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24913" y="2049525"/>
            <a:ext cx="3322573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thanhnien.vn/thoi-su/vu-nu-tai-xe-bmw-ui-hang-loat-xe-may-la-tai-nan-giao-thong-nghiem-trong-1016102.html" TargetMode="External"/><Relationship Id="rId3" Type="http://schemas.openxmlformats.org/officeDocument/2006/relationships/hyperlink" Target="http://vietnamnet.vn/tai-nan-giao-thong-tag52274.html" TargetMode="External"/><Relationship Id="rId4" Type="http://schemas.openxmlformats.org/officeDocument/2006/relationships/image" Target="../media/image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8210" y="766063"/>
            <a:ext cx="40271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imes New Roman"/>
                <a:cs typeface="Times New Roman"/>
              </a:rPr>
              <a:t>TỔNG </a:t>
            </a:r>
            <a:r>
              <a:rPr dirty="0" sz="2000" spc="-5">
                <a:latin typeface="Times New Roman"/>
                <a:cs typeface="Times New Roman"/>
              </a:rPr>
              <a:t>CỤC ĐƯỜNG </a:t>
            </a:r>
            <a:r>
              <a:rPr dirty="0" sz="2000">
                <a:latin typeface="Times New Roman"/>
                <a:cs typeface="Times New Roman"/>
              </a:rPr>
              <a:t>BỘ </a:t>
            </a:r>
            <a:r>
              <a:rPr dirty="0" sz="2000" spc="-5">
                <a:latin typeface="Times New Roman"/>
                <a:cs typeface="Times New Roman"/>
              </a:rPr>
              <a:t>VIỆT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NAM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45160">
              <a:lnSpc>
                <a:spcPct val="100000"/>
              </a:lnSpc>
              <a:spcBef>
                <a:spcPts val="100"/>
              </a:spcBef>
            </a:pPr>
            <a:r>
              <a:rPr dirty="0"/>
              <a:t>TÀI</a:t>
            </a:r>
            <a:r>
              <a:rPr dirty="0" spc="-70"/>
              <a:t> </a:t>
            </a:r>
            <a:r>
              <a:rPr dirty="0" spc="-5"/>
              <a:t>LIỆU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6492" y="3529710"/>
            <a:ext cx="5953760" cy="1858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 indent="1063625">
              <a:lnSpc>
                <a:spcPts val="3720"/>
              </a:lnSpc>
              <a:spcBef>
                <a:spcPts val="125"/>
              </a:spcBef>
            </a:pPr>
            <a:r>
              <a:rPr dirty="0" sz="3000">
                <a:latin typeface="Times New Roman"/>
                <a:cs typeface="Times New Roman"/>
              </a:rPr>
              <a:t>GIẢNG DẠY </a:t>
            </a:r>
            <a:r>
              <a:rPr dirty="0" sz="3000" spc="-5">
                <a:latin typeface="Times New Roman"/>
                <a:cs typeface="Times New Roman"/>
              </a:rPr>
              <a:t>VỀ </a:t>
            </a:r>
            <a:r>
              <a:rPr dirty="0" sz="3000">
                <a:latin typeface="Times New Roman"/>
                <a:cs typeface="Times New Roman"/>
              </a:rPr>
              <a:t>PHÒNG,  </a:t>
            </a:r>
            <a:r>
              <a:rPr dirty="0" sz="3000" spc="-5">
                <a:latin typeface="Times New Roman"/>
                <a:cs typeface="Times New Roman"/>
              </a:rPr>
              <a:t>CHỐNG </a:t>
            </a:r>
            <a:r>
              <a:rPr dirty="0" sz="3000">
                <a:latin typeface="Times New Roman"/>
                <a:cs typeface="Times New Roman"/>
              </a:rPr>
              <a:t>TÁC HẠI CỦA </a:t>
            </a:r>
            <a:r>
              <a:rPr dirty="0" sz="3000" spc="-5">
                <a:latin typeface="Times New Roman"/>
                <a:cs typeface="Times New Roman"/>
              </a:rPr>
              <a:t>RƯỢU,</a:t>
            </a:r>
            <a:r>
              <a:rPr dirty="0" sz="3000" spc="-5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BIA</a:t>
            </a:r>
            <a:endParaRPr sz="3000">
              <a:latin typeface="Times New Roman"/>
              <a:cs typeface="Times New Roman"/>
            </a:endParaRPr>
          </a:p>
          <a:p>
            <a:pPr marL="403860">
              <a:lnSpc>
                <a:spcPts val="3565"/>
              </a:lnSpc>
            </a:pPr>
            <a:r>
              <a:rPr dirty="0" sz="3000">
                <a:latin typeface="Times New Roman"/>
                <a:cs typeface="Times New Roman"/>
              </a:rPr>
              <a:t>KHI </a:t>
            </a:r>
            <a:r>
              <a:rPr dirty="0" sz="3000" spc="-5">
                <a:latin typeface="Times New Roman"/>
                <a:cs typeface="Times New Roman"/>
              </a:rPr>
              <a:t>THAM </a:t>
            </a:r>
            <a:r>
              <a:rPr dirty="0" sz="3000">
                <a:latin typeface="Times New Roman"/>
                <a:cs typeface="Times New Roman"/>
              </a:rPr>
              <a:t>GIA </a:t>
            </a:r>
            <a:r>
              <a:rPr dirty="0" sz="3000" spc="-5">
                <a:latin typeface="Times New Roman"/>
                <a:cs typeface="Times New Roman"/>
              </a:rPr>
              <a:t>GIAO</a:t>
            </a:r>
            <a:r>
              <a:rPr dirty="0" sz="3000" spc="-2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THÔNG</a:t>
            </a:r>
            <a:endParaRPr sz="3000">
              <a:latin typeface="Times New Roman"/>
              <a:cs typeface="Times New Roman"/>
            </a:endParaRPr>
          </a:p>
          <a:p>
            <a:pPr algn="ctr" marL="455295">
              <a:lnSpc>
                <a:spcPct val="100000"/>
              </a:lnSpc>
              <a:spcBef>
                <a:spcPts val="1000"/>
              </a:spcBef>
            </a:pPr>
            <a:r>
              <a:rPr dirty="0" sz="2000" spc="-5">
                <a:latin typeface="Times New Roman"/>
                <a:cs typeface="Times New Roman"/>
              </a:rPr>
              <a:t>Dùng cho </a:t>
            </a:r>
            <a:r>
              <a:rPr dirty="0" sz="2000">
                <a:latin typeface="Times New Roman"/>
                <a:cs typeface="Times New Roman"/>
              </a:rPr>
              <a:t>các </a:t>
            </a:r>
            <a:r>
              <a:rPr dirty="0" sz="2000" spc="-5">
                <a:latin typeface="Times New Roman"/>
                <a:cs typeface="Times New Roman"/>
              </a:rPr>
              <a:t>lớp </a:t>
            </a:r>
            <a:r>
              <a:rPr dirty="0" sz="2000">
                <a:latin typeface="Times New Roman"/>
                <a:cs typeface="Times New Roman"/>
              </a:rPr>
              <a:t>đào </a:t>
            </a:r>
            <a:r>
              <a:rPr dirty="0" sz="2000" spc="-5">
                <a:latin typeface="Times New Roman"/>
                <a:cs typeface="Times New Roman"/>
              </a:rPr>
              <a:t>tạo lái</a:t>
            </a:r>
            <a:r>
              <a:rPr dirty="0" sz="2000">
                <a:latin typeface="Times New Roman"/>
                <a:cs typeface="Times New Roman"/>
              </a:rPr>
              <a:t> xe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4263" y="8699703"/>
            <a:ext cx="16548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Hà </a:t>
            </a:r>
            <a:r>
              <a:rPr dirty="0" sz="1400">
                <a:latin typeface="Times New Roman"/>
                <a:cs typeface="Times New Roman"/>
              </a:rPr>
              <a:t>Nội, </a:t>
            </a:r>
            <a:r>
              <a:rPr dirty="0" sz="1400" spc="-5">
                <a:latin typeface="Times New Roman"/>
                <a:cs typeface="Times New Roman"/>
              </a:rPr>
              <a:t>tháng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11/2019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1090930"/>
            <a:ext cx="6142990" cy="5104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55295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LỜI NÓI</a:t>
            </a:r>
            <a:r>
              <a:rPr dirty="0" sz="1400">
                <a:latin typeface="Times New Roman"/>
                <a:cs typeface="Times New Roman"/>
              </a:rPr>
              <a:t> ĐẦU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6800"/>
              </a:lnSpc>
            </a:pPr>
            <a:r>
              <a:rPr dirty="0" sz="1400">
                <a:latin typeface="Times New Roman"/>
                <a:cs typeface="Times New Roman"/>
              </a:rPr>
              <a:t>Luật </a:t>
            </a:r>
            <a:r>
              <a:rPr dirty="0" sz="1400" spc="-5">
                <a:latin typeface="Times New Roman"/>
                <a:cs typeface="Times New Roman"/>
              </a:rPr>
              <a:t>phòng, </a:t>
            </a:r>
            <a:r>
              <a:rPr dirty="0" sz="1400">
                <a:latin typeface="Times New Roman"/>
                <a:cs typeface="Times New Roman"/>
              </a:rPr>
              <a:t>chống </a:t>
            </a:r>
            <a:r>
              <a:rPr dirty="0" sz="1400" spc="-10">
                <a:latin typeface="Times New Roman"/>
                <a:cs typeface="Times New Roman"/>
              </a:rPr>
              <a:t>tác </a:t>
            </a:r>
            <a:r>
              <a:rPr dirty="0" sz="1400">
                <a:latin typeface="Times New Roman"/>
                <a:cs typeface="Times New Roman"/>
              </a:rPr>
              <a:t>hại </a:t>
            </a:r>
            <a:r>
              <a:rPr dirty="0" sz="1400" spc="-5">
                <a:latin typeface="Times New Roman"/>
                <a:cs typeface="Times New Roman"/>
              </a:rPr>
              <a:t>của rượu, bia số 44/2019/QH14 </a:t>
            </a:r>
            <a:r>
              <a:rPr dirty="0" sz="1400">
                <a:latin typeface="Times New Roman"/>
                <a:cs typeface="Times New Roman"/>
              </a:rPr>
              <a:t>được Quốc </a:t>
            </a:r>
            <a:r>
              <a:rPr dirty="0" sz="1400" spc="-5">
                <a:latin typeface="Times New Roman"/>
                <a:cs typeface="Times New Roman"/>
              </a:rPr>
              <a:t>hội </a:t>
            </a:r>
            <a:r>
              <a:rPr dirty="0" sz="1400">
                <a:latin typeface="Times New Roman"/>
                <a:cs typeface="Times New Roman"/>
              </a:rPr>
              <a:t>nước  </a:t>
            </a:r>
            <a:r>
              <a:rPr dirty="0" sz="1400" spc="-5">
                <a:latin typeface="Times New Roman"/>
                <a:cs typeface="Times New Roman"/>
              </a:rPr>
              <a:t>Cộng hòa Xã hội Chủ nghĩa Việt Nam khóa XIV </a:t>
            </a:r>
            <a:r>
              <a:rPr dirty="0" sz="1400" spc="10">
                <a:latin typeface="Times New Roman"/>
                <a:cs typeface="Times New Roman"/>
              </a:rPr>
              <a:t>kỳ </a:t>
            </a:r>
            <a:r>
              <a:rPr dirty="0" sz="1400">
                <a:latin typeface="Times New Roman"/>
                <a:cs typeface="Times New Roman"/>
              </a:rPr>
              <a:t>họp </a:t>
            </a:r>
            <a:r>
              <a:rPr dirty="0" sz="1400" spc="-5">
                <a:latin typeface="Times New Roman"/>
                <a:cs typeface="Times New Roman"/>
              </a:rPr>
              <a:t>thứ </a:t>
            </a:r>
            <a:r>
              <a:rPr dirty="0" sz="1400">
                <a:latin typeface="Times New Roman"/>
                <a:cs typeface="Times New Roman"/>
              </a:rPr>
              <a:t>7 </a:t>
            </a:r>
            <a:r>
              <a:rPr dirty="0" sz="1400" spc="-5">
                <a:latin typeface="Times New Roman"/>
                <a:cs typeface="Times New Roman"/>
              </a:rPr>
              <a:t>thông qua ngày  4/6/2019,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hiệu </a:t>
            </a:r>
            <a:r>
              <a:rPr dirty="0" sz="1400">
                <a:latin typeface="Times New Roman"/>
                <a:cs typeface="Times New Roman"/>
              </a:rPr>
              <a:t>lực từ </a:t>
            </a:r>
            <a:r>
              <a:rPr dirty="0" sz="1400" spc="-5">
                <a:latin typeface="Times New Roman"/>
                <a:cs typeface="Times New Roman"/>
              </a:rPr>
              <a:t>ngày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01/01/2020.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7200"/>
              </a:lnSpc>
              <a:spcBef>
                <a:spcPts val="815"/>
              </a:spcBef>
            </a:pPr>
            <a:r>
              <a:rPr dirty="0" sz="1400" spc="-5">
                <a:latin typeface="Times New Roman"/>
                <a:cs typeface="Times New Roman"/>
              </a:rPr>
              <a:t>Thông </a:t>
            </a:r>
            <a:r>
              <a:rPr dirty="0" sz="1400">
                <a:latin typeface="Times New Roman"/>
                <a:cs typeface="Times New Roman"/>
              </a:rPr>
              <a:t>tư số </a:t>
            </a:r>
            <a:r>
              <a:rPr dirty="0" sz="1400" spc="-5">
                <a:latin typeface="Times New Roman"/>
                <a:cs typeface="Times New Roman"/>
              </a:rPr>
              <a:t>38/2019/TT-BGTVT </a:t>
            </a:r>
            <a:r>
              <a:rPr dirty="0" sz="1400">
                <a:latin typeface="Times New Roman"/>
                <a:cs typeface="Times New Roman"/>
              </a:rPr>
              <a:t>ngày </a:t>
            </a:r>
            <a:r>
              <a:rPr dirty="0" sz="1400" spc="-5">
                <a:latin typeface="Times New Roman"/>
                <a:cs typeface="Times New Roman"/>
              </a:rPr>
              <a:t>08/10/2019 </a:t>
            </a:r>
            <a:r>
              <a:rPr dirty="0" sz="1400" spc="5">
                <a:latin typeface="Times New Roman"/>
                <a:cs typeface="Times New Roman"/>
              </a:rPr>
              <a:t>của </a:t>
            </a:r>
            <a:r>
              <a:rPr dirty="0" sz="1400" spc="-10">
                <a:latin typeface="Times New Roman"/>
                <a:cs typeface="Times New Roman"/>
              </a:rPr>
              <a:t>Bộ </a:t>
            </a:r>
            <a:r>
              <a:rPr dirty="0" sz="1400" spc="-5">
                <a:latin typeface="Times New Roman"/>
                <a:cs typeface="Times New Roman"/>
              </a:rPr>
              <a:t>trưởng Bộ Giao  thông vận </a:t>
            </a:r>
            <a:r>
              <a:rPr dirty="0" sz="1400">
                <a:latin typeface="Times New Roman"/>
                <a:cs typeface="Times New Roman"/>
              </a:rPr>
              <a:t>tải </a:t>
            </a:r>
            <a:r>
              <a:rPr dirty="0" sz="1400" spc="-5">
                <a:latin typeface="Times New Roman"/>
                <a:cs typeface="Times New Roman"/>
              </a:rPr>
              <a:t>Sửa </a:t>
            </a:r>
            <a:r>
              <a:rPr dirty="0" sz="1400" spc="-10">
                <a:latin typeface="Times New Roman"/>
                <a:cs typeface="Times New Roman"/>
              </a:rPr>
              <a:t>đổi, </a:t>
            </a:r>
            <a:r>
              <a:rPr dirty="0" sz="1400">
                <a:latin typeface="Times New Roman"/>
                <a:cs typeface="Times New Roman"/>
              </a:rPr>
              <a:t>bổ </a:t>
            </a:r>
            <a:r>
              <a:rPr dirty="0" sz="1400" spc="-5">
                <a:latin typeface="Times New Roman"/>
                <a:cs typeface="Times New Roman"/>
              </a:rPr>
              <a:t>sung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số </a:t>
            </a:r>
            <a:r>
              <a:rPr dirty="0" sz="1400">
                <a:latin typeface="Times New Roman"/>
                <a:cs typeface="Times New Roman"/>
              </a:rPr>
              <a:t>điều </a:t>
            </a:r>
            <a:r>
              <a:rPr dirty="0" sz="1400" spc="-5">
                <a:latin typeface="Times New Roman"/>
                <a:cs typeface="Times New Roman"/>
              </a:rPr>
              <a:t>Thông </a:t>
            </a:r>
            <a:r>
              <a:rPr dirty="0" sz="1400">
                <a:latin typeface="Times New Roman"/>
                <a:cs typeface="Times New Roman"/>
              </a:rPr>
              <a:t>tư </a:t>
            </a:r>
            <a:r>
              <a:rPr dirty="0" sz="1400" spc="-5">
                <a:latin typeface="Times New Roman"/>
                <a:cs typeface="Times New Roman"/>
              </a:rPr>
              <a:t>số 12/2017/TT-BGTVT </a:t>
            </a:r>
            <a:r>
              <a:rPr dirty="0" sz="1400">
                <a:latin typeface="Times New Roman"/>
                <a:cs typeface="Times New Roman"/>
              </a:rPr>
              <a:t>ngày 15  </a:t>
            </a:r>
            <a:r>
              <a:rPr dirty="0" sz="1400" spc="-5">
                <a:latin typeface="Times New Roman"/>
                <a:cs typeface="Times New Roman"/>
              </a:rPr>
              <a:t>tháng </a:t>
            </a:r>
            <a:r>
              <a:rPr dirty="0" sz="1400">
                <a:latin typeface="Times New Roman"/>
                <a:cs typeface="Times New Roman"/>
              </a:rPr>
              <a:t>4 năm </a:t>
            </a:r>
            <a:r>
              <a:rPr dirty="0" sz="1400" spc="-5">
                <a:latin typeface="Times New Roman"/>
                <a:cs typeface="Times New Roman"/>
              </a:rPr>
              <a:t>2017 của </a:t>
            </a:r>
            <a:r>
              <a:rPr dirty="0" sz="1400">
                <a:latin typeface="Times New Roman"/>
                <a:cs typeface="Times New Roman"/>
              </a:rPr>
              <a:t>Bộ </a:t>
            </a:r>
            <a:r>
              <a:rPr dirty="0" sz="1400" spc="-5">
                <a:latin typeface="Times New Roman"/>
                <a:cs typeface="Times New Roman"/>
              </a:rPr>
              <a:t>trưởng </a:t>
            </a:r>
            <a:r>
              <a:rPr dirty="0" sz="1400" spc="-10">
                <a:latin typeface="Times New Roman"/>
                <a:cs typeface="Times New Roman"/>
              </a:rPr>
              <a:t>Bộ </a:t>
            </a:r>
            <a:r>
              <a:rPr dirty="0" sz="1400" spc="-5">
                <a:latin typeface="Times New Roman"/>
                <a:cs typeface="Times New Roman"/>
              </a:rPr>
              <a:t>Giao thông vận </a:t>
            </a:r>
            <a:r>
              <a:rPr dirty="0" sz="1400">
                <a:latin typeface="Times New Roman"/>
                <a:cs typeface="Times New Roman"/>
              </a:rPr>
              <a:t>tải quy </a:t>
            </a:r>
            <a:r>
              <a:rPr dirty="0" sz="1400" spc="-5">
                <a:latin typeface="Times New Roman"/>
                <a:cs typeface="Times New Roman"/>
              </a:rPr>
              <a:t>định </a:t>
            </a:r>
            <a:r>
              <a:rPr dirty="0" sz="1400">
                <a:latin typeface="Times New Roman"/>
                <a:cs typeface="Times New Roman"/>
              </a:rPr>
              <a:t>về đào tạo, </a:t>
            </a:r>
            <a:r>
              <a:rPr dirty="0" sz="1400" spc="-5">
                <a:latin typeface="Times New Roman"/>
                <a:cs typeface="Times New Roman"/>
              </a:rPr>
              <a:t>sát  hạch, cấp giấy phép lái xe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giới đường </a:t>
            </a:r>
            <a:r>
              <a:rPr dirty="0" sz="1400" spc="10">
                <a:latin typeface="Times New Roman"/>
                <a:cs typeface="Times New Roman"/>
              </a:rPr>
              <a:t>bộ, </a:t>
            </a:r>
            <a:r>
              <a:rPr dirty="0" sz="1400">
                <a:latin typeface="Times New Roman"/>
                <a:cs typeface="Times New Roman"/>
              </a:rPr>
              <a:t>có quy định </a:t>
            </a:r>
            <a:r>
              <a:rPr dirty="0" sz="1400" spc="-5">
                <a:latin typeface="Times New Roman"/>
                <a:cs typeface="Times New Roman"/>
              </a:rPr>
              <a:t>giảng </a:t>
            </a:r>
            <a:r>
              <a:rPr dirty="0" sz="1400">
                <a:latin typeface="Times New Roman"/>
                <a:cs typeface="Times New Roman"/>
              </a:rPr>
              <a:t>dạy 02 </a:t>
            </a:r>
            <a:r>
              <a:rPr dirty="0" sz="1400" spc="-5">
                <a:latin typeface="Times New Roman"/>
                <a:cs typeface="Times New Roman"/>
              </a:rPr>
              <a:t>giờ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10">
                <a:latin typeface="Times New Roman"/>
                <a:cs typeface="Times New Roman"/>
              </a:rPr>
              <a:t>“phòng  </a:t>
            </a:r>
            <a:r>
              <a:rPr dirty="0" sz="1400" spc="-5">
                <a:latin typeface="Times New Roman"/>
                <a:cs typeface="Times New Roman"/>
              </a:rPr>
              <a:t>chống tác hại của rượu, bia khi tham </a:t>
            </a:r>
            <a:r>
              <a:rPr dirty="0" sz="1400">
                <a:latin typeface="Times New Roman"/>
                <a:cs typeface="Times New Roman"/>
              </a:rPr>
              <a:t>gia giao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thông”.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7500"/>
              </a:lnSpc>
              <a:spcBef>
                <a:spcPts val="580"/>
              </a:spcBef>
            </a:pPr>
            <a:r>
              <a:rPr dirty="0" sz="1400" spc="-5">
                <a:latin typeface="Times New Roman"/>
                <a:cs typeface="Times New Roman"/>
              </a:rPr>
              <a:t>Tổng cục Đường </a:t>
            </a:r>
            <a:r>
              <a:rPr dirty="0" sz="1400">
                <a:latin typeface="Times New Roman"/>
                <a:cs typeface="Times New Roman"/>
              </a:rPr>
              <a:t>bộ </a:t>
            </a:r>
            <a:r>
              <a:rPr dirty="0" sz="1400" spc="-5">
                <a:latin typeface="Times New Roman"/>
                <a:cs typeface="Times New Roman"/>
              </a:rPr>
              <a:t>Việt Nam biên soạn </a:t>
            </a:r>
            <a:r>
              <a:rPr dirty="0" sz="1400">
                <a:latin typeface="Times New Roman"/>
                <a:cs typeface="Times New Roman"/>
              </a:rPr>
              <a:t>tài </a:t>
            </a:r>
            <a:r>
              <a:rPr dirty="0" sz="1400" spc="-5">
                <a:latin typeface="Times New Roman"/>
                <a:cs typeface="Times New Roman"/>
              </a:rPr>
              <a:t>liệu </a:t>
            </a:r>
            <a:r>
              <a:rPr dirty="0" sz="1400">
                <a:latin typeface="Times New Roman"/>
                <a:cs typeface="Times New Roman"/>
              </a:rPr>
              <a:t>“Phòng </a:t>
            </a:r>
            <a:r>
              <a:rPr dirty="0" sz="1400" spc="-5">
                <a:latin typeface="Times New Roman"/>
                <a:cs typeface="Times New Roman"/>
              </a:rPr>
              <a:t>chống </a:t>
            </a:r>
            <a:r>
              <a:rPr dirty="0" sz="1400">
                <a:latin typeface="Times New Roman"/>
                <a:cs typeface="Times New Roman"/>
              </a:rPr>
              <a:t>tác </a:t>
            </a:r>
            <a:r>
              <a:rPr dirty="0" sz="1400" spc="-5">
                <a:latin typeface="Times New Roman"/>
                <a:cs typeface="Times New Roman"/>
              </a:rPr>
              <a:t>hại của 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khi 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giao thông”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nội dung trong giáo trình </a:t>
            </a:r>
            <a:r>
              <a:rPr dirty="0" sz="1400" spc="-10">
                <a:latin typeface="Times New Roman"/>
                <a:cs typeface="Times New Roman"/>
              </a:rPr>
              <a:t>“Đạo </a:t>
            </a:r>
            <a:r>
              <a:rPr dirty="0" sz="1400" spc="-5">
                <a:latin typeface="Times New Roman"/>
                <a:cs typeface="Times New Roman"/>
              </a:rPr>
              <a:t>đức người  </a:t>
            </a:r>
            <a:r>
              <a:rPr dirty="0" sz="1400">
                <a:latin typeface="Times New Roman"/>
                <a:cs typeface="Times New Roman"/>
              </a:rPr>
              <a:t>lái xe và </a:t>
            </a:r>
            <a:r>
              <a:rPr dirty="0" sz="1400" spc="-5">
                <a:latin typeface="Times New Roman"/>
                <a:cs typeface="Times New Roman"/>
              </a:rPr>
              <a:t>Văn hóa giao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thông”.</a:t>
            </a:r>
            <a:endParaRPr sz="1400">
              <a:latin typeface="Times New Roman"/>
              <a:cs typeface="Times New Roman"/>
            </a:endParaRPr>
          </a:p>
          <a:p>
            <a:pPr algn="just" marL="12700" marR="10160" indent="456565">
              <a:lnSpc>
                <a:spcPct val="107500"/>
              </a:lnSpc>
              <a:spcBef>
                <a:spcPts val="585"/>
              </a:spcBef>
            </a:pPr>
            <a:r>
              <a:rPr dirty="0" sz="1400">
                <a:latin typeface="Times New Roman"/>
                <a:cs typeface="Times New Roman"/>
              </a:rPr>
              <a:t>Các cơ </a:t>
            </a:r>
            <a:r>
              <a:rPr dirty="0" sz="1400" spc="-10">
                <a:latin typeface="Times New Roman"/>
                <a:cs typeface="Times New Roman"/>
              </a:rPr>
              <a:t>sở </a:t>
            </a:r>
            <a:r>
              <a:rPr dirty="0" sz="1400" spc="-5">
                <a:latin typeface="Times New Roman"/>
                <a:cs typeface="Times New Roman"/>
              </a:rPr>
              <a:t>đào tạo 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thể sử dụng </a:t>
            </a:r>
            <a:r>
              <a:rPr dirty="0" sz="1400">
                <a:latin typeface="Times New Roman"/>
                <a:cs typeface="Times New Roman"/>
              </a:rPr>
              <a:t>tài </a:t>
            </a:r>
            <a:r>
              <a:rPr dirty="0" sz="1400" spc="-5">
                <a:latin typeface="Times New Roman"/>
                <a:cs typeface="Times New Roman"/>
              </a:rPr>
              <a:t>liệu này </a:t>
            </a:r>
            <a:r>
              <a:rPr dirty="0" sz="1400" spc="5">
                <a:latin typeface="Times New Roman"/>
                <a:cs typeface="Times New Roman"/>
              </a:rPr>
              <a:t>làm </a:t>
            </a:r>
            <a:r>
              <a:rPr dirty="0" sz="1400">
                <a:latin typeface="Times New Roman"/>
                <a:cs typeface="Times New Roman"/>
              </a:rPr>
              <a:t>giáo </a:t>
            </a:r>
            <a:r>
              <a:rPr dirty="0" sz="1400" spc="-5">
                <a:latin typeface="Times New Roman"/>
                <a:cs typeface="Times New Roman"/>
              </a:rPr>
              <a:t>trình </a:t>
            </a:r>
            <a:r>
              <a:rPr dirty="0" sz="1400">
                <a:latin typeface="Times New Roman"/>
                <a:cs typeface="Times New Roman"/>
              </a:rPr>
              <a:t>để </a:t>
            </a:r>
            <a:r>
              <a:rPr dirty="0" sz="1400" spc="-5">
                <a:latin typeface="Times New Roman"/>
                <a:cs typeface="Times New Roman"/>
              </a:rPr>
              <a:t>đào tạo tại  </a:t>
            </a:r>
            <a:r>
              <a:rPr dirty="0" sz="1400">
                <a:latin typeface="Times New Roman"/>
                <a:cs typeface="Times New Roman"/>
              </a:rPr>
              <a:t>cơ sở </a:t>
            </a:r>
            <a:r>
              <a:rPr dirty="0" sz="1400" spc="-5">
                <a:latin typeface="Times New Roman"/>
                <a:cs typeface="Times New Roman"/>
              </a:rPr>
              <a:t>hoặc </a:t>
            </a:r>
            <a:r>
              <a:rPr dirty="0" sz="1400">
                <a:latin typeface="Times New Roman"/>
                <a:cs typeface="Times New Roman"/>
              </a:rPr>
              <a:t>tự </a:t>
            </a:r>
            <a:r>
              <a:rPr dirty="0" sz="1400" spc="-5">
                <a:latin typeface="Times New Roman"/>
                <a:cs typeface="Times New Roman"/>
              </a:rPr>
              <a:t>biên soạn giáo trình </a:t>
            </a:r>
            <a:r>
              <a:rPr dirty="0" sz="1400">
                <a:latin typeface="Times New Roman"/>
                <a:cs typeface="Times New Roman"/>
              </a:rPr>
              <a:t>để </a:t>
            </a:r>
            <a:r>
              <a:rPr dirty="0" sz="1400" spc="-5">
                <a:latin typeface="Times New Roman"/>
                <a:cs typeface="Times New Roman"/>
              </a:rPr>
              <a:t>giảng </a:t>
            </a:r>
            <a:r>
              <a:rPr dirty="0" sz="1400">
                <a:latin typeface="Times New Roman"/>
                <a:cs typeface="Times New Roman"/>
              </a:rPr>
              <a:t>dạy </a:t>
            </a: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>
                <a:latin typeface="Times New Roman"/>
                <a:cs typeface="Times New Roman"/>
              </a:rPr>
              <a:t>quy </a:t>
            </a:r>
            <a:r>
              <a:rPr dirty="0" sz="1400" spc="-5">
                <a:latin typeface="Times New Roman"/>
                <a:cs typeface="Times New Roman"/>
              </a:rPr>
              <a:t>định của Luật Giáo dục  nghề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nghiệp.</a:t>
            </a:r>
            <a:endParaRPr sz="1400">
              <a:latin typeface="Times New Roman"/>
              <a:cs typeface="Times New Roman"/>
            </a:endParaRPr>
          </a:p>
          <a:p>
            <a:pPr algn="just" marL="12700" marR="15240" indent="456565">
              <a:lnSpc>
                <a:spcPct val="108000"/>
              </a:lnSpc>
              <a:spcBef>
                <a:spcPts val="570"/>
              </a:spcBef>
            </a:pPr>
            <a:r>
              <a:rPr dirty="0" sz="1400">
                <a:latin typeface="Times New Roman"/>
                <a:cs typeface="Times New Roman"/>
              </a:rPr>
              <a:t>Ý </a:t>
            </a:r>
            <a:r>
              <a:rPr dirty="0" sz="1400" spc="-5">
                <a:latin typeface="Times New Roman"/>
                <a:cs typeface="Times New Roman"/>
              </a:rPr>
              <a:t>kiến đóng góp xin gửi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10">
                <a:latin typeface="Times New Roman"/>
                <a:cs typeface="Times New Roman"/>
              </a:rPr>
              <a:t>Tổng </a:t>
            </a:r>
            <a:r>
              <a:rPr dirty="0" sz="1400" spc="-5">
                <a:latin typeface="Times New Roman"/>
                <a:cs typeface="Times New Roman"/>
              </a:rPr>
              <a:t>cục Đường bộ Việt </a:t>
            </a:r>
            <a:r>
              <a:rPr dirty="0" sz="1400" spc="-10">
                <a:latin typeface="Times New Roman"/>
                <a:cs typeface="Times New Roman"/>
              </a:rPr>
              <a:t>Nam, </a:t>
            </a:r>
            <a:r>
              <a:rPr dirty="0" sz="1400">
                <a:latin typeface="Times New Roman"/>
                <a:cs typeface="Times New Roman"/>
              </a:rPr>
              <a:t>Ô D 20 </a:t>
            </a:r>
            <a:r>
              <a:rPr dirty="0" sz="1400" spc="-5">
                <a:latin typeface="Times New Roman"/>
                <a:cs typeface="Times New Roman"/>
              </a:rPr>
              <a:t>đường Tôn  Thất Thuyết, </a:t>
            </a:r>
            <a:r>
              <a:rPr dirty="0" sz="1400">
                <a:latin typeface="Times New Roman"/>
                <a:cs typeface="Times New Roman"/>
              </a:rPr>
              <a:t>Cầu </a:t>
            </a:r>
            <a:r>
              <a:rPr dirty="0" sz="1400" spc="-10">
                <a:latin typeface="Times New Roman"/>
                <a:cs typeface="Times New Roman"/>
              </a:rPr>
              <a:t>Giấy, </a:t>
            </a:r>
            <a:r>
              <a:rPr dirty="0" sz="1400" spc="-5">
                <a:latin typeface="Times New Roman"/>
                <a:cs typeface="Times New Roman"/>
              </a:rPr>
              <a:t>Hà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Nội.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32131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TỔNG CỤC </a:t>
            </a:r>
            <a:r>
              <a:rPr dirty="0" sz="1400">
                <a:latin typeface="Times New Roman"/>
                <a:cs typeface="Times New Roman"/>
              </a:rPr>
              <a:t>ĐƯỜNG BỘ </a:t>
            </a:r>
            <a:r>
              <a:rPr dirty="0" sz="1400" spc="-5">
                <a:latin typeface="Times New Roman"/>
                <a:cs typeface="Times New Roman"/>
              </a:rPr>
              <a:t>VIỆT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NAM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9153" y="7782306"/>
            <a:ext cx="2825750" cy="1466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Chủ biên: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dirty="0" sz="1400" spc="-5">
                <a:latin typeface="Times New Roman"/>
                <a:cs typeface="Times New Roman"/>
              </a:rPr>
              <a:t>TỔNG CỤC ĐƯỜNG </a:t>
            </a:r>
            <a:r>
              <a:rPr dirty="0" sz="1400">
                <a:latin typeface="Times New Roman"/>
                <a:cs typeface="Times New Roman"/>
              </a:rPr>
              <a:t>BỘ </a:t>
            </a:r>
            <a:r>
              <a:rPr dirty="0" sz="1400" spc="-5">
                <a:latin typeface="Times New Roman"/>
                <a:cs typeface="Times New Roman"/>
              </a:rPr>
              <a:t>VIỆT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NAM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dirty="0" sz="1400" spc="-5">
                <a:latin typeface="Times New Roman"/>
                <a:cs typeface="Times New Roman"/>
              </a:rPr>
              <a:t>Biên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soạn:</a:t>
            </a:r>
            <a:endParaRPr sz="1400">
              <a:latin typeface="Times New Roman"/>
              <a:cs typeface="Times New Roman"/>
            </a:endParaRPr>
          </a:p>
          <a:p>
            <a:pPr marL="12700" marR="1086485">
              <a:lnSpc>
                <a:spcPts val="1610"/>
              </a:lnSpc>
              <a:spcBef>
                <a:spcPts val="80"/>
              </a:spcBef>
            </a:pPr>
            <a:r>
              <a:rPr dirty="0" sz="1400" spc="-5">
                <a:latin typeface="Times New Roman"/>
                <a:cs typeface="Times New Roman"/>
              </a:rPr>
              <a:t>Ths.Vương Trọng Minh  </a:t>
            </a:r>
            <a:r>
              <a:rPr dirty="0" sz="1400">
                <a:latin typeface="Times New Roman"/>
                <a:cs typeface="Times New Roman"/>
              </a:rPr>
              <a:t>Hiệu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đính:</a:t>
            </a:r>
            <a:endParaRPr sz="1400">
              <a:latin typeface="Times New Roman"/>
              <a:cs typeface="Times New Roman"/>
            </a:endParaRPr>
          </a:p>
          <a:p>
            <a:pPr marL="12700" marR="944880">
              <a:lnSpc>
                <a:spcPts val="161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Ths. Lương Duyên Thống  Ks. Trần Quốc Tuấn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6604" y="769111"/>
            <a:ext cx="6195060" cy="617982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38100" marR="30480" indent="456565">
              <a:lnSpc>
                <a:spcPct val="103400"/>
              </a:lnSpc>
              <a:spcBef>
                <a:spcPts val="45"/>
              </a:spcBef>
            </a:pPr>
            <a:r>
              <a:rPr dirty="0" sz="1400" spc="-5">
                <a:latin typeface="Times New Roman"/>
                <a:cs typeface="Times New Roman"/>
              </a:rPr>
              <a:t>Sử </a:t>
            </a:r>
            <a:r>
              <a:rPr dirty="0" sz="1400">
                <a:latin typeface="Times New Roman"/>
                <a:cs typeface="Times New Roman"/>
              </a:rPr>
              <a:t>dụng rượu, </a:t>
            </a:r>
            <a:r>
              <a:rPr dirty="0" sz="1400" spc="-5">
                <a:latin typeface="Times New Roman"/>
                <a:cs typeface="Times New Roman"/>
              </a:rPr>
              <a:t>bia là thói quen tiêu dùng đã </a:t>
            </a:r>
            <a:r>
              <a:rPr dirty="0" sz="1400" spc="5">
                <a:latin typeface="Times New Roman"/>
                <a:cs typeface="Times New Roman"/>
              </a:rPr>
              <a:t>tồn </a:t>
            </a:r>
            <a:r>
              <a:rPr dirty="0" sz="1400" spc="-5">
                <a:latin typeface="Times New Roman"/>
                <a:cs typeface="Times New Roman"/>
              </a:rPr>
              <a:t>tại lâu </a:t>
            </a:r>
            <a:r>
              <a:rPr dirty="0" sz="1400">
                <a:latin typeface="Times New Roman"/>
                <a:cs typeface="Times New Roman"/>
              </a:rPr>
              <a:t>đời ở nhiều nước </a:t>
            </a:r>
            <a:r>
              <a:rPr dirty="0" sz="1400" spc="-5">
                <a:latin typeface="Times New Roman"/>
                <a:cs typeface="Times New Roman"/>
              </a:rPr>
              <a:t>cũng  </a:t>
            </a:r>
            <a:r>
              <a:rPr dirty="0" sz="1400">
                <a:latin typeface="Times New Roman"/>
                <a:cs typeface="Times New Roman"/>
              </a:rPr>
              <a:t>như </a:t>
            </a:r>
            <a:r>
              <a:rPr dirty="0" sz="1400" spc="-5">
                <a:latin typeface="Times New Roman"/>
                <a:cs typeface="Times New Roman"/>
              </a:rPr>
              <a:t>Việt </a:t>
            </a:r>
            <a:r>
              <a:rPr dirty="0" sz="1400" spc="-10">
                <a:latin typeface="Times New Roman"/>
                <a:cs typeface="Times New Roman"/>
              </a:rPr>
              <a:t>Nam, </a:t>
            </a:r>
            <a:r>
              <a:rPr dirty="0" sz="1400">
                <a:latin typeface="Times New Roman"/>
                <a:cs typeface="Times New Roman"/>
              </a:rPr>
              <a:t>được </a:t>
            </a:r>
            <a:r>
              <a:rPr dirty="0" sz="1400" spc="-5">
                <a:latin typeface="Times New Roman"/>
                <a:cs typeface="Times New Roman"/>
              </a:rPr>
              <a:t>coi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5">
                <a:latin typeface="Times New Roman"/>
                <a:cs typeface="Times New Roman"/>
              </a:rPr>
              <a:t>phương </a:t>
            </a:r>
            <a:r>
              <a:rPr dirty="0" sz="1400">
                <a:latin typeface="Times New Roman"/>
                <a:cs typeface="Times New Roman"/>
              </a:rPr>
              <a:t>tiện </a:t>
            </a:r>
            <a:r>
              <a:rPr dirty="0" sz="1400" spc="-5">
                <a:latin typeface="Times New Roman"/>
                <a:cs typeface="Times New Roman"/>
              </a:rPr>
              <a:t>giao tiếp </a:t>
            </a:r>
            <a:r>
              <a:rPr dirty="0" sz="1400">
                <a:latin typeface="Times New Roman"/>
                <a:cs typeface="Times New Roman"/>
              </a:rPr>
              <a:t>xã hội. Sử </a:t>
            </a:r>
            <a:r>
              <a:rPr dirty="0" sz="1400" spc="-5">
                <a:latin typeface="Times New Roman"/>
                <a:cs typeface="Times New Roman"/>
              </a:rPr>
              <a:t>dụng rượu, bia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liều  lượng chừng </a:t>
            </a:r>
            <a:r>
              <a:rPr dirty="0" sz="1400" spc="-10">
                <a:latin typeface="Times New Roman"/>
                <a:cs typeface="Times New Roman"/>
              </a:rPr>
              <a:t>mực, </a:t>
            </a:r>
            <a:r>
              <a:rPr dirty="0" sz="1400">
                <a:latin typeface="Times New Roman"/>
                <a:cs typeface="Times New Roman"/>
              </a:rPr>
              <a:t>trên </a:t>
            </a:r>
            <a:r>
              <a:rPr dirty="0" sz="1400" spc="-5">
                <a:latin typeface="Times New Roman"/>
                <a:cs typeface="Times New Roman"/>
              </a:rPr>
              <a:t>một số </a:t>
            </a:r>
            <a:r>
              <a:rPr dirty="0" sz="1400">
                <a:latin typeface="Times New Roman"/>
                <a:cs typeface="Times New Roman"/>
              </a:rPr>
              <a:t>cá </a:t>
            </a:r>
            <a:r>
              <a:rPr dirty="0" sz="1400" spc="-5">
                <a:latin typeface="Times New Roman"/>
                <a:cs typeface="Times New Roman"/>
              </a:rPr>
              <a:t>nhân </a:t>
            </a:r>
            <a:r>
              <a:rPr dirty="0" sz="1400">
                <a:latin typeface="Times New Roman"/>
                <a:cs typeface="Times New Roman"/>
              </a:rPr>
              <a:t>có thể </a:t>
            </a:r>
            <a:r>
              <a:rPr dirty="0" sz="1400" spc="-5">
                <a:latin typeface="Times New Roman"/>
                <a:cs typeface="Times New Roman"/>
              </a:rPr>
              <a:t>mang lại một số tác động tích </a:t>
            </a:r>
            <a:r>
              <a:rPr dirty="0" sz="1400">
                <a:latin typeface="Times New Roman"/>
                <a:cs typeface="Times New Roman"/>
              </a:rPr>
              <a:t>cực. </a:t>
            </a:r>
            <a:r>
              <a:rPr dirty="0" sz="1400" spc="-5">
                <a:latin typeface="Times New Roman"/>
                <a:cs typeface="Times New Roman"/>
              </a:rPr>
              <a:t>Tuy  nhiên, do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đều chứa cồn là chất </a:t>
            </a:r>
            <a:r>
              <a:rPr dirty="0" sz="1400" spc="-5">
                <a:latin typeface="Times New Roman"/>
                <a:cs typeface="Times New Roman"/>
              </a:rPr>
              <a:t>gây nghiện, </a:t>
            </a:r>
            <a:r>
              <a:rPr dirty="0" sz="1400">
                <a:latin typeface="Times New Roman"/>
                <a:cs typeface="Times New Roman"/>
              </a:rPr>
              <a:t>được </a:t>
            </a:r>
            <a:r>
              <a:rPr dirty="0" sz="1400" spc="-5">
                <a:latin typeface="Times New Roman"/>
                <a:cs typeface="Times New Roman"/>
              </a:rPr>
              <a:t>Tổ chức Nghiên </a:t>
            </a:r>
            <a:r>
              <a:rPr dirty="0" sz="1400">
                <a:latin typeface="Times New Roman"/>
                <a:cs typeface="Times New Roman"/>
              </a:rPr>
              <a:t>cứu </a:t>
            </a:r>
            <a:r>
              <a:rPr dirty="0" sz="1400" spc="-5">
                <a:latin typeface="Times New Roman"/>
                <a:cs typeface="Times New Roman"/>
              </a:rPr>
              <a:t>Ung  </a:t>
            </a:r>
            <a:r>
              <a:rPr dirty="0" sz="1400">
                <a:latin typeface="Times New Roman"/>
                <a:cs typeface="Times New Roman"/>
              </a:rPr>
              <a:t>thư </a:t>
            </a:r>
            <a:r>
              <a:rPr dirty="0" sz="1400" spc="-5">
                <a:latin typeface="Times New Roman"/>
                <a:cs typeface="Times New Roman"/>
              </a:rPr>
              <a:t>Quốc tế </a:t>
            </a:r>
            <a:r>
              <a:rPr dirty="0" sz="1400">
                <a:latin typeface="Times New Roman"/>
                <a:cs typeface="Times New Roman"/>
              </a:rPr>
              <a:t>(IARC) xếp </a:t>
            </a:r>
            <a:r>
              <a:rPr dirty="0" sz="1400" spc="-5">
                <a:latin typeface="Times New Roman"/>
                <a:cs typeface="Times New Roman"/>
              </a:rPr>
              <a:t>vào nhóm </a:t>
            </a:r>
            <a:r>
              <a:rPr dirty="0" sz="1400">
                <a:latin typeface="Times New Roman"/>
                <a:cs typeface="Times New Roman"/>
              </a:rPr>
              <a:t>chất </a:t>
            </a: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ung </a:t>
            </a:r>
            <a:r>
              <a:rPr dirty="0" sz="1400" spc="-5">
                <a:latin typeface="Times New Roman"/>
                <a:cs typeface="Times New Roman"/>
              </a:rPr>
              <a:t>thư </a:t>
            </a:r>
            <a:r>
              <a:rPr dirty="0" baseline="40123" sz="1350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, có tác </a:t>
            </a:r>
            <a:r>
              <a:rPr dirty="0" sz="1400" spc="-5">
                <a:latin typeface="Times New Roman"/>
                <a:cs typeface="Times New Roman"/>
              </a:rPr>
              <a:t>động lên </a:t>
            </a:r>
            <a:r>
              <a:rPr dirty="0" sz="1400">
                <a:latin typeface="Times New Roman"/>
                <a:cs typeface="Times New Roman"/>
              </a:rPr>
              <a:t>hầu </a:t>
            </a:r>
            <a:r>
              <a:rPr dirty="0" sz="1400" spc="-5">
                <a:latin typeface="Times New Roman"/>
                <a:cs typeface="Times New Roman"/>
              </a:rPr>
              <a:t>hết các </a:t>
            </a:r>
            <a:r>
              <a:rPr dirty="0" sz="1400">
                <a:latin typeface="Times New Roman"/>
                <a:cs typeface="Times New Roman"/>
              </a:rPr>
              <a:t>cơ  </a:t>
            </a:r>
            <a:r>
              <a:rPr dirty="0" sz="1400" spc="-5">
                <a:latin typeface="Times New Roman"/>
                <a:cs typeface="Times New Roman"/>
              </a:rPr>
              <a:t>quan trong </a:t>
            </a:r>
            <a:r>
              <a:rPr dirty="0" sz="1400">
                <a:latin typeface="Times New Roman"/>
                <a:cs typeface="Times New Roman"/>
              </a:rPr>
              <a:t>cơ thể </a:t>
            </a:r>
            <a:r>
              <a:rPr dirty="0" sz="1400" spc="-5">
                <a:latin typeface="Times New Roman"/>
                <a:cs typeface="Times New Roman"/>
              </a:rPr>
              <a:t>nên </a:t>
            </a:r>
            <a:r>
              <a:rPr dirty="0" sz="1400">
                <a:latin typeface="Times New Roman"/>
                <a:cs typeface="Times New Roman"/>
              </a:rPr>
              <a:t>việc sử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nguy </a:t>
            </a:r>
            <a:r>
              <a:rPr dirty="0" sz="1400">
                <a:latin typeface="Times New Roman"/>
                <a:cs typeface="Times New Roman"/>
              </a:rPr>
              <a:t>cơ gây ra tác </a:t>
            </a:r>
            <a:r>
              <a:rPr dirty="0" sz="1400" spc="5">
                <a:latin typeface="Times New Roman"/>
                <a:cs typeface="Times New Roman"/>
              </a:rPr>
              <a:t>động </a:t>
            </a:r>
            <a:r>
              <a:rPr dirty="0" sz="1400" spc="-5">
                <a:latin typeface="Times New Roman"/>
                <a:cs typeface="Times New Roman"/>
              </a:rPr>
              <a:t>với </a:t>
            </a:r>
            <a:r>
              <a:rPr dirty="0" sz="1400">
                <a:latin typeface="Times New Roman"/>
                <a:cs typeface="Times New Roman"/>
              </a:rPr>
              <a:t>sức  khỏe, xã hội, </a:t>
            </a:r>
            <a:r>
              <a:rPr dirty="0" sz="1400" spc="-5">
                <a:latin typeface="Times New Roman"/>
                <a:cs typeface="Times New Roman"/>
              </a:rPr>
              <a:t>kinh </a:t>
            </a:r>
            <a:r>
              <a:rPr dirty="0" sz="1400" spc="5">
                <a:latin typeface="Times New Roman"/>
                <a:cs typeface="Times New Roman"/>
              </a:rPr>
              <a:t>tế </a:t>
            </a:r>
            <a:r>
              <a:rPr dirty="0" sz="1400">
                <a:latin typeface="Times New Roman"/>
                <a:cs typeface="Times New Roman"/>
              </a:rPr>
              <a:t>và cần có cơ chế </a:t>
            </a:r>
            <a:r>
              <a:rPr dirty="0" sz="1400" spc="-5">
                <a:latin typeface="Times New Roman"/>
                <a:cs typeface="Times New Roman"/>
              </a:rPr>
              <a:t>quản </a:t>
            </a:r>
            <a:r>
              <a:rPr dirty="0" sz="1400">
                <a:latin typeface="Times New Roman"/>
                <a:cs typeface="Times New Roman"/>
              </a:rPr>
              <a:t>lý </a:t>
            </a:r>
            <a:r>
              <a:rPr dirty="0" sz="1400" spc="-5">
                <a:latin typeface="Times New Roman"/>
                <a:cs typeface="Times New Roman"/>
              </a:rPr>
              <a:t>khác </a:t>
            </a:r>
            <a:r>
              <a:rPr dirty="0" sz="1400">
                <a:latin typeface="Times New Roman"/>
                <a:cs typeface="Times New Roman"/>
              </a:rPr>
              <a:t>với </a:t>
            </a:r>
            <a:r>
              <a:rPr dirty="0" sz="1400" spc="-5">
                <a:latin typeface="Times New Roman"/>
                <a:cs typeface="Times New Roman"/>
              </a:rPr>
              <a:t>các hàng hóa thông thường  theo hướng phòng </a:t>
            </a:r>
            <a:r>
              <a:rPr dirty="0" sz="1400">
                <a:latin typeface="Times New Roman"/>
                <a:cs typeface="Times New Roman"/>
              </a:rPr>
              <a:t>ngừa, hạn chế </a:t>
            </a:r>
            <a:r>
              <a:rPr dirty="0" sz="1400" spc="-5">
                <a:latin typeface="Times New Roman"/>
                <a:cs typeface="Times New Roman"/>
              </a:rPr>
              <a:t>tác </a:t>
            </a:r>
            <a:r>
              <a:rPr dirty="0" sz="1400">
                <a:latin typeface="Times New Roman"/>
                <a:cs typeface="Times New Roman"/>
              </a:rPr>
              <a:t>hại </a:t>
            </a:r>
            <a:r>
              <a:rPr dirty="0" sz="1400" spc="-5">
                <a:latin typeface="Times New Roman"/>
                <a:cs typeface="Times New Roman"/>
              </a:rPr>
              <a:t>ngay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khi </a:t>
            </a:r>
            <a:r>
              <a:rPr dirty="0" sz="1400" spc="-10">
                <a:latin typeface="Times New Roman"/>
                <a:cs typeface="Times New Roman"/>
              </a:rPr>
              <a:t>con </a:t>
            </a:r>
            <a:r>
              <a:rPr dirty="0" sz="1400" spc="-5">
                <a:latin typeface="Times New Roman"/>
                <a:cs typeface="Times New Roman"/>
              </a:rPr>
              <a:t>người tiếp cận sản phẩm  này.</a:t>
            </a:r>
            <a:endParaRPr sz="1400">
              <a:latin typeface="Times New Roman"/>
              <a:cs typeface="Times New Roman"/>
            </a:endParaRPr>
          </a:p>
          <a:p>
            <a:pPr algn="just" marL="38100" marR="30480" indent="456565">
              <a:lnSpc>
                <a:spcPct val="103400"/>
              </a:lnSpc>
              <a:spcBef>
                <a:spcPts val="805"/>
              </a:spcBef>
            </a:pPr>
            <a:r>
              <a:rPr dirty="0" sz="1400" spc="-5">
                <a:latin typeface="Times New Roman"/>
                <a:cs typeface="Times New Roman"/>
              </a:rPr>
              <a:t>Đã </a:t>
            </a:r>
            <a:r>
              <a:rPr dirty="0" sz="140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không </a:t>
            </a:r>
            <a:r>
              <a:rPr dirty="0" sz="1400">
                <a:latin typeface="Times New Roman"/>
                <a:cs typeface="Times New Roman"/>
              </a:rPr>
              <a:t>ít </a:t>
            </a:r>
            <a:r>
              <a:rPr dirty="0" sz="1400" spc="-10">
                <a:latin typeface="Times New Roman"/>
                <a:cs typeface="Times New Roman"/>
              </a:rPr>
              <a:t>những </a:t>
            </a:r>
            <a:r>
              <a:rPr dirty="0" sz="1400" spc="-5">
                <a:latin typeface="Times New Roman"/>
                <a:cs typeface="Times New Roman"/>
              </a:rPr>
              <a:t>phân tích của nhà chức trách, các chuyên gia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báo </a:t>
            </a:r>
            <a:r>
              <a:rPr dirty="0" sz="1400" spc="-10">
                <a:latin typeface="Times New Roman"/>
                <a:cs typeface="Times New Roman"/>
              </a:rPr>
              <a:t>chí  </a:t>
            </a:r>
            <a:r>
              <a:rPr dirty="0" sz="1400">
                <a:latin typeface="Times New Roman"/>
                <a:cs typeface="Times New Roman"/>
              </a:rPr>
              <a:t>đề </a:t>
            </a:r>
            <a:r>
              <a:rPr dirty="0" sz="1400" spc="-5">
                <a:latin typeface="Times New Roman"/>
                <a:cs typeface="Times New Roman"/>
              </a:rPr>
              <a:t>cập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vấn đề tai </a:t>
            </a:r>
            <a:r>
              <a:rPr dirty="0" sz="1400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giao thông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Việt Nam.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nghiên </a:t>
            </a:r>
            <a:r>
              <a:rPr dirty="0" sz="1400">
                <a:latin typeface="Times New Roman"/>
                <a:cs typeface="Times New Roman"/>
              </a:rPr>
              <a:t>cứu, </a:t>
            </a:r>
            <a:r>
              <a:rPr dirty="0" sz="1400" spc="-5">
                <a:latin typeface="Times New Roman"/>
                <a:cs typeface="Times New Roman"/>
              </a:rPr>
              <a:t>phân tích chỉ </a:t>
            </a:r>
            <a:r>
              <a:rPr dirty="0" sz="1400">
                <a:latin typeface="Times New Roman"/>
                <a:cs typeface="Times New Roman"/>
              </a:rPr>
              <a:t>ra  rằng: </a:t>
            </a:r>
            <a:r>
              <a:rPr dirty="0" sz="1400" spc="-5">
                <a:latin typeface="Times New Roman"/>
                <a:cs typeface="Times New Roman"/>
              </a:rPr>
              <a:t>Có nhiều nguyên nhân, </a:t>
            </a:r>
            <a:r>
              <a:rPr dirty="0" sz="1400" spc="5">
                <a:latin typeface="Times New Roman"/>
                <a:cs typeface="Times New Roman"/>
              </a:rPr>
              <a:t>gồm </a:t>
            </a:r>
            <a:r>
              <a:rPr dirty="0" sz="1400">
                <a:latin typeface="Times New Roman"/>
                <a:cs typeface="Times New Roman"/>
              </a:rPr>
              <a:t>cả </a:t>
            </a:r>
            <a:r>
              <a:rPr dirty="0" sz="1400" spc="-5">
                <a:latin typeface="Times New Roman"/>
                <a:cs typeface="Times New Roman"/>
              </a:rPr>
              <a:t>khách quan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10">
                <a:latin typeface="Times New Roman"/>
                <a:cs typeface="Times New Roman"/>
              </a:rPr>
              <a:t>chủ </a:t>
            </a:r>
            <a:r>
              <a:rPr dirty="0" sz="1400" spc="-5">
                <a:latin typeface="Times New Roman"/>
                <a:cs typeface="Times New Roman"/>
              </a:rPr>
              <a:t>quan. Song nguyên nhân </a:t>
            </a:r>
            <a:r>
              <a:rPr dirty="0" sz="1400" spc="-10">
                <a:latin typeface="Times New Roman"/>
                <a:cs typeface="Times New Roman"/>
              </a:rPr>
              <a:t>chủ  </a:t>
            </a:r>
            <a:r>
              <a:rPr dirty="0" sz="1400" spc="-5">
                <a:latin typeface="Times New Roman"/>
                <a:cs typeface="Times New Roman"/>
              </a:rPr>
              <a:t>quan được </a:t>
            </a:r>
            <a:r>
              <a:rPr dirty="0" sz="1400">
                <a:latin typeface="Times New Roman"/>
                <a:cs typeface="Times New Roman"/>
              </a:rPr>
              <a:t>đề </a:t>
            </a:r>
            <a:r>
              <a:rPr dirty="0" sz="1400" spc="-5">
                <a:latin typeface="Times New Roman"/>
                <a:cs typeface="Times New Roman"/>
              </a:rPr>
              <a:t>cập nhiều hơn </a:t>
            </a:r>
            <a:r>
              <a:rPr dirty="0" sz="1400">
                <a:latin typeface="Times New Roman"/>
                <a:cs typeface="Times New Roman"/>
              </a:rPr>
              <a:t>cả.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đó </a:t>
            </a:r>
            <a:r>
              <a:rPr dirty="0" sz="1400" spc="-5">
                <a:latin typeface="Times New Roman"/>
                <a:cs typeface="Times New Roman"/>
              </a:rPr>
              <a:t>việc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rượu, bia khi </a:t>
            </a:r>
            <a:r>
              <a:rPr dirty="0" sz="1400">
                <a:latin typeface="Times New Roman"/>
                <a:cs typeface="Times New Roman"/>
              </a:rPr>
              <a:t>điều </a:t>
            </a:r>
            <a:r>
              <a:rPr dirty="0" sz="1400" spc="-5">
                <a:latin typeface="Times New Roman"/>
                <a:cs typeface="Times New Roman"/>
              </a:rPr>
              <a:t>khiển  phương </a:t>
            </a:r>
            <a:r>
              <a:rPr dirty="0" sz="1400">
                <a:latin typeface="Times New Roman"/>
                <a:cs typeface="Times New Roman"/>
              </a:rPr>
              <a:t>tiện tham gia </a:t>
            </a:r>
            <a:r>
              <a:rPr dirty="0" sz="1400" spc="-5">
                <a:latin typeface="Times New Roman"/>
                <a:cs typeface="Times New Roman"/>
              </a:rPr>
              <a:t>giao thông </a:t>
            </a:r>
            <a:r>
              <a:rPr dirty="0" sz="1400">
                <a:latin typeface="Times New Roman"/>
                <a:cs typeface="Times New Roman"/>
              </a:rPr>
              <a:t>đã gây ra nhiều </a:t>
            </a:r>
            <a:r>
              <a:rPr dirty="0" sz="1400" spc="-5">
                <a:latin typeface="Times New Roman"/>
                <a:cs typeface="Times New Roman"/>
              </a:rPr>
              <a:t>vụ tai </a:t>
            </a:r>
            <a:r>
              <a:rPr dirty="0" sz="1400">
                <a:latin typeface="Times New Roman"/>
                <a:cs typeface="Times New Roman"/>
              </a:rPr>
              <a:t>nạn thảm khốc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thời </a:t>
            </a:r>
            <a:r>
              <a:rPr dirty="0" sz="1400" spc="-5">
                <a:latin typeface="Times New Roman"/>
                <a:cs typeface="Times New Roman"/>
              </a:rPr>
              <a:t>gian  qua do khả năng điều khiển phương tiện </a:t>
            </a:r>
            <a:r>
              <a:rPr dirty="0" sz="1400">
                <a:latin typeface="Times New Roman"/>
                <a:cs typeface="Times New Roman"/>
              </a:rPr>
              <a:t>suy giảm </a:t>
            </a:r>
            <a:r>
              <a:rPr dirty="0" sz="1400" spc="-5">
                <a:latin typeface="Times New Roman"/>
                <a:cs typeface="Times New Roman"/>
              </a:rPr>
              <a:t>nhanh chóng khi nồng độ </a:t>
            </a:r>
            <a:r>
              <a:rPr dirty="0" sz="1400" spc="-10">
                <a:latin typeface="Times New Roman"/>
                <a:cs typeface="Times New Roman"/>
              </a:rPr>
              <a:t>cồn 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 spc="-5">
                <a:latin typeface="Times New Roman"/>
                <a:cs typeface="Times New Roman"/>
              </a:rPr>
              <a:t>tăng. Khi </a:t>
            </a:r>
            <a:r>
              <a:rPr dirty="0" sz="1400" spc="-10">
                <a:latin typeface="Times New Roman"/>
                <a:cs typeface="Times New Roman"/>
              </a:rPr>
              <a:t>mới </a:t>
            </a:r>
            <a:r>
              <a:rPr dirty="0" sz="1400">
                <a:latin typeface="Times New Roman"/>
                <a:cs typeface="Times New Roman"/>
              </a:rPr>
              <a:t>uống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>
                <a:latin typeface="Times New Roman"/>
                <a:cs typeface="Times New Roman"/>
              </a:rPr>
              <a:t>chút </a:t>
            </a:r>
            <a:r>
              <a:rPr dirty="0" sz="1400" spc="-5">
                <a:latin typeface="Times New Roman"/>
                <a:cs typeface="Times New Roman"/>
              </a:rPr>
              <a:t>(cỡ khoảng nửa </a:t>
            </a:r>
            <a:r>
              <a:rPr dirty="0" sz="1400">
                <a:latin typeface="Times New Roman"/>
                <a:cs typeface="Times New Roman"/>
              </a:rPr>
              <a:t>cốc </a:t>
            </a:r>
            <a:r>
              <a:rPr dirty="0" sz="1400" spc="-5">
                <a:latin typeface="Times New Roman"/>
                <a:cs typeface="Times New Roman"/>
              </a:rPr>
              <a:t>bia hoặc nửa </a:t>
            </a:r>
            <a:r>
              <a:rPr dirty="0" sz="1400">
                <a:latin typeface="Times New Roman"/>
                <a:cs typeface="Times New Roman"/>
              </a:rPr>
              <a:t>ly rượu  </a:t>
            </a:r>
            <a:r>
              <a:rPr dirty="0" sz="1400" spc="-5">
                <a:latin typeface="Times New Roman"/>
                <a:cs typeface="Times New Roman"/>
              </a:rPr>
              <a:t>vang), khả năng phân </a:t>
            </a:r>
            <a:r>
              <a:rPr dirty="0" sz="1400">
                <a:latin typeface="Times New Roman"/>
                <a:cs typeface="Times New Roman"/>
              </a:rPr>
              <a:t>tích, </a:t>
            </a:r>
            <a:r>
              <a:rPr dirty="0" sz="1400" spc="-5">
                <a:latin typeface="Times New Roman"/>
                <a:cs typeface="Times New Roman"/>
              </a:rPr>
              <a:t>phản ứng, </a:t>
            </a:r>
            <a:r>
              <a:rPr dirty="0" sz="1400">
                <a:latin typeface="Times New Roman"/>
                <a:cs typeface="Times New Roman"/>
              </a:rPr>
              <a:t>xử lý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 spc="-1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điều khiển phương tiện </a:t>
            </a:r>
            <a:r>
              <a:rPr dirty="0" sz="1400">
                <a:latin typeface="Times New Roman"/>
                <a:cs typeface="Times New Roman"/>
              </a:rPr>
              <a:t>đã </a:t>
            </a:r>
            <a:r>
              <a:rPr dirty="0" sz="1400" spc="-5">
                <a:latin typeface="Times New Roman"/>
                <a:cs typeface="Times New Roman"/>
              </a:rPr>
              <a:t>bị  </a:t>
            </a:r>
            <a:r>
              <a:rPr dirty="0" sz="1400">
                <a:latin typeface="Times New Roman"/>
                <a:cs typeface="Times New Roman"/>
              </a:rPr>
              <a:t>giảm rất </a:t>
            </a:r>
            <a:r>
              <a:rPr dirty="0" sz="1400" spc="-5">
                <a:latin typeface="Times New Roman"/>
                <a:cs typeface="Times New Roman"/>
              </a:rPr>
              <a:t>nhanh.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50 </a:t>
            </a:r>
            <a:r>
              <a:rPr dirty="0" sz="1400" spc="-10">
                <a:latin typeface="Times New Roman"/>
                <a:cs typeface="Times New Roman"/>
              </a:rPr>
              <a:t>mg/100 </a:t>
            </a:r>
            <a:r>
              <a:rPr dirty="0" sz="1400" spc="-15">
                <a:latin typeface="Times New Roman"/>
                <a:cs typeface="Times New Roman"/>
              </a:rPr>
              <a:t>ml </a:t>
            </a:r>
            <a:r>
              <a:rPr dirty="0" sz="1400" spc="-5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phản ứng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bản </a:t>
            </a:r>
            <a:r>
              <a:rPr dirty="0" sz="1400">
                <a:latin typeface="Times New Roman"/>
                <a:cs typeface="Times New Roman"/>
              </a:rPr>
              <a:t>để </a:t>
            </a:r>
            <a:r>
              <a:rPr dirty="0" sz="1400" spc="-5">
                <a:latin typeface="Times New Roman"/>
                <a:cs typeface="Times New Roman"/>
              </a:rPr>
              <a:t>điều khiển  phương tiện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cách </a:t>
            </a:r>
            <a:r>
              <a:rPr dirty="0" sz="1400" spc="-10">
                <a:latin typeface="Times New Roman"/>
                <a:cs typeface="Times New Roman"/>
              </a:rPr>
              <a:t>an </a:t>
            </a:r>
            <a:r>
              <a:rPr dirty="0" sz="1400" spc="-5">
                <a:latin typeface="Times New Roman"/>
                <a:cs typeface="Times New Roman"/>
              </a:rPr>
              <a:t>toàn (duy trì tốc </a:t>
            </a:r>
            <a:r>
              <a:rPr dirty="0" sz="1400">
                <a:latin typeface="Times New Roman"/>
                <a:cs typeface="Times New Roman"/>
              </a:rPr>
              <a:t>độ, </a:t>
            </a: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tốc, chuyển hướng) </a:t>
            </a:r>
            <a:r>
              <a:rPr dirty="0" sz="1400" spc="-5">
                <a:latin typeface="Times New Roman"/>
                <a:cs typeface="Times New Roman"/>
              </a:rPr>
              <a:t>bắt </a:t>
            </a:r>
            <a:r>
              <a:rPr dirty="0" sz="1400">
                <a:latin typeface="Times New Roman"/>
                <a:cs typeface="Times New Roman"/>
              </a:rPr>
              <a:t>đầu </a:t>
            </a:r>
            <a:r>
              <a:rPr dirty="0" sz="1400" spc="-5">
                <a:latin typeface="Times New Roman"/>
                <a:cs typeface="Times New Roman"/>
              </a:rPr>
              <a:t>giảm  nhanh </a:t>
            </a:r>
            <a:r>
              <a:rPr dirty="0" baseline="40123" sz="1350">
                <a:latin typeface="Times New Roman"/>
                <a:cs typeface="Times New Roman"/>
              </a:rPr>
              <a:t>2</a:t>
            </a:r>
            <a:r>
              <a:rPr dirty="0" sz="1400">
                <a:latin typeface="Times New Roman"/>
                <a:cs typeface="Times New Roman"/>
              </a:rPr>
              <a:t>. </a:t>
            </a:r>
            <a:r>
              <a:rPr dirty="0" sz="1400" spc="-5">
                <a:latin typeface="Times New Roman"/>
                <a:cs typeface="Times New Roman"/>
              </a:rPr>
              <a:t>Đặc biệt, khi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 bia, khả năng kiềm </a:t>
            </a:r>
            <a:r>
              <a:rPr dirty="0" sz="1400">
                <a:latin typeface="Times New Roman"/>
                <a:cs typeface="Times New Roman"/>
              </a:rPr>
              <a:t>chế của </a:t>
            </a:r>
            <a:r>
              <a:rPr dirty="0" sz="1400" spc="-5">
                <a:latin typeface="Times New Roman"/>
                <a:cs typeface="Times New Roman"/>
              </a:rPr>
              <a:t>người lái </a:t>
            </a:r>
            <a:r>
              <a:rPr dirty="0" sz="1400" spc="-10">
                <a:latin typeface="Times New Roman"/>
                <a:cs typeface="Times New Roman"/>
              </a:rPr>
              <a:t>giảm, </a:t>
            </a:r>
            <a:r>
              <a:rPr dirty="0" sz="1400">
                <a:latin typeface="Times New Roman"/>
                <a:cs typeface="Times New Roman"/>
              </a:rPr>
              <a:t>nguy  hiểm </a:t>
            </a:r>
            <a:r>
              <a:rPr dirty="0" sz="1400" spc="-5">
                <a:latin typeface="Times New Roman"/>
                <a:cs typeface="Times New Roman"/>
              </a:rPr>
              <a:t>hơn xuất hiện </a:t>
            </a:r>
            <a:r>
              <a:rPr dirty="0" sz="1400">
                <a:latin typeface="Times New Roman"/>
                <a:cs typeface="Times New Roman"/>
              </a:rPr>
              <a:t>tâm lý </a:t>
            </a:r>
            <a:r>
              <a:rPr dirty="0" sz="1400" spc="-5">
                <a:latin typeface="Times New Roman"/>
                <a:cs typeface="Times New Roman"/>
              </a:rPr>
              <a:t>“vẫn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thể 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10">
                <a:latin typeface="Times New Roman"/>
                <a:cs typeface="Times New Roman"/>
              </a:rPr>
              <a:t>an </a:t>
            </a:r>
            <a:r>
              <a:rPr dirty="0" sz="1400" spc="-5">
                <a:latin typeface="Times New Roman"/>
                <a:cs typeface="Times New Roman"/>
              </a:rPr>
              <a:t>toàn” trong khi thực </a:t>
            </a:r>
            <a:r>
              <a:rPr dirty="0" sz="1400">
                <a:latin typeface="Times New Roman"/>
                <a:cs typeface="Times New Roman"/>
              </a:rPr>
              <a:t>tế </a:t>
            </a:r>
            <a:r>
              <a:rPr dirty="0" sz="1400" spc="-5">
                <a:latin typeface="Times New Roman"/>
                <a:cs typeface="Times New Roman"/>
              </a:rPr>
              <a:t>không phải  </a:t>
            </a:r>
            <a:r>
              <a:rPr dirty="0" sz="1400">
                <a:latin typeface="Times New Roman"/>
                <a:cs typeface="Times New Roman"/>
              </a:rPr>
              <a:t>như </a:t>
            </a:r>
            <a:r>
              <a:rPr dirty="0" sz="1400" spc="-5">
                <a:latin typeface="Times New Roman"/>
                <a:cs typeface="Times New Roman"/>
              </a:rPr>
              <a:t>vậy. Do vậy, </a:t>
            </a:r>
            <a:r>
              <a:rPr dirty="0" sz="1400">
                <a:latin typeface="Times New Roman"/>
                <a:cs typeface="Times New Roman"/>
              </a:rPr>
              <a:t>điều </a:t>
            </a:r>
            <a:r>
              <a:rPr dirty="0" sz="1400" spc="-5">
                <a:latin typeface="Times New Roman"/>
                <a:cs typeface="Times New Roman"/>
              </a:rPr>
              <a:t>khiển phương tiện khi nồng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cồn quá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cho </a:t>
            </a:r>
            <a:r>
              <a:rPr dirty="0" sz="1400" spc="15">
                <a:latin typeface="Times New Roman"/>
                <a:cs typeface="Times New Roman"/>
              </a:rPr>
              <a:t>phép </a:t>
            </a:r>
            <a:r>
              <a:rPr dirty="0" sz="1400" spc="-5">
                <a:latin typeface="Times New Roman"/>
                <a:cs typeface="Times New Roman"/>
              </a:rPr>
              <a:t>được  </a:t>
            </a:r>
            <a:r>
              <a:rPr dirty="0" sz="1400">
                <a:latin typeface="Times New Roman"/>
                <a:cs typeface="Times New Roman"/>
              </a:rPr>
              <a:t>coi là </a:t>
            </a:r>
            <a:r>
              <a:rPr dirty="0" sz="1400" spc="-5">
                <a:latin typeface="Times New Roman"/>
                <a:cs typeface="Times New Roman"/>
              </a:rPr>
              <a:t>hành </a:t>
            </a:r>
            <a:r>
              <a:rPr dirty="0" sz="1400">
                <a:latin typeface="Times New Roman"/>
                <a:cs typeface="Times New Roman"/>
              </a:rPr>
              <a:t>vi </a:t>
            </a:r>
            <a:r>
              <a:rPr dirty="0" sz="1400" spc="-5">
                <a:latin typeface="Times New Roman"/>
                <a:cs typeface="Times New Roman"/>
              </a:rPr>
              <a:t>phạm </a:t>
            </a:r>
            <a:r>
              <a:rPr dirty="0" sz="1400">
                <a:latin typeface="Times New Roman"/>
                <a:cs typeface="Times New Roman"/>
              </a:rPr>
              <a:t>tội tại </a:t>
            </a:r>
            <a:r>
              <a:rPr dirty="0" sz="1400" spc="-5">
                <a:latin typeface="Times New Roman"/>
                <a:cs typeface="Times New Roman"/>
              </a:rPr>
              <a:t>phần lớn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quốc gia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bị </a:t>
            </a:r>
            <a:r>
              <a:rPr dirty="0" sz="1400">
                <a:latin typeface="Times New Roman"/>
                <a:cs typeface="Times New Roman"/>
              </a:rPr>
              <a:t>xử lý </a:t>
            </a:r>
            <a:r>
              <a:rPr dirty="0" sz="1400" spc="-5">
                <a:latin typeface="Times New Roman"/>
                <a:cs typeface="Times New Roman"/>
              </a:rPr>
              <a:t>rất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nặng.</a:t>
            </a:r>
            <a:endParaRPr sz="1400">
              <a:latin typeface="Times New Roman"/>
              <a:cs typeface="Times New Roman"/>
            </a:endParaRPr>
          </a:p>
          <a:p>
            <a:pPr algn="just" marL="38100" marR="34925" indent="456565">
              <a:lnSpc>
                <a:spcPct val="103299"/>
              </a:lnSpc>
              <a:spcBef>
                <a:spcPts val="800"/>
              </a:spcBef>
            </a:pPr>
            <a:r>
              <a:rPr dirty="0" sz="1400" spc="-5">
                <a:latin typeface="Times New Roman"/>
                <a:cs typeface="Times New Roman"/>
              </a:rPr>
              <a:t>Tài liệu giảng dạy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phòng, chống tác </a:t>
            </a:r>
            <a:r>
              <a:rPr dirty="0" sz="1400">
                <a:latin typeface="Times New Roman"/>
                <a:cs typeface="Times New Roman"/>
              </a:rPr>
              <a:t>hại </a:t>
            </a:r>
            <a:r>
              <a:rPr dirty="0" sz="1400" spc="-5">
                <a:latin typeface="Times New Roman"/>
                <a:cs typeface="Times New Roman"/>
              </a:rPr>
              <a:t>của rượu, bia khi 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giao  thông dùng </a:t>
            </a:r>
            <a:r>
              <a:rPr dirty="0" sz="1400">
                <a:latin typeface="Times New Roman"/>
                <a:cs typeface="Times New Roman"/>
              </a:rPr>
              <a:t>để </a:t>
            </a:r>
            <a:r>
              <a:rPr dirty="0" sz="1400" spc="-5">
                <a:latin typeface="Times New Roman"/>
                <a:cs typeface="Times New Roman"/>
              </a:rPr>
              <a:t>giảng </a:t>
            </a:r>
            <a:r>
              <a:rPr dirty="0" sz="1400">
                <a:latin typeface="Times New Roman"/>
                <a:cs typeface="Times New Roman"/>
              </a:rPr>
              <a:t>dạy tại </a:t>
            </a:r>
            <a:r>
              <a:rPr dirty="0" sz="1400" spc="-5">
                <a:latin typeface="Times New Roman"/>
                <a:cs typeface="Times New Roman"/>
              </a:rPr>
              <a:t>các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sở đào </a:t>
            </a:r>
            <a:r>
              <a:rPr dirty="0" sz="1400">
                <a:latin typeface="Times New Roman"/>
                <a:cs typeface="Times New Roman"/>
              </a:rPr>
              <a:t>tạo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và </a:t>
            </a:r>
            <a:r>
              <a:rPr dirty="0" sz="1400" spc="-5">
                <a:latin typeface="Times New Roman"/>
                <a:cs typeface="Times New Roman"/>
              </a:rPr>
              <a:t>tuyên truyền </a:t>
            </a:r>
            <a:r>
              <a:rPr dirty="0" sz="1400">
                <a:latin typeface="Times New Roman"/>
                <a:cs typeface="Times New Roman"/>
              </a:rPr>
              <a:t>tác </a:t>
            </a:r>
            <a:r>
              <a:rPr dirty="0" sz="1400" spc="-5">
                <a:latin typeface="Times New Roman"/>
                <a:cs typeface="Times New Roman"/>
              </a:rPr>
              <a:t>hại của rượu,  </a:t>
            </a:r>
            <a:r>
              <a:rPr dirty="0" sz="1400">
                <a:latin typeface="Times New Roman"/>
                <a:cs typeface="Times New Roman"/>
              </a:rPr>
              <a:t>bia </a:t>
            </a:r>
            <a:r>
              <a:rPr dirty="0" sz="1400" spc="-5">
                <a:latin typeface="Times New Roman"/>
                <a:cs typeface="Times New Roman"/>
              </a:rPr>
              <a:t>đối với người điều khiển phương </a:t>
            </a:r>
            <a:r>
              <a:rPr dirty="0" sz="1400">
                <a:latin typeface="Times New Roman"/>
                <a:cs typeface="Times New Roman"/>
              </a:rPr>
              <a:t>tiện </a:t>
            </a:r>
            <a:r>
              <a:rPr dirty="0" sz="1400" spc="-5">
                <a:latin typeface="Times New Roman"/>
                <a:cs typeface="Times New Roman"/>
              </a:rPr>
              <a:t>giao thông nói riêng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1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sử dụng rượu,  </a:t>
            </a:r>
            <a:r>
              <a:rPr dirty="0" sz="1400">
                <a:latin typeface="Times New Roman"/>
                <a:cs typeface="Times New Roman"/>
              </a:rPr>
              <a:t>bia </a:t>
            </a:r>
            <a:r>
              <a:rPr dirty="0" sz="1400" spc="-5">
                <a:latin typeface="Times New Roman"/>
                <a:cs typeface="Times New Roman"/>
              </a:rPr>
              <a:t>thường xuyên nói </a:t>
            </a:r>
            <a:r>
              <a:rPr dirty="0" sz="1400">
                <a:latin typeface="Times New Roman"/>
                <a:cs typeface="Times New Roman"/>
              </a:rPr>
              <a:t>chung.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704" y="8892235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76604" y="8942019"/>
            <a:ext cx="4985385" cy="323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1175"/>
              </a:lnSpc>
              <a:spcBef>
                <a:spcPts val="95"/>
              </a:spcBef>
            </a:pPr>
            <a:r>
              <a:rPr dirty="0" baseline="38461" sz="975" spc="-7">
                <a:latin typeface="Times New Roman"/>
                <a:cs typeface="Times New Roman"/>
              </a:rPr>
              <a:t>1 </a:t>
            </a:r>
            <a:r>
              <a:rPr dirty="0" sz="1000" spc="-5">
                <a:latin typeface="Times New Roman"/>
                <a:cs typeface="Times New Roman"/>
              </a:rPr>
              <a:t>Bệnh </a:t>
            </a:r>
            <a:r>
              <a:rPr dirty="0" sz="1000">
                <a:latin typeface="Times New Roman"/>
                <a:cs typeface="Times New Roman"/>
              </a:rPr>
              <a:t>Viện </a:t>
            </a:r>
            <a:r>
              <a:rPr dirty="0" sz="1000" spc="-5">
                <a:latin typeface="Times New Roman"/>
                <a:cs typeface="Times New Roman"/>
              </a:rPr>
              <a:t>K, </a:t>
            </a:r>
            <a:r>
              <a:rPr dirty="0" sz="1000">
                <a:latin typeface="Times New Roman"/>
                <a:cs typeface="Times New Roman"/>
              </a:rPr>
              <a:t>Bộ </a:t>
            </a:r>
            <a:r>
              <a:rPr dirty="0" sz="1000" spc="-5">
                <a:latin typeface="Times New Roman"/>
                <a:cs typeface="Times New Roman"/>
              </a:rPr>
              <a:t>Y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tế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ts val="117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2 </a:t>
            </a:r>
            <a:r>
              <a:rPr dirty="0" sz="1000" spc="-5">
                <a:latin typeface="Times New Roman"/>
                <a:cs typeface="Times New Roman"/>
              </a:rPr>
              <a:t>Báo Việt Nam Net Bài viết của tác giả </a:t>
            </a:r>
            <a:r>
              <a:rPr dirty="0" sz="1000">
                <a:latin typeface="Times New Roman"/>
                <a:cs typeface="Times New Roman"/>
              </a:rPr>
              <a:t>Trần </a:t>
            </a:r>
            <a:r>
              <a:rPr dirty="0" sz="1000" spc="-10">
                <a:latin typeface="Times New Roman"/>
                <a:cs typeface="Times New Roman"/>
              </a:rPr>
              <a:t>Hữu </a:t>
            </a:r>
            <a:r>
              <a:rPr dirty="0" sz="1000">
                <a:latin typeface="Times New Roman"/>
                <a:cs typeface="Times New Roman"/>
              </a:rPr>
              <a:t>Minh </a:t>
            </a:r>
            <a:r>
              <a:rPr dirty="0" sz="1000" spc="-5">
                <a:latin typeface="Times New Roman"/>
                <a:cs typeface="Times New Roman"/>
              </a:rPr>
              <a:t>Phó chánh </a:t>
            </a:r>
            <a:r>
              <a:rPr dirty="0" sz="1000" spc="-10">
                <a:latin typeface="Times New Roman"/>
                <a:cs typeface="Times New Roman"/>
              </a:rPr>
              <a:t>VP </a:t>
            </a:r>
            <a:r>
              <a:rPr dirty="0" sz="1000">
                <a:latin typeface="Times New Roman"/>
                <a:cs typeface="Times New Roman"/>
              </a:rPr>
              <a:t>Ủy </a:t>
            </a:r>
            <a:r>
              <a:rPr dirty="0" sz="1000" spc="-5">
                <a:latin typeface="Times New Roman"/>
                <a:cs typeface="Times New Roman"/>
              </a:rPr>
              <a:t>ban An toàn </a:t>
            </a:r>
            <a:r>
              <a:rPr dirty="0" sz="1000">
                <a:latin typeface="Times New Roman"/>
                <a:cs typeface="Times New Roman"/>
              </a:rPr>
              <a:t>GT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QG.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704" y="8601201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51204" y="1093977"/>
            <a:ext cx="6246495" cy="817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21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I. Tác </a:t>
            </a:r>
            <a:r>
              <a:rPr dirty="0" sz="1400" spc="-5" b="1">
                <a:latin typeface="Times New Roman"/>
                <a:cs typeface="Times New Roman"/>
              </a:rPr>
              <a:t>hại của </a:t>
            </a:r>
            <a:r>
              <a:rPr dirty="0" sz="1400" b="1">
                <a:latin typeface="Times New Roman"/>
                <a:cs typeface="Times New Roman"/>
              </a:rPr>
              <a:t>việc sử </a:t>
            </a:r>
            <a:r>
              <a:rPr dirty="0" sz="1400" spc="-5" b="1">
                <a:latin typeface="Times New Roman"/>
                <a:cs typeface="Times New Roman"/>
              </a:rPr>
              <a:t>dụng rượu,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bia</a:t>
            </a:r>
            <a:endParaRPr sz="1400">
              <a:latin typeface="Times New Roman"/>
              <a:cs typeface="Times New Roman"/>
            </a:endParaRPr>
          </a:p>
          <a:p>
            <a:pPr algn="just" marL="520065" indent="-228600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520700" algn="l"/>
              </a:tabLst>
            </a:pPr>
            <a:r>
              <a:rPr dirty="0" sz="1400" b="1">
                <a:latin typeface="Times New Roman"/>
                <a:cs typeface="Times New Roman"/>
              </a:rPr>
              <a:t>Tác </a:t>
            </a:r>
            <a:r>
              <a:rPr dirty="0" sz="1400" spc="-5" b="1">
                <a:latin typeface="Times New Roman"/>
                <a:cs typeface="Times New Roman"/>
              </a:rPr>
              <a:t>hại của </a:t>
            </a:r>
            <a:r>
              <a:rPr dirty="0" sz="1400" b="1">
                <a:latin typeface="Times New Roman"/>
                <a:cs typeface="Times New Roman"/>
              </a:rPr>
              <a:t>sử </a:t>
            </a:r>
            <a:r>
              <a:rPr dirty="0" sz="1400" spc="-5" b="1">
                <a:latin typeface="Times New Roman"/>
                <a:cs typeface="Times New Roman"/>
              </a:rPr>
              <a:t>dụng rượu, bia đối với sức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khỏe</a:t>
            </a:r>
            <a:endParaRPr sz="1400">
              <a:latin typeface="Times New Roman"/>
              <a:cs typeface="Times New Roman"/>
            </a:endParaRPr>
          </a:p>
          <a:p>
            <a:pPr algn="just" marL="63500" marR="56515" indent="456565">
              <a:lnSpc>
                <a:spcPct val="103400"/>
              </a:lnSpc>
              <a:spcBef>
                <a:spcPts val="780"/>
              </a:spcBef>
            </a:pPr>
            <a:r>
              <a:rPr dirty="0" sz="1400" spc="-5">
                <a:latin typeface="Times New Roman"/>
                <a:cs typeface="Times New Roman"/>
              </a:rPr>
              <a:t>Bằng chứng khoa </a:t>
            </a:r>
            <a:r>
              <a:rPr dirty="0" sz="1400">
                <a:latin typeface="Times New Roman"/>
                <a:cs typeface="Times New Roman"/>
              </a:rPr>
              <a:t>học quốc </a:t>
            </a:r>
            <a:r>
              <a:rPr dirty="0" sz="1400" spc="-5">
                <a:latin typeface="Times New Roman"/>
                <a:cs typeface="Times New Roman"/>
              </a:rPr>
              <a:t>tế cho </a:t>
            </a:r>
            <a:r>
              <a:rPr dirty="0" sz="1400">
                <a:latin typeface="Times New Roman"/>
                <a:cs typeface="Times New Roman"/>
              </a:rPr>
              <a:t>thấy 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5">
                <a:latin typeface="Times New Roman"/>
                <a:cs typeface="Times New Roman"/>
              </a:rPr>
              <a:t>nguyên nhân </a:t>
            </a:r>
            <a:r>
              <a:rPr dirty="0" sz="1400" spc="5">
                <a:latin typeface="Times New Roman"/>
                <a:cs typeface="Times New Roman"/>
              </a:rPr>
              <a:t>trực </a:t>
            </a:r>
            <a:r>
              <a:rPr dirty="0" sz="1400">
                <a:latin typeface="Times New Roman"/>
                <a:cs typeface="Times New Roman"/>
              </a:rPr>
              <a:t>tiếp của  ít nhất 30 bệnh, </a:t>
            </a:r>
            <a:r>
              <a:rPr dirty="0" sz="1400" spc="-5">
                <a:latin typeface="Times New Roman"/>
                <a:cs typeface="Times New Roman"/>
              </a:rPr>
              <a:t>chấn thương </a:t>
            </a:r>
            <a:r>
              <a:rPr dirty="0" sz="1400">
                <a:latin typeface="Times New Roman"/>
                <a:cs typeface="Times New Roman"/>
              </a:rPr>
              <a:t>và là </a:t>
            </a:r>
            <a:r>
              <a:rPr dirty="0" sz="1400" spc="-5">
                <a:latin typeface="Times New Roman"/>
                <a:cs typeface="Times New Roman"/>
              </a:rPr>
              <a:t>nguyên nhân gián </a:t>
            </a:r>
            <a:r>
              <a:rPr dirty="0" sz="1400" spc="5">
                <a:latin typeface="Times New Roman"/>
                <a:cs typeface="Times New Roman"/>
              </a:rPr>
              <a:t>tiếp </a:t>
            </a:r>
            <a:r>
              <a:rPr dirty="0" sz="1400">
                <a:latin typeface="Times New Roman"/>
                <a:cs typeface="Times New Roman"/>
              </a:rPr>
              <a:t>của ít nhất </a:t>
            </a:r>
            <a:r>
              <a:rPr dirty="0" sz="1400" spc="-5">
                <a:latin typeface="Times New Roman"/>
                <a:cs typeface="Times New Roman"/>
              </a:rPr>
              <a:t>200 loại bệnh tật  </a:t>
            </a:r>
            <a:r>
              <a:rPr dirty="0" sz="1400">
                <a:latin typeface="Times New Roman"/>
                <a:cs typeface="Times New Roman"/>
              </a:rPr>
              <a:t>nằm </a:t>
            </a:r>
            <a:r>
              <a:rPr dirty="0" sz="1400" spc="-5">
                <a:latin typeface="Times New Roman"/>
                <a:cs typeface="Times New Roman"/>
              </a:rPr>
              <a:t>trong danh mục </a:t>
            </a:r>
            <a:r>
              <a:rPr dirty="0" sz="1400">
                <a:latin typeface="Times New Roman"/>
                <a:cs typeface="Times New Roman"/>
              </a:rPr>
              <a:t>phân </a:t>
            </a:r>
            <a:r>
              <a:rPr dirty="0" sz="1400" spc="-5">
                <a:latin typeface="Times New Roman"/>
                <a:cs typeface="Times New Roman"/>
              </a:rPr>
              <a:t>loại bệnh tật quốc </a:t>
            </a:r>
            <a:r>
              <a:rPr dirty="0" sz="1400">
                <a:latin typeface="Times New Roman"/>
                <a:cs typeface="Times New Roman"/>
              </a:rPr>
              <a:t>tế </a:t>
            </a:r>
            <a:r>
              <a:rPr dirty="0" sz="1400" spc="-5">
                <a:latin typeface="Times New Roman"/>
                <a:cs typeface="Times New Roman"/>
              </a:rPr>
              <a:t>ICD10 (một số tên bệnh </a:t>
            </a:r>
            <a:r>
              <a:rPr dirty="0" sz="1400">
                <a:latin typeface="Times New Roman"/>
                <a:cs typeface="Times New Roman"/>
              </a:rPr>
              <a:t>đã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5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rượu  </a:t>
            </a:r>
            <a:r>
              <a:rPr dirty="0" sz="1400">
                <a:latin typeface="Times New Roman"/>
                <a:cs typeface="Times New Roman"/>
              </a:rPr>
              <a:t>như loạn thần </a:t>
            </a:r>
            <a:r>
              <a:rPr dirty="0" sz="1400" spc="-5">
                <a:latin typeface="Times New Roman"/>
                <a:cs typeface="Times New Roman"/>
              </a:rPr>
              <a:t>do rượu, xơ gan </a:t>
            </a:r>
            <a:r>
              <a:rPr dirty="0" sz="1400">
                <a:latin typeface="Times New Roman"/>
                <a:cs typeface="Times New Roman"/>
              </a:rPr>
              <a:t>do rượu, hội chứng </a:t>
            </a:r>
            <a:r>
              <a:rPr dirty="0" sz="1400" spc="-5">
                <a:latin typeface="Times New Roman"/>
                <a:cs typeface="Times New Roman"/>
              </a:rPr>
              <a:t>rượu bào thai </a:t>
            </a:r>
            <a:r>
              <a:rPr dirty="0" sz="1400">
                <a:latin typeface="Times New Roman"/>
                <a:cs typeface="Times New Roman"/>
              </a:rPr>
              <a:t>…), là một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4  </a:t>
            </a:r>
            <a:r>
              <a:rPr dirty="0" sz="1400" spc="-5">
                <a:latin typeface="Times New Roman"/>
                <a:cs typeface="Times New Roman"/>
              </a:rPr>
              <a:t>yếu </a:t>
            </a:r>
            <a:r>
              <a:rPr dirty="0" sz="1400">
                <a:latin typeface="Times New Roman"/>
                <a:cs typeface="Times New Roman"/>
              </a:rPr>
              <a:t>tố </a:t>
            </a:r>
            <a:r>
              <a:rPr dirty="0" sz="1400" spc="-5">
                <a:latin typeface="Times New Roman"/>
                <a:cs typeface="Times New Roman"/>
              </a:rPr>
              <a:t>nguy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chính </a:t>
            </a:r>
            <a:r>
              <a:rPr dirty="0" sz="1400">
                <a:latin typeface="Times New Roman"/>
                <a:cs typeface="Times New Roman"/>
              </a:rPr>
              <a:t>đối </a:t>
            </a:r>
            <a:r>
              <a:rPr dirty="0" sz="1400" spc="-5">
                <a:latin typeface="Times New Roman"/>
                <a:cs typeface="Times New Roman"/>
              </a:rPr>
              <a:t>với các bệnh không </a:t>
            </a:r>
            <a:r>
              <a:rPr dirty="0" sz="1400">
                <a:latin typeface="Times New Roman"/>
                <a:cs typeface="Times New Roman"/>
              </a:rPr>
              <a:t>lây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nhiễm.</a:t>
            </a:r>
            <a:endParaRPr sz="1400">
              <a:latin typeface="Times New Roman"/>
              <a:cs typeface="Times New Roman"/>
            </a:endParaRPr>
          </a:p>
          <a:p>
            <a:pPr algn="just" marL="63500" marR="56515" indent="456565">
              <a:lnSpc>
                <a:spcPct val="103499"/>
              </a:lnSpc>
              <a:spcBef>
                <a:spcPts val="795"/>
              </a:spcBef>
            </a:pPr>
            <a:r>
              <a:rPr dirty="0" sz="1400" spc="-5">
                <a:latin typeface="Times New Roman"/>
                <a:cs typeface="Times New Roman"/>
              </a:rPr>
              <a:t>Sử dụng rượu, bia gây </a:t>
            </a:r>
            <a:r>
              <a:rPr dirty="0" sz="1400" spc="5">
                <a:latin typeface="Times New Roman"/>
                <a:cs typeface="Times New Roman"/>
              </a:rPr>
              <a:t>tổn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nhiều </a:t>
            </a:r>
            <a:r>
              <a:rPr dirty="0" sz="1400">
                <a:latin typeface="Times New Roman"/>
                <a:cs typeface="Times New Roman"/>
              </a:rPr>
              <a:t>cơ quan, chức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của cơ thể  </a:t>
            </a:r>
            <a:r>
              <a:rPr dirty="0" sz="1400" spc="-5">
                <a:latin typeface="Times New Roman"/>
                <a:cs typeface="Times New Roman"/>
              </a:rPr>
              <a:t>như: gây </a:t>
            </a:r>
            <a:r>
              <a:rPr dirty="0" sz="1400">
                <a:latin typeface="Times New Roman"/>
                <a:cs typeface="Times New Roman"/>
              </a:rPr>
              <a:t>ung </a:t>
            </a:r>
            <a:r>
              <a:rPr dirty="0" sz="1400" spc="-5">
                <a:latin typeface="Times New Roman"/>
                <a:cs typeface="Times New Roman"/>
              </a:rPr>
              <a:t>thư (gan, khoang </a:t>
            </a:r>
            <a:r>
              <a:rPr dirty="0" sz="1400">
                <a:latin typeface="Times New Roman"/>
                <a:cs typeface="Times New Roman"/>
              </a:rPr>
              <a:t>miệng, </a:t>
            </a:r>
            <a:r>
              <a:rPr dirty="0" sz="1400" spc="-5">
                <a:latin typeface="Times New Roman"/>
                <a:cs typeface="Times New Roman"/>
              </a:rPr>
              <a:t>họng, thanh </a:t>
            </a:r>
            <a:r>
              <a:rPr dirty="0" sz="1400">
                <a:latin typeface="Times New Roman"/>
                <a:cs typeface="Times New Roman"/>
              </a:rPr>
              <a:t>quản, thực quản, tụy, </a:t>
            </a:r>
            <a:r>
              <a:rPr dirty="0" sz="1400" spc="-5">
                <a:latin typeface="Times New Roman"/>
                <a:cs typeface="Times New Roman"/>
              </a:rPr>
              <a:t>thận, </a:t>
            </a:r>
            <a:r>
              <a:rPr dirty="0" sz="1400">
                <a:latin typeface="Times New Roman"/>
                <a:cs typeface="Times New Roman"/>
              </a:rPr>
              <a:t>đại –  trực </a:t>
            </a:r>
            <a:r>
              <a:rPr dirty="0" sz="1400" spc="-5">
                <a:latin typeface="Times New Roman"/>
                <a:cs typeface="Times New Roman"/>
              </a:rPr>
              <a:t>tràng, vú); </a:t>
            </a:r>
            <a:r>
              <a:rPr dirty="0" sz="1400">
                <a:latin typeface="Times New Roman"/>
                <a:cs typeface="Times New Roman"/>
              </a:rPr>
              <a:t>gây rối </a:t>
            </a:r>
            <a:r>
              <a:rPr dirty="0" sz="1400" spc="-5">
                <a:latin typeface="Times New Roman"/>
                <a:cs typeface="Times New Roman"/>
              </a:rPr>
              <a:t>loạn </a:t>
            </a:r>
            <a:r>
              <a:rPr dirty="0" sz="1400">
                <a:latin typeface="Times New Roman"/>
                <a:cs typeface="Times New Roman"/>
              </a:rPr>
              <a:t>tâm thần </a:t>
            </a:r>
            <a:r>
              <a:rPr dirty="0" sz="1400" spc="-5">
                <a:latin typeface="Times New Roman"/>
                <a:cs typeface="Times New Roman"/>
              </a:rPr>
              <a:t>kinh (loạn </a:t>
            </a:r>
            <a:r>
              <a:rPr dirty="0" sz="1400">
                <a:latin typeface="Times New Roman"/>
                <a:cs typeface="Times New Roman"/>
              </a:rPr>
              <a:t>thần, </a:t>
            </a:r>
            <a:r>
              <a:rPr dirty="0" sz="1400" spc="-5">
                <a:latin typeface="Times New Roman"/>
                <a:cs typeface="Times New Roman"/>
              </a:rPr>
              <a:t>trầm </a:t>
            </a:r>
            <a:r>
              <a:rPr dirty="0" sz="1400">
                <a:latin typeface="Times New Roman"/>
                <a:cs typeface="Times New Roman"/>
              </a:rPr>
              <a:t>cảm, </a:t>
            </a:r>
            <a:r>
              <a:rPr dirty="0" sz="1400" spc="-5">
                <a:latin typeface="Times New Roman"/>
                <a:cs typeface="Times New Roman"/>
              </a:rPr>
              <a:t>rối </a:t>
            </a:r>
            <a:r>
              <a:rPr dirty="0" sz="1400">
                <a:latin typeface="Times New Roman"/>
                <a:cs typeface="Times New Roman"/>
              </a:rPr>
              <a:t>loạn </a:t>
            </a:r>
            <a:r>
              <a:rPr dirty="0" sz="1400" spc="-5">
                <a:latin typeface="Times New Roman"/>
                <a:cs typeface="Times New Roman"/>
              </a:rPr>
              <a:t>lo </a:t>
            </a:r>
            <a:r>
              <a:rPr dirty="0" sz="1400">
                <a:latin typeface="Times New Roman"/>
                <a:cs typeface="Times New Roman"/>
              </a:rPr>
              <a:t>âu, giảm  khả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tư </a:t>
            </a:r>
            <a:r>
              <a:rPr dirty="0" sz="1400" spc="-5">
                <a:latin typeface="Times New Roman"/>
                <a:cs typeface="Times New Roman"/>
              </a:rPr>
              <a:t>duy); </a:t>
            </a:r>
            <a:r>
              <a:rPr dirty="0" sz="1400">
                <a:latin typeface="Times New Roman"/>
                <a:cs typeface="Times New Roman"/>
              </a:rPr>
              <a:t>bệnh tim </a:t>
            </a:r>
            <a:r>
              <a:rPr dirty="0" sz="1400" spc="-5">
                <a:latin typeface="Times New Roman"/>
                <a:cs typeface="Times New Roman"/>
              </a:rPr>
              <a:t>mạch </a:t>
            </a:r>
            <a:r>
              <a:rPr dirty="0" sz="1400">
                <a:latin typeface="Times New Roman"/>
                <a:cs typeface="Times New Roman"/>
              </a:rPr>
              <a:t>(nhồi </a:t>
            </a:r>
            <a:r>
              <a:rPr dirty="0" sz="1400" spc="-5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tim, </a:t>
            </a:r>
            <a:r>
              <a:rPr dirty="0" sz="1400" spc="5">
                <a:latin typeface="Times New Roman"/>
                <a:cs typeface="Times New Roman"/>
              </a:rPr>
              <a:t>đột </a:t>
            </a:r>
            <a:r>
              <a:rPr dirty="0" sz="1400" spc="-5">
                <a:latin typeface="Times New Roman"/>
                <a:cs typeface="Times New Roman"/>
              </a:rPr>
              <a:t>quỵ); bệnh tiêu </a:t>
            </a:r>
            <a:r>
              <a:rPr dirty="0" sz="1400">
                <a:latin typeface="Times New Roman"/>
                <a:cs typeface="Times New Roman"/>
              </a:rPr>
              <a:t>hóa (tổn 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gan, xơ </a:t>
            </a:r>
            <a:r>
              <a:rPr dirty="0" sz="1400" spc="-5">
                <a:latin typeface="Times New Roman"/>
                <a:cs typeface="Times New Roman"/>
              </a:rPr>
              <a:t>gan, viêm </a:t>
            </a:r>
            <a:r>
              <a:rPr dirty="0" sz="1400" spc="10">
                <a:latin typeface="Times New Roman"/>
                <a:cs typeface="Times New Roman"/>
              </a:rPr>
              <a:t>tụy </a:t>
            </a:r>
            <a:r>
              <a:rPr dirty="0" sz="1400">
                <a:latin typeface="Times New Roman"/>
                <a:cs typeface="Times New Roman"/>
              </a:rPr>
              <a:t>cấp </a:t>
            </a:r>
            <a:r>
              <a:rPr dirty="0" sz="1400" spc="-5">
                <a:latin typeface="Times New Roman"/>
                <a:cs typeface="Times New Roman"/>
              </a:rPr>
              <a:t>tính </a:t>
            </a:r>
            <a:r>
              <a:rPr dirty="0" sz="1400">
                <a:latin typeface="Times New Roman"/>
                <a:cs typeface="Times New Roman"/>
              </a:rPr>
              <a:t>hoặc </a:t>
            </a:r>
            <a:r>
              <a:rPr dirty="0" sz="1400" spc="-10">
                <a:latin typeface="Times New Roman"/>
                <a:cs typeface="Times New Roman"/>
              </a:rPr>
              <a:t>mạn </a:t>
            </a:r>
            <a:r>
              <a:rPr dirty="0" sz="1400" spc="-5">
                <a:latin typeface="Times New Roman"/>
                <a:cs typeface="Times New Roman"/>
              </a:rPr>
              <a:t>tính); </a:t>
            </a:r>
            <a:r>
              <a:rPr dirty="0" sz="1400" spc="-10">
                <a:latin typeface="Times New Roman"/>
                <a:cs typeface="Times New Roman"/>
              </a:rPr>
              <a:t>ảnh </a:t>
            </a:r>
            <a:r>
              <a:rPr dirty="0" sz="1400" spc="-5">
                <a:latin typeface="Times New Roman"/>
                <a:cs typeface="Times New Roman"/>
              </a:rPr>
              <a:t>hưởng tới chất lượng  giống nòi và phát triển bào thai; suy </a:t>
            </a:r>
            <a:r>
              <a:rPr dirty="0" sz="1400" spc="5">
                <a:latin typeface="Times New Roman"/>
                <a:cs typeface="Times New Roman"/>
              </a:rPr>
              <a:t>giảm </a:t>
            </a:r>
            <a:r>
              <a:rPr dirty="0" sz="1400" spc="-5">
                <a:latin typeface="Times New Roman"/>
                <a:cs typeface="Times New Roman"/>
              </a:rPr>
              <a:t>miễn </a:t>
            </a:r>
            <a:r>
              <a:rPr dirty="0" sz="1400">
                <a:latin typeface="Times New Roman"/>
                <a:cs typeface="Times New Roman"/>
              </a:rPr>
              <a:t>dịch…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baseline="40123" sz="1350">
                <a:latin typeface="Times New Roman"/>
                <a:cs typeface="Times New Roman"/>
              </a:rPr>
              <a:t>3</a:t>
            </a:r>
            <a:endParaRPr baseline="40123" sz="1350">
              <a:latin typeface="Times New Roman"/>
              <a:cs typeface="Times New Roman"/>
            </a:endParaRPr>
          </a:p>
          <a:p>
            <a:pPr algn="just" marL="63500" marR="57150" indent="456565">
              <a:lnSpc>
                <a:spcPct val="103200"/>
              </a:lnSpc>
              <a:spcBef>
                <a:spcPts val="810"/>
              </a:spcBef>
            </a:pPr>
            <a:r>
              <a:rPr dirty="0" sz="1400" spc="-5">
                <a:latin typeface="Times New Roman"/>
                <a:cs typeface="Times New Roman"/>
              </a:rPr>
              <a:t>Trên </a:t>
            </a:r>
            <a:r>
              <a:rPr dirty="0" sz="1400">
                <a:latin typeface="Times New Roman"/>
                <a:cs typeface="Times New Roman"/>
              </a:rPr>
              <a:t>thế </a:t>
            </a:r>
            <a:r>
              <a:rPr dirty="0" sz="1400" spc="-5">
                <a:latin typeface="Times New Roman"/>
                <a:cs typeface="Times New Roman"/>
              </a:rPr>
              <a:t>giới, mỗi </a:t>
            </a:r>
            <a:r>
              <a:rPr dirty="0" sz="1400">
                <a:latin typeface="Times New Roman"/>
                <a:cs typeface="Times New Roman"/>
              </a:rPr>
              <a:t>năm rượu, bia là </a:t>
            </a:r>
            <a:r>
              <a:rPr dirty="0" sz="1400" spc="-5">
                <a:latin typeface="Times New Roman"/>
                <a:cs typeface="Times New Roman"/>
              </a:rPr>
              <a:t>nguyên </a:t>
            </a:r>
            <a:r>
              <a:rPr dirty="0" sz="1400">
                <a:latin typeface="Times New Roman"/>
                <a:cs typeface="Times New Roman"/>
              </a:rPr>
              <a:t>nhân gây </a:t>
            </a:r>
            <a:r>
              <a:rPr dirty="0" sz="1400" spc="15">
                <a:latin typeface="Times New Roman"/>
                <a:cs typeface="Times New Roman"/>
              </a:rPr>
              <a:t>tử </a:t>
            </a:r>
            <a:r>
              <a:rPr dirty="0" sz="1400" spc="-5">
                <a:latin typeface="Times New Roman"/>
                <a:cs typeface="Times New Roman"/>
              </a:rPr>
              <a:t>vong cho 3,3 triệu  </a:t>
            </a:r>
            <a:r>
              <a:rPr dirty="0" sz="1400">
                <a:latin typeface="Times New Roman"/>
                <a:cs typeface="Times New Roman"/>
              </a:rPr>
              <a:t>người, chiếm 5,9% </a:t>
            </a:r>
            <a:r>
              <a:rPr dirty="0" sz="1400" spc="-5">
                <a:latin typeface="Times New Roman"/>
                <a:cs typeface="Times New Roman"/>
              </a:rPr>
              <a:t>tổng </a:t>
            </a:r>
            <a:r>
              <a:rPr dirty="0" sz="1400" spc="5">
                <a:latin typeface="Times New Roman"/>
                <a:cs typeface="Times New Roman"/>
              </a:rPr>
              <a:t>số </a:t>
            </a:r>
            <a:r>
              <a:rPr dirty="0" sz="1400">
                <a:latin typeface="Times New Roman"/>
                <a:cs typeface="Times New Roman"/>
              </a:rPr>
              <a:t>tử </a:t>
            </a:r>
            <a:r>
              <a:rPr dirty="0" sz="1400" spc="-5">
                <a:latin typeface="Times New Roman"/>
                <a:cs typeface="Times New Roman"/>
              </a:rPr>
              <a:t>vong, </a:t>
            </a:r>
            <a:r>
              <a:rPr dirty="0" sz="1400">
                <a:latin typeface="Times New Roman"/>
                <a:cs typeface="Times New Roman"/>
              </a:rPr>
              <a:t>làm mất 5,1 % </a:t>
            </a:r>
            <a:r>
              <a:rPr dirty="0" sz="1400" spc="5">
                <a:latin typeface="Times New Roman"/>
                <a:cs typeface="Times New Roman"/>
              </a:rPr>
              <a:t>số </a:t>
            </a:r>
            <a:r>
              <a:rPr dirty="0" sz="1400">
                <a:latin typeface="Times New Roman"/>
                <a:cs typeface="Times New Roman"/>
              </a:rPr>
              <a:t>năm sống khỏe </a:t>
            </a:r>
            <a:r>
              <a:rPr dirty="0" sz="1400" spc="-5">
                <a:latin typeface="Times New Roman"/>
                <a:cs typeface="Times New Roman"/>
              </a:rPr>
              <a:t>mạnh </a:t>
            </a:r>
            <a:r>
              <a:rPr dirty="0" sz="1400" spc="5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con  </a:t>
            </a:r>
            <a:r>
              <a:rPr dirty="0" sz="1400">
                <a:latin typeface="Times New Roman"/>
                <a:cs typeface="Times New Roman"/>
              </a:rPr>
              <a:t>người, </a:t>
            </a:r>
            <a:r>
              <a:rPr dirty="0" sz="1400" spc="-10">
                <a:latin typeface="Times New Roman"/>
                <a:cs typeface="Times New Roman"/>
              </a:rPr>
              <a:t>tương </a:t>
            </a:r>
            <a:r>
              <a:rPr dirty="0" sz="1400" spc="-5">
                <a:latin typeface="Times New Roman"/>
                <a:cs typeface="Times New Roman"/>
              </a:rPr>
              <a:t>đương gánh nặng </a:t>
            </a:r>
            <a:r>
              <a:rPr dirty="0" sz="1400">
                <a:latin typeface="Times New Roman"/>
                <a:cs typeface="Times New Roman"/>
              </a:rPr>
              <a:t>về sức </a:t>
            </a:r>
            <a:r>
              <a:rPr dirty="0" sz="1400" spc="-5">
                <a:latin typeface="Times New Roman"/>
                <a:cs typeface="Times New Roman"/>
              </a:rPr>
              <a:t>khỏe </a:t>
            </a:r>
            <a:r>
              <a:rPr dirty="0" sz="1400">
                <a:latin typeface="Times New Roman"/>
                <a:cs typeface="Times New Roman"/>
              </a:rPr>
              <a:t>do </a:t>
            </a:r>
            <a:r>
              <a:rPr dirty="0" sz="1400" spc="-5">
                <a:latin typeface="Times New Roman"/>
                <a:cs typeface="Times New Roman"/>
              </a:rPr>
              <a:t>hút thuốc </a:t>
            </a:r>
            <a:r>
              <a:rPr dirty="0" sz="1400">
                <a:latin typeface="Times New Roman"/>
                <a:cs typeface="Times New Roman"/>
              </a:rPr>
              <a:t>là gây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ra.</a:t>
            </a:r>
            <a:endParaRPr sz="1400">
              <a:latin typeface="Times New Roman"/>
              <a:cs typeface="Times New Roman"/>
            </a:endParaRPr>
          </a:p>
          <a:p>
            <a:pPr algn="just" marL="520065">
              <a:lnSpc>
                <a:spcPct val="100000"/>
              </a:lnSpc>
              <a:spcBef>
                <a:spcPts val="865"/>
              </a:spcBef>
            </a:pPr>
            <a:r>
              <a:rPr dirty="0" sz="1400" spc="-5">
                <a:latin typeface="Times New Roman"/>
                <a:cs typeface="Times New Roman"/>
              </a:rPr>
              <a:t>Tại </a:t>
            </a:r>
            <a:r>
              <a:rPr dirty="0" sz="1400">
                <a:latin typeface="Times New Roman"/>
                <a:cs typeface="Times New Roman"/>
              </a:rPr>
              <a:t>Việt </a:t>
            </a:r>
            <a:r>
              <a:rPr dirty="0" sz="1400" spc="-10">
                <a:latin typeface="Times New Roman"/>
                <a:cs typeface="Times New Roman"/>
              </a:rPr>
              <a:t>Nam, </a:t>
            </a:r>
            <a:r>
              <a:rPr dirty="0" sz="1400">
                <a:latin typeface="Times New Roman"/>
                <a:cs typeface="Times New Roman"/>
              </a:rPr>
              <a:t>rượu, bia </a:t>
            </a:r>
            <a:r>
              <a:rPr dirty="0" sz="1400" spc="-5">
                <a:latin typeface="Times New Roman"/>
                <a:cs typeface="Times New Roman"/>
              </a:rPr>
              <a:t>xếp </a:t>
            </a:r>
            <a:r>
              <a:rPr dirty="0" sz="1400">
                <a:latin typeface="Times New Roman"/>
                <a:cs typeface="Times New Roman"/>
              </a:rPr>
              <a:t>thứ 05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15 </a:t>
            </a:r>
            <a:r>
              <a:rPr dirty="0" sz="1400" spc="-5">
                <a:latin typeface="Times New Roman"/>
                <a:cs typeface="Times New Roman"/>
              </a:rPr>
              <a:t>yếu </a:t>
            </a:r>
            <a:r>
              <a:rPr dirty="0" sz="1400">
                <a:latin typeface="Times New Roman"/>
                <a:cs typeface="Times New Roman"/>
              </a:rPr>
              <a:t>tố </a:t>
            </a:r>
            <a:r>
              <a:rPr dirty="0" sz="1400" spc="-5">
                <a:latin typeface="Times New Roman"/>
                <a:cs typeface="Times New Roman"/>
              </a:rPr>
              <a:t>nguy </a:t>
            </a:r>
            <a:r>
              <a:rPr dirty="0" sz="1400">
                <a:latin typeface="Times New Roman"/>
                <a:cs typeface="Times New Roman"/>
              </a:rPr>
              <a:t>cơ sức khỏe </a:t>
            </a:r>
            <a:r>
              <a:rPr dirty="0" sz="1400" spc="-5">
                <a:latin typeface="Times New Roman"/>
                <a:cs typeface="Times New Roman"/>
              </a:rPr>
              <a:t>hàng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đầu</a:t>
            </a:r>
            <a:endParaRPr sz="140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  <a:spcBef>
                <a:spcPts val="45"/>
              </a:spcBef>
            </a:pPr>
            <a:r>
              <a:rPr dirty="0" baseline="40123" sz="1350">
                <a:latin typeface="Times New Roman"/>
                <a:cs typeface="Times New Roman"/>
              </a:rPr>
              <a:t>4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Số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liệu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thống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kê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chưa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đầy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đủ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cho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thấy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năm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2012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có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8,3%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số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trường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hợp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tử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vong</a:t>
            </a:r>
            <a:endParaRPr sz="1400">
              <a:latin typeface="Times New Roman"/>
              <a:cs typeface="Times New Roman"/>
            </a:endParaRPr>
          </a:p>
          <a:p>
            <a:pPr algn="just" marL="63500" marR="57150">
              <a:lnSpc>
                <a:spcPct val="103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liên quan </a:t>
            </a:r>
            <a:r>
              <a:rPr dirty="0" sz="1400" spc="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10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baseline="40123" sz="1350">
                <a:latin typeface="Times New Roman"/>
                <a:cs typeface="Times New Roman"/>
              </a:rPr>
              <a:t>5</a:t>
            </a:r>
            <a:r>
              <a:rPr dirty="0" sz="1400">
                <a:latin typeface="Times New Roman"/>
                <a:cs typeface="Times New Roman"/>
              </a:rPr>
              <a:t>, </a:t>
            </a:r>
            <a:r>
              <a:rPr dirty="0" sz="1400" spc="-5">
                <a:latin typeface="Times New Roman"/>
                <a:cs typeface="Times New Roman"/>
              </a:rPr>
              <a:t>71,7% trường hợp </a:t>
            </a:r>
            <a:r>
              <a:rPr dirty="0" sz="1400">
                <a:latin typeface="Times New Roman"/>
                <a:cs typeface="Times New Roman"/>
              </a:rPr>
              <a:t>tử </a:t>
            </a:r>
            <a:r>
              <a:rPr dirty="0" sz="1400" spc="-5">
                <a:latin typeface="Times New Roman"/>
                <a:cs typeface="Times New Roman"/>
              </a:rPr>
              <a:t>vong do </a:t>
            </a:r>
            <a:r>
              <a:rPr dirty="0" sz="1400">
                <a:latin typeface="Times New Roman"/>
                <a:cs typeface="Times New Roman"/>
              </a:rPr>
              <a:t>xơ </a:t>
            </a:r>
            <a:r>
              <a:rPr dirty="0" sz="1400" spc="-5">
                <a:latin typeface="Times New Roman"/>
                <a:cs typeface="Times New Roman"/>
              </a:rPr>
              <a:t>gan </a:t>
            </a:r>
            <a:r>
              <a:rPr dirty="0" sz="1400">
                <a:latin typeface="Times New Roman"/>
                <a:cs typeface="Times New Roman"/>
              </a:rPr>
              <a:t>ở nam và  </a:t>
            </a:r>
            <a:r>
              <a:rPr dirty="0" sz="1400" spc="-5">
                <a:latin typeface="Times New Roman"/>
                <a:cs typeface="Times New Roman"/>
              </a:rPr>
              <a:t>36,2% trường </a:t>
            </a:r>
            <a:r>
              <a:rPr dirty="0" sz="1400">
                <a:latin typeface="Times New Roman"/>
                <a:cs typeface="Times New Roman"/>
              </a:rPr>
              <a:t>hợp tử </a:t>
            </a:r>
            <a:r>
              <a:rPr dirty="0" sz="1400" spc="-5">
                <a:latin typeface="Times New Roman"/>
                <a:cs typeface="Times New Roman"/>
              </a:rPr>
              <a:t>vong </a:t>
            </a:r>
            <a:r>
              <a:rPr dirty="0" sz="1400">
                <a:latin typeface="Times New Roman"/>
                <a:cs typeface="Times New Roman"/>
              </a:rPr>
              <a:t>do </a:t>
            </a:r>
            <a:r>
              <a:rPr dirty="0" sz="1400" spc="-5">
                <a:latin typeface="Times New Roman"/>
                <a:cs typeface="Times New Roman"/>
              </a:rPr>
              <a:t>tai </a:t>
            </a:r>
            <a:r>
              <a:rPr dirty="0" sz="1400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giao thông </a:t>
            </a:r>
            <a:r>
              <a:rPr dirty="0" sz="1400">
                <a:latin typeface="Times New Roman"/>
                <a:cs typeface="Times New Roman"/>
              </a:rPr>
              <a:t>ở nam là </a:t>
            </a:r>
            <a:r>
              <a:rPr dirty="0" sz="1400" spc="-5">
                <a:latin typeface="Times New Roman"/>
                <a:cs typeface="Times New Roman"/>
              </a:rPr>
              <a:t>du </a:t>
            </a:r>
            <a:r>
              <a:rPr dirty="0" sz="1400" spc="5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rượu, </a:t>
            </a:r>
            <a:r>
              <a:rPr dirty="0" sz="1400">
                <a:latin typeface="Times New Roman"/>
                <a:cs typeface="Times New Roman"/>
              </a:rPr>
              <a:t>bia. </a:t>
            </a:r>
            <a:r>
              <a:rPr dirty="0" sz="1400" spc="-5">
                <a:latin typeface="Times New Roman"/>
                <a:cs typeface="Times New Roman"/>
              </a:rPr>
              <a:t>15%  </a:t>
            </a:r>
            <a:r>
              <a:rPr dirty="0" sz="1400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giường bệnh </a:t>
            </a:r>
            <a:r>
              <a:rPr dirty="0" sz="1400">
                <a:latin typeface="Times New Roman"/>
                <a:cs typeface="Times New Roman"/>
              </a:rPr>
              <a:t>tại </a:t>
            </a:r>
            <a:r>
              <a:rPr dirty="0" sz="1400" spc="-5">
                <a:latin typeface="Times New Roman"/>
                <a:cs typeface="Times New Roman"/>
              </a:rPr>
              <a:t>các bệnh </a:t>
            </a:r>
            <a:r>
              <a:rPr dirty="0" sz="1400">
                <a:latin typeface="Times New Roman"/>
                <a:cs typeface="Times New Roman"/>
              </a:rPr>
              <a:t>viện tâm thần </a:t>
            </a:r>
            <a:r>
              <a:rPr dirty="0" sz="1400" spc="-5">
                <a:latin typeface="Times New Roman"/>
                <a:cs typeface="Times New Roman"/>
              </a:rPr>
              <a:t>dành cho điều trị người </a:t>
            </a:r>
            <a:r>
              <a:rPr dirty="0" sz="1400">
                <a:latin typeface="Times New Roman"/>
                <a:cs typeface="Times New Roman"/>
              </a:rPr>
              <a:t>bệnh </a:t>
            </a:r>
            <a:r>
              <a:rPr dirty="0" sz="1400" spc="-5">
                <a:latin typeface="Times New Roman"/>
                <a:cs typeface="Times New Roman"/>
              </a:rPr>
              <a:t>loạn </a:t>
            </a:r>
            <a:r>
              <a:rPr dirty="0" sz="1400">
                <a:latin typeface="Times New Roman"/>
                <a:cs typeface="Times New Roman"/>
              </a:rPr>
              <a:t>thần </a:t>
            </a:r>
            <a:r>
              <a:rPr dirty="0" sz="1400" spc="-5">
                <a:latin typeface="Times New Roman"/>
                <a:cs typeface="Times New Roman"/>
              </a:rPr>
              <a:t>do 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bia. </a:t>
            </a:r>
            <a:r>
              <a:rPr dirty="0" sz="1400">
                <a:latin typeface="Times New Roman"/>
                <a:cs typeface="Times New Roman"/>
              </a:rPr>
              <a:t>Bên </a:t>
            </a:r>
            <a:r>
              <a:rPr dirty="0" sz="1400" spc="-5">
                <a:latin typeface="Times New Roman"/>
                <a:cs typeface="Times New Roman"/>
              </a:rPr>
              <a:t>cạnh </a:t>
            </a:r>
            <a:r>
              <a:rPr dirty="0" sz="1400">
                <a:latin typeface="Times New Roman"/>
                <a:cs typeface="Times New Roman"/>
              </a:rPr>
              <a:t>đó, </a:t>
            </a:r>
            <a:r>
              <a:rPr dirty="0" sz="1400" spc="-5">
                <a:latin typeface="Times New Roman"/>
                <a:cs typeface="Times New Roman"/>
              </a:rPr>
              <a:t>tổn hại </a:t>
            </a:r>
            <a:r>
              <a:rPr dirty="0" sz="1400">
                <a:latin typeface="Times New Roman"/>
                <a:cs typeface="Times New Roman"/>
              </a:rPr>
              <a:t>sức </a:t>
            </a:r>
            <a:r>
              <a:rPr dirty="0" sz="1400" spc="-5">
                <a:latin typeface="Times New Roman"/>
                <a:cs typeface="Times New Roman"/>
              </a:rPr>
              <a:t>khỏe </a:t>
            </a:r>
            <a:r>
              <a:rPr dirty="0" sz="1400">
                <a:latin typeface="Times New Roman"/>
                <a:cs typeface="Times New Roman"/>
              </a:rPr>
              <a:t>do ngộ độc </a:t>
            </a:r>
            <a:r>
              <a:rPr dirty="0" sz="1400" spc="-5">
                <a:latin typeface="Times New Roman"/>
                <a:cs typeface="Times New Roman"/>
              </a:rPr>
              <a:t>rượu, bia trong </a:t>
            </a:r>
            <a:r>
              <a:rPr dirty="0" sz="1400">
                <a:latin typeface="Times New Roman"/>
                <a:cs typeface="Times New Roman"/>
              </a:rPr>
              <a:t>đó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 không </a:t>
            </a:r>
            <a:r>
              <a:rPr dirty="0" sz="1400">
                <a:latin typeface="Times New Roman"/>
                <a:cs typeface="Times New Roman"/>
              </a:rPr>
              <a:t>đảm </a:t>
            </a:r>
            <a:r>
              <a:rPr dirty="0" sz="1400" spc="-5">
                <a:latin typeface="Times New Roman"/>
                <a:cs typeface="Times New Roman"/>
              </a:rPr>
              <a:t>bảo chất lượng, không </a:t>
            </a:r>
            <a:r>
              <a:rPr dirty="0" sz="1400">
                <a:latin typeface="Times New Roman"/>
                <a:cs typeface="Times New Roman"/>
              </a:rPr>
              <a:t>kiểm soát được </a:t>
            </a:r>
            <a:r>
              <a:rPr dirty="0" sz="1400" spc="-5">
                <a:latin typeface="Times New Roman"/>
                <a:cs typeface="Times New Roman"/>
              </a:rPr>
              <a:t>nguồn </a:t>
            </a:r>
            <a:r>
              <a:rPr dirty="0" sz="1400">
                <a:latin typeface="Times New Roman"/>
                <a:cs typeface="Times New Roman"/>
              </a:rPr>
              <a:t>gốc rượu, </a:t>
            </a:r>
            <a:r>
              <a:rPr dirty="0" sz="1400" spc="-5">
                <a:latin typeface="Times New Roman"/>
                <a:cs typeface="Times New Roman"/>
              </a:rPr>
              <a:t>bia pha </a:t>
            </a:r>
            <a:r>
              <a:rPr dirty="0" sz="1400" spc="5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cồn  công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nghiệp.</a:t>
            </a:r>
            <a:endParaRPr sz="1400">
              <a:latin typeface="Times New Roman"/>
              <a:cs typeface="Times New Roman"/>
            </a:endParaRPr>
          </a:p>
          <a:p>
            <a:pPr algn="just" marL="520065" indent="-228600">
              <a:lnSpc>
                <a:spcPct val="100000"/>
              </a:lnSpc>
              <a:spcBef>
                <a:spcPts val="875"/>
              </a:spcBef>
              <a:buAutoNum type="arabicPeriod" startAt="2"/>
              <a:tabLst>
                <a:tab pos="520700" algn="l"/>
              </a:tabLst>
            </a:pPr>
            <a:r>
              <a:rPr dirty="0" sz="1400" b="1">
                <a:latin typeface="Times New Roman"/>
                <a:cs typeface="Times New Roman"/>
              </a:rPr>
              <a:t>Tác </a:t>
            </a:r>
            <a:r>
              <a:rPr dirty="0" sz="1400" spc="-5" b="1">
                <a:latin typeface="Times New Roman"/>
                <a:cs typeface="Times New Roman"/>
              </a:rPr>
              <a:t>hại của </a:t>
            </a:r>
            <a:r>
              <a:rPr dirty="0" sz="1400" b="1">
                <a:latin typeface="Times New Roman"/>
                <a:cs typeface="Times New Roman"/>
              </a:rPr>
              <a:t>sử </a:t>
            </a:r>
            <a:r>
              <a:rPr dirty="0" sz="1400" spc="-5" b="1">
                <a:latin typeface="Times New Roman"/>
                <a:cs typeface="Times New Roman"/>
              </a:rPr>
              <a:t>dụng </a:t>
            </a:r>
            <a:r>
              <a:rPr dirty="0" sz="1400" b="1">
                <a:latin typeface="Times New Roman"/>
                <a:cs typeface="Times New Roman"/>
              </a:rPr>
              <a:t>rượu </a:t>
            </a:r>
            <a:r>
              <a:rPr dirty="0" sz="1400" spc="-5" b="1">
                <a:latin typeface="Times New Roman"/>
                <a:cs typeface="Times New Roman"/>
              </a:rPr>
              <a:t>bia, đối với gia đình và xã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hội</a:t>
            </a:r>
            <a:endParaRPr sz="1400">
              <a:latin typeface="Times New Roman"/>
              <a:cs typeface="Times New Roman"/>
            </a:endParaRPr>
          </a:p>
          <a:p>
            <a:pPr algn="just" marL="63500" marR="56515" indent="456565">
              <a:lnSpc>
                <a:spcPct val="103299"/>
              </a:lnSpc>
              <a:spcBef>
                <a:spcPts val="785"/>
              </a:spcBef>
            </a:pPr>
            <a:r>
              <a:rPr dirty="0" sz="1400" spc="-5">
                <a:latin typeface="Times New Roman"/>
                <a:cs typeface="Times New Roman"/>
              </a:rPr>
              <a:t>Nếu so </a:t>
            </a:r>
            <a:r>
              <a:rPr dirty="0" sz="1400">
                <a:latin typeface="Times New Roman"/>
                <a:cs typeface="Times New Roman"/>
              </a:rPr>
              <a:t>với </a:t>
            </a:r>
            <a:r>
              <a:rPr dirty="0" sz="1400" spc="-5">
                <a:latin typeface="Times New Roman"/>
                <a:cs typeface="Times New Roman"/>
              </a:rPr>
              <a:t>hút </a:t>
            </a:r>
            <a:r>
              <a:rPr dirty="0" sz="1400">
                <a:latin typeface="Times New Roman"/>
                <a:cs typeface="Times New Roman"/>
              </a:rPr>
              <a:t>thuốc lá </a:t>
            </a:r>
            <a:r>
              <a:rPr dirty="0" sz="1400" spc="-5">
                <a:latin typeface="Times New Roman"/>
                <a:cs typeface="Times New Roman"/>
              </a:rPr>
              <a:t>thì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5">
                <a:latin typeface="Times New Roman"/>
                <a:cs typeface="Times New Roman"/>
              </a:rPr>
              <a:t>hệ </a:t>
            </a:r>
            <a:r>
              <a:rPr dirty="0" sz="1400">
                <a:latin typeface="Times New Roman"/>
                <a:cs typeface="Times New Roman"/>
              </a:rPr>
              <a:t>lụy về </a:t>
            </a:r>
            <a:r>
              <a:rPr dirty="0" sz="1400" spc="-5">
                <a:latin typeface="Times New Roman"/>
                <a:cs typeface="Times New Roman"/>
              </a:rPr>
              <a:t>mặt </a:t>
            </a:r>
            <a:r>
              <a:rPr dirty="0" sz="1400">
                <a:latin typeface="Times New Roman"/>
                <a:cs typeface="Times New Roman"/>
              </a:rPr>
              <a:t>xã </a:t>
            </a:r>
            <a:r>
              <a:rPr dirty="0" sz="1400" spc="-5">
                <a:latin typeface="Times New Roman"/>
                <a:cs typeface="Times New Roman"/>
              </a:rPr>
              <a:t>hội do </a:t>
            </a:r>
            <a:r>
              <a:rPr dirty="0" sz="1400" spc="5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gây  ra </a:t>
            </a:r>
            <a:r>
              <a:rPr dirty="0" sz="1400" spc="-5">
                <a:latin typeface="Times New Roman"/>
                <a:cs typeface="Times New Roman"/>
              </a:rPr>
              <a:t>nghiêm </a:t>
            </a:r>
            <a:r>
              <a:rPr dirty="0" sz="1400">
                <a:latin typeface="Times New Roman"/>
                <a:cs typeface="Times New Roman"/>
              </a:rPr>
              <a:t>trọng </a:t>
            </a:r>
            <a:r>
              <a:rPr dirty="0" sz="1400" spc="-5">
                <a:latin typeface="Times New Roman"/>
                <a:cs typeface="Times New Roman"/>
              </a:rPr>
              <a:t>hơn </a:t>
            </a:r>
            <a:r>
              <a:rPr dirty="0" sz="1400">
                <a:latin typeface="Times New Roman"/>
                <a:cs typeface="Times New Roman"/>
              </a:rPr>
              <a:t>nhiều, </a:t>
            </a:r>
            <a:r>
              <a:rPr dirty="0" sz="1400" spc="-5">
                <a:latin typeface="Times New Roman"/>
                <a:cs typeface="Times New Roman"/>
              </a:rPr>
              <a:t>bao gồm: </a:t>
            </a:r>
            <a:r>
              <a:rPr dirty="0" sz="1400">
                <a:latin typeface="Times New Roman"/>
                <a:cs typeface="Times New Roman"/>
              </a:rPr>
              <a:t>tai nạn </a:t>
            </a:r>
            <a:r>
              <a:rPr dirty="0" sz="1400" spc="-5">
                <a:latin typeface="Times New Roman"/>
                <a:cs typeface="Times New Roman"/>
              </a:rPr>
              <a:t>giao thông, chấn thương, </a:t>
            </a:r>
            <a:r>
              <a:rPr dirty="0" sz="1400">
                <a:latin typeface="Times New Roman"/>
                <a:cs typeface="Times New Roman"/>
              </a:rPr>
              <a:t>bạo lực </a:t>
            </a:r>
            <a:r>
              <a:rPr dirty="0" sz="1400" spc="-5">
                <a:latin typeface="Times New Roman"/>
                <a:cs typeface="Times New Roman"/>
              </a:rPr>
              <a:t>gia  đình,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>
                <a:latin typeface="Times New Roman"/>
                <a:cs typeface="Times New Roman"/>
              </a:rPr>
              <a:t>an </a:t>
            </a:r>
            <a:r>
              <a:rPr dirty="0" sz="1400" spc="-5">
                <a:latin typeface="Times New Roman"/>
                <a:cs typeface="Times New Roman"/>
              </a:rPr>
              <a:t>ninh trật </a:t>
            </a:r>
            <a:r>
              <a:rPr dirty="0" sz="1400">
                <a:latin typeface="Times New Roman"/>
                <a:cs typeface="Times New Roman"/>
              </a:rPr>
              <a:t>tự, gia </a:t>
            </a:r>
            <a:r>
              <a:rPr dirty="0" sz="1400" spc="-5">
                <a:latin typeface="Times New Roman"/>
                <a:cs typeface="Times New Roman"/>
              </a:rPr>
              <a:t>tặng khoảng cách giàu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nghèo.</a:t>
            </a:r>
            <a:endParaRPr sz="1400">
              <a:latin typeface="Times New Roman"/>
              <a:cs typeface="Times New Roman"/>
            </a:endParaRPr>
          </a:p>
          <a:p>
            <a:pPr algn="just" marL="63500" marR="55880" indent="456565">
              <a:lnSpc>
                <a:spcPct val="103600"/>
              </a:lnSpc>
              <a:spcBef>
                <a:spcPts val="805"/>
              </a:spcBef>
            </a:pPr>
            <a:r>
              <a:rPr dirty="0" sz="1400" spc="-5">
                <a:latin typeface="Times New Roman"/>
                <a:cs typeface="Times New Roman"/>
              </a:rPr>
              <a:t>Tại </a:t>
            </a:r>
            <a:r>
              <a:rPr dirty="0" sz="1400">
                <a:latin typeface="Times New Roman"/>
                <a:cs typeface="Times New Roman"/>
              </a:rPr>
              <a:t>Việt </a:t>
            </a:r>
            <a:r>
              <a:rPr dirty="0" sz="1400" spc="-10">
                <a:latin typeface="Times New Roman"/>
                <a:cs typeface="Times New Roman"/>
              </a:rPr>
              <a:t>Nam, </a:t>
            </a:r>
            <a:r>
              <a:rPr dirty="0" sz="1400">
                <a:latin typeface="Times New Roman"/>
                <a:cs typeface="Times New Roman"/>
              </a:rPr>
              <a:t>rượu, bia là </a:t>
            </a:r>
            <a:r>
              <a:rPr dirty="0" sz="1400" spc="-5">
                <a:latin typeface="Times New Roman"/>
                <a:cs typeface="Times New Roman"/>
              </a:rPr>
              <a:t>một </a:t>
            </a:r>
            <a:r>
              <a:rPr dirty="0" sz="1400">
                <a:latin typeface="Times New Roman"/>
                <a:cs typeface="Times New Roman"/>
              </a:rPr>
              <a:t>trong </a:t>
            </a:r>
            <a:r>
              <a:rPr dirty="0" sz="1400" spc="-5">
                <a:latin typeface="Times New Roman"/>
                <a:cs typeface="Times New Roman"/>
              </a:rPr>
              <a:t>03 nguyên </a:t>
            </a:r>
            <a:r>
              <a:rPr dirty="0" sz="1400">
                <a:latin typeface="Times New Roman"/>
                <a:cs typeface="Times New Roman"/>
              </a:rPr>
              <a:t>nhận </a:t>
            </a:r>
            <a:r>
              <a:rPr dirty="0" sz="1400" spc="-5">
                <a:latin typeface="Times New Roman"/>
                <a:cs typeface="Times New Roman"/>
              </a:rPr>
              <a:t>hàng </a:t>
            </a:r>
            <a:r>
              <a:rPr dirty="0" sz="1400" spc="5">
                <a:latin typeface="Times New Roman"/>
                <a:cs typeface="Times New Roman"/>
              </a:rPr>
              <a:t>đầu </a:t>
            </a:r>
            <a:r>
              <a:rPr dirty="0" sz="1400">
                <a:latin typeface="Times New Roman"/>
                <a:cs typeface="Times New Roman"/>
              </a:rPr>
              <a:t>làm gia </a:t>
            </a:r>
            <a:r>
              <a:rPr dirty="0" sz="1400" spc="-5">
                <a:latin typeface="Times New Roman"/>
                <a:cs typeface="Times New Roman"/>
              </a:rPr>
              <a:t>tăng </a:t>
            </a:r>
            <a:r>
              <a:rPr dirty="0" sz="1400" spc="10">
                <a:latin typeface="Times New Roman"/>
                <a:cs typeface="Times New Roman"/>
              </a:rPr>
              <a:t>tỷ  </a:t>
            </a:r>
            <a:r>
              <a:rPr dirty="0" sz="1400">
                <a:latin typeface="Times New Roman"/>
                <a:cs typeface="Times New Roman"/>
              </a:rPr>
              <a:t>lệ </a:t>
            </a:r>
            <a:r>
              <a:rPr dirty="0" sz="1400" spc="-5">
                <a:latin typeface="Times New Roman"/>
                <a:cs typeface="Times New Roman"/>
              </a:rPr>
              <a:t>tai nạn giao thông </a:t>
            </a:r>
            <a:r>
              <a:rPr dirty="0" sz="1400">
                <a:latin typeface="Times New Roman"/>
                <a:cs typeface="Times New Roman"/>
              </a:rPr>
              <a:t>ở nam giới </a:t>
            </a:r>
            <a:r>
              <a:rPr dirty="0" sz="1400" spc="-5">
                <a:latin typeface="Times New Roman"/>
                <a:cs typeface="Times New Roman"/>
              </a:rPr>
              <a:t>độ tuổi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15-49 </a:t>
            </a:r>
            <a:r>
              <a:rPr dirty="0" baseline="40123" sz="1350">
                <a:latin typeface="Times New Roman"/>
                <a:cs typeface="Times New Roman"/>
              </a:rPr>
              <a:t>6</a:t>
            </a:r>
            <a:r>
              <a:rPr dirty="0" sz="1400">
                <a:latin typeface="Times New Roman"/>
                <a:cs typeface="Times New Roman"/>
              </a:rPr>
              <a:t>. </a:t>
            </a:r>
            <a:r>
              <a:rPr dirty="0" sz="1400" spc="-5">
                <a:latin typeface="Times New Roman"/>
                <a:cs typeface="Times New Roman"/>
              </a:rPr>
              <a:t>Theo báo cáo </a:t>
            </a:r>
            <a:r>
              <a:rPr dirty="0" sz="1400" spc="5">
                <a:latin typeface="Times New Roman"/>
                <a:cs typeface="Times New Roman"/>
              </a:rPr>
              <a:t>của </a:t>
            </a:r>
            <a:r>
              <a:rPr dirty="0" sz="1400" spc="-10">
                <a:latin typeface="Times New Roman"/>
                <a:cs typeface="Times New Roman"/>
              </a:rPr>
              <a:t>WHO </a:t>
            </a:r>
            <a:r>
              <a:rPr dirty="0" sz="1400">
                <a:latin typeface="Times New Roman"/>
                <a:cs typeface="Times New Roman"/>
              </a:rPr>
              <a:t>(2014)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tai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63500">
              <a:lnSpc>
                <a:spcPts val="117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3 </a:t>
            </a:r>
            <a:r>
              <a:rPr dirty="0" sz="1000" spc="-5">
                <a:latin typeface="Times New Roman"/>
                <a:cs typeface="Times New Roman"/>
              </a:rPr>
              <a:t>Tổ chức Y tế </a:t>
            </a:r>
            <a:r>
              <a:rPr dirty="0" sz="1000" spc="-10">
                <a:latin typeface="Times New Roman"/>
                <a:cs typeface="Times New Roman"/>
              </a:rPr>
              <a:t>thế </a:t>
            </a:r>
            <a:r>
              <a:rPr dirty="0" sz="1000" spc="-5">
                <a:latin typeface="Times New Roman"/>
                <a:cs typeface="Times New Roman"/>
              </a:rPr>
              <a:t>giới, Báo </a:t>
            </a:r>
            <a:r>
              <a:rPr dirty="0" sz="1000" spc="-10">
                <a:latin typeface="Times New Roman"/>
                <a:cs typeface="Times New Roman"/>
              </a:rPr>
              <a:t>cáo </a:t>
            </a:r>
            <a:r>
              <a:rPr dirty="0" sz="1000" spc="-5">
                <a:latin typeface="Times New Roman"/>
                <a:cs typeface="Times New Roman"/>
              </a:rPr>
              <a:t>toàn </a:t>
            </a:r>
            <a:r>
              <a:rPr dirty="0" sz="1000">
                <a:latin typeface="Times New Roman"/>
                <a:cs typeface="Times New Roman"/>
              </a:rPr>
              <a:t>cầu </a:t>
            </a:r>
            <a:r>
              <a:rPr dirty="0" sz="1000" spc="-5">
                <a:latin typeface="Times New Roman"/>
                <a:cs typeface="Times New Roman"/>
              </a:rPr>
              <a:t>về thực trạng </a:t>
            </a:r>
            <a:r>
              <a:rPr dirty="0" sz="1000">
                <a:latin typeface="Times New Roman"/>
                <a:cs typeface="Times New Roman"/>
              </a:rPr>
              <a:t>đồ </a:t>
            </a:r>
            <a:r>
              <a:rPr dirty="0" sz="1000" spc="-10">
                <a:latin typeface="Times New Roman"/>
                <a:cs typeface="Times New Roman"/>
              </a:rPr>
              <a:t>uống </a:t>
            </a:r>
            <a:r>
              <a:rPr dirty="0" sz="1000" spc="-5">
                <a:latin typeface="Times New Roman"/>
                <a:cs typeface="Times New Roman"/>
              </a:rPr>
              <a:t>có </a:t>
            </a:r>
            <a:r>
              <a:rPr dirty="0" sz="1000">
                <a:latin typeface="Times New Roman"/>
                <a:cs typeface="Times New Roman"/>
              </a:rPr>
              <a:t>cồn </a:t>
            </a:r>
            <a:r>
              <a:rPr dirty="0" sz="1000" spc="-10">
                <a:latin typeface="Times New Roman"/>
                <a:cs typeface="Times New Roman"/>
              </a:rPr>
              <a:t>và </a:t>
            </a:r>
            <a:r>
              <a:rPr dirty="0" sz="1000" spc="-5">
                <a:latin typeface="Times New Roman"/>
                <a:cs typeface="Times New Roman"/>
              </a:rPr>
              <a:t>sức khỏe năm </a:t>
            </a:r>
            <a:r>
              <a:rPr dirty="0" sz="1000">
                <a:latin typeface="Times New Roman"/>
                <a:cs typeface="Times New Roman"/>
              </a:rPr>
              <a:t>2011,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2014.</a:t>
            </a:r>
            <a:endParaRPr sz="1000">
              <a:latin typeface="Times New Roman"/>
              <a:cs typeface="Times New Roman"/>
            </a:endParaRPr>
          </a:p>
          <a:p>
            <a:pPr marL="63500">
              <a:lnSpc>
                <a:spcPts val="114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4 </a:t>
            </a:r>
            <a:r>
              <a:rPr dirty="0" sz="1000" spc="-5">
                <a:latin typeface="Times New Roman"/>
                <a:cs typeface="Times New Roman"/>
              </a:rPr>
              <a:t>Intitute </a:t>
            </a:r>
            <a:r>
              <a:rPr dirty="0" sz="1000">
                <a:latin typeface="Times New Roman"/>
                <a:cs typeface="Times New Roman"/>
              </a:rPr>
              <a:t>of </a:t>
            </a:r>
            <a:r>
              <a:rPr dirty="0" sz="1000" spc="-5">
                <a:latin typeface="Times New Roman"/>
                <a:cs typeface="Times New Roman"/>
              </a:rPr>
              <a:t>Health Metrics and Evaluation </a:t>
            </a:r>
            <a:r>
              <a:rPr dirty="0" sz="1000">
                <a:latin typeface="Times New Roman"/>
                <a:cs typeface="Times New Roman"/>
              </a:rPr>
              <a:t>(2013). </a:t>
            </a:r>
            <a:r>
              <a:rPr dirty="0" sz="1000" spc="-5">
                <a:latin typeface="Times New Roman"/>
                <a:cs typeface="Times New Roman"/>
              </a:rPr>
              <a:t>Global burden </a:t>
            </a:r>
            <a:r>
              <a:rPr dirty="0" sz="1000">
                <a:latin typeface="Times New Roman"/>
                <a:cs typeface="Times New Roman"/>
              </a:rPr>
              <a:t>of </a:t>
            </a:r>
            <a:r>
              <a:rPr dirty="0" sz="1000" spc="-5">
                <a:latin typeface="Times New Roman"/>
                <a:cs typeface="Times New Roman"/>
              </a:rPr>
              <a:t>diseases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study.</a:t>
            </a:r>
            <a:endParaRPr sz="1000">
              <a:latin typeface="Times New Roman"/>
              <a:cs typeface="Times New Roman"/>
            </a:endParaRPr>
          </a:p>
          <a:p>
            <a:pPr marL="63500">
              <a:lnSpc>
                <a:spcPts val="114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5 </a:t>
            </a:r>
            <a:r>
              <a:rPr dirty="0" sz="1000" spc="-5">
                <a:latin typeface="Times New Roman"/>
                <a:cs typeface="Times New Roman"/>
              </a:rPr>
              <a:t>WHO Global in formation </a:t>
            </a:r>
            <a:r>
              <a:rPr dirty="0" sz="1000">
                <a:latin typeface="Times New Roman"/>
                <a:cs typeface="Times New Roman"/>
              </a:rPr>
              <a:t>system </a:t>
            </a:r>
            <a:r>
              <a:rPr dirty="0" sz="1000" spc="5">
                <a:latin typeface="Times New Roman"/>
                <a:cs typeface="Times New Roman"/>
              </a:rPr>
              <a:t>on </a:t>
            </a:r>
            <a:r>
              <a:rPr dirty="0" sz="1000" spc="-5">
                <a:latin typeface="Times New Roman"/>
                <a:cs typeface="Times New Roman"/>
              </a:rPr>
              <a:t>alcohol </a:t>
            </a:r>
            <a:r>
              <a:rPr dirty="0" sz="1000" spc="-10">
                <a:latin typeface="Times New Roman"/>
                <a:cs typeface="Times New Roman"/>
              </a:rPr>
              <a:t>and </a:t>
            </a:r>
            <a:r>
              <a:rPr dirty="0" sz="1000" spc="-5">
                <a:latin typeface="Times New Roman"/>
                <a:cs typeface="Times New Roman"/>
              </a:rPr>
              <a:t>halth,</a:t>
            </a:r>
            <a:r>
              <a:rPr dirty="0" sz="1000" spc="-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2014.</a:t>
            </a:r>
            <a:endParaRPr sz="1000">
              <a:latin typeface="Times New Roman"/>
              <a:cs typeface="Times New Roman"/>
            </a:endParaRPr>
          </a:p>
          <a:p>
            <a:pPr marL="63500">
              <a:lnSpc>
                <a:spcPts val="117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6 </a:t>
            </a:r>
            <a:r>
              <a:rPr dirty="0" sz="1000" spc="-5">
                <a:latin typeface="Times New Roman"/>
                <a:cs typeface="Times New Roman"/>
              </a:rPr>
              <a:t>Chạy quá </a:t>
            </a:r>
            <a:r>
              <a:rPr dirty="0" sz="1000">
                <a:latin typeface="Times New Roman"/>
                <a:cs typeface="Times New Roman"/>
              </a:rPr>
              <a:t>tốc độ, </a:t>
            </a:r>
            <a:r>
              <a:rPr dirty="0" sz="1000" spc="-5">
                <a:latin typeface="Times New Roman"/>
                <a:cs typeface="Times New Roman"/>
              </a:rPr>
              <a:t>lấn làn </a:t>
            </a:r>
            <a:r>
              <a:rPr dirty="0" sz="1000" spc="-10">
                <a:latin typeface="Times New Roman"/>
                <a:cs typeface="Times New Roman"/>
              </a:rPr>
              <a:t>và </a:t>
            </a:r>
            <a:r>
              <a:rPr dirty="0" sz="1000">
                <a:latin typeface="Times New Roman"/>
                <a:cs typeface="Times New Roman"/>
              </a:rPr>
              <a:t>sử </a:t>
            </a:r>
            <a:r>
              <a:rPr dirty="0" sz="1000" spc="-5">
                <a:latin typeface="Times New Roman"/>
                <a:cs typeface="Times New Roman"/>
              </a:rPr>
              <a:t>dụng rượu, </a:t>
            </a:r>
            <a:r>
              <a:rPr dirty="0" sz="1000">
                <a:latin typeface="Times New Roman"/>
                <a:cs typeface="Times New Roman"/>
              </a:rPr>
              <a:t>bia </a:t>
            </a:r>
            <a:r>
              <a:rPr dirty="0" sz="1000" spc="-5">
                <a:latin typeface="Times New Roman"/>
                <a:cs typeface="Times New Roman"/>
              </a:rPr>
              <a:t>tham gia giao </a:t>
            </a:r>
            <a:r>
              <a:rPr dirty="0" sz="1000" spc="-10">
                <a:latin typeface="Times New Roman"/>
                <a:cs typeface="Times New Roman"/>
              </a:rPr>
              <a:t>thông, </a:t>
            </a:r>
            <a:r>
              <a:rPr dirty="0" sz="1000" spc="-5">
                <a:latin typeface="Times New Roman"/>
                <a:cs typeface="Times New Roman"/>
              </a:rPr>
              <a:t>Cục CSGT – </a:t>
            </a:r>
            <a:r>
              <a:rPr dirty="0" sz="1000">
                <a:latin typeface="Times New Roman"/>
                <a:cs typeface="Times New Roman"/>
              </a:rPr>
              <a:t>Bộ </a:t>
            </a:r>
            <a:r>
              <a:rPr dirty="0" sz="1000" spc="-10">
                <a:latin typeface="Times New Roman"/>
                <a:cs typeface="Times New Roman"/>
              </a:rPr>
              <a:t>Công </a:t>
            </a:r>
            <a:r>
              <a:rPr dirty="0" sz="1000" spc="-5">
                <a:latin typeface="Times New Roman"/>
                <a:cs typeface="Times New Roman"/>
              </a:rPr>
              <a:t>an,</a:t>
            </a:r>
            <a:r>
              <a:rPr dirty="0" sz="1000" spc="10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2014.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704" y="7431913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63904" y="769111"/>
            <a:ext cx="6221095" cy="849693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50800" marR="43815">
              <a:lnSpc>
                <a:spcPct val="103400"/>
              </a:lnSpc>
              <a:spcBef>
                <a:spcPts val="45"/>
              </a:spcBef>
            </a:pPr>
            <a:r>
              <a:rPr dirty="0" sz="1400" spc="-5">
                <a:latin typeface="Times New Roman"/>
                <a:cs typeface="Times New Roman"/>
              </a:rPr>
              <a:t>nạn giao thông liên quan </a:t>
            </a:r>
            <a:r>
              <a:rPr dirty="0" sz="1400" spc="10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rượu, bia </a:t>
            </a:r>
            <a:r>
              <a:rPr dirty="0" sz="1400" spc="-10">
                <a:latin typeface="Times New Roman"/>
                <a:cs typeface="Times New Roman"/>
              </a:rPr>
              <a:t>ước </a:t>
            </a:r>
            <a:r>
              <a:rPr dirty="0" sz="1400" spc="-5">
                <a:latin typeface="Times New Roman"/>
                <a:cs typeface="Times New Roman"/>
              </a:rPr>
              <a:t>tính </a:t>
            </a:r>
            <a:r>
              <a:rPr dirty="0" sz="1400">
                <a:latin typeface="Times New Roman"/>
                <a:cs typeface="Times New Roman"/>
              </a:rPr>
              <a:t>chiếm 36,2% ở nam giới và </a:t>
            </a:r>
            <a:r>
              <a:rPr dirty="0" sz="1400" spc="-5">
                <a:latin typeface="Times New Roman"/>
                <a:cs typeface="Times New Roman"/>
              </a:rPr>
              <a:t>0,7% </a:t>
            </a:r>
            <a:r>
              <a:rPr dirty="0" sz="1400">
                <a:latin typeface="Times New Roman"/>
                <a:cs typeface="Times New Roman"/>
              </a:rPr>
              <a:t>ở  nữ giới </a:t>
            </a:r>
            <a:r>
              <a:rPr dirty="0" baseline="40123" sz="1350">
                <a:latin typeface="Times New Roman"/>
                <a:cs typeface="Times New Roman"/>
              </a:rPr>
              <a:t>7</a:t>
            </a:r>
            <a:r>
              <a:rPr dirty="0" sz="1400">
                <a:latin typeface="Times New Roman"/>
                <a:cs typeface="Times New Roman"/>
              </a:rPr>
              <a:t>. </a:t>
            </a:r>
            <a:r>
              <a:rPr dirty="0" sz="1400" spc="-5">
                <a:latin typeface="Times New Roman"/>
                <a:cs typeface="Times New Roman"/>
              </a:rPr>
              <a:t>Nghiên </a:t>
            </a:r>
            <a:r>
              <a:rPr dirty="0" sz="1400">
                <a:latin typeface="Times New Roman"/>
                <a:cs typeface="Times New Roman"/>
              </a:rPr>
              <a:t>cứu của </a:t>
            </a:r>
            <a:r>
              <a:rPr dirty="0" sz="1400" spc="-10">
                <a:latin typeface="Times New Roman"/>
                <a:cs typeface="Times New Roman"/>
              </a:rPr>
              <a:t>WHO </a:t>
            </a:r>
            <a:r>
              <a:rPr dirty="0" sz="1400">
                <a:latin typeface="Times New Roman"/>
                <a:cs typeface="Times New Roman"/>
              </a:rPr>
              <a:t>phối </a:t>
            </a:r>
            <a:r>
              <a:rPr dirty="0" sz="1400" spc="-5">
                <a:latin typeface="Times New Roman"/>
                <a:cs typeface="Times New Roman"/>
              </a:rPr>
              <a:t>hợp </a:t>
            </a:r>
            <a:r>
              <a:rPr dirty="0" sz="1400">
                <a:latin typeface="Times New Roman"/>
                <a:cs typeface="Times New Roman"/>
              </a:rPr>
              <a:t>với </a:t>
            </a:r>
            <a:r>
              <a:rPr dirty="0" sz="1400" spc="-5">
                <a:latin typeface="Times New Roman"/>
                <a:cs typeface="Times New Roman"/>
              </a:rPr>
              <a:t>Ủy </a:t>
            </a:r>
            <a:r>
              <a:rPr dirty="0" sz="1400">
                <a:latin typeface="Times New Roman"/>
                <a:cs typeface="Times New Roman"/>
              </a:rPr>
              <a:t>ban </a:t>
            </a:r>
            <a:r>
              <a:rPr dirty="0" sz="1400" spc="-5">
                <a:latin typeface="Times New Roman"/>
                <a:cs typeface="Times New Roman"/>
              </a:rPr>
              <a:t>An toàn giao thông </a:t>
            </a:r>
            <a:r>
              <a:rPr dirty="0" sz="1400">
                <a:latin typeface="Times New Roman"/>
                <a:cs typeface="Times New Roman"/>
              </a:rPr>
              <a:t>quốc </a:t>
            </a:r>
            <a:r>
              <a:rPr dirty="0" sz="1400" spc="-5">
                <a:latin typeface="Times New Roman"/>
                <a:cs typeface="Times New Roman"/>
              </a:rPr>
              <a:t>gia  trên 14.990 </a:t>
            </a:r>
            <a:r>
              <a:rPr dirty="0" sz="1400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nhân tai </a:t>
            </a:r>
            <a:r>
              <a:rPr dirty="0" sz="1400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giao thông nhập </a:t>
            </a:r>
            <a:r>
              <a:rPr dirty="0" sz="1400">
                <a:latin typeface="Times New Roman"/>
                <a:cs typeface="Times New Roman"/>
              </a:rPr>
              <a:t>viện </a:t>
            </a:r>
            <a:r>
              <a:rPr dirty="0" sz="1400" spc="-5">
                <a:latin typeface="Times New Roman"/>
                <a:cs typeface="Times New Roman"/>
              </a:rPr>
              <a:t>tại </a:t>
            </a:r>
            <a:r>
              <a:rPr dirty="0" sz="1400">
                <a:latin typeface="Times New Roman"/>
                <a:cs typeface="Times New Roman"/>
              </a:rPr>
              <a:t>6 </a:t>
            </a:r>
            <a:r>
              <a:rPr dirty="0" sz="1400" spc="-5">
                <a:latin typeface="Times New Roman"/>
                <a:cs typeface="Times New Roman"/>
              </a:rPr>
              <a:t>tỉnh </a:t>
            </a:r>
            <a:r>
              <a:rPr dirty="0" baseline="40123" sz="1350">
                <a:latin typeface="Times New Roman"/>
                <a:cs typeface="Times New Roman"/>
              </a:rPr>
              <a:t>8 </a:t>
            </a:r>
            <a:r>
              <a:rPr dirty="0" sz="1400" spc="-5">
                <a:latin typeface="Times New Roman"/>
                <a:cs typeface="Times New Roman"/>
              </a:rPr>
              <a:t>thì 28% người đi xe  </a:t>
            </a:r>
            <a:r>
              <a:rPr dirty="0" sz="1400">
                <a:latin typeface="Times New Roman"/>
                <a:cs typeface="Times New Roman"/>
              </a:rPr>
              <a:t>máy có nồng </a:t>
            </a:r>
            <a:r>
              <a:rPr dirty="0" sz="1400" spc="5">
                <a:latin typeface="Times New Roman"/>
                <a:cs typeface="Times New Roman"/>
              </a:rPr>
              <a:t>độ </a:t>
            </a:r>
            <a:r>
              <a:rPr dirty="0" sz="1400" spc="-10">
                <a:latin typeface="Times New Roman"/>
                <a:cs typeface="Times New Roman"/>
              </a:rPr>
              <a:t>cồn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cao </a:t>
            </a:r>
            <a:r>
              <a:rPr dirty="0" sz="1400" spc="-5">
                <a:latin typeface="Times New Roman"/>
                <a:cs typeface="Times New Roman"/>
              </a:rPr>
              <a:t>hơn mức </a:t>
            </a:r>
            <a:r>
              <a:rPr dirty="0" sz="1400">
                <a:latin typeface="Times New Roman"/>
                <a:cs typeface="Times New Roman"/>
              </a:rPr>
              <a:t>cho </a:t>
            </a:r>
            <a:r>
              <a:rPr dirty="0" sz="1400" spc="-5">
                <a:latin typeface="Times New Roman"/>
                <a:cs typeface="Times New Roman"/>
              </a:rPr>
              <a:t>phép </a:t>
            </a:r>
            <a:r>
              <a:rPr dirty="0" sz="1400" spc="-10">
                <a:latin typeface="Times New Roman"/>
                <a:cs typeface="Times New Roman"/>
              </a:rPr>
              <a:t>(50 </a:t>
            </a:r>
            <a:r>
              <a:rPr dirty="0" sz="1400" spc="-5">
                <a:latin typeface="Times New Roman"/>
                <a:cs typeface="Times New Roman"/>
              </a:rPr>
              <a:t>mg/dl), </a:t>
            </a:r>
            <a:r>
              <a:rPr dirty="0" sz="1400">
                <a:latin typeface="Times New Roman"/>
                <a:cs typeface="Times New Roman"/>
              </a:rPr>
              <a:t>63,4% </a:t>
            </a:r>
            <a:r>
              <a:rPr dirty="0" sz="1400" spc="-5">
                <a:latin typeface="Times New Roman"/>
                <a:cs typeface="Times New Roman"/>
              </a:rPr>
              <a:t>người lái xe  </a:t>
            </a:r>
            <a:r>
              <a:rPr dirty="0" sz="1400">
                <a:latin typeface="Times New Roman"/>
                <a:cs typeface="Times New Roman"/>
              </a:rPr>
              <a:t>ô </a:t>
            </a:r>
            <a:r>
              <a:rPr dirty="0" sz="1400" spc="-5">
                <a:latin typeface="Times New Roman"/>
                <a:cs typeface="Times New Roman"/>
              </a:rPr>
              <a:t>tô </a:t>
            </a:r>
            <a:r>
              <a:rPr dirty="0" sz="140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nồng độ cồn trong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cao </a:t>
            </a:r>
            <a:r>
              <a:rPr dirty="0" sz="1400" spc="-5">
                <a:latin typeface="Times New Roman"/>
                <a:cs typeface="Times New Roman"/>
              </a:rPr>
              <a:t>hơn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cho </a:t>
            </a:r>
            <a:r>
              <a:rPr dirty="0" sz="1400" spc="-5">
                <a:latin typeface="Times New Roman"/>
                <a:cs typeface="Times New Roman"/>
              </a:rPr>
              <a:t>phép </a:t>
            </a:r>
            <a:r>
              <a:rPr dirty="0" sz="1400">
                <a:latin typeface="Times New Roman"/>
                <a:cs typeface="Times New Roman"/>
              </a:rPr>
              <a:t>( 0 </a:t>
            </a:r>
            <a:r>
              <a:rPr dirty="0" sz="1400" spc="-5">
                <a:latin typeface="Times New Roman"/>
                <a:cs typeface="Times New Roman"/>
              </a:rPr>
              <a:t>mg/dl).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baseline="40123" sz="1350">
                <a:latin typeface="Times New Roman"/>
                <a:cs typeface="Times New Roman"/>
              </a:rPr>
              <a:t>9</a:t>
            </a:r>
            <a:endParaRPr baseline="40123" sz="1350">
              <a:latin typeface="Times New Roman"/>
              <a:cs typeface="Times New Roman"/>
            </a:endParaRPr>
          </a:p>
          <a:p>
            <a:pPr algn="just" marL="50800" marR="43180" indent="456565">
              <a:lnSpc>
                <a:spcPct val="103299"/>
              </a:lnSpc>
              <a:spcBef>
                <a:spcPts val="810"/>
              </a:spcBef>
            </a:pPr>
            <a:r>
              <a:rPr dirty="0" sz="1400" spc="-5">
                <a:latin typeface="Times New Roman"/>
                <a:cs typeface="Times New Roman"/>
              </a:rPr>
              <a:t>Thống kê </a:t>
            </a:r>
            <a:r>
              <a:rPr dirty="0" sz="1400">
                <a:latin typeface="Times New Roman"/>
                <a:cs typeface="Times New Roman"/>
              </a:rPr>
              <a:t>hằng </a:t>
            </a:r>
            <a:r>
              <a:rPr dirty="0" sz="1400" spc="-5">
                <a:latin typeface="Times New Roman"/>
                <a:cs typeface="Times New Roman"/>
              </a:rPr>
              <a:t>năm </a:t>
            </a:r>
            <a:r>
              <a:rPr dirty="0" sz="140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khoảng 800 </a:t>
            </a:r>
            <a:r>
              <a:rPr dirty="0" sz="1400">
                <a:latin typeface="Times New Roman"/>
                <a:cs typeface="Times New Roman"/>
              </a:rPr>
              <a:t>ca </a:t>
            </a:r>
            <a:r>
              <a:rPr dirty="0" sz="1400" spc="5">
                <a:latin typeface="Times New Roman"/>
                <a:cs typeface="Times New Roman"/>
              </a:rPr>
              <a:t>tử </a:t>
            </a:r>
            <a:r>
              <a:rPr dirty="0" sz="1400" spc="-5">
                <a:latin typeface="Times New Roman"/>
                <a:cs typeface="Times New Roman"/>
              </a:rPr>
              <a:t>vong </a:t>
            </a:r>
            <a:r>
              <a:rPr dirty="0" sz="1400">
                <a:latin typeface="Times New Roman"/>
                <a:cs typeface="Times New Roman"/>
              </a:rPr>
              <a:t>do </a:t>
            </a:r>
            <a:r>
              <a:rPr dirty="0" sz="1400" spc="5">
                <a:latin typeface="Times New Roman"/>
                <a:cs typeface="Times New Roman"/>
              </a:rPr>
              <a:t>bạo </a:t>
            </a:r>
            <a:r>
              <a:rPr dirty="0" sz="1400">
                <a:latin typeface="Times New Roman"/>
                <a:cs typeface="Times New Roman"/>
              </a:rPr>
              <a:t>lực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liên quan </a:t>
            </a:r>
            <a:r>
              <a:rPr dirty="0" sz="1400" spc="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sử 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rượu, bia; </a:t>
            </a:r>
            <a:r>
              <a:rPr dirty="0" sz="1400" spc="-5">
                <a:latin typeface="Times New Roman"/>
                <a:cs typeface="Times New Roman"/>
              </a:rPr>
              <a:t>Khoảng </a:t>
            </a:r>
            <a:r>
              <a:rPr dirty="0" sz="1400">
                <a:latin typeface="Times New Roman"/>
                <a:cs typeface="Times New Roman"/>
              </a:rPr>
              <a:t>gần </a:t>
            </a:r>
            <a:r>
              <a:rPr dirty="0" sz="1400" spc="-5">
                <a:latin typeface="Times New Roman"/>
                <a:cs typeface="Times New Roman"/>
              </a:rPr>
              <a:t>30 </a:t>
            </a:r>
            <a:r>
              <a:rPr dirty="0" sz="1400">
                <a:latin typeface="Times New Roman"/>
                <a:cs typeface="Times New Roman"/>
              </a:rPr>
              <a:t>% </a:t>
            </a:r>
            <a:r>
              <a:rPr dirty="0" sz="1400" spc="5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vụ </a:t>
            </a:r>
            <a:r>
              <a:rPr dirty="0" sz="1400">
                <a:latin typeface="Times New Roman"/>
                <a:cs typeface="Times New Roman"/>
              </a:rPr>
              <a:t>gây rối </a:t>
            </a:r>
            <a:r>
              <a:rPr dirty="0" sz="1400" spc="-5">
                <a:latin typeface="Times New Roman"/>
                <a:cs typeface="Times New Roman"/>
              </a:rPr>
              <a:t>trật </a:t>
            </a:r>
            <a:r>
              <a:rPr dirty="0" sz="1400">
                <a:latin typeface="Times New Roman"/>
                <a:cs typeface="Times New Roman"/>
              </a:rPr>
              <a:t>tự </a:t>
            </a:r>
            <a:r>
              <a:rPr dirty="0" sz="1400" spc="-5">
                <a:latin typeface="Times New Roman"/>
                <a:cs typeface="Times New Roman"/>
              </a:rPr>
              <a:t>xã </a:t>
            </a:r>
            <a:r>
              <a:rPr dirty="0" sz="1400">
                <a:latin typeface="Times New Roman"/>
                <a:cs typeface="Times New Roman"/>
              </a:rPr>
              <a:t>hội có </a:t>
            </a:r>
            <a:r>
              <a:rPr dirty="0" sz="1400" spc="-5">
                <a:latin typeface="Times New Roman"/>
                <a:cs typeface="Times New Roman"/>
              </a:rPr>
              <a:t>liên quan </a:t>
            </a:r>
            <a:r>
              <a:rPr dirty="0" sz="1400">
                <a:latin typeface="Times New Roman"/>
                <a:cs typeface="Times New Roman"/>
              </a:rPr>
              <a:t>đến sử  </a:t>
            </a:r>
            <a:r>
              <a:rPr dirty="0" sz="1400" spc="-5">
                <a:latin typeface="Times New Roman"/>
                <a:cs typeface="Times New Roman"/>
              </a:rPr>
              <a:t>dụng rượu, bia; </a:t>
            </a:r>
            <a:r>
              <a:rPr dirty="0" sz="1400">
                <a:latin typeface="Times New Roman"/>
                <a:cs typeface="Times New Roman"/>
              </a:rPr>
              <a:t>Phạm pháp </a:t>
            </a:r>
            <a:r>
              <a:rPr dirty="0" sz="1400" spc="-5">
                <a:latin typeface="Times New Roman"/>
                <a:cs typeface="Times New Roman"/>
              </a:rPr>
              <a:t>hình </a:t>
            </a:r>
            <a:r>
              <a:rPr dirty="0" sz="1400" spc="10">
                <a:latin typeface="Times New Roman"/>
                <a:cs typeface="Times New Roman"/>
              </a:rPr>
              <a:t>sự </a:t>
            </a:r>
            <a:r>
              <a:rPr dirty="0" sz="1400" spc="-5">
                <a:latin typeface="Times New Roman"/>
                <a:cs typeface="Times New Roman"/>
              </a:rPr>
              <a:t>liên quan </a:t>
            </a:r>
            <a:r>
              <a:rPr dirty="0" sz="1400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rượu, bia trong </a:t>
            </a:r>
            <a:r>
              <a:rPr dirty="0" sz="1400" spc="5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tuổi </a:t>
            </a:r>
            <a:r>
              <a:rPr dirty="0" sz="1400">
                <a:latin typeface="Times New Roman"/>
                <a:cs typeface="Times New Roman"/>
              </a:rPr>
              <a:t>trước </a:t>
            </a:r>
            <a:r>
              <a:rPr dirty="0" sz="1400" spc="-5">
                <a:latin typeface="Times New Roman"/>
                <a:cs typeface="Times New Roman"/>
              </a:rPr>
              <a:t>30  </a:t>
            </a:r>
            <a:r>
              <a:rPr dirty="0" sz="1400">
                <a:latin typeface="Times New Roman"/>
                <a:cs typeface="Times New Roman"/>
              </a:rPr>
              <a:t>chiếm tới 70%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baseline="40123" sz="1350">
                <a:latin typeface="Times New Roman"/>
                <a:cs typeface="Times New Roman"/>
              </a:rPr>
              <a:t>10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algn="just" marL="50800" marR="43815" indent="456565">
              <a:lnSpc>
                <a:spcPct val="103600"/>
              </a:lnSpc>
              <a:spcBef>
                <a:spcPts val="790"/>
              </a:spcBef>
            </a:pPr>
            <a:r>
              <a:rPr dirty="0" sz="1400" spc="-5">
                <a:latin typeface="Times New Roman"/>
                <a:cs typeface="Times New Roman"/>
              </a:rPr>
              <a:t>Nhiều </a:t>
            </a:r>
            <a:r>
              <a:rPr dirty="0" sz="1400">
                <a:latin typeface="Times New Roman"/>
                <a:cs typeface="Times New Roman"/>
              </a:rPr>
              <a:t>hộ </a:t>
            </a:r>
            <a:r>
              <a:rPr dirty="0" sz="1400" spc="-5">
                <a:latin typeface="Times New Roman"/>
                <a:cs typeface="Times New Roman"/>
              </a:rPr>
              <a:t>gia đình Việt Nam (HGĐ) đang </a:t>
            </a:r>
            <a:r>
              <a:rPr dirty="0" sz="1400" spc="5">
                <a:latin typeface="Times New Roman"/>
                <a:cs typeface="Times New Roman"/>
              </a:rPr>
              <a:t>đối </a:t>
            </a:r>
            <a:r>
              <a:rPr dirty="0" sz="1400" spc="-10">
                <a:latin typeface="Times New Roman"/>
                <a:cs typeface="Times New Roman"/>
              </a:rPr>
              <a:t>mặt </a:t>
            </a:r>
            <a:r>
              <a:rPr dirty="0" sz="1400" spc="-5">
                <a:latin typeface="Times New Roman"/>
                <a:cs typeface="Times New Roman"/>
              </a:rPr>
              <a:t>với </a:t>
            </a:r>
            <a:r>
              <a:rPr dirty="0" sz="1400">
                <a:latin typeface="Times New Roman"/>
                <a:cs typeface="Times New Roman"/>
              </a:rPr>
              <a:t>các vấn đề </a:t>
            </a:r>
            <a:r>
              <a:rPr dirty="0" sz="1400" spc="-5">
                <a:latin typeface="Times New Roman"/>
                <a:cs typeface="Times New Roman"/>
              </a:rPr>
              <a:t>liên quan </a:t>
            </a:r>
            <a:r>
              <a:rPr dirty="0" sz="1400">
                <a:latin typeface="Times New Roman"/>
                <a:cs typeface="Times New Roman"/>
              </a:rPr>
              <a:t>đến  rượu, </a:t>
            </a:r>
            <a:r>
              <a:rPr dirty="0" sz="1400" spc="-5">
                <a:latin typeface="Times New Roman"/>
                <a:cs typeface="Times New Roman"/>
              </a:rPr>
              <a:t>bia: </a:t>
            </a:r>
            <a:r>
              <a:rPr dirty="0" sz="1400">
                <a:latin typeface="Times New Roman"/>
                <a:cs typeface="Times New Roman"/>
              </a:rPr>
              <a:t>11% </a:t>
            </a:r>
            <a:r>
              <a:rPr dirty="0" sz="1400" spc="-5">
                <a:latin typeface="Times New Roman"/>
                <a:cs typeface="Times New Roman"/>
              </a:rPr>
              <a:t>HGĐ </a:t>
            </a:r>
            <a:r>
              <a:rPr dirty="0" sz="1400" spc="5">
                <a:latin typeface="Times New Roman"/>
                <a:cs typeface="Times New Roman"/>
              </a:rPr>
              <a:t>xảy </a:t>
            </a:r>
            <a:r>
              <a:rPr dirty="0" sz="1400">
                <a:latin typeface="Times New Roman"/>
                <a:cs typeface="Times New Roman"/>
              </a:rPr>
              <a:t>ra bạo lực </a:t>
            </a:r>
            <a:r>
              <a:rPr dirty="0" sz="1400" spc="-5">
                <a:latin typeface="Times New Roman"/>
                <a:cs typeface="Times New Roman"/>
              </a:rPr>
              <a:t>gia đình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 spc="5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nhân chủ yếu </a:t>
            </a:r>
            <a:r>
              <a:rPr dirty="0" sz="1400">
                <a:latin typeface="Times New Roman"/>
                <a:cs typeface="Times New Roman"/>
              </a:rPr>
              <a:t>là phụ nữ, </a:t>
            </a:r>
            <a:r>
              <a:rPr dirty="0" sz="1400" spc="-5">
                <a:latin typeface="Times New Roman"/>
                <a:cs typeface="Times New Roman"/>
              </a:rPr>
              <a:t>người  </a:t>
            </a:r>
            <a:r>
              <a:rPr dirty="0" sz="1400">
                <a:latin typeface="Times New Roman"/>
                <a:cs typeface="Times New Roman"/>
              </a:rPr>
              <a:t>già </a:t>
            </a:r>
            <a:r>
              <a:rPr dirty="0" sz="1400" spc="-5">
                <a:latin typeface="Times New Roman"/>
                <a:cs typeface="Times New Roman"/>
              </a:rPr>
              <a:t>và trẻ </a:t>
            </a:r>
            <a:r>
              <a:rPr dirty="0" sz="1400">
                <a:latin typeface="Times New Roman"/>
                <a:cs typeface="Times New Roman"/>
              </a:rPr>
              <a:t>em </a:t>
            </a:r>
            <a:r>
              <a:rPr dirty="0" baseline="40123" sz="1350">
                <a:latin typeface="Times New Roman"/>
                <a:cs typeface="Times New Roman"/>
              </a:rPr>
              <a:t>11</a:t>
            </a:r>
            <a:r>
              <a:rPr dirty="0" sz="1400">
                <a:latin typeface="Times New Roman"/>
                <a:cs typeface="Times New Roman"/>
              </a:rPr>
              <a:t>. Tỷ lệ trẻ em Việt Nam chịu tác hại từ </a:t>
            </a:r>
            <a:r>
              <a:rPr dirty="0" sz="1400" spc="-5">
                <a:latin typeface="Times New Roman"/>
                <a:cs typeface="Times New Roman"/>
              </a:rPr>
              <a:t>việc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rượu, bia </a:t>
            </a:r>
            <a:r>
              <a:rPr dirty="0" sz="1400">
                <a:latin typeface="Times New Roman"/>
                <a:cs typeface="Times New Roman"/>
              </a:rPr>
              <a:t>của  </a:t>
            </a:r>
            <a:r>
              <a:rPr dirty="0" sz="1400" spc="-5">
                <a:latin typeface="Times New Roman"/>
                <a:cs typeface="Times New Roman"/>
              </a:rPr>
              <a:t>người khác thuộc nhóm </a:t>
            </a:r>
            <a:r>
              <a:rPr dirty="0" sz="1400">
                <a:latin typeface="Times New Roman"/>
                <a:cs typeface="Times New Roman"/>
              </a:rPr>
              <a:t>2 nước cao nhất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baseline="40123" sz="1350">
                <a:latin typeface="Times New Roman"/>
                <a:cs typeface="Times New Roman"/>
              </a:rPr>
              <a:t>12</a:t>
            </a:r>
            <a:r>
              <a:rPr dirty="0" sz="140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algn="just" marL="50800" marR="43180" indent="456565">
              <a:lnSpc>
                <a:spcPct val="103499"/>
              </a:lnSpc>
              <a:spcBef>
                <a:spcPts val="795"/>
              </a:spcBef>
            </a:pPr>
            <a:r>
              <a:rPr dirty="0" sz="1400" spc="-5">
                <a:latin typeface="Times New Roman"/>
                <a:cs typeface="Times New Roman"/>
              </a:rPr>
              <a:t>Tình trạng người dân </a:t>
            </a:r>
            <a:r>
              <a:rPr dirty="0" sz="1400">
                <a:latin typeface="Times New Roman"/>
                <a:cs typeface="Times New Roman"/>
              </a:rPr>
              <a:t>ở các </a:t>
            </a:r>
            <a:r>
              <a:rPr dirty="0" sz="1400" spc="-5">
                <a:latin typeface="Times New Roman"/>
                <a:cs typeface="Times New Roman"/>
              </a:rPr>
              <a:t>khu </a:t>
            </a:r>
            <a:r>
              <a:rPr dirty="0" sz="1400">
                <a:latin typeface="Times New Roman"/>
                <a:cs typeface="Times New Roman"/>
              </a:rPr>
              <a:t>vực </a:t>
            </a:r>
            <a:r>
              <a:rPr dirty="0" sz="1400" spc="-5">
                <a:latin typeface="Times New Roman"/>
                <a:cs typeface="Times New Roman"/>
              </a:rPr>
              <a:t>kém phát triển hơn uống rượu, bia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10">
                <a:latin typeface="Times New Roman"/>
                <a:cs typeface="Times New Roman"/>
              </a:rPr>
              <a:t>mức  </a:t>
            </a:r>
            <a:r>
              <a:rPr dirty="0" sz="1400">
                <a:latin typeface="Times New Roman"/>
                <a:cs typeface="Times New Roman"/>
              </a:rPr>
              <a:t>có hại </a:t>
            </a:r>
            <a:r>
              <a:rPr dirty="0" sz="1400" spc="-5">
                <a:latin typeface="Times New Roman"/>
                <a:cs typeface="Times New Roman"/>
              </a:rPr>
              <a:t>hiện </a:t>
            </a:r>
            <a:r>
              <a:rPr dirty="0" sz="1400">
                <a:latin typeface="Times New Roman"/>
                <a:cs typeface="Times New Roman"/>
              </a:rPr>
              <a:t>nay là yếu tố </a:t>
            </a:r>
            <a:r>
              <a:rPr dirty="0" sz="1400" spc="-5">
                <a:latin typeface="Times New Roman"/>
                <a:cs typeface="Times New Roman"/>
              </a:rPr>
              <a:t>nguy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thể </a:t>
            </a:r>
            <a:r>
              <a:rPr dirty="0" sz="1400" spc="-5">
                <a:latin typeface="Times New Roman"/>
                <a:cs typeface="Times New Roman"/>
              </a:rPr>
              <a:t>góp phần gia tăng khoảng cách giàu </a:t>
            </a:r>
            <a:r>
              <a:rPr dirty="0" sz="1400">
                <a:latin typeface="Times New Roman"/>
                <a:cs typeface="Times New Roman"/>
              </a:rPr>
              <a:t>nghèo</a:t>
            </a:r>
            <a:r>
              <a:rPr dirty="0" baseline="40123" sz="1350">
                <a:latin typeface="Times New Roman"/>
                <a:cs typeface="Times New Roman"/>
              </a:rPr>
              <a:t>13</a:t>
            </a:r>
            <a:r>
              <a:rPr dirty="0" sz="1400">
                <a:latin typeface="Times New Roman"/>
                <a:cs typeface="Times New Roman"/>
              </a:rPr>
              <a:t>.  </a:t>
            </a:r>
            <a:r>
              <a:rPr dirty="0" sz="1400" spc="-5">
                <a:latin typeface="Times New Roman"/>
                <a:cs typeface="Times New Roman"/>
              </a:rPr>
              <a:t>Tác </a:t>
            </a:r>
            <a:r>
              <a:rPr dirty="0" sz="1400">
                <a:latin typeface="Times New Roman"/>
                <a:cs typeface="Times New Roman"/>
              </a:rPr>
              <a:t>hại từ việc sử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lớn đối với </a:t>
            </a:r>
            <a:r>
              <a:rPr dirty="0" sz="1400" spc="-5">
                <a:latin typeface="Times New Roman"/>
                <a:cs typeface="Times New Roman"/>
              </a:rPr>
              <a:t>trẻ </a:t>
            </a:r>
            <a:r>
              <a:rPr dirty="0" sz="1400" spc="-10">
                <a:latin typeface="Times New Roman"/>
                <a:cs typeface="Times New Roman"/>
              </a:rPr>
              <a:t>em </a:t>
            </a:r>
            <a:r>
              <a:rPr dirty="0" sz="1400">
                <a:latin typeface="Times New Roman"/>
                <a:cs typeface="Times New Roman"/>
              </a:rPr>
              <a:t>được ghi </a:t>
            </a:r>
            <a:r>
              <a:rPr dirty="0" sz="1400" spc="-5">
                <a:latin typeface="Times New Roman"/>
                <a:cs typeface="Times New Roman"/>
              </a:rPr>
              <a:t>nhận phổ  </a:t>
            </a:r>
            <a:r>
              <a:rPr dirty="0" sz="1400">
                <a:latin typeface="Times New Roman"/>
                <a:cs typeface="Times New Roman"/>
              </a:rPr>
              <a:t>biến </a:t>
            </a:r>
            <a:r>
              <a:rPr dirty="0" sz="1400" spc="-5">
                <a:latin typeface="Times New Roman"/>
                <a:cs typeface="Times New Roman"/>
              </a:rPr>
              <a:t>hơn các </a:t>
            </a:r>
            <a:r>
              <a:rPr dirty="0" sz="1400">
                <a:latin typeface="Times New Roman"/>
                <a:cs typeface="Times New Roman"/>
              </a:rPr>
              <a:t>hộ </a:t>
            </a:r>
            <a:r>
              <a:rPr dirty="0" sz="1400" spc="-5">
                <a:latin typeface="Times New Roman"/>
                <a:cs typeface="Times New Roman"/>
              </a:rPr>
              <a:t>gia đình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nông thôn, thu </a:t>
            </a:r>
            <a:r>
              <a:rPr dirty="0" sz="1400">
                <a:latin typeface="Times New Roman"/>
                <a:cs typeface="Times New Roman"/>
              </a:rPr>
              <a:t>nhập thấp và có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nhiều rượu,  </a:t>
            </a:r>
            <a:r>
              <a:rPr dirty="0" sz="1400">
                <a:latin typeface="Times New Roman"/>
                <a:cs typeface="Times New Roman"/>
              </a:rPr>
              <a:t>bia. Phụ nữ </a:t>
            </a:r>
            <a:r>
              <a:rPr dirty="0" sz="1400" spc="-5">
                <a:latin typeface="Times New Roman"/>
                <a:cs typeface="Times New Roman"/>
              </a:rPr>
              <a:t>và trẻ em, đồng bào dân </a:t>
            </a:r>
            <a:r>
              <a:rPr dirty="0" sz="1400">
                <a:latin typeface="Times New Roman"/>
                <a:cs typeface="Times New Roman"/>
              </a:rPr>
              <a:t>tộc </a:t>
            </a:r>
            <a:r>
              <a:rPr dirty="0" sz="1400" spc="-5">
                <a:latin typeface="Times New Roman"/>
                <a:cs typeface="Times New Roman"/>
              </a:rPr>
              <a:t>thiểu số đang </a:t>
            </a:r>
            <a:r>
              <a:rPr dirty="0" sz="1400">
                <a:latin typeface="Times New Roman"/>
                <a:cs typeface="Times New Roman"/>
              </a:rPr>
              <a:t>là đối </a:t>
            </a:r>
            <a:r>
              <a:rPr dirty="0" sz="1400" spc="-5">
                <a:latin typeface="Times New Roman"/>
                <a:cs typeface="Times New Roman"/>
              </a:rPr>
              <a:t>tượng gánh chịu </a:t>
            </a:r>
            <a:r>
              <a:rPr dirty="0" sz="1400">
                <a:latin typeface="Times New Roman"/>
                <a:cs typeface="Times New Roman"/>
              </a:rPr>
              <a:t>tác hại  từ việc sử </a:t>
            </a:r>
            <a:r>
              <a:rPr dirty="0" sz="1400" spc="-5">
                <a:latin typeface="Times New Roman"/>
                <a:cs typeface="Times New Roman"/>
              </a:rPr>
              <a:t>dụng rượu, </a:t>
            </a:r>
            <a:r>
              <a:rPr dirty="0" sz="1400">
                <a:latin typeface="Times New Roman"/>
                <a:cs typeface="Times New Roman"/>
              </a:rPr>
              <a:t>bia</a:t>
            </a:r>
            <a:r>
              <a:rPr dirty="0" baseline="40123" sz="1350">
                <a:latin typeface="Times New Roman"/>
                <a:cs typeface="Times New Roman"/>
              </a:rPr>
              <a:t>14</a:t>
            </a:r>
            <a:r>
              <a:rPr dirty="0" sz="1400">
                <a:latin typeface="Times New Roman"/>
                <a:cs typeface="Times New Roman"/>
              </a:rPr>
              <a:t>,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đó người dân </a:t>
            </a:r>
            <a:r>
              <a:rPr dirty="0" sz="1400" spc="5">
                <a:latin typeface="Times New Roman"/>
                <a:cs typeface="Times New Roman"/>
              </a:rPr>
              <a:t>tộc </a:t>
            </a:r>
            <a:r>
              <a:rPr dirty="0" sz="1400" spc="-5">
                <a:latin typeface="Times New Roman"/>
                <a:cs typeface="Times New Roman"/>
              </a:rPr>
              <a:t>thiểu số chịu hậu </a:t>
            </a:r>
            <a:r>
              <a:rPr dirty="0" sz="1400">
                <a:latin typeface="Times New Roman"/>
                <a:cs typeface="Times New Roman"/>
              </a:rPr>
              <a:t>quả </a:t>
            </a:r>
            <a:r>
              <a:rPr dirty="0" sz="1400" spc="-5">
                <a:latin typeface="Times New Roman"/>
                <a:cs typeface="Times New Roman"/>
              </a:rPr>
              <a:t>cao </a:t>
            </a:r>
            <a:r>
              <a:rPr dirty="0" sz="1400">
                <a:latin typeface="Times New Roman"/>
                <a:cs typeface="Times New Roman"/>
              </a:rPr>
              <a:t>gấp 3  </a:t>
            </a:r>
            <a:r>
              <a:rPr dirty="0" sz="1400" spc="-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4 lần so với </a:t>
            </a:r>
            <a:r>
              <a:rPr dirty="0" sz="1400" spc="-5">
                <a:latin typeface="Times New Roman"/>
                <a:cs typeface="Times New Roman"/>
              </a:rPr>
              <a:t>người Kinh.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baseline="40123" sz="1350" spc="7">
                <a:latin typeface="Times New Roman"/>
                <a:cs typeface="Times New Roman"/>
              </a:rPr>
              <a:t>15</a:t>
            </a:r>
            <a:endParaRPr baseline="40123" sz="1350">
              <a:latin typeface="Times New Roman"/>
              <a:cs typeface="Times New Roman"/>
            </a:endParaRPr>
          </a:p>
          <a:p>
            <a:pPr algn="just" marL="279400">
              <a:lnSpc>
                <a:spcPct val="100000"/>
              </a:lnSpc>
              <a:spcBef>
                <a:spcPts val="875"/>
              </a:spcBef>
            </a:pPr>
            <a:r>
              <a:rPr dirty="0" sz="1400" b="1">
                <a:latin typeface="Times New Roman"/>
                <a:cs typeface="Times New Roman"/>
              </a:rPr>
              <a:t>3. Tác </a:t>
            </a:r>
            <a:r>
              <a:rPr dirty="0" sz="1400" spc="-5" b="1">
                <a:latin typeface="Times New Roman"/>
                <a:cs typeface="Times New Roman"/>
              </a:rPr>
              <a:t>hại của </a:t>
            </a:r>
            <a:r>
              <a:rPr dirty="0" sz="1400" b="1">
                <a:latin typeface="Times New Roman"/>
                <a:cs typeface="Times New Roman"/>
              </a:rPr>
              <a:t>sử </a:t>
            </a:r>
            <a:r>
              <a:rPr dirty="0" sz="1400" spc="-5" b="1">
                <a:latin typeface="Times New Roman"/>
                <a:cs typeface="Times New Roman"/>
              </a:rPr>
              <a:t>dụng </a:t>
            </a:r>
            <a:r>
              <a:rPr dirty="0" sz="1400" b="1">
                <a:latin typeface="Times New Roman"/>
                <a:cs typeface="Times New Roman"/>
              </a:rPr>
              <a:t>rượu </a:t>
            </a:r>
            <a:r>
              <a:rPr dirty="0" sz="1400" spc="-5" b="1">
                <a:latin typeface="Times New Roman"/>
                <a:cs typeface="Times New Roman"/>
              </a:rPr>
              <a:t>bia đối với </a:t>
            </a:r>
            <a:r>
              <a:rPr dirty="0" sz="1400" spc="-10" b="1">
                <a:latin typeface="Times New Roman"/>
                <a:cs typeface="Times New Roman"/>
              </a:rPr>
              <a:t>kinh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tế</a:t>
            </a:r>
            <a:endParaRPr sz="1400">
              <a:latin typeface="Times New Roman"/>
              <a:cs typeface="Times New Roman"/>
            </a:endParaRPr>
          </a:p>
          <a:p>
            <a:pPr algn="just" marL="50800" marR="43815" indent="456565">
              <a:lnSpc>
                <a:spcPct val="103299"/>
              </a:lnSpc>
              <a:spcBef>
                <a:spcPts val="785"/>
              </a:spcBef>
            </a:pPr>
            <a:r>
              <a:rPr dirty="0" sz="1400" spc="-5">
                <a:latin typeface="Times New Roman"/>
                <a:cs typeface="Times New Roman"/>
              </a:rPr>
              <a:t>Sử </a:t>
            </a:r>
            <a:r>
              <a:rPr dirty="0" sz="1400">
                <a:latin typeface="Times New Roman"/>
                <a:cs typeface="Times New Roman"/>
              </a:rPr>
              <a:t>dụng </a:t>
            </a:r>
            <a:r>
              <a:rPr dirty="0" sz="1400" spc="-5">
                <a:latin typeface="Times New Roman"/>
                <a:cs typeface="Times New Roman"/>
              </a:rPr>
              <a:t>rượu, bia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5">
                <a:latin typeface="Times New Roman"/>
                <a:cs typeface="Times New Roman"/>
              </a:rPr>
              <a:t>thể </a:t>
            </a:r>
            <a:r>
              <a:rPr dirty="0" sz="1400">
                <a:latin typeface="Times New Roman"/>
                <a:cs typeface="Times New Roman"/>
              </a:rPr>
              <a:t>gây ra </a:t>
            </a:r>
            <a:r>
              <a:rPr dirty="0" sz="1400" spc="-5">
                <a:latin typeface="Times New Roman"/>
                <a:cs typeface="Times New Roman"/>
              </a:rPr>
              <a:t>gánh nặng kinh </a:t>
            </a:r>
            <a:r>
              <a:rPr dirty="0" sz="1400" spc="5">
                <a:latin typeface="Times New Roman"/>
                <a:cs typeface="Times New Roman"/>
              </a:rPr>
              <a:t>tế </a:t>
            </a:r>
            <a:r>
              <a:rPr dirty="0" sz="1400" spc="-5">
                <a:latin typeface="Times New Roman"/>
                <a:cs typeface="Times New Roman"/>
              </a:rPr>
              <a:t>đối </a:t>
            </a:r>
            <a:r>
              <a:rPr dirty="0" sz="1400">
                <a:latin typeface="Times New Roman"/>
                <a:cs typeface="Times New Roman"/>
              </a:rPr>
              <a:t>với cá nhân, </a:t>
            </a:r>
            <a:r>
              <a:rPr dirty="0" sz="1400" spc="-5">
                <a:latin typeface="Times New Roman"/>
                <a:cs typeface="Times New Roman"/>
              </a:rPr>
              <a:t>gia đình </a:t>
            </a:r>
            <a:r>
              <a:rPr dirty="0" sz="1400">
                <a:latin typeface="Times New Roman"/>
                <a:cs typeface="Times New Roman"/>
              </a:rPr>
              <a:t>và  xã hội do </a:t>
            </a:r>
            <a:r>
              <a:rPr dirty="0" sz="1400" spc="-5">
                <a:latin typeface="Times New Roman"/>
                <a:cs typeface="Times New Roman"/>
              </a:rPr>
              <a:t>các phí tổn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chăm </a:t>
            </a:r>
            <a:r>
              <a:rPr dirty="0" sz="1400">
                <a:latin typeface="Times New Roman"/>
                <a:cs typeface="Times New Roman"/>
              </a:rPr>
              <a:t>sóc sức </a:t>
            </a:r>
            <a:r>
              <a:rPr dirty="0" sz="1400" spc="-5">
                <a:latin typeface="Times New Roman"/>
                <a:cs typeface="Times New Roman"/>
              </a:rPr>
              <a:t>khỏe, </a:t>
            </a:r>
            <a:r>
              <a:rPr dirty="0" sz="1400">
                <a:latin typeface="Times New Roman"/>
                <a:cs typeface="Times New Roman"/>
              </a:rPr>
              <a:t>giảm hoặc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suất </a:t>
            </a:r>
            <a:r>
              <a:rPr dirty="0" sz="1400" spc="-5">
                <a:latin typeface="Times New Roman"/>
                <a:cs typeface="Times New Roman"/>
              </a:rPr>
              <a:t>lao động và  </a:t>
            </a:r>
            <a:r>
              <a:rPr dirty="0" sz="1400">
                <a:latin typeface="Times New Roman"/>
                <a:cs typeface="Times New Roman"/>
              </a:rPr>
              <a:t>giải </a:t>
            </a:r>
            <a:r>
              <a:rPr dirty="0" sz="1400" spc="-5">
                <a:latin typeface="Times New Roman"/>
                <a:cs typeface="Times New Roman"/>
              </a:rPr>
              <a:t>quyết các </a:t>
            </a:r>
            <a:r>
              <a:rPr dirty="0" sz="1400">
                <a:latin typeface="Times New Roman"/>
                <a:cs typeface="Times New Roman"/>
              </a:rPr>
              <a:t>hậu quả xã hội </a:t>
            </a:r>
            <a:r>
              <a:rPr dirty="0" sz="1400" spc="-5">
                <a:latin typeface="Times New Roman"/>
                <a:cs typeface="Times New Roman"/>
              </a:rPr>
              <a:t>khác. Chi tiêu </a:t>
            </a:r>
            <a:r>
              <a:rPr dirty="0" sz="1400" spc="-10">
                <a:latin typeface="Times New Roman"/>
                <a:cs typeface="Times New Roman"/>
              </a:rPr>
              <a:t>cho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chiếm </a:t>
            </a:r>
            <a:r>
              <a:rPr dirty="0" sz="1400" spc="5">
                <a:latin typeface="Times New Roman"/>
                <a:cs typeface="Times New Roman"/>
              </a:rPr>
              <a:t>tỷ </a:t>
            </a:r>
            <a:r>
              <a:rPr dirty="0" sz="1400">
                <a:latin typeface="Times New Roman"/>
                <a:cs typeface="Times New Roman"/>
              </a:rPr>
              <a:t>trọng </a:t>
            </a:r>
            <a:r>
              <a:rPr dirty="0" sz="1400" spc="-5">
                <a:latin typeface="Times New Roman"/>
                <a:cs typeface="Times New Roman"/>
              </a:rPr>
              <a:t>đáng </a:t>
            </a:r>
            <a:r>
              <a:rPr dirty="0" sz="1400" spc="5">
                <a:latin typeface="Times New Roman"/>
                <a:cs typeface="Times New Roman"/>
              </a:rPr>
              <a:t>kể  </a:t>
            </a:r>
            <a:r>
              <a:rPr dirty="0" sz="1400" spc="-5">
                <a:latin typeface="Times New Roman"/>
                <a:cs typeface="Times New Roman"/>
              </a:rPr>
              <a:t>trong tổng chi tiêu của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5">
                <a:latin typeface="Times New Roman"/>
                <a:cs typeface="Times New Roman"/>
              </a:rPr>
              <a:t>hộ </a:t>
            </a:r>
            <a:r>
              <a:rPr dirty="0" sz="1400" spc="-5">
                <a:latin typeface="Times New Roman"/>
                <a:cs typeface="Times New Roman"/>
              </a:rPr>
              <a:t>nghèo </a:t>
            </a:r>
            <a:r>
              <a:rPr dirty="0" sz="1400">
                <a:latin typeface="Times New Roman"/>
                <a:cs typeface="Times New Roman"/>
              </a:rPr>
              <a:t>và là </a:t>
            </a:r>
            <a:r>
              <a:rPr dirty="0" sz="1400" spc="-5">
                <a:latin typeface="Times New Roman"/>
                <a:cs typeface="Times New Roman"/>
              </a:rPr>
              <a:t>nguyên nhân </a:t>
            </a:r>
            <a:r>
              <a:rPr dirty="0" sz="1400">
                <a:latin typeface="Times New Roman"/>
                <a:cs typeface="Times New Roman"/>
              </a:rPr>
              <a:t>làm cho </a:t>
            </a:r>
            <a:r>
              <a:rPr dirty="0" sz="1400" spc="-5">
                <a:latin typeface="Times New Roman"/>
                <a:cs typeface="Times New Roman"/>
              </a:rPr>
              <a:t>tình </a:t>
            </a:r>
            <a:r>
              <a:rPr dirty="0" sz="1400">
                <a:latin typeface="Times New Roman"/>
                <a:cs typeface="Times New Roman"/>
              </a:rPr>
              <a:t>trạng </a:t>
            </a:r>
            <a:r>
              <a:rPr dirty="0" sz="1400" spc="-5">
                <a:latin typeface="Times New Roman"/>
                <a:cs typeface="Times New Roman"/>
              </a:rPr>
              <a:t>nghèo đói  tăng </a:t>
            </a:r>
            <a:r>
              <a:rPr dirty="0" sz="1400" spc="-10">
                <a:latin typeface="Times New Roman"/>
                <a:cs typeface="Times New Roman"/>
              </a:rPr>
              <a:t>thêm. </a:t>
            </a:r>
            <a:r>
              <a:rPr dirty="0" sz="1400" spc="-5">
                <a:latin typeface="Times New Roman"/>
                <a:cs typeface="Times New Roman"/>
              </a:rPr>
              <a:t>Theo Thống </a:t>
            </a:r>
            <a:r>
              <a:rPr dirty="0" sz="1400">
                <a:latin typeface="Times New Roman"/>
                <a:cs typeface="Times New Roman"/>
              </a:rPr>
              <a:t>kê của </a:t>
            </a:r>
            <a:r>
              <a:rPr dirty="0" sz="1400" spc="-10">
                <a:latin typeface="Times New Roman"/>
                <a:cs typeface="Times New Roman"/>
              </a:rPr>
              <a:t>WHO, </a:t>
            </a:r>
            <a:r>
              <a:rPr dirty="0" sz="1400" spc="-5">
                <a:latin typeface="Times New Roman"/>
                <a:cs typeface="Times New Roman"/>
              </a:rPr>
              <a:t>phí </a:t>
            </a:r>
            <a:r>
              <a:rPr dirty="0" sz="1400">
                <a:latin typeface="Times New Roman"/>
                <a:cs typeface="Times New Roman"/>
              </a:rPr>
              <a:t>tổn </a:t>
            </a:r>
            <a:r>
              <a:rPr dirty="0" sz="1400" spc="-5">
                <a:latin typeface="Times New Roman"/>
                <a:cs typeface="Times New Roman"/>
              </a:rPr>
              <a:t>kinh </a:t>
            </a:r>
            <a:r>
              <a:rPr dirty="0" sz="1400" spc="5">
                <a:latin typeface="Times New Roman"/>
                <a:cs typeface="Times New Roman"/>
              </a:rPr>
              <a:t>tế </a:t>
            </a:r>
            <a:r>
              <a:rPr dirty="0" sz="1400" spc="-5">
                <a:latin typeface="Times New Roman"/>
                <a:cs typeface="Times New Roman"/>
              </a:rPr>
              <a:t>do rượu, </a:t>
            </a:r>
            <a:r>
              <a:rPr dirty="0" sz="1400">
                <a:latin typeface="Times New Roman"/>
                <a:cs typeface="Times New Roman"/>
              </a:rPr>
              <a:t>bia chiếm từ 1,3% -  3,3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%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GDP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của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mỗi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quốc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gia,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trong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đó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chi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phí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giản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tiếp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thường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nhiều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hơn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gấp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lần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50800">
              <a:lnSpc>
                <a:spcPts val="117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7 </a:t>
            </a:r>
            <a:r>
              <a:rPr dirty="0" sz="1000" spc="-5">
                <a:latin typeface="Times New Roman"/>
                <a:cs typeface="Times New Roman"/>
              </a:rPr>
              <a:t>WHO (2014a). Global status </a:t>
            </a:r>
            <a:r>
              <a:rPr dirty="0" sz="1000">
                <a:latin typeface="Times New Roman"/>
                <a:cs typeface="Times New Roman"/>
              </a:rPr>
              <a:t>report on </a:t>
            </a:r>
            <a:r>
              <a:rPr dirty="0" sz="1000" spc="-5">
                <a:latin typeface="Times New Roman"/>
                <a:cs typeface="Times New Roman"/>
              </a:rPr>
              <a:t>alcohol </a:t>
            </a:r>
            <a:r>
              <a:rPr dirty="0" sz="1000" spc="-10">
                <a:latin typeface="Times New Roman"/>
                <a:cs typeface="Times New Roman"/>
              </a:rPr>
              <a:t>and </a:t>
            </a:r>
            <a:r>
              <a:rPr dirty="0" sz="1000" spc="-5">
                <a:latin typeface="Times New Roman"/>
                <a:cs typeface="Times New Roman"/>
              </a:rPr>
              <a:t>health </a:t>
            </a:r>
            <a:r>
              <a:rPr dirty="0" sz="1000">
                <a:latin typeface="Times New Roman"/>
                <a:cs typeface="Times New Roman"/>
              </a:rPr>
              <a:t>2014.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Geneva.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ts val="115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8 </a:t>
            </a:r>
            <a:r>
              <a:rPr dirty="0" sz="1000" spc="-5">
                <a:latin typeface="Times New Roman"/>
                <a:cs typeface="Times New Roman"/>
              </a:rPr>
              <a:t>Yên Bái, Hà Nội, Huế, Đà </a:t>
            </a:r>
            <a:r>
              <a:rPr dirty="0" sz="1000" spc="-10">
                <a:latin typeface="Times New Roman"/>
                <a:cs typeface="Times New Roman"/>
              </a:rPr>
              <a:t>Nẵng, </a:t>
            </a:r>
            <a:r>
              <a:rPr dirty="0" sz="1000" spc="-5">
                <a:latin typeface="Times New Roman"/>
                <a:cs typeface="Times New Roman"/>
              </a:rPr>
              <a:t>Bình Dương, Bình Dương, TP </a:t>
            </a:r>
            <a:r>
              <a:rPr dirty="0" sz="1000" spc="5">
                <a:latin typeface="Times New Roman"/>
                <a:cs typeface="Times New Roman"/>
              </a:rPr>
              <a:t>Hồ </a:t>
            </a:r>
            <a:r>
              <a:rPr dirty="0" sz="1000" spc="-10">
                <a:latin typeface="Times New Roman"/>
                <a:cs typeface="Times New Roman"/>
              </a:rPr>
              <a:t>Chí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Minh.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ts val="1150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9 </a:t>
            </a:r>
            <a:r>
              <a:rPr dirty="0" sz="1000" spc="-5">
                <a:latin typeface="Times New Roman"/>
                <a:cs typeface="Times New Roman"/>
              </a:rPr>
              <a:t>Tổ chức Y tế </a:t>
            </a:r>
            <a:r>
              <a:rPr dirty="0" sz="1000" spc="-10">
                <a:latin typeface="Times New Roman"/>
                <a:cs typeface="Times New Roman"/>
              </a:rPr>
              <a:t>thế </a:t>
            </a:r>
            <a:r>
              <a:rPr dirty="0" sz="1000" spc="-5">
                <a:latin typeface="Times New Roman"/>
                <a:cs typeface="Times New Roman"/>
              </a:rPr>
              <a:t>giới </a:t>
            </a:r>
            <a:r>
              <a:rPr dirty="0" sz="1000">
                <a:latin typeface="Times New Roman"/>
                <a:cs typeface="Times New Roman"/>
              </a:rPr>
              <a:t>(2010). </a:t>
            </a:r>
            <a:r>
              <a:rPr dirty="0" sz="1000" spc="-5">
                <a:latin typeface="Times New Roman"/>
                <a:cs typeface="Times New Roman"/>
              </a:rPr>
              <a:t>Nghiên </a:t>
            </a:r>
            <a:r>
              <a:rPr dirty="0" sz="1000">
                <a:latin typeface="Times New Roman"/>
                <a:cs typeface="Times New Roman"/>
              </a:rPr>
              <a:t>cứu </a:t>
            </a:r>
            <a:r>
              <a:rPr dirty="0" sz="1000" spc="-5">
                <a:latin typeface="Times New Roman"/>
                <a:cs typeface="Times New Roman"/>
              </a:rPr>
              <a:t>tại Việt </a:t>
            </a:r>
            <a:r>
              <a:rPr dirty="0" sz="1000">
                <a:latin typeface="Times New Roman"/>
                <a:cs typeface="Times New Roman"/>
              </a:rPr>
              <a:t>Nam </a:t>
            </a:r>
            <a:r>
              <a:rPr dirty="0" sz="1000" spc="-5">
                <a:latin typeface="Times New Roman"/>
                <a:cs typeface="Times New Roman"/>
              </a:rPr>
              <a:t>từ </a:t>
            </a:r>
            <a:r>
              <a:rPr dirty="0" sz="1000">
                <a:latin typeface="Times New Roman"/>
                <a:cs typeface="Times New Roman"/>
              </a:rPr>
              <a:t>tháng 7/2009 </a:t>
            </a:r>
            <a:r>
              <a:rPr dirty="0" sz="1000" spc="-5">
                <a:latin typeface="Times New Roman"/>
                <a:cs typeface="Times New Roman"/>
              </a:rPr>
              <a:t>– tháng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10/2010.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ts val="114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10 </a:t>
            </a:r>
            <a:r>
              <a:rPr dirty="0" sz="1000" spc="-5">
                <a:latin typeface="Times New Roman"/>
                <a:cs typeface="Times New Roman"/>
              </a:rPr>
              <a:t>Nghiên </a:t>
            </a:r>
            <a:r>
              <a:rPr dirty="0" sz="1000">
                <a:latin typeface="Times New Roman"/>
                <a:cs typeface="Times New Roman"/>
              </a:rPr>
              <a:t>cứu </a:t>
            </a:r>
            <a:r>
              <a:rPr dirty="0" sz="1000" spc="-10">
                <a:latin typeface="Times New Roman"/>
                <a:cs typeface="Times New Roman"/>
              </a:rPr>
              <a:t>của </a:t>
            </a:r>
            <a:r>
              <a:rPr dirty="0" sz="1000" spc="-5">
                <a:latin typeface="Times New Roman"/>
                <a:cs typeface="Times New Roman"/>
              </a:rPr>
              <a:t>Học viện Cảnh sát tại </a:t>
            </a:r>
            <a:r>
              <a:rPr dirty="0" sz="1000">
                <a:latin typeface="Times New Roman"/>
                <a:cs typeface="Times New Roman"/>
              </a:rPr>
              <a:t>11 </a:t>
            </a:r>
            <a:r>
              <a:rPr dirty="0" sz="1000" spc="-5">
                <a:latin typeface="Times New Roman"/>
                <a:cs typeface="Times New Roman"/>
              </a:rPr>
              <a:t>tỉnh năm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2015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ts val="114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11 </a:t>
            </a:r>
            <a:r>
              <a:rPr dirty="0" sz="1000" spc="-5">
                <a:latin typeface="Times New Roman"/>
                <a:cs typeface="Times New Roman"/>
              </a:rPr>
              <a:t>Viện Chiến lược </a:t>
            </a:r>
            <a:r>
              <a:rPr dirty="0" sz="1000" spc="-10">
                <a:latin typeface="Times New Roman"/>
                <a:cs typeface="Times New Roman"/>
              </a:rPr>
              <a:t>và </a:t>
            </a:r>
            <a:r>
              <a:rPr dirty="0" sz="1000" spc="-5">
                <a:latin typeface="Times New Roman"/>
                <a:cs typeface="Times New Roman"/>
              </a:rPr>
              <a:t>Chính sách y </a:t>
            </a:r>
            <a:r>
              <a:rPr dirty="0" sz="1000">
                <a:latin typeface="Times New Roman"/>
                <a:cs typeface="Times New Roman"/>
              </a:rPr>
              <a:t>tế 2018. </a:t>
            </a:r>
            <a:r>
              <a:rPr dirty="0" sz="1000" spc="-5">
                <a:latin typeface="Times New Roman"/>
                <a:cs typeface="Times New Roman"/>
              </a:rPr>
              <a:t>Hậu quả </a:t>
            </a:r>
            <a:r>
              <a:rPr dirty="0" sz="1000" spc="-10">
                <a:latin typeface="Times New Roman"/>
                <a:cs typeface="Times New Roman"/>
              </a:rPr>
              <a:t>của </a:t>
            </a:r>
            <a:r>
              <a:rPr dirty="0" sz="1000" spc="-5">
                <a:latin typeface="Times New Roman"/>
                <a:cs typeface="Times New Roman"/>
              </a:rPr>
              <a:t>sử dụng rượu, </a:t>
            </a:r>
            <a:r>
              <a:rPr dirty="0" sz="1000">
                <a:latin typeface="Times New Roman"/>
                <a:cs typeface="Times New Roman"/>
              </a:rPr>
              <a:t>bia đối </a:t>
            </a:r>
            <a:r>
              <a:rPr dirty="0" sz="1000" spc="-5">
                <a:latin typeface="Times New Roman"/>
                <a:cs typeface="Times New Roman"/>
              </a:rPr>
              <a:t>với hộ </a:t>
            </a:r>
            <a:r>
              <a:rPr dirty="0" sz="1000">
                <a:latin typeface="Times New Roman"/>
                <a:cs typeface="Times New Roman"/>
              </a:rPr>
              <a:t>gia </a:t>
            </a:r>
            <a:r>
              <a:rPr dirty="0" sz="1000" spc="-5">
                <a:latin typeface="Times New Roman"/>
                <a:cs typeface="Times New Roman"/>
              </a:rPr>
              <a:t>đình ở Việt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Nam</a:t>
            </a:r>
            <a:endParaRPr sz="1000">
              <a:latin typeface="Times New Roman"/>
              <a:cs typeface="Times New Roman"/>
            </a:endParaRPr>
          </a:p>
          <a:p>
            <a:pPr marL="50800" marR="99695">
              <a:lnSpc>
                <a:spcPts val="1150"/>
              </a:lnSpc>
              <a:spcBef>
                <a:spcPts val="60"/>
              </a:spcBef>
            </a:pPr>
            <a:r>
              <a:rPr dirty="0" baseline="38461" sz="975" spc="-7">
                <a:latin typeface="Times New Roman"/>
                <a:cs typeface="Times New Roman"/>
              </a:rPr>
              <a:t>12 </a:t>
            </a:r>
            <a:r>
              <a:rPr dirty="0" sz="1000">
                <a:latin typeface="Times New Roman"/>
                <a:cs typeface="Times New Roman"/>
              </a:rPr>
              <a:t>Bị </a:t>
            </a:r>
            <a:r>
              <a:rPr dirty="0" sz="1000" spc="-10">
                <a:latin typeface="Times New Roman"/>
                <a:cs typeface="Times New Roman"/>
              </a:rPr>
              <a:t>người </a:t>
            </a:r>
            <a:r>
              <a:rPr dirty="0" sz="1000" spc="-5">
                <a:latin typeface="Times New Roman"/>
                <a:cs typeface="Times New Roman"/>
              </a:rPr>
              <a:t>uống rượu </a:t>
            </a:r>
            <a:r>
              <a:rPr dirty="0" sz="1000">
                <a:latin typeface="Times New Roman"/>
                <a:cs typeface="Times New Roman"/>
              </a:rPr>
              <a:t>đánh đập, </a:t>
            </a:r>
            <a:r>
              <a:rPr dirty="0" sz="1000" spc="-5">
                <a:latin typeface="Times New Roman"/>
                <a:cs typeface="Times New Roman"/>
              </a:rPr>
              <a:t>phải chứng kiến bạo lực </a:t>
            </a:r>
            <a:r>
              <a:rPr dirty="0" sz="1000">
                <a:latin typeface="Times New Roman"/>
                <a:cs typeface="Times New Roman"/>
              </a:rPr>
              <a:t>nghiêm trọng </a:t>
            </a:r>
            <a:r>
              <a:rPr dirty="0" sz="1000" spc="-5">
                <a:latin typeface="Times New Roman"/>
                <a:cs typeface="Times New Roman"/>
              </a:rPr>
              <a:t>liên quan </a:t>
            </a:r>
            <a:r>
              <a:rPr dirty="0" sz="1000">
                <a:latin typeface="Times New Roman"/>
                <a:cs typeface="Times New Roman"/>
              </a:rPr>
              <a:t>đến </a:t>
            </a:r>
            <a:r>
              <a:rPr dirty="0" sz="1000" spc="-5">
                <a:latin typeface="Times New Roman"/>
                <a:cs typeface="Times New Roman"/>
              </a:rPr>
              <a:t>rượu, </a:t>
            </a:r>
            <a:r>
              <a:rPr dirty="0" sz="1000">
                <a:latin typeface="Times New Roman"/>
                <a:cs typeface="Times New Roman"/>
              </a:rPr>
              <a:t>bia </a:t>
            </a:r>
            <a:r>
              <a:rPr dirty="0" sz="1000" spc="-5">
                <a:latin typeface="Times New Roman"/>
                <a:cs typeface="Times New Roman"/>
              </a:rPr>
              <a:t>trong gia đình, </a:t>
            </a:r>
            <a:r>
              <a:rPr dirty="0" sz="1000" spc="5">
                <a:latin typeface="Times New Roman"/>
                <a:cs typeface="Times New Roman"/>
              </a:rPr>
              <a:t>bị </a:t>
            </a:r>
            <a:r>
              <a:rPr dirty="0" sz="1000">
                <a:latin typeface="Times New Roman"/>
                <a:cs typeface="Times New Roman"/>
              </a:rPr>
              <a:t>bỏ  </a:t>
            </a:r>
            <a:r>
              <a:rPr dirty="0" sz="1000" spc="-5">
                <a:latin typeface="Times New Roman"/>
                <a:cs typeface="Times New Roman"/>
              </a:rPr>
              <a:t>mặc, thiếu </a:t>
            </a:r>
            <a:r>
              <a:rPr dirty="0" sz="1000">
                <a:latin typeface="Times New Roman"/>
                <a:cs typeface="Times New Roman"/>
              </a:rPr>
              <a:t>sự </a:t>
            </a:r>
            <a:r>
              <a:rPr dirty="0" sz="1000" spc="-5">
                <a:latin typeface="Times New Roman"/>
                <a:cs typeface="Times New Roman"/>
              </a:rPr>
              <a:t>chăm sóc bảo vệ </a:t>
            </a:r>
            <a:r>
              <a:rPr dirty="0" sz="1000" spc="-10">
                <a:latin typeface="Times New Roman"/>
                <a:cs typeface="Times New Roman"/>
              </a:rPr>
              <a:t>của </a:t>
            </a:r>
            <a:r>
              <a:rPr dirty="0" sz="1000" spc="-5">
                <a:latin typeface="Times New Roman"/>
                <a:cs typeface="Times New Roman"/>
              </a:rPr>
              <a:t>người lớn, gia đình không còn </a:t>
            </a:r>
            <a:r>
              <a:rPr dirty="0" sz="1000">
                <a:latin typeface="Times New Roman"/>
                <a:cs typeface="Times New Roman"/>
              </a:rPr>
              <a:t>tiền để </a:t>
            </a:r>
            <a:r>
              <a:rPr dirty="0" sz="1000" spc="-5">
                <a:latin typeface="Times New Roman"/>
                <a:cs typeface="Times New Roman"/>
              </a:rPr>
              <a:t>chi </a:t>
            </a:r>
            <a:r>
              <a:rPr dirty="0" sz="1000" spc="-10">
                <a:latin typeface="Times New Roman"/>
                <a:cs typeface="Times New Roman"/>
              </a:rPr>
              <a:t>cho </a:t>
            </a:r>
            <a:r>
              <a:rPr dirty="0" sz="1000" spc="-5">
                <a:latin typeface="Times New Roman"/>
                <a:cs typeface="Times New Roman"/>
              </a:rPr>
              <a:t>các </a:t>
            </a:r>
            <a:r>
              <a:rPr dirty="0" sz="1000">
                <a:latin typeface="Times New Roman"/>
                <a:cs typeface="Times New Roman"/>
              </a:rPr>
              <a:t>nhu </a:t>
            </a:r>
            <a:r>
              <a:rPr dirty="0" sz="1000" spc="-5">
                <a:latin typeface="Times New Roman"/>
                <a:cs typeface="Times New Roman"/>
              </a:rPr>
              <a:t>cầu thiết yếu cho </a:t>
            </a:r>
            <a:r>
              <a:rPr dirty="0" sz="1000">
                <a:latin typeface="Times New Roman"/>
                <a:cs typeface="Times New Roman"/>
              </a:rPr>
              <a:t>trẻ do </a:t>
            </a:r>
            <a:r>
              <a:rPr dirty="0" sz="1000" spc="-5">
                <a:latin typeface="Times New Roman"/>
                <a:cs typeface="Times New Roman"/>
              </a:rPr>
              <a:t>thành  viên hộ gia đình sử dụng </a:t>
            </a:r>
            <a:r>
              <a:rPr dirty="0" sz="1000">
                <a:latin typeface="Times New Roman"/>
                <a:cs typeface="Times New Roman"/>
              </a:rPr>
              <a:t>rượu, bia </a:t>
            </a:r>
            <a:r>
              <a:rPr dirty="0" sz="1000" spc="-5">
                <a:latin typeface="Times New Roman"/>
                <a:cs typeface="Times New Roman"/>
              </a:rPr>
              <a:t>gây ra. ( </a:t>
            </a:r>
            <a:r>
              <a:rPr dirty="0" sz="1000">
                <a:latin typeface="Times New Roman"/>
                <a:cs typeface="Times New Roman"/>
              </a:rPr>
              <a:t>Tác hại </a:t>
            </a:r>
            <a:r>
              <a:rPr dirty="0" sz="1000" spc="-10">
                <a:latin typeface="Times New Roman"/>
                <a:cs typeface="Times New Roman"/>
              </a:rPr>
              <a:t>của </a:t>
            </a:r>
            <a:r>
              <a:rPr dirty="0" sz="1000" spc="-5">
                <a:latin typeface="Times New Roman"/>
                <a:cs typeface="Times New Roman"/>
              </a:rPr>
              <a:t>sử dụng rượu, </a:t>
            </a:r>
            <a:r>
              <a:rPr dirty="0" sz="1000">
                <a:latin typeface="Times New Roman"/>
                <a:cs typeface="Times New Roman"/>
              </a:rPr>
              <a:t>bia đối </a:t>
            </a:r>
            <a:r>
              <a:rPr dirty="0" sz="1000" spc="-5">
                <a:latin typeface="Times New Roman"/>
                <a:cs typeface="Times New Roman"/>
              </a:rPr>
              <a:t>với người xung </a:t>
            </a:r>
            <a:r>
              <a:rPr dirty="0" sz="1000">
                <a:latin typeface="Times New Roman"/>
                <a:cs typeface="Times New Roman"/>
              </a:rPr>
              <a:t>quanh Dự </a:t>
            </a:r>
            <a:r>
              <a:rPr dirty="0" sz="1000" spc="-5">
                <a:latin typeface="Times New Roman"/>
                <a:cs typeface="Times New Roman"/>
              </a:rPr>
              <a:t>án nghiên </a:t>
            </a:r>
            <a:r>
              <a:rPr dirty="0" sz="1000">
                <a:latin typeface="Times New Roman"/>
                <a:cs typeface="Times New Roman"/>
              </a:rPr>
              <a:t>cứu  </a:t>
            </a:r>
            <a:r>
              <a:rPr dirty="0" sz="1000" spc="-5">
                <a:latin typeface="Times New Roman"/>
                <a:cs typeface="Times New Roman"/>
              </a:rPr>
              <a:t>WHO/ThaiHealth tại </a:t>
            </a:r>
            <a:r>
              <a:rPr dirty="0" sz="1000">
                <a:latin typeface="Times New Roman"/>
                <a:cs typeface="Times New Roman"/>
              </a:rPr>
              <a:t>Việt Nam do </a:t>
            </a:r>
            <a:r>
              <a:rPr dirty="0" sz="1000" spc="-5">
                <a:latin typeface="Times New Roman"/>
                <a:cs typeface="Times New Roman"/>
              </a:rPr>
              <a:t>Viện Chiến lược </a:t>
            </a:r>
            <a:r>
              <a:rPr dirty="0" sz="1000" spc="-10">
                <a:latin typeface="Times New Roman"/>
                <a:cs typeface="Times New Roman"/>
              </a:rPr>
              <a:t>và </a:t>
            </a:r>
            <a:r>
              <a:rPr dirty="0" sz="1000" spc="-5">
                <a:latin typeface="Times New Roman"/>
                <a:cs typeface="Times New Roman"/>
              </a:rPr>
              <a:t>CSYT tiến hành năm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2012-2013)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ts val="1100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13 </a:t>
            </a:r>
            <a:r>
              <a:rPr dirty="0" sz="1000" spc="-5">
                <a:latin typeface="Times New Roman"/>
                <a:cs typeface="Times New Roman"/>
              </a:rPr>
              <a:t>Hậu quả </a:t>
            </a:r>
            <a:r>
              <a:rPr dirty="0" sz="1000" spc="-10">
                <a:latin typeface="Times New Roman"/>
                <a:cs typeface="Times New Roman"/>
              </a:rPr>
              <a:t>của </a:t>
            </a:r>
            <a:r>
              <a:rPr dirty="0" sz="1000" spc="-5">
                <a:latin typeface="Times New Roman"/>
                <a:cs typeface="Times New Roman"/>
              </a:rPr>
              <a:t>sử dụng rượu, </a:t>
            </a:r>
            <a:r>
              <a:rPr dirty="0" sz="1000">
                <a:latin typeface="Times New Roman"/>
                <a:cs typeface="Times New Roman"/>
              </a:rPr>
              <a:t>bia đối </a:t>
            </a:r>
            <a:r>
              <a:rPr dirty="0" sz="1000" spc="-5">
                <a:latin typeface="Times New Roman"/>
                <a:cs typeface="Times New Roman"/>
              </a:rPr>
              <a:t>với Hộ gia đình </a:t>
            </a:r>
            <a:r>
              <a:rPr dirty="0" sz="1000">
                <a:latin typeface="Times New Roman"/>
                <a:cs typeface="Times New Roman"/>
              </a:rPr>
              <a:t>2018 </a:t>
            </a:r>
            <a:r>
              <a:rPr dirty="0" sz="1000" spc="-5">
                <a:latin typeface="Times New Roman"/>
                <a:cs typeface="Times New Roman"/>
              </a:rPr>
              <a:t>– Viện Chiếu lược </a:t>
            </a:r>
            <a:r>
              <a:rPr dirty="0" sz="1000" spc="-10">
                <a:latin typeface="Times New Roman"/>
                <a:cs typeface="Times New Roman"/>
              </a:rPr>
              <a:t>về </a:t>
            </a:r>
            <a:r>
              <a:rPr dirty="0" sz="1000">
                <a:latin typeface="Times New Roman"/>
                <a:cs typeface="Times New Roman"/>
              </a:rPr>
              <a:t>chính sách </a:t>
            </a:r>
            <a:r>
              <a:rPr dirty="0" sz="1000" spc="-5">
                <a:latin typeface="Times New Roman"/>
                <a:cs typeface="Times New Roman"/>
              </a:rPr>
              <a:t>y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tế.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ts val="114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14 </a:t>
            </a:r>
            <a:r>
              <a:rPr dirty="0" sz="1000" spc="-5">
                <a:latin typeface="Times New Roman"/>
                <a:cs typeface="Times New Roman"/>
              </a:rPr>
              <a:t>Dự án nghiên </a:t>
            </a:r>
            <a:r>
              <a:rPr dirty="0" sz="1000">
                <a:latin typeface="Times New Roman"/>
                <a:cs typeface="Times New Roman"/>
              </a:rPr>
              <a:t>cứu </a:t>
            </a:r>
            <a:r>
              <a:rPr dirty="0" sz="1000" spc="-5">
                <a:latin typeface="Times New Roman"/>
                <a:cs typeface="Times New Roman"/>
              </a:rPr>
              <a:t>WHO/ThaiHealth </a:t>
            </a:r>
            <a:r>
              <a:rPr dirty="0" sz="1000">
                <a:latin typeface="Times New Roman"/>
                <a:cs typeface="Times New Roman"/>
              </a:rPr>
              <a:t>do Viện </a:t>
            </a:r>
            <a:r>
              <a:rPr dirty="0" sz="1000" spc="-5">
                <a:latin typeface="Times New Roman"/>
                <a:cs typeface="Times New Roman"/>
              </a:rPr>
              <a:t>Chiến lược </a:t>
            </a:r>
            <a:r>
              <a:rPr dirty="0" sz="1000" spc="-10">
                <a:latin typeface="Times New Roman"/>
                <a:cs typeface="Times New Roman"/>
              </a:rPr>
              <a:t>và </a:t>
            </a:r>
            <a:r>
              <a:rPr dirty="0" sz="1000" spc="-5">
                <a:latin typeface="Times New Roman"/>
                <a:cs typeface="Times New Roman"/>
              </a:rPr>
              <a:t>Chính </a:t>
            </a:r>
            <a:r>
              <a:rPr dirty="0" sz="1000">
                <a:latin typeface="Times New Roman"/>
                <a:cs typeface="Times New Roman"/>
              </a:rPr>
              <a:t>sách </a:t>
            </a:r>
            <a:r>
              <a:rPr dirty="0" sz="1000" spc="-5">
                <a:latin typeface="Times New Roman"/>
                <a:cs typeface="Times New Roman"/>
              </a:rPr>
              <a:t>y </a:t>
            </a:r>
            <a:r>
              <a:rPr dirty="0" sz="1000">
                <a:latin typeface="Times New Roman"/>
                <a:cs typeface="Times New Roman"/>
              </a:rPr>
              <a:t>tế </a:t>
            </a:r>
            <a:r>
              <a:rPr dirty="0" sz="1000" spc="-5">
                <a:latin typeface="Times New Roman"/>
                <a:cs typeface="Times New Roman"/>
              </a:rPr>
              <a:t>tiến hành năm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2012-2013.</a:t>
            </a: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ts val="1175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15 </a:t>
            </a:r>
            <a:r>
              <a:rPr dirty="0" sz="1000" spc="-5">
                <a:latin typeface="Times New Roman"/>
                <a:cs typeface="Times New Roman"/>
              </a:rPr>
              <a:t>Dự án nghiên </a:t>
            </a:r>
            <a:r>
              <a:rPr dirty="0" sz="1000">
                <a:latin typeface="Times New Roman"/>
                <a:cs typeface="Times New Roman"/>
              </a:rPr>
              <a:t>cứu </a:t>
            </a:r>
            <a:r>
              <a:rPr dirty="0" sz="1000" spc="-5">
                <a:latin typeface="Times New Roman"/>
                <a:cs typeface="Times New Roman"/>
              </a:rPr>
              <a:t>WHO/ ThaiHealth tại </a:t>
            </a:r>
            <a:r>
              <a:rPr dirty="0" sz="1000">
                <a:latin typeface="Times New Roman"/>
                <a:cs typeface="Times New Roman"/>
              </a:rPr>
              <a:t>Việt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Nam.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704" y="7871205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8504" y="769111"/>
            <a:ext cx="6269990" cy="849693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76200" marR="69850">
              <a:lnSpc>
                <a:spcPct val="103400"/>
              </a:lnSpc>
              <a:spcBef>
                <a:spcPts val="45"/>
              </a:spcBef>
            </a:pPr>
            <a:r>
              <a:rPr dirty="0" sz="1400">
                <a:latin typeface="Times New Roman"/>
                <a:cs typeface="Times New Roman"/>
              </a:rPr>
              <a:t>so với </a:t>
            </a:r>
            <a:r>
              <a:rPr dirty="0" sz="1400" spc="-10">
                <a:latin typeface="Times New Roman"/>
                <a:cs typeface="Times New Roman"/>
              </a:rPr>
              <a:t>chi </a:t>
            </a:r>
            <a:r>
              <a:rPr dirty="0" sz="1400" spc="-5">
                <a:latin typeface="Times New Roman"/>
                <a:cs typeface="Times New Roman"/>
              </a:rPr>
              <a:t>phí </a:t>
            </a:r>
            <a:r>
              <a:rPr dirty="0" sz="1400">
                <a:latin typeface="Times New Roman"/>
                <a:cs typeface="Times New Roman"/>
              </a:rPr>
              <a:t>trực </a:t>
            </a:r>
            <a:r>
              <a:rPr dirty="0" sz="1400" spc="-5">
                <a:latin typeface="Times New Roman"/>
                <a:cs typeface="Times New Roman"/>
              </a:rPr>
              <a:t>tiếp. </a:t>
            </a:r>
            <a:r>
              <a:rPr dirty="0" sz="1400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liệu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Đức </a:t>
            </a:r>
            <a:r>
              <a:rPr dirty="0" sz="1400">
                <a:latin typeface="Times New Roman"/>
                <a:cs typeface="Times New Roman"/>
              </a:rPr>
              <a:t>– </a:t>
            </a:r>
            <a:r>
              <a:rPr dirty="0" sz="1400" spc="-5">
                <a:latin typeface="Times New Roman"/>
                <a:cs typeface="Times New Roman"/>
              </a:rPr>
              <a:t>nước tiêu </a:t>
            </a:r>
            <a:r>
              <a:rPr dirty="0" sz="1400">
                <a:latin typeface="Times New Roman"/>
                <a:cs typeface="Times New Roman"/>
              </a:rPr>
              <a:t>thụ </a:t>
            </a:r>
            <a:r>
              <a:rPr dirty="0" sz="1400" spc="-5">
                <a:latin typeface="Times New Roman"/>
                <a:cs typeface="Times New Roman"/>
              </a:rPr>
              <a:t>rượu, bia </a:t>
            </a:r>
            <a:r>
              <a:rPr dirty="0" sz="1400">
                <a:latin typeface="Times New Roman"/>
                <a:cs typeface="Times New Roman"/>
              </a:rPr>
              <a:t>đứng </a:t>
            </a:r>
            <a:r>
              <a:rPr dirty="0" sz="1400" spc="5">
                <a:latin typeface="Times New Roman"/>
                <a:cs typeface="Times New Roman"/>
              </a:rPr>
              <a:t>thứ </a:t>
            </a:r>
            <a:r>
              <a:rPr dirty="0" sz="1400">
                <a:latin typeface="Times New Roman"/>
                <a:cs typeface="Times New Roman"/>
              </a:rPr>
              <a:t>9 </a:t>
            </a:r>
            <a:r>
              <a:rPr dirty="0" sz="1400" spc="-5">
                <a:latin typeface="Times New Roman"/>
                <a:cs typeface="Times New Roman"/>
              </a:rPr>
              <a:t>trên toàn  </a:t>
            </a:r>
            <a:r>
              <a:rPr dirty="0" sz="1400">
                <a:latin typeface="Times New Roman"/>
                <a:cs typeface="Times New Roman"/>
              </a:rPr>
              <a:t>cầu </a:t>
            </a:r>
            <a:r>
              <a:rPr dirty="0" sz="1400" spc="-5">
                <a:latin typeface="Times New Roman"/>
                <a:cs typeface="Times New Roman"/>
              </a:rPr>
              <a:t>cho thấy, </a:t>
            </a:r>
            <a:r>
              <a:rPr dirty="0" sz="1400">
                <a:latin typeface="Times New Roman"/>
                <a:cs typeface="Times New Roman"/>
              </a:rPr>
              <a:t>thiệt </a:t>
            </a:r>
            <a:r>
              <a:rPr dirty="0" sz="1400" spc="-5">
                <a:latin typeface="Times New Roman"/>
                <a:cs typeface="Times New Roman"/>
              </a:rPr>
              <a:t>hại </a:t>
            </a:r>
            <a:r>
              <a:rPr dirty="0" sz="1400">
                <a:latin typeface="Times New Roman"/>
                <a:cs typeface="Times New Roman"/>
              </a:rPr>
              <a:t>do </a:t>
            </a:r>
            <a:r>
              <a:rPr dirty="0" sz="1400" spc="-5">
                <a:latin typeface="Times New Roman"/>
                <a:cs typeface="Times New Roman"/>
              </a:rPr>
              <a:t>rượu, bia </a:t>
            </a:r>
            <a:r>
              <a:rPr dirty="0" sz="1400">
                <a:latin typeface="Times New Roman"/>
                <a:cs typeface="Times New Roman"/>
              </a:rPr>
              <a:t>hằng năm khoảng 20 </a:t>
            </a:r>
            <a:r>
              <a:rPr dirty="0" sz="1400" spc="5">
                <a:latin typeface="Times New Roman"/>
                <a:cs typeface="Times New Roman"/>
              </a:rPr>
              <a:t>tỷ </a:t>
            </a:r>
            <a:r>
              <a:rPr dirty="0" sz="1400" spc="-5">
                <a:latin typeface="Times New Roman"/>
                <a:cs typeface="Times New Roman"/>
              </a:rPr>
              <a:t>Euro (trong khi </a:t>
            </a:r>
            <a:r>
              <a:rPr dirty="0" sz="1400">
                <a:latin typeface="Times New Roman"/>
                <a:cs typeface="Times New Roman"/>
              </a:rPr>
              <a:t>doanh </a:t>
            </a:r>
            <a:r>
              <a:rPr dirty="0" sz="1400" spc="-5">
                <a:latin typeface="Times New Roman"/>
                <a:cs typeface="Times New Roman"/>
              </a:rPr>
              <a:t>thu 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ngành công nghiệp </a:t>
            </a:r>
            <a:r>
              <a:rPr dirty="0" sz="1400">
                <a:latin typeface="Times New Roman"/>
                <a:cs typeface="Times New Roman"/>
              </a:rPr>
              <a:t>sản xuất </a:t>
            </a:r>
            <a:r>
              <a:rPr dirty="0" sz="1400" spc="-5">
                <a:latin typeface="Times New Roman"/>
                <a:cs typeface="Times New Roman"/>
              </a:rPr>
              <a:t>rượu, </a:t>
            </a:r>
            <a:r>
              <a:rPr dirty="0" sz="1400">
                <a:latin typeface="Times New Roman"/>
                <a:cs typeface="Times New Roman"/>
              </a:rPr>
              <a:t>bia là </a:t>
            </a:r>
            <a:r>
              <a:rPr dirty="0" sz="1400" spc="-5">
                <a:latin typeface="Times New Roman"/>
                <a:cs typeface="Times New Roman"/>
              </a:rPr>
              <a:t>17 </a:t>
            </a:r>
            <a:r>
              <a:rPr dirty="0" sz="1400" spc="10">
                <a:latin typeface="Times New Roman"/>
                <a:cs typeface="Times New Roman"/>
              </a:rPr>
              <a:t>tỷ </a:t>
            </a:r>
            <a:r>
              <a:rPr dirty="0" sz="1400" spc="-5">
                <a:latin typeface="Times New Roman"/>
                <a:cs typeface="Times New Roman"/>
              </a:rPr>
              <a:t>Euro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5">
                <a:latin typeface="Times New Roman"/>
                <a:cs typeface="Times New Roman"/>
              </a:rPr>
              <a:t>số </a:t>
            </a:r>
            <a:r>
              <a:rPr dirty="0" sz="1400">
                <a:latin typeface="Times New Roman"/>
                <a:cs typeface="Times New Roman"/>
              </a:rPr>
              <a:t>nộp </a:t>
            </a:r>
            <a:r>
              <a:rPr dirty="0" sz="1400" spc="-5">
                <a:latin typeface="Times New Roman"/>
                <a:cs typeface="Times New Roman"/>
              </a:rPr>
              <a:t>ngân sách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5">
                <a:latin typeface="Times New Roman"/>
                <a:cs typeface="Times New Roman"/>
              </a:rPr>
              <a:t>3,5 </a:t>
            </a:r>
            <a:r>
              <a:rPr dirty="0" sz="1400" spc="5">
                <a:latin typeface="Times New Roman"/>
                <a:cs typeface="Times New Roman"/>
              </a:rPr>
              <a:t>tỷ  </a:t>
            </a:r>
            <a:r>
              <a:rPr dirty="0" sz="1400">
                <a:latin typeface="Times New Roman"/>
                <a:cs typeface="Times New Roman"/>
              </a:rPr>
              <a:t>Euro).</a:t>
            </a:r>
            <a:endParaRPr sz="1400">
              <a:latin typeface="Times New Roman"/>
              <a:cs typeface="Times New Roman"/>
            </a:endParaRPr>
          </a:p>
          <a:p>
            <a:pPr algn="just" marL="76200" marR="68580" indent="456565">
              <a:lnSpc>
                <a:spcPct val="103400"/>
              </a:lnSpc>
              <a:spcBef>
                <a:spcPts val="805"/>
              </a:spcBef>
            </a:pPr>
            <a:r>
              <a:rPr dirty="0" sz="1400" spc="-5">
                <a:latin typeface="Times New Roman"/>
                <a:cs typeface="Times New Roman"/>
              </a:rPr>
              <a:t>Tại Việt </a:t>
            </a:r>
            <a:r>
              <a:rPr dirty="0" sz="1400" spc="-10">
                <a:latin typeface="Times New Roman"/>
                <a:cs typeface="Times New Roman"/>
              </a:rPr>
              <a:t>Nam, </a:t>
            </a:r>
            <a:r>
              <a:rPr dirty="0" sz="1400" spc="5">
                <a:latin typeface="Times New Roman"/>
                <a:cs typeface="Times New Roman"/>
              </a:rPr>
              <a:t>nếu </a:t>
            </a:r>
            <a:r>
              <a:rPr dirty="0" sz="1400" spc="-5">
                <a:latin typeface="Times New Roman"/>
                <a:cs typeface="Times New Roman"/>
              </a:rPr>
              <a:t>phí tổn kinh </a:t>
            </a:r>
            <a:r>
              <a:rPr dirty="0" sz="1400" spc="5">
                <a:latin typeface="Times New Roman"/>
                <a:cs typeface="Times New Roman"/>
              </a:rPr>
              <a:t>tế </a:t>
            </a:r>
            <a:r>
              <a:rPr dirty="0" sz="1400">
                <a:latin typeface="Times New Roman"/>
                <a:cs typeface="Times New Roman"/>
              </a:rPr>
              <a:t>do </a:t>
            </a:r>
            <a:r>
              <a:rPr dirty="0" sz="1400" spc="-5">
                <a:latin typeface="Times New Roman"/>
                <a:cs typeface="Times New Roman"/>
              </a:rPr>
              <a:t>rượu, </a:t>
            </a:r>
            <a:r>
              <a:rPr dirty="0" sz="1400">
                <a:latin typeface="Times New Roman"/>
                <a:cs typeface="Times New Roman"/>
              </a:rPr>
              <a:t>bia ở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thấp </a:t>
            </a:r>
            <a:r>
              <a:rPr dirty="0" sz="1400" spc="-5">
                <a:latin typeface="Times New Roman"/>
                <a:cs typeface="Times New Roman"/>
              </a:rPr>
              <a:t>nhất </a:t>
            </a:r>
            <a:r>
              <a:rPr dirty="0" sz="1400">
                <a:latin typeface="Times New Roman"/>
                <a:cs typeface="Times New Roman"/>
              </a:rPr>
              <a:t>của thế </a:t>
            </a:r>
            <a:r>
              <a:rPr dirty="0" sz="1400" spc="-5">
                <a:latin typeface="Times New Roman"/>
                <a:cs typeface="Times New Roman"/>
              </a:rPr>
              <a:t>giới  </a:t>
            </a:r>
            <a:r>
              <a:rPr dirty="0" sz="1400">
                <a:latin typeface="Times New Roman"/>
                <a:cs typeface="Times New Roman"/>
              </a:rPr>
              <a:t>(1,3% </a:t>
            </a:r>
            <a:r>
              <a:rPr dirty="0" sz="1400" spc="-5">
                <a:latin typeface="Times New Roman"/>
                <a:cs typeface="Times New Roman"/>
              </a:rPr>
              <a:t>GDP </a:t>
            </a:r>
            <a:r>
              <a:rPr dirty="0" sz="1400">
                <a:latin typeface="Times New Roman"/>
                <a:cs typeface="Times New Roman"/>
              </a:rPr>
              <a:t>) </a:t>
            </a:r>
            <a:r>
              <a:rPr dirty="0" sz="1400" spc="-5">
                <a:latin typeface="Times New Roman"/>
                <a:cs typeface="Times New Roman"/>
              </a:rPr>
              <a:t>thì thiệt hại ước tính khoảng </a:t>
            </a:r>
            <a:r>
              <a:rPr dirty="0" sz="1400">
                <a:latin typeface="Times New Roman"/>
                <a:cs typeface="Times New Roman"/>
              </a:rPr>
              <a:t>65 </a:t>
            </a:r>
            <a:r>
              <a:rPr dirty="0" sz="1400" spc="-5">
                <a:latin typeface="Times New Roman"/>
                <a:cs typeface="Times New Roman"/>
              </a:rPr>
              <a:t>nghìn </a:t>
            </a:r>
            <a:r>
              <a:rPr dirty="0" sz="1400" spc="5">
                <a:latin typeface="Times New Roman"/>
                <a:cs typeface="Times New Roman"/>
              </a:rPr>
              <a:t>tỷ </a:t>
            </a:r>
            <a:r>
              <a:rPr dirty="0" sz="1400" spc="-5">
                <a:latin typeface="Times New Roman"/>
                <a:cs typeface="Times New Roman"/>
              </a:rPr>
              <a:t>đồng </a:t>
            </a:r>
            <a:r>
              <a:rPr dirty="0" baseline="40123" sz="1350">
                <a:latin typeface="Times New Roman"/>
                <a:cs typeface="Times New Roman"/>
              </a:rPr>
              <a:t>16</a:t>
            </a:r>
            <a:r>
              <a:rPr dirty="0" sz="1400">
                <a:latin typeface="Times New Roman"/>
                <a:cs typeface="Times New Roman"/>
              </a:rPr>
              <a:t>. Chi </a:t>
            </a:r>
            <a:r>
              <a:rPr dirty="0" sz="1400" spc="-5">
                <a:latin typeface="Times New Roman"/>
                <a:cs typeface="Times New Roman"/>
              </a:rPr>
              <a:t>phí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 spc="-10">
                <a:latin typeface="Times New Roman"/>
                <a:cs typeface="Times New Roman"/>
              </a:rPr>
              <a:t>dân  </a:t>
            </a:r>
            <a:r>
              <a:rPr dirty="0" sz="1400" spc="-5">
                <a:latin typeface="Times New Roman"/>
                <a:cs typeface="Times New Roman"/>
              </a:rPr>
              <a:t>cho tiêu thụ chỉ riêng </a:t>
            </a:r>
            <a:r>
              <a:rPr dirty="0" sz="1400">
                <a:latin typeface="Times New Roman"/>
                <a:cs typeface="Times New Roman"/>
              </a:rPr>
              <a:t>đối với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Việt </a:t>
            </a:r>
            <a:r>
              <a:rPr dirty="0" sz="1400">
                <a:latin typeface="Times New Roman"/>
                <a:cs typeface="Times New Roman"/>
              </a:rPr>
              <a:t>nam </a:t>
            </a:r>
            <a:r>
              <a:rPr dirty="0" sz="1400" spc="5">
                <a:latin typeface="Times New Roman"/>
                <a:cs typeface="Times New Roman"/>
              </a:rPr>
              <a:t>năm </a:t>
            </a:r>
            <a:r>
              <a:rPr dirty="0" sz="1400">
                <a:latin typeface="Times New Roman"/>
                <a:cs typeface="Times New Roman"/>
              </a:rPr>
              <a:t>2017 là </a:t>
            </a:r>
            <a:r>
              <a:rPr dirty="0" sz="1400" spc="5">
                <a:latin typeface="Times New Roman"/>
                <a:cs typeface="Times New Roman"/>
              </a:rPr>
              <a:t>gần </a:t>
            </a:r>
            <a:r>
              <a:rPr dirty="0" sz="1400">
                <a:latin typeface="Times New Roman"/>
                <a:cs typeface="Times New Roman"/>
              </a:rPr>
              <a:t>4 </a:t>
            </a:r>
            <a:r>
              <a:rPr dirty="0" sz="1400" spc="5">
                <a:latin typeface="Times New Roman"/>
                <a:cs typeface="Times New Roman"/>
              </a:rPr>
              <a:t>tỷ </a:t>
            </a:r>
            <a:r>
              <a:rPr dirty="0" sz="1400" spc="-5">
                <a:latin typeface="Times New Roman"/>
                <a:cs typeface="Times New Roman"/>
              </a:rPr>
              <a:t>USD </a:t>
            </a:r>
            <a:r>
              <a:rPr dirty="0" sz="1400">
                <a:latin typeface="Times New Roman"/>
                <a:cs typeface="Times New Roman"/>
              </a:rPr>
              <a:t>(chi </a:t>
            </a:r>
            <a:r>
              <a:rPr dirty="0" sz="1400" spc="-5">
                <a:latin typeface="Times New Roman"/>
                <a:cs typeface="Times New Roman"/>
              </a:rPr>
              <a:t>phí  tiêu </a:t>
            </a:r>
            <a:r>
              <a:rPr dirty="0" sz="1400">
                <a:latin typeface="Times New Roman"/>
                <a:cs typeface="Times New Roman"/>
              </a:rPr>
              <a:t>thụ rượu </a:t>
            </a:r>
            <a:r>
              <a:rPr dirty="0" sz="1400" spc="-5">
                <a:latin typeface="Times New Roman"/>
                <a:cs typeface="Times New Roman"/>
              </a:rPr>
              <a:t>không </a:t>
            </a:r>
            <a:r>
              <a:rPr dirty="0" sz="1400">
                <a:latin typeface="Times New Roman"/>
                <a:cs typeface="Times New Roman"/>
              </a:rPr>
              <a:t>ước </a:t>
            </a:r>
            <a:r>
              <a:rPr dirty="0" sz="1400" spc="-5">
                <a:latin typeface="Times New Roman"/>
                <a:cs typeface="Times New Roman"/>
              </a:rPr>
              <a:t>tính </a:t>
            </a:r>
            <a:r>
              <a:rPr dirty="0" sz="1400">
                <a:latin typeface="Times New Roman"/>
                <a:cs typeface="Times New Roman"/>
              </a:rPr>
              <a:t>được). </a:t>
            </a:r>
            <a:r>
              <a:rPr dirty="0" sz="1400" spc="-5">
                <a:latin typeface="Times New Roman"/>
                <a:cs typeface="Times New Roman"/>
              </a:rPr>
              <a:t>Ước tính chưa </a:t>
            </a:r>
            <a:r>
              <a:rPr dirty="0" sz="1400" spc="5">
                <a:latin typeface="Times New Roman"/>
                <a:cs typeface="Times New Roman"/>
              </a:rPr>
              <a:t>đầy </a:t>
            </a:r>
            <a:r>
              <a:rPr dirty="0" sz="1400">
                <a:latin typeface="Times New Roman"/>
                <a:cs typeface="Times New Roman"/>
              </a:rPr>
              <a:t>đủ </a:t>
            </a:r>
            <a:r>
              <a:rPr dirty="0" sz="1400" spc="-5">
                <a:latin typeface="Times New Roman"/>
                <a:cs typeface="Times New Roman"/>
              </a:rPr>
              <a:t>cho </a:t>
            </a:r>
            <a:r>
              <a:rPr dirty="0" sz="1400">
                <a:latin typeface="Times New Roman"/>
                <a:cs typeface="Times New Roman"/>
              </a:rPr>
              <a:t>thấy tổng </a:t>
            </a:r>
            <a:r>
              <a:rPr dirty="0" sz="1400" spc="-5">
                <a:latin typeface="Times New Roman"/>
                <a:cs typeface="Times New Roman"/>
              </a:rPr>
              <a:t>gánh </a:t>
            </a:r>
            <a:r>
              <a:rPr dirty="0" sz="1400">
                <a:latin typeface="Times New Roman"/>
                <a:cs typeface="Times New Roman"/>
              </a:rPr>
              <a:t>nặng  trực </a:t>
            </a:r>
            <a:r>
              <a:rPr dirty="0" sz="1400" spc="-5">
                <a:latin typeface="Times New Roman"/>
                <a:cs typeface="Times New Roman"/>
              </a:rPr>
              <a:t>tiếp </a:t>
            </a:r>
            <a:r>
              <a:rPr dirty="0" sz="1400">
                <a:latin typeface="Times New Roman"/>
                <a:cs typeface="Times New Roman"/>
              </a:rPr>
              <a:t>của 6 triệu bệnh </a:t>
            </a:r>
            <a:r>
              <a:rPr dirty="0" sz="1400" spc="-5">
                <a:latin typeface="Times New Roman"/>
                <a:cs typeface="Times New Roman"/>
              </a:rPr>
              <a:t>nhân ung thư </a:t>
            </a:r>
            <a:r>
              <a:rPr dirty="0" sz="1400" spc="-10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là một trong những nguyên  nhân cấu </a:t>
            </a:r>
            <a:r>
              <a:rPr dirty="0" sz="1400" spc="-10">
                <a:latin typeface="Times New Roman"/>
                <a:cs typeface="Times New Roman"/>
              </a:rPr>
              <a:t>thành </a:t>
            </a:r>
            <a:r>
              <a:rPr dirty="0" sz="1400" spc="-5">
                <a:latin typeface="Times New Roman"/>
                <a:cs typeface="Times New Roman"/>
              </a:rPr>
              <a:t>chính </a:t>
            </a:r>
            <a:r>
              <a:rPr dirty="0" baseline="40123" sz="1350">
                <a:latin typeface="Times New Roman"/>
                <a:cs typeface="Times New Roman"/>
              </a:rPr>
              <a:t>1716 </a:t>
            </a:r>
            <a:r>
              <a:rPr dirty="0" sz="1400">
                <a:latin typeface="Times New Roman"/>
                <a:cs typeface="Times New Roman"/>
              </a:rPr>
              <a:t>đã là </a:t>
            </a:r>
            <a:r>
              <a:rPr dirty="0" sz="1400" spc="-5">
                <a:latin typeface="Times New Roman"/>
                <a:cs typeface="Times New Roman"/>
              </a:rPr>
              <a:t>25.789 </a:t>
            </a:r>
            <a:r>
              <a:rPr dirty="0" sz="1400" spc="5">
                <a:latin typeface="Times New Roman"/>
                <a:cs typeface="Times New Roman"/>
              </a:rPr>
              <a:t>tỷ </a:t>
            </a:r>
            <a:r>
              <a:rPr dirty="0" sz="1400">
                <a:latin typeface="Times New Roman"/>
                <a:cs typeface="Times New Roman"/>
              </a:rPr>
              <a:t>đồng </a:t>
            </a:r>
            <a:r>
              <a:rPr dirty="0" sz="1400" spc="-5">
                <a:latin typeface="Times New Roman"/>
                <a:cs typeface="Times New Roman"/>
              </a:rPr>
              <a:t>chiếm </a:t>
            </a:r>
            <a:r>
              <a:rPr dirty="0" sz="1400">
                <a:latin typeface="Times New Roman"/>
                <a:cs typeface="Times New Roman"/>
              </a:rPr>
              <a:t>0,25% </a:t>
            </a:r>
            <a:r>
              <a:rPr dirty="0" sz="1400" spc="-5">
                <a:latin typeface="Times New Roman"/>
                <a:cs typeface="Times New Roman"/>
              </a:rPr>
              <a:t>tổng GĐP </a:t>
            </a:r>
            <a:r>
              <a:rPr dirty="0" sz="1400" spc="5">
                <a:latin typeface="Times New Roman"/>
                <a:cs typeface="Times New Roman"/>
              </a:rPr>
              <a:t>năm </a:t>
            </a:r>
            <a:r>
              <a:rPr dirty="0" sz="1400">
                <a:latin typeface="Times New Roman"/>
                <a:cs typeface="Times New Roman"/>
              </a:rPr>
              <a:t>207. </a:t>
            </a:r>
            <a:r>
              <a:rPr dirty="0" sz="1400" spc="-10">
                <a:latin typeface="Times New Roman"/>
                <a:cs typeface="Times New Roman"/>
              </a:rPr>
              <a:t>Chi  </a:t>
            </a:r>
            <a:r>
              <a:rPr dirty="0" sz="1400" spc="-5">
                <a:latin typeface="Times New Roman"/>
                <a:cs typeface="Times New Roman"/>
              </a:rPr>
              <a:t>phí </a:t>
            </a:r>
            <a:r>
              <a:rPr dirty="0" sz="1400">
                <a:latin typeface="Times New Roman"/>
                <a:cs typeface="Times New Roman"/>
              </a:rPr>
              <a:t>y </a:t>
            </a:r>
            <a:r>
              <a:rPr dirty="0" sz="1400" spc="5">
                <a:latin typeface="Times New Roman"/>
                <a:cs typeface="Times New Roman"/>
              </a:rPr>
              <a:t>tế </a:t>
            </a:r>
            <a:r>
              <a:rPr dirty="0" sz="1400">
                <a:latin typeface="Times New Roman"/>
                <a:cs typeface="Times New Roman"/>
              </a:rPr>
              <a:t>trực </a:t>
            </a:r>
            <a:r>
              <a:rPr dirty="0" sz="1400" spc="-5">
                <a:latin typeface="Times New Roman"/>
                <a:cs typeface="Times New Roman"/>
              </a:rPr>
              <a:t>tiếp cho người bệnh </a:t>
            </a:r>
            <a:r>
              <a:rPr dirty="0" sz="1400" spc="-10">
                <a:latin typeface="Times New Roman"/>
                <a:cs typeface="Times New Roman"/>
              </a:rPr>
              <a:t>mắc </a:t>
            </a:r>
            <a:r>
              <a:rPr dirty="0" sz="1400" spc="-5">
                <a:latin typeface="Times New Roman"/>
                <a:cs typeface="Times New Roman"/>
              </a:rPr>
              <a:t>rối </a:t>
            </a:r>
            <a:r>
              <a:rPr dirty="0" sz="1400">
                <a:latin typeface="Times New Roman"/>
                <a:cs typeface="Times New Roman"/>
              </a:rPr>
              <a:t>loạn </a:t>
            </a:r>
            <a:r>
              <a:rPr dirty="0" sz="1400" spc="-5">
                <a:latin typeface="Times New Roman"/>
                <a:cs typeface="Times New Roman"/>
              </a:rPr>
              <a:t>tâm </a:t>
            </a:r>
            <a:r>
              <a:rPr dirty="0" sz="1400">
                <a:latin typeface="Times New Roman"/>
                <a:cs typeface="Times New Roman"/>
              </a:rPr>
              <a:t>thần do </a:t>
            </a:r>
            <a:r>
              <a:rPr dirty="0" sz="1400" spc="-5">
                <a:latin typeface="Times New Roman"/>
                <a:cs typeface="Times New Roman"/>
              </a:rPr>
              <a:t>rượu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500.000-  1.000.000đ/ngày. Chi phí </a:t>
            </a:r>
            <a:r>
              <a:rPr dirty="0" sz="1400">
                <a:latin typeface="Times New Roman"/>
                <a:cs typeface="Times New Roman"/>
              </a:rPr>
              <a:t>giải </a:t>
            </a:r>
            <a:r>
              <a:rPr dirty="0" sz="1400" spc="-5">
                <a:latin typeface="Times New Roman"/>
                <a:cs typeface="Times New Roman"/>
              </a:rPr>
              <a:t>quyết hậu </a:t>
            </a:r>
            <a:r>
              <a:rPr dirty="0" sz="1400">
                <a:latin typeface="Times New Roman"/>
                <a:cs typeface="Times New Roman"/>
              </a:rPr>
              <a:t>quả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>
                <a:latin typeface="Times New Roman"/>
                <a:cs typeface="Times New Roman"/>
              </a:rPr>
              <a:t>tai nạn </a:t>
            </a:r>
            <a:r>
              <a:rPr dirty="0" sz="1400" spc="-5">
                <a:latin typeface="Times New Roman"/>
                <a:cs typeface="Times New Roman"/>
              </a:rPr>
              <a:t>giao thông liên quan </a:t>
            </a:r>
            <a:r>
              <a:rPr dirty="0" sz="1400">
                <a:latin typeface="Times New Roman"/>
                <a:cs typeface="Times New Roman"/>
              </a:rPr>
              <a:t>đến  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chiếm tới </a:t>
            </a:r>
            <a:r>
              <a:rPr dirty="0" sz="1400" spc="-5">
                <a:latin typeface="Times New Roman"/>
                <a:cs typeface="Times New Roman"/>
              </a:rPr>
              <a:t>1% GDP </a:t>
            </a:r>
            <a:r>
              <a:rPr dirty="0" sz="1400">
                <a:latin typeface="Times New Roman"/>
                <a:cs typeface="Times New Roman"/>
              </a:rPr>
              <a:t>(khoảng </a:t>
            </a:r>
            <a:r>
              <a:rPr dirty="0" sz="1400" spc="-5">
                <a:latin typeface="Times New Roman"/>
                <a:cs typeface="Times New Roman"/>
              </a:rPr>
              <a:t>5.000 </a:t>
            </a:r>
            <a:r>
              <a:rPr dirty="0" sz="1400">
                <a:latin typeface="Times New Roman"/>
                <a:cs typeface="Times New Roman"/>
              </a:rPr>
              <a:t>tỷ đồng </a:t>
            </a:r>
            <a:r>
              <a:rPr dirty="0" sz="1400" spc="-5">
                <a:latin typeface="Times New Roman"/>
                <a:cs typeface="Times New Roman"/>
              </a:rPr>
              <a:t>theo GDP </a:t>
            </a:r>
            <a:r>
              <a:rPr dirty="0" sz="1400">
                <a:latin typeface="Times New Roman"/>
                <a:cs typeface="Times New Roman"/>
              </a:rPr>
              <a:t>năm 2017).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baseline="40123" sz="1350" spc="7">
                <a:latin typeface="Times New Roman"/>
                <a:cs typeface="Times New Roman"/>
              </a:rPr>
              <a:t>18</a:t>
            </a:r>
            <a:endParaRPr baseline="40123" sz="1350">
              <a:latin typeface="Times New Roman"/>
              <a:cs typeface="Times New Roman"/>
            </a:endParaRPr>
          </a:p>
          <a:p>
            <a:pPr algn="just" marL="532765" indent="-228600">
              <a:lnSpc>
                <a:spcPct val="100000"/>
              </a:lnSpc>
              <a:spcBef>
                <a:spcPts val="880"/>
              </a:spcBef>
              <a:buAutoNum type="arabicPeriod" startAt="4"/>
              <a:tabLst>
                <a:tab pos="533400" algn="l"/>
              </a:tabLst>
            </a:pPr>
            <a:r>
              <a:rPr dirty="0" sz="1400" b="1">
                <a:latin typeface="Times New Roman"/>
                <a:cs typeface="Times New Roman"/>
              </a:rPr>
              <a:t>Tác </a:t>
            </a:r>
            <a:r>
              <a:rPr dirty="0" sz="1400" spc="-5" b="1">
                <a:latin typeface="Times New Roman"/>
                <a:cs typeface="Times New Roman"/>
              </a:rPr>
              <a:t>hại </a:t>
            </a:r>
            <a:r>
              <a:rPr dirty="0" sz="1400" b="1">
                <a:latin typeface="Times New Roman"/>
                <a:cs typeface="Times New Roman"/>
              </a:rPr>
              <a:t>sử </a:t>
            </a:r>
            <a:r>
              <a:rPr dirty="0" sz="1400" spc="-5" b="1">
                <a:latin typeface="Times New Roman"/>
                <a:cs typeface="Times New Roman"/>
              </a:rPr>
              <a:t>dụng rượu, </a:t>
            </a:r>
            <a:r>
              <a:rPr dirty="0" sz="1400" b="1">
                <a:latin typeface="Times New Roman"/>
                <a:cs typeface="Times New Roman"/>
              </a:rPr>
              <a:t>bia </a:t>
            </a:r>
            <a:r>
              <a:rPr dirty="0" sz="1400" spc="-10" b="1">
                <a:latin typeface="Times New Roman"/>
                <a:cs typeface="Times New Roman"/>
              </a:rPr>
              <a:t>khi </a:t>
            </a:r>
            <a:r>
              <a:rPr dirty="0" sz="1400" b="1">
                <a:latin typeface="Times New Roman"/>
                <a:cs typeface="Times New Roman"/>
              </a:rPr>
              <a:t>điều </a:t>
            </a:r>
            <a:r>
              <a:rPr dirty="0" sz="1400" spc="-5" b="1">
                <a:latin typeface="Times New Roman"/>
                <a:cs typeface="Times New Roman"/>
              </a:rPr>
              <a:t>khiển phương tiện tham </a:t>
            </a:r>
            <a:r>
              <a:rPr dirty="0" sz="1400" b="1">
                <a:latin typeface="Times New Roman"/>
                <a:cs typeface="Times New Roman"/>
              </a:rPr>
              <a:t>gia </a:t>
            </a:r>
            <a:r>
              <a:rPr dirty="0" sz="1400" spc="-5" b="1">
                <a:latin typeface="Times New Roman"/>
                <a:cs typeface="Times New Roman"/>
              </a:rPr>
              <a:t>giao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thông</a:t>
            </a:r>
            <a:endParaRPr sz="1400">
              <a:latin typeface="Times New Roman"/>
              <a:cs typeface="Times New Roman"/>
            </a:endParaRPr>
          </a:p>
          <a:p>
            <a:pPr algn="just" marL="76200" marR="68580" indent="456565">
              <a:lnSpc>
                <a:spcPct val="103400"/>
              </a:lnSpc>
              <a:spcBef>
                <a:spcPts val="780"/>
              </a:spcBef>
            </a:pP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 spc="5">
                <a:latin typeface="Times New Roman"/>
                <a:cs typeface="Times New Roman"/>
              </a:rPr>
              <a:t>số </a:t>
            </a:r>
            <a:r>
              <a:rPr dirty="0" sz="1400">
                <a:latin typeface="Times New Roman"/>
                <a:cs typeface="Times New Roman"/>
              </a:rPr>
              <a:t>liệu </a:t>
            </a:r>
            <a:r>
              <a:rPr dirty="0" sz="1400" spc="-5">
                <a:latin typeface="Times New Roman"/>
                <a:cs typeface="Times New Roman"/>
              </a:rPr>
              <a:t>thống </a:t>
            </a:r>
            <a:r>
              <a:rPr dirty="0" sz="1400">
                <a:latin typeface="Times New Roman"/>
                <a:cs typeface="Times New Roman"/>
              </a:rPr>
              <a:t>kê tại </a:t>
            </a:r>
            <a:r>
              <a:rPr dirty="0" sz="1400" spc="-5">
                <a:latin typeface="Times New Roman"/>
                <a:cs typeface="Times New Roman"/>
              </a:rPr>
              <a:t>Việt </a:t>
            </a:r>
            <a:r>
              <a:rPr dirty="0" sz="1400" spc="-10">
                <a:latin typeface="Times New Roman"/>
                <a:cs typeface="Times New Roman"/>
              </a:rPr>
              <a:t>Nam, </a:t>
            </a:r>
            <a:r>
              <a:rPr dirty="0" sz="1400">
                <a:latin typeface="Times New Roman"/>
                <a:cs typeface="Times New Roman"/>
              </a:rPr>
              <a:t>tai </a:t>
            </a:r>
            <a:r>
              <a:rPr dirty="0" sz="1400" spc="5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giao thông (TNGT) </a:t>
            </a:r>
            <a:r>
              <a:rPr dirty="0" sz="1400">
                <a:latin typeface="Times New Roman"/>
                <a:cs typeface="Times New Roman"/>
              </a:rPr>
              <a:t>đường </a:t>
            </a:r>
            <a:r>
              <a:rPr dirty="0" sz="1400" spc="-5">
                <a:latin typeface="Times New Roman"/>
                <a:cs typeface="Times New Roman"/>
              </a:rPr>
              <a:t>bộ  </a:t>
            </a:r>
            <a:r>
              <a:rPr dirty="0" sz="1400">
                <a:latin typeface="Times New Roman"/>
                <a:cs typeface="Times New Roman"/>
              </a:rPr>
              <a:t>chiếm </a:t>
            </a:r>
            <a:r>
              <a:rPr dirty="0" sz="1400" spc="5">
                <a:latin typeface="Times New Roman"/>
                <a:cs typeface="Times New Roman"/>
              </a:rPr>
              <a:t>tỷ </a:t>
            </a:r>
            <a:r>
              <a:rPr dirty="0" sz="1400">
                <a:latin typeface="Times New Roman"/>
                <a:cs typeface="Times New Roman"/>
              </a:rPr>
              <a:t>trọng </a:t>
            </a:r>
            <a:r>
              <a:rPr dirty="0" sz="1400" spc="-5">
                <a:latin typeface="Times New Roman"/>
                <a:cs typeface="Times New Roman"/>
              </a:rPr>
              <a:t>lớn nhất, </a:t>
            </a:r>
            <a:r>
              <a:rPr dirty="0" sz="1400">
                <a:latin typeface="Times New Roman"/>
                <a:cs typeface="Times New Roman"/>
              </a:rPr>
              <a:t>chiếm tới 99% số </a:t>
            </a:r>
            <a:r>
              <a:rPr dirty="0" sz="1400" spc="5">
                <a:latin typeface="Times New Roman"/>
                <a:cs typeface="Times New Roman"/>
              </a:rPr>
              <a:t>vụ, </a:t>
            </a:r>
            <a:r>
              <a:rPr dirty="0" sz="1400">
                <a:latin typeface="Times New Roman"/>
                <a:cs typeface="Times New Roman"/>
              </a:rPr>
              <a:t>xấp xỉ 98% số </a:t>
            </a:r>
            <a:r>
              <a:rPr dirty="0" sz="1400" spc="-5">
                <a:latin typeface="Times New Roman"/>
                <a:cs typeface="Times New Roman"/>
              </a:rPr>
              <a:t>người thiệt </a:t>
            </a:r>
            <a:r>
              <a:rPr dirty="0" sz="1400" spc="-10">
                <a:latin typeface="Times New Roman"/>
                <a:cs typeface="Times New Roman"/>
              </a:rPr>
              <a:t>mạng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10">
                <a:latin typeface="Times New Roman"/>
                <a:cs typeface="Times New Roman"/>
              </a:rPr>
              <a:t>hơn  </a:t>
            </a:r>
            <a:r>
              <a:rPr dirty="0" sz="1400">
                <a:latin typeface="Times New Roman"/>
                <a:cs typeface="Times New Roman"/>
              </a:rPr>
              <a:t>99% </a:t>
            </a:r>
            <a:r>
              <a:rPr dirty="0" sz="1400" spc="5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bị </a:t>
            </a:r>
            <a:r>
              <a:rPr dirty="0" sz="1400" spc="-5">
                <a:latin typeface="Times New Roman"/>
                <a:cs typeface="Times New Roman"/>
              </a:rPr>
              <a:t>thương. </a:t>
            </a:r>
            <a:r>
              <a:rPr dirty="0" sz="1400">
                <a:latin typeface="Times New Roman"/>
                <a:cs typeface="Times New Roman"/>
              </a:rPr>
              <a:t>Đặc </a:t>
            </a:r>
            <a:r>
              <a:rPr dirty="0" sz="1400" spc="-5">
                <a:latin typeface="Times New Roman"/>
                <a:cs typeface="Times New Roman"/>
              </a:rPr>
              <a:t>biệt tại Việt </a:t>
            </a:r>
            <a:r>
              <a:rPr dirty="0" sz="1400" spc="-10">
                <a:latin typeface="Times New Roman"/>
                <a:cs typeface="Times New Roman"/>
              </a:rPr>
              <a:t>Nam, </a:t>
            </a:r>
            <a:r>
              <a:rPr dirty="0" sz="1400" spc="5">
                <a:latin typeface="Times New Roman"/>
                <a:cs typeface="Times New Roman"/>
              </a:rPr>
              <a:t>hậu quả </a:t>
            </a:r>
            <a:r>
              <a:rPr dirty="0" sz="1400" spc="-5">
                <a:latin typeface="Times New Roman"/>
                <a:cs typeface="Times New Roman"/>
              </a:rPr>
              <a:t>do vi </a:t>
            </a:r>
            <a:r>
              <a:rPr dirty="0" sz="1400">
                <a:latin typeface="Times New Roman"/>
                <a:cs typeface="Times New Roman"/>
              </a:rPr>
              <a:t>phạm quy định </a:t>
            </a:r>
            <a:r>
              <a:rPr dirty="0" sz="1400" spc="-5">
                <a:latin typeface="Times New Roman"/>
                <a:cs typeface="Times New Roman"/>
              </a:rPr>
              <a:t>nồng 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cồn </a:t>
            </a:r>
            <a:r>
              <a:rPr dirty="0" sz="1400">
                <a:latin typeface="Times New Roman"/>
                <a:cs typeface="Times New Roman"/>
              </a:rPr>
              <a:t>khi điều </a:t>
            </a:r>
            <a:r>
              <a:rPr dirty="0" sz="1400" spc="-5">
                <a:latin typeface="Times New Roman"/>
                <a:cs typeface="Times New Roman"/>
              </a:rPr>
              <a:t>khiển phương tiện </a:t>
            </a:r>
            <a:r>
              <a:rPr dirty="0" sz="1400" spc="-1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giới </a:t>
            </a:r>
            <a:r>
              <a:rPr dirty="0" sz="1400">
                <a:latin typeface="Times New Roman"/>
                <a:cs typeface="Times New Roman"/>
              </a:rPr>
              <a:t>khá lớn, </a:t>
            </a:r>
            <a:r>
              <a:rPr dirty="0" sz="1400" spc="-5">
                <a:latin typeface="Times New Roman"/>
                <a:cs typeface="Times New Roman"/>
              </a:rPr>
              <a:t>vào ngày thường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tới </a:t>
            </a:r>
            <a:r>
              <a:rPr dirty="0" sz="1400" spc="-5">
                <a:latin typeface="Times New Roman"/>
                <a:cs typeface="Times New Roman"/>
              </a:rPr>
              <a:t>35% số </a:t>
            </a:r>
            <a:r>
              <a:rPr dirty="0" sz="1400">
                <a:latin typeface="Times New Roman"/>
                <a:cs typeface="Times New Roman"/>
              </a:rPr>
              <a:t>vụ  </a:t>
            </a:r>
            <a:r>
              <a:rPr dirty="0" sz="1400" spc="-5">
                <a:latin typeface="Times New Roman"/>
                <a:cs typeface="Times New Roman"/>
              </a:rPr>
              <a:t>TNGT </a:t>
            </a:r>
            <a:r>
              <a:rPr dirty="0" sz="1400">
                <a:latin typeface="Times New Roman"/>
                <a:cs typeface="Times New Roman"/>
              </a:rPr>
              <a:t>nhập viện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liên quan tới nồng độ cồn </a:t>
            </a:r>
            <a:r>
              <a:rPr dirty="0" baseline="40123" sz="1350">
                <a:latin typeface="Times New Roman"/>
                <a:cs typeface="Times New Roman"/>
              </a:rPr>
              <a:t>19</a:t>
            </a:r>
            <a:r>
              <a:rPr dirty="0" sz="1400">
                <a:latin typeface="Times New Roman"/>
                <a:cs typeface="Times New Roman"/>
              </a:rPr>
              <a:t>. </a:t>
            </a:r>
            <a:r>
              <a:rPr dirty="0" sz="1400" spc="-5">
                <a:latin typeface="Times New Roman"/>
                <a:cs typeface="Times New Roman"/>
              </a:rPr>
              <a:t>Vào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dịp </a:t>
            </a:r>
            <a:r>
              <a:rPr dirty="0" sz="1400">
                <a:latin typeface="Times New Roman"/>
                <a:cs typeface="Times New Roman"/>
              </a:rPr>
              <a:t>lễ </a:t>
            </a:r>
            <a:r>
              <a:rPr dirty="0" sz="1400" spc="-5">
                <a:latin typeface="Times New Roman"/>
                <a:cs typeface="Times New Roman"/>
              </a:rPr>
              <a:t>tết, </a:t>
            </a:r>
            <a:r>
              <a:rPr dirty="0" sz="1400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nạn nhân nhập  </a:t>
            </a:r>
            <a:r>
              <a:rPr dirty="0" sz="1400">
                <a:latin typeface="Times New Roman"/>
                <a:cs typeface="Times New Roman"/>
              </a:rPr>
              <a:t>viện </a:t>
            </a:r>
            <a:r>
              <a:rPr dirty="0" sz="1400" spc="-5">
                <a:latin typeface="Times New Roman"/>
                <a:cs typeface="Times New Roman"/>
              </a:rPr>
              <a:t>do TNGT </a:t>
            </a:r>
            <a:r>
              <a:rPr dirty="0" sz="1400">
                <a:latin typeface="Times New Roman"/>
                <a:cs typeface="Times New Roman"/>
              </a:rPr>
              <a:t>liên </a:t>
            </a:r>
            <a:r>
              <a:rPr dirty="0" sz="1400" spc="-5">
                <a:latin typeface="Times New Roman"/>
                <a:cs typeface="Times New Roman"/>
              </a:rPr>
              <a:t>quan </a:t>
            </a:r>
            <a:r>
              <a:rPr dirty="0" sz="1400">
                <a:latin typeface="Times New Roman"/>
                <a:cs typeface="Times New Roman"/>
              </a:rPr>
              <a:t>tới rượu </a:t>
            </a:r>
            <a:r>
              <a:rPr dirty="0" sz="1400" spc="-5">
                <a:latin typeface="Times New Roman"/>
                <a:cs typeface="Times New Roman"/>
              </a:rPr>
              <a:t>bia tại </a:t>
            </a:r>
            <a:r>
              <a:rPr dirty="0" sz="1400">
                <a:latin typeface="Times New Roman"/>
                <a:cs typeface="Times New Roman"/>
              </a:rPr>
              <a:t>các bệnh </a:t>
            </a:r>
            <a:r>
              <a:rPr dirty="0" sz="1400" spc="-5">
                <a:latin typeface="Times New Roman"/>
                <a:cs typeface="Times New Roman"/>
              </a:rPr>
              <a:t>viện lớn </a:t>
            </a:r>
            <a:r>
              <a:rPr dirty="0" sz="1400">
                <a:latin typeface="Times New Roman"/>
                <a:cs typeface="Times New Roman"/>
              </a:rPr>
              <a:t>có thể </a:t>
            </a:r>
            <a:r>
              <a:rPr dirty="0" sz="1400" spc="-5">
                <a:latin typeface="Times New Roman"/>
                <a:cs typeface="Times New Roman"/>
              </a:rPr>
              <a:t>lên tới trên 60%,  </a:t>
            </a:r>
            <a:r>
              <a:rPr dirty="0" sz="1400">
                <a:latin typeface="Times New Roman"/>
                <a:cs typeface="Times New Roman"/>
              </a:rPr>
              <a:t>phần </a:t>
            </a:r>
            <a:r>
              <a:rPr dirty="0" sz="1400" spc="-5">
                <a:latin typeface="Times New Roman"/>
                <a:cs typeface="Times New Roman"/>
              </a:rPr>
              <a:t>lớn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5">
                <a:latin typeface="Times New Roman"/>
                <a:cs typeface="Times New Roman"/>
              </a:rPr>
              <a:t>những trường </a:t>
            </a:r>
            <a:r>
              <a:rPr dirty="0" sz="1400">
                <a:latin typeface="Times New Roman"/>
                <a:cs typeface="Times New Roman"/>
              </a:rPr>
              <a:t>hợp </a:t>
            </a:r>
            <a:r>
              <a:rPr dirty="0" sz="1400" spc="-5">
                <a:latin typeface="Times New Roman"/>
                <a:cs typeface="Times New Roman"/>
              </a:rPr>
              <a:t>chấn thương </a:t>
            </a:r>
            <a:r>
              <a:rPr dirty="0" sz="1400">
                <a:latin typeface="Times New Roman"/>
                <a:cs typeface="Times New Roman"/>
              </a:rPr>
              <a:t>rất </a:t>
            </a:r>
            <a:r>
              <a:rPr dirty="0" sz="1400" spc="-5">
                <a:latin typeface="Times New Roman"/>
                <a:cs typeface="Times New Roman"/>
              </a:rPr>
              <a:t>nặng </a:t>
            </a:r>
            <a:r>
              <a:rPr dirty="0" baseline="40123" sz="1350">
                <a:latin typeface="Times New Roman"/>
                <a:cs typeface="Times New Roman"/>
              </a:rPr>
              <a:t>20</a:t>
            </a:r>
            <a:r>
              <a:rPr dirty="0" sz="1400">
                <a:latin typeface="Times New Roman"/>
                <a:cs typeface="Times New Roman"/>
              </a:rPr>
              <a:t>. Những </a:t>
            </a:r>
            <a:r>
              <a:rPr dirty="0" sz="1400" spc="-5">
                <a:latin typeface="Times New Roman"/>
                <a:cs typeface="Times New Roman"/>
              </a:rPr>
              <a:t>vụ TNGT </a:t>
            </a:r>
            <a:r>
              <a:rPr dirty="0" sz="1400">
                <a:latin typeface="Times New Roman"/>
                <a:cs typeface="Times New Roman"/>
              </a:rPr>
              <a:t>liên </a:t>
            </a:r>
            <a:r>
              <a:rPr dirty="0" sz="1400" spc="-5">
                <a:latin typeface="Times New Roman"/>
                <a:cs typeface="Times New Roman"/>
              </a:rPr>
              <a:t>quan tới  </a:t>
            </a:r>
            <a:r>
              <a:rPr dirty="0" sz="1400">
                <a:latin typeface="Times New Roman"/>
                <a:cs typeface="Times New Roman"/>
              </a:rPr>
              <a:t>rượu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gây ra </a:t>
            </a:r>
            <a:r>
              <a:rPr dirty="0" sz="1400" spc="-5">
                <a:latin typeface="Times New Roman"/>
                <a:cs typeface="Times New Roman"/>
              </a:rPr>
              <a:t>những </a:t>
            </a:r>
            <a:r>
              <a:rPr dirty="0" sz="1400">
                <a:latin typeface="Times New Roman"/>
                <a:cs typeface="Times New Roman"/>
              </a:rPr>
              <a:t>hậu quả to </a:t>
            </a:r>
            <a:r>
              <a:rPr dirty="0" sz="1400" spc="-5">
                <a:latin typeface="Times New Roman"/>
                <a:cs typeface="Times New Roman"/>
              </a:rPr>
              <a:t>lớn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con người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tài </a:t>
            </a:r>
            <a:r>
              <a:rPr dirty="0" sz="1400">
                <a:latin typeface="Times New Roman"/>
                <a:cs typeface="Times New Roman"/>
              </a:rPr>
              <a:t>sản, để </a:t>
            </a:r>
            <a:r>
              <a:rPr dirty="0" sz="1400" spc="-5">
                <a:latin typeface="Times New Roman"/>
                <a:cs typeface="Times New Roman"/>
              </a:rPr>
              <a:t>lại những thiệt hại  </a:t>
            </a:r>
            <a:r>
              <a:rPr dirty="0" sz="1400">
                <a:latin typeface="Times New Roman"/>
                <a:cs typeface="Times New Roman"/>
              </a:rPr>
              <a:t>lâu </a:t>
            </a:r>
            <a:r>
              <a:rPr dirty="0" sz="1400" spc="-5">
                <a:latin typeface="Times New Roman"/>
                <a:cs typeface="Times New Roman"/>
              </a:rPr>
              <a:t>dài trong cộng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đồng.</a:t>
            </a:r>
            <a:endParaRPr sz="1400">
              <a:latin typeface="Times New Roman"/>
              <a:cs typeface="Times New Roman"/>
            </a:endParaRPr>
          </a:p>
          <a:p>
            <a:pPr algn="just" lvl="1" marL="989965" indent="-457834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99060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Ảnh hưởng của rượu, </a:t>
            </a:r>
            <a:r>
              <a:rPr dirty="0" sz="1400" b="1">
                <a:latin typeface="Times New Roman"/>
                <a:cs typeface="Times New Roman"/>
              </a:rPr>
              <a:t>bia </a:t>
            </a:r>
            <a:r>
              <a:rPr dirty="0" sz="1400" spc="-5" b="1">
                <a:latin typeface="Times New Roman"/>
                <a:cs typeface="Times New Roman"/>
              </a:rPr>
              <a:t>đối với người lái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xe</a:t>
            </a:r>
            <a:endParaRPr sz="1400">
              <a:latin typeface="Times New Roman"/>
              <a:cs typeface="Times New Roman"/>
            </a:endParaRPr>
          </a:p>
          <a:p>
            <a:pPr algn="just" marL="76200" marR="69215" indent="456565">
              <a:lnSpc>
                <a:spcPts val="1610"/>
              </a:lnSpc>
              <a:spcBef>
                <a:spcPts val="710"/>
              </a:spcBef>
            </a:pPr>
            <a:r>
              <a:rPr dirty="0" sz="1400">
                <a:latin typeface="Times New Roman"/>
                <a:cs typeface="Times New Roman"/>
              </a:rPr>
              <a:t>Bất kỳ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cồn </a:t>
            </a:r>
            <a:r>
              <a:rPr dirty="0" sz="1400" spc="-5">
                <a:latin typeface="Times New Roman"/>
                <a:cs typeface="Times New Roman"/>
              </a:rPr>
              <a:t>nào trong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 spc="-5">
                <a:latin typeface="Times New Roman"/>
                <a:cs typeface="Times New Roman"/>
              </a:rPr>
              <a:t>cũng đều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thể ảnh </a:t>
            </a:r>
            <a:r>
              <a:rPr dirty="0" sz="1400">
                <a:latin typeface="Times New Roman"/>
                <a:cs typeface="Times New Roman"/>
              </a:rPr>
              <a:t>hưởng </a:t>
            </a:r>
            <a:r>
              <a:rPr dirty="0" sz="1400" spc="-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khả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lái xe.  </a:t>
            </a:r>
            <a:r>
              <a:rPr dirty="0" sz="1400" spc="-5">
                <a:latin typeface="Times New Roman"/>
                <a:cs typeface="Times New Roman"/>
              </a:rPr>
              <a:t>Để </a:t>
            </a:r>
            <a:r>
              <a:rPr dirty="0" sz="1400">
                <a:latin typeface="Times New Roman"/>
                <a:cs typeface="Times New Roman"/>
              </a:rPr>
              <a:t>lái xe </a:t>
            </a:r>
            <a:r>
              <a:rPr dirty="0" sz="1400" spc="-10">
                <a:latin typeface="Times New Roman"/>
                <a:cs typeface="Times New Roman"/>
              </a:rPr>
              <a:t>an </a:t>
            </a:r>
            <a:r>
              <a:rPr dirty="0" sz="1400">
                <a:latin typeface="Times New Roman"/>
                <a:cs typeface="Times New Roman"/>
              </a:rPr>
              <a:t>toàn, </a:t>
            </a:r>
            <a:r>
              <a:rPr dirty="0" sz="1400" spc="-5">
                <a:latin typeface="Times New Roman"/>
                <a:cs typeface="Times New Roman"/>
              </a:rPr>
              <a:t>người 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cần </a:t>
            </a:r>
            <a:r>
              <a:rPr dirty="0" sz="1400">
                <a:latin typeface="Times New Roman"/>
                <a:cs typeface="Times New Roman"/>
              </a:rPr>
              <a:t>sự tập </a:t>
            </a:r>
            <a:r>
              <a:rPr dirty="0" sz="1400" spc="-5">
                <a:latin typeface="Times New Roman"/>
                <a:cs typeface="Times New Roman"/>
              </a:rPr>
              <a:t>trung, phán </a:t>
            </a:r>
            <a:r>
              <a:rPr dirty="0" sz="1400">
                <a:latin typeface="Times New Roman"/>
                <a:cs typeface="Times New Roman"/>
              </a:rPr>
              <a:t>đoán, </a:t>
            </a:r>
            <a:r>
              <a:rPr dirty="0" sz="1400" spc="-5">
                <a:latin typeface="Times New Roman"/>
                <a:cs typeface="Times New Roman"/>
              </a:rPr>
              <a:t>phản </a:t>
            </a:r>
            <a:r>
              <a:rPr dirty="0" sz="1400">
                <a:latin typeface="Times New Roman"/>
                <a:cs typeface="Times New Roman"/>
              </a:rPr>
              <a:t>xạ </a:t>
            </a:r>
            <a:r>
              <a:rPr dirty="0" sz="1400" spc="-5">
                <a:latin typeface="Times New Roman"/>
                <a:cs typeface="Times New Roman"/>
              </a:rPr>
              <a:t>nhanh chóng và  chính </a:t>
            </a:r>
            <a:r>
              <a:rPr dirty="0" sz="1400">
                <a:latin typeface="Times New Roman"/>
                <a:cs typeface="Times New Roman"/>
              </a:rPr>
              <a:t>xác </a:t>
            </a:r>
            <a:r>
              <a:rPr dirty="0" sz="1400" spc="-5">
                <a:latin typeface="Times New Roman"/>
                <a:cs typeface="Times New Roman"/>
              </a:rPr>
              <a:t>trong khi cồn trong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ảnh hưởng đến tất </a:t>
            </a:r>
            <a:r>
              <a:rPr dirty="0" sz="1400">
                <a:latin typeface="Times New Roman"/>
                <a:cs typeface="Times New Roman"/>
              </a:rPr>
              <a:t>cả </a:t>
            </a:r>
            <a:r>
              <a:rPr dirty="0" sz="1400" spc="-5">
                <a:latin typeface="Times New Roman"/>
                <a:cs typeface="Times New Roman"/>
              </a:rPr>
              <a:t>những </a:t>
            </a:r>
            <a:r>
              <a:rPr dirty="0" sz="1400">
                <a:latin typeface="Times New Roman"/>
                <a:cs typeface="Times New Roman"/>
              </a:rPr>
              <a:t>kỹ </a:t>
            </a:r>
            <a:r>
              <a:rPr dirty="0" sz="1400" spc="-5">
                <a:latin typeface="Times New Roman"/>
                <a:cs typeface="Times New Roman"/>
              </a:rPr>
              <a:t>năng cần thiết  </a:t>
            </a:r>
            <a:r>
              <a:rPr dirty="0" sz="1400">
                <a:latin typeface="Times New Roman"/>
                <a:cs typeface="Times New Roman"/>
              </a:rPr>
              <a:t>để xử lý </a:t>
            </a:r>
            <a:r>
              <a:rPr dirty="0" sz="1400" spc="-5">
                <a:latin typeface="Times New Roman"/>
                <a:cs typeface="Times New Roman"/>
              </a:rPr>
              <a:t>các tình huống giao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thông.</a:t>
            </a:r>
            <a:endParaRPr sz="1400">
              <a:latin typeface="Times New Roman"/>
              <a:cs typeface="Times New Roman"/>
            </a:endParaRPr>
          </a:p>
          <a:p>
            <a:pPr algn="just" marL="532765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latin typeface="Times New Roman"/>
                <a:cs typeface="Times New Roman"/>
              </a:rPr>
              <a:t>a) Làm chậm thời </a:t>
            </a:r>
            <a:r>
              <a:rPr dirty="0" sz="1400" spc="-5" b="1">
                <a:latin typeface="Times New Roman"/>
                <a:cs typeface="Times New Roman"/>
              </a:rPr>
              <a:t>gian phản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xạ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76200">
              <a:lnSpc>
                <a:spcPct val="100000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16 </a:t>
            </a:r>
            <a:r>
              <a:rPr dirty="0" sz="1000" spc="-5">
                <a:latin typeface="Times New Roman"/>
                <a:cs typeface="Times New Roman"/>
              </a:rPr>
              <a:t>Quy </a:t>
            </a:r>
            <a:r>
              <a:rPr dirty="0" sz="1000" spc="-10">
                <a:latin typeface="Times New Roman"/>
                <a:cs typeface="Times New Roman"/>
              </a:rPr>
              <a:t>mô </a:t>
            </a:r>
            <a:r>
              <a:rPr dirty="0" sz="1000" spc="-5">
                <a:latin typeface="Times New Roman"/>
                <a:cs typeface="Times New Roman"/>
              </a:rPr>
              <a:t>nền kinh tế năm </a:t>
            </a:r>
            <a:r>
              <a:rPr dirty="0" sz="1000">
                <a:latin typeface="Times New Roman"/>
                <a:cs typeface="Times New Roman"/>
              </a:rPr>
              <a:t>2017 </a:t>
            </a:r>
            <a:r>
              <a:rPr dirty="0" sz="1000" spc="-5">
                <a:latin typeface="Times New Roman"/>
                <a:cs typeface="Times New Roman"/>
              </a:rPr>
              <a:t>– </a:t>
            </a:r>
            <a:r>
              <a:rPr dirty="0" sz="1000">
                <a:latin typeface="Times New Roman"/>
                <a:cs typeface="Times New Roman"/>
              </a:rPr>
              <a:t>Tổng </a:t>
            </a:r>
            <a:r>
              <a:rPr dirty="0" sz="1000" spc="-10">
                <a:latin typeface="Times New Roman"/>
                <a:cs typeface="Times New Roman"/>
              </a:rPr>
              <a:t>Cục </a:t>
            </a:r>
            <a:r>
              <a:rPr dirty="0" sz="1000">
                <a:latin typeface="Times New Roman"/>
                <a:cs typeface="Times New Roman"/>
              </a:rPr>
              <a:t>thống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kế.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76200" marR="150495">
              <a:lnSpc>
                <a:spcPts val="1150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17 </a:t>
            </a:r>
            <a:r>
              <a:rPr dirty="0" sz="1000" spc="-10">
                <a:latin typeface="Times New Roman"/>
                <a:cs typeface="Times New Roman"/>
              </a:rPr>
              <a:t>Ung </a:t>
            </a:r>
            <a:r>
              <a:rPr dirty="0" sz="1000" spc="-5">
                <a:latin typeface="Times New Roman"/>
                <a:cs typeface="Times New Roman"/>
              </a:rPr>
              <a:t>thư </a:t>
            </a:r>
            <a:r>
              <a:rPr dirty="0" sz="1000" spc="-10">
                <a:latin typeface="Times New Roman"/>
                <a:cs typeface="Times New Roman"/>
              </a:rPr>
              <a:t>vú, </a:t>
            </a:r>
            <a:r>
              <a:rPr dirty="0" sz="1000">
                <a:latin typeface="Times New Roman"/>
                <a:cs typeface="Times New Roman"/>
              </a:rPr>
              <a:t>đại </a:t>
            </a:r>
            <a:r>
              <a:rPr dirty="0" sz="1000" spc="-5">
                <a:latin typeface="Times New Roman"/>
                <a:cs typeface="Times New Roman"/>
              </a:rPr>
              <a:t>trực tràng, gan, khoang miệng, </a:t>
            </a:r>
            <a:r>
              <a:rPr dirty="0" sz="1000">
                <a:latin typeface="Times New Roman"/>
                <a:cs typeface="Times New Roman"/>
              </a:rPr>
              <a:t>dạ </a:t>
            </a:r>
            <a:r>
              <a:rPr dirty="0" sz="1000" spc="-10">
                <a:latin typeface="Times New Roman"/>
                <a:cs typeface="Times New Roman"/>
              </a:rPr>
              <a:t>giày, </a:t>
            </a:r>
            <a:r>
              <a:rPr dirty="0" sz="1000" spc="-5">
                <a:latin typeface="Times New Roman"/>
                <a:cs typeface="Times New Roman"/>
              </a:rPr>
              <a:t>cổ </a:t>
            </a:r>
            <a:r>
              <a:rPr dirty="0" sz="1000">
                <a:latin typeface="Times New Roman"/>
                <a:cs typeface="Times New Roman"/>
              </a:rPr>
              <a:t>tử </a:t>
            </a:r>
            <a:r>
              <a:rPr dirty="0" sz="1000" spc="-5">
                <a:latin typeface="Times New Roman"/>
                <a:cs typeface="Times New Roman"/>
              </a:rPr>
              <a:t>cung, </a:t>
            </a:r>
            <a:r>
              <a:rPr dirty="0" sz="1000">
                <a:latin typeface="Times New Roman"/>
                <a:cs typeface="Times New Roman"/>
              </a:rPr>
              <a:t>Nguyễn </a:t>
            </a:r>
            <a:r>
              <a:rPr dirty="0" sz="1000" spc="-10">
                <a:latin typeface="Times New Roman"/>
                <a:cs typeface="Times New Roman"/>
              </a:rPr>
              <a:t>Văn </a:t>
            </a:r>
            <a:r>
              <a:rPr dirty="0" sz="1000" spc="-5">
                <a:latin typeface="Times New Roman"/>
                <a:cs typeface="Times New Roman"/>
              </a:rPr>
              <a:t>Thuấn, </a:t>
            </a:r>
            <a:r>
              <a:rPr dirty="0" sz="1000">
                <a:latin typeface="Times New Roman"/>
                <a:cs typeface="Times New Roman"/>
              </a:rPr>
              <a:t>Truần Thị </a:t>
            </a:r>
            <a:r>
              <a:rPr dirty="0" sz="1000" spc="-5">
                <a:latin typeface="Times New Roman"/>
                <a:cs typeface="Times New Roman"/>
              </a:rPr>
              <a:t>Thanh </a:t>
            </a:r>
            <a:r>
              <a:rPr dirty="0" sz="1000">
                <a:latin typeface="Times New Roman"/>
                <a:cs typeface="Times New Roman"/>
              </a:rPr>
              <a:t>Hương </a:t>
            </a:r>
            <a:r>
              <a:rPr dirty="0" sz="1000" spc="-10">
                <a:latin typeface="Times New Roman"/>
                <a:cs typeface="Times New Roman"/>
              </a:rPr>
              <a:t>và  </a:t>
            </a:r>
            <a:r>
              <a:rPr dirty="0" sz="1000" spc="-5">
                <a:latin typeface="Times New Roman"/>
                <a:cs typeface="Times New Roman"/>
              </a:rPr>
              <a:t>Cộng sự, </a:t>
            </a:r>
            <a:r>
              <a:rPr dirty="0" sz="1000">
                <a:latin typeface="Times New Roman"/>
                <a:cs typeface="Times New Roman"/>
              </a:rPr>
              <a:t>Bệnh </a:t>
            </a:r>
            <a:r>
              <a:rPr dirty="0" sz="1000" spc="-5">
                <a:latin typeface="Times New Roman"/>
                <a:cs typeface="Times New Roman"/>
              </a:rPr>
              <a:t>Viện K, năm</a:t>
            </a:r>
            <a:r>
              <a:rPr dirty="0" sz="1000">
                <a:latin typeface="Times New Roman"/>
                <a:cs typeface="Times New Roman"/>
              </a:rPr>
              <a:t> 2017.</a:t>
            </a:r>
            <a:endParaRPr sz="1000">
              <a:latin typeface="Times New Roman"/>
              <a:cs typeface="Times New Roman"/>
            </a:endParaRPr>
          </a:p>
          <a:p>
            <a:pPr algn="just" marL="76200">
              <a:lnSpc>
                <a:spcPts val="1100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18 </a:t>
            </a:r>
            <a:r>
              <a:rPr dirty="0" sz="1000" spc="-5">
                <a:latin typeface="Times New Roman"/>
                <a:cs typeface="Times New Roman"/>
              </a:rPr>
              <a:t>Theo báo cáo của WHO (2014) thiệt hại </a:t>
            </a:r>
            <a:r>
              <a:rPr dirty="0" sz="1000">
                <a:latin typeface="Times New Roman"/>
                <a:cs typeface="Times New Roman"/>
              </a:rPr>
              <a:t>do </a:t>
            </a:r>
            <a:r>
              <a:rPr dirty="0" sz="1000" spc="-5">
                <a:latin typeface="Times New Roman"/>
                <a:cs typeface="Times New Roman"/>
              </a:rPr>
              <a:t>tai nạn giao thông gây ra </a:t>
            </a:r>
            <a:r>
              <a:rPr dirty="0" sz="1000">
                <a:latin typeface="Times New Roman"/>
                <a:cs typeface="Times New Roman"/>
              </a:rPr>
              <a:t>bằng 2,8%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GDP.</a:t>
            </a:r>
            <a:endParaRPr sz="1000">
              <a:latin typeface="Times New Roman"/>
              <a:cs typeface="Times New Roman"/>
            </a:endParaRPr>
          </a:p>
          <a:p>
            <a:pPr algn="just" marL="76200" marR="409575">
              <a:lnSpc>
                <a:spcPct val="95500"/>
              </a:lnSpc>
              <a:spcBef>
                <a:spcPts val="30"/>
              </a:spcBef>
            </a:pPr>
            <a:r>
              <a:rPr dirty="0" baseline="38461" sz="975" spc="-7">
                <a:latin typeface="Times New Roman"/>
                <a:cs typeface="Times New Roman"/>
              </a:rPr>
              <a:t>19 </a:t>
            </a:r>
            <a:r>
              <a:rPr dirty="0" sz="1000">
                <a:latin typeface="Times New Roman"/>
                <a:cs typeface="Times New Roman"/>
              </a:rPr>
              <a:t>Tác </a:t>
            </a:r>
            <a:r>
              <a:rPr dirty="0" sz="1000" spc="-5">
                <a:latin typeface="Times New Roman"/>
                <a:cs typeface="Times New Roman"/>
              </a:rPr>
              <a:t>hại </a:t>
            </a:r>
            <a:r>
              <a:rPr dirty="0" sz="1000" spc="-10">
                <a:latin typeface="Times New Roman"/>
                <a:cs typeface="Times New Roman"/>
              </a:rPr>
              <a:t>của </a:t>
            </a:r>
            <a:r>
              <a:rPr dirty="0" sz="1000">
                <a:latin typeface="Times New Roman"/>
                <a:cs typeface="Times New Roman"/>
              </a:rPr>
              <a:t>đồ </a:t>
            </a:r>
            <a:r>
              <a:rPr dirty="0" sz="1000" spc="-10">
                <a:latin typeface="Times New Roman"/>
                <a:cs typeface="Times New Roman"/>
              </a:rPr>
              <a:t>uống </a:t>
            </a:r>
            <a:r>
              <a:rPr dirty="0" sz="1000" spc="-5">
                <a:latin typeface="Times New Roman"/>
                <a:cs typeface="Times New Roman"/>
              </a:rPr>
              <a:t>có cồn trong việc gây nên </a:t>
            </a:r>
            <a:r>
              <a:rPr dirty="0" sz="1000">
                <a:latin typeface="Times New Roman"/>
                <a:cs typeface="Times New Roman"/>
              </a:rPr>
              <a:t>chấn </a:t>
            </a:r>
            <a:r>
              <a:rPr dirty="0" sz="1000" spc="-5">
                <a:latin typeface="Times New Roman"/>
                <a:cs typeface="Times New Roman"/>
              </a:rPr>
              <a:t>thương TNGT đường </a:t>
            </a:r>
            <a:r>
              <a:rPr dirty="0" sz="1000">
                <a:latin typeface="Times New Roman"/>
                <a:cs typeface="Times New Roman"/>
              </a:rPr>
              <a:t>bộ </a:t>
            </a:r>
            <a:r>
              <a:rPr dirty="0" sz="1000" spc="-5">
                <a:latin typeface="Times New Roman"/>
                <a:cs typeface="Times New Roman"/>
              </a:rPr>
              <a:t>trong các </a:t>
            </a:r>
            <a:r>
              <a:rPr dirty="0" sz="1000" spc="-10">
                <a:latin typeface="Times New Roman"/>
                <a:cs typeface="Times New Roman"/>
              </a:rPr>
              <a:t>bệnh </a:t>
            </a:r>
            <a:r>
              <a:rPr dirty="0" sz="1000" spc="-5">
                <a:latin typeface="Times New Roman"/>
                <a:cs typeface="Times New Roman"/>
              </a:rPr>
              <a:t>viện tại Việt </a:t>
            </a:r>
            <a:r>
              <a:rPr dirty="0" sz="1000">
                <a:latin typeface="Times New Roman"/>
                <a:cs typeface="Times New Roman"/>
              </a:rPr>
              <a:t>Nam  </a:t>
            </a:r>
            <a:r>
              <a:rPr dirty="0" sz="1000" spc="-5">
                <a:latin typeface="Times New Roman"/>
                <a:cs typeface="Times New Roman"/>
              </a:rPr>
              <a:t>(2013). Nam Phuong Nguyen , Jonathon Passmore , Lan Thi Ngoc </a:t>
            </a:r>
            <a:r>
              <a:rPr dirty="0" sz="1000">
                <a:latin typeface="Times New Roman"/>
                <a:cs typeface="Times New Roman"/>
              </a:rPr>
              <a:t>Tran </a:t>
            </a:r>
            <a:r>
              <a:rPr dirty="0" sz="1000" spc="-5">
                <a:latin typeface="Times New Roman"/>
                <a:cs typeface="Times New Roman"/>
              </a:rPr>
              <a:t>&amp; Anh Mai Luong. </a:t>
            </a:r>
            <a:r>
              <a:rPr dirty="0" sz="1000" spc="10">
                <a:latin typeface="Times New Roman"/>
                <a:cs typeface="Times New Roman"/>
              </a:rPr>
              <a:t>Tạp </a:t>
            </a:r>
            <a:r>
              <a:rPr dirty="0" sz="1000" spc="-5">
                <a:latin typeface="Times New Roman"/>
                <a:cs typeface="Times New Roman"/>
              </a:rPr>
              <a:t>chí phòng </a:t>
            </a:r>
            <a:r>
              <a:rPr dirty="0" sz="1000">
                <a:latin typeface="Times New Roman"/>
                <a:cs typeface="Times New Roman"/>
              </a:rPr>
              <a:t>chống  </a:t>
            </a:r>
            <a:r>
              <a:rPr dirty="0" sz="1000" spc="-5">
                <a:latin typeface="Times New Roman"/>
                <a:cs typeface="Times New Roman"/>
              </a:rPr>
              <a:t>thương </a:t>
            </a:r>
            <a:r>
              <a:rPr dirty="0" sz="1000">
                <a:latin typeface="Times New Roman"/>
                <a:cs typeface="Times New Roman"/>
              </a:rPr>
              <a:t>thích </a:t>
            </a:r>
            <a:r>
              <a:rPr dirty="0" sz="1000" spc="-5">
                <a:latin typeface="Times New Roman"/>
                <a:cs typeface="Times New Roman"/>
              </a:rPr>
              <a:t>giao thông </a:t>
            </a:r>
            <a:r>
              <a:rPr dirty="0" sz="1000">
                <a:latin typeface="Times New Roman"/>
                <a:cs typeface="Times New Roman"/>
              </a:rPr>
              <a:t>329-334..</a:t>
            </a:r>
            <a:endParaRPr sz="1000">
              <a:latin typeface="Times New Roman"/>
              <a:cs typeface="Times New Roman"/>
            </a:endParaRPr>
          </a:p>
          <a:p>
            <a:pPr algn="just" marL="76200">
              <a:lnSpc>
                <a:spcPts val="1150"/>
              </a:lnSpc>
            </a:pPr>
            <a:r>
              <a:rPr dirty="0" baseline="38461" sz="975" spc="-7">
                <a:latin typeface="Times New Roman"/>
                <a:cs typeface="Times New Roman"/>
              </a:rPr>
              <a:t>20 </a:t>
            </a:r>
            <a:r>
              <a:rPr dirty="0" sz="1000" spc="-5">
                <a:latin typeface="Times New Roman"/>
                <a:cs typeface="Times New Roman"/>
              </a:rPr>
              <a:t>Thống </a:t>
            </a:r>
            <a:r>
              <a:rPr dirty="0" sz="1000" spc="-10">
                <a:latin typeface="Times New Roman"/>
                <a:cs typeface="Times New Roman"/>
              </a:rPr>
              <a:t>kê của </a:t>
            </a:r>
            <a:r>
              <a:rPr dirty="0" sz="1000">
                <a:latin typeface="Times New Roman"/>
                <a:cs typeface="Times New Roman"/>
              </a:rPr>
              <a:t>Bệnh </a:t>
            </a:r>
            <a:r>
              <a:rPr dirty="0" sz="1000" spc="-5">
                <a:latin typeface="Times New Roman"/>
                <a:cs typeface="Times New Roman"/>
              </a:rPr>
              <a:t>viện </a:t>
            </a:r>
            <a:r>
              <a:rPr dirty="0" sz="1000">
                <a:latin typeface="Times New Roman"/>
                <a:cs typeface="Times New Roman"/>
              </a:rPr>
              <a:t>Việt </a:t>
            </a:r>
            <a:r>
              <a:rPr dirty="0" sz="1000" spc="-5">
                <a:latin typeface="Times New Roman"/>
                <a:cs typeface="Times New Roman"/>
              </a:rPr>
              <a:t>Đức dịp cao điểm lễ, tết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2018.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70635"/>
            <a:ext cx="6142355" cy="821309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just" marL="12700" marR="13970" indent="456565">
              <a:lnSpc>
                <a:spcPct val="95400"/>
              </a:lnSpc>
              <a:spcBef>
                <a:spcPts val="180"/>
              </a:spcBef>
            </a:pPr>
            <a:r>
              <a:rPr dirty="0" sz="1400" spc="-5">
                <a:latin typeface="Times New Roman"/>
                <a:cs typeface="Times New Roman"/>
              </a:rPr>
              <a:t>Uống bia rượu </a:t>
            </a:r>
            <a:r>
              <a:rPr dirty="0" sz="1400">
                <a:latin typeface="Times New Roman"/>
                <a:cs typeface="Times New Roman"/>
              </a:rPr>
              <a:t>làm chậm đi </a:t>
            </a:r>
            <a:r>
              <a:rPr dirty="0" sz="1400" spc="-5">
                <a:latin typeface="Times New Roman"/>
                <a:cs typeface="Times New Roman"/>
              </a:rPr>
              <a:t>thời gian phản </a:t>
            </a:r>
            <a:r>
              <a:rPr dirty="0" sz="1400">
                <a:latin typeface="Times New Roman"/>
                <a:cs typeface="Times New Roman"/>
              </a:rPr>
              <a:t>xạ </a:t>
            </a:r>
            <a:r>
              <a:rPr dirty="0" sz="1400" spc="-5">
                <a:latin typeface="Times New Roman"/>
                <a:cs typeface="Times New Roman"/>
              </a:rPr>
              <a:t>của bạn, </a:t>
            </a:r>
            <a:r>
              <a:rPr dirty="0" sz="1400">
                <a:latin typeface="Times New Roman"/>
                <a:cs typeface="Times New Roman"/>
              </a:rPr>
              <a:t>vì vậy nó </a:t>
            </a:r>
            <a:r>
              <a:rPr dirty="0" sz="1400" spc="-5">
                <a:latin typeface="Times New Roman"/>
                <a:cs typeface="Times New Roman"/>
              </a:rPr>
              <a:t>tăng nguy </a:t>
            </a:r>
            <a:r>
              <a:rPr dirty="0" sz="1400">
                <a:latin typeface="Times New Roman"/>
                <a:cs typeface="Times New Roman"/>
              </a:rPr>
              <a:t>cơ  </a:t>
            </a:r>
            <a:r>
              <a:rPr dirty="0" sz="1400" spc="-5">
                <a:latin typeface="Times New Roman"/>
                <a:cs typeface="Times New Roman"/>
              </a:rPr>
              <a:t>dẫn đến tai nạn. Chẳng </a:t>
            </a:r>
            <a:r>
              <a:rPr dirty="0" sz="1400">
                <a:latin typeface="Times New Roman"/>
                <a:cs typeface="Times New Roman"/>
              </a:rPr>
              <a:t>hạn, </a:t>
            </a:r>
            <a:r>
              <a:rPr dirty="0" sz="1400" spc="-5">
                <a:latin typeface="Times New Roman"/>
                <a:cs typeface="Times New Roman"/>
              </a:rPr>
              <a:t>khi thấy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đi </a:t>
            </a:r>
            <a:r>
              <a:rPr dirty="0" sz="1400" spc="-5">
                <a:latin typeface="Times New Roman"/>
                <a:cs typeface="Times New Roman"/>
              </a:rPr>
              <a:t>ngang đường </a:t>
            </a:r>
            <a:r>
              <a:rPr dirty="0" sz="1400">
                <a:latin typeface="Times New Roman"/>
                <a:cs typeface="Times New Roman"/>
              </a:rPr>
              <a:t>bất </a:t>
            </a:r>
            <a:r>
              <a:rPr dirty="0" sz="1400" spc="-5">
                <a:latin typeface="Times New Roman"/>
                <a:cs typeface="Times New Roman"/>
              </a:rPr>
              <a:t>ngờ </a:t>
            </a:r>
            <a:r>
              <a:rPr dirty="0" sz="1400">
                <a:latin typeface="Times New Roman"/>
                <a:cs typeface="Times New Roman"/>
              </a:rPr>
              <a:t>cần </a:t>
            </a:r>
            <a:r>
              <a:rPr dirty="0" sz="1400" spc="-5">
                <a:latin typeface="Times New Roman"/>
                <a:cs typeface="Times New Roman"/>
              </a:rPr>
              <a:t>phải  phanh xe gấp, não </a:t>
            </a:r>
            <a:r>
              <a:rPr dirty="0" sz="1400" spc="-1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bạn sẽ </a:t>
            </a:r>
            <a:r>
              <a:rPr dirty="0" sz="1400" spc="-10">
                <a:latin typeface="Times New Roman"/>
                <a:cs typeface="Times New Roman"/>
              </a:rPr>
              <a:t>mất một </a:t>
            </a:r>
            <a:r>
              <a:rPr dirty="0" sz="1400" spc="-5">
                <a:latin typeface="Times New Roman"/>
                <a:cs typeface="Times New Roman"/>
              </a:rPr>
              <a:t>khoảng thời gian lâu hơn </a:t>
            </a:r>
            <a:r>
              <a:rPr dirty="0" sz="1400">
                <a:latin typeface="Times New Roman"/>
                <a:cs typeface="Times New Roman"/>
              </a:rPr>
              <a:t>để đưa </a:t>
            </a:r>
            <a:r>
              <a:rPr dirty="0" sz="1400" spc="-10">
                <a:latin typeface="Times New Roman"/>
                <a:cs typeface="Times New Roman"/>
              </a:rPr>
              <a:t>ra </a:t>
            </a:r>
            <a:r>
              <a:rPr dirty="0" sz="1400" spc="-5">
                <a:latin typeface="Times New Roman"/>
                <a:cs typeface="Times New Roman"/>
              </a:rPr>
              <a:t>quyết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định.</a:t>
            </a:r>
            <a:endParaRPr sz="1400">
              <a:latin typeface="Times New Roman"/>
              <a:cs typeface="Times New Roman"/>
            </a:endParaRPr>
          </a:p>
          <a:p>
            <a:pPr algn="just" marL="672465" indent="-203835">
              <a:lnSpc>
                <a:spcPts val="1630"/>
              </a:lnSpc>
              <a:spcBef>
                <a:spcPts val="660"/>
              </a:spcBef>
              <a:buAutoNum type="alphaLcParenR" startAt="2"/>
              <a:tabLst>
                <a:tab pos="67310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Giảm khả năng phối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hợp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ts val="1610"/>
              </a:lnSpc>
              <a:spcBef>
                <a:spcPts val="65"/>
              </a:spcBef>
            </a:pPr>
            <a:r>
              <a:rPr dirty="0" sz="1400" spc="-5">
                <a:latin typeface="Times New Roman"/>
                <a:cs typeface="Times New Roman"/>
              </a:rPr>
              <a:t>Khi uống nhiều </a:t>
            </a:r>
            <a:r>
              <a:rPr dirty="0" sz="1400">
                <a:latin typeface="Times New Roman"/>
                <a:cs typeface="Times New Roman"/>
              </a:rPr>
              <a:t>bia </a:t>
            </a:r>
            <a:r>
              <a:rPr dirty="0" sz="1400" spc="-5">
                <a:latin typeface="Times New Roman"/>
                <a:cs typeface="Times New Roman"/>
              </a:rPr>
              <a:t>rượu, </a:t>
            </a:r>
            <a:r>
              <a:rPr dirty="0" sz="1400">
                <a:latin typeface="Times New Roman"/>
                <a:cs typeface="Times New Roman"/>
              </a:rPr>
              <a:t>các kỹ năng </a:t>
            </a:r>
            <a:r>
              <a:rPr dirty="0" sz="1400" spc="-5">
                <a:latin typeface="Times New Roman"/>
                <a:cs typeface="Times New Roman"/>
              </a:rPr>
              <a:t>phối hợp </a:t>
            </a:r>
            <a:r>
              <a:rPr dirty="0" sz="1400">
                <a:latin typeface="Times New Roman"/>
                <a:cs typeface="Times New Roman"/>
              </a:rPr>
              <a:t>vận </a:t>
            </a:r>
            <a:r>
              <a:rPr dirty="0" sz="1400" spc="-5">
                <a:latin typeface="Times New Roman"/>
                <a:cs typeface="Times New Roman"/>
              </a:rPr>
              <a:t>động </a:t>
            </a:r>
            <a:r>
              <a:rPr dirty="0" sz="1400">
                <a:latin typeface="Times New Roman"/>
                <a:cs typeface="Times New Roman"/>
              </a:rPr>
              <a:t>giữa </a:t>
            </a:r>
            <a:r>
              <a:rPr dirty="0" sz="1400" spc="-5">
                <a:latin typeface="Times New Roman"/>
                <a:cs typeface="Times New Roman"/>
              </a:rPr>
              <a:t>mắt, </a:t>
            </a:r>
            <a:r>
              <a:rPr dirty="0" sz="1400" spc="15">
                <a:latin typeface="Times New Roman"/>
                <a:cs typeface="Times New Roman"/>
              </a:rPr>
              <a:t>tay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chân 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bạn bị ảnh hưởng. Những dấu hiệu thể hiện tình trạng này </a:t>
            </a:r>
            <a:r>
              <a:rPr dirty="0" sz="1400">
                <a:latin typeface="Times New Roman"/>
                <a:cs typeface="Times New Roman"/>
              </a:rPr>
              <a:t>bao </a:t>
            </a:r>
            <a:r>
              <a:rPr dirty="0" sz="1400" spc="-5">
                <a:latin typeface="Times New Roman"/>
                <a:cs typeface="Times New Roman"/>
              </a:rPr>
              <a:t>gồm </a:t>
            </a:r>
            <a:r>
              <a:rPr dirty="0" sz="1400">
                <a:latin typeface="Times New Roman"/>
                <a:cs typeface="Times New Roman"/>
              </a:rPr>
              <a:t>đi </a:t>
            </a:r>
            <a:r>
              <a:rPr dirty="0" sz="1400" spc="-5">
                <a:latin typeface="Times New Roman"/>
                <a:cs typeface="Times New Roman"/>
              </a:rPr>
              <a:t>loạng  choạng hoặc không thể đứng thẳng. Khi uống quá nhiều, thậm </a:t>
            </a:r>
            <a:r>
              <a:rPr dirty="0" sz="1400">
                <a:latin typeface="Times New Roman"/>
                <a:cs typeface="Times New Roman"/>
              </a:rPr>
              <a:t>chí </a:t>
            </a:r>
            <a:r>
              <a:rPr dirty="0" sz="1400" spc="-5">
                <a:latin typeface="Times New Roman"/>
                <a:cs typeface="Times New Roman"/>
              </a:rPr>
              <a:t>bạn còn không thể  ngồi </a:t>
            </a:r>
            <a:r>
              <a:rPr dirty="0" sz="1400">
                <a:latin typeface="Times New Roman"/>
                <a:cs typeface="Times New Roman"/>
              </a:rPr>
              <a:t>được </a:t>
            </a:r>
            <a:r>
              <a:rPr dirty="0" sz="1400" spc="-5">
                <a:latin typeface="Times New Roman"/>
                <a:cs typeface="Times New Roman"/>
              </a:rPr>
              <a:t>vào trong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hay </a:t>
            </a:r>
            <a:r>
              <a:rPr dirty="0" sz="1400" spc="5">
                <a:latin typeface="Times New Roman"/>
                <a:cs typeface="Times New Roman"/>
              </a:rPr>
              <a:t>tìm </a:t>
            </a:r>
            <a:r>
              <a:rPr dirty="0" sz="1400">
                <a:latin typeface="Times New Roman"/>
                <a:cs typeface="Times New Roman"/>
              </a:rPr>
              <a:t>cách </a:t>
            </a:r>
            <a:r>
              <a:rPr dirty="0" sz="1400" spc="-5">
                <a:latin typeface="Times New Roman"/>
                <a:cs typeface="Times New Roman"/>
              </a:rPr>
              <a:t>nổ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máy.</a:t>
            </a:r>
            <a:endParaRPr sz="1400">
              <a:latin typeface="Times New Roman"/>
              <a:cs typeface="Times New Roman"/>
            </a:endParaRPr>
          </a:p>
          <a:p>
            <a:pPr algn="just" marL="652145" indent="-183515">
              <a:lnSpc>
                <a:spcPts val="1630"/>
              </a:lnSpc>
              <a:spcBef>
                <a:spcPts val="600"/>
              </a:spcBef>
              <a:buAutoNum type="alphaLcParenR" startAt="3"/>
              <a:tabLst>
                <a:tab pos="65278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Giảm mất sự </a:t>
            </a:r>
            <a:r>
              <a:rPr dirty="0" sz="1400" b="1">
                <a:latin typeface="Times New Roman"/>
                <a:cs typeface="Times New Roman"/>
              </a:rPr>
              <a:t>tập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trung</a:t>
            </a:r>
            <a:endParaRPr sz="1400">
              <a:latin typeface="Times New Roman"/>
              <a:cs typeface="Times New Roman"/>
            </a:endParaRPr>
          </a:p>
          <a:p>
            <a:pPr algn="just" marL="12700" marR="10160" indent="456565">
              <a:lnSpc>
                <a:spcPct val="95800"/>
              </a:lnSpc>
              <a:spcBef>
                <a:spcPts val="20"/>
              </a:spcBef>
            </a:pP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lúc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xe, </a:t>
            </a:r>
            <a:r>
              <a:rPr dirty="0" sz="1400" spc="-5">
                <a:latin typeface="Times New Roman"/>
                <a:cs typeface="Times New Roman"/>
              </a:rPr>
              <a:t>bạn </a:t>
            </a:r>
            <a:r>
              <a:rPr dirty="0" sz="1400">
                <a:latin typeface="Times New Roman"/>
                <a:cs typeface="Times New Roman"/>
              </a:rPr>
              <a:t>cần </a:t>
            </a:r>
            <a:r>
              <a:rPr dirty="0" sz="1400" spc="-5">
                <a:latin typeface="Times New Roman"/>
                <a:cs typeface="Times New Roman"/>
              </a:rPr>
              <a:t>phải tập trung để </a:t>
            </a:r>
            <a:r>
              <a:rPr dirty="0" sz="1400">
                <a:latin typeface="Times New Roman"/>
                <a:cs typeface="Times New Roman"/>
              </a:rPr>
              <a:t>chạy xe </a:t>
            </a:r>
            <a:r>
              <a:rPr dirty="0" sz="1400" spc="-5">
                <a:latin typeface="Times New Roman"/>
                <a:cs typeface="Times New Roman"/>
              </a:rPr>
              <a:t>đúng làn đường, kiểm </a:t>
            </a:r>
            <a:r>
              <a:rPr dirty="0" sz="1400">
                <a:latin typeface="Times New Roman"/>
                <a:cs typeface="Times New Roman"/>
              </a:rPr>
              <a:t>soát  tốc độ, </a:t>
            </a:r>
            <a:r>
              <a:rPr dirty="0" sz="1400" spc="-10">
                <a:latin typeface="Times New Roman"/>
                <a:cs typeface="Times New Roman"/>
              </a:rPr>
              <a:t>dừng </a:t>
            </a:r>
            <a:r>
              <a:rPr dirty="0" sz="1400" spc="-5">
                <a:latin typeface="Times New Roman"/>
                <a:cs typeface="Times New Roman"/>
              </a:rPr>
              <a:t>đèn giao thông </a:t>
            </a:r>
            <a:r>
              <a:rPr dirty="0" sz="1400">
                <a:latin typeface="Times New Roman"/>
                <a:cs typeface="Times New Roman"/>
              </a:rPr>
              <a:t>hay tránh </a:t>
            </a:r>
            <a:r>
              <a:rPr dirty="0" sz="1400" spc="-5">
                <a:latin typeface="Times New Roman"/>
                <a:cs typeface="Times New Roman"/>
              </a:rPr>
              <a:t>các phương tiện giao thông khác. Uống bia  </a:t>
            </a:r>
            <a:r>
              <a:rPr dirty="0" sz="1400">
                <a:latin typeface="Times New Roman"/>
                <a:cs typeface="Times New Roman"/>
              </a:rPr>
              <a:t>rượu, dù ở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độ nào, đều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thể ảnh hưởng lên khả năng tập trung của bạn. Vì bị  mất </a:t>
            </a:r>
            <a:r>
              <a:rPr dirty="0" sz="1400">
                <a:latin typeface="Times New Roman"/>
                <a:cs typeface="Times New Roman"/>
              </a:rPr>
              <a:t>đi </a:t>
            </a:r>
            <a:r>
              <a:rPr dirty="0" sz="1400" spc="-5">
                <a:latin typeface="Times New Roman"/>
                <a:cs typeface="Times New Roman"/>
              </a:rPr>
              <a:t>khả năng tập trung trong </a:t>
            </a:r>
            <a:r>
              <a:rPr dirty="0" sz="1400" spc="10">
                <a:latin typeface="Times New Roman"/>
                <a:cs typeface="Times New Roman"/>
              </a:rPr>
              <a:t>khi </a:t>
            </a:r>
            <a:r>
              <a:rPr dirty="0" sz="1400" spc="-5">
                <a:latin typeface="Times New Roman"/>
                <a:cs typeface="Times New Roman"/>
              </a:rPr>
              <a:t>phải thực hiện việc </a:t>
            </a:r>
            <a:r>
              <a:rPr dirty="0" sz="1400">
                <a:latin typeface="Times New Roman"/>
                <a:cs typeface="Times New Roman"/>
              </a:rPr>
              <a:t>lái xe </a:t>
            </a:r>
            <a:r>
              <a:rPr dirty="0" sz="1400" spc="-5">
                <a:latin typeface="Times New Roman"/>
                <a:cs typeface="Times New Roman"/>
              </a:rPr>
              <a:t>đòi hỏi tập trung vào  nhiều điều khác nhau, </a:t>
            </a:r>
            <a:r>
              <a:rPr dirty="0" sz="1400">
                <a:latin typeface="Times New Roman"/>
                <a:cs typeface="Times New Roman"/>
              </a:rPr>
              <a:t>nên </a:t>
            </a:r>
            <a:r>
              <a:rPr dirty="0" sz="1400" spc="-5">
                <a:latin typeface="Times New Roman"/>
                <a:cs typeface="Times New Roman"/>
              </a:rPr>
              <a:t>bạn </a:t>
            </a:r>
            <a:r>
              <a:rPr dirty="0" sz="1400">
                <a:latin typeface="Times New Roman"/>
                <a:cs typeface="Times New Roman"/>
              </a:rPr>
              <a:t>rất dễ gây ra tai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nạn.</a:t>
            </a:r>
            <a:endParaRPr sz="1400">
              <a:latin typeface="Times New Roman"/>
              <a:cs typeface="Times New Roman"/>
            </a:endParaRPr>
          </a:p>
          <a:p>
            <a:pPr algn="just" marL="672465" indent="-203835">
              <a:lnSpc>
                <a:spcPts val="1630"/>
              </a:lnSpc>
              <a:spcBef>
                <a:spcPts val="660"/>
              </a:spcBef>
              <a:buAutoNum type="alphaLcParenR" startAt="4"/>
              <a:tabLst>
                <a:tab pos="67310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Giảm </a:t>
            </a:r>
            <a:r>
              <a:rPr dirty="0" sz="1400" b="1">
                <a:latin typeface="Times New Roman"/>
                <a:cs typeface="Times New Roman"/>
              </a:rPr>
              <a:t>tầm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nhìn</a:t>
            </a:r>
            <a:endParaRPr sz="1400">
              <a:latin typeface="Times New Roman"/>
              <a:cs typeface="Times New Roman"/>
            </a:endParaRPr>
          </a:p>
          <a:p>
            <a:pPr algn="just" marL="12700" marR="6985" indent="456565">
              <a:lnSpc>
                <a:spcPct val="95500"/>
              </a:lnSpc>
              <a:spcBef>
                <a:spcPts val="30"/>
              </a:spcBef>
            </a:pPr>
            <a:r>
              <a:rPr dirty="0" sz="1400" spc="-5">
                <a:latin typeface="Times New Roman"/>
                <a:cs typeface="Times New Roman"/>
              </a:rPr>
              <a:t>Khi uống nhiều bia rượu, bạn thấy </a:t>
            </a:r>
            <a:r>
              <a:rPr dirty="0" sz="1400" spc="-10">
                <a:latin typeface="Times New Roman"/>
                <a:cs typeface="Times New Roman"/>
              </a:rPr>
              <a:t>mắt </a:t>
            </a:r>
            <a:r>
              <a:rPr dirty="0" sz="1400" spc="-5">
                <a:latin typeface="Times New Roman"/>
                <a:cs typeface="Times New Roman"/>
              </a:rPr>
              <a:t>mình bị </a:t>
            </a:r>
            <a:r>
              <a:rPr dirty="0" sz="1400" spc="-10">
                <a:latin typeface="Times New Roman"/>
                <a:cs typeface="Times New Roman"/>
              </a:rPr>
              <a:t>mờ </a:t>
            </a:r>
            <a:r>
              <a:rPr dirty="0" sz="1400">
                <a:latin typeface="Times New Roman"/>
                <a:cs typeface="Times New Roman"/>
              </a:rPr>
              <a:t>đi </a:t>
            </a:r>
            <a:r>
              <a:rPr dirty="0" sz="1400" spc="-5">
                <a:latin typeface="Times New Roman"/>
                <a:cs typeface="Times New Roman"/>
              </a:rPr>
              <a:t>là do </a:t>
            </a:r>
            <a:r>
              <a:rPr dirty="0" sz="1400" spc="-10">
                <a:latin typeface="Times New Roman"/>
                <a:cs typeface="Times New Roman"/>
              </a:rPr>
              <a:t>ảnh </a:t>
            </a:r>
            <a:r>
              <a:rPr dirty="0" sz="1400" spc="-5">
                <a:latin typeface="Times New Roman"/>
                <a:cs typeface="Times New Roman"/>
              </a:rPr>
              <a:t>hưởng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chất  cồn trên sức nhìn của bạn, thậm </a:t>
            </a:r>
            <a:r>
              <a:rPr dirty="0" sz="1400">
                <a:latin typeface="Times New Roman"/>
                <a:cs typeface="Times New Roman"/>
              </a:rPr>
              <a:t>chí </a:t>
            </a:r>
            <a:r>
              <a:rPr dirty="0" sz="1400" spc="-5">
                <a:latin typeface="Times New Roman"/>
                <a:cs typeface="Times New Roman"/>
              </a:rPr>
              <a:t>bạn </a:t>
            </a:r>
            <a:r>
              <a:rPr dirty="0" sz="1400">
                <a:latin typeface="Times New Roman"/>
                <a:cs typeface="Times New Roman"/>
              </a:rPr>
              <a:t>không thể </a:t>
            </a:r>
            <a:r>
              <a:rPr dirty="0" sz="1400" spc="-5">
                <a:latin typeface="Times New Roman"/>
                <a:cs typeface="Times New Roman"/>
              </a:rPr>
              <a:t>điều khiển </a:t>
            </a:r>
            <a:r>
              <a:rPr dirty="0" sz="1400" spc="-10">
                <a:latin typeface="Times New Roman"/>
                <a:cs typeface="Times New Roman"/>
              </a:rPr>
              <a:t>mắt </a:t>
            </a:r>
            <a:r>
              <a:rPr dirty="0" sz="1400" spc="-5">
                <a:latin typeface="Times New Roman"/>
                <a:cs typeface="Times New Roman"/>
              </a:rPr>
              <a:t>mình. Khi sức nhìn  giảm, </a:t>
            </a:r>
            <a:r>
              <a:rPr dirty="0" sz="1400">
                <a:latin typeface="Times New Roman"/>
                <a:cs typeface="Times New Roman"/>
              </a:rPr>
              <a:t>bạn </a:t>
            </a:r>
            <a:r>
              <a:rPr dirty="0" sz="1400" spc="-5">
                <a:latin typeface="Times New Roman"/>
                <a:cs typeface="Times New Roman"/>
              </a:rPr>
              <a:t>không </a:t>
            </a:r>
            <a:r>
              <a:rPr dirty="0" sz="1400">
                <a:latin typeface="Times New Roman"/>
                <a:cs typeface="Times New Roman"/>
              </a:rPr>
              <a:t>thể </a:t>
            </a:r>
            <a:r>
              <a:rPr dirty="0" sz="1400" spc="-5">
                <a:latin typeface="Times New Roman"/>
                <a:cs typeface="Times New Roman"/>
              </a:rPr>
              <a:t>đưa </a:t>
            </a:r>
            <a:r>
              <a:rPr dirty="0" sz="1400">
                <a:latin typeface="Times New Roman"/>
                <a:cs typeface="Times New Roman"/>
              </a:rPr>
              <a:t>ra </a:t>
            </a:r>
            <a:r>
              <a:rPr dirty="0" sz="1400" spc="-5">
                <a:latin typeface="Times New Roman"/>
                <a:cs typeface="Times New Roman"/>
              </a:rPr>
              <a:t>những phán đoán chính xác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khoảng </a:t>
            </a:r>
            <a:r>
              <a:rPr dirty="0" sz="1400">
                <a:latin typeface="Times New Roman"/>
                <a:cs typeface="Times New Roman"/>
              </a:rPr>
              <a:t>cách </a:t>
            </a:r>
            <a:r>
              <a:rPr dirty="0" sz="1400" spc="-5">
                <a:latin typeface="Times New Roman"/>
                <a:cs typeface="Times New Roman"/>
              </a:rPr>
              <a:t>giữa xe của  bạn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các phương tiện khác cùng lưu thông trên đường. Thêm vào đó, bạn chỉ thấy  được </a:t>
            </a:r>
            <a:r>
              <a:rPr dirty="0" sz="1400" spc="-10">
                <a:latin typeface="Times New Roman"/>
                <a:cs typeface="Times New Roman"/>
              </a:rPr>
              <a:t>rõ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hướng nhìn thẳng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không </a:t>
            </a:r>
            <a:r>
              <a:rPr dirty="0" sz="1400" spc="-5">
                <a:latin typeface="Times New Roman"/>
                <a:cs typeface="Times New Roman"/>
              </a:rPr>
              <a:t>nhìn </a:t>
            </a:r>
            <a:r>
              <a:rPr dirty="0" sz="1400">
                <a:latin typeface="Times New Roman"/>
                <a:cs typeface="Times New Roman"/>
              </a:rPr>
              <a:t>rõ </a:t>
            </a:r>
            <a:r>
              <a:rPr dirty="0" sz="1400" spc="-5">
                <a:latin typeface="Times New Roman"/>
                <a:cs typeface="Times New Roman"/>
              </a:rPr>
              <a:t>những vật </a:t>
            </a:r>
            <a:r>
              <a:rPr dirty="0" sz="1400">
                <a:latin typeface="Times New Roman"/>
                <a:cs typeface="Times New Roman"/>
              </a:rPr>
              <a:t>thể </a:t>
            </a:r>
            <a:r>
              <a:rPr dirty="0" sz="1400" spc="-5">
                <a:latin typeface="Times New Roman"/>
                <a:cs typeface="Times New Roman"/>
              </a:rPr>
              <a:t>xung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quanh.</a:t>
            </a:r>
            <a:endParaRPr sz="1400">
              <a:latin typeface="Times New Roman"/>
              <a:cs typeface="Times New Roman"/>
            </a:endParaRPr>
          </a:p>
          <a:p>
            <a:pPr algn="just" marL="652145" indent="-183515">
              <a:lnSpc>
                <a:spcPts val="1635"/>
              </a:lnSpc>
              <a:spcBef>
                <a:spcPts val="660"/>
              </a:spcBef>
              <a:buAutoNum type="alphaLcParenR" startAt="5"/>
              <a:tabLst>
                <a:tab pos="65278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Giảm đi </a:t>
            </a:r>
            <a:r>
              <a:rPr dirty="0" sz="1400" spc="-10" b="1">
                <a:latin typeface="Times New Roman"/>
                <a:cs typeface="Times New Roman"/>
              </a:rPr>
              <a:t>khả </a:t>
            </a:r>
            <a:r>
              <a:rPr dirty="0" sz="1400" spc="-5" b="1">
                <a:latin typeface="Times New Roman"/>
                <a:cs typeface="Times New Roman"/>
              </a:rPr>
              <a:t>năng phán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đoán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 indent="456565">
              <a:lnSpc>
                <a:spcPct val="95700"/>
              </a:lnSpc>
              <a:spcBef>
                <a:spcPts val="25"/>
              </a:spcBef>
            </a:pPr>
            <a:r>
              <a:rPr dirty="0" sz="1400" spc="-5">
                <a:latin typeface="Times New Roman"/>
                <a:cs typeface="Times New Roman"/>
              </a:rPr>
              <a:t>Khi điều khiển </a:t>
            </a:r>
            <a:r>
              <a:rPr dirty="0" sz="1400">
                <a:latin typeface="Times New Roman"/>
                <a:cs typeface="Times New Roman"/>
              </a:rPr>
              <a:t>xe, </a:t>
            </a:r>
            <a:r>
              <a:rPr dirty="0" sz="1400" spc="-5">
                <a:latin typeface="Times New Roman"/>
                <a:cs typeface="Times New Roman"/>
              </a:rPr>
              <a:t>khả năng phán đoán của bạn đóng vai trò rất quan trọng </a:t>
            </a:r>
            <a:r>
              <a:rPr dirty="0" sz="1400">
                <a:latin typeface="Times New Roman"/>
                <a:cs typeface="Times New Roman"/>
              </a:rPr>
              <a:t>để  </a:t>
            </a:r>
            <a:r>
              <a:rPr dirty="0" sz="1400" spc="-5">
                <a:latin typeface="Times New Roman"/>
                <a:cs typeface="Times New Roman"/>
              </a:rPr>
              <a:t>giúp đưa </a:t>
            </a:r>
            <a:r>
              <a:rPr dirty="0" sz="1400">
                <a:latin typeface="Times New Roman"/>
                <a:cs typeface="Times New Roman"/>
              </a:rPr>
              <a:t>ra các </a:t>
            </a:r>
            <a:r>
              <a:rPr dirty="0" sz="1400" spc="-5">
                <a:latin typeface="Times New Roman"/>
                <a:cs typeface="Times New Roman"/>
              </a:rPr>
              <a:t>quyết định </a:t>
            </a:r>
            <a:r>
              <a:rPr dirty="0" sz="1400">
                <a:latin typeface="Times New Roman"/>
                <a:cs typeface="Times New Roman"/>
              </a:rPr>
              <a:t>xử </a:t>
            </a:r>
            <a:r>
              <a:rPr dirty="0" sz="1400" spc="-5">
                <a:latin typeface="Times New Roman"/>
                <a:cs typeface="Times New Roman"/>
              </a:rPr>
              <a:t>lý. Chẳng hạn, bạn phải đưa </a:t>
            </a:r>
            <a:r>
              <a:rPr dirty="0" sz="1400">
                <a:latin typeface="Times New Roman"/>
                <a:cs typeface="Times New Roman"/>
              </a:rPr>
              <a:t>ra </a:t>
            </a:r>
            <a:r>
              <a:rPr dirty="0" sz="1400" spc="-5">
                <a:latin typeface="Times New Roman"/>
                <a:cs typeface="Times New Roman"/>
              </a:rPr>
              <a:t>những khả năng và tình  huống ứng </a:t>
            </a:r>
            <a:r>
              <a:rPr dirty="0" sz="1400">
                <a:latin typeface="Times New Roman"/>
                <a:cs typeface="Times New Roman"/>
              </a:rPr>
              <a:t>xử </a:t>
            </a:r>
            <a:r>
              <a:rPr dirty="0" sz="1400" spc="-5">
                <a:latin typeface="Times New Roman"/>
                <a:cs typeface="Times New Roman"/>
              </a:rPr>
              <a:t>trong trường hợp chiếc xe </a:t>
            </a:r>
            <a:r>
              <a:rPr dirty="0" sz="1400">
                <a:latin typeface="Times New Roman"/>
                <a:cs typeface="Times New Roman"/>
              </a:rPr>
              <a:t>chạy phía </a:t>
            </a:r>
            <a:r>
              <a:rPr dirty="0" sz="1400" spc="-5">
                <a:latin typeface="Times New Roman"/>
                <a:cs typeface="Times New Roman"/>
              </a:rPr>
              <a:t>trước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5">
                <a:latin typeface="Times New Roman"/>
                <a:cs typeface="Times New Roman"/>
              </a:rPr>
              <a:t>mình </a:t>
            </a:r>
            <a:r>
              <a:rPr dirty="0" sz="1400" spc="-5">
                <a:latin typeface="Times New Roman"/>
                <a:cs typeface="Times New Roman"/>
              </a:rPr>
              <a:t>đột ngột chuyển  </a:t>
            </a:r>
            <a:r>
              <a:rPr dirty="0" sz="1400">
                <a:latin typeface="Times New Roman"/>
                <a:cs typeface="Times New Roman"/>
              </a:rPr>
              <a:t>làn </a:t>
            </a:r>
            <a:r>
              <a:rPr dirty="0" sz="1400" spc="-5">
                <a:latin typeface="Times New Roman"/>
                <a:cs typeface="Times New Roman"/>
              </a:rPr>
              <a:t>hay </a:t>
            </a:r>
            <a:r>
              <a:rPr dirty="0" sz="1400">
                <a:latin typeface="Times New Roman"/>
                <a:cs typeface="Times New Roman"/>
              </a:rPr>
              <a:t>rẽ. </a:t>
            </a:r>
            <a:r>
              <a:rPr dirty="0" sz="1400" spc="-5">
                <a:latin typeface="Times New Roman"/>
                <a:cs typeface="Times New Roman"/>
              </a:rPr>
              <a:t>Khả năng </a:t>
            </a:r>
            <a:r>
              <a:rPr dirty="0" sz="1400">
                <a:latin typeface="Times New Roman"/>
                <a:cs typeface="Times New Roman"/>
              </a:rPr>
              <a:t>này </a:t>
            </a:r>
            <a:r>
              <a:rPr dirty="0" sz="1400" spc="-5">
                <a:latin typeface="Times New Roman"/>
                <a:cs typeface="Times New Roman"/>
              </a:rPr>
              <a:t>giúp bạn luôn tỉnh </a:t>
            </a:r>
            <a:r>
              <a:rPr dirty="0" sz="1400">
                <a:latin typeface="Times New Roman"/>
                <a:cs typeface="Times New Roman"/>
              </a:rPr>
              <a:t>táo </a:t>
            </a:r>
            <a:r>
              <a:rPr dirty="0" sz="1400" spc="-5">
                <a:latin typeface="Times New Roman"/>
                <a:cs typeface="Times New Roman"/>
              </a:rPr>
              <a:t>và </a:t>
            </a:r>
            <a:r>
              <a:rPr dirty="0" sz="1400">
                <a:latin typeface="Times New Roman"/>
                <a:cs typeface="Times New Roman"/>
              </a:rPr>
              <a:t>nắm rõ </a:t>
            </a:r>
            <a:r>
              <a:rPr dirty="0" sz="1400" spc="-5">
                <a:latin typeface="Times New Roman"/>
                <a:cs typeface="Times New Roman"/>
              </a:rPr>
              <a:t>tình trạng xung quanh khi  </a:t>
            </a:r>
            <a:r>
              <a:rPr dirty="0" sz="1400">
                <a:latin typeface="Times New Roman"/>
                <a:cs typeface="Times New Roman"/>
              </a:rPr>
              <a:t>lái xe. </a:t>
            </a:r>
            <a:r>
              <a:rPr dirty="0" sz="1400" spc="-5">
                <a:latin typeface="Times New Roman"/>
                <a:cs typeface="Times New Roman"/>
              </a:rPr>
              <a:t>Tuy </a:t>
            </a:r>
            <a:r>
              <a:rPr dirty="0" sz="1400">
                <a:latin typeface="Times New Roman"/>
                <a:cs typeface="Times New Roman"/>
              </a:rPr>
              <a:t>nhiên, </a:t>
            </a:r>
            <a:r>
              <a:rPr dirty="0" sz="1400" spc="-5">
                <a:latin typeface="Times New Roman"/>
                <a:cs typeface="Times New Roman"/>
              </a:rPr>
              <a:t>khả </a:t>
            </a:r>
            <a:r>
              <a:rPr dirty="0" sz="1400">
                <a:latin typeface="Times New Roman"/>
                <a:cs typeface="Times New Roman"/>
              </a:rPr>
              <a:t>năng này bị </a:t>
            </a: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đi khi </a:t>
            </a:r>
            <a:r>
              <a:rPr dirty="0" sz="1400" spc="-5">
                <a:latin typeface="Times New Roman"/>
                <a:cs typeface="Times New Roman"/>
              </a:rPr>
              <a:t>bạn uống bia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rượu.</a:t>
            </a:r>
            <a:endParaRPr sz="1400">
              <a:latin typeface="Times New Roman"/>
              <a:cs typeface="Times New Roman"/>
            </a:endParaRPr>
          </a:p>
          <a:p>
            <a:pPr algn="just" marL="469265">
              <a:lnSpc>
                <a:spcPts val="1630"/>
              </a:lnSpc>
              <a:spcBef>
                <a:spcPts val="660"/>
              </a:spcBef>
            </a:pPr>
            <a:r>
              <a:rPr dirty="0" sz="1400" b="1">
                <a:latin typeface="Times New Roman"/>
                <a:cs typeface="Times New Roman"/>
              </a:rPr>
              <a:t>4.2. </a:t>
            </a:r>
            <a:r>
              <a:rPr dirty="0" sz="1400" spc="-5" b="1">
                <a:latin typeface="Times New Roman"/>
                <a:cs typeface="Times New Roman"/>
              </a:rPr>
              <a:t>Các </a:t>
            </a:r>
            <a:r>
              <a:rPr dirty="0" sz="1400" spc="-10" b="1">
                <a:latin typeface="Times New Roman"/>
                <a:cs typeface="Times New Roman"/>
              </a:rPr>
              <a:t>mức </a:t>
            </a:r>
            <a:r>
              <a:rPr dirty="0" sz="1400" spc="-5" b="1">
                <a:latin typeface="Times New Roman"/>
                <a:cs typeface="Times New Roman"/>
              </a:rPr>
              <a:t>nồng độ </a:t>
            </a:r>
            <a:r>
              <a:rPr dirty="0" sz="1400" spc="-10" b="1">
                <a:latin typeface="Times New Roman"/>
                <a:cs typeface="Times New Roman"/>
              </a:rPr>
              <a:t>cồn </a:t>
            </a:r>
            <a:r>
              <a:rPr dirty="0" sz="1400" spc="-5" b="1">
                <a:latin typeface="Times New Roman"/>
                <a:cs typeface="Times New Roman"/>
              </a:rPr>
              <a:t>trong </a:t>
            </a:r>
            <a:r>
              <a:rPr dirty="0" sz="1400" spc="-10" b="1">
                <a:latin typeface="Times New Roman"/>
                <a:cs typeface="Times New Roman"/>
              </a:rPr>
              <a:t>máu </a:t>
            </a:r>
            <a:r>
              <a:rPr dirty="0" sz="1400" b="1">
                <a:latin typeface="Times New Roman"/>
                <a:cs typeface="Times New Roman"/>
              </a:rPr>
              <a:t>ảnh </a:t>
            </a:r>
            <a:r>
              <a:rPr dirty="0" sz="1400" spc="-5" b="1">
                <a:latin typeface="Times New Roman"/>
                <a:cs typeface="Times New Roman"/>
              </a:rPr>
              <a:t>hưởng đến </a:t>
            </a:r>
            <a:r>
              <a:rPr dirty="0" sz="1400" spc="-10" b="1">
                <a:latin typeface="Times New Roman"/>
                <a:cs typeface="Times New Roman"/>
              </a:rPr>
              <a:t>khả </a:t>
            </a:r>
            <a:r>
              <a:rPr dirty="0" sz="1400" spc="-5" b="1">
                <a:latin typeface="Times New Roman"/>
                <a:cs typeface="Times New Roman"/>
              </a:rPr>
              <a:t>năng </a:t>
            </a:r>
            <a:r>
              <a:rPr dirty="0" sz="1400" spc="-10" b="1">
                <a:latin typeface="Times New Roman"/>
                <a:cs typeface="Times New Roman"/>
              </a:rPr>
              <a:t>lái</a:t>
            </a:r>
            <a:r>
              <a:rPr dirty="0" sz="1400" spc="2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xe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456565">
              <a:lnSpc>
                <a:spcPct val="95400"/>
              </a:lnSpc>
              <a:spcBef>
                <a:spcPts val="30"/>
              </a:spcBef>
            </a:pPr>
            <a:r>
              <a:rPr dirty="0" sz="1400" spc="-5">
                <a:latin typeface="Times New Roman"/>
                <a:cs typeface="Times New Roman"/>
              </a:rPr>
              <a:t>Giới hạn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cồn trong </a:t>
            </a:r>
            <a:r>
              <a:rPr dirty="0" sz="1400" spc="-10">
                <a:latin typeface="Times New Roman"/>
                <a:cs typeface="Times New Roman"/>
              </a:rPr>
              <a:t>máu mặc </a:t>
            </a:r>
            <a:r>
              <a:rPr dirty="0" sz="1400">
                <a:latin typeface="Times New Roman"/>
                <a:cs typeface="Times New Roman"/>
              </a:rPr>
              <a:t>dù </a:t>
            </a: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>
                <a:latin typeface="Times New Roman"/>
                <a:cs typeface="Times New Roman"/>
              </a:rPr>
              <a:t>quy </a:t>
            </a:r>
            <a:r>
              <a:rPr dirty="0" sz="1400" spc="-5">
                <a:latin typeface="Times New Roman"/>
                <a:cs typeface="Times New Roman"/>
              </a:rPr>
              <a:t>định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5">
                <a:latin typeface="Times New Roman"/>
                <a:cs typeface="Times New Roman"/>
              </a:rPr>
              <a:t>0.05%. Tuy </a:t>
            </a:r>
            <a:r>
              <a:rPr dirty="0" sz="1400">
                <a:latin typeface="Times New Roman"/>
                <a:cs typeface="Times New Roman"/>
              </a:rPr>
              <a:t>nhiên, </a:t>
            </a:r>
            <a:r>
              <a:rPr dirty="0" sz="1400" spc="-5">
                <a:latin typeface="Times New Roman"/>
                <a:cs typeface="Times New Roman"/>
              </a:rPr>
              <a:t>bia  </a:t>
            </a:r>
            <a:r>
              <a:rPr dirty="0" sz="1400">
                <a:latin typeface="Times New Roman"/>
                <a:cs typeface="Times New Roman"/>
              </a:rPr>
              <a:t>rượu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thể ảnh hưởng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bất </a:t>
            </a:r>
            <a:r>
              <a:rPr dirty="0" sz="1400">
                <a:latin typeface="Times New Roman"/>
                <a:cs typeface="Times New Roman"/>
              </a:rPr>
              <a:t>kỳ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nào, đừng </a:t>
            </a:r>
            <a:r>
              <a:rPr dirty="0" sz="1400">
                <a:latin typeface="Times New Roman"/>
                <a:cs typeface="Times New Roman"/>
              </a:rPr>
              <a:t>bao </a:t>
            </a:r>
            <a:r>
              <a:rPr dirty="0" sz="1400" spc="-5">
                <a:latin typeface="Times New Roman"/>
                <a:cs typeface="Times New Roman"/>
              </a:rPr>
              <a:t>giờ </a:t>
            </a:r>
            <a:r>
              <a:rPr dirty="0" sz="1400" spc="-10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sau khi uống bia  </a:t>
            </a:r>
            <a:r>
              <a:rPr dirty="0" sz="1400">
                <a:latin typeface="Times New Roman"/>
                <a:cs typeface="Times New Roman"/>
              </a:rPr>
              <a:t>rượu </a:t>
            </a:r>
            <a:r>
              <a:rPr dirty="0" sz="1400" spc="-5">
                <a:latin typeface="Times New Roman"/>
                <a:cs typeface="Times New Roman"/>
              </a:rPr>
              <a:t>bởi hành động đó đặt bạn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người khác vào nguy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hiểm.</a:t>
            </a:r>
            <a:endParaRPr sz="1400">
              <a:latin typeface="Times New Roman"/>
              <a:cs typeface="Times New Roman"/>
            </a:endParaRPr>
          </a:p>
          <a:p>
            <a:pPr algn="just" marL="652145" indent="-183515">
              <a:lnSpc>
                <a:spcPts val="1645"/>
              </a:lnSpc>
              <a:spcBef>
                <a:spcPts val="635"/>
              </a:spcBef>
              <a:buAutoNum type="alphaLcParenR"/>
              <a:tabLst>
                <a:tab pos="652780" algn="l"/>
              </a:tabLst>
            </a:pPr>
            <a:r>
              <a:rPr dirty="0" sz="1400" spc="-5">
                <a:latin typeface="Times New Roman"/>
                <a:cs typeface="Times New Roman"/>
              </a:rPr>
              <a:t>Nồng độ cồn trong </a:t>
            </a:r>
            <a:r>
              <a:rPr dirty="0" sz="1400" spc="-10">
                <a:latin typeface="Times New Roman"/>
                <a:cs typeface="Times New Roman"/>
              </a:rPr>
              <a:t>máu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0.02</a:t>
            </a:r>
            <a:endParaRPr sz="1400">
              <a:latin typeface="Times New Roman"/>
              <a:cs typeface="Times New Roman"/>
            </a:endParaRPr>
          </a:p>
          <a:p>
            <a:pPr algn="just" marL="12700" marR="9525" indent="456565">
              <a:lnSpc>
                <a:spcPts val="1600"/>
              </a:lnSpc>
              <a:spcBef>
                <a:spcPts val="85"/>
              </a:spcBef>
            </a:pP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khả </a:t>
            </a:r>
            <a:r>
              <a:rPr dirty="0" sz="1400" spc="-5">
                <a:latin typeface="Times New Roman"/>
                <a:cs typeface="Times New Roman"/>
              </a:rPr>
              <a:t>năng phán </a:t>
            </a:r>
            <a:r>
              <a:rPr dirty="0" sz="1400">
                <a:latin typeface="Times New Roman"/>
                <a:cs typeface="Times New Roman"/>
              </a:rPr>
              <a:t>đoán, </a:t>
            </a:r>
            <a:r>
              <a:rPr dirty="0" sz="1400" spc="-5">
                <a:latin typeface="Times New Roman"/>
                <a:cs typeface="Times New Roman"/>
              </a:rPr>
              <a:t>tăng </a:t>
            </a:r>
            <a:r>
              <a:rPr dirty="0" sz="1400">
                <a:latin typeface="Times New Roman"/>
                <a:cs typeface="Times New Roman"/>
              </a:rPr>
              <a:t>sự </a:t>
            </a:r>
            <a:r>
              <a:rPr dirty="0" sz="1400" spc="-5">
                <a:latin typeface="Times New Roman"/>
                <a:cs typeface="Times New Roman"/>
              </a:rPr>
              <a:t>thư giãn, tăng nhẹ nhiệt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1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thể, thay đổi  khí sắc, giảm </a:t>
            </a:r>
            <a:r>
              <a:rPr dirty="0" sz="1400">
                <a:latin typeface="Times New Roman"/>
                <a:cs typeface="Times New Roman"/>
              </a:rPr>
              <a:t>chức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10">
                <a:latin typeface="Times New Roman"/>
                <a:cs typeface="Times New Roman"/>
              </a:rPr>
              <a:t>thị </a:t>
            </a:r>
            <a:r>
              <a:rPr dirty="0" sz="1400" spc="-5">
                <a:latin typeface="Times New Roman"/>
                <a:cs typeface="Times New Roman"/>
              </a:rPr>
              <a:t>giác,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>
                <a:latin typeface="Times New Roman"/>
                <a:cs typeface="Times New Roman"/>
              </a:rPr>
              <a:t>khả </a:t>
            </a:r>
            <a:r>
              <a:rPr dirty="0" sz="1400" spc="-5">
                <a:latin typeface="Times New Roman"/>
                <a:cs typeface="Times New Roman"/>
              </a:rPr>
              <a:t>năng điều phối </a:t>
            </a:r>
            <a:r>
              <a:rPr dirty="0" sz="1400">
                <a:latin typeface="Times New Roman"/>
                <a:cs typeface="Times New Roman"/>
              </a:rPr>
              <a:t>đa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nhiệm.</a:t>
            </a:r>
            <a:endParaRPr sz="1400">
              <a:latin typeface="Times New Roman"/>
              <a:cs typeface="Times New Roman"/>
            </a:endParaRPr>
          </a:p>
          <a:p>
            <a:pPr algn="just" marL="662940" indent="-194310">
              <a:lnSpc>
                <a:spcPts val="1645"/>
              </a:lnSpc>
              <a:spcBef>
                <a:spcPts val="590"/>
              </a:spcBef>
              <a:buAutoNum type="alphaLcParenR" startAt="2"/>
              <a:tabLst>
                <a:tab pos="663575" algn="l"/>
              </a:tabLst>
            </a:pPr>
            <a:r>
              <a:rPr dirty="0" sz="1400" spc="-5">
                <a:latin typeface="Times New Roman"/>
                <a:cs typeface="Times New Roman"/>
              </a:rPr>
              <a:t>Nồng độ cồn trong </a:t>
            </a:r>
            <a:r>
              <a:rPr dirty="0" sz="1400" spc="-10">
                <a:latin typeface="Times New Roman"/>
                <a:cs typeface="Times New Roman"/>
              </a:rPr>
              <a:t>máu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0.05</a:t>
            </a:r>
            <a:endParaRPr sz="1400">
              <a:latin typeface="Times New Roman"/>
              <a:cs typeface="Times New Roman"/>
            </a:endParaRPr>
          </a:p>
          <a:p>
            <a:pPr algn="just" marL="12700" marR="8890" indent="456565">
              <a:lnSpc>
                <a:spcPct val="95300"/>
              </a:lnSpc>
              <a:spcBef>
                <a:spcPts val="45"/>
              </a:spcBef>
            </a:pP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khả </a:t>
            </a:r>
            <a:r>
              <a:rPr dirty="0" sz="1400" spc="-5">
                <a:latin typeface="Times New Roman"/>
                <a:cs typeface="Times New Roman"/>
              </a:rPr>
              <a:t>năng phán đoán nhiều hơn, hành </a:t>
            </a:r>
            <a:r>
              <a:rPr dirty="0" sz="1400">
                <a:latin typeface="Times New Roman"/>
                <a:cs typeface="Times New Roman"/>
              </a:rPr>
              <a:t>vi </a:t>
            </a:r>
            <a:r>
              <a:rPr dirty="0" sz="1400" spc="-5">
                <a:latin typeface="Times New Roman"/>
                <a:cs typeface="Times New Roman"/>
              </a:rPr>
              <a:t>cường điệu, thiếu </a:t>
            </a:r>
            <a:r>
              <a:rPr dirty="0" sz="1400">
                <a:latin typeface="Times New Roman"/>
                <a:cs typeface="Times New Roman"/>
              </a:rPr>
              <a:t>sự </a:t>
            </a:r>
            <a:r>
              <a:rPr dirty="0" sz="1400" spc="-5">
                <a:latin typeface="Times New Roman"/>
                <a:cs typeface="Times New Roman"/>
              </a:rPr>
              <a:t>phối </a:t>
            </a:r>
            <a:r>
              <a:rPr dirty="0" sz="1400">
                <a:latin typeface="Times New Roman"/>
                <a:cs typeface="Times New Roman"/>
              </a:rPr>
              <a:t>hợp,  giảm </a:t>
            </a:r>
            <a:r>
              <a:rPr dirty="0" sz="1400" spc="-5">
                <a:latin typeface="Times New Roman"/>
                <a:cs typeface="Times New Roman"/>
              </a:rPr>
              <a:t>khả năng phát hiện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vật thể dịch chuyên,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>
                <a:latin typeface="Times New Roman"/>
                <a:cs typeface="Times New Roman"/>
              </a:rPr>
              <a:t>đi sự </a:t>
            </a:r>
            <a:r>
              <a:rPr dirty="0" sz="1400" spc="-5">
                <a:latin typeface="Times New Roman"/>
                <a:cs typeface="Times New Roman"/>
              </a:rPr>
              <a:t>tỉnh thức,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 spc="-5">
                <a:latin typeface="Times New Roman"/>
                <a:cs typeface="Times New Roman"/>
              </a:rPr>
              <a:t>đi </a:t>
            </a:r>
            <a:r>
              <a:rPr dirty="0" sz="1400">
                <a:latin typeface="Times New Roman"/>
                <a:cs typeface="Times New Roman"/>
              </a:rPr>
              <a:t>sự </a:t>
            </a:r>
            <a:r>
              <a:rPr dirty="0" sz="1400" spc="-10">
                <a:latin typeface="Times New Roman"/>
                <a:cs typeface="Times New Roman"/>
              </a:rPr>
              <a:t>ức  </a:t>
            </a:r>
            <a:r>
              <a:rPr dirty="0" sz="1400">
                <a:latin typeface="Times New Roman"/>
                <a:cs typeface="Times New Roman"/>
              </a:rPr>
              <a:t>chế, </a:t>
            </a: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kiểm soát </a:t>
            </a:r>
            <a:r>
              <a:rPr dirty="0" sz="1400" spc="-5">
                <a:latin typeface="Times New Roman"/>
                <a:cs typeface="Times New Roman"/>
              </a:rPr>
              <a:t>các nhóm </a:t>
            </a:r>
            <a:r>
              <a:rPr dirty="0" sz="1400">
                <a:latin typeface="Times New Roman"/>
                <a:cs typeface="Times New Roman"/>
              </a:rPr>
              <a:t>cơ nhỏ, </a:t>
            </a: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tốc </a:t>
            </a:r>
            <a:r>
              <a:rPr dirty="0" sz="1400" spc="-5">
                <a:latin typeface="Times New Roman"/>
                <a:cs typeface="Times New Roman"/>
              </a:rPr>
              <a:t>độ phản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ứng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70635"/>
            <a:ext cx="6143625" cy="659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97865" indent="-229235">
              <a:lnSpc>
                <a:spcPts val="1645"/>
              </a:lnSpc>
              <a:spcBef>
                <a:spcPts val="100"/>
              </a:spcBef>
              <a:buAutoNum type="alphaLcParenR" startAt="3"/>
              <a:tabLst>
                <a:tab pos="698500" algn="l"/>
              </a:tabLst>
            </a:pPr>
            <a:r>
              <a:rPr dirty="0" sz="1400" spc="-5">
                <a:latin typeface="Times New Roman"/>
                <a:cs typeface="Times New Roman"/>
              </a:rPr>
              <a:t>Nồng độ cồn trong máu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0.08</a:t>
            </a:r>
            <a:endParaRPr sz="1400">
              <a:latin typeface="Times New Roman"/>
              <a:cs typeface="Times New Roman"/>
            </a:endParaRPr>
          </a:p>
          <a:p>
            <a:pPr algn="just" marL="12700" marR="8890" indent="456565">
              <a:lnSpc>
                <a:spcPct val="95400"/>
              </a:lnSpc>
              <a:spcBef>
                <a:spcPts val="45"/>
              </a:spcBef>
            </a:pP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sự </a:t>
            </a:r>
            <a:r>
              <a:rPr dirty="0" sz="1400" spc="-5">
                <a:latin typeface="Times New Roman"/>
                <a:cs typeface="Times New Roman"/>
              </a:rPr>
              <a:t>phối hợp vận cơ,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 spc="-5">
                <a:latin typeface="Times New Roman"/>
                <a:cs typeface="Times New Roman"/>
              </a:rPr>
              <a:t>đi khả năng phán đoán,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>
                <a:latin typeface="Times New Roman"/>
                <a:cs typeface="Times New Roman"/>
              </a:rPr>
              <a:t>đi lý </a:t>
            </a:r>
            <a:r>
              <a:rPr dirty="0" sz="1400" spc="-5">
                <a:latin typeface="Times New Roman"/>
                <a:cs typeface="Times New Roman"/>
              </a:rPr>
              <a:t>trí,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>
                <a:latin typeface="Times New Roman"/>
                <a:cs typeface="Times New Roman"/>
              </a:rPr>
              <a:t>khả  </a:t>
            </a:r>
            <a:r>
              <a:rPr dirty="0" sz="1400" spc="-5">
                <a:latin typeface="Times New Roman"/>
                <a:cs typeface="Times New Roman"/>
              </a:rPr>
              <a:t>năng kiểm </a:t>
            </a:r>
            <a:r>
              <a:rPr dirty="0" sz="1400">
                <a:latin typeface="Times New Roman"/>
                <a:cs typeface="Times New Roman"/>
              </a:rPr>
              <a:t>soát,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>
                <a:latin typeface="Times New Roman"/>
                <a:cs typeface="Times New Roman"/>
              </a:rPr>
              <a:t>trí </a:t>
            </a:r>
            <a:r>
              <a:rPr dirty="0" sz="1400" spc="-5">
                <a:latin typeface="Times New Roman"/>
                <a:cs typeface="Times New Roman"/>
              </a:rPr>
              <a:t>nhớ ngắn hạn, giảm </a:t>
            </a:r>
            <a:r>
              <a:rPr dirty="0" sz="1400">
                <a:latin typeface="Times New Roman"/>
                <a:cs typeface="Times New Roman"/>
              </a:rPr>
              <a:t>khả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 spc="15">
                <a:latin typeface="Times New Roman"/>
                <a:cs typeface="Times New Roman"/>
              </a:rPr>
              <a:t>tập </a:t>
            </a:r>
            <a:r>
              <a:rPr dirty="0" sz="1400" spc="-5">
                <a:latin typeface="Times New Roman"/>
                <a:cs typeface="Times New Roman"/>
              </a:rPr>
              <a:t>trung, </a:t>
            </a:r>
            <a:r>
              <a:rPr dirty="0" sz="1400">
                <a:latin typeface="Times New Roman"/>
                <a:cs typeface="Times New Roman"/>
              </a:rPr>
              <a:t>giảm khả </a:t>
            </a:r>
            <a:r>
              <a:rPr dirty="0" sz="1400" spc="-5">
                <a:latin typeface="Times New Roman"/>
                <a:cs typeface="Times New Roman"/>
              </a:rPr>
              <a:t>năng kiểm  soát tốc </a:t>
            </a:r>
            <a:r>
              <a:rPr dirty="0" sz="1400">
                <a:latin typeface="Times New Roman"/>
                <a:cs typeface="Times New Roman"/>
              </a:rPr>
              <a:t>độ, </a:t>
            </a:r>
            <a:r>
              <a:rPr dirty="0" sz="1400" spc="-5">
                <a:latin typeface="Times New Roman"/>
                <a:cs typeface="Times New Roman"/>
              </a:rPr>
              <a:t>giả năng </a:t>
            </a:r>
            <a:r>
              <a:rPr dirty="0" sz="1400">
                <a:latin typeface="Times New Roman"/>
                <a:cs typeface="Times New Roman"/>
              </a:rPr>
              <a:t>lực xử </a:t>
            </a:r>
            <a:r>
              <a:rPr dirty="0" sz="1400" spc="-5">
                <a:latin typeface="Times New Roman"/>
                <a:cs typeface="Times New Roman"/>
              </a:rPr>
              <a:t>lý thông </a:t>
            </a:r>
            <a:r>
              <a:rPr dirty="0" sz="1400" spc="-10">
                <a:latin typeface="Times New Roman"/>
                <a:cs typeface="Times New Roman"/>
              </a:rPr>
              <a:t>tin</a:t>
            </a:r>
            <a:endParaRPr sz="1400">
              <a:latin typeface="Times New Roman"/>
              <a:cs typeface="Times New Roman"/>
            </a:endParaRPr>
          </a:p>
          <a:p>
            <a:pPr algn="just" marL="662940" indent="-194310">
              <a:lnSpc>
                <a:spcPts val="1645"/>
              </a:lnSpc>
              <a:spcBef>
                <a:spcPts val="635"/>
              </a:spcBef>
              <a:buAutoNum type="alphaLcParenR" startAt="4"/>
              <a:tabLst>
                <a:tab pos="663575" algn="l"/>
              </a:tabLst>
            </a:pPr>
            <a:r>
              <a:rPr dirty="0" sz="1400" spc="-5">
                <a:latin typeface="Times New Roman"/>
                <a:cs typeface="Times New Roman"/>
              </a:rPr>
              <a:t>Nồng độ cồn trong </a:t>
            </a:r>
            <a:r>
              <a:rPr dirty="0" sz="1400" spc="-10">
                <a:latin typeface="Times New Roman"/>
                <a:cs typeface="Times New Roman"/>
              </a:rPr>
              <a:t>máu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0.10</a:t>
            </a:r>
            <a:endParaRPr sz="1400">
              <a:latin typeface="Times New Roman"/>
              <a:cs typeface="Times New Roman"/>
            </a:endParaRPr>
          </a:p>
          <a:p>
            <a:pPr algn="just" marL="12700" marR="13335" indent="456565">
              <a:lnSpc>
                <a:spcPts val="1610"/>
              </a:lnSpc>
              <a:spcBef>
                <a:spcPts val="75"/>
              </a:spcBef>
            </a:pPr>
            <a:r>
              <a:rPr dirty="0" sz="1400" spc="-5">
                <a:latin typeface="Times New Roman"/>
                <a:cs typeface="Times New Roman"/>
              </a:rPr>
              <a:t>Phối hợp kém, </a:t>
            </a:r>
            <a:r>
              <a:rPr dirty="0" sz="1400">
                <a:latin typeface="Times New Roman"/>
                <a:cs typeface="Times New Roman"/>
              </a:rPr>
              <a:t>thời </a:t>
            </a:r>
            <a:r>
              <a:rPr dirty="0" sz="1400" spc="-5">
                <a:latin typeface="Times New Roman"/>
                <a:cs typeface="Times New Roman"/>
              </a:rPr>
              <a:t>gian phản ứng </a:t>
            </a:r>
            <a:r>
              <a:rPr dirty="0" sz="1400" spc="-10">
                <a:latin typeface="Times New Roman"/>
                <a:cs typeface="Times New Roman"/>
              </a:rPr>
              <a:t>chậm, </a:t>
            </a: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khả </a:t>
            </a:r>
            <a:r>
              <a:rPr dirty="0" sz="1400" spc="-5">
                <a:latin typeface="Times New Roman"/>
                <a:cs typeface="Times New Roman"/>
              </a:rPr>
              <a:t>năng điều khiển phương  tiện, giảm </a:t>
            </a:r>
            <a:r>
              <a:rPr dirty="0" sz="1400">
                <a:latin typeface="Times New Roman"/>
                <a:cs typeface="Times New Roman"/>
              </a:rPr>
              <a:t>khả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giữ </a:t>
            </a:r>
            <a:r>
              <a:rPr dirty="0" sz="1400" spc="-5">
                <a:latin typeface="Times New Roman"/>
                <a:cs typeface="Times New Roman"/>
              </a:rPr>
              <a:t>cho phương tiện </a:t>
            </a:r>
            <a:r>
              <a:rPr dirty="0" sz="1400">
                <a:latin typeface="Times New Roman"/>
                <a:cs typeface="Times New Roman"/>
              </a:rPr>
              <a:t>chạy </a:t>
            </a:r>
            <a:r>
              <a:rPr dirty="0" sz="1400" spc="-5">
                <a:latin typeface="Times New Roman"/>
                <a:cs typeface="Times New Roman"/>
              </a:rPr>
              <a:t>đúng làn đường </a:t>
            </a:r>
            <a:r>
              <a:rPr dirty="0" sz="1400">
                <a:latin typeface="Times New Roman"/>
                <a:cs typeface="Times New Roman"/>
              </a:rPr>
              <a:t>và sử </a:t>
            </a:r>
            <a:r>
              <a:rPr dirty="0" sz="1400" spc="-5">
                <a:latin typeface="Times New Roman"/>
                <a:cs typeface="Times New Roman"/>
              </a:rPr>
              <a:t>dụng phanh  đúng </a:t>
            </a:r>
            <a:r>
              <a:rPr dirty="0" sz="1400">
                <a:latin typeface="Times New Roman"/>
                <a:cs typeface="Times New Roman"/>
              </a:rPr>
              <a:t>lúc, </a:t>
            </a:r>
            <a:r>
              <a:rPr dirty="0" sz="1400" spc="-5">
                <a:latin typeface="Times New Roman"/>
                <a:cs typeface="Times New Roman"/>
              </a:rPr>
              <a:t>nói không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rõ.</a:t>
            </a:r>
            <a:endParaRPr sz="1400">
              <a:latin typeface="Times New Roman"/>
              <a:cs typeface="Times New Roman"/>
            </a:endParaRPr>
          </a:p>
          <a:p>
            <a:pPr algn="just" marL="652145" indent="-183515">
              <a:lnSpc>
                <a:spcPts val="1645"/>
              </a:lnSpc>
              <a:spcBef>
                <a:spcPts val="580"/>
              </a:spcBef>
              <a:buAutoNum type="alphaLcParenR" startAt="5"/>
              <a:tabLst>
                <a:tab pos="652780" algn="l"/>
              </a:tabLst>
            </a:pPr>
            <a:r>
              <a:rPr dirty="0" sz="1400" spc="-5">
                <a:latin typeface="Times New Roman"/>
                <a:cs typeface="Times New Roman"/>
              </a:rPr>
              <a:t>Nồng độ cồn trong </a:t>
            </a:r>
            <a:r>
              <a:rPr dirty="0" sz="1400" spc="-10">
                <a:latin typeface="Times New Roman"/>
                <a:cs typeface="Times New Roman"/>
              </a:rPr>
              <a:t>máu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0.15</a:t>
            </a:r>
            <a:endParaRPr sz="1400">
              <a:latin typeface="Times New Roman"/>
              <a:cs typeface="Times New Roman"/>
            </a:endParaRPr>
          </a:p>
          <a:p>
            <a:pPr algn="just" marL="12700" marR="13335" indent="456565">
              <a:lnSpc>
                <a:spcPct val="95800"/>
              </a:lnSpc>
              <a:spcBef>
                <a:spcPts val="35"/>
              </a:spcBef>
            </a:pPr>
            <a:r>
              <a:rPr dirty="0" sz="1400" spc="-5">
                <a:latin typeface="Times New Roman"/>
                <a:cs typeface="Times New Roman"/>
              </a:rPr>
              <a:t>Mất thăng bằng nghiêm </a:t>
            </a:r>
            <a:r>
              <a:rPr dirty="0" sz="1400">
                <a:latin typeface="Times New Roman"/>
                <a:cs typeface="Times New Roman"/>
              </a:rPr>
              <a:t>trọng, </a:t>
            </a:r>
            <a:r>
              <a:rPr dirty="0" sz="1400" spc="-5">
                <a:latin typeface="Times New Roman"/>
                <a:cs typeface="Times New Roman"/>
              </a:rPr>
              <a:t>gần như không thể kiểm </a:t>
            </a:r>
            <a:r>
              <a:rPr dirty="0" sz="1400">
                <a:latin typeface="Times New Roman"/>
                <a:cs typeface="Times New Roman"/>
              </a:rPr>
              <a:t>soát cơ </a:t>
            </a:r>
            <a:r>
              <a:rPr dirty="0" sz="1400" spc="-5">
                <a:latin typeface="Times New Roman"/>
                <a:cs typeface="Times New Roman"/>
              </a:rPr>
              <a:t>lực, nôn ói, khả  năng </a:t>
            </a:r>
            <a:r>
              <a:rPr dirty="0" sz="1400">
                <a:latin typeface="Times New Roman"/>
                <a:cs typeface="Times New Roman"/>
              </a:rPr>
              <a:t>xử </a:t>
            </a:r>
            <a:r>
              <a:rPr dirty="0" sz="1400" spc="-5">
                <a:latin typeface="Times New Roman"/>
                <a:cs typeface="Times New Roman"/>
              </a:rPr>
              <a:t>lý thông </a:t>
            </a:r>
            <a:r>
              <a:rPr dirty="0" sz="1400" spc="-10">
                <a:latin typeface="Times New Roman"/>
                <a:cs typeface="Times New Roman"/>
              </a:rPr>
              <a:t>tin </a:t>
            </a:r>
            <a:r>
              <a:rPr dirty="0" sz="1400" spc="-5">
                <a:latin typeface="Times New Roman"/>
                <a:cs typeface="Times New Roman"/>
              </a:rPr>
              <a:t>nghe nhìn bị giảm sút, </a:t>
            </a:r>
            <a:r>
              <a:rPr dirty="0" sz="1400">
                <a:latin typeface="Times New Roman"/>
                <a:cs typeface="Times New Roman"/>
              </a:rPr>
              <a:t>giảm sự </a:t>
            </a:r>
            <a:r>
              <a:rPr dirty="0" sz="1400" spc="-5">
                <a:latin typeface="Times New Roman"/>
                <a:cs typeface="Times New Roman"/>
              </a:rPr>
              <a:t>chú </a:t>
            </a:r>
            <a:r>
              <a:rPr dirty="0" sz="1400">
                <a:latin typeface="Times New Roman"/>
                <a:cs typeface="Times New Roman"/>
              </a:rPr>
              <a:t>ý </a:t>
            </a:r>
            <a:r>
              <a:rPr dirty="0" sz="1400" spc="-5">
                <a:latin typeface="Times New Roman"/>
                <a:cs typeface="Times New Roman"/>
              </a:rPr>
              <a:t>nghiêm trọng trong việc  điều khiển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xe.</a:t>
            </a:r>
            <a:endParaRPr sz="1400">
              <a:latin typeface="Times New Roman"/>
              <a:cs typeface="Times New Roman"/>
            </a:endParaRPr>
          </a:p>
          <a:p>
            <a:pPr algn="just" marL="469265">
              <a:lnSpc>
                <a:spcPct val="100000"/>
              </a:lnSpc>
              <a:spcBef>
                <a:spcPts val="635"/>
              </a:spcBef>
            </a:pPr>
            <a:r>
              <a:rPr dirty="0" sz="1400" b="1">
                <a:latin typeface="Times New Roman"/>
                <a:cs typeface="Times New Roman"/>
              </a:rPr>
              <a:t>4.3. Thời </a:t>
            </a:r>
            <a:r>
              <a:rPr dirty="0" sz="1400" spc="-5" b="1">
                <a:latin typeface="Times New Roman"/>
                <a:cs typeface="Times New Roman"/>
              </a:rPr>
              <a:t>gian rượu, bia </a:t>
            </a:r>
            <a:r>
              <a:rPr dirty="0" sz="1400" b="1">
                <a:latin typeface="Times New Roman"/>
                <a:cs typeface="Times New Roman"/>
              </a:rPr>
              <a:t>tiêu thụ </a:t>
            </a:r>
            <a:r>
              <a:rPr dirty="0" sz="1400" spc="-5" b="1">
                <a:latin typeface="Times New Roman"/>
                <a:cs typeface="Times New Roman"/>
              </a:rPr>
              <a:t>trong </a:t>
            </a:r>
            <a:r>
              <a:rPr dirty="0" sz="1400" b="1">
                <a:latin typeface="Times New Roman"/>
                <a:cs typeface="Times New Roman"/>
              </a:rPr>
              <a:t>cơ </a:t>
            </a:r>
            <a:r>
              <a:rPr dirty="0" sz="1400" spc="-5" b="1">
                <a:latin typeface="Times New Roman"/>
                <a:cs typeface="Times New Roman"/>
              </a:rPr>
              <a:t>thể</a:t>
            </a:r>
            <a:r>
              <a:rPr dirty="0" sz="1400" spc="6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người</a:t>
            </a:r>
            <a:endParaRPr sz="1400">
              <a:latin typeface="Times New Roman"/>
              <a:cs typeface="Times New Roman"/>
            </a:endParaRPr>
          </a:p>
          <a:p>
            <a:pPr algn="just" marL="12700" marR="8890" indent="456565">
              <a:lnSpc>
                <a:spcPct val="95700"/>
              </a:lnSpc>
              <a:spcBef>
                <a:spcPts val="685"/>
              </a:spcBef>
            </a:pPr>
            <a:r>
              <a:rPr dirty="0" sz="1400" spc="-5">
                <a:latin typeface="Times New Roman"/>
                <a:cs typeface="Times New Roman"/>
              </a:rPr>
              <a:t>Trung bình, </a:t>
            </a:r>
            <a:r>
              <a:rPr dirty="0" sz="1400" spc="-10">
                <a:latin typeface="Times New Roman"/>
                <a:cs typeface="Times New Roman"/>
              </a:rPr>
              <a:t>chất cồn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sẽ </a:t>
            </a:r>
            <a:r>
              <a:rPr dirty="0" sz="1400" spc="-5">
                <a:latin typeface="Times New Roman"/>
                <a:cs typeface="Times New Roman"/>
              </a:rPr>
              <a:t>ngấm </a:t>
            </a:r>
            <a:r>
              <a:rPr dirty="0" sz="1400">
                <a:latin typeface="Times New Roman"/>
                <a:cs typeface="Times New Roman"/>
              </a:rPr>
              <a:t>vào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sau </a:t>
            </a:r>
            <a:r>
              <a:rPr dirty="0" sz="1400" spc="-5">
                <a:latin typeface="Times New Roman"/>
                <a:cs typeface="Times New Roman"/>
              </a:rPr>
              <a:t>khi uống xấp xỉ </a:t>
            </a:r>
            <a:r>
              <a:rPr dirty="0" sz="1400">
                <a:latin typeface="Times New Roman"/>
                <a:cs typeface="Times New Roman"/>
              </a:rPr>
              <a:t>từ  30 </a:t>
            </a:r>
            <a:r>
              <a:rPr dirty="0" sz="1400" spc="-5">
                <a:latin typeface="Times New Roman"/>
                <a:cs typeface="Times New Roman"/>
              </a:rPr>
              <a:t>phút đến </a:t>
            </a:r>
            <a:r>
              <a:rPr dirty="0" sz="1400">
                <a:latin typeface="Times New Roman"/>
                <a:cs typeface="Times New Roman"/>
              </a:rPr>
              <a:t>2 </a:t>
            </a:r>
            <a:r>
              <a:rPr dirty="0" sz="1400" spc="-5">
                <a:latin typeface="Times New Roman"/>
                <a:cs typeface="Times New Roman"/>
              </a:rPr>
              <a:t>giờ.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cồn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 spc="-5">
                <a:latin typeface="Times New Roman"/>
                <a:cs typeface="Times New Roman"/>
              </a:rPr>
              <a:t>thông thường tăng đến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cao </a:t>
            </a:r>
            <a:r>
              <a:rPr dirty="0" sz="1400" spc="-5">
                <a:latin typeface="Times New Roman"/>
                <a:cs typeface="Times New Roman"/>
              </a:rPr>
              <a:t>nhất sau </a:t>
            </a:r>
            <a:r>
              <a:rPr dirty="0" sz="1400">
                <a:latin typeface="Times New Roman"/>
                <a:cs typeface="Times New Roman"/>
              </a:rPr>
              <a:t>3 </a:t>
            </a:r>
            <a:r>
              <a:rPr dirty="0" sz="1400" spc="-5">
                <a:latin typeface="Times New Roman"/>
                <a:cs typeface="Times New Roman"/>
              </a:rPr>
              <a:t>giờ  bạn dùng bia rượu. </a:t>
            </a:r>
            <a:r>
              <a:rPr dirty="0" sz="1400" spc="-1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thể </a:t>
            </a:r>
            <a:r>
              <a:rPr dirty="0" sz="1400" spc="-10">
                <a:latin typeface="Times New Roman"/>
                <a:cs typeface="Times New Roman"/>
              </a:rPr>
              <a:t>mất </a:t>
            </a:r>
            <a:r>
              <a:rPr dirty="0" sz="1400" spc="-5">
                <a:latin typeface="Times New Roman"/>
                <a:cs typeface="Times New Roman"/>
              </a:rPr>
              <a:t>trung bình </a:t>
            </a:r>
            <a:r>
              <a:rPr dirty="0" sz="1400">
                <a:latin typeface="Times New Roman"/>
                <a:cs typeface="Times New Roman"/>
              </a:rPr>
              <a:t>1 </a:t>
            </a:r>
            <a:r>
              <a:rPr dirty="0" sz="1400" spc="-5">
                <a:latin typeface="Times New Roman"/>
                <a:cs typeface="Times New Roman"/>
              </a:rPr>
              <a:t>giờ </a:t>
            </a:r>
            <a:r>
              <a:rPr dirty="0" sz="1400">
                <a:latin typeface="Times New Roman"/>
                <a:cs typeface="Times New Roman"/>
              </a:rPr>
              <a:t>để </a:t>
            </a:r>
            <a:r>
              <a:rPr dirty="0" sz="1400" spc="-5">
                <a:latin typeface="Times New Roman"/>
                <a:cs typeface="Times New Roman"/>
              </a:rPr>
              <a:t>thải </a:t>
            </a:r>
            <a:r>
              <a:rPr dirty="0" sz="1400" spc="-10">
                <a:latin typeface="Times New Roman"/>
                <a:cs typeface="Times New Roman"/>
              </a:rPr>
              <a:t>lượng </a:t>
            </a:r>
            <a:r>
              <a:rPr dirty="0" sz="1400" spc="-5">
                <a:latin typeface="Times New Roman"/>
                <a:cs typeface="Times New Roman"/>
              </a:rPr>
              <a:t>cồn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đơn vị cồn.  Như </a:t>
            </a:r>
            <a:r>
              <a:rPr dirty="0" sz="1400" spc="-10">
                <a:latin typeface="Times New Roman"/>
                <a:cs typeface="Times New Roman"/>
              </a:rPr>
              <a:t>vậy, </a:t>
            </a:r>
            <a:r>
              <a:rPr dirty="0" sz="1400">
                <a:latin typeface="Times New Roman"/>
                <a:cs typeface="Times New Roman"/>
              </a:rPr>
              <a:t>bạn </a:t>
            </a:r>
            <a:r>
              <a:rPr dirty="0" sz="1400" spc="-5">
                <a:latin typeface="Times New Roman"/>
                <a:cs typeface="Times New Roman"/>
              </a:rPr>
              <a:t>cần khoảng </a:t>
            </a:r>
            <a:r>
              <a:rPr dirty="0" sz="1400">
                <a:latin typeface="Times New Roman"/>
                <a:cs typeface="Times New Roman"/>
              </a:rPr>
              <a:t>6 </a:t>
            </a:r>
            <a:r>
              <a:rPr dirty="0" sz="1400" spc="-5">
                <a:latin typeface="Times New Roman"/>
                <a:cs typeface="Times New Roman"/>
              </a:rPr>
              <a:t>giờ sau khi uống </a:t>
            </a:r>
            <a:r>
              <a:rPr dirty="0" sz="1400">
                <a:latin typeface="Times New Roman"/>
                <a:cs typeface="Times New Roman"/>
              </a:rPr>
              <a:t>3 ly rượu </a:t>
            </a:r>
            <a:r>
              <a:rPr dirty="0" sz="1400" spc="-5">
                <a:latin typeface="Times New Roman"/>
                <a:cs typeface="Times New Roman"/>
              </a:rPr>
              <a:t>vang hoặc </a:t>
            </a:r>
            <a:r>
              <a:rPr dirty="0" sz="1400">
                <a:latin typeface="Times New Roman"/>
                <a:cs typeface="Times New Roman"/>
              </a:rPr>
              <a:t>3 </a:t>
            </a:r>
            <a:r>
              <a:rPr dirty="0" sz="1400" spc="-10">
                <a:latin typeface="Times New Roman"/>
                <a:cs typeface="Times New Roman"/>
              </a:rPr>
              <a:t>chai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để có </a:t>
            </a:r>
            <a:r>
              <a:rPr dirty="0" sz="1400" spc="-5">
                <a:latin typeface="Times New Roman"/>
                <a:cs typeface="Times New Roman"/>
              </a:rPr>
              <a:t>thể  </a:t>
            </a:r>
            <a:r>
              <a:rPr dirty="0" sz="1400">
                <a:latin typeface="Times New Roman"/>
                <a:cs typeface="Times New Roman"/>
              </a:rPr>
              <a:t>lái xe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cách </a:t>
            </a:r>
            <a:r>
              <a:rPr dirty="0" sz="1400">
                <a:latin typeface="Times New Roman"/>
                <a:cs typeface="Times New Roman"/>
              </a:rPr>
              <a:t>an </a:t>
            </a:r>
            <a:r>
              <a:rPr dirty="0" sz="1400" spc="-5">
                <a:latin typeface="Times New Roman"/>
                <a:cs typeface="Times New Roman"/>
              </a:rPr>
              <a:t>toàn </a:t>
            </a:r>
            <a:r>
              <a:rPr dirty="0" sz="1400">
                <a:latin typeface="Times New Roman"/>
                <a:cs typeface="Times New Roman"/>
              </a:rPr>
              <a:t>sau </a:t>
            </a:r>
            <a:r>
              <a:rPr dirty="0" sz="1400" spc="-5">
                <a:latin typeface="Times New Roman"/>
                <a:cs typeface="Times New Roman"/>
              </a:rPr>
              <a:t>khi uống bia </a:t>
            </a:r>
            <a:r>
              <a:rPr dirty="0" sz="1400">
                <a:latin typeface="Times New Roman"/>
                <a:cs typeface="Times New Roman"/>
              </a:rPr>
              <a:t>rượu. </a:t>
            </a:r>
            <a:r>
              <a:rPr dirty="0" sz="1400" spc="-5">
                <a:latin typeface="Times New Roman"/>
                <a:cs typeface="Times New Roman"/>
              </a:rPr>
              <a:t>Nhiều </a:t>
            </a:r>
            <a:r>
              <a:rPr dirty="0" sz="1400" spc="-1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cho </a:t>
            </a:r>
            <a:r>
              <a:rPr dirty="0" sz="1400">
                <a:latin typeface="Times New Roman"/>
                <a:cs typeface="Times New Roman"/>
              </a:rPr>
              <a:t>rằng </a:t>
            </a:r>
            <a:r>
              <a:rPr dirty="0" sz="1400" spc="-5">
                <a:latin typeface="Times New Roman"/>
                <a:cs typeface="Times New Roman"/>
              </a:rPr>
              <a:t>uống </a:t>
            </a:r>
            <a:r>
              <a:rPr dirty="0" sz="1400">
                <a:latin typeface="Times New Roman"/>
                <a:cs typeface="Times New Roman"/>
              </a:rPr>
              <a:t>cà </a:t>
            </a:r>
            <a:r>
              <a:rPr dirty="0" sz="1400" spc="-5">
                <a:latin typeface="Times New Roman"/>
                <a:cs typeface="Times New Roman"/>
              </a:rPr>
              <a:t>phê,  uống nước chanh, hay </a:t>
            </a:r>
            <a:r>
              <a:rPr dirty="0" sz="1400" spc="5">
                <a:latin typeface="Times New Roman"/>
                <a:cs typeface="Times New Roman"/>
              </a:rPr>
              <a:t>tắm </a:t>
            </a:r>
            <a:r>
              <a:rPr dirty="0" sz="1400">
                <a:latin typeface="Times New Roman"/>
                <a:cs typeface="Times New Roman"/>
              </a:rPr>
              <a:t>sẽ </a:t>
            </a:r>
            <a:r>
              <a:rPr dirty="0" sz="1400" spc="-5">
                <a:latin typeface="Times New Roman"/>
                <a:cs typeface="Times New Roman"/>
              </a:rPr>
              <a:t>giúp </a:t>
            </a:r>
            <a:r>
              <a:rPr dirty="0" sz="1400">
                <a:latin typeface="Times New Roman"/>
                <a:cs typeface="Times New Roman"/>
              </a:rPr>
              <a:t>giảm ảnh </a:t>
            </a:r>
            <a:r>
              <a:rPr dirty="0" sz="1400" spc="-5">
                <a:latin typeface="Times New Roman"/>
                <a:cs typeface="Times New Roman"/>
              </a:rPr>
              <a:t>hưởng của </a:t>
            </a:r>
            <a:r>
              <a:rPr dirty="0" sz="1400" spc="-10">
                <a:latin typeface="Times New Roman"/>
                <a:cs typeface="Times New Roman"/>
              </a:rPr>
              <a:t>chất cồn </a:t>
            </a:r>
            <a:r>
              <a:rPr dirty="0" sz="1400" spc="-5">
                <a:latin typeface="Times New Roman"/>
                <a:cs typeface="Times New Roman"/>
              </a:rPr>
              <a:t>nhanh hơn. Thực </a:t>
            </a:r>
            <a:r>
              <a:rPr dirty="0" sz="1400">
                <a:latin typeface="Times New Roman"/>
                <a:cs typeface="Times New Roman"/>
              </a:rPr>
              <a:t>tế  </a:t>
            </a:r>
            <a:r>
              <a:rPr dirty="0" sz="1400" spc="-5">
                <a:latin typeface="Times New Roman"/>
                <a:cs typeface="Times New Roman"/>
              </a:rPr>
              <a:t>thì không đúng, chỉ </a:t>
            </a:r>
            <a:r>
              <a:rPr dirty="0" sz="140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thời gian. Điều quan trọng cần nhớ </a:t>
            </a:r>
            <a:r>
              <a:rPr dirty="0" sz="1400">
                <a:latin typeface="Times New Roman"/>
                <a:cs typeface="Times New Roman"/>
              </a:rPr>
              <a:t>rằng </a:t>
            </a:r>
            <a:r>
              <a:rPr dirty="0" sz="1400" spc="-10">
                <a:latin typeface="Times New Roman"/>
                <a:cs typeface="Times New Roman"/>
              </a:rPr>
              <a:t>mọi </a:t>
            </a:r>
            <a:r>
              <a:rPr dirty="0" sz="1400">
                <a:latin typeface="Times New Roman"/>
                <a:cs typeface="Times New Roman"/>
              </a:rPr>
              <a:t>hành </a:t>
            </a:r>
            <a:r>
              <a:rPr dirty="0" sz="1400" spc="-5">
                <a:latin typeface="Times New Roman"/>
                <a:cs typeface="Times New Roman"/>
              </a:rPr>
              <a:t>động </a:t>
            </a:r>
            <a:r>
              <a:rPr dirty="0" sz="1400">
                <a:latin typeface="Times New Roman"/>
                <a:cs typeface="Times New Roman"/>
              </a:rPr>
              <a:t>lái xe  sau </a:t>
            </a:r>
            <a:r>
              <a:rPr dirty="0" sz="1400" spc="-5">
                <a:latin typeface="Times New Roman"/>
                <a:cs typeface="Times New Roman"/>
              </a:rPr>
              <a:t>khi uống rượu bia </a:t>
            </a:r>
            <a:r>
              <a:rPr dirty="0" sz="1400">
                <a:latin typeface="Times New Roman"/>
                <a:cs typeface="Times New Roman"/>
              </a:rPr>
              <a:t>đều vi </a:t>
            </a:r>
            <a:r>
              <a:rPr dirty="0" sz="1400" spc="-5">
                <a:latin typeface="Times New Roman"/>
                <a:cs typeface="Times New Roman"/>
              </a:rPr>
              <a:t>phạm </a:t>
            </a:r>
            <a:r>
              <a:rPr dirty="0" sz="1400">
                <a:latin typeface="Times New Roman"/>
                <a:cs typeface="Times New Roman"/>
              </a:rPr>
              <a:t>luật </a:t>
            </a:r>
            <a:r>
              <a:rPr dirty="0" sz="1400" spc="-5">
                <a:latin typeface="Times New Roman"/>
                <a:cs typeface="Times New Roman"/>
              </a:rPr>
              <a:t>pháp nguy </a:t>
            </a:r>
            <a:r>
              <a:rPr dirty="0" sz="1400">
                <a:latin typeface="Times New Roman"/>
                <a:cs typeface="Times New Roman"/>
              </a:rPr>
              <a:t>cơ gây ra </a:t>
            </a:r>
            <a:r>
              <a:rPr dirty="0" sz="1400" spc="-5">
                <a:latin typeface="Times New Roman"/>
                <a:cs typeface="Times New Roman"/>
              </a:rPr>
              <a:t>những hậu quả nặng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nề.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469265" marR="5715" indent="-228600">
              <a:lnSpc>
                <a:spcPts val="161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5. Điển </a:t>
            </a:r>
            <a:r>
              <a:rPr dirty="0" sz="1400" spc="-5" b="1">
                <a:latin typeface="Times New Roman"/>
                <a:cs typeface="Times New Roman"/>
              </a:rPr>
              <a:t>hình những vụ tai </a:t>
            </a:r>
            <a:r>
              <a:rPr dirty="0" sz="1400" b="1">
                <a:latin typeface="Times New Roman"/>
                <a:cs typeface="Times New Roman"/>
              </a:rPr>
              <a:t>nạn </a:t>
            </a:r>
            <a:r>
              <a:rPr dirty="0" sz="1400" spc="-5" b="1">
                <a:latin typeface="Times New Roman"/>
                <a:cs typeface="Times New Roman"/>
              </a:rPr>
              <a:t>giao thông liên quan </a:t>
            </a:r>
            <a:r>
              <a:rPr dirty="0" sz="1400" spc="5" b="1">
                <a:latin typeface="Times New Roman"/>
                <a:cs typeface="Times New Roman"/>
              </a:rPr>
              <a:t>đến </a:t>
            </a:r>
            <a:r>
              <a:rPr dirty="0" sz="1400" spc="-5" b="1">
                <a:latin typeface="Times New Roman"/>
                <a:cs typeface="Times New Roman"/>
              </a:rPr>
              <a:t>người điều khiển  phương tiện </a:t>
            </a:r>
            <a:r>
              <a:rPr dirty="0" sz="1400" b="1">
                <a:latin typeface="Times New Roman"/>
                <a:cs typeface="Times New Roman"/>
              </a:rPr>
              <a:t>sử </a:t>
            </a:r>
            <a:r>
              <a:rPr dirty="0" sz="1400" spc="-5" b="1">
                <a:latin typeface="Times New Roman"/>
                <a:cs typeface="Times New Roman"/>
              </a:rPr>
              <a:t>dụng </a:t>
            </a:r>
            <a:r>
              <a:rPr dirty="0" sz="1400" b="1">
                <a:latin typeface="Times New Roman"/>
                <a:cs typeface="Times New Roman"/>
              </a:rPr>
              <a:t>rượu,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bia</a:t>
            </a:r>
            <a:endParaRPr sz="1400">
              <a:latin typeface="Times New Roman"/>
              <a:cs typeface="Times New Roman"/>
            </a:endParaRPr>
          </a:p>
          <a:p>
            <a:pPr algn="just" marL="241300" marR="5080" indent="227965">
              <a:lnSpc>
                <a:spcPts val="1610"/>
              </a:lnSpc>
              <a:spcBef>
                <a:spcPts val="580"/>
              </a:spcBef>
            </a:pPr>
            <a:r>
              <a:rPr dirty="0" sz="1400">
                <a:latin typeface="Times New Roman"/>
                <a:cs typeface="Times New Roman"/>
              </a:rPr>
              <a:t>- </a:t>
            </a:r>
            <a:r>
              <a:rPr dirty="0" sz="1400" spc="-5">
                <a:latin typeface="Times New Roman"/>
                <a:cs typeface="Times New Roman"/>
              </a:rPr>
              <a:t>Với kinh nghiệm </a:t>
            </a:r>
            <a:r>
              <a:rPr dirty="0" sz="1400">
                <a:latin typeface="Times New Roman"/>
                <a:cs typeface="Times New Roman"/>
              </a:rPr>
              <a:t>13 năm lái xe </a:t>
            </a:r>
            <a:r>
              <a:rPr dirty="0" sz="1400" spc="-5">
                <a:latin typeface="Times New Roman"/>
                <a:cs typeface="Times New Roman"/>
              </a:rPr>
              <a:t>Lê Trung </a:t>
            </a:r>
            <a:r>
              <a:rPr dirty="0" sz="1400">
                <a:latin typeface="Times New Roman"/>
                <a:cs typeface="Times New Roman"/>
              </a:rPr>
              <a:t>H - </a:t>
            </a:r>
            <a:r>
              <a:rPr dirty="0" sz="1400" spc="-5">
                <a:latin typeface="Times New Roman"/>
                <a:cs typeface="Times New Roman"/>
              </a:rPr>
              <a:t>người gây </a:t>
            </a:r>
            <a:r>
              <a:rPr dirty="0" sz="1400">
                <a:latin typeface="Times New Roman"/>
                <a:cs typeface="Times New Roman"/>
              </a:rPr>
              <a:t>ra vụ tai nạn </a:t>
            </a:r>
            <a:r>
              <a:rPr dirty="0" sz="1400" spc="-5">
                <a:latin typeface="Times New Roman"/>
                <a:cs typeface="Times New Roman"/>
              </a:rPr>
              <a:t>giao  thông nghiêm trọng </a:t>
            </a:r>
            <a:r>
              <a:rPr dirty="0" sz="1400">
                <a:latin typeface="Times New Roman"/>
                <a:cs typeface="Times New Roman"/>
              </a:rPr>
              <a:t>làm </a:t>
            </a:r>
            <a:r>
              <a:rPr dirty="0" sz="1400" spc="-5">
                <a:latin typeface="Times New Roman"/>
                <a:cs typeface="Times New Roman"/>
              </a:rPr>
              <a:t>chết </a:t>
            </a:r>
            <a:r>
              <a:rPr dirty="0" sz="1400">
                <a:latin typeface="Times New Roman"/>
                <a:cs typeface="Times New Roman"/>
              </a:rPr>
              <a:t>02 </a:t>
            </a:r>
            <a:r>
              <a:rPr dirty="0" sz="1400" spc="-1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vào 0h10’ ngày 1/5/2019 tại đường </a:t>
            </a:r>
            <a:r>
              <a:rPr dirty="0" sz="1400" spc="5">
                <a:latin typeface="Times New Roman"/>
                <a:cs typeface="Times New Roman"/>
              </a:rPr>
              <a:t>hầm  </a:t>
            </a:r>
            <a:r>
              <a:rPr dirty="0" sz="1400" spc="-5">
                <a:latin typeface="Times New Roman"/>
                <a:cs typeface="Times New Roman"/>
              </a:rPr>
              <a:t>Kim </a:t>
            </a:r>
            <a:r>
              <a:rPr dirty="0" sz="1400">
                <a:latin typeface="Times New Roman"/>
                <a:cs typeface="Times New Roman"/>
              </a:rPr>
              <a:t>Liên, </a:t>
            </a:r>
            <a:r>
              <a:rPr dirty="0" sz="1400" spc="-5">
                <a:latin typeface="Times New Roman"/>
                <a:cs typeface="Times New Roman"/>
              </a:rPr>
              <a:t>Hà Nội. Lái </a:t>
            </a:r>
            <a:r>
              <a:rPr dirty="0" sz="1400">
                <a:latin typeface="Times New Roman"/>
                <a:cs typeface="Times New Roman"/>
              </a:rPr>
              <a:t>xe gây ra </a:t>
            </a:r>
            <a:r>
              <a:rPr dirty="0" sz="1400" spc="-5">
                <a:latin typeface="Times New Roman"/>
                <a:cs typeface="Times New Roman"/>
              </a:rPr>
              <a:t>vụ tai </a:t>
            </a:r>
            <a:r>
              <a:rPr dirty="0" sz="1400" spc="-10">
                <a:latin typeface="Times New Roman"/>
                <a:cs typeface="Times New Roman"/>
              </a:rPr>
              <a:t>nạn </a:t>
            </a:r>
            <a:r>
              <a:rPr dirty="0" sz="1400">
                <a:latin typeface="Times New Roman"/>
                <a:cs typeface="Times New Roman"/>
              </a:rPr>
              <a:t>này </a:t>
            </a:r>
            <a:r>
              <a:rPr dirty="0" sz="1400" spc="-5">
                <a:latin typeface="Times New Roman"/>
                <a:cs typeface="Times New Roman"/>
              </a:rPr>
              <a:t>thừa nhận </a:t>
            </a:r>
            <a:r>
              <a:rPr dirty="0" sz="1400">
                <a:latin typeface="Times New Roman"/>
                <a:cs typeface="Times New Roman"/>
              </a:rPr>
              <a:t>đã </a:t>
            </a:r>
            <a:r>
              <a:rPr dirty="0" sz="1400" spc="-5">
                <a:latin typeface="Times New Roman"/>
                <a:cs typeface="Times New Roman"/>
              </a:rPr>
              <a:t>uống bia </a:t>
            </a:r>
            <a:r>
              <a:rPr dirty="0" sz="1400">
                <a:latin typeface="Times New Roman"/>
                <a:cs typeface="Times New Roman"/>
              </a:rPr>
              <a:t>trước </a:t>
            </a:r>
            <a:r>
              <a:rPr dirty="0" sz="1400" spc="-5">
                <a:latin typeface="Times New Roman"/>
                <a:cs typeface="Times New Roman"/>
              </a:rPr>
              <a:t>khi  </a:t>
            </a:r>
            <a:r>
              <a:rPr dirty="0" sz="1400">
                <a:latin typeface="Times New Roman"/>
                <a:cs typeface="Times New Roman"/>
              </a:rPr>
              <a:t>gây họa, cơ </a:t>
            </a:r>
            <a:r>
              <a:rPr dirty="0" sz="1400" spc="-5">
                <a:latin typeface="Times New Roman"/>
                <a:cs typeface="Times New Roman"/>
              </a:rPr>
              <a:t>quan </a:t>
            </a:r>
            <a:r>
              <a:rPr dirty="0" sz="1400" spc="-10">
                <a:latin typeface="Times New Roman"/>
                <a:cs typeface="Times New Roman"/>
              </a:rPr>
              <a:t>chức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đã đo </a:t>
            </a:r>
            <a:r>
              <a:rPr dirty="0" sz="1400" spc="-5">
                <a:latin typeface="Times New Roman"/>
                <a:cs typeface="Times New Roman"/>
              </a:rPr>
              <a:t>được nồng độ cồn của </a:t>
            </a:r>
            <a:r>
              <a:rPr dirty="0" sz="1400">
                <a:latin typeface="Times New Roman"/>
                <a:cs typeface="Times New Roman"/>
              </a:rPr>
              <a:t>lái xe này là </a:t>
            </a:r>
            <a:r>
              <a:rPr dirty="0" sz="1400" spc="-5">
                <a:latin typeface="Times New Roman"/>
                <a:cs typeface="Times New Roman"/>
              </a:rPr>
              <a:t>0,751 mg/lít  khí thở.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623942"/>
            <a:ext cx="6056630" cy="74549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2396490" marR="495934" indent="-1807845">
              <a:lnSpc>
                <a:spcPts val="1150"/>
              </a:lnSpc>
              <a:spcBef>
                <a:spcPts val="175"/>
              </a:spcBef>
            </a:pPr>
            <a:r>
              <a:rPr dirty="0" sz="1000" spc="-5">
                <a:latin typeface="Times New Roman"/>
                <a:cs typeface="Times New Roman"/>
              </a:rPr>
              <a:t>Vụ tai nạn giao thông nghiêm trọng ngày </a:t>
            </a:r>
            <a:r>
              <a:rPr dirty="0" sz="1000">
                <a:latin typeface="Times New Roman"/>
                <a:cs typeface="Times New Roman"/>
              </a:rPr>
              <a:t>1/5 làm </a:t>
            </a:r>
            <a:r>
              <a:rPr dirty="0" sz="1000" spc="-5">
                <a:latin typeface="Times New Roman"/>
                <a:cs typeface="Times New Roman"/>
              </a:rPr>
              <a:t>chết 2 người tại đường hầm </a:t>
            </a:r>
            <a:r>
              <a:rPr dirty="0" sz="1000">
                <a:latin typeface="Times New Roman"/>
                <a:cs typeface="Times New Roman"/>
              </a:rPr>
              <a:t>Kim </a:t>
            </a:r>
            <a:r>
              <a:rPr dirty="0" sz="1000" spc="-5">
                <a:latin typeface="Times New Roman"/>
                <a:cs typeface="Times New Roman"/>
              </a:rPr>
              <a:t>Liên, Hà Nội.  (Nguồn: baogiaothong.vn)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565"/>
              </a:lnSpc>
            </a:pPr>
            <a:r>
              <a:rPr dirty="0" sz="1400">
                <a:latin typeface="Times New Roman"/>
                <a:cs typeface="Times New Roman"/>
              </a:rPr>
              <a:t>- </a:t>
            </a:r>
            <a:r>
              <a:rPr dirty="0" sz="1400" spc="-5">
                <a:latin typeface="Times New Roman"/>
                <a:cs typeface="Times New Roman"/>
              </a:rPr>
              <a:t>Cả nhà </a:t>
            </a:r>
            <a:r>
              <a:rPr dirty="0" sz="1400">
                <a:latin typeface="Times New Roman"/>
                <a:cs typeface="Times New Roman"/>
              </a:rPr>
              <a:t>4 </a:t>
            </a:r>
            <a:r>
              <a:rPr dirty="0" sz="1400" spc="-5">
                <a:latin typeface="Times New Roman"/>
                <a:cs typeface="Times New Roman"/>
              </a:rPr>
              <a:t>người cùng đi trên </a:t>
            </a:r>
            <a:r>
              <a:rPr dirty="0" sz="1400">
                <a:latin typeface="Times New Roman"/>
                <a:cs typeface="Times New Roman"/>
              </a:rPr>
              <a:t>1 xe </a:t>
            </a:r>
            <a:r>
              <a:rPr dirty="0" sz="1400" spc="-5">
                <a:latin typeface="Times New Roman"/>
                <a:cs typeface="Times New Roman"/>
              </a:rPr>
              <a:t>máy </a:t>
            </a:r>
            <a:r>
              <a:rPr dirty="0" sz="1400" spc="5">
                <a:latin typeface="Times New Roman"/>
                <a:cs typeface="Times New Roman"/>
              </a:rPr>
              <a:t>bị </a:t>
            </a:r>
            <a:r>
              <a:rPr dirty="0" sz="1400" spc="-5">
                <a:latin typeface="Times New Roman"/>
                <a:cs typeface="Times New Roman"/>
              </a:rPr>
              <a:t>TNGT </a:t>
            </a:r>
            <a:r>
              <a:rPr dirty="0" sz="1400">
                <a:latin typeface="Times New Roman"/>
                <a:cs typeface="Times New Roman"/>
              </a:rPr>
              <a:t>ở Sóc </a:t>
            </a:r>
            <a:r>
              <a:rPr dirty="0" sz="1400" spc="-5">
                <a:latin typeface="Times New Roman"/>
                <a:cs typeface="Times New Roman"/>
              </a:rPr>
              <a:t>Sơn Hà </a:t>
            </a:r>
            <a:r>
              <a:rPr dirty="0" sz="1400">
                <a:latin typeface="Times New Roman"/>
                <a:cs typeface="Times New Roman"/>
              </a:rPr>
              <a:t>Nội </a:t>
            </a:r>
            <a:r>
              <a:rPr dirty="0" sz="1400" spc="-5">
                <a:latin typeface="Times New Roman"/>
                <a:cs typeface="Times New Roman"/>
              </a:rPr>
              <a:t>ngày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23/9/2019,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400" spc="-5">
                <a:latin typeface="Times New Roman"/>
                <a:cs typeface="Times New Roman"/>
              </a:rPr>
              <a:t>người bố </a:t>
            </a:r>
            <a:r>
              <a:rPr dirty="0" sz="1400">
                <a:latin typeface="Times New Roman"/>
                <a:cs typeface="Times New Roman"/>
              </a:rPr>
              <a:t>đã </a:t>
            </a:r>
            <a:r>
              <a:rPr dirty="0" sz="1400" spc="-5">
                <a:latin typeface="Times New Roman"/>
                <a:cs typeface="Times New Roman"/>
              </a:rPr>
              <a:t>uống rượu trước đó. Vụ TNGT khiến người </a:t>
            </a:r>
            <a:r>
              <a:rPr dirty="0" sz="1400" spc="-15">
                <a:latin typeface="Times New Roman"/>
                <a:cs typeface="Times New Roman"/>
              </a:rPr>
              <a:t>mẹ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hai con </a:t>
            </a:r>
            <a:r>
              <a:rPr dirty="0" sz="1400">
                <a:latin typeface="Times New Roman"/>
                <a:cs typeface="Times New Roman"/>
              </a:rPr>
              <a:t>nhỏ tử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vong.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5824" y="8692083"/>
            <a:ext cx="5972175" cy="39624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2579370" marR="5080" indent="-2567305">
              <a:lnSpc>
                <a:spcPct val="102499"/>
              </a:lnSpc>
              <a:spcBef>
                <a:spcPts val="65"/>
              </a:spcBef>
            </a:pPr>
            <a:r>
              <a:rPr dirty="0" sz="1200" spc="-5" i="1">
                <a:latin typeface="Times New Roman"/>
                <a:cs typeface="Times New Roman"/>
              </a:rPr>
              <a:t>Hiện </a:t>
            </a:r>
            <a:r>
              <a:rPr dirty="0" sz="1200" i="1">
                <a:latin typeface="Times New Roman"/>
                <a:cs typeface="Times New Roman"/>
              </a:rPr>
              <a:t>trường </a:t>
            </a:r>
            <a:r>
              <a:rPr dirty="0" sz="1200" spc="-5" i="1">
                <a:latin typeface="Times New Roman"/>
                <a:cs typeface="Times New Roman"/>
              </a:rPr>
              <a:t>vụ TNGT thương </a:t>
            </a:r>
            <a:r>
              <a:rPr dirty="0" sz="1200" i="1">
                <a:latin typeface="Times New Roman"/>
                <a:cs typeface="Times New Roman"/>
              </a:rPr>
              <a:t>tâm ở Sóc </a:t>
            </a:r>
            <a:r>
              <a:rPr dirty="0" sz="1200" spc="-5" i="1">
                <a:latin typeface="Times New Roman"/>
                <a:cs typeface="Times New Roman"/>
              </a:rPr>
              <a:t>Sơn </a:t>
            </a:r>
            <a:r>
              <a:rPr dirty="0" sz="1200" i="1">
                <a:latin typeface="Times New Roman"/>
                <a:cs typeface="Times New Roman"/>
              </a:rPr>
              <a:t>khiến </a:t>
            </a:r>
            <a:r>
              <a:rPr dirty="0" sz="1200" spc="-5" i="1">
                <a:latin typeface="Times New Roman"/>
                <a:cs typeface="Times New Roman"/>
              </a:rPr>
              <a:t>người mẹ và </a:t>
            </a:r>
            <a:r>
              <a:rPr dirty="0" sz="1200" i="1">
                <a:latin typeface="Times New Roman"/>
                <a:cs typeface="Times New Roman"/>
              </a:rPr>
              <a:t>hai con nhỏ tử </a:t>
            </a:r>
            <a:r>
              <a:rPr dirty="0" sz="1200" spc="-5" i="1">
                <a:latin typeface="Times New Roman"/>
                <a:cs typeface="Times New Roman"/>
              </a:rPr>
              <a:t>vong, người </a:t>
            </a:r>
            <a:r>
              <a:rPr dirty="0" sz="1200" i="1">
                <a:latin typeface="Times New Roman"/>
                <a:cs typeface="Times New Roman"/>
              </a:rPr>
              <a:t>bố bị  </a:t>
            </a:r>
            <a:r>
              <a:rPr dirty="0" sz="1200" i="1">
                <a:latin typeface="Times New Roman"/>
                <a:cs typeface="Times New Roman"/>
              </a:rPr>
              <a:t>thương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nặng</a:t>
            </a:r>
            <a:r>
              <a:rPr dirty="0" sz="110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85850" y="800100"/>
            <a:ext cx="5766434" cy="38442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4400" y="5483352"/>
            <a:ext cx="5945759" cy="3091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153115"/>
            <a:ext cx="6142990" cy="309118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dirty="0" sz="1050">
                <a:latin typeface="Times New Roman"/>
                <a:cs typeface="Times New Roman"/>
              </a:rPr>
              <a:t>Hiện </a:t>
            </a:r>
            <a:r>
              <a:rPr dirty="0" sz="1050" spc="-5">
                <a:latin typeface="Times New Roman"/>
                <a:cs typeface="Times New Roman"/>
              </a:rPr>
              <a:t>trường vụ tai </a:t>
            </a:r>
            <a:r>
              <a:rPr dirty="0" sz="1050">
                <a:latin typeface="Times New Roman"/>
                <a:cs typeface="Times New Roman"/>
              </a:rPr>
              <a:t>nạn giao </a:t>
            </a:r>
            <a:r>
              <a:rPr dirty="0" sz="1050" spc="-5">
                <a:latin typeface="Times New Roman"/>
                <a:cs typeface="Times New Roman"/>
              </a:rPr>
              <a:t>thông nghiêm trọng tại </a:t>
            </a:r>
            <a:r>
              <a:rPr dirty="0" sz="1050">
                <a:latin typeface="Times New Roman"/>
                <a:cs typeface="Times New Roman"/>
              </a:rPr>
              <a:t>ngã </a:t>
            </a:r>
            <a:r>
              <a:rPr dirty="0" sz="1050" spc="-5">
                <a:latin typeface="Times New Roman"/>
                <a:cs typeface="Times New Roman"/>
              </a:rPr>
              <a:t>tư Hàng </a:t>
            </a:r>
            <a:r>
              <a:rPr dirty="0" sz="1050">
                <a:latin typeface="Times New Roman"/>
                <a:cs typeface="Times New Roman"/>
              </a:rPr>
              <a:t>Xanh ngày</a:t>
            </a:r>
            <a:r>
              <a:rPr dirty="0" sz="1050" spc="-3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21.10.2018</a:t>
            </a:r>
            <a:endParaRPr sz="105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499"/>
              </a:lnSpc>
              <a:spcBef>
                <a:spcPts val="740"/>
              </a:spcBef>
              <a:buChar char="-"/>
              <a:tabLst>
                <a:tab pos="586105" algn="l"/>
              </a:tabLst>
            </a:pPr>
            <a:r>
              <a:rPr dirty="0" sz="1400" spc="-5">
                <a:latin typeface="Times New Roman"/>
                <a:cs typeface="Times New Roman"/>
              </a:rPr>
              <a:t>Vụ tai </a:t>
            </a:r>
            <a:r>
              <a:rPr dirty="0" sz="1400">
                <a:latin typeface="Times New Roman"/>
                <a:cs typeface="Times New Roman"/>
              </a:rPr>
              <a:t>nạn xảy ra </a:t>
            </a:r>
            <a:r>
              <a:rPr dirty="0" sz="1400" spc="-5">
                <a:latin typeface="Times New Roman"/>
                <a:cs typeface="Times New Roman"/>
              </a:rPr>
              <a:t>23 </a:t>
            </a:r>
            <a:r>
              <a:rPr dirty="0" sz="1400">
                <a:latin typeface="Times New Roman"/>
                <a:cs typeface="Times New Roman"/>
              </a:rPr>
              <a:t>giờ 10 </a:t>
            </a:r>
            <a:r>
              <a:rPr dirty="0" sz="1400" spc="-5">
                <a:latin typeface="Times New Roman"/>
                <a:cs typeface="Times New Roman"/>
              </a:rPr>
              <a:t>ngày 21.10.2018 tại Ngã </a:t>
            </a:r>
            <a:r>
              <a:rPr dirty="0" sz="1400">
                <a:latin typeface="Times New Roman"/>
                <a:cs typeface="Times New Roman"/>
              </a:rPr>
              <a:t>tư </a:t>
            </a:r>
            <a:r>
              <a:rPr dirty="0" sz="1400" spc="-5">
                <a:latin typeface="Times New Roman"/>
                <a:cs typeface="Times New Roman"/>
              </a:rPr>
              <a:t>hàng xanh </a:t>
            </a:r>
            <a:r>
              <a:rPr dirty="0" sz="1400">
                <a:latin typeface="Times New Roman"/>
                <a:cs typeface="Times New Roman"/>
              </a:rPr>
              <a:t>– </a:t>
            </a:r>
            <a:r>
              <a:rPr dirty="0" sz="1400" spc="-5">
                <a:latin typeface="Times New Roman"/>
                <a:cs typeface="Times New Roman"/>
              </a:rPr>
              <a:t>TP </a:t>
            </a:r>
            <a:r>
              <a:rPr dirty="0" sz="1400" spc="-10">
                <a:latin typeface="Times New Roman"/>
                <a:cs typeface="Times New Roman"/>
              </a:rPr>
              <a:t>Hồ  </a:t>
            </a:r>
            <a:r>
              <a:rPr dirty="0" sz="1400">
                <a:latin typeface="Times New Roman"/>
                <a:cs typeface="Times New Roman"/>
              </a:rPr>
              <a:t>Chí </a:t>
            </a:r>
            <a:r>
              <a:rPr dirty="0" sz="1400" spc="-5">
                <a:latin typeface="Times New Roman"/>
                <a:cs typeface="Times New Roman"/>
              </a:rPr>
              <a:t>Minh, </a:t>
            </a:r>
            <a:r>
              <a:rPr dirty="0" sz="1400">
                <a:latin typeface="Times New Roman"/>
                <a:cs typeface="Times New Roman"/>
              </a:rPr>
              <a:t>do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Nguyễn </a:t>
            </a:r>
            <a:r>
              <a:rPr dirty="0" sz="1400">
                <a:latin typeface="Times New Roman"/>
                <a:cs typeface="Times New Roman"/>
              </a:rPr>
              <a:t>T N đã sử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trước </a:t>
            </a:r>
            <a:r>
              <a:rPr dirty="0" sz="1400" spc="-5">
                <a:latin typeface="Times New Roman"/>
                <a:cs typeface="Times New Roman"/>
              </a:rPr>
              <a:t>khi </a:t>
            </a:r>
            <a:r>
              <a:rPr dirty="0" sz="1400">
                <a:latin typeface="Times New Roman"/>
                <a:cs typeface="Times New Roman"/>
              </a:rPr>
              <a:t>điều </a:t>
            </a:r>
            <a:r>
              <a:rPr dirty="0" sz="1400" spc="-5">
                <a:latin typeface="Times New Roman"/>
                <a:cs typeface="Times New Roman"/>
              </a:rPr>
              <a:t>khiển </a:t>
            </a:r>
            <a:r>
              <a:rPr dirty="0" sz="1400">
                <a:latin typeface="Times New Roman"/>
                <a:cs typeface="Times New Roman"/>
              </a:rPr>
              <a:t>ô tô 4 chỗ  hiệu BMW BS 51F - </a:t>
            </a:r>
            <a:r>
              <a:rPr dirty="0" sz="1400" spc="-5">
                <a:latin typeface="Times New Roman"/>
                <a:cs typeface="Times New Roman"/>
              </a:rPr>
              <a:t>279.xx trên đường Điện Biên </a:t>
            </a:r>
            <a:r>
              <a:rPr dirty="0" sz="1400">
                <a:latin typeface="Times New Roman"/>
                <a:cs typeface="Times New Roman"/>
              </a:rPr>
              <a:t>Phủ, </a:t>
            </a:r>
            <a:r>
              <a:rPr dirty="0" sz="1400" spc="-5">
                <a:latin typeface="Times New Roman"/>
                <a:cs typeface="Times New Roman"/>
              </a:rPr>
              <a:t>hướng từ vòng xoay Nguyễn  Bỉnh Khiêm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cầu Sài Gòn. Khi </a:t>
            </a:r>
            <a:r>
              <a:rPr dirty="0" sz="1400" spc="5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vòng xoay Hàng Xanh, do không </a:t>
            </a:r>
            <a:r>
              <a:rPr dirty="0" sz="1400">
                <a:latin typeface="Times New Roman"/>
                <a:cs typeface="Times New Roman"/>
              </a:rPr>
              <a:t>chấp </a:t>
            </a:r>
            <a:r>
              <a:rPr dirty="0" sz="1400" spc="-5">
                <a:latin typeface="Times New Roman"/>
                <a:cs typeface="Times New Roman"/>
              </a:rPr>
              <a:t>hành  </a:t>
            </a:r>
            <a:r>
              <a:rPr dirty="0" sz="1400">
                <a:latin typeface="Times New Roman"/>
                <a:cs typeface="Times New Roman"/>
              </a:rPr>
              <a:t>hiệu </a:t>
            </a:r>
            <a:r>
              <a:rPr dirty="0" sz="1400" spc="-5">
                <a:latin typeface="Times New Roman"/>
                <a:cs typeface="Times New Roman"/>
              </a:rPr>
              <a:t>lệnh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đèn </a:t>
            </a:r>
            <a:r>
              <a:rPr dirty="0" sz="1400" spc="-10">
                <a:latin typeface="Times New Roman"/>
                <a:cs typeface="Times New Roman"/>
              </a:rPr>
              <a:t>tín </a:t>
            </a:r>
            <a:r>
              <a:rPr dirty="0" sz="1400">
                <a:latin typeface="Times New Roman"/>
                <a:cs typeface="Times New Roman"/>
              </a:rPr>
              <a:t>hiệu </a:t>
            </a:r>
            <a:r>
              <a:rPr dirty="0" sz="1400" spc="-5">
                <a:latin typeface="Times New Roman"/>
                <a:cs typeface="Times New Roman"/>
              </a:rPr>
              <a:t>giao </a:t>
            </a:r>
            <a:r>
              <a:rPr dirty="0" sz="1400">
                <a:latin typeface="Times New Roman"/>
                <a:cs typeface="Times New Roman"/>
              </a:rPr>
              <a:t>thông, </a:t>
            </a:r>
            <a:r>
              <a:rPr dirty="0" sz="1400" spc="-5">
                <a:latin typeface="Times New Roman"/>
                <a:cs typeface="Times New Roman"/>
              </a:rPr>
              <a:t>xe này </a:t>
            </a:r>
            <a:r>
              <a:rPr dirty="0" sz="1400">
                <a:latin typeface="Times New Roman"/>
                <a:cs typeface="Times New Roman"/>
              </a:rPr>
              <a:t>đã </a:t>
            </a:r>
            <a:r>
              <a:rPr dirty="0" sz="1400">
                <a:latin typeface="Times New Roman"/>
                <a:cs typeface="Times New Roman"/>
                <a:hlinkClick r:id="rId2"/>
              </a:rPr>
              <a:t>va chạm 5 xe </a:t>
            </a:r>
            <a:r>
              <a:rPr dirty="0" sz="1400" spc="-5">
                <a:latin typeface="Times New Roman"/>
                <a:cs typeface="Times New Roman"/>
                <a:hlinkClick r:id="rId2"/>
              </a:rPr>
              <a:t>máy đang </a:t>
            </a:r>
            <a:r>
              <a:rPr dirty="0" sz="1400">
                <a:latin typeface="Times New Roman"/>
                <a:cs typeface="Times New Roman"/>
                <a:hlinkClick r:id="rId2"/>
              </a:rPr>
              <a:t>dừng </a:t>
            </a:r>
            <a:r>
              <a:rPr dirty="0" sz="1400" spc="-5">
                <a:latin typeface="Times New Roman"/>
                <a:cs typeface="Times New Roman"/>
                <a:hlinkClick r:id="rId2"/>
              </a:rPr>
              <a:t>đèn </a:t>
            </a:r>
            <a:r>
              <a:rPr dirty="0" sz="1400">
                <a:latin typeface="Times New Roman"/>
                <a:cs typeface="Times New Roman"/>
                <a:hlinkClick r:id="rId2"/>
              </a:rPr>
              <a:t>đỏ</a:t>
            </a:r>
            <a:r>
              <a:rPr dirty="0" sz="1400">
                <a:latin typeface="Times New Roman"/>
                <a:cs typeface="Times New Roman"/>
              </a:rPr>
              <a:t>.  </a:t>
            </a:r>
            <a:r>
              <a:rPr dirty="0" sz="1400" spc="-5">
                <a:latin typeface="Times New Roman"/>
                <a:cs typeface="Times New Roman"/>
              </a:rPr>
              <a:t>Sau </a:t>
            </a:r>
            <a:r>
              <a:rPr dirty="0" sz="1400">
                <a:latin typeface="Times New Roman"/>
                <a:cs typeface="Times New Roman"/>
              </a:rPr>
              <a:t>đó xe BMW </a:t>
            </a:r>
            <a:r>
              <a:rPr dirty="0" sz="1400" spc="-5">
                <a:latin typeface="Times New Roman"/>
                <a:cs typeface="Times New Roman"/>
              </a:rPr>
              <a:t>tiếp </a:t>
            </a:r>
            <a:r>
              <a:rPr dirty="0" sz="1400">
                <a:latin typeface="Times New Roman"/>
                <a:cs typeface="Times New Roman"/>
              </a:rPr>
              <a:t>tục lao </a:t>
            </a:r>
            <a:r>
              <a:rPr dirty="0" sz="1400" spc="-5">
                <a:latin typeface="Times New Roman"/>
                <a:cs typeface="Times New Roman"/>
              </a:rPr>
              <a:t>thẳng vào một </a:t>
            </a:r>
            <a:r>
              <a:rPr dirty="0" sz="1400">
                <a:latin typeface="Times New Roman"/>
                <a:cs typeface="Times New Roman"/>
              </a:rPr>
              <a:t>chiếc </a:t>
            </a:r>
            <a:r>
              <a:rPr dirty="0" sz="1400" spc="-5">
                <a:latin typeface="Times New Roman"/>
                <a:cs typeface="Times New Roman"/>
              </a:rPr>
              <a:t>taxi rồi mới dừng </a:t>
            </a:r>
            <a:r>
              <a:rPr dirty="0" sz="1400">
                <a:latin typeface="Times New Roman"/>
                <a:cs typeface="Times New Roman"/>
              </a:rPr>
              <a:t>lại. </a:t>
            </a:r>
            <a:r>
              <a:rPr dirty="0" sz="1400" spc="-5">
                <a:latin typeface="Times New Roman"/>
                <a:cs typeface="Times New Roman"/>
              </a:rPr>
              <a:t>Vụ </a:t>
            </a:r>
            <a:r>
              <a:rPr dirty="0" sz="1400">
                <a:latin typeface="Times New Roman"/>
                <a:cs typeface="Times New Roman"/>
              </a:rPr>
              <a:t>tai nạn  </a:t>
            </a:r>
            <a:r>
              <a:rPr dirty="0" sz="1400" spc="-5">
                <a:latin typeface="Times New Roman"/>
                <a:cs typeface="Times New Roman"/>
              </a:rPr>
              <a:t>khiến 01 người chết, </a:t>
            </a:r>
            <a:r>
              <a:rPr dirty="0" sz="1400">
                <a:latin typeface="Times New Roman"/>
                <a:cs typeface="Times New Roman"/>
              </a:rPr>
              <a:t>05 người bị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thương.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 indent="456565">
              <a:lnSpc>
                <a:spcPct val="107100"/>
              </a:lnSpc>
              <a:spcBef>
                <a:spcPts val="365"/>
              </a:spcBef>
              <a:buChar char="-"/>
              <a:tabLst>
                <a:tab pos="590550" algn="l"/>
              </a:tabLst>
            </a:pPr>
            <a:r>
              <a:rPr dirty="0" sz="1400" spc="-5">
                <a:latin typeface="Times New Roman"/>
                <a:cs typeface="Times New Roman"/>
              </a:rPr>
              <a:t>Vụ </a:t>
            </a:r>
            <a:r>
              <a:rPr dirty="0" sz="1400" spc="-5">
                <a:latin typeface="Times New Roman"/>
                <a:cs typeface="Times New Roman"/>
                <a:hlinkClick r:id="rId3"/>
              </a:rPr>
              <a:t>tai nạn giao thông </a:t>
            </a:r>
            <a:r>
              <a:rPr dirty="0" sz="1400" spc="-5">
                <a:latin typeface="Times New Roman"/>
                <a:cs typeface="Times New Roman"/>
              </a:rPr>
              <a:t>nghiêm </a:t>
            </a:r>
            <a:r>
              <a:rPr dirty="0" sz="1400">
                <a:latin typeface="Times New Roman"/>
                <a:cs typeface="Times New Roman"/>
              </a:rPr>
              <a:t>trọng ở </a:t>
            </a:r>
            <a:r>
              <a:rPr dirty="0" sz="1400" spc="-5">
                <a:latin typeface="Times New Roman"/>
                <a:cs typeface="Times New Roman"/>
              </a:rPr>
              <a:t>đường Trích Sài, phường </a:t>
            </a:r>
            <a:r>
              <a:rPr dirty="0" sz="1400">
                <a:latin typeface="Times New Roman"/>
                <a:cs typeface="Times New Roman"/>
              </a:rPr>
              <a:t>Bưởi, </a:t>
            </a:r>
            <a:r>
              <a:rPr dirty="0" sz="1400" spc="-5">
                <a:latin typeface="Times New Roman"/>
                <a:cs typeface="Times New Roman"/>
              </a:rPr>
              <a:t>quận  Tây Hồ, Hà Nội vào 17h30 ngày 19/12/2018, </a:t>
            </a:r>
            <a:r>
              <a:rPr dirty="0" sz="1400">
                <a:latin typeface="Times New Roman"/>
                <a:cs typeface="Times New Roman"/>
              </a:rPr>
              <a:t>lái xe </a:t>
            </a:r>
            <a:r>
              <a:rPr dirty="0" sz="1400" spc="-5">
                <a:latin typeface="Times New Roman"/>
                <a:cs typeface="Times New Roman"/>
              </a:rPr>
              <a:t>Nguyễn Thu Tr điều khiển </a:t>
            </a:r>
            <a:r>
              <a:rPr dirty="0" sz="1400">
                <a:latin typeface="Times New Roman"/>
                <a:cs typeface="Times New Roman"/>
              </a:rPr>
              <a:t>xe ô  tô gây </a:t>
            </a:r>
            <a:r>
              <a:rPr dirty="0" sz="1400" spc="-5">
                <a:latin typeface="Times New Roman"/>
                <a:cs typeface="Times New Roman"/>
              </a:rPr>
              <a:t>tai nạn với </a:t>
            </a:r>
            <a:r>
              <a:rPr dirty="0" sz="1400">
                <a:latin typeface="Times New Roman"/>
                <a:cs typeface="Times New Roman"/>
              </a:rPr>
              <a:t>07 xe </a:t>
            </a:r>
            <a:r>
              <a:rPr dirty="0" sz="1400" spc="-10">
                <a:latin typeface="Times New Roman"/>
                <a:cs typeface="Times New Roman"/>
              </a:rPr>
              <a:t>máy, </a:t>
            </a:r>
            <a:r>
              <a:rPr dirty="0" sz="1400">
                <a:latin typeface="Times New Roman"/>
                <a:cs typeface="Times New Roman"/>
              </a:rPr>
              <a:t>01 </a:t>
            </a:r>
            <a:r>
              <a:rPr dirty="0" sz="1400" spc="-5">
                <a:latin typeface="Times New Roman"/>
                <a:cs typeface="Times New Roman"/>
              </a:rPr>
              <a:t>xe taxi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01 </a:t>
            </a:r>
            <a:r>
              <a:rPr dirty="0" sz="1400">
                <a:latin typeface="Times New Roman"/>
                <a:cs typeface="Times New Roman"/>
              </a:rPr>
              <a:t>ô tô </a:t>
            </a:r>
            <a:r>
              <a:rPr dirty="0" sz="1400" spc="-5">
                <a:latin typeface="Times New Roman"/>
                <a:cs typeface="Times New Roman"/>
              </a:rPr>
              <a:t>chuyên dụng của Cảnh sát giao  thông. Sau khi </a:t>
            </a:r>
            <a:r>
              <a:rPr dirty="0" sz="1400">
                <a:latin typeface="Times New Roman"/>
                <a:cs typeface="Times New Roman"/>
              </a:rPr>
              <a:t>gây tai </a:t>
            </a:r>
            <a:r>
              <a:rPr dirty="0" sz="1400" spc="-5">
                <a:latin typeface="Times New Roman"/>
                <a:cs typeface="Times New Roman"/>
              </a:rPr>
              <a:t>nạn, Cảnh sát </a:t>
            </a:r>
            <a:r>
              <a:rPr dirty="0" sz="1400">
                <a:latin typeface="Times New Roman"/>
                <a:cs typeface="Times New Roman"/>
              </a:rPr>
              <a:t>kiểm tra </a:t>
            </a:r>
            <a:r>
              <a:rPr dirty="0" sz="1400" spc="-5">
                <a:latin typeface="Times New Roman"/>
                <a:cs typeface="Times New Roman"/>
              </a:rPr>
              <a:t>nồng độ cồn, tài xế Thu Tr </a:t>
            </a:r>
            <a:r>
              <a:rPr dirty="0" sz="1400">
                <a:latin typeface="Times New Roman"/>
                <a:cs typeface="Times New Roman"/>
              </a:rPr>
              <a:t>đã vi </a:t>
            </a:r>
            <a:r>
              <a:rPr dirty="0" sz="1400" spc="-5">
                <a:latin typeface="Times New Roman"/>
                <a:cs typeface="Times New Roman"/>
              </a:rPr>
              <a:t>phạm  nồng độ cồn trên 0,7 miligam/1 </a:t>
            </a:r>
            <a:r>
              <a:rPr dirty="0" sz="1400">
                <a:latin typeface="Times New Roman"/>
                <a:cs typeface="Times New Roman"/>
              </a:rPr>
              <a:t>lít </a:t>
            </a:r>
            <a:r>
              <a:rPr dirty="0" sz="1400" spc="-5">
                <a:latin typeface="Times New Roman"/>
                <a:cs typeface="Times New Roman"/>
              </a:rPr>
              <a:t>khí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thở.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81075" y="800100"/>
            <a:ext cx="5972175" cy="3343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5473" y="4556886"/>
            <a:ext cx="25450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i="1">
                <a:latin typeface="Times New Roman"/>
                <a:cs typeface="Times New Roman"/>
              </a:rPr>
              <a:t>Xe </a:t>
            </a:r>
            <a:r>
              <a:rPr dirty="0" sz="1400" i="1">
                <a:latin typeface="Times New Roman"/>
                <a:cs typeface="Times New Roman"/>
              </a:rPr>
              <a:t>ô </a:t>
            </a:r>
            <a:r>
              <a:rPr dirty="0" sz="1400" spc="-5" i="1">
                <a:latin typeface="Times New Roman"/>
                <a:cs typeface="Times New Roman"/>
              </a:rPr>
              <a:t>tô Lexus gây tai nạn liên</a:t>
            </a:r>
            <a:r>
              <a:rPr dirty="0" sz="140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hoàn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2024" y="8567166"/>
            <a:ext cx="52070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i="1">
                <a:latin typeface="Times New Roman"/>
                <a:cs typeface="Times New Roman"/>
              </a:rPr>
              <a:t>Nhiều người </a:t>
            </a:r>
            <a:r>
              <a:rPr dirty="0" sz="1400" i="1">
                <a:latin typeface="Times New Roman"/>
                <a:cs typeface="Times New Roman"/>
              </a:rPr>
              <a:t>bị </a:t>
            </a:r>
            <a:r>
              <a:rPr dirty="0" sz="1400" spc="-5" i="1">
                <a:latin typeface="Times New Roman"/>
                <a:cs typeface="Times New Roman"/>
              </a:rPr>
              <a:t>thương được đưa đi cấp </a:t>
            </a:r>
            <a:r>
              <a:rPr dirty="0" sz="1400" spc="-10" i="1">
                <a:latin typeface="Times New Roman"/>
                <a:cs typeface="Times New Roman"/>
              </a:rPr>
              <a:t>cứu </a:t>
            </a:r>
            <a:r>
              <a:rPr dirty="0" sz="1400" spc="-5" i="1">
                <a:latin typeface="Times New Roman"/>
                <a:cs typeface="Times New Roman"/>
              </a:rPr>
              <a:t>sau </a:t>
            </a:r>
            <a:r>
              <a:rPr dirty="0" sz="1400" spc="-10" i="1">
                <a:latin typeface="Times New Roman"/>
                <a:cs typeface="Times New Roman"/>
              </a:rPr>
              <a:t>vụ </a:t>
            </a:r>
            <a:r>
              <a:rPr dirty="0" sz="1400" spc="-5" i="1">
                <a:latin typeface="Times New Roman"/>
                <a:cs typeface="Times New Roman"/>
              </a:rPr>
              <a:t>tai nạn nghiêm</a:t>
            </a:r>
            <a:r>
              <a:rPr dirty="0" sz="1400" spc="7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trọng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800100"/>
            <a:ext cx="5501640" cy="3667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4400" y="4810125"/>
            <a:ext cx="5501640" cy="3667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72160"/>
            <a:ext cx="6142990" cy="252730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697865" marR="6985" indent="-228600">
              <a:lnSpc>
                <a:spcPct val="103699"/>
              </a:lnSpc>
              <a:spcBef>
                <a:spcPts val="40"/>
              </a:spcBef>
            </a:pPr>
            <a:r>
              <a:rPr dirty="0" sz="1400" b="1">
                <a:latin typeface="Times New Roman"/>
                <a:cs typeface="Times New Roman"/>
              </a:rPr>
              <a:t>II. </a:t>
            </a:r>
            <a:r>
              <a:rPr dirty="0" sz="1400" spc="-5" b="1">
                <a:latin typeface="Times New Roman"/>
                <a:cs typeface="Times New Roman"/>
              </a:rPr>
              <a:t>Các giải pháp phòng, </a:t>
            </a:r>
            <a:r>
              <a:rPr dirty="0" sz="1400" b="1">
                <a:latin typeface="Times New Roman"/>
                <a:cs typeface="Times New Roman"/>
              </a:rPr>
              <a:t>chống </a:t>
            </a:r>
            <a:r>
              <a:rPr dirty="0" sz="1400" spc="-5" b="1">
                <a:latin typeface="Times New Roman"/>
                <a:cs typeface="Times New Roman"/>
              </a:rPr>
              <a:t>tác </a:t>
            </a:r>
            <a:r>
              <a:rPr dirty="0" sz="1400" b="1">
                <a:latin typeface="Times New Roman"/>
                <a:cs typeface="Times New Roman"/>
              </a:rPr>
              <a:t>hại </a:t>
            </a:r>
            <a:r>
              <a:rPr dirty="0" sz="1400" spc="-5" b="1">
                <a:latin typeface="Times New Roman"/>
                <a:cs typeface="Times New Roman"/>
              </a:rPr>
              <a:t>của </a:t>
            </a:r>
            <a:r>
              <a:rPr dirty="0" sz="1400" b="1">
                <a:latin typeface="Times New Roman"/>
                <a:cs typeface="Times New Roman"/>
              </a:rPr>
              <a:t>rượu, </a:t>
            </a:r>
            <a:r>
              <a:rPr dirty="0" sz="1400" spc="-5" b="1">
                <a:latin typeface="Times New Roman"/>
                <a:cs typeface="Times New Roman"/>
              </a:rPr>
              <a:t>bia </a:t>
            </a:r>
            <a:r>
              <a:rPr dirty="0" sz="1400" spc="-10" b="1">
                <a:latin typeface="Times New Roman"/>
                <a:cs typeface="Times New Roman"/>
              </a:rPr>
              <a:t>khi </a:t>
            </a:r>
            <a:r>
              <a:rPr dirty="0" sz="1400" b="1">
                <a:latin typeface="Times New Roman"/>
                <a:cs typeface="Times New Roman"/>
              </a:rPr>
              <a:t>tham gia </a:t>
            </a:r>
            <a:r>
              <a:rPr dirty="0" sz="1400" spc="-5" b="1">
                <a:latin typeface="Times New Roman"/>
                <a:cs typeface="Times New Roman"/>
              </a:rPr>
              <a:t>giao  thông</a:t>
            </a:r>
            <a:endParaRPr sz="1400">
              <a:latin typeface="Times New Roman"/>
              <a:cs typeface="Times New Roman"/>
            </a:endParaRPr>
          </a:p>
          <a:p>
            <a:pPr algn="just" marL="469265" indent="-228600">
              <a:lnSpc>
                <a:spcPct val="100000"/>
              </a:lnSpc>
              <a:spcBef>
                <a:spcPts val="60"/>
              </a:spcBef>
              <a:buAutoNum type="arabicPeriod"/>
              <a:tabLst>
                <a:tab pos="46990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Xử </a:t>
            </a:r>
            <a:r>
              <a:rPr dirty="0" sz="1400" b="1">
                <a:latin typeface="Times New Roman"/>
                <a:cs typeface="Times New Roman"/>
              </a:rPr>
              <a:t>phạt </a:t>
            </a:r>
            <a:r>
              <a:rPr dirty="0" sz="1400" spc="-5" b="1">
                <a:latin typeface="Times New Roman"/>
                <a:cs typeface="Times New Roman"/>
              </a:rPr>
              <a:t>vi </a:t>
            </a:r>
            <a:r>
              <a:rPr dirty="0" sz="1400" b="1">
                <a:latin typeface="Times New Roman"/>
                <a:cs typeface="Times New Roman"/>
              </a:rPr>
              <a:t>phạm </a:t>
            </a:r>
            <a:r>
              <a:rPr dirty="0" sz="1400" spc="-10" b="1">
                <a:latin typeface="Times New Roman"/>
                <a:cs typeface="Times New Roman"/>
              </a:rPr>
              <a:t>khi </a:t>
            </a:r>
            <a:r>
              <a:rPr dirty="0" sz="1400" spc="-5" b="1">
                <a:latin typeface="Times New Roman"/>
                <a:cs typeface="Times New Roman"/>
              </a:rPr>
              <a:t>lái </a:t>
            </a:r>
            <a:r>
              <a:rPr dirty="0" sz="1400" b="1">
                <a:latin typeface="Times New Roman"/>
                <a:cs typeface="Times New Roman"/>
              </a:rPr>
              <a:t>xe </a:t>
            </a:r>
            <a:r>
              <a:rPr dirty="0" sz="1400" spc="-5" b="1">
                <a:latin typeface="Times New Roman"/>
                <a:cs typeface="Times New Roman"/>
              </a:rPr>
              <a:t>vi </a:t>
            </a:r>
            <a:r>
              <a:rPr dirty="0" sz="1400" b="1">
                <a:latin typeface="Times New Roman"/>
                <a:cs typeface="Times New Roman"/>
              </a:rPr>
              <a:t>phạm </a:t>
            </a:r>
            <a:r>
              <a:rPr dirty="0" sz="1400" spc="-5" b="1">
                <a:latin typeface="Times New Roman"/>
                <a:cs typeface="Times New Roman"/>
              </a:rPr>
              <a:t>quy </a:t>
            </a:r>
            <a:r>
              <a:rPr dirty="0" sz="1400" b="1">
                <a:latin typeface="Times New Roman"/>
                <a:cs typeface="Times New Roman"/>
              </a:rPr>
              <a:t>định </a:t>
            </a:r>
            <a:r>
              <a:rPr dirty="0" sz="1400" spc="-5" b="1">
                <a:latin typeface="Times New Roman"/>
                <a:cs typeface="Times New Roman"/>
              </a:rPr>
              <a:t>nồng </a:t>
            </a:r>
            <a:r>
              <a:rPr dirty="0" sz="1400" spc="-10" b="1">
                <a:latin typeface="Times New Roman"/>
                <a:cs typeface="Times New Roman"/>
              </a:rPr>
              <a:t>độ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cồn:</a:t>
            </a:r>
            <a:endParaRPr sz="1400">
              <a:latin typeface="Times New Roman"/>
              <a:cs typeface="Times New Roman"/>
            </a:endParaRPr>
          </a:p>
          <a:p>
            <a:pPr algn="just" lvl="1" marL="553720" indent="-31242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55372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Quy định </a:t>
            </a:r>
            <a:r>
              <a:rPr dirty="0" sz="1400" b="1">
                <a:latin typeface="Times New Roman"/>
                <a:cs typeface="Times New Roman"/>
              </a:rPr>
              <a:t>xử </a:t>
            </a:r>
            <a:r>
              <a:rPr dirty="0" sz="1400" spc="-5" b="1">
                <a:latin typeface="Times New Roman"/>
                <a:cs typeface="Times New Roman"/>
              </a:rPr>
              <a:t>phạt của nước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ngoài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600"/>
              </a:lnSpc>
              <a:spcBef>
                <a:spcPts val="770"/>
              </a:spcBef>
            </a:pPr>
            <a:r>
              <a:rPr dirty="0" sz="1400" spc="-5">
                <a:latin typeface="Times New Roman"/>
                <a:cs typeface="Times New Roman"/>
              </a:rPr>
              <a:t>Hầu </a:t>
            </a:r>
            <a:r>
              <a:rPr dirty="0" sz="1400">
                <a:latin typeface="Times New Roman"/>
                <a:cs typeface="Times New Roman"/>
              </a:rPr>
              <a:t>hết các </a:t>
            </a:r>
            <a:r>
              <a:rPr dirty="0" sz="1400" spc="-5">
                <a:latin typeface="Times New Roman"/>
                <a:cs typeface="Times New Roman"/>
              </a:rPr>
              <a:t>nước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Đông Nam Á, </a:t>
            </a:r>
            <a:r>
              <a:rPr dirty="0" sz="1400">
                <a:latin typeface="Times New Roman"/>
                <a:cs typeface="Times New Roman"/>
              </a:rPr>
              <a:t>Trung Quốc, </a:t>
            </a:r>
            <a:r>
              <a:rPr dirty="0" sz="1400" spc="-5">
                <a:latin typeface="Times New Roman"/>
                <a:cs typeface="Times New Roman"/>
              </a:rPr>
              <a:t>Nhật Bản </a:t>
            </a:r>
            <a:r>
              <a:rPr dirty="0" sz="1400">
                <a:latin typeface="Times New Roman"/>
                <a:cs typeface="Times New Roman"/>
              </a:rPr>
              <a:t>và các nước </a:t>
            </a:r>
            <a:r>
              <a:rPr dirty="0" sz="1400" spc="-10">
                <a:latin typeface="Times New Roman"/>
                <a:cs typeface="Times New Roman"/>
              </a:rPr>
              <a:t>Châu  </a:t>
            </a:r>
            <a:r>
              <a:rPr dirty="0" sz="1400" spc="-5">
                <a:latin typeface="Times New Roman"/>
                <a:cs typeface="Times New Roman"/>
              </a:rPr>
              <a:t>Âu đều thiết </a:t>
            </a:r>
            <a:r>
              <a:rPr dirty="0" sz="1400">
                <a:latin typeface="Times New Roman"/>
                <a:cs typeface="Times New Roman"/>
              </a:rPr>
              <a:t>lập các </a:t>
            </a:r>
            <a:r>
              <a:rPr dirty="0" sz="1400" spc="-5">
                <a:latin typeface="Times New Roman"/>
                <a:cs typeface="Times New Roman"/>
              </a:rPr>
              <a:t>trạm </a:t>
            </a:r>
            <a:r>
              <a:rPr dirty="0" sz="1400" spc="5">
                <a:latin typeface="Times New Roman"/>
                <a:cs typeface="Times New Roman"/>
              </a:rPr>
              <a:t>kiểm </a:t>
            </a:r>
            <a:r>
              <a:rPr dirty="0" sz="1400">
                <a:latin typeface="Times New Roman"/>
                <a:cs typeface="Times New Roman"/>
              </a:rPr>
              <a:t>tra </a:t>
            </a:r>
            <a:r>
              <a:rPr dirty="0" sz="1400" spc="-5">
                <a:latin typeface="Times New Roman"/>
                <a:cs typeface="Times New Roman"/>
              </a:rPr>
              <a:t>nồng độ </a:t>
            </a:r>
            <a:r>
              <a:rPr dirty="0" sz="1400">
                <a:latin typeface="Times New Roman"/>
                <a:cs typeface="Times New Roman"/>
              </a:rPr>
              <a:t>cồn </a:t>
            </a:r>
            <a:r>
              <a:rPr dirty="0" sz="1400" spc="-5">
                <a:latin typeface="Times New Roman"/>
                <a:cs typeface="Times New Roman"/>
              </a:rPr>
              <a:t>thông qua hơi </a:t>
            </a:r>
            <a:r>
              <a:rPr dirty="0" sz="1400">
                <a:latin typeface="Times New Roman"/>
                <a:cs typeface="Times New Roman"/>
              </a:rPr>
              <a:t>thở, </a:t>
            </a:r>
            <a:r>
              <a:rPr dirty="0" sz="1400" spc="-5">
                <a:latin typeface="Times New Roman"/>
                <a:cs typeface="Times New Roman"/>
              </a:rPr>
              <a:t>nồng </a:t>
            </a:r>
            <a:r>
              <a:rPr dirty="0" sz="1400" spc="5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cồn trong  máu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tỉnh </a:t>
            </a:r>
            <a:r>
              <a:rPr dirty="0" sz="1400">
                <a:latin typeface="Times New Roman"/>
                <a:cs typeface="Times New Roman"/>
              </a:rPr>
              <a:t>táo của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và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quy </a:t>
            </a:r>
            <a:r>
              <a:rPr dirty="0" sz="1400" spc="5">
                <a:latin typeface="Times New Roman"/>
                <a:cs typeface="Times New Roman"/>
              </a:rPr>
              <a:t>định </a:t>
            </a:r>
            <a:r>
              <a:rPr dirty="0" sz="1400" spc="-5">
                <a:latin typeface="Times New Roman"/>
                <a:cs typeface="Times New Roman"/>
              </a:rPr>
              <a:t>không </a:t>
            </a:r>
            <a:r>
              <a:rPr dirty="0" sz="1400">
                <a:latin typeface="Times New Roman"/>
                <a:cs typeface="Times New Roman"/>
              </a:rPr>
              <a:t>uống rượu bia </a:t>
            </a:r>
            <a:r>
              <a:rPr dirty="0" sz="1400" spc="-5">
                <a:latin typeface="Times New Roman"/>
                <a:cs typeface="Times New Roman"/>
              </a:rPr>
              <a:t>khi lái </a:t>
            </a:r>
            <a:r>
              <a:rPr dirty="0" sz="1400" spc="-10">
                <a:latin typeface="Times New Roman"/>
                <a:cs typeface="Times New Roman"/>
              </a:rPr>
              <a:t>xe;  </a:t>
            </a:r>
            <a:r>
              <a:rPr dirty="0" sz="1400" spc="-5">
                <a:latin typeface="Times New Roman"/>
                <a:cs typeface="Times New Roman"/>
              </a:rPr>
              <a:t>Hình </a:t>
            </a:r>
            <a:r>
              <a:rPr dirty="0" sz="1400">
                <a:latin typeface="Times New Roman"/>
                <a:cs typeface="Times New Roman"/>
              </a:rPr>
              <a:t>phạt là tước </a:t>
            </a:r>
            <a:r>
              <a:rPr dirty="0" sz="1400" spc="-5">
                <a:latin typeface="Times New Roman"/>
                <a:cs typeface="Times New Roman"/>
              </a:rPr>
              <a:t>giấy </a:t>
            </a:r>
            <a:r>
              <a:rPr dirty="0" sz="1400">
                <a:latin typeface="Times New Roman"/>
                <a:cs typeface="Times New Roman"/>
              </a:rPr>
              <a:t>phép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5">
                <a:latin typeface="Times New Roman"/>
                <a:cs typeface="Times New Roman"/>
              </a:rPr>
              <a:t>thời </a:t>
            </a:r>
            <a:r>
              <a:rPr dirty="0" sz="1400" spc="-5">
                <a:latin typeface="Times New Roman"/>
                <a:cs typeface="Times New Roman"/>
              </a:rPr>
              <a:t>hạn. </a:t>
            </a:r>
            <a:r>
              <a:rPr dirty="0" sz="1400">
                <a:latin typeface="Times New Roman"/>
                <a:cs typeface="Times New Roman"/>
              </a:rPr>
              <a:t>Cụ thể các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phạt </a:t>
            </a:r>
            <a:r>
              <a:rPr dirty="0" sz="1400" spc="-5">
                <a:latin typeface="Times New Roman"/>
                <a:cs typeface="Times New Roman"/>
              </a:rPr>
              <a:t>khi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vi  phạm nồng </a:t>
            </a:r>
            <a:r>
              <a:rPr dirty="0" sz="1400" spc="5">
                <a:latin typeface="Times New Roman"/>
                <a:cs typeface="Times New Roman"/>
              </a:rPr>
              <a:t>độ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cồn:</a:t>
            </a:r>
            <a:endParaRPr sz="1400">
              <a:latin typeface="Times New Roman"/>
              <a:cs typeface="Times New Roman"/>
            </a:endParaRPr>
          </a:p>
          <a:p>
            <a:pPr algn="just" marL="469265">
              <a:lnSpc>
                <a:spcPct val="100000"/>
              </a:lnSpc>
              <a:spcBef>
                <a:spcPts val="850"/>
              </a:spcBef>
            </a:pPr>
            <a:r>
              <a:rPr dirty="0" sz="1400" spc="-5">
                <a:latin typeface="Times New Roman"/>
                <a:cs typeface="Times New Roman"/>
              </a:rPr>
              <a:t>Bảng 1: Hình </a:t>
            </a:r>
            <a:r>
              <a:rPr dirty="0" sz="1400">
                <a:latin typeface="Times New Roman"/>
                <a:cs typeface="Times New Roman"/>
              </a:rPr>
              <a:t>phạt đối </a:t>
            </a:r>
            <a:r>
              <a:rPr dirty="0" sz="1400" spc="-5">
                <a:latin typeface="Times New Roman"/>
                <a:cs typeface="Times New Roman"/>
              </a:rPr>
              <a:t>với 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vi </a:t>
            </a:r>
            <a:r>
              <a:rPr dirty="0" sz="1400">
                <a:latin typeface="Times New Roman"/>
                <a:cs typeface="Times New Roman"/>
              </a:rPr>
              <a:t>phạm nồng </a:t>
            </a:r>
            <a:r>
              <a:rPr dirty="0" sz="1400" spc="-5">
                <a:latin typeface="Times New Roman"/>
                <a:cs typeface="Times New Roman"/>
              </a:rPr>
              <a:t>độ </a:t>
            </a:r>
            <a:r>
              <a:rPr dirty="0" sz="1400" spc="-10">
                <a:latin typeface="Times New Roman"/>
                <a:cs typeface="Times New Roman"/>
              </a:rPr>
              <a:t>cồn </a:t>
            </a:r>
            <a:r>
              <a:rPr dirty="0" sz="1400" spc="-5">
                <a:latin typeface="Times New Roman"/>
                <a:cs typeface="Times New Roman"/>
              </a:rPr>
              <a:t>tại </a:t>
            </a:r>
            <a:r>
              <a:rPr dirty="0" sz="1400" spc="-10">
                <a:latin typeface="Times New Roman"/>
                <a:cs typeface="Times New Roman"/>
              </a:rPr>
              <a:t>một </a:t>
            </a:r>
            <a:r>
              <a:rPr dirty="0" sz="1400">
                <a:latin typeface="Times New Roman"/>
                <a:cs typeface="Times New Roman"/>
              </a:rPr>
              <a:t>số quốc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gia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3076" y="3412870"/>
          <a:ext cx="6195060" cy="5673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8495"/>
                <a:gridCol w="864235"/>
                <a:gridCol w="2270124"/>
                <a:gridCol w="2393315"/>
              </a:tblGrid>
              <a:tr h="358140">
                <a:tc>
                  <a:txBody>
                    <a:bodyPr/>
                    <a:lstStyle/>
                    <a:p>
                      <a:pPr marL="236220" marR="156210" indent="-71755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ố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Mức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marL="5029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Trường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hợp vi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phạm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phạt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</a:tr>
              <a:tr h="35661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62560" marR="135255" indent="-2032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Quốc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6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(0.02%)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20mg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215900" marR="207645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/100ml  máu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06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0.02% -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0.08%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42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0477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1000-2000 Nhân dân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tệ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cùng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với đình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chỉ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bằng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tới 5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năm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661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06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trên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0.08%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42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6192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Đình chỉ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bằng lái lên tới 10 năm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 đối diện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án phạt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06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Gây tai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nạn giao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cấm lái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suốt đời, phạt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60020" marR="15176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ồng  Kông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31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20mg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38430" marR="130175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/100ml  máu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0.22mg/l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khí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thở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8580" marR="276225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trên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20mg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/100ml  máu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 0.22mg/l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khí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thở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7945" marR="298450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Bị 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giam giữ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lên tới 3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187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72085" marR="167005" indent="46990">
                        <a:lnSpc>
                          <a:spcPts val="1380"/>
                        </a:lnSpc>
                        <a:spcBef>
                          <a:spcPts val="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Đài 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41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50mg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01600" marR="94615" indent="127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/100ml  máu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0,15mg</a:t>
                      </a:r>
                      <a:r>
                        <a:rPr dirty="0" sz="1200" spc="-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/1l  khí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thở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86995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50mg /100ml</a:t>
                      </a:r>
                      <a:r>
                        <a:rPr dirty="0" sz="12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máu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0,15mg /1l khí thở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tới  110mg/100ml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máu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323850">
                        <a:lnSpc>
                          <a:spcPts val="138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Bị 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15,000 tới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90,000  TWD,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tước bằng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lái trong 1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187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trên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110mg/100ml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máu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7945" marR="105410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Tước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bằng lái 1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cộng với án từ  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cho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tội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danh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"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gây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nguy</a:t>
                      </a:r>
                      <a:r>
                        <a:rPr dirty="0" sz="1200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hiểm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cộng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đồng"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7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gây tai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nạn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cao nhất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là tử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hình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661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10185" marR="182880" indent="-2159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á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 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06680" marR="9906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0.00%</a:t>
                      </a:r>
                      <a:r>
                        <a:rPr dirty="0" sz="12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tài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dirty="0" sz="12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taxi, 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buýt,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tàu…;0.02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31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89535" marR="80010" indent="-635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người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dưới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18 tuổi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người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mới có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bằng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lái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&lt;5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năm;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0.05%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cho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đối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tượng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Từ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chối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đo nồng độ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42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26797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10.000 - 20.000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baht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hoặc bị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một năm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 phạm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cồn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60.000 baht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 tháng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4683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Trường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hợp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gây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tai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nạn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 marR="75565">
                        <a:lnSpc>
                          <a:spcPts val="1380"/>
                        </a:lnSpc>
                        <a:spcBef>
                          <a:spcPts val="99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Bên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cạnh các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mức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phạt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theo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quy  định và không được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bảo hiểm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chi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trả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3076" y="800100"/>
          <a:ext cx="6195060" cy="2486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8495"/>
                <a:gridCol w="864235"/>
                <a:gridCol w="2270124"/>
                <a:gridCol w="2393315"/>
              </a:tblGrid>
              <a:tr h="181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khác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38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28638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ậ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Bản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410"/>
                        </a:lnSpc>
                        <a:spcBef>
                          <a:spcPts val="600"/>
                        </a:spcBef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từ 0,15</a:t>
                      </a:r>
                      <a:r>
                        <a:rPr dirty="0" sz="1200" spc="-4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đến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3589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0,25</a:t>
                      </a:r>
                      <a:r>
                        <a:rPr dirty="0" sz="1200" spc="-9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mg/1l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hơi</a:t>
                      </a:r>
                      <a:r>
                        <a:rPr dirty="0" sz="1200" spc="-1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thở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Vi phạm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nồng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độ</a:t>
                      </a:r>
                      <a:r>
                        <a:rPr dirty="0" sz="1200" spc="-1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cồn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78105">
                        <a:lnSpc>
                          <a:spcPts val="1380"/>
                        </a:lnSpc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Có thể bị tước giấy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phép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xe,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từ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chối cấp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lại,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cấm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lái xe trong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vòng</a:t>
                      </a:r>
                      <a:r>
                        <a:rPr dirty="0" sz="1200" spc="-3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1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5 năm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hoặc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từ 3 năm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10  năm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13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81610">
                        <a:lnSpc>
                          <a:spcPts val="1380"/>
                        </a:lnSpc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xe 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trong</a:t>
                      </a:r>
                      <a:r>
                        <a:rPr dirty="0" sz="1200" spc="-9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tình  trạng</a:t>
                      </a:r>
                      <a:r>
                        <a:rPr dirty="0" sz="1200" spc="-8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quá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mệt</a:t>
                      </a:r>
                      <a:r>
                        <a:rPr dirty="0" sz="1200" spc="-2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mỏi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53035">
                        <a:lnSpc>
                          <a:spcPts val="1380"/>
                        </a:lnSpc>
                      </a:pPr>
                      <a:r>
                        <a:rPr dirty="0" sz="1200" i="1">
                          <a:latin typeface="Times New Roman"/>
                          <a:cs typeface="Times New Roman"/>
                        </a:rPr>
                        <a:t>Vi phạm quy định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về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giờ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làm</a:t>
                      </a:r>
                      <a:r>
                        <a:rPr dirty="0" sz="1200" spc="-8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việc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của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xe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7945" marR="59690">
                        <a:lnSpc>
                          <a:spcPct val="102899"/>
                        </a:lnSpc>
                        <a:spcBef>
                          <a:spcPts val="5"/>
                        </a:spcBef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Phạt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tối đa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3 năm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tù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hoặc phạt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tiền đến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500.000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yên (100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triệu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VNĐ).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8392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94615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xe 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trong tình  trạng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dirty="0" sz="1200" spc="-8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sử 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dụng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chất  kích</a:t>
                      </a:r>
                      <a:r>
                        <a:rPr dirty="0" sz="1200" spc="-4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thích: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21920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Sử </a:t>
                      </a:r>
                      <a:r>
                        <a:rPr dirty="0" sz="1200" b="1" i="1">
                          <a:latin typeface="Times New Roman"/>
                          <a:cs typeface="Times New Roman"/>
                        </a:rPr>
                        <a:t>dụng chất 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kích thích </a:t>
                      </a:r>
                      <a:r>
                        <a:rPr dirty="0" sz="1200" b="1" i="1">
                          <a:latin typeface="Times New Roman"/>
                          <a:cs typeface="Times New Roman"/>
                        </a:rPr>
                        <a:t>(ma</a:t>
                      </a:r>
                      <a:r>
                        <a:rPr dirty="0" sz="1200" spc="-45" b="1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 i="1">
                          <a:latin typeface="Times New Roman"/>
                          <a:cs typeface="Times New Roman"/>
                        </a:rPr>
                        <a:t>túy,  </a:t>
                      </a:r>
                      <a:r>
                        <a:rPr dirty="0" sz="1200" b="1" i="1">
                          <a:latin typeface="Times New Roman"/>
                          <a:cs typeface="Times New Roman"/>
                        </a:rPr>
                        <a:t>tài mà, 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cần sa, thuốc phiện, </a:t>
                      </a:r>
                      <a:r>
                        <a:rPr dirty="0" sz="1200" b="1" i="1">
                          <a:latin typeface="Times New Roman"/>
                          <a:cs typeface="Times New Roman"/>
                        </a:rPr>
                        <a:t>chất  tạo ảo giác, 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các </a:t>
                      </a:r>
                      <a:r>
                        <a:rPr dirty="0" sz="1200" b="1" i="1">
                          <a:latin typeface="Times New Roman"/>
                          <a:cs typeface="Times New Roman"/>
                        </a:rPr>
                        <a:t>chất độc hoặc  kích 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thích </a:t>
                      </a:r>
                      <a:r>
                        <a:rPr dirty="0" sz="1200" b="1" i="1">
                          <a:latin typeface="Times New Roman"/>
                          <a:cs typeface="Times New Roman"/>
                        </a:rPr>
                        <a:t>bị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 cấm).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14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7945" marR="61594">
                        <a:lnSpc>
                          <a:spcPct val="102899"/>
                        </a:lnSpc>
                        <a:spcBef>
                          <a:spcPts val="700"/>
                        </a:spcBef>
                      </a:pP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Phạt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tố đa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5 năm </a:t>
                      </a:r>
                      <a:r>
                        <a:rPr dirty="0" sz="1200" spc="5" i="1">
                          <a:latin typeface="Times New Roman"/>
                          <a:cs typeface="Times New Roman"/>
                        </a:rPr>
                        <a:t>tù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hoặc phạt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tiền đến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1 triệu Yên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(200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triệu 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VNĐ)“.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89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576954"/>
            <a:ext cx="6144895" cy="3634104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12700" marR="6985" indent="456565">
              <a:lnSpc>
                <a:spcPct val="103600"/>
              </a:lnSpc>
              <a:spcBef>
                <a:spcPts val="40"/>
              </a:spcBef>
            </a:pPr>
            <a:r>
              <a:rPr dirty="0" sz="1400" spc="-5" i="1">
                <a:latin typeface="Times New Roman"/>
                <a:cs typeface="Times New Roman"/>
              </a:rPr>
              <a:t>Riêng Nhật Bản ngoài </a:t>
            </a:r>
            <a:r>
              <a:rPr dirty="0" sz="1400" i="1">
                <a:latin typeface="Times New Roman"/>
                <a:cs typeface="Times New Roman"/>
              </a:rPr>
              <a:t>việc </a:t>
            </a:r>
            <a:r>
              <a:rPr dirty="0" sz="1400" spc="-5" i="1">
                <a:latin typeface="Times New Roman"/>
                <a:cs typeface="Times New Roman"/>
              </a:rPr>
              <a:t>xử phạt nặng </a:t>
            </a:r>
            <a:r>
              <a:rPr dirty="0" sz="1400" i="1">
                <a:latin typeface="Times New Roman"/>
                <a:cs typeface="Times New Roman"/>
              </a:rPr>
              <a:t>đối </a:t>
            </a:r>
            <a:r>
              <a:rPr dirty="0" sz="1400" spc="-5" i="1">
                <a:latin typeface="Times New Roman"/>
                <a:cs typeface="Times New Roman"/>
              </a:rPr>
              <a:t>với lái </a:t>
            </a:r>
            <a:r>
              <a:rPr dirty="0" sz="1400" spc="-10" i="1">
                <a:latin typeface="Times New Roman"/>
                <a:cs typeface="Times New Roman"/>
              </a:rPr>
              <a:t>xe </a:t>
            </a:r>
            <a:r>
              <a:rPr dirty="0" sz="1400" i="1">
                <a:latin typeface="Times New Roman"/>
                <a:cs typeface="Times New Roman"/>
              </a:rPr>
              <a:t>sử dụng </a:t>
            </a:r>
            <a:r>
              <a:rPr dirty="0" sz="1400" spc="-5" i="1">
                <a:latin typeface="Times New Roman"/>
                <a:cs typeface="Times New Roman"/>
              </a:rPr>
              <a:t>rượu bia còn  </a:t>
            </a:r>
            <a:r>
              <a:rPr dirty="0" sz="1400" i="1">
                <a:latin typeface="Times New Roman"/>
                <a:cs typeface="Times New Roman"/>
              </a:rPr>
              <a:t>xử </a:t>
            </a:r>
            <a:r>
              <a:rPr dirty="0" sz="1400" spc="-5" i="1">
                <a:latin typeface="Times New Roman"/>
                <a:cs typeface="Times New Roman"/>
              </a:rPr>
              <a:t>phạt người cung </a:t>
            </a:r>
            <a:r>
              <a:rPr dirty="0" sz="1400" i="1">
                <a:latin typeface="Times New Roman"/>
                <a:cs typeface="Times New Roman"/>
              </a:rPr>
              <a:t>cấp </a:t>
            </a:r>
            <a:r>
              <a:rPr dirty="0" sz="1400" spc="-5" i="1">
                <a:latin typeface="Times New Roman"/>
                <a:cs typeface="Times New Roman"/>
              </a:rPr>
              <a:t>phương </a:t>
            </a:r>
            <a:r>
              <a:rPr dirty="0" sz="1400" i="1">
                <a:latin typeface="Times New Roman"/>
                <a:cs typeface="Times New Roman"/>
              </a:rPr>
              <a:t>tiện </a:t>
            </a:r>
            <a:r>
              <a:rPr dirty="0" sz="1400" spc="-5" i="1">
                <a:latin typeface="Times New Roman"/>
                <a:cs typeface="Times New Roman"/>
              </a:rPr>
              <a:t>cho người </a:t>
            </a:r>
            <a:r>
              <a:rPr dirty="0" sz="1400" spc="-10" i="1">
                <a:latin typeface="Times New Roman"/>
                <a:cs typeface="Times New Roman"/>
              </a:rPr>
              <a:t>lái </a:t>
            </a:r>
            <a:r>
              <a:rPr dirty="0" sz="1400" i="1">
                <a:latin typeface="Times New Roman"/>
                <a:cs typeface="Times New Roman"/>
              </a:rPr>
              <a:t>xe </a:t>
            </a:r>
            <a:r>
              <a:rPr dirty="0" sz="1400" spc="-10" i="1">
                <a:latin typeface="Times New Roman"/>
                <a:cs typeface="Times New Roman"/>
              </a:rPr>
              <a:t>và </a:t>
            </a:r>
            <a:r>
              <a:rPr dirty="0" sz="1400" spc="-5" i="1">
                <a:latin typeface="Times New Roman"/>
                <a:cs typeface="Times New Roman"/>
              </a:rPr>
              <a:t>người mời lái </a:t>
            </a:r>
            <a:r>
              <a:rPr dirty="0" sz="1400" i="1">
                <a:latin typeface="Times New Roman"/>
                <a:cs typeface="Times New Roman"/>
              </a:rPr>
              <a:t>xe </a:t>
            </a:r>
            <a:r>
              <a:rPr dirty="0" sz="1400" spc="5" i="1">
                <a:latin typeface="Times New Roman"/>
                <a:cs typeface="Times New Roman"/>
              </a:rPr>
              <a:t>sử </a:t>
            </a:r>
            <a:r>
              <a:rPr dirty="0" sz="1400" spc="-5" i="1">
                <a:latin typeface="Times New Roman"/>
                <a:cs typeface="Times New Roman"/>
              </a:rPr>
              <a:t>dụng  </a:t>
            </a:r>
            <a:r>
              <a:rPr dirty="0" sz="1400" i="1">
                <a:latin typeface="Times New Roman"/>
                <a:cs typeface="Times New Roman"/>
              </a:rPr>
              <a:t>rượu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bia:</a:t>
            </a:r>
            <a:endParaRPr sz="1400">
              <a:latin typeface="Times New Roman"/>
              <a:cs typeface="Times New Roman"/>
            </a:endParaRPr>
          </a:p>
          <a:p>
            <a:pPr algn="just" marL="12700" marR="7620" indent="456565">
              <a:lnSpc>
                <a:spcPct val="103600"/>
              </a:lnSpc>
              <a:spcBef>
                <a:spcPts val="795"/>
              </a:spcBef>
              <a:buChar char="-"/>
              <a:tabLst>
                <a:tab pos="586105" algn="l"/>
              </a:tabLst>
            </a:pPr>
            <a:r>
              <a:rPr dirty="0" sz="1400" i="1">
                <a:latin typeface="Times New Roman"/>
                <a:cs typeface="Times New Roman"/>
              </a:rPr>
              <a:t>Đối </a:t>
            </a:r>
            <a:r>
              <a:rPr dirty="0" sz="1400" spc="-5" i="1">
                <a:latin typeface="Times New Roman"/>
                <a:cs typeface="Times New Roman"/>
              </a:rPr>
              <a:t>với người cung </a:t>
            </a:r>
            <a:r>
              <a:rPr dirty="0" sz="1400" spc="5" i="1">
                <a:latin typeface="Times New Roman"/>
                <a:cs typeface="Times New Roman"/>
              </a:rPr>
              <a:t>cấp </a:t>
            </a:r>
            <a:r>
              <a:rPr dirty="0" sz="1400" spc="-5" i="1">
                <a:latin typeface="Times New Roman"/>
                <a:cs typeface="Times New Roman"/>
              </a:rPr>
              <a:t>phương tiện cho người lái </a:t>
            </a:r>
            <a:r>
              <a:rPr dirty="0" sz="1400" spc="-10" i="1">
                <a:latin typeface="Times New Roman"/>
                <a:cs typeface="Times New Roman"/>
              </a:rPr>
              <a:t>xe </a:t>
            </a:r>
            <a:r>
              <a:rPr dirty="0" sz="1400" i="1">
                <a:latin typeface="Times New Roman"/>
                <a:cs typeface="Times New Roman"/>
              </a:rPr>
              <a:t>ở </a:t>
            </a:r>
            <a:r>
              <a:rPr dirty="0" sz="1400" spc="-5" i="1">
                <a:latin typeface="Times New Roman"/>
                <a:cs typeface="Times New Roman"/>
              </a:rPr>
              <a:t>trạng thái </a:t>
            </a:r>
            <a:r>
              <a:rPr dirty="0" sz="1400" i="1">
                <a:latin typeface="Times New Roman"/>
                <a:cs typeface="Times New Roman"/>
              </a:rPr>
              <a:t>say rượu  </a:t>
            </a:r>
            <a:r>
              <a:rPr dirty="0" sz="1400" i="1">
                <a:latin typeface="Times New Roman"/>
                <a:cs typeface="Times New Roman"/>
              </a:rPr>
              <a:t>có thể bị </a:t>
            </a:r>
            <a:r>
              <a:rPr dirty="0" sz="1400" spc="-5" i="1">
                <a:latin typeface="Times New Roman"/>
                <a:cs typeface="Times New Roman"/>
              </a:rPr>
              <a:t>phạt tù tối đa </a:t>
            </a:r>
            <a:r>
              <a:rPr dirty="0" sz="1400" i="1">
                <a:latin typeface="Times New Roman"/>
                <a:cs typeface="Times New Roman"/>
              </a:rPr>
              <a:t>5 năm hoặc phạt </a:t>
            </a:r>
            <a:r>
              <a:rPr dirty="0" sz="1400" spc="-5" i="1">
                <a:latin typeface="Times New Roman"/>
                <a:cs typeface="Times New Roman"/>
              </a:rPr>
              <a:t>tiền tối </a:t>
            </a:r>
            <a:r>
              <a:rPr dirty="0" sz="1400" i="1">
                <a:latin typeface="Times New Roman"/>
                <a:cs typeface="Times New Roman"/>
              </a:rPr>
              <a:t>đa 1 </a:t>
            </a:r>
            <a:r>
              <a:rPr dirty="0" sz="1400" spc="-5" i="1">
                <a:latin typeface="Times New Roman"/>
                <a:cs typeface="Times New Roman"/>
              </a:rPr>
              <a:t>triệu </a:t>
            </a:r>
            <a:r>
              <a:rPr dirty="0" sz="1400" i="1">
                <a:latin typeface="Times New Roman"/>
                <a:cs typeface="Times New Roman"/>
              </a:rPr>
              <a:t>Yên </a:t>
            </a:r>
            <a:r>
              <a:rPr dirty="0" sz="1400" spc="-5" i="1">
                <a:latin typeface="Times New Roman"/>
                <a:cs typeface="Times New Roman"/>
              </a:rPr>
              <a:t>(200 </a:t>
            </a:r>
            <a:r>
              <a:rPr dirty="0" sz="1400" i="1">
                <a:latin typeface="Times New Roman"/>
                <a:cs typeface="Times New Roman"/>
              </a:rPr>
              <a:t>triệu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VNĐ);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600"/>
              </a:lnSpc>
              <a:spcBef>
                <a:spcPts val="790"/>
              </a:spcBef>
              <a:buChar char="-"/>
              <a:tabLst>
                <a:tab pos="598170" algn="l"/>
              </a:tabLst>
            </a:pPr>
            <a:r>
              <a:rPr dirty="0" sz="1400" spc="-5" i="1">
                <a:latin typeface="Times New Roman"/>
                <a:cs typeface="Times New Roman"/>
              </a:rPr>
              <a:t>Đối với người cung cấp bia, rượu và người đi cùng </a:t>
            </a:r>
            <a:r>
              <a:rPr dirty="0" sz="1400" i="1">
                <a:latin typeface="Times New Roman"/>
                <a:cs typeface="Times New Roman"/>
              </a:rPr>
              <a:t>xe với </a:t>
            </a:r>
            <a:r>
              <a:rPr dirty="0" sz="1400" spc="-5" i="1">
                <a:latin typeface="Times New Roman"/>
                <a:cs typeface="Times New Roman"/>
              </a:rPr>
              <a:t>người </a:t>
            </a:r>
            <a:r>
              <a:rPr dirty="0" sz="1400" spc="-10" i="1">
                <a:latin typeface="Times New Roman"/>
                <a:cs typeface="Times New Roman"/>
              </a:rPr>
              <a:t>lái xe </a:t>
            </a:r>
            <a:r>
              <a:rPr dirty="0" sz="1400" i="1">
                <a:latin typeface="Times New Roman"/>
                <a:cs typeface="Times New Roman"/>
              </a:rPr>
              <a:t>ở  </a:t>
            </a:r>
            <a:r>
              <a:rPr dirty="0" sz="1400" spc="-5" i="1">
                <a:latin typeface="Times New Roman"/>
                <a:cs typeface="Times New Roman"/>
              </a:rPr>
              <a:t>trạng thái say rượu </a:t>
            </a:r>
            <a:r>
              <a:rPr dirty="0" sz="1400" spc="-10" i="1">
                <a:latin typeface="Times New Roman"/>
                <a:cs typeface="Times New Roman"/>
              </a:rPr>
              <a:t>có </a:t>
            </a:r>
            <a:r>
              <a:rPr dirty="0" sz="1400" i="1">
                <a:latin typeface="Times New Roman"/>
                <a:cs typeface="Times New Roman"/>
              </a:rPr>
              <a:t>thể bị </a:t>
            </a:r>
            <a:r>
              <a:rPr dirty="0" sz="1400" spc="-5" i="1">
                <a:latin typeface="Times New Roman"/>
                <a:cs typeface="Times New Roman"/>
              </a:rPr>
              <a:t>phạt tù </a:t>
            </a:r>
            <a:r>
              <a:rPr dirty="0" sz="1400" i="1">
                <a:latin typeface="Times New Roman"/>
                <a:cs typeface="Times New Roman"/>
              </a:rPr>
              <a:t>tối </a:t>
            </a:r>
            <a:r>
              <a:rPr dirty="0" sz="1400" spc="-5" i="1">
                <a:latin typeface="Times New Roman"/>
                <a:cs typeface="Times New Roman"/>
              </a:rPr>
              <a:t>đa </a:t>
            </a:r>
            <a:r>
              <a:rPr dirty="0" sz="1400" i="1">
                <a:latin typeface="Times New Roman"/>
                <a:cs typeface="Times New Roman"/>
              </a:rPr>
              <a:t>3 </a:t>
            </a:r>
            <a:r>
              <a:rPr dirty="0" sz="1400" spc="-5" i="1">
                <a:latin typeface="Times New Roman"/>
                <a:cs typeface="Times New Roman"/>
              </a:rPr>
              <a:t>năm </a:t>
            </a:r>
            <a:r>
              <a:rPr dirty="0" sz="1400" i="1">
                <a:latin typeface="Times New Roman"/>
                <a:cs typeface="Times New Roman"/>
              </a:rPr>
              <a:t>hoặc </a:t>
            </a:r>
            <a:r>
              <a:rPr dirty="0" sz="1400" spc="-5" i="1">
                <a:latin typeface="Times New Roman"/>
                <a:cs typeface="Times New Roman"/>
              </a:rPr>
              <a:t>phạt tiền đến </a:t>
            </a:r>
            <a:r>
              <a:rPr dirty="0" sz="1400" i="1">
                <a:latin typeface="Times New Roman"/>
                <a:cs typeface="Times New Roman"/>
              </a:rPr>
              <a:t>tối </a:t>
            </a:r>
            <a:r>
              <a:rPr dirty="0" sz="1400" spc="-5" i="1">
                <a:latin typeface="Times New Roman"/>
                <a:cs typeface="Times New Roman"/>
              </a:rPr>
              <a:t>đa </a:t>
            </a:r>
            <a:r>
              <a:rPr dirty="0" sz="1400" spc="-10" i="1">
                <a:latin typeface="Times New Roman"/>
                <a:cs typeface="Times New Roman"/>
              </a:rPr>
              <a:t>500.000  </a:t>
            </a:r>
            <a:r>
              <a:rPr dirty="0" sz="1400" spc="-5" i="1">
                <a:latin typeface="Times New Roman"/>
                <a:cs typeface="Times New Roman"/>
              </a:rPr>
              <a:t>Yên (100 triệu</a:t>
            </a:r>
            <a:r>
              <a:rPr dirty="0" sz="1400" spc="2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VNĐ).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456565">
              <a:lnSpc>
                <a:spcPct val="103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Đa </a:t>
            </a:r>
            <a:r>
              <a:rPr dirty="0" sz="1400">
                <a:latin typeface="Times New Roman"/>
                <a:cs typeface="Times New Roman"/>
              </a:rPr>
              <a:t>số tất </a:t>
            </a:r>
            <a:r>
              <a:rPr dirty="0" sz="1400" spc="-5">
                <a:latin typeface="Times New Roman"/>
                <a:cs typeface="Times New Roman"/>
              </a:rPr>
              <a:t>các nước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châu Âu (trừ Malta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Anh), </a:t>
            </a:r>
            <a:r>
              <a:rPr dirty="0" sz="1400">
                <a:latin typeface="Times New Roman"/>
                <a:cs typeface="Times New Roman"/>
              </a:rPr>
              <a:t>đều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độ quy </a:t>
            </a:r>
            <a:r>
              <a:rPr dirty="0" sz="1400" spc="-5">
                <a:latin typeface="Times New Roman"/>
                <a:cs typeface="Times New Roman"/>
              </a:rPr>
              <a:t>định  nồng độ cồn trong máu </a:t>
            </a:r>
            <a:r>
              <a:rPr dirty="0" sz="1400">
                <a:latin typeface="Times New Roman"/>
                <a:cs typeface="Times New Roman"/>
              </a:rPr>
              <a:t>(BAC) </a:t>
            </a:r>
            <a:r>
              <a:rPr dirty="0" sz="1400" spc="5">
                <a:latin typeface="Times New Roman"/>
                <a:cs typeface="Times New Roman"/>
              </a:rPr>
              <a:t>đối </a:t>
            </a:r>
            <a:r>
              <a:rPr dirty="0" sz="1400">
                <a:latin typeface="Times New Roman"/>
                <a:cs typeface="Times New Roman"/>
              </a:rPr>
              <a:t>với </a:t>
            </a:r>
            <a:r>
              <a:rPr dirty="0" sz="1400" spc="-5">
                <a:latin typeface="Times New Roman"/>
                <a:cs typeface="Times New Roman"/>
              </a:rPr>
              <a:t>người điều khiển phương </a:t>
            </a:r>
            <a:r>
              <a:rPr dirty="0" sz="1400">
                <a:latin typeface="Times New Roman"/>
                <a:cs typeface="Times New Roman"/>
              </a:rPr>
              <a:t>tiện là </a:t>
            </a:r>
            <a:r>
              <a:rPr dirty="0" sz="1400" spc="-10">
                <a:latin typeface="Times New Roman"/>
                <a:cs typeface="Times New Roman"/>
              </a:rPr>
              <a:t>0.5g/l </a:t>
            </a:r>
            <a:r>
              <a:rPr dirty="0" sz="1400">
                <a:latin typeface="Times New Roman"/>
                <a:cs typeface="Times New Roman"/>
              </a:rPr>
              <a:t>hoặc  thấp </a:t>
            </a:r>
            <a:r>
              <a:rPr dirty="0" sz="1400" spc="-5">
                <a:latin typeface="Times New Roman"/>
                <a:cs typeface="Times New Roman"/>
              </a:rPr>
              <a:t>hơn, một số nước còn </a:t>
            </a:r>
            <a:r>
              <a:rPr dirty="0" sz="1400">
                <a:latin typeface="Times New Roman"/>
                <a:cs typeface="Times New Roman"/>
              </a:rPr>
              <a:t>quy định ở </a:t>
            </a:r>
            <a:r>
              <a:rPr dirty="0" sz="1400" spc="-5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BAC=0.0 </a:t>
            </a:r>
            <a:r>
              <a:rPr dirty="0" sz="1400" spc="-5">
                <a:latin typeface="Times New Roman"/>
                <a:cs typeface="Times New Roman"/>
              </a:rPr>
              <a:t>như </a:t>
            </a:r>
            <a:r>
              <a:rPr dirty="0" sz="1400">
                <a:latin typeface="Times New Roman"/>
                <a:cs typeface="Times New Roman"/>
              </a:rPr>
              <a:t>Cộng </a:t>
            </a:r>
            <a:r>
              <a:rPr dirty="0" sz="1400" spc="-5">
                <a:latin typeface="Times New Roman"/>
                <a:cs typeface="Times New Roman"/>
              </a:rPr>
              <a:t>Hòa </a:t>
            </a:r>
            <a:r>
              <a:rPr dirty="0" sz="1400">
                <a:latin typeface="Times New Roman"/>
                <a:cs typeface="Times New Roman"/>
              </a:rPr>
              <a:t>Czech,  </a:t>
            </a:r>
            <a:r>
              <a:rPr dirty="0" sz="1400" spc="-5">
                <a:latin typeface="Times New Roman"/>
                <a:cs typeface="Times New Roman"/>
              </a:rPr>
              <a:t>Hungary, </a:t>
            </a:r>
            <a:r>
              <a:rPr dirty="0" sz="1400">
                <a:latin typeface="Times New Roman"/>
                <a:cs typeface="Times New Roman"/>
              </a:rPr>
              <a:t>Romania </a:t>
            </a:r>
            <a:r>
              <a:rPr dirty="0" sz="1400" spc="-5">
                <a:latin typeface="Times New Roman"/>
                <a:cs typeface="Times New Roman"/>
              </a:rPr>
              <a:t>và Liên bang Nga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đưa </a:t>
            </a:r>
            <a:r>
              <a:rPr dirty="0" sz="1400">
                <a:latin typeface="Times New Roman"/>
                <a:cs typeface="Times New Roman"/>
              </a:rPr>
              <a:t>ra các </a:t>
            </a:r>
            <a:r>
              <a:rPr dirty="0" sz="1400" spc="-5">
                <a:latin typeface="Times New Roman"/>
                <a:cs typeface="Times New Roman"/>
              </a:rPr>
              <a:t>hình </a:t>
            </a:r>
            <a:r>
              <a:rPr dirty="0" sz="1400" spc="10">
                <a:latin typeface="Times New Roman"/>
                <a:cs typeface="Times New Roman"/>
              </a:rPr>
              <a:t>phạt </a:t>
            </a:r>
            <a:r>
              <a:rPr dirty="0" sz="1400" spc="-5">
                <a:latin typeface="Times New Roman"/>
                <a:cs typeface="Times New Roman"/>
              </a:rPr>
              <a:t>tương ứng như: phạt  </a:t>
            </a:r>
            <a:r>
              <a:rPr dirty="0" sz="1400">
                <a:latin typeface="Times New Roman"/>
                <a:cs typeface="Times New Roman"/>
              </a:rPr>
              <a:t>tiền, tước giấy </a:t>
            </a:r>
            <a:r>
              <a:rPr dirty="0" sz="1400" spc="-5">
                <a:latin typeface="Times New Roman"/>
                <a:cs typeface="Times New Roman"/>
              </a:rPr>
              <a:t>phép lái </a:t>
            </a:r>
            <a:r>
              <a:rPr dirty="0" sz="1400">
                <a:latin typeface="Times New Roman"/>
                <a:cs typeface="Times New Roman"/>
              </a:rPr>
              <a:t>xe, </a:t>
            </a:r>
            <a:r>
              <a:rPr dirty="0" sz="1400" spc="5">
                <a:latin typeface="Times New Roman"/>
                <a:cs typeface="Times New Roman"/>
              </a:rPr>
              <a:t>trừ </a:t>
            </a:r>
            <a:r>
              <a:rPr dirty="0" sz="1400">
                <a:latin typeface="Times New Roman"/>
                <a:cs typeface="Times New Roman"/>
              </a:rPr>
              <a:t>điểm trên giấy </a:t>
            </a:r>
            <a:r>
              <a:rPr dirty="0" sz="1400" spc="-5">
                <a:latin typeface="Times New Roman"/>
                <a:cs typeface="Times New Roman"/>
              </a:rPr>
              <a:t>phép lái </a:t>
            </a:r>
            <a:r>
              <a:rPr dirty="0" sz="1400">
                <a:latin typeface="Times New Roman"/>
                <a:cs typeface="Times New Roman"/>
              </a:rPr>
              <a:t>xe. </a:t>
            </a:r>
            <a:r>
              <a:rPr dirty="0" sz="1400" spc="-5">
                <a:latin typeface="Times New Roman"/>
                <a:cs typeface="Times New Roman"/>
              </a:rPr>
              <a:t>Các thông </a:t>
            </a:r>
            <a:r>
              <a:rPr dirty="0" sz="1400" spc="5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chi </a:t>
            </a:r>
            <a:r>
              <a:rPr dirty="0" sz="1400">
                <a:latin typeface="Times New Roman"/>
                <a:cs typeface="Times New Roman"/>
              </a:rPr>
              <a:t>tiết </a:t>
            </a:r>
            <a:r>
              <a:rPr dirty="0" sz="1400" spc="-5">
                <a:latin typeface="Times New Roman"/>
                <a:cs typeface="Times New Roman"/>
              </a:rPr>
              <a:t>được  </a:t>
            </a:r>
            <a:r>
              <a:rPr dirty="0" sz="1400">
                <a:latin typeface="Times New Roman"/>
                <a:cs typeface="Times New Roman"/>
              </a:rPr>
              <a:t>liệt </a:t>
            </a:r>
            <a:r>
              <a:rPr dirty="0" sz="1400" spc="-5">
                <a:latin typeface="Times New Roman"/>
                <a:cs typeface="Times New Roman"/>
              </a:rPr>
              <a:t>kê </a:t>
            </a:r>
            <a:r>
              <a:rPr dirty="0" sz="1400">
                <a:latin typeface="Times New Roman"/>
                <a:cs typeface="Times New Roman"/>
              </a:rPr>
              <a:t>ở </a:t>
            </a:r>
            <a:r>
              <a:rPr dirty="0" sz="1400" spc="-5">
                <a:latin typeface="Times New Roman"/>
                <a:cs typeface="Times New Roman"/>
              </a:rPr>
              <a:t>bảng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dưới.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850"/>
              </a:spcBef>
            </a:pPr>
            <a:r>
              <a:rPr dirty="0" sz="1400" spc="-5">
                <a:latin typeface="Times New Roman"/>
                <a:cs typeface="Times New Roman"/>
              </a:rPr>
              <a:t>Bảng </a:t>
            </a:r>
            <a:r>
              <a:rPr dirty="0" sz="1400">
                <a:latin typeface="Times New Roman"/>
                <a:cs typeface="Times New Roman"/>
              </a:rPr>
              <a:t>2: Mức </a:t>
            </a:r>
            <a:r>
              <a:rPr dirty="0" sz="1400" spc="-5">
                <a:latin typeface="Times New Roman"/>
                <a:cs typeface="Times New Roman"/>
              </a:rPr>
              <a:t>BAC </a:t>
            </a:r>
            <a:r>
              <a:rPr dirty="0" sz="1400">
                <a:latin typeface="Times New Roman"/>
                <a:cs typeface="Times New Roman"/>
              </a:rPr>
              <a:t>và hình phạt đối với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khi vi phạm BAC </a:t>
            </a:r>
            <a:r>
              <a:rPr dirty="0" sz="1400">
                <a:latin typeface="Times New Roman"/>
                <a:cs typeface="Times New Roman"/>
              </a:rPr>
              <a:t>ở các </a:t>
            </a:r>
            <a:r>
              <a:rPr dirty="0" sz="1400" spc="-5">
                <a:latin typeface="Times New Roman"/>
                <a:cs typeface="Times New Roman"/>
              </a:rPr>
              <a:t>nước Châu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Âu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43076" y="7410577"/>
          <a:ext cx="6149340" cy="1815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05"/>
                <a:gridCol w="1361439"/>
                <a:gridCol w="944880"/>
                <a:gridCol w="1967864"/>
                <a:gridCol w="1533525"/>
              </a:tblGrid>
              <a:tr h="3569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Quốc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9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(mg/100lm)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450850" marR="160655" indent="-285115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Phạt: Phạt tiền, Tước  Giấy Phép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Lái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49554" marR="165735" indent="-7810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Kiểm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Tra Nồng</a:t>
                      </a:r>
                      <a:r>
                        <a:rPr dirty="0" sz="12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Độ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Cồn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Ngẫu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Nhiên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Áo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Bỉ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2879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Bulgaria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Croatia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Cyprus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0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Cộng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Hòa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Czech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267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Mạch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Estonia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3076" y="797051"/>
          <a:ext cx="6149340" cy="4362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05"/>
                <a:gridCol w="1361439"/>
                <a:gridCol w="944880"/>
                <a:gridCol w="1967864"/>
                <a:gridCol w="1533525"/>
              </a:tblGrid>
              <a:tr h="178307">
                <a:tc>
                  <a:txBody>
                    <a:bodyPr/>
                    <a:lstStyle/>
                    <a:p>
                      <a:pPr algn="r" marR="120014">
                        <a:lnSpc>
                          <a:spcPts val="130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0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Phần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0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Pháp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Đức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Hy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Lạp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2879">
                <a:tc>
                  <a:txBody>
                    <a:bodyPr/>
                    <a:lstStyle/>
                    <a:p>
                      <a:pPr algn="r" marR="8191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Hungary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2672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Iceland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Ireland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Latvia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Lithuania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2879">
                <a:tc>
                  <a:txBody>
                    <a:bodyPr/>
                    <a:lstStyle/>
                    <a:p>
                      <a:pPr algn="r" marR="8191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Luxemburg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Malta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Hà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737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Norway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Poland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Bồ Đào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marR="8191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Romania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2672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Liên Bang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267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Tước GPLX,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không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tiền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Slovakia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267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Slovenia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Tây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Thụy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Điển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algn="r" marR="8191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Thụy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Sĩ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</a:tr>
              <a:tr h="182879">
                <a:tc>
                  <a:txBody>
                    <a:bodyPr/>
                    <a:lstStyle/>
                    <a:p>
                      <a:pPr algn="r" marR="81915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Thổ Nhĩ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Kỳ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8620">
                        <a:lnSpc>
                          <a:spcPts val="134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5419725"/>
            <a:ext cx="6142990" cy="198628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5080" indent="456565">
              <a:lnSpc>
                <a:spcPct val="102899"/>
              </a:lnSpc>
              <a:spcBef>
                <a:spcPts val="55"/>
              </a:spcBef>
            </a:pPr>
            <a:r>
              <a:rPr dirty="0" sz="1400" spc="-5">
                <a:latin typeface="Times New Roman"/>
                <a:cs typeface="Times New Roman"/>
              </a:rPr>
              <a:t>Ngoài </a:t>
            </a:r>
            <a:r>
              <a:rPr dirty="0" sz="1400">
                <a:latin typeface="Times New Roman"/>
                <a:cs typeface="Times New Roman"/>
              </a:rPr>
              <a:t>việc bị </a:t>
            </a:r>
            <a:r>
              <a:rPr dirty="0" sz="1400" spc="-5">
                <a:latin typeface="Times New Roman"/>
                <a:cs typeface="Times New Roman"/>
              </a:rPr>
              <a:t>phạt tiền hành </a:t>
            </a:r>
            <a:r>
              <a:rPr dirty="0" sz="1400">
                <a:latin typeface="Times New Roman"/>
                <a:cs typeface="Times New Roman"/>
              </a:rPr>
              <a:t>vi </a:t>
            </a:r>
            <a:r>
              <a:rPr dirty="0" sz="1400" spc="5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bia, </a:t>
            </a:r>
            <a:r>
              <a:rPr dirty="0" sz="1400">
                <a:latin typeface="Times New Roman"/>
                <a:cs typeface="Times New Roman"/>
              </a:rPr>
              <a:t>chất </a:t>
            </a:r>
            <a:r>
              <a:rPr dirty="0" sz="1400" spc="-5">
                <a:latin typeface="Times New Roman"/>
                <a:cs typeface="Times New Roman"/>
              </a:rPr>
              <a:t>kích </a:t>
            </a:r>
            <a:r>
              <a:rPr dirty="0" sz="1400" spc="-10">
                <a:latin typeface="Times New Roman"/>
                <a:cs typeface="Times New Roman"/>
              </a:rPr>
              <a:t>thích </a:t>
            </a:r>
            <a:r>
              <a:rPr dirty="0" sz="1400" spc="5">
                <a:latin typeface="Times New Roman"/>
                <a:cs typeface="Times New Roman"/>
              </a:rPr>
              <a:t>của </a:t>
            </a:r>
            <a:r>
              <a:rPr dirty="0" sz="1400">
                <a:latin typeface="Times New Roman"/>
                <a:cs typeface="Times New Roman"/>
              </a:rPr>
              <a:t>lái xe </a:t>
            </a:r>
            <a:r>
              <a:rPr dirty="0" sz="1400" spc="-5">
                <a:latin typeface="Times New Roman"/>
                <a:cs typeface="Times New Roman"/>
              </a:rPr>
              <a:t>còn  </a:t>
            </a:r>
            <a:r>
              <a:rPr dirty="0" sz="1400">
                <a:latin typeface="Times New Roman"/>
                <a:cs typeface="Times New Roman"/>
              </a:rPr>
              <a:t>phải </a:t>
            </a:r>
            <a:r>
              <a:rPr dirty="0" sz="1400" spc="-5">
                <a:latin typeface="Times New Roman"/>
                <a:cs typeface="Times New Roman"/>
              </a:rPr>
              <a:t>chịu trách nhiệm </a:t>
            </a:r>
            <a:r>
              <a:rPr dirty="0" sz="1400">
                <a:latin typeface="Times New Roman"/>
                <a:cs typeface="Times New Roman"/>
              </a:rPr>
              <a:t>hình sự.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400"/>
              </a:lnSpc>
              <a:spcBef>
                <a:spcPts val="805"/>
              </a:spcBef>
            </a:pPr>
            <a:r>
              <a:rPr dirty="0" sz="1400">
                <a:latin typeface="Times New Roman"/>
                <a:cs typeface="Times New Roman"/>
              </a:rPr>
              <a:t>Hiện nay </a:t>
            </a:r>
            <a:r>
              <a:rPr dirty="0" sz="1400" spc="-5">
                <a:latin typeface="Times New Roman"/>
                <a:cs typeface="Times New Roman"/>
              </a:rPr>
              <a:t>trên </a:t>
            </a:r>
            <a:r>
              <a:rPr dirty="0" sz="1400">
                <a:latin typeface="Times New Roman"/>
                <a:cs typeface="Times New Roman"/>
              </a:rPr>
              <a:t>thế </a:t>
            </a:r>
            <a:r>
              <a:rPr dirty="0" sz="1400" spc="-5">
                <a:latin typeface="Times New Roman"/>
                <a:cs typeface="Times New Roman"/>
              </a:rPr>
              <a:t>giới </a:t>
            </a:r>
            <a:r>
              <a:rPr dirty="0" sz="1400">
                <a:latin typeface="Times New Roman"/>
                <a:cs typeface="Times New Roman"/>
              </a:rPr>
              <a:t>nhằm giảm thiểu tỷ lệ tử </a:t>
            </a:r>
            <a:r>
              <a:rPr dirty="0" sz="1400" spc="-5">
                <a:latin typeface="Times New Roman"/>
                <a:cs typeface="Times New Roman"/>
              </a:rPr>
              <a:t>vong </a:t>
            </a:r>
            <a:r>
              <a:rPr dirty="0" sz="1400">
                <a:latin typeface="Times New Roman"/>
                <a:cs typeface="Times New Roman"/>
              </a:rPr>
              <a:t>do </a:t>
            </a:r>
            <a:r>
              <a:rPr dirty="0" sz="1400" spc="-5">
                <a:latin typeface="Times New Roman"/>
                <a:cs typeface="Times New Roman"/>
              </a:rPr>
              <a:t>tai </a:t>
            </a:r>
            <a:r>
              <a:rPr dirty="0" sz="1400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giao thông liên  quan đến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 bia </a:t>
            </a:r>
            <a:r>
              <a:rPr dirty="0" sz="1400">
                <a:latin typeface="Times New Roman"/>
                <a:cs typeface="Times New Roman"/>
              </a:rPr>
              <a:t>và </a:t>
            </a:r>
            <a:r>
              <a:rPr dirty="0" sz="1400" spc="-5">
                <a:latin typeface="Times New Roman"/>
                <a:cs typeface="Times New Roman"/>
              </a:rPr>
              <a:t>lái xe, </a:t>
            </a:r>
            <a:r>
              <a:rPr dirty="0" sz="140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số </a:t>
            </a:r>
            <a:r>
              <a:rPr dirty="0" sz="1400">
                <a:latin typeface="Times New Roman"/>
                <a:cs typeface="Times New Roman"/>
              </a:rPr>
              <a:t>nước đã </a:t>
            </a:r>
            <a:r>
              <a:rPr dirty="0" sz="1400" spc="-10">
                <a:latin typeface="Times New Roman"/>
                <a:cs typeface="Times New Roman"/>
              </a:rPr>
              <a:t>áp </a:t>
            </a:r>
            <a:r>
              <a:rPr dirty="0" sz="1400" spc="-5">
                <a:latin typeface="Times New Roman"/>
                <a:cs typeface="Times New Roman"/>
              </a:rPr>
              <a:t>dụng các </a:t>
            </a:r>
            <a:r>
              <a:rPr dirty="0" sz="1400">
                <a:latin typeface="Times New Roman"/>
                <a:cs typeface="Times New Roman"/>
              </a:rPr>
              <a:t>biện </a:t>
            </a:r>
            <a:r>
              <a:rPr dirty="0" sz="1400" spc="-5">
                <a:latin typeface="Times New Roman"/>
                <a:cs typeface="Times New Roman"/>
              </a:rPr>
              <a:t>pháp theo  </a:t>
            </a:r>
            <a:r>
              <a:rPr dirty="0" sz="1400">
                <a:latin typeface="Times New Roman"/>
                <a:cs typeface="Times New Roman"/>
              </a:rPr>
              <a:t>hướng </a:t>
            </a:r>
            <a:r>
              <a:rPr dirty="0" sz="1400" spc="-5">
                <a:latin typeface="Times New Roman"/>
                <a:cs typeface="Times New Roman"/>
              </a:rPr>
              <a:t>tăng </a:t>
            </a:r>
            <a:r>
              <a:rPr dirty="0" sz="1400">
                <a:latin typeface="Times New Roman"/>
                <a:cs typeface="Times New Roman"/>
              </a:rPr>
              <a:t>cường </a:t>
            </a:r>
            <a:r>
              <a:rPr dirty="0" sz="1400" spc="-5">
                <a:latin typeface="Times New Roman"/>
                <a:cs typeface="Times New Roman"/>
              </a:rPr>
              <a:t>về </a:t>
            </a:r>
            <a:r>
              <a:rPr dirty="0" sz="1400" spc="-10">
                <a:latin typeface="Times New Roman"/>
                <a:cs typeface="Times New Roman"/>
              </a:rPr>
              <a:t>mặt </a:t>
            </a:r>
            <a:r>
              <a:rPr dirty="0" sz="1400" spc="-5">
                <a:latin typeface="Times New Roman"/>
                <a:cs typeface="Times New Roman"/>
              </a:rPr>
              <a:t>pháp </a:t>
            </a:r>
            <a:r>
              <a:rPr dirty="0" sz="1400">
                <a:latin typeface="Times New Roman"/>
                <a:cs typeface="Times New Roman"/>
              </a:rPr>
              <a:t>luật, </a:t>
            </a:r>
            <a:r>
              <a:rPr dirty="0" sz="1400" spc="-5">
                <a:latin typeface="Times New Roman"/>
                <a:cs typeface="Times New Roman"/>
              </a:rPr>
              <a:t>đưa </a:t>
            </a:r>
            <a:r>
              <a:rPr dirty="0" sz="1400" spc="-10">
                <a:latin typeface="Times New Roman"/>
                <a:cs typeface="Times New Roman"/>
              </a:rPr>
              <a:t>ra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phạt </a:t>
            </a:r>
            <a:r>
              <a:rPr dirty="0" sz="1400" spc="-5">
                <a:latin typeface="Times New Roman"/>
                <a:cs typeface="Times New Roman"/>
              </a:rPr>
              <a:t>mang tính răn </a:t>
            </a:r>
            <a:r>
              <a:rPr dirty="0" sz="1400">
                <a:latin typeface="Times New Roman"/>
                <a:cs typeface="Times New Roman"/>
              </a:rPr>
              <a:t>đe </a:t>
            </a:r>
            <a:r>
              <a:rPr dirty="0" sz="1400" spc="-5">
                <a:latin typeface="Times New Roman"/>
                <a:cs typeface="Times New Roman"/>
              </a:rPr>
              <a:t>hơn, bao  </a:t>
            </a:r>
            <a:r>
              <a:rPr dirty="0" sz="1400" spc="5">
                <a:latin typeface="Times New Roman"/>
                <a:cs typeface="Times New Roman"/>
              </a:rPr>
              <a:t>gồm </a:t>
            </a:r>
            <a:r>
              <a:rPr dirty="0" sz="1400" spc="-5">
                <a:latin typeface="Times New Roman"/>
                <a:cs typeface="Times New Roman"/>
              </a:rPr>
              <a:t>nâng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phạt tiền và thậm chí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vi phạm phải ở </a:t>
            </a:r>
            <a:r>
              <a:rPr dirty="0" sz="1400" spc="-5">
                <a:latin typeface="Times New Roman"/>
                <a:cs typeface="Times New Roman"/>
              </a:rPr>
              <a:t>tù. </a:t>
            </a:r>
            <a:r>
              <a:rPr dirty="0" sz="1400">
                <a:latin typeface="Times New Roman"/>
                <a:cs typeface="Times New Roman"/>
              </a:rPr>
              <a:t>Một </a:t>
            </a:r>
            <a:r>
              <a:rPr dirty="0" sz="1400" spc="-5">
                <a:latin typeface="Times New Roman"/>
                <a:cs typeface="Times New Roman"/>
              </a:rPr>
              <a:t>số hình </a:t>
            </a:r>
            <a:r>
              <a:rPr dirty="0" sz="1400">
                <a:latin typeface="Times New Roman"/>
                <a:cs typeface="Times New Roman"/>
              </a:rPr>
              <a:t>phạt </a:t>
            </a:r>
            <a:r>
              <a:rPr dirty="0" sz="1400" spc="-5">
                <a:latin typeface="Times New Roman"/>
                <a:cs typeface="Times New Roman"/>
              </a:rPr>
              <a:t>mang  tính hình </a:t>
            </a:r>
            <a:r>
              <a:rPr dirty="0" sz="1400" spc="5">
                <a:latin typeface="Times New Roman"/>
                <a:cs typeface="Times New Roman"/>
              </a:rPr>
              <a:t>sự </a:t>
            </a:r>
            <a:r>
              <a:rPr dirty="0" sz="1400">
                <a:latin typeface="Times New Roman"/>
                <a:cs typeface="Times New Roman"/>
              </a:rPr>
              <a:t>được </a:t>
            </a:r>
            <a:r>
              <a:rPr dirty="0" sz="1400" spc="-5">
                <a:latin typeface="Times New Roman"/>
                <a:cs typeface="Times New Roman"/>
              </a:rPr>
              <a:t>đề </a:t>
            </a:r>
            <a:r>
              <a:rPr dirty="0" sz="1400">
                <a:latin typeface="Times New Roman"/>
                <a:cs typeface="Times New Roman"/>
              </a:rPr>
              <a:t>cập </a:t>
            </a: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>
                <a:latin typeface="Times New Roman"/>
                <a:cs typeface="Times New Roman"/>
              </a:rPr>
              <a:t>như </a:t>
            </a:r>
            <a:r>
              <a:rPr dirty="0" sz="1400" spc="-5">
                <a:latin typeface="Times New Roman"/>
                <a:cs typeface="Times New Roman"/>
              </a:rPr>
              <a:t>bảng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dưới.</a:t>
            </a:r>
            <a:endParaRPr sz="1400">
              <a:latin typeface="Times New Roman"/>
              <a:cs typeface="Times New Roman"/>
            </a:endParaRPr>
          </a:p>
          <a:p>
            <a:pPr algn="just" marL="189230">
              <a:lnSpc>
                <a:spcPct val="100000"/>
              </a:lnSpc>
              <a:spcBef>
                <a:spcPts val="855"/>
              </a:spcBef>
            </a:pPr>
            <a:r>
              <a:rPr dirty="0" sz="1400" spc="-5">
                <a:latin typeface="Times New Roman"/>
                <a:cs typeface="Times New Roman"/>
              </a:rPr>
              <a:t>Bảng 3: Hiệu quả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việc hình sự </a:t>
            </a:r>
            <a:r>
              <a:rPr dirty="0" sz="1400">
                <a:latin typeface="Times New Roman"/>
                <a:cs typeface="Times New Roman"/>
              </a:rPr>
              <a:t>hóa </a:t>
            </a:r>
            <a:r>
              <a:rPr dirty="0" sz="1400" spc="-5">
                <a:latin typeface="Times New Roman"/>
                <a:cs typeface="Times New Roman"/>
              </a:rPr>
              <a:t>hành vi uống rượu bia </a:t>
            </a:r>
            <a:r>
              <a:rPr dirty="0" sz="1400">
                <a:latin typeface="Times New Roman"/>
                <a:cs typeface="Times New Roman"/>
              </a:rPr>
              <a:t>– lái </a:t>
            </a:r>
            <a:r>
              <a:rPr dirty="0" sz="1400" spc="-5">
                <a:latin typeface="Times New Roman"/>
                <a:cs typeface="Times New Roman"/>
              </a:rPr>
              <a:t>xe </a:t>
            </a:r>
            <a:r>
              <a:rPr dirty="0" sz="1400">
                <a:latin typeface="Times New Roman"/>
                <a:cs typeface="Times New Roman"/>
              </a:rPr>
              <a:t>ở các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nước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43076" y="7605648"/>
          <a:ext cx="6195060" cy="1597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8510"/>
                <a:gridCol w="782954"/>
                <a:gridCol w="2738755"/>
                <a:gridCol w="1883410"/>
              </a:tblGrid>
              <a:tr h="5322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Quốc</a:t>
                      </a:r>
                      <a:r>
                        <a:rPr dirty="0" sz="12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Gia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7945" marR="61594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Năm</a:t>
                      </a:r>
                      <a:r>
                        <a:rPr dirty="0" sz="1200" spc="-10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thực  hiện hình  sự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hoá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dirty="0" sz="1200" spc="2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phạt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80035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Tác động / Hiệu</a:t>
                      </a:r>
                      <a:r>
                        <a:rPr dirty="0" sz="12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quả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</a:tr>
              <a:tr h="10591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Thái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3876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9748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 phạm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quy định về 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cho  phép10.000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- 20.000 baht hoặc bị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một năm tù,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60.000 baht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  tháng tù và không được bảo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hiểm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chi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trả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33985" indent="38100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thiệp toàn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diện bao  gồm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các chiến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dịch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truyền  thông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đại chúng,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kiểm tra  hơi thở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ngẫu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nhiên và</a:t>
                      </a:r>
                      <a:r>
                        <a:rPr dirty="0" sz="12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kiểm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tra hơi thở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chọn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lọc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đều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là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tiết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kiệm chi phí và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khả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3076" y="800100"/>
          <a:ext cx="6195060" cy="5828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8510"/>
                <a:gridCol w="782954"/>
                <a:gridCol w="2738755"/>
                <a:gridCol w="1883410"/>
              </a:tblGrid>
              <a:tr h="5321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Quốc</a:t>
                      </a:r>
                      <a:r>
                        <a:rPr dirty="0" sz="12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Gia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marL="83185" indent="-15240">
                        <a:lnSpc>
                          <a:spcPts val="134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Năm</a:t>
                      </a:r>
                      <a:r>
                        <a:rPr dirty="0" sz="12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thực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7800" marR="76835" indent="-94615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hiện</a:t>
                      </a:r>
                      <a:r>
                        <a:rPr dirty="0" sz="1200" spc="-7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hình  sự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hoá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dirty="0" sz="1200" spc="2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phạt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80035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Tác động / Hiệu</a:t>
                      </a:r>
                      <a:r>
                        <a:rPr dirty="0" sz="12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quả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</a:tr>
              <a:tr h="531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6319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làm giảm thương</a:t>
                      </a:r>
                      <a:r>
                        <a:rPr dirty="0" sz="12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tích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thông đường bộ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liên  quan đến rượu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tới 24%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838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23520" marR="194945" indent="-2032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Quốc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r" marR="23114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3500" indent="38100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0.02%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0.08 % ( drink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driving)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bị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chỉ bằng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1000–2000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CNY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(khoảng $ 160–320);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lớn hơn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0.08%( drunk driving) sẽ phải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đối mặt với  việc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truy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tố tội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sự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đình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chỉ  bằng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năm;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trong trường hợp  gây tai nạn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thông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sẽ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bị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cấm lái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suốt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đời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7945" marR="73025">
                        <a:lnSpc>
                          <a:spcPts val="1380"/>
                        </a:lnSpc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Tỷ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lệ thương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tích liên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quan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rượu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bia và lái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đã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giảm được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9,6%, trong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đó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các tại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nạn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thông vào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 đêm giảm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13,3% và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ngày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giảm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tương ứng</a:t>
                      </a:r>
                      <a:r>
                        <a:rPr dirty="0" sz="12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6,5%.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2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Đài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Loan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r" marR="23114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 marR="73025" indent="38100">
                        <a:lnSpc>
                          <a:spcPct val="956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Theo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quy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định mới,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tài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xế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 cao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hơn 0,55 mg / l khí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thở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sẽ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bị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lên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tới 60.000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Đài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tệ. xấp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xỉ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$ 1800),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đưa  vào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tù (tối đa là 1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năm),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bằng lái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bị đình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chỉ 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90170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Tỷ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lệ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tại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nạn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thông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liên  quan đến rượu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bia – lái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xe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81610">
                        <a:lnSpc>
                          <a:spcPts val="1370"/>
                        </a:lnSpc>
                        <a:spcBef>
                          <a:spcPts val="1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giảm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64.2% trong 1 tháng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đầu áp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dụng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chính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sách,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7945" marR="73025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75.2% trong tháng thứ 2, và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đạt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tối đa 80.2% trong</a:t>
                      </a:r>
                      <a:r>
                        <a:rPr dirty="0" sz="12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tháng  thứ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841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61620" marR="135890" indent="-12065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Tây</a:t>
                      </a:r>
                      <a:r>
                        <a:rPr dirty="0" sz="1200" spc="-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r" marR="23114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6827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BAC&gt; 1,2mg/l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khí thở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3-6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tháng tù;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60-1200 euro;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phục vụ công ích 31-90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ngày,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đình chỉ bằng lái từ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1-4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46050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Một số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nhà điều tra cóbáo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cáo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rằng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ảnh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hưởng của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tội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phạm lái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say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rượu</a:t>
                      </a:r>
                      <a:r>
                        <a:rPr dirty="0" sz="1200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giảm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0%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73%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số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vụ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chạm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có liên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quan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đến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rượu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7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r" marR="23114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1998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21285">
                        <a:lnSpc>
                          <a:spcPts val="1380"/>
                        </a:lnSpc>
                        <a:spcBef>
                          <a:spcPts val="68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Mức BAC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0.02%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người dưới 21  tuổivà 0.08%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các đối tượng khác,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người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có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thể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đối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tạm giam giữ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 96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giờ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tới 6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tháng,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đình chỉ giấy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phép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lái 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tháng, 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390$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-1000$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7081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Các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nhà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nghiên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cứu đã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tìm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thấy 6%, 5%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thậm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chí  giảm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0%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số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lượng tử vong  do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đường liên quan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đến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rượu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trong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các nghiên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cứu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khác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nhau.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6816318"/>
            <a:ext cx="6142990" cy="243078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algn="just" marL="469265">
              <a:lnSpc>
                <a:spcPct val="100000"/>
              </a:lnSpc>
              <a:spcBef>
                <a:spcPts val="940"/>
              </a:spcBef>
            </a:pPr>
            <a:r>
              <a:rPr dirty="0" sz="1400" b="1">
                <a:latin typeface="Times New Roman"/>
                <a:cs typeface="Times New Roman"/>
              </a:rPr>
              <a:t>1.2. </a:t>
            </a:r>
            <a:r>
              <a:rPr dirty="0" sz="1400" spc="-5" b="1">
                <a:latin typeface="Times New Roman"/>
                <a:cs typeface="Times New Roman"/>
              </a:rPr>
              <a:t>Quy định </a:t>
            </a:r>
            <a:r>
              <a:rPr dirty="0" sz="1400" b="1">
                <a:latin typeface="Times New Roman"/>
                <a:cs typeface="Times New Roman"/>
              </a:rPr>
              <a:t>xử </a:t>
            </a:r>
            <a:r>
              <a:rPr dirty="0" sz="1400" spc="-5" b="1">
                <a:latin typeface="Times New Roman"/>
                <a:cs typeface="Times New Roman"/>
              </a:rPr>
              <a:t>phạt của </a:t>
            </a:r>
            <a:r>
              <a:rPr dirty="0" sz="1400" b="1">
                <a:latin typeface="Times New Roman"/>
                <a:cs typeface="Times New Roman"/>
              </a:rPr>
              <a:t>Việt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Nam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400"/>
              </a:lnSpc>
              <a:spcBef>
                <a:spcPts val="780"/>
              </a:spcBef>
            </a:pPr>
            <a:r>
              <a:rPr dirty="0" sz="1400" spc="-5">
                <a:latin typeface="Times New Roman"/>
                <a:cs typeface="Times New Roman"/>
              </a:rPr>
              <a:t>Trong nhiều </a:t>
            </a:r>
            <a:r>
              <a:rPr dirty="0" sz="1400">
                <a:latin typeface="Times New Roman"/>
                <a:cs typeface="Times New Roman"/>
              </a:rPr>
              <a:t>năm qua, Việt </a:t>
            </a:r>
            <a:r>
              <a:rPr dirty="0" sz="1400" spc="-5">
                <a:latin typeface="Times New Roman"/>
                <a:cs typeface="Times New Roman"/>
              </a:rPr>
              <a:t>Nam </a:t>
            </a:r>
            <a:r>
              <a:rPr dirty="0" sz="1400">
                <a:latin typeface="Times New Roman"/>
                <a:cs typeface="Times New Roman"/>
              </a:rPr>
              <a:t>đã và </a:t>
            </a:r>
            <a:r>
              <a:rPr dirty="0" sz="1400" spc="-5">
                <a:latin typeface="Times New Roman"/>
                <a:cs typeface="Times New Roman"/>
              </a:rPr>
              <a:t>đang </a:t>
            </a:r>
            <a:r>
              <a:rPr dirty="0" sz="1400">
                <a:latin typeface="Times New Roman"/>
                <a:cs typeface="Times New Roman"/>
              </a:rPr>
              <a:t>thực </a:t>
            </a:r>
            <a:r>
              <a:rPr dirty="0" sz="1400" spc="-5">
                <a:latin typeface="Times New Roman"/>
                <a:cs typeface="Times New Roman"/>
              </a:rPr>
              <a:t>hiện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10">
                <a:latin typeface="Times New Roman"/>
                <a:cs typeface="Times New Roman"/>
              </a:rPr>
              <a:t>chính </a:t>
            </a:r>
            <a:r>
              <a:rPr dirty="0" sz="1400" spc="-5">
                <a:latin typeface="Times New Roman"/>
                <a:cs typeface="Times New Roman"/>
              </a:rPr>
              <a:t>sách mang  </a:t>
            </a:r>
            <a:r>
              <a:rPr dirty="0" sz="1400">
                <a:latin typeface="Times New Roman"/>
                <a:cs typeface="Times New Roman"/>
              </a:rPr>
              <a:t>tầm cỡ quốc </a:t>
            </a:r>
            <a:r>
              <a:rPr dirty="0" sz="1400" spc="-5">
                <a:latin typeface="Times New Roman"/>
                <a:cs typeface="Times New Roman"/>
              </a:rPr>
              <a:t>gia, chiến lược của quốc gia </a:t>
            </a:r>
            <a:r>
              <a:rPr dirty="0" sz="1400">
                <a:latin typeface="Times New Roman"/>
                <a:cs typeface="Times New Roman"/>
              </a:rPr>
              <a:t>nhằm giảm thiểu </a:t>
            </a:r>
            <a:r>
              <a:rPr dirty="0" sz="1400" spc="-10">
                <a:latin typeface="Times New Roman"/>
                <a:cs typeface="Times New Roman"/>
              </a:rPr>
              <a:t>ảnh </a:t>
            </a:r>
            <a:r>
              <a:rPr dirty="0" sz="1400" spc="-5">
                <a:latin typeface="Times New Roman"/>
                <a:cs typeface="Times New Roman"/>
              </a:rPr>
              <a:t>hưởng của </a:t>
            </a:r>
            <a:r>
              <a:rPr dirty="0" sz="1400">
                <a:latin typeface="Times New Roman"/>
                <a:cs typeface="Times New Roman"/>
              </a:rPr>
              <a:t>việc sử 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đồ </a:t>
            </a:r>
            <a:r>
              <a:rPr dirty="0" sz="1400" spc="-5">
                <a:latin typeface="Times New Roman"/>
                <a:cs typeface="Times New Roman"/>
              </a:rPr>
              <a:t>uống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cồn trong </a:t>
            </a:r>
            <a:r>
              <a:rPr dirty="0" sz="1400">
                <a:latin typeface="Times New Roman"/>
                <a:cs typeface="Times New Roman"/>
              </a:rPr>
              <a:t>đó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việc giảm tác hại của </a:t>
            </a:r>
            <a:r>
              <a:rPr dirty="0" sz="1400" spc="-5">
                <a:latin typeface="Times New Roman"/>
                <a:cs typeface="Times New Roman"/>
              </a:rPr>
              <a:t>hành </a:t>
            </a:r>
            <a:r>
              <a:rPr dirty="0" sz="1400">
                <a:latin typeface="Times New Roman"/>
                <a:cs typeface="Times New Roman"/>
              </a:rPr>
              <a:t>vi </a:t>
            </a:r>
            <a:r>
              <a:rPr dirty="0" sz="1400" spc="-5">
                <a:latin typeface="Times New Roman"/>
                <a:cs typeface="Times New Roman"/>
              </a:rPr>
              <a:t>sử dụng rượu bia, chất  kích thích khi lái </a:t>
            </a:r>
            <a:r>
              <a:rPr dirty="0" sz="1400">
                <a:latin typeface="Times New Roman"/>
                <a:cs typeface="Times New Roman"/>
              </a:rPr>
              <a:t>xe, </a:t>
            </a: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>
                <a:latin typeface="Times New Roman"/>
                <a:cs typeface="Times New Roman"/>
              </a:rPr>
              <a:t>tổ </a:t>
            </a:r>
            <a:r>
              <a:rPr dirty="0" sz="1400" spc="-5">
                <a:latin typeface="Times New Roman"/>
                <a:cs typeface="Times New Roman"/>
              </a:rPr>
              <a:t>chức </a:t>
            </a:r>
            <a:r>
              <a:rPr dirty="0" sz="1400">
                <a:latin typeface="Times New Roman"/>
                <a:cs typeface="Times New Roman"/>
              </a:rPr>
              <a:t>y tế thế giới </a:t>
            </a:r>
            <a:r>
              <a:rPr dirty="0" sz="1400" spc="-10">
                <a:latin typeface="Times New Roman"/>
                <a:cs typeface="Times New Roman"/>
              </a:rPr>
              <a:t>(WHO) </a:t>
            </a:r>
            <a:r>
              <a:rPr dirty="0" sz="1400" spc="-5">
                <a:latin typeface="Times New Roman"/>
                <a:cs typeface="Times New Roman"/>
              </a:rPr>
              <a:t>tính </a:t>
            </a:r>
            <a:r>
              <a:rPr dirty="0" sz="1400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hết </a:t>
            </a:r>
            <a:r>
              <a:rPr dirty="0" sz="1400">
                <a:latin typeface="Times New Roman"/>
                <a:cs typeface="Times New Roman"/>
              </a:rPr>
              <a:t>năm </a:t>
            </a:r>
            <a:r>
              <a:rPr dirty="0" sz="1400" spc="-5">
                <a:latin typeface="Times New Roman"/>
                <a:cs typeface="Times New Roman"/>
              </a:rPr>
              <a:t>2016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80  quốc </a:t>
            </a:r>
            <a:r>
              <a:rPr dirty="0" sz="1400" spc="-5">
                <a:latin typeface="Times New Roman"/>
                <a:cs typeface="Times New Roman"/>
              </a:rPr>
              <a:t>gia </a:t>
            </a:r>
            <a:r>
              <a:rPr dirty="0" sz="1400" spc="-10">
                <a:latin typeface="Times New Roman"/>
                <a:cs typeface="Times New Roman"/>
              </a:rPr>
              <a:t>có chính </a:t>
            </a:r>
            <a:r>
              <a:rPr dirty="0" sz="1400" spc="-5">
                <a:latin typeface="Times New Roman"/>
                <a:cs typeface="Times New Roman"/>
              </a:rPr>
              <a:t>sách </a:t>
            </a:r>
            <a:r>
              <a:rPr dirty="0" sz="1400" spc="10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đồ uống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cồn, </a:t>
            </a:r>
            <a:r>
              <a:rPr dirty="0" sz="1400">
                <a:latin typeface="Times New Roman"/>
                <a:cs typeface="Times New Roman"/>
              </a:rPr>
              <a:t>8 quốc </a:t>
            </a:r>
            <a:r>
              <a:rPr dirty="0" sz="1400" spc="-5">
                <a:latin typeface="Times New Roman"/>
                <a:cs typeface="Times New Roman"/>
              </a:rPr>
              <a:t>gia </a:t>
            </a:r>
            <a:r>
              <a:rPr dirty="0" sz="1400" spc="-10">
                <a:latin typeface="Times New Roman"/>
                <a:cs typeface="Times New Roman"/>
              </a:rPr>
              <a:t>có chính </a:t>
            </a:r>
            <a:r>
              <a:rPr dirty="0" sz="1400" spc="-5">
                <a:latin typeface="Times New Roman"/>
                <a:cs typeface="Times New Roman"/>
              </a:rPr>
              <a:t>sách mang tính </a:t>
            </a:r>
            <a:r>
              <a:rPr dirty="0" sz="1400" spc="5">
                <a:latin typeface="Times New Roman"/>
                <a:cs typeface="Times New Roman"/>
              </a:rPr>
              <a:t>địa  </a:t>
            </a:r>
            <a:r>
              <a:rPr dirty="0" sz="1400" spc="-5">
                <a:latin typeface="Times New Roman"/>
                <a:cs typeface="Times New Roman"/>
              </a:rPr>
              <a:t>phương </a:t>
            </a:r>
            <a:r>
              <a:rPr dirty="0" sz="1400" spc="5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đồ uống </a:t>
            </a:r>
            <a:r>
              <a:rPr dirty="0" sz="1400">
                <a:latin typeface="Times New Roman"/>
                <a:cs typeface="Times New Roman"/>
              </a:rPr>
              <a:t>có cồn và </a:t>
            </a:r>
            <a:r>
              <a:rPr dirty="0" sz="1400" spc="-5">
                <a:latin typeface="Times New Roman"/>
                <a:cs typeface="Times New Roman"/>
              </a:rPr>
              <a:t>11 </a:t>
            </a:r>
            <a:r>
              <a:rPr dirty="0" sz="1400">
                <a:latin typeface="Times New Roman"/>
                <a:cs typeface="Times New Roman"/>
              </a:rPr>
              <a:t>quốc </a:t>
            </a:r>
            <a:r>
              <a:rPr dirty="0" sz="1400" spc="-5">
                <a:latin typeface="Times New Roman"/>
                <a:cs typeface="Times New Roman"/>
              </a:rPr>
              <a:t>gia </a:t>
            </a:r>
            <a:r>
              <a:rPr dirty="0" sz="1400">
                <a:latin typeface="Times New Roman"/>
                <a:cs typeface="Times New Roman"/>
              </a:rPr>
              <a:t>cấm hoàn </a:t>
            </a:r>
            <a:r>
              <a:rPr dirty="0" sz="1400" spc="-5">
                <a:latin typeface="Times New Roman"/>
                <a:cs typeface="Times New Roman"/>
              </a:rPr>
              <a:t>toàn </a:t>
            </a:r>
            <a:r>
              <a:rPr dirty="0" sz="1400" spc="5">
                <a:latin typeface="Times New Roman"/>
                <a:cs typeface="Times New Roman"/>
              </a:rPr>
              <a:t>đồ </a:t>
            </a:r>
            <a:r>
              <a:rPr dirty="0" sz="1400">
                <a:latin typeface="Times New Roman"/>
                <a:cs typeface="Times New Roman"/>
              </a:rPr>
              <a:t>uống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cồn. </a:t>
            </a:r>
            <a:r>
              <a:rPr dirty="0" sz="1400" spc="-5">
                <a:latin typeface="Times New Roman"/>
                <a:cs typeface="Times New Roman"/>
              </a:rPr>
              <a:t>Một số  </a:t>
            </a:r>
            <a:r>
              <a:rPr dirty="0" sz="1400">
                <a:latin typeface="Times New Roman"/>
                <a:cs typeface="Times New Roman"/>
              </a:rPr>
              <a:t>nước đã </a:t>
            </a:r>
            <a:r>
              <a:rPr dirty="0" sz="1400" spc="-5">
                <a:latin typeface="Times New Roman"/>
                <a:cs typeface="Times New Roman"/>
              </a:rPr>
              <a:t>ban hành các </a:t>
            </a:r>
            <a:r>
              <a:rPr dirty="0" sz="1400">
                <a:latin typeface="Times New Roman"/>
                <a:cs typeface="Times New Roman"/>
              </a:rPr>
              <a:t>luật cụ thể để kiểm soát </a:t>
            </a:r>
            <a:r>
              <a:rPr dirty="0" sz="1400" spc="-5">
                <a:latin typeface="Times New Roman"/>
                <a:cs typeface="Times New Roman"/>
              </a:rPr>
              <a:t>tác </a:t>
            </a:r>
            <a:r>
              <a:rPr dirty="0" sz="1400">
                <a:latin typeface="Times New Roman"/>
                <a:cs typeface="Times New Roman"/>
              </a:rPr>
              <a:t>hại của </a:t>
            </a:r>
            <a:r>
              <a:rPr dirty="0" sz="1400" spc="-5">
                <a:latin typeface="Times New Roman"/>
                <a:cs typeface="Times New Roman"/>
              </a:rPr>
              <a:t>đồ </a:t>
            </a:r>
            <a:r>
              <a:rPr dirty="0" sz="1400">
                <a:latin typeface="Times New Roman"/>
                <a:cs typeface="Times New Roman"/>
              </a:rPr>
              <a:t>uống có cồn </a:t>
            </a:r>
            <a:r>
              <a:rPr dirty="0" sz="1400" spc="-5">
                <a:latin typeface="Times New Roman"/>
                <a:cs typeface="Times New Roman"/>
              </a:rPr>
              <a:t>(rượu </a:t>
            </a:r>
            <a:r>
              <a:rPr dirty="0" sz="1400">
                <a:latin typeface="Times New Roman"/>
                <a:cs typeface="Times New Roman"/>
              </a:rPr>
              <a:t>, </a:t>
            </a:r>
            <a:r>
              <a:rPr dirty="0" sz="1400" spc="-5">
                <a:latin typeface="Times New Roman"/>
                <a:cs typeface="Times New Roman"/>
              </a:rPr>
              <a:t>bia)  </a:t>
            </a:r>
            <a:r>
              <a:rPr dirty="0" sz="1400">
                <a:latin typeface="Times New Roman"/>
                <a:cs typeface="Times New Roman"/>
              </a:rPr>
              <a:t>như </a:t>
            </a:r>
            <a:r>
              <a:rPr dirty="0" sz="1400" spc="-5">
                <a:latin typeface="Times New Roman"/>
                <a:cs typeface="Times New Roman"/>
              </a:rPr>
              <a:t>Thái </a:t>
            </a:r>
            <a:r>
              <a:rPr dirty="0" sz="1400">
                <a:latin typeface="Times New Roman"/>
                <a:cs typeface="Times New Roman"/>
              </a:rPr>
              <a:t>Lan, các nước </a:t>
            </a:r>
            <a:r>
              <a:rPr dirty="0" sz="1400" spc="-5">
                <a:latin typeface="Times New Roman"/>
                <a:cs typeface="Times New Roman"/>
              </a:rPr>
              <a:t>Châu Âu..., </a:t>
            </a:r>
            <a:r>
              <a:rPr dirty="0" sz="1400">
                <a:latin typeface="Times New Roman"/>
                <a:cs typeface="Times New Roman"/>
              </a:rPr>
              <a:t>bên cạnh đó </a:t>
            </a:r>
            <a:r>
              <a:rPr dirty="0" sz="1400" spc="-5">
                <a:latin typeface="Times New Roman"/>
                <a:cs typeface="Times New Roman"/>
              </a:rPr>
              <a:t>Việt Nam </a:t>
            </a:r>
            <a:r>
              <a:rPr dirty="0" sz="1400">
                <a:latin typeface="Times New Roman"/>
                <a:cs typeface="Times New Roman"/>
              </a:rPr>
              <a:t>cũng </a:t>
            </a:r>
            <a:r>
              <a:rPr dirty="0" sz="1400" spc="-5">
                <a:latin typeface="Times New Roman"/>
                <a:cs typeface="Times New Roman"/>
              </a:rPr>
              <a:t>đang </a:t>
            </a:r>
            <a:r>
              <a:rPr dirty="0" sz="1400">
                <a:latin typeface="Times New Roman"/>
                <a:cs typeface="Times New Roman"/>
              </a:rPr>
              <a:t>thực hiện </a:t>
            </a:r>
            <a:r>
              <a:rPr dirty="0" sz="1400" spc="-5">
                <a:latin typeface="Times New Roman"/>
                <a:cs typeface="Times New Roman"/>
              </a:rPr>
              <a:t>Nghị  định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xử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phạt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vi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phạm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hành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chính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trong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lĩnh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vực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đường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bộ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đường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sắt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(Nghị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định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số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69111"/>
            <a:ext cx="6143625" cy="793877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12700" marR="5080">
              <a:lnSpc>
                <a:spcPct val="103600"/>
              </a:lnSpc>
              <a:spcBef>
                <a:spcPts val="40"/>
              </a:spcBef>
            </a:pPr>
            <a:r>
              <a:rPr dirty="0" sz="1400" spc="-5">
                <a:latin typeface="Times New Roman"/>
                <a:cs typeface="Times New Roman"/>
              </a:rPr>
              <a:t>46/2016/NĐ-CP). Dưới đây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5">
                <a:latin typeface="Times New Roman"/>
                <a:cs typeface="Times New Roman"/>
              </a:rPr>
              <a:t>một </a:t>
            </a:r>
            <a:r>
              <a:rPr dirty="0" sz="1400">
                <a:latin typeface="Times New Roman"/>
                <a:cs typeface="Times New Roman"/>
              </a:rPr>
              <a:t>số </a:t>
            </a:r>
            <a:r>
              <a:rPr dirty="0" sz="1400" spc="-10">
                <a:latin typeface="Times New Roman"/>
                <a:cs typeface="Times New Roman"/>
              </a:rPr>
              <a:t>chính </a:t>
            </a:r>
            <a:r>
              <a:rPr dirty="0" sz="1400">
                <a:latin typeface="Times New Roman"/>
                <a:cs typeface="Times New Roman"/>
              </a:rPr>
              <a:t>sách quốc gia </a:t>
            </a:r>
            <a:r>
              <a:rPr dirty="0" sz="1400" spc="5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đồ uống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cồn ở </a:t>
            </a:r>
            <a:r>
              <a:rPr dirty="0" sz="1400" spc="-5">
                <a:latin typeface="Times New Roman"/>
                <a:cs typeface="Times New Roman"/>
              </a:rPr>
              <a:t>Việt  </a:t>
            </a:r>
            <a:r>
              <a:rPr dirty="0" sz="1400">
                <a:latin typeface="Times New Roman"/>
                <a:cs typeface="Times New Roman"/>
              </a:rPr>
              <a:t>Nam nhằm tạo ra </a:t>
            </a:r>
            <a:r>
              <a:rPr dirty="0" sz="1400" spc="-5">
                <a:latin typeface="Times New Roman"/>
                <a:cs typeface="Times New Roman"/>
              </a:rPr>
              <a:t>được cái nhìn </a:t>
            </a:r>
            <a:r>
              <a:rPr dirty="0" sz="1400">
                <a:latin typeface="Times New Roman"/>
                <a:cs typeface="Times New Roman"/>
              </a:rPr>
              <a:t>tổng </a:t>
            </a:r>
            <a:r>
              <a:rPr dirty="0" sz="1400" spc="-5">
                <a:latin typeface="Times New Roman"/>
                <a:cs typeface="Times New Roman"/>
              </a:rPr>
              <a:t>quan trong </a:t>
            </a:r>
            <a:r>
              <a:rPr dirty="0" sz="1400">
                <a:latin typeface="Times New Roman"/>
                <a:cs typeface="Times New Roman"/>
              </a:rPr>
              <a:t>chiến </a:t>
            </a:r>
            <a:r>
              <a:rPr dirty="0" sz="1400" spc="-5">
                <a:latin typeface="Times New Roman"/>
                <a:cs typeface="Times New Roman"/>
              </a:rPr>
              <a:t>lược quốc gia </a:t>
            </a:r>
            <a:r>
              <a:rPr dirty="0" sz="1400" spc="5">
                <a:latin typeface="Times New Roman"/>
                <a:cs typeface="Times New Roman"/>
              </a:rPr>
              <a:t>về </a:t>
            </a:r>
            <a:r>
              <a:rPr dirty="0" sz="1400" spc="-5">
                <a:latin typeface="Times New Roman"/>
                <a:cs typeface="Times New Roman"/>
              </a:rPr>
              <a:t>vấn </a:t>
            </a:r>
            <a:r>
              <a:rPr dirty="0" sz="1400">
                <a:latin typeface="Times New Roman"/>
                <a:cs typeface="Times New Roman"/>
              </a:rPr>
              <a:t>đề </a:t>
            </a:r>
            <a:r>
              <a:rPr dirty="0" sz="1400" spc="-10">
                <a:latin typeface="Times New Roman"/>
                <a:cs typeface="Times New Roman"/>
              </a:rPr>
              <a:t>ảnh  </a:t>
            </a:r>
            <a:r>
              <a:rPr dirty="0" sz="1400">
                <a:latin typeface="Times New Roman"/>
                <a:cs typeface="Times New Roman"/>
              </a:rPr>
              <a:t>hưởng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>
                <a:latin typeface="Times New Roman"/>
                <a:cs typeface="Times New Roman"/>
              </a:rPr>
              <a:t>việc sử </a:t>
            </a:r>
            <a:r>
              <a:rPr dirty="0" sz="1400" spc="-5">
                <a:latin typeface="Times New Roman"/>
                <a:cs typeface="Times New Roman"/>
              </a:rPr>
              <a:t>dụng rượu </a:t>
            </a:r>
            <a:r>
              <a:rPr dirty="0" sz="1400">
                <a:latin typeface="Times New Roman"/>
                <a:cs typeface="Times New Roman"/>
              </a:rPr>
              <a:t>bia </a:t>
            </a:r>
            <a:r>
              <a:rPr dirty="0" sz="1400" spc="-5">
                <a:latin typeface="Times New Roman"/>
                <a:cs typeface="Times New Roman"/>
              </a:rPr>
              <a:t>tại </a:t>
            </a:r>
            <a:r>
              <a:rPr dirty="0" sz="1400">
                <a:latin typeface="Times New Roman"/>
                <a:cs typeface="Times New Roman"/>
              </a:rPr>
              <a:t>Việt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Nam.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ct val="103400"/>
              </a:lnSpc>
              <a:spcBef>
                <a:spcPts val="795"/>
              </a:spcBef>
              <a:buChar char="-"/>
              <a:tabLst>
                <a:tab pos="574040" algn="l"/>
              </a:tabLst>
            </a:pP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>
                <a:latin typeface="Times New Roman"/>
                <a:cs typeface="Times New Roman"/>
              </a:rPr>
              <a:t>quy định </a:t>
            </a:r>
            <a:r>
              <a:rPr dirty="0" sz="1400" spc="-5">
                <a:latin typeface="Times New Roman"/>
                <a:cs typeface="Times New Roman"/>
              </a:rPr>
              <a:t>tại </a:t>
            </a:r>
            <a:r>
              <a:rPr dirty="0" sz="1400">
                <a:latin typeface="Times New Roman"/>
                <a:cs typeface="Times New Roman"/>
              </a:rPr>
              <a:t>Điều 5 </a:t>
            </a:r>
            <a:r>
              <a:rPr dirty="0" sz="1400" spc="-5">
                <a:latin typeface="Times New Roman"/>
                <a:cs typeface="Times New Roman"/>
              </a:rPr>
              <a:t>của Luật số 44/2019/QH14 </a:t>
            </a:r>
            <a:r>
              <a:rPr dirty="0" sz="1400">
                <a:latin typeface="Times New Roman"/>
                <a:cs typeface="Times New Roman"/>
              </a:rPr>
              <a:t>ngày </a:t>
            </a:r>
            <a:r>
              <a:rPr dirty="0" sz="1400" spc="-5">
                <a:latin typeface="Times New Roman"/>
                <a:cs typeface="Times New Roman"/>
              </a:rPr>
              <a:t>14/06/2019, </a:t>
            </a:r>
            <a:r>
              <a:rPr dirty="0" sz="1400">
                <a:latin typeface="Times New Roman"/>
                <a:cs typeface="Times New Roman"/>
              </a:rPr>
              <a:t>có 13  </a:t>
            </a:r>
            <a:r>
              <a:rPr dirty="0" sz="1400" spc="-5">
                <a:latin typeface="Times New Roman"/>
                <a:cs typeface="Times New Roman"/>
              </a:rPr>
              <a:t>hành </a:t>
            </a:r>
            <a:r>
              <a:rPr dirty="0" sz="1400">
                <a:latin typeface="Times New Roman"/>
                <a:cs typeface="Times New Roman"/>
              </a:rPr>
              <a:t>vi </a:t>
            </a:r>
            <a:r>
              <a:rPr dirty="0" sz="1400" spc="5">
                <a:latin typeface="Times New Roman"/>
                <a:cs typeface="Times New Roman"/>
              </a:rPr>
              <a:t>bị </a:t>
            </a:r>
            <a:r>
              <a:rPr dirty="0" sz="1400" spc="-5">
                <a:latin typeface="Times New Roman"/>
                <a:cs typeface="Times New Roman"/>
              </a:rPr>
              <a:t>nghiêm </a:t>
            </a:r>
            <a:r>
              <a:rPr dirty="0" sz="1400" spc="5">
                <a:latin typeface="Times New Roman"/>
                <a:cs typeface="Times New Roman"/>
              </a:rPr>
              <a:t>cấm </a:t>
            </a:r>
            <a:r>
              <a:rPr dirty="0" sz="1400">
                <a:latin typeface="Times New Roman"/>
                <a:cs typeface="Times New Roman"/>
              </a:rPr>
              <a:t>trong </a:t>
            </a:r>
            <a:r>
              <a:rPr dirty="0" sz="1400" spc="-5">
                <a:latin typeface="Times New Roman"/>
                <a:cs typeface="Times New Roman"/>
              </a:rPr>
              <a:t>phòng, chống tác hại của rượu, bia như: Xúi </a:t>
            </a:r>
            <a:r>
              <a:rPr dirty="0" sz="1400">
                <a:latin typeface="Times New Roman"/>
                <a:cs typeface="Times New Roman"/>
              </a:rPr>
              <a:t>giục, </a:t>
            </a:r>
            <a:r>
              <a:rPr dirty="0" sz="1400" spc="-5">
                <a:latin typeface="Times New Roman"/>
                <a:cs typeface="Times New Roman"/>
              </a:rPr>
              <a:t>kích  động, lôi kéo, </a:t>
            </a:r>
            <a:r>
              <a:rPr dirty="0" sz="1400">
                <a:latin typeface="Times New Roman"/>
                <a:cs typeface="Times New Roman"/>
              </a:rPr>
              <a:t>ép </a:t>
            </a:r>
            <a:r>
              <a:rPr dirty="0" sz="1400" spc="-5">
                <a:latin typeface="Times New Roman"/>
                <a:cs typeface="Times New Roman"/>
              </a:rPr>
              <a:t>buộc người khác uống rượu, bia; Người </a:t>
            </a:r>
            <a:r>
              <a:rPr dirty="0" sz="1400">
                <a:latin typeface="Times New Roman"/>
                <a:cs typeface="Times New Roman"/>
              </a:rPr>
              <a:t>chưa đủ 18 </a:t>
            </a:r>
            <a:r>
              <a:rPr dirty="0" sz="1400" spc="-5">
                <a:latin typeface="Times New Roman"/>
                <a:cs typeface="Times New Roman"/>
              </a:rPr>
              <a:t>tuổi uống rượu,  bia; </a:t>
            </a:r>
            <a:r>
              <a:rPr dirty="0" sz="1400">
                <a:latin typeface="Times New Roman"/>
                <a:cs typeface="Times New Roman"/>
              </a:rPr>
              <a:t>bán, </a:t>
            </a:r>
            <a:r>
              <a:rPr dirty="0" sz="1400" spc="-5">
                <a:latin typeface="Times New Roman"/>
                <a:cs typeface="Times New Roman"/>
              </a:rPr>
              <a:t>cung </a:t>
            </a:r>
            <a:r>
              <a:rPr dirty="0" sz="1400">
                <a:latin typeface="Times New Roman"/>
                <a:cs typeface="Times New Roman"/>
              </a:rPr>
              <a:t>cấp, </a:t>
            </a:r>
            <a:r>
              <a:rPr dirty="0" sz="1400" spc="-5">
                <a:latin typeface="Times New Roman"/>
                <a:cs typeface="Times New Roman"/>
              </a:rPr>
              <a:t>khuyến </a:t>
            </a:r>
            <a:r>
              <a:rPr dirty="0" sz="1400" spc="-10">
                <a:latin typeface="Times New Roman"/>
                <a:cs typeface="Times New Roman"/>
              </a:rPr>
              <a:t>mại </a:t>
            </a:r>
            <a:r>
              <a:rPr dirty="0" sz="1400" spc="-5">
                <a:latin typeface="Times New Roman"/>
                <a:cs typeface="Times New Roman"/>
              </a:rPr>
              <a:t>rượu, bia cho </a:t>
            </a:r>
            <a:r>
              <a:rPr dirty="0" sz="140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chưa đủ 18 tuổi; Quảng cáo </a:t>
            </a:r>
            <a:r>
              <a:rPr dirty="0" sz="1400">
                <a:latin typeface="Times New Roman"/>
                <a:cs typeface="Times New Roman"/>
              </a:rPr>
              <a:t>rượu  có </a:t>
            </a:r>
            <a:r>
              <a:rPr dirty="0" sz="1400" spc="-5">
                <a:latin typeface="Times New Roman"/>
                <a:cs typeface="Times New Roman"/>
              </a:rPr>
              <a:t>độ cồn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15 độ trở lên;Cung cấp thông </a:t>
            </a:r>
            <a:r>
              <a:rPr dirty="0" sz="1400">
                <a:latin typeface="Times New Roman"/>
                <a:cs typeface="Times New Roman"/>
              </a:rPr>
              <a:t>tin </a:t>
            </a:r>
            <a:r>
              <a:rPr dirty="0" sz="1400" spc="-5">
                <a:latin typeface="Times New Roman"/>
                <a:cs typeface="Times New Roman"/>
              </a:rPr>
              <a:t>không chính </a:t>
            </a:r>
            <a:r>
              <a:rPr dirty="0" sz="1400">
                <a:latin typeface="Times New Roman"/>
                <a:cs typeface="Times New Roman"/>
              </a:rPr>
              <a:t>xác, sai </a:t>
            </a:r>
            <a:r>
              <a:rPr dirty="0" sz="1400" spc="10">
                <a:latin typeface="Times New Roman"/>
                <a:cs typeface="Times New Roman"/>
              </a:rPr>
              <a:t>sự </a:t>
            </a:r>
            <a:r>
              <a:rPr dirty="0" sz="1400">
                <a:latin typeface="Times New Roman"/>
                <a:cs typeface="Times New Roman"/>
              </a:rPr>
              <a:t>thật về </a:t>
            </a:r>
            <a:r>
              <a:rPr dirty="0" sz="1400" spc="-10">
                <a:latin typeface="Times New Roman"/>
                <a:cs typeface="Times New Roman"/>
              </a:rPr>
              <a:t>ảnh  </a:t>
            </a:r>
            <a:r>
              <a:rPr dirty="0" sz="1400">
                <a:latin typeface="Times New Roman"/>
                <a:cs typeface="Times New Roman"/>
              </a:rPr>
              <a:t>hưởng </a:t>
            </a:r>
            <a:r>
              <a:rPr dirty="0" sz="1400" spc="-5">
                <a:latin typeface="Times New Roman"/>
                <a:cs typeface="Times New Roman"/>
              </a:rPr>
              <a:t>của rượu, bia </a:t>
            </a:r>
            <a:r>
              <a:rPr dirty="0" sz="1400">
                <a:latin typeface="Times New Roman"/>
                <a:cs typeface="Times New Roman"/>
              </a:rPr>
              <a:t>đối </a:t>
            </a:r>
            <a:r>
              <a:rPr dirty="0" sz="1400" spc="-5">
                <a:latin typeface="Times New Roman"/>
                <a:cs typeface="Times New Roman"/>
              </a:rPr>
              <a:t>với </a:t>
            </a:r>
            <a:r>
              <a:rPr dirty="0" sz="1400">
                <a:latin typeface="Times New Roman"/>
                <a:cs typeface="Times New Roman"/>
              </a:rPr>
              <a:t>sức </a:t>
            </a:r>
            <a:r>
              <a:rPr dirty="0" sz="1400" spc="-5">
                <a:latin typeface="Times New Roman"/>
                <a:cs typeface="Times New Roman"/>
              </a:rPr>
              <a:t>khỏe; </a:t>
            </a:r>
            <a:r>
              <a:rPr dirty="0" sz="1400" spc="-10">
                <a:latin typeface="Times New Roman"/>
                <a:cs typeface="Times New Roman"/>
              </a:rPr>
              <a:t>Khuyến </a:t>
            </a:r>
            <a:r>
              <a:rPr dirty="0" sz="1400" spc="-5">
                <a:latin typeface="Times New Roman"/>
                <a:cs typeface="Times New Roman"/>
              </a:rPr>
              <a:t>mại trong hoạt động kinh doanh rượu,  </a:t>
            </a:r>
            <a:r>
              <a:rPr dirty="0" sz="1400">
                <a:latin typeface="Times New Roman"/>
                <a:cs typeface="Times New Roman"/>
              </a:rPr>
              <a:t>bia có độ </a:t>
            </a:r>
            <a:r>
              <a:rPr dirty="0" sz="1400" spc="-10">
                <a:latin typeface="Times New Roman"/>
                <a:cs typeface="Times New Roman"/>
              </a:rPr>
              <a:t>cồn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15 độ trở lên; </a:t>
            </a:r>
            <a:r>
              <a:rPr dirty="0" sz="1400" spc="5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rượu, bia </a:t>
            </a:r>
            <a:r>
              <a:rPr dirty="0" sz="1400">
                <a:latin typeface="Times New Roman"/>
                <a:cs typeface="Times New Roman"/>
              </a:rPr>
              <a:t>có độ </a:t>
            </a:r>
            <a:r>
              <a:rPr dirty="0" sz="1400" spc="-5">
                <a:latin typeface="Times New Roman"/>
                <a:cs typeface="Times New Roman"/>
              </a:rPr>
              <a:t>cồn </a:t>
            </a:r>
            <a:r>
              <a:rPr dirty="0" sz="1400">
                <a:latin typeface="Times New Roman"/>
                <a:cs typeface="Times New Roman"/>
              </a:rPr>
              <a:t>từ 15 độ trở </a:t>
            </a:r>
            <a:r>
              <a:rPr dirty="0" sz="1400" spc="-5">
                <a:latin typeface="Times New Roman"/>
                <a:cs typeface="Times New Roman"/>
              </a:rPr>
              <a:t>lên </a:t>
            </a:r>
            <a:r>
              <a:rPr dirty="0" sz="1400">
                <a:latin typeface="Times New Roman"/>
                <a:cs typeface="Times New Roman"/>
              </a:rPr>
              <a:t>để </a:t>
            </a:r>
            <a:r>
              <a:rPr dirty="0" sz="1400" spc="-5">
                <a:latin typeface="Times New Roman"/>
                <a:cs typeface="Times New Roman"/>
              </a:rPr>
              <a:t>khuyến  mại </a:t>
            </a:r>
            <a:r>
              <a:rPr dirty="0" sz="1400">
                <a:latin typeface="Times New Roman"/>
                <a:cs typeface="Times New Roman"/>
              </a:rPr>
              <a:t>dưới </a:t>
            </a:r>
            <a:r>
              <a:rPr dirty="0" sz="1400" spc="-10">
                <a:latin typeface="Times New Roman"/>
                <a:cs typeface="Times New Roman"/>
              </a:rPr>
              <a:t>mọi </a:t>
            </a:r>
            <a:r>
              <a:rPr dirty="0" sz="1400" spc="-5">
                <a:latin typeface="Times New Roman"/>
                <a:cs typeface="Times New Roman"/>
              </a:rPr>
              <a:t>hình thức…. Trong đó đáng chú </a:t>
            </a:r>
            <a:r>
              <a:rPr dirty="0" sz="1400">
                <a:latin typeface="Times New Roman"/>
                <a:cs typeface="Times New Roman"/>
              </a:rPr>
              <a:t>ý </a:t>
            </a:r>
            <a:r>
              <a:rPr dirty="0" sz="1400" spc="-5">
                <a:latin typeface="Times New Roman"/>
                <a:cs typeface="Times New Roman"/>
              </a:rPr>
              <a:t>là hành vi “Điều khiển phương tiện  giao thông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trong </a:t>
            </a:r>
            <a:r>
              <a:rPr dirty="0" sz="1400" spc="-5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hơi </a:t>
            </a:r>
            <a:r>
              <a:rPr dirty="0" sz="1400">
                <a:latin typeface="Times New Roman"/>
                <a:cs typeface="Times New Roman"/>
              </a:rPr>
              <a:t>thở có </a:t>
            </a:r>
            <a:r>
              <a:rPr dirty="0" sz="1400" spc="-5">
                <a:latin typeface="Times New Roman"/>
                <a:cs typeface="Times New Roman"/>
              </a:rPr>
              <a:t>nồng độ </a:t>
            </a:r>
            <a:r>
              <a:rPr dirty="0" sz="1400" spc="-10">
                <a:latin typeface="Times New Roman"/>
                <a:cs typeface="Times New Roman"/>
              </a:rPr>
              <a:t>cồn“. </a:t>
            </a:r>
            <a:r>
              <a:rPr dirty="0" sz="1400" spc="-5">
                <a:latin typeface="Times New Roman"/>
                <a:cs typeface="Times New Roman"/>
              </a:rPr>
              <a:t>Như vậy, </a:t>
            </a:r>
            <a:r>
              <a:rPr dirty="0" sz="1400">
                <a:latin typeface="Times New Roman"/>
                <a:cs typeface="Times New Roman"/>
              </a:rPr>
              <a:t>việc cấm lái xe </a:t>
            </a:r>
            <a:r>
              <a:rPr dirty="0" sz="1400" spc="-5">
                <a:latin typeface="Times New Roman"/>
                <a:cs typeface="Times New Roman"/>
              </a:rPr>
              <a:t>sau  khi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 bia </a:t>
            </a:r>
            <a:r>
              <a:rPr dirty="0" sz="1400">
                <a:latin typeface="Times New Roman"/>
                <a:cs typeface="Times New Roman"/>
              </a:rPr>
              <a:t>đã </a:t>
            </a:r>
            <a:r>
              <a:rPr dirty="0" sz="1400" spc="-5">
                <a:latin typeface="Times New Roman"/>
                <a:cs typeface="Times New Roman"/>
              </a:rPr>
              <a:t>chính </a:t>
            </a:r>
            <a:r>
              <a:rPr dirty="0" sz="1400">
                <a:latin typeface="Times New Roman"/>
                <a:cs typeface="Times New Roman"/>
              </a:rPr>
              <a:t>thức được </a:t>
            </a:r>
            <a:r>
              <a:rPr dirty="0" sz="1400" spc="-5">
                <a:latin typeface="Times New Roman"/>
                <a:cs typeface="Times New Roman"/>
              </a:rPr>
              <a:t>Luật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hóa.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Char char="-"/>
            </a:pPr>
            <a:endParaRPr sz="1350">
              <a:latin typeface="Times New Roman"/>
              <a:cs typeface="Times New Roman"/>
            </a:endParaRPr>
          </a:p>
          <a:p>
            <a:pPr marL="12700" marR="8255" indent="456565">
              <a:lnSpc>
                <a:spcPts val="1610"/>
              </a:lnSpc>
              <a:spcBef>
                <a:spcPts val="5"/>
              </a:spcBef>
              <a:buChar char="-"/>
              <a:tabLst>
                <a:tab pos="608965" algn="l"/>
              </a:tabLst>
            </a:pPr>
            <a:r>
              <a:rPr dirty="0" sz="1400" spc="-5">
                <a:latin typeface="Times New Roman"/>
                <a:cs typeface="Times New Roman"/>
              </a:rPr>
              <a:t>Theo quy </a:t>
            </a:r>
            <a:r>
              <a:rPr dirty="0" sz="1400">
                <a:latin typeface="Times New Roman"/>
                <a:cs typeface="Times New Roman"/>
              </a:rPr>
              <a:t>định tại Điều 21 </a:t>
            </a:r>
            <a:r>
              <a:rPr dirty="0" sz="1400" spc="5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Luật </a:t>
            </a:r>
            <a:r>
              <a:rPr dirty="0" sz="1400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44/2019/QH14 ngày 14/06/2019,  “Phòng ngừa </a:t>
            </a:r>
            <a:r>
              <a:rPr dirty="0" sz="1400">
                <a:latin typeface="Times New Roman"/>
                <a:cs typeface="Times New Roman"/>
              </a:rPr>
              <a:t>tai nạn </a:t>
            </a:r>
            <a:r>
              <a:rPr dirty="0" sz="1400" spc="-5">
                <a:latin typeface="Times New Roman"/>
                <a:cs typeface="Times New Roman"/>
              </a:rPr>
              <a:t>giao thông liên quan </a:t>
            </a:r>
            <a:r>
              <a:rPr dirty="0" sz="1400" spc="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bia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ts val="1600"/>
              </a:lnSpc>
              <a:buAutoNum type="arabicPeriod"/>
              <a:tabLst>
                <a:tab pos="672465" algn="l"/>
              </a:tabLst>
            </a:pPr>
            <a:r>
              <a:rPr dirty="0" sz="1400">
                <a:latin typeface="Times New Roman"/>
                <a:cs typeface="Times New Roman"/>
              </a:rPr>
              <a:t>Người điều </a:t>
            </a:r>
            <a:r>
              <a:rPr dirty="0" sz="1400" spc="-5">
                <a:latin typeface="Times New Roman"/>
                <a:cs typeface="Times New Roman"/>
              </a:rPr>
              <a:t>khiển phương </a:t>
            </a:r>
            <a:r>
              <a:rPr dirty="0" sz="1400">
                <a:latin typeface="Times New Roman"/>
                <a:cs typeface="Times New Roman"/>
              </a:rPr>
              <a:t>tiện </a:t>
            </a:r>
            <a:r>
              <a:rPr dirty="0" sz="1400" spc="-5">
                <a:latin typeface="Times New Roman"/>
                <a:cs typeface="Times New Roman"/>
              </a:rPr>
              <a:t>giao thông không </a:t>
            </a:r>
            <a:r>
              <a:rPr dirty="0" sz="1400">
                <a:latin typeface="Times New Roman"/>
                <a:cs typeface="Times New Roman"/>
              </a:rPr>
              <a:t>uống </a:t>
            </a:r>
            <a:r>
              <a:rPr dirty="0" sz="1400" spc="-5">
                <a:latin typeface="Times New Roman"/>
                <a:cs typeface="Times New Roman"/>
              </a:rPr>
              <a:t>rượu, bia </a:t>
            </a:r>
            <a:r>
              <a:rPr dirty="0" sz="1400">
                <a:latin typeface="Times New Roman"/>
                <a:cs typeface="Times New Roman"/>
              </a:rPr>
              <a:t>trước và  </a:t>
            </a:r>
            <a:r>
              <a:rPr dirty="0" sz="1400" spc="-5">
                <a:latin typeface="Times New Roman"/>
                <a:cs typeface="Times New Roman"/>
              </a:rPr>
              <a:t>trong khi tham </a:t>
            </a:r>
            <a:r>
              <a:rPr dirty="0" sz="1400">
                <a:latin typeface="Times New Roman"/>
                <a:cs typeface="Times New Roman"/>
              </a:rPr>
              <a:t>gia giao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95300"/>
              </a:lnSpc>
              <a:buAutoNum type="arabicPeriod"/>
              <a:tabLst>
                <a:tab pos="660400" algn="l"/>
              </a:tabLst>
            </a:pPr>
            <a:r>
              <a:rPr dirty="0" sz="1400" spc="-5">
                <a:latin typeface="Times New Roman"/>
                <a:cs typeface="Times New Roman"/>
              </a:rPr>
              <a:t>Người đứng </a:t>
            </a:r>
            <a:r>
              <a:rPr dirty="0" sz="1400">
                <a:latin typeface="Times New Roman"/>
                <a:cs typeface="Times New Roman"/>
              </a:rPr>
              <a:t>đầu </a:t>
            </a:r>
            <a:r>
              <a:rPr dirty="0" sz="1400" spc="-10">
                <a:latin typeface="Times New Roman"/>
                <a:cs typeface="Times New Roman"/>
              </a:rPr>
              <a:t>cơ </a:t>
            </a:r>
            <a:r>
              <a:rPr dirty="0" sz="1400" spc="5">
                <a:latin typeface="Times New Roman"/>
                <a:cs typeface="Times New Roman"/>
              </a:rPr>
              <a:t>sở </a:t>
            </a:r>
            <a:r>
              <a:rPr dirty="0" sz="1400" spc="-5">
                <a:latin typeface="Times New Roman"/>
                <a:cs typeface="Times New Roman"/>
              </a:rPr>
              <a:t>kinh doanh </a:t>
            </a:r>
            <a:r>
              <a:rPr dirty="0" sz="1400">
                <a:latin typeface="Times New Roman"/>
                <a:cs typeface="Times New Roman"/>
              </a:rPr>
              <a:t>vận tải, </a:t>
            </a:r>
            <a:r>
              <a:rPr dirty="0" sz="1400" spc="-5">
                <a:latin typeface="Times New Roman"/>
                <a:cs typeface="Times New Roman"/>
              </a:rPr>
              <a:t>chủ </a:t>
            </a:r>
            <a:r>
              <a:rPr dirty="0" sz="1400" spc="-10">
                <a:latin typeface="Times New Roman"/>
                <a:cs typeface="Times New Roman"/>
              </a:rPr>
              <a:t>phương </a:t>
            </a:r>
            <a:r>
              <a:rPr dirty="0" sz="1400" spc="-5">
                <a:latin typeface="Times New Roman"/>
                <a:cs typeface="Times New Roman"/>
              </a:rPr>
              <a:t>tiện giao thông </a:t>
            </a:r>
            <a:r>
              <a:rPr dirty="0" sz="1400">
                <a:latin typeface="Times New Roman"/>
                <a:cs typeface="Times New Roman"/>
              </a:rPr>
              <a:t>vận  tải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trách </a:t>
            </a:r>
            <a:r>
              <a:rPr dirty="0" sz="1400">
                <a:latin typeface="Times New Roman"/>
                <a:cs typeface="Times New Roman"/>
              </a:rPr>
              <a:t>nhiệm chủ </a:t>
            </a:r>
            <a:r>
              <a:rPr dirty="0" sz="1400" spc="-5">
                <a:latin typeface="Times New Roman"/>
                <a:cs typeface="Times New Roman"/>
              </a:rPr>
              <a:t>động </a:t>
            </a:r>
            <a:r>
              <a:rPr dirty="0" sz="1400">
                <a:latin typeface="Times New Roman"/>
                <a:cs typeface="Times New Roman"/>
              </a:rPr>
              <a:t>thực </a:t>
            </a:r>
            <a:r>
              <a:rPr dirty="0" sz="1400" spc="-5">
                <a:latin typeface="Times New Roman"/>
                <a:cs typeface="Times New Roman"/>
              </a:rPr>
              <a:t>hiện biện pháp phòng </a:t>
            </a:r>
            <a:r>
              <a:rPr dirty="0" sz="1400">
                <a:latin typeface="Times New Roman"/>
                <a:cs typeface="Times New Roman"/>
              </a:rPr>
              <a:t>ngừa, </a:t>
            </a:r>
            <a:r>
              <a:rPr dirty="0" sz="1400" spc="-5">
                <a:latin typeface="Times New Roman"/>
                <a:cs typeface="Times New Roman"/>
              </a:rPr>
              <a:t>phát hiện, ngăn </a:t>
            </a:r>
            <a:r>
              <a:rPr dirty="0" sz="1400">
                <a:latin typeface="Times New Roman"/>
                <a:cs typeface="Times New Roman"/>
              </a:rPr>
              <a:t>chặn 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điều </a:t>
            </a:r>
            <a:r>
              <a:rPr dirty="0" sz="1400" spc="-5">
                <a:latin typeface="Times New Roman"/>
                <a:cs typeface="Times New Roman"/>
              </a:rPr>
              <a:t>khiển phương tiện vận tải uống rượu, </a:t>
            </a:r>
            <a:r>
              <a:rPr dirty="0" sz="1400">
                <a:latin typeface="Times New Roman"/>
                <a:cs typeface="Times New Roman"/>
              </a:rPr>
              <a:t>bia </a:t>
            </a:r>
            <a:r>
              <a:rPr dirty="0" sz="1400" spc="-5">
                <a:latin typeface="Times New Roman"/>
                <a:cs typeface="Times New Roman"/>
              </a:rPr>
              <a:t>ngay </a:t>
            </a:r>
            <a:r>
              <a:rPr dirty="0" sz="1400">
                <a:latin typeface="Times New Roman"/>
                <a:cs typeface="Times New Roman"/>
              </a:rPr>
              <a:t>trước và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>
                <a:latin typeface="Times New Roman"/>
                <a:cs typeface="Times New Roman"/>
              </a:rPr>
              <a:t>khi </a:t>
            </a:r>
            <a:r>
              <a:rPr dirty="0" sz="1400" spc="-5">
                <a:latin typeface="Times New Roman"/>
                <a:cs typeface="Times New Roman"/>
              </a:rPr>
              <a:t>tham </a:t>
            </a:r>
            <a:r>
              <a:rPr dirty="0" sz="1400">
                <a:latin typeface="Times New Roman"/>
                <a:cs typeface="Times New Roman"/>
              </a:rPr>
              <a:t>gia  </a:t>
            </a:r>
            <a:r>
              <a:rPr dirty="0" sz="1400" spc="-5">
                <a:latin typeface="Times New Roman"/>
                <a:cs typeface="Times New Roman"/>
              </a:rPr>
              <a:t>giao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algn="just" marL="12700" marR="7620" indent="456565">
              <a:lnSpc>
                <a:spcPct val="95400"/>
              </a:lnSpc>
              <a:buAutoNum type="arabicPeriod"/>
              <a:tabLst>
                <a:tab pos="661670" algn="l"/>
              </a:tabLst>
            </a:pP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quan, người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>
                <a:latin typeface="Times New Roman"/>
                <a:cs typeface="Times New Roman"/>
              </a:rPr>
              <a:t>thẩm </a:t>
            </a:r>
            <a:r>
              <a:rPr dirty="0" sz="1400" spc="-5">
                <a:latin typeface="Times New Roman"/>
                <a:cs typeface="Times New Roman"/>
              </a:rPr>
              <a:t>quyền </a:t>
            </a:r>
            <a:r>
              <a:rPr dirty="0" sz="140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trách </a:t>
            </a:r>
            <a:r>
              <a:rPr dirty="0" sz="1400">
                <a:latin typeface="Times New Roman"/>
                <a:cs typeface="Times New Roman"/>
              </a:rPr>
              <a:t>nhiệm kiểm tra </a:t>
            </a:r>
            <a:r>
              <a:rPr dirty="0" sz="1400" spc="-5">
                <a:latin typeface="Times New Roman"/>
                <a:cs typeface="Times New Roman"/>
              </a:rPr>
              <a:t>nồng độ cồn trong  máu, </a:t>
            </a:r>
            <a:r>
              <a:rPr dirty="0" sz="1400">
                <a:latin typeface="Times New Roman"/>
                <a:cs typeface="Times New Roman"/>
              </a:rPr>
              <a:t>hơi thở </a:t>
            </a:r>
            <a:r>
              <a:rPr dirty="0" sz="1400" spc="-5">
                <a:latin typeface="Times New Roman"/>
                <a:cs typeface="Times New Roman"/>
              </a:rPr>
              <a:t>của người điều khiển phương </a:t>
            </a:r>
            <a:r>
              <a:rPr dirty="0" sz="1400">
                <a:latin typeface="Times New Roman"/>
                <a:cs typeface="Times New Roman"/>
              </a:rPr>
              <a:t>tiện </a:t>
            </a:r>
            <a:r>
              <a:rPr dirty="0" sz="1400" spc="-5">
                <a:latin typeface="Times New Roman"/>
                <a:cs typeface="Times New Roman"/>
              </a:rPr>
              <a:t>giao thông đang </a:t>
            </a:r>
            <a:r>
              <a:rPr dirty="0" sz="1400">
                <a:latin typeface="Times New Roman"/>
                <a:cs typeface="Times New Roman"/>
              </a:rPr>
              <a:t>tham gia </a:t>
            </a:r>
            <a:r>
              <a:rPr dirty="0" sz="1400" spc="-5">
                <a:latin typeface="Times New Roman"/>
                <a:cs typeface="Times New Roman"/>
              </a:rPr>
              <a:t>giao thông  </a:t>
            </a:r>
            <a:r>
              <a:rPr dirty="0" sz="1400">
                <a:latin typeface="Times New Roman"/>
                <a:cs typeface="Times New Roman"/>
              </a:rPr>
              <a:t>hoặc gây ra </a:t>
            </a:r>
            <a:r>
              <a:rPr dirty="0" sz="1400" spc="-5">
                <a:latin typeface="Times New Roman"/>
                <a:cs typeface="Times New Roman"/>
              </a:rPr>
              <a:t>tai nạn giao thông.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/>
            </a:pPr>
            <a:endParaRPr sz="1250">
              <a:latin typeface="Times New Roman"/>
              <a:cs typeface="Times New Roman"/>
            </a:endParaRPr>
          </a:p>
          <a:p>
            <a:pPr algn="just" marL="12700" marR="5715" indent="456565">
              <a:lnSpc>
                <a:spcPts val="1600"/>
              </a:lnSpc>
              <a:buAutoNum type="arabicPeriod"/>
              <a:tabLst>
                <a:tab pos="648335" algn="l"/>
              </a:tabLst>
            </a:pPr>
            <a:r>
              <a:rPr dirty="0" sz="1400">
                <a:latin typeface="Times New Roman"/>
                <a:cs typeface="Times New Roman"/>
              </a:rPr>
              <a:t>Bộ </a:t>
            </a:r>
            <a:r>
              <a:rPr dirty="0" sz="1400" spc="-5">
                <a:latin typeface="Times New Roman"/>
                <a:cs typeface="Times New Roman"/>
              </a:rPr>
              <a:t>Giao thông </a:t>
            </a:r>
            <a:r>
              <a:rPr dirty="0" sz="1400">
                <a:latin typeface="Times New Roman"/>
                <a:cs typeface="Times New Roman"/>
              </a:rPr>
              <a:t>vận tải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trách nhiệm </a:t>
            </a:r>
            <a:r>
              <a:rPr dirty="0" sz="1400">
                <a:latin typeface="Times New Roman"/>
                <a:cs typeface="Times New Roman"/>
              </a:rPr>
              <a:t>xây dựng </a:t>
            </a:r>
            <a:r>
              <a:rPr dirty="0" sz="1400" spc="-5">
                <a:latin typeface="Times New Roman"/>
                <a:cs typeface="Times New Roman"/>
              </a:rPr>
              <a:t>nội dung và tổ </a:t>
            </a:r>
            <a:r>
              <a:rPr dirty="0" sz="1400">
                <a:latin typeface="Times New Roman"/>
                <a:cs typeface="Times New Roman"/>
              </a:rPr>
              <a:t>chức </a:t>
            </a:r>
            <a:r>
              <a:rPr dirty="0" sz="1400" spc="-5">
                <a:latin typeface="Times New Roman"/>
                <a:cs typeface="Times New Roman"/>
              </a:rPr>
              <a:t>việc đào  </a:t>
            </a:r>
            <a:r>
              <a:rPr dirty="0" sz="1400">
                <a:latin typeface="Times New Roman"/>
                <a:cs typeface="Times New Roman"/>
              </a:rPr>
              <a:t>tạo về </a:t>
            </a:r>
            <a:r>
              <a:rPr dirty="0" sz="1400" spc="-5">
                <a:latin typeface="Times New Roman"/>
                <a:cs typeface="Times New Roman"/>
              </a:rPr>
              <a:t>phòng, chống tác </a:t>
            </a:r>
            <a:r>
              <a:rPr dirty="0" sz="1400">
                <a:latin typeface="Times New Roman"/>
                <a:cs typeface="Times New Roman"/>
              </a:rPr>
              <a:t>hại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>
                <a:latin typeface="Times New Roman"/>
                <a:cs typeface="Times New Roman"/>
              </a:rPr>
              <a:t>rượu, bia </a:t>
            </a:r>
            <a:r>
              <a:rPr dirty="0" sz="1400" spc="-5">
                <a:latin typeface="Times New Roman"/>
                <a:cs typeface="Times New Roman"/>
              </a:rPr>
              <a:t>trong chương trình đào </a:t>
            </a:r>
            <a:r>
              <a:rPr dirty="0" sz="1400" spc="5">
                <a:latin typeface="Times New Roman"/>
                <a:cs typeface="Times New Roman"/>
              </a:rPr>
              <a:t>tạo </a:t>
            </a:r>
            <a:r>
              <a:rPr dirty="0" sz="1400" spc="-5">
                <a:latin typeface="Times New Roman"/>
                <a:cs typeface="Times New Roman"/>
              </a:rPr>
              <a:t>cấp bằng, chứng  </a:t>
            </a:r>
            <a:r>
              <a:rPr dirty="0" sz="1400">
                <a:latin typeface="Times New Roman"/>
                <a:cs typeface="Times New Roman"/>
              </a:rPr>
              <a:t>chỉ, giấy phép điều </a:t>
            </a:r>
            <a:r>
              <a:rPr dirty="0" sz="1400" spc="-5">
                <a:latin typeface="Times New Roman"/>
                <a:cs typeface="Times New Roman"/>
              </a:rPr>
              <a:t>khiển phương tiện giao </a:t>
            </a:r>
            <a:r>
              <a:rPr dirty="0" sz="1400">
                <a:latin typeface="Times New Roman"/>
                <a:cs typeface="Times New Roman"/>
              </a:rPr>
              <a:t>thông </a:t>
            </a:r>
            <a:r>
              <a:rPr dirty="0" sz="1400" spc="-5">
                <a:latin typeface="Times New Roman"/>
                <a:cs typeface="Times New Roman"/>
              </a:rPr>
              <a:t>thuộc </a:t>
            </a:r>
            <a:r>
              <a:rPr dirty="0" sz="1400">
                <a:latin typeface="Times New Roman"/>
                <a:cs typeface="Times New Roman"/>
              </a:rPr>
              <a:t>phạm vi quản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lý.”.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algn="just" marL="12700" marR="5080" indent="501015">
              <a:lnSpc>
                <a:spcPct val="95400"/>
              </a:lnSpc>
            </a:pPr>
            <a:r>
              <a:rPr dirty="0" sz="1400" spc="-5">
                <a:latin typeface="Times New Roman"/>
                <a:cs typeface="Times New Roman"/>
              </a:rPr>
              <a:t>Như vậy, </a:t>
            </a:r>
            <a:r>
              <a:rPr dirty="0" sz="1400">
                <a:latin typeface="Times New Roman"/>
                <a:cs typeface="Times New Roman"/>
              </a:rPr>
              <a:t>Phòng chống tác hại </a:t>
            </a:r>
            <a:r>
              <a:rPr dirty="0" sz="1400" spc="-5">
                <a:latin typeface="Times New Roman"/>
                <a:cs typeface="Times New Roman"/>
              </a:rPr>
              <a:t>rượu bia trong 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giao thông không </a:t>
            </a:r>
            <a:r>
              <a:rPr dirty="0" sz="1400" spc="10">
                <a:latin typeface="Times New Roman"/>
                <a:cs typeface="Times New Roman"/>
              </a:rPr>
              <a:t>chỉ  </a:t>
            </a:r>
            <a:r>
              <a:rPr dirty="0" sz="1400">
                <a:latin typeface="Times New Roman"/>
                <a:cs typeface="Times New Roman"/>
              </a:rPr>
              <a:t>có đối </a:t>
            </a:r>
            <a:r>
              <a:rPr dirty="0" sz="1400" spc="-5">
                <a:latin typeface="Times New Roman"/>
                <a:cs typeface="Times New Roman"/>
              </a:rPr>
              <a:t>tượng </a:t>
            </a:r>
            <a:r>
              <a:rPr dirty="0" sz="1400">
                <a:latin typeface="Times New Roman"/>
                <a:cs typeface="Times New Roman"/>
              </a:rPr>
              <a:t>trực </a:t>
            </a:r>
            <a:r>
              <a:rPr dirty="0" sz="1400" spc="-5">
                <a:latin typeface="Times New Roman"/>
                <a:cs typeface="Times New Roman"/>
              </a:rPr>
              <a:t>tiếp </a:t>
            </a:r>
            <a:r>
              <a:rPr dirty="0" sz="1400">
                <a:latin typeface="Times New Roman"/>
                <a:cs typeface="Times New Roman"/>
              </a:rPr>
              <a:t>là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xe, chủ sử </a:t>
            </a:r>
            <a:r>
              <a:rPr dirty="0" sz="1400" spc="-5">
                <a:latin typeface="Times New Roman"/>
                <a:cs typeface="Times New Roman"/>
              </a:rPr>
              <a:t>dụng lao </a:t>
            </a:r>
            <a:r>
              <a:rPr dirty="0" sz="1400">
                <a:latin typeface="Times New Roman"/>
                <a:cs typeface="Times New Roman"/>
              </a:rPr>
              <a:t>động </a:t>
            </a:r>
            <a:r>
              <a:rPr dirty="0" sz="1400" spc="-5">
                <a:latin typeface="Times New Roman"/>
                <a:cs typeface="Times New Roman"/>
              </a:rPr>
              <a:t>(doanh nghiệp kinh doanh </a:t>
            </a:r>
            <a:r>
              <a:rPr dirty="0" sz="1400">
                <a:latin typeface="Times New Roman"/>
                <a:cs typeface="Times New Roman"/>
              </a:rPr>
              <a:t>vận  tải), lực </a:t>
            </a:r>
            <a:r>
              <a:rPr dirty="0" sz="1400" spc="-5">
                <a:latin typeface="Times New Roman"/>
                <a:cs typeface="Times New Roman"/>
              </a:rPr>
              <a:t>lượng </a:t>
            </a:r>
            <a:r>
              <a:rPr dirty="0" sz="1400">
                <a:latin typeface="Times New Roman"/>
                <a:cs typeface="Times New Roman"/>
              </a:rPr>
              <a:t>tuần </a:t>
            </a:r>
            <a:r>
              <a:rPr dirty="0" sz="1400" spc="-5">
                <a:latin typeface="Times New Roman"/>
                <a:cs typeface="Times New Roman"/>
              </a:rPr>
              <a:t>tra </a:t>
            </a:r>
            <a:r>
              <a:rPr dirty="0" sz="1400">
                <a:latin typeface="Times New Roman"/>
                <a:cs typeface="Times New Roman"/>
              </a:rPr>
              <a:t>kiểm </a:t>
            </a:r>
            <a:r>
              <a:rPr dirty="0" sz="1400" spc="-5">
                <a:latin typeface="Times New Roman"/>
                <a:cs typeface="Times New Roman"/>
              </a:rPr>
              <a:t>soát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 spc="5">
                <a:latin typeface="Times New Roman"/>
                <a:cs typeface="Times New Roman"/>
              </a:rPr>
              <a:t>cả </a:t>
            </a:r>
            <a:r>
              <a:rPr dirty="0" sz="1400" spc="-1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quản quản </a:t>
            </a:r>
            <a:r>
              <a:rPr dirty="0" sz="1400">
                <a:latin typeface="Times New Roman"/>
                <a:cs typeface="Times New Roman"/>
              </a:rPr>
              <a:t>lý </a:t>
            </a:r>
            <a:r>
              <a:rPr dirty="0" sz="1400" spc="-5">
                <a:latin typeface="Times New Roman"/>
                <a:cs typeface="Times New Roman"/>
              </a:rPr>
              <a:t>trong lĩnh </a:t>
            </a:r>
            <a:r>
              <a:rPr dirty="0" sz="1400" spc="5">
                <a:latin typeface="Times New Roman"/>
                <a:cs typeface="Times New Roman"/>
              </a:rPr>
              <a:t>vực </a:t>
            </a:r>
            <a:r>
              <a:rPr dirty="0" sz="1400" spc="-5">
                <a:latin typeface="Times New Roman"/>
                <a:cs typeface="Times New Roman"/>
              </a:rPr>
              <a:t>giao thông  cũng </a:t>
            </a:r>
            <a:r>
              <a:rPr dirty="0" sz="1400">
                <a:latin typeface="Times New Roman"/>
                <a:cs typeface="Times New Roman"/>
              </a:rPr>
              <a:t>đều </a:t>
            </a:r>
            <a:r>
              <a:rPr dirty="0" sz="1400" spc="-5">
                <a:latin typeface="Times New Roman"/>
                <a:cs typeface="Times New Roman"/>
              </a:rPr>
              <a:t>phải </a:t>
            </a:r>
            <a:r>
              <a:rPr dirty="0" sz="140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trách </a:t>
            </a:r>
            <a:r>
              <a:rPr dirty="0" sz="1400">
                <a:latin typeface="Times New Roman"/>
                <a:cs typeface="Times New Roman"/>
              </a:rPr>
              <a:t>nhiệm nhằm </a:t>
            </a:r>
            <a:r>
              <a:rPr dirty="0" sz="1400" spc="-5">
                <a:latin typeface="Times New Roman"/>
                <a:cs typeface="Times New Roman"/>
              </a:rPr>
              <a:t>giảm </a:t>
            </a:r>
            <a:r>
              <a:rPr dirty="0" sz="1400">
                <a:latin typeface="Times New Roman"/>
                <a:cs typeface="Times New Roman"/>
              </a:rPr>
              <a:t>thiểu tai nạn </a:t>
            </a:r>
            <a:r>
              <a:rPr dirty="0" sz="1400" spc="-5">
                <a:latin typeface="Times New Roman"/>
                <a:cs typeface="Times New Roman"/>
              </a:rPr>
              <a:t>giao thông do </a:t>
            </a:r>
            <a:r>
              <a:rPr dirty="0" sz="140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điều  khiển phương </a:t>
            </a:r>
            <a:r>
              <a:rPr dirty="0" sz="1400">
                <a:latin typeface="Times New Roman"/>
                <a:cs typeface="Times New Roman"/>
              </a:rPr>
              <a:t>tiện </a:t>
            </a:r>
            <a:r>
              <a:rPr dirty="0" sz="1400" spc="-5">
                <a:latin typeface="Times New Roman"/>
                <a:cs typeface="Times New Roman"/>
              </a:rPr>
              <a:t>giao thông đường bộ </a:t>
            </a:r>
            <a:r>
              <a:rPr dirty="0" sz="1400">
                <a:latin typeface="Times New Roman"/>
                <a:cs typeface="Times New Roman"/>
              </a:rPr>
              <a:t>có sử </a:t>
            </a:r>
            <a:r>
              <a:rPr dirty="0" sz="1400" spc="-5">
                <a:latin typeface="Times New Roman"/>
                <a:cs typeface="Times New Roman"/>
              </a:rPr>
              <a:t>dụng rượu, bia </a:t>
            </a:r>
            <a:r>
              <a:rPr dirty="0" sz="1400">
                <a:latin typeface="Times New Roman"/>
                <a:cs typeface="Times New Roman"/>
              </a:rPr>
              <a:t>gây ra.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69111"/>
            <a:ext cx="6142355" cy="1859914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12700" marR="5080" indent="456565">
              <a:lnSpc>
                <a:spcPct val="103400"/>
              </a:lnSpc>
              <a:spcBef>
                <a:spcPts val="45"/>
              </a:spcBef>
            </a:pPr>
            <a:r>
              <a:rPr dirty="0" sz="1400">
                <a:latin typeface="Times New Roman"/>
                <a:cs typeface="Times New Roman"/>
              </a:rPr>
              <a:t>- </a:t>
            </a:r>
            <a:r>
              <a:rPr dirty="0" sz="1400" spc="-5">
                <a:latin typeface="Times New Roman"/>
                <a:cs typeface="Times New Roman"/>
              </a:rPr>
              <a:t>Khoản </a:t>
            </a:r>
            <a:r>
              <a:rPr dirty="0" sz="1400">
                <a:latin typeface="Times New Roman"/>
                <a:cs typeface="Times New Roman"/>
              </a:rPr>
              <a:t>8 </a:t>
            </a:r>
            <a:r>
              <a:rPr dirty="0" sz="1400" spc="-5">
                <a:latin typeface="Times New Roman"/>
                <a:cs typeface="Times New Roman"/>
              </a:rPr>
              <a:t>Điều </a:t>
            </a:r>
            <a:r>
              <a:rPr dirty="0" sz="1400">
                <a:latin typeface="Times New Roman"/>
                <a:cs typeface="Times New Roman"/>
              </a:rPr>
              <a:t>8 </a:t>
            </a:r>
            <a:r>
              <a:rPr dirty="0" sz="1400" spc="-5">
                <a:latin typeface="Times New Roman"/>
                <a:cs typeface="Times New Roman"/>
              </a:rPr>
              <a:t>Luật Giao thông đường </a:t>
            </a:r>
            <a:r>
              <a:rPr dirty="0" sz="1400">
                <a:latin typeface="Times New Roman"/>
                <a:cs typeface="Times New Roman"/>
              </a:rPr>
              <a:t>bộ </a:t>
            </a:r>
            <a:r>
              <a:rPr dirty="0" sz="1400" spc="-5">
                <a:latin typeface="Times New Roman"/>
                <a:cs typeface="Times New Roman"/>
              </a:rPr>
              <a:t>số 23/2008/QH12 </a:t>
            </a:r>
            <a:r>
              <a:rPr dirty="0" sz="1400" spc="-10">
                <a:latin typeface="Times New Roman"/>
                <a:cs typeface="Times New Roman"/>
              </a:rPr>
              <a:t>“</a:t>
            </a:r>
            <a:r>
              <a:rPr dirty="0" sz="1400" spc="-10" b="1">
                <a:latin typeface="Times New Roman"/>
                <a:cs typeface="Times New Roman"/>
              </a:rPr>
              <a:t>Các </a:t>
            </a:r>
            <a:r>
              <a:rPr dirty="0" sz="1400" b="1">
                <a:latin typeface="Times New Roman"/>
                <a:cs typeface="Times New Roman"/>
              </a:rPr>
              <a:t>hành vi  </a:t>
            </a:r>
            <a:r>
              <a:rPr dirty="0" sz="1400" spc="-5" b="1">
                <a:latin typeface="Times New Roman"/>
                <a:cs typeface="Times New Roman"/>
              </a:rPr>
              <a:t>bị nghiêm cấm: </a:t>
            </a:r>
            <a:r>
              <a:rPr dirty="0" sz="1400">
                <a:latin typeface="Times New Roman"/>
                <a:cs typeface="Times New Roman"/>
              </a:rPr>
              <a:t>điều </a:t>
            </a:r>
            <a:r>
              <a:rPr dirty="0" sz="1400" spc="-5">
                <a:latin typeface="Times New Roman"/>
                <a:cs typeface="Times New Roman"/>
              </a:rPr>
              <a:t>khiển </a:t>
            </a:r>
            <a:r>
              <a:rPr dirty="0" sz="1400">
                <a:latin typeface="Times New Roman"/>
                <a:cs typeface="Times New Roman"/>
              </a:rPr>
              <a:t>xe ô tô, </a:t>
            </a:r>
            <a:r>
              <a:rPr dirty="0" sz="1400" spc="-5">
                <a:latin typeface="Times New Roman"/>
                <a:cs typeface="Times New Roman"/>
              </a:rPr>
              <a:t>máy </a:t>
            </a:r>
            <a:r>
              <a:rPr dirty="0" sz="1400">
                <a:latin typeface="Times New Roman"/>
                <a:cs typeface="Times New Roman"/>
              </a:rPr>
              <a:t>kéo, xe </a:t>
            </a:r>
            <a:r>
              <a:rPr dirty="0" sz="1400" spc="-5">
                <a:latin typeface="Times New Roman"/>
                <a:cs typeface="Times New Roman"/>
              </a:rPr>
              <a:t>máy chuyên dùng trên </a:t>
            </a:r>
            <a:r>
              <a:rPr dirty="0" sz="1400" spc="5">
                <a:latin typeface="Times New Roman"/>
                <a:cs typeface="Times New Roman"/>
              </a:rPr>
              <a:t>đường </a:t>
            </a:r>
            <a:r>
              <a:rPr dirty="0" sz="1400" spc="-15">
                <a:latin typeface="Times New Roman"/>
                <a:cs typeface="Times New Roman"/>
              </a:rPr>
              <a:t>mà 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hơi </a:t>
            </a:r>
            <a:r>
              <a:rPr dirty="0" sz="1400">
                <a:latin typeface="Times New Roman"/>
                <a:cs typeface="Times New Roman"/>
              </a:rPr>
              <a:t>thở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nồng độ cồn; </a:t>
            </a:r>
            <a:r>
              <a:rPr dirty="0" sz="1400">
                <a:latin typeface="Times New Roman"/>
                <a:cs typeface="Times New Roman"/>
              </a:rPr>
              <a:t>điều </a:t>
            </a:r>
            <a:r>
              <a:rPr dirty="0" sz="1400" spc="-5">
                <a:latin typeface="Times New Roman"/>
                <a:cs typeface="Times New Roman"/>
              </a:rPr>
              <a:t>khiển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10">
                <a:latin typeface="Times New Roman"/>
                <a:cs typeface="Times New Roman"/>
              </a:rPr>
              <a:t>mô </a:t>
            </a:r>
            <a:r>
              <a:rPr dirty="0" sz="1400">
                <a:latin typeface="Times New Roman"/>
                <a:cs typeface="Times New Roman"/>
              </a:rPr>
              <a:t>tô, xe gắn </a:t>
            </a:r>
            <a:r>
              <a:rPr dirty="0" sz="1400" spc="-5">
                <a:latin typeface="Times New Roman"/>
                <a:cs typeface="Times New Roman"/>
              </a:rPr>
              <a:t>máy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 spc="-5">
                <a:latin typeface="Times New Roman"/>
                <a:cs typeface="Times New Roman"/>
              </a:rPr>
              <a:t>trong  máu </a:t>
            </a:r>
            <a:r>
              <a:rPr dirty="0" sz="140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nồng độ </a:t>
            </a:r>
            <a:r>
              <a:rPr dirty="0" sz="1400" spc="-10">
                <a:latin typeface="Times New Roman"/>
                <a:cs typeface="Times New Roman"/>
              </a:rPr>
              <a:t>cồn </a:t>
            </a:r>
            <a:r>
              <a:rPr dirty="0" sz="1400">
                <a:latin typeface="Times New Roman"/>
                <a:cs typeface="Times New Roman"/>
              </a:rPr>
              <a:t>vượt </a:t>
            </a:r>
            <a:r>
              <a:rPr dirty="0" sz="1400" spc="-5">
                <a:latin typeface="Times New Roman"/>
                <a:cs typeface="Times New Roman"/>
              </a:rPr>
              <a:t>quá </a:t>
            </a:r>
            <a:r>
              <a:rPr dirty="0" sz="1400">
                <a:latin typeface="Times New Roman"/>
                <a:cs typeface="Times New Roman"/>
              </a:rPr>
              <a:t>50 </a:t>
            </a:r>
            <a:r>
              <a:rPr dirty="0" sz="1400" spc="-5">
                <a:latin typeface="Times New Roman"/>
                <a:cs typeface="Times New Roman"/>
              </a:rPr>
              <a:t>miligam/100 mililít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 spc="5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0,25 miligam/1 lít khí  thở.”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200"/>
              </a:lnSpc>
              <a:spcBef>
                <a:spcPts val="605"/>
              </a:spcBef>
            </a:pPr>
            <a:r>
              <a:rPr dirty="0" sz="1400" spc="-5">
                <a:latin typeface="Times New Roman"/>
                <a:cs typeface="Times New Roman"/>
              </a:rPr>
              <a:t>Bảng </a:t>
            </a:r>
            <a:r>
              <a:rPr dirty="0" sz="1400">
                <a:latin typeface="Times New Roman"/>
                <a:cs typeface="Times New Roman"/>
              </a:rPr>
              <a:t>4: </a:t>
            </a:r>
            <a:r>
              <a:rPr dirty="0" sz="1400" spc="-5">
                <a:latin typeface="Times New Roman"/>
                <a:cs typeface="Times New Roman"/>
              </a:rPr>
              <a:t>hình </a:t>
            </a:r>
            <a:r>
              <a:rPr dirty="0" sz="1400">
                <a:latin typeface="Times New Roman"/>
                <a:cs typeface="Times New Roman"/>
              </a:rPr>
              <a:t>phạt </a:t>
            </a:r>
            <a:r>
              <a:rPr dirty="0" sz="1400" spc="-5">
                <a:latin typeface="Times New Roman"/>
                <a:cs typeface="Times New Roman"/>
              </a:rPr>
              <a:t>đối </a:t>
            </a:r>
            <a:r>
              <a:rPr dirty="0" sz="1400">
                <a:latin typeface="Times New Roman"/>
                <a:cs typeface="Times New Roman"/>
              </a:rPr>
              <a:t>với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vi </a:t>
            </a:r>
            <a:r>
              <a:rPr dirty="0" sz="1400" spc="5">
                <a:latin typeface="Times New Roman"/>
                <a:cs typeface="Times New Roman"/>
              </a:rPr>
              <a:t>phạm </a:t>
            </a:r>
            <a:r>
              <a:rPr dirty="0" sz="1400" spc="-5">
                <a:latin typeface="Times New Roman"/>
                <a:cs typeface="Times New Roman"/>
              </a:rPr>
              <a:t>nồng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cồn tại </a:t>
            </a:r>
            <a:r>
              <a:rPr dirty="0" sz="1400">
                <a:latin typeface="Times New Roman"/>
                <a:cs typeface="Times New Roman"/>
              </a:rPr>
              <a:t>việt nam (nghị </a:t>
            </a:r>
            <a:r>
              <a:rPr dirty="0" sz="1400" spc="-5">
                <a:latin typeface="Times New Roman"/>
                <a:cs typeface="Times New Roman"/>
              </a:rPr>
              <a:t>định  </a:t>
            </a:r>
            <a:r>
              <a:rPr dirty="0" sz="1400">
                <a:latin typeface="Times New Roman"/>
                <a:cs typeface="Times New Roman"/>
              </a:rPr>
              <a:t>số </a:t>
            </a:r>
            <a:r>
              <a:rPr dirty="0" sz="1400" spc="-5">
                <a:latin typeface="Times New Roman"/>
                <a:cs typeface="Times New Roman"/>
              </a:rPr>
              <a:t>46/2016/NĐ-CP ngày 26/05/2016 quy định </a:t>
            </a:r>
            <a:r>
              <a:rPr dirty="0" sz="1400" spc="5">
                <a:latin typeface="Times New Roman"/>
                <a:cs typeface="Times New Roman"/>
              </a:rPr>
              <a:t>xử </a:t>
            </a:r>
            <a:r>
              <a:rPr dirty="0" sz="1400" spc="-5">
                <a:latin typeface="Times New Roman"/>
                <a:cs typeface="Times New Roman"/>
              </a:rPr>
              <a:t>phạt </a:t>
            </a:r>
            <a:r>
              <a:rPr dirty="0" sz="1400">
                <a:latin typeface="Times New Roman"/>
                <a:cs typeface="Times New Roman"/>
              </a:rPr>
              <a:t>vi phạm </a:t>
            </a:r>
            <a:r>
              <a:rPr dirty="0" sz="1400" spc="-5">
                <a:latin typeface="Times New Roman"/>
                <a:cs typeface="Times New Roman"/>
              </a:rPr>
              <a:t>hành </a:t>
            </a:r>
            <a:r>
              <a:rPr dirty="0" sz="1400" spc="-10">
                <a:latin typeface="Times New Roman"/>
                <a:cs typeface="Times New Roman"/>
              </a:rPr>
              <a:t>chính </a:t>
            </a:r>
            <a:r>
              <a:rPr dirty="0" sz="1400" spc="-5">
                <a:latin typeface="Times New Roman"/>
                <a:cs typeface="Times New Roman"/>
              </a:rPr>
              <a:t>trong lĩnh  </a:t>
            </a:r>
            <a:r>
              <a:rPr dirty="0" sz="1400">
                <a:latin typeface="Times New Roman"/>
                <a:cs typeface="Times New Roman"/>
              </a:rPr>
              <a:t>vực </a:t>
            </a:r>
            <a:r>
              <a:rPr dirty="0" sz="1400" spc="-5">
                <a:latin typeface="Times New Roman"/>
                <a:cs typeface="Times New Roman"/>
              </a:rPr>
              <a:t>giao thông đường bộ và đường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sắt).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3076" y="2819654"/>
          <a:ext cx="6118860" cy="4732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9240"/>
                <a:gridCol w="2533650"/>
                <a:gridCol w="2036444"/>
              </a:tblGrid>
              <a:tr h="257555">
                <a:tc>
                  <a:txBody>
                    <a:bodyPr/>
                    <a:lstStyle/>
                    <a:p>
                      <a:pPr marL="450850">
                        <a:lnSpc>
                          <a:spcPts val="1425"/>
                        </a:lnSpc>
                        <a:spcBef>
                          <a:spcPts val="5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Mức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43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Trường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hợp vi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phạm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phạt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8977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 marL="159385" marR="153670" indent="-1270">
                        <a:lnSpc>
                          <a:spcPts val="138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50mg /100ml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máu  hoặc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0,25mg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/1l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khí  thở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08610">
                        <a:lnSpc>
                          <a:spcPct val="95900"/>
                        </a:lnSpc>
                        <a:spcBef>
                          <a:spcPts val="56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chưa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vượt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quá 50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miligam/100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mililít máu hoặc</a:t>
                      </a:r>
                      <a:r>
                        <a:rPr dirty="0" sz="12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chưa  vượt quá 0,25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miligam/1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lít khí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thở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1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92710">
                        <a:lnSpc>
                          <a:spcPct val="95900"/>
                        </a:lnSpc>
                        <a:spcBef>
                          <a:spcPts val="56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2.000.000 đồng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3.000.000 đồng đối với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người điều khiển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tước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quyền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sử dụng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GPLX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1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tháng.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1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859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8580" marR="69850">
                        <a:lnSpc>
                          <a:spcPts val="1380"/>
                        </a:lnSpc>
                        <a:spcBef>
                          <a:spcPts val="60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vượt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quá 50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đến  80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miligam/100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mililít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máu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hoặc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vượt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quá 0,25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đến 0,4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miligam/1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lít  khí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thở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92710">
                        <a:lnSpc>
                          <a:spcPts val="138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7.000.000 đồng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8.000.000 đồng đối với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người điều khiển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tước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quyền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sử dụng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GPLX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3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tháng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1241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84455">
                        <a:lnSpc>
                          <a:spcPct val="95900"/>
                        </a:lnSpc>
                        <a:spcBef>
                          <a:spcPts val="56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vượt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quá 80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miligam/100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mililít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máu hoặc vượt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quá 0,4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miligam/1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lít khí thở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hoặc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just" marL="68580" marR="14986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Không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chấp hành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yêu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cầu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kiểm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tra về  nồng độ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cồn của người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thi hành công  vụ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1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92710">
                        <a:lnSpc>
                          <a:spcPct val="95900"/>
                        </a:lnSpc>
                        <a:spcBef>
                          <a:spcPts val="56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Phạt tiền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16.000.000 đồng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18.000.000 đồng đối với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người điều khiển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và tước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quyền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sử dụng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GPLX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từ 4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đến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tháng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1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13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0350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Hành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vi sử dụng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rượu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bia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gây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thiệt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hại  cho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người khác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47955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Bồi thường cho người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bị thiệt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hại theo mức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độ thiệt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hại  (Điều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569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Luật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Dân sự năm  2015)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187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87350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 phạm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quy định về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toàn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giao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thông đường bộ gây thiệt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hại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cho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người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khác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414655">
                        <a:lnSpc>
                          <a:spcPts val="138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Bị phạt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tù từ 3 - 10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năm  (Luật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Hình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sự năm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2015)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2004" y="7963661"/>
            <a:ext cx="6144260" cy="107632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 indent="456565">
              <a:lnSpc>
                <a:spcPct val="103600"/>
              </a:lnSpc>
              <a:spcBef>
                <a:spcPts val="40"/>
              </a:spcBef>
            </a:pPr>
            <a:r>
              <a:rPr dirty="0" sz="1400" b="1">
                <a:latin typeface="Times New Roman"/>
                <a:cs typeface="Times New Roman"/>
              </a:rPr>
              <a:t>- Điều </a:t>
            </a:r>
            <a:r>
              <a:rPr dirty="0" sz="1400" spc="-5" b="1">
                <a:latin typeface="Times New Roman"/>
                <a:cs typeface="Times New Roman"/>
              </a:rPr>
              <a:t>260 </a:t>
            </a:r>
            <a:r>
              <a:rPr dirty="0" sz="1400" b="1">
                <a:latin typeface="Times New Roman"/>
                <a:cs typeface="Times New Roman"/>
              </a:rPr>
              <a:t>“Tội </a:t>
            </a:r>
            <a:r>
              <a:rPr dirty="0" sz="1400" spc="-5" b="1">
                <a:latin typeface="Times New Roman"/>
                <a:cs typeface="Times New Roman"/>
              </a:rPr>
              <a:t>vi </a:t>
            </a:r>
            <a:r>
              <a:rPr dirty="0" sz="1400" b="1">
                <a:latin typeface="Times New Roman"/>
                <a:cs typeface="Times New Roman"/>
              </a:rPr>
              <a:t>phạm </a:t>
            </a:r>
            <a:r>
              <a:rPr dirty="0" sz="1400" spc="-5" b="1">
                <a:latin typeface="Times New Roman"/>
                <a:cs typeface="Times New Roman"/>
              </a:rPr>
              <a:t>quy </a:t>
            </a:r>
            <a:r>
              <a:rPr dirty="0" sz="1400" b="1">
                <a:latin typeface="Times New Roman"/>
                <a:cs typeface="Times New Roman"/>
              </a:rPr>
              <a:t>định về </a:t>
            </a:r>
            <a:r>
              <a:rPr dirty="0" sz="1400" spc="-5" b="1">
                <a:latin typeface="Times New Roman"/>
                <a:cs typeface="Times New Roman"/>
              </a:rPr>
              <a:t>tham gia giao thông </a:t>
            </a:r>
            <a:r>
              <a:rPr dirty="0" sz="1400" b="1">
                <a:latin typeface="Times New Roman"/>
                <a:cs typeface="Times New Roman"/>
              </a:rPr>
              <a:t>đường </a:t>
            </a:r>
            <a:r>
              <a:rPr dirty="0" sz="1400" spc="-5" b="1">
                <a:latin typeface="Times New Roman"/>
                <a:cs typeface="Times New Roman"/>
              </a:rPr>
              <a:t>bộ” </a:t>
            </a:r>
            <a:r>
              <a:rPr dirty="0" sz="1400" b="1">
                <a:latin typeface="Times New Roman"/>
                <a:cs typeface="Times New Roman"/>
              </a:rPr>
              <a:t>Luật  Hình sự </a:t>
            </a:r>
            <a:r>
              <a:rPr dirty="0" sz="1400" spc="-5" b="1">
                <a:latin typeface="Times New Roman"/>
                <a:cs typeface="Times New Roman"/>
              </a:rPr>
              <a:t>số 100/2015/QH13 năm </a:t>
            </a:r>
            <a:r>
              <a:rPr dirty="0" sz="1400" b="1">
                <a:latin typeface="Times New Roman"/>
                <a:cs typeface="Times New Roman"/>
              </a:rPr>
              <a:t>2015 </a:t>
            </a:r>
            <a:r>
              <a:rPr dirty="0" sz="1400" spc="-5" b="1">
                <a:latin typeface="Times New Roman"/>
                <a:cs typeface="Times New Roman"/>
              </a:rPr>
              <a:t>quy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định.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6985" indent="456565">
              <a:lnSpc>
                <a:spcPct val="103499"/>
              </a:lnSpc>
            </a:pPr>
            <a:r>
              <a:rPr dirty="0" sz="1400" spc="-10">
                <a:latin typeface="Times New Roman"/>
                <a:cs typeface="Times New Roman"/>
              </a:rPr>
              <a:t>“1. </a:t>
            </a:r>
            <a:r>
              <a:rPr dirty="0" sz="140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nào 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giao thông </a:t>
            </a:r>
            <a:r>
              <a:rPr dirty="0" sz="1400">
                <a:latin typeface="Times New Roman"/>
                <a:cs typeface="Times New Roman"/>
              </a:rPr>
              <a:t>đường bộ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vi phạm quy </a:t>
            </a:r>
            <a:r>
              <a:rPr dirty="0" sz="1400" spc="-5">
                <a:latin typeface="Times New Roman"/>
                <a:cs typeface="Times New Roman"/>
              </a:rPr>
              <a:t>định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10">
                <a:latin typeface="Times New Roman"/>
                <a:cs typeface="Times New Roman"/>
              </a:rPr>
              <a:t>an </a:t>
            </a:r>
            <a:r>
              <a:rPr dirty="0" sz="1400" spc="-5">
                <a:latin typeface="Times New Roman"/>
                <a:cs typeface="Times New Roman"/>
              </a:rPr>
              <a:t>toàn  giao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đường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bộ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thuộc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một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trong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các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trường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hợp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sau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đây,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thì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bị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phạt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tiền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từ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69111"/>
            <a:ext cx="6143625" cy="846582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lvl="2" marL="12700" marR="6985">
              <a:lnSpc>
                <a:spcPct val="103699"/>
              </a:lnSpc>
              <a:spcBef>
                <a:spcPts val="40"/>
              </a:spcBef>
              <a:buAutoNum type="arabicPeriod"/>
              <a:tabLst>
                <a:tab pos="882015" algn="l"/>
              </a:tabLst>
            </a:pPr>
            <a:r>
              <a:rPr dirty="0" sz="1400">
                <a:latin typeface="Times New Roman"/>
                <a:cs typeface="Times New Roman"/>
              </a:rPr>
              <a:t>đồng </a:t>
            </a:r>
            <a:r>
              <a:rPr dirty="0" sz="1400" spc="-5">
                <a:latin typeface="Times New Roman"/>
                <a:cs typeface="Times New Roman"/>
              </a:rPr>
              <a:t>đến 100.000.000 </a:t>
            </a:r>
            <a:r>
              <a:rPr dirty="0" sz="1400">
                <a:latin typeface="Times New Roman"/>
                <a:cs typeface="Times New Roman"/>
              </a:rPr>
              <a:t>đồng, phạt cải </a:t>
            </a:r>
            <a:r>
              <a:rPr dirty="0" sz="1400" spc="-5">
                <a:latin typeface="Times New Roman"/>
                <a:cs typeface="Times New Roman"/>
              </a:rPr>
              <a:t>tạo không giam </a:t>
            </a:r>
            <a:r>
              <a:rPr dirty="0" sz="1400" spc="5">
                <a:latin typeface="Times New Roman"/>
                <a:cs typeface="Times New Roman"/>
              </a:rPr>
              <a:t>giữ </a:t>
            </a:r>
            <a:r>
              <a:rPr dirty="0" sz="1400" spc="-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03 </a:t>
            </a:r>
            <a:r>
              <a:rPr dirty="0" sz="1400" spc="-5">
                <a:latin typeface="Times New Roman"/>
                <a:cs typeface="Times New Roman"/>
              </a:rPr>
              <a:t>năm  </a:t>
            </a:r>
            <a:r>
              <a:rPr dirty="0" sz="1400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phạt tù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01 năm </a:t>
            </a:r>
            <a:r>
              <a:rPr dirty="0" sz="1400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05 năm:</a:t>
            </a:r>
            <a:endParaRPr sz="14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algn="just" lvl="3" marL="12700" marR="5080" indent="456565">
              <a:lnSpc>
                <a:spcPct val="103600"/>
              </a:lnSpc>
              <a:buAutoNum type="alphaLcParenR"/>
              <a:tabLst>
                <a:tab pos="659130" algn="l"/>
              </a:tabLst>
            </a:pPr>
            <a:r>
              <a:rPr dirty="0" sz="1400">
                <a:latin typeface="Times New Roman"/>
                <a:cs typeface="Times New Roman"/>
              </a:rPr>
              <a:t>Làm chết 01 người </a:t>
            </a:r>
            <a:r>
              <a:rPr dirty="0" sz="1400" spc="-5">
                <a:latin typeface="Times New Roman"/>
                <a:cs typeface="Times New Roman"/>
              </a:rPr>
              <a:t>hoặc </a:t>
            </a:r>
            <a:r>
              <a:rPr dirty="0" sz="1400">
                <a:latin typeface="Times New Roman"/>
                <a:cs typeface="Times New Roman"/>
              </a:rPr>
              <a:t>gây </a:t>
            </a:r>
            <a:r>
              <a:rPr dirty="0" sz="1400" spc="-5">
                <a:latin typeface="Times New Roman"/>
                <a:cs typeface="Times New Roman"/>
              </a:rPr>
              <a:t>thương tích </a:t>
            </a:r>
            <a:r>
              <a:rPr dirty="0" sz="1400">
                <a:latin typeface="Times New Roman"/>
                <a:cs typeface="Times New Roman"/>
              </a:rPr>
              <a:t>hoặc gây tổn </a:t>
            </a:r>
            <a:r>
              <a:rPr dirty="0" sz="1400" spc="-5">
                <a:latin typeface="Times New Roman"/>
                <a:cs typeface="Times New Roman"/>
              </a:rPr>
              <a:t>hại </a:t>
            </a:r>
            <a:r>
              <a:rPr dirty="0" sz="1400" spc="-10">
                <a:latin typeface="Times New Roman"/>
                <a:cs typeface="Times New Roman"/>
              </a:rPr>
              <a:t>cho </a:t>
            </a:r>
            <a:r>
              <a:rPr dirty="0" sz="1400">
                <a:latin typeface="Times New Roman"/>
                <a:cs typeface="Times New Roman"/>
              </a:rPr>
              <a:t>sức khỏe của  01 </a:t>
            </a:r>
            <a:r>
              <a:rPr dirty="0" sz="1400" spc="-5">
                <a:latin typeface="Times New Roman"/>
                <a:cs typeface="Times New Roman"/>
              </a:rPr>
              <a:t>người với </a:t>
            </a:r>
            <a:r>
              <a:rPr dirty="0" sz="1400">
                <a:latin typeface="Times New Roman"/>
                <a:cs typeface="Times New Roman"/>
              </a:rPr>
              <a:t>tỷ lệ tổn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thể 61% </a:t>
            </a:r>
            <a:r>
              <a:rPr dirty="0" sz="1400" spc="-10">
                <a:latin typeface="Times New Roman"/>
                <a:cs typeface="Times New Roman"/>
              </a:rPr>
              <a:t>trở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lên;</a:t>
            </a:r>
            <a:endParaRPr sz="14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spcBef>
                <a:spcPts val="15"/>
              </a:spcBef>
              <a:buFont typeface="Times New Roman"/>
              <a:buAutoNum type="alphaLcParenR"/>
            </a:pPr>
            <a:endParaRPr sz="1200">
              <a:latin typeface="Times New Roman"/>
              <a:cs typeface="Times New Roman"/>
            </a:endParaRPr>
          </a:p>
          <a:p>
            <a:pPr algn="just" lvl="3" marL="12700" marR="6985" indent="456565">
              <a:lnSpc>
                <a:spcPct val="103600"/>
              </a:lnSpc>
              <a:buAutoNum type="alphaLcParenR"/>
              <a:tabLst>
                <a:tab pos="676910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thương tích </a:t>
            </a:r>
            <a:r>
              <a:rPr dirty="0" sz="1400">
                <a:latin typeface="Times New Roman"/>
                <a:cs typeface="Times New Roman"/>
              </a:rPr>
              <a:t>hoặc gây tổn </a:t>
            </a:r>
            <a:r>
              <a:rPr dirty="0" sz="1400" spc="-5">
                <a:latin typeface="Times New Roman"/>
                <a:cs typeface="Times New Roman"/>
              </a:rPr>
              <a:t>hại cho </a:t>
            </a:r>
            <a:r>
              <a:rPr dirty="0" sz="1400">
                <a:latin typeface="Times New Roman"/>
                <a:cs typeface="Times New Roman"/>
              </a:rPr>
              <a:t>sức </a:t>
            </a:r>
            <a:r>
              <a:rPr dirty="0" sz="1400" spc="-5">
                <a:latin typeface="Times New Roman"/>
                <a:cs typeface="Times New Roman"/>
              </a:rPr>
              <a:t>khỏe </a:t>
            </a:r>
            <a:r>
              <a:rPr dirty="0" sz="1400" spc="-10">
                <a:latin typeface="Times New Roman"/>
                <a:cs typeface="Times New Roman"/>
              </a:rPr>
              <a:t>cho </a:t>
            </a:r>
            <a:r>
              <a:rPr dirty="0" sz="1400">
                <a:latin typeface="Times New Roman"/>
                <a:cs typeface="Times New Roman"/>
              </a:rPr>
              <a:t>02 </a:t>
            </a:r>
            <a:r>
              <a:rPr dirty="0" sz="1400" spc="-5">
                <a:latin typeface="Times New Roman"/>
                <a:cs typeface="Times New Roman"/>
              </a:rPr>
              <a:t>người với </a:t>
            </a:r>
            <a:r>
              <a:rPr dirty="0" sz="1400">
                <a:latin typeface="Times New Roman"/>
                <a:cs typeface="Times New Roman"/>
              </a:rPr>
              <a:t>tỷ lệ tổn 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thể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 spc="-10">
                <a:latin typeface="Times New Roman"/>
                <a:cs typeface="Times New Roman"/>
              </a:rPr>
              <a:t>mỗi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31% đến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60%;</a:t>
            </a:r>
            <a:endParaRPr sz="14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spcBef>
                <a:spcPts val="35"/>
              </a:spcBef>
              <a:buFont typeface="Times New Roman"/>
              <a:buAutoNum type="alphaLcParenR"/>
            </a:pPr>
            <a:endParaRPr sz="1200">
              <a:latin typeface="Times New Roman"/>
              <a:cs typeface="Times New Roman"/>
            </a:endParaRPr>
          </a:p>
          <a:p>
            <a:pPr algn="just" lvl="3" marL="12700" marR="6350" indent="456565">
              <a:lnSpc>
                <a:spcPct val="102899"/>
              </a:lnSpc>
              <a:buAutoNum type="alphaLcParenR"/>
              <a:tabLst>
                <a:tab pos="653415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thương </a:t>
            </a:r>
            <a:r>
              <a:rPr dirty="0" sz="1400" spc="-5">
                <a:latin typeface="Times New Roman"/>
                <a:cs typeface="Times New Roman"/>
              </a:rPr>
              <a:t>tích </a:t>
            </a:r>
            <a:r>
              <a:rPr dirty="0" sz="1400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tổn </a:t>
            </a:r>
            <a:r>
              <a:rPr dirty="0" sz="1400" spc="-5">
                <a:latin typeface="Times New Roman"/>
                <a:cs typeface="Times New Roman"/>
              </a:rPr>
              <a:t>hại cho sức </a:t>
            </a:r>
            <a:r>
              <a:rPr dirty="0" sz="1400">
                <a:latin typeface="Times New Roman"/>
                <a:cs typeface="Times New Roman"/>
              </a:rPr>
              <a:t>khỏe </a:t>
            </a:r>
            <a:r>
              <a:rPr dirty="0" sz="1400" spc="-5">
                <a:latin typeface="Times New Roman"/>
                <a:cs typeface="Times New Roman"/>
              </a:rPr>
              <a:t>cho 03 người </a:t>
            </a:r>
            <a:r>
              <a:rPr dirty="0" sz="1400">
                <a:latin typeface="Times New Roman"/>
                <a:cs typeface="Times New Roman"/>
              </a:rPr>
              <a:t>trở </a:t>
            </a:r>
            <a:r>
              <a:rPr dirty="0" sz="1400" spc="-5">
                <a:latin typeface="Times New Roman"/>
                <a:cs typeface="Times New Roman"/>
              </a:rPr>
              <a:t>lên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 spc="-5">
                <a:latin typeface="Times New Roman"/>
                <a:cs typeface="Times New Roman"/>
              </a:rPr>
              <a:t>tổng  </a:t>
            </a:r>
            <a:r>
              <a:rPr dirty="0" sz="1400">
                <a:latin typeface="Times New Roman"/>
                <a:cs typeface="Times New Roman"/>
              </a:rPr>
              <a:t>tỷ lệ tổn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thể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những người này </a:t>
            </a:r>
            <a:r>
              <a:rPr dirty="0" sz="1400">
                <a:latin typeface="Times New Roman"/>
                <a:cs typeface="Times New Roman"/>
              </a:rPr>
              <a:t>từ 61% </a:t>
            </a:r>
            <a:r>
              <a:rPr dirty="0" sz="1400" spc="-5">
                <a:latin typeface="Times New Roman"/>
                <a:cs typeface="Times New Roman"/>
              </a:rPr>
              <a:t>đến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121%;</a:t>
            </a:r>
            <a:endParaRPr sz="14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spcBef>
                <a:spcPts val="30"/>
              </a:spcBef>
              <a:buFont typeface="Times New Roman"/>
              <a:buAutoNum type="alphaLcParenR"/>
            </a:pPr>
            <a:endParaRPr sz="1250">
              <a:latin typeface="Times New Roman"/>
              <a:cs typeface="Times New Roman"/>
            </a:endParaRPr>
          </a:p>
          <a:p>
            <a:pPr lvl="3" marL="662940" indent="-194310">
              <a:lnSpc>
                <a:spcPct val="100000"/>
              </a:lnSpc>
              <a:buAutoNum type="alphaLcParenR"/>
              <a:tabLst>
                <a:tab pos="663575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thiệt </a:t>
            </a:r>
            <a:r>
              <a:rPr dirty="0" sz="1400" spc="-5">
                <a:latin typeface="Times New Roman"/>
                <a:cs typeface="Times New Roman"/>
              </a:rPr>
              <a:t>hại về tài </a:t>
            </a:r>
            <a:r>
              <a:rPr dirty="0" sz="1400">
                <a:latin typeface="Times New Roman"/>
                <a:cs typeface="Times New Roman"/>
              </a:rPr>
              <a:t>sản từ </a:t>
            </a:r>
            <a:r>
              <a:rPr dirty="0" sz="1400" spc="-5">
                <a:latin typeface="Times New Roman"/>
                <a:cs typeface="Times New Roman"/>
              </a:rPr>
              <a:t>100.000.000 </a:t>
            </a:r>
            <a:r>
              <a:rPr dirty="0" sz="1400">
                <a:latin typeface="Times New Roman"/>
                <a:cs typeface="Times New Roman"/>
              </a:rPr>
              <a:t>đồng </a:t>
            </a:r>
            <a:r>
              <a:rPr dirty="0" sz="1400" spc="-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dưới </a:t>
            </a:r>
            <a:r>
              <a:rPr dirty="0" sz="1400" spc="-5">
                <a:latin typeface="Times New Roman"/>
                <a:cs typeface="Times New Roman"/>
              </a:rPr>
              <a:t>500.000.000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đồng.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715" indent="456565">
              <a:lnSpc>
                <a:spcPct val="103600"/>
              </a:lnSpc>
            </a:pPr>
            <a:r>
              <a:rPr dirty="0" sz="1400">
                <a:latin typeface="Times New Roman"/>
                <a:cs typeface="Times New Roman"/>
              </a:rPr>
              <a:t>2. Phạm tội </a:t>
            </a:r>
            <a:r>
              <a:rPr dirty="0" sz="1400" spc="-5">
                <a:latin typeface="Times New Roman"/>
                <a:cs typeface="Times New Roman"/>
              </a:rPr>
              <a:t>thuộc một trong </a:t>
            </a:r>
            <a:r>
              <a:rPr dirty="0" sz="1400">
                <a:latin typeface="Times New Roman"/>
                <a:cs typeface="Times New Roman"/>
              </a:rPr>
              <a:t>các trường hợp </a:t>
            </a:r>
            <a:r>
              <a:rPr dirty="0" sz="1400" spc="-5">
                <a:latin typeface="Times New Roman"/>
                <a:cs typeface="Times New Roman"/>
              </a:rPr>
              <a:t>sau đây, </a:t>
            </a:r>
            <a:r>
              <a:rPr dirty="0" sz="1400">
                <a:latin typeface="Times New Roman"/>
                <a:cs typeface="Times New Roman"/>
              </a:rPr>
              <a:t>thì </a:t>
            </a:r>
            <a:r>
              <a:rPr dirty="0" sz="1400" spc="5">
                <a:latin typeface="Times New Roman"/>
                <a:cs typeface="Times New Roman"/>
              </a:rPr>
              <a:t>bị </a:t>
            </a:r>
            <a:r>
              <a:rPr dirty="0" sz="1400" spc="-5">
                <a:latin typeface="Times New Roman"/>
                <a:cs typeface="Times New Roman"/>
              </a:rPr>
              <a:t>phạt tù </a:t>
            </a:r>
            <a:r>
              <a:rPr dirty="0" sz="1400" spc="5">
                <a:latin typeface="Times New Roman"/>
                <a:cs typeface="Times New Roman"/>
              </a:rPr>
              <a:t>từ </a:t>
            </a:r>
            <a:r>
              <a:rPr dirty="0" sz="1400">
                <a:latin typeface="Times New Roman"/>
                <a:cs typeface="Times New Roman"/>
              </a:rPr>
              <a:t>03 năm  </a:t>
            </a:r>
            <a:r>
              <a:rPr dirty="0" sz="1400" spc="-5">
                <a:latin typeface="Times New Roman"/>
                <a:cs typeface="Times New Roman"/>
              </a:rPr>
              <a:t>đến 10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năm: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652780" indent="-184150">
              <a:lnSpc>
                <a:spcPct val="100000"/>
              </a:lnSpc>
              <a:buAutoNum type="alphaLcParenR"/>
              <a:tabLst>
                <a:tab pos="653415" algn="l"/>
              </a:tabLst>
            </a:pPr>
            <a:r>
              <a:rPr dirty="0" sz="1400" spc="-5">
                <a:latin typeface="Times New Roman"/>
                <a:cs typeface="Times New Roman"/>
              </a:rPr>
              <a:t>Không </a:t>
            </a:r>
            <a:r>
              <a:rPr dirty="0" sz="1400">
                <a:latin typeface="Times New Roman"/>
                <a:cs typeface="Times New Roman"/>
              </a:rPr>
              <a:t>có giấy </a:t>
            </a:r>
            <a:r>
              <a:rPr dirty="0" sz="1400" spc="-5">
                <a:latin typeface="Times New Roman"/>
                <a:cs typeface="Times New Roman"/>
              </a:rPr>
              <a:t>phép lái xe theo quy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định;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lphaLcParenR"/>
            </a:pPr>
            <a:endParaRPr sz="1200">
              <a:latin typeface="Times New Roman"/>
              <a:cs typeface="Times New Roman"/>
            </a:endParaRPr>
          </a:p>
          <a:p>
            <a:pPr algn="just" marL="12700" marR="6350" indent="456565">
              <a:lnSpc>
                <a:spcPct val="103600"/>
              </a:lnSpc>
              <a:buAutoNum type="alphaLcParenR"/>
              <a:tabLst>
                <a:tab pos="677545" algn="l"/>
              </a:tabLst>
            </a:pPr>
            <a:r>
              <a:rPr dirty="0" sz="1400" spc="-5">
                <a:latin typeface="Times New Roman"/>
                <a:cs typeface="Times New Roman"/>
              </a:rPr>
              <a:t>Trong tình trạng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5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rượu, bia </a:t>
            </a:r>
            <a:r>
              <a:rPr dirty="0" sz="1400" spc="-10">
                <a:latin typeface="Times New Roman"/>
                <a:cs typeface="Times New Roman"/>
              </a:rPr>
              <a:t>mà </a:t>
            </a:r>
            <a:r>
              <a:rPr dirty="0" sz="1400" spc="-5">
                <a:latin typeface="Times New Roman"/>
                <a:cs typeface="Times New Roman"/>
              </a:rPr>
              <a:t>trong </a:t>
            </a:r>
            <a:r>
              <a:rPr dirty="0" sz="1400" spc="-10">
                <a:latin typeface="Times New Roman"/>
                <a:cs typeface="Times New Roman"/>
              </a:rPr>
              <a:t>máu </a:t>
            </a:r>
            <a:r>
              <a:rPr dirty="0" sz="1400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hơi </a:t>
            </a:r>
            <a:r>
              <a:rPr dirty="0" sz="1400">
                <a:latin typeface="Times New Roman"/>
                <a:cs typeface="Times New Roman"/>
              </a:rPr>
              <a:t>thở </a:t>
            </a:r>
            <a:r>
              <a:rPr dirty="0" sz="1400" spc="-10">
                <a:latin typeface="Times New Roman"/>
                <a:cs typeface="Times New Roman"/>
              </a:rPr>
              <a:t>có </a:t>
            </a:r>
            <a:r>
              <a:rPr dirty="0" sz="1400" spc="-5">
                <a:latin typeface="Times New Roman"/>
                <a:cs typeface="Times New Roman"/>
              </a:rPr>
              <a:t>nồng  </a:t>
            </a:r>
            <a:r>
              <a:rPr dirty="0" sz="1400">
                <a:latin typeface="Times New Roman"/>
                <a:cs typeface="Times New Roman"/>
              </a:rPr>
              <a:t>độ </a:t>
            </a:r>
            <a:r>
              <a:rPr dirty="0" sz="1400" spc="-5">
                <a:latin typeface="Times New Roman"/>
                <a:cs typeface="Times New Roman"/>
              </a:rPr>
              <a:t>cồn </a:t>
            </a:r>
            <a:r>
              <a:rPr dirty="0" sz="1400">
                <a:latin typeface="Times New Roman"/>
                <a:cs typeface="Times New Roman"/>
              </a:rPr>
              <a:t>vượt </a:t>
            </a:r>
            <a:r>
              <a:rPr dirty="0" sz="1400" spc="-5">
                <a:latin typeface="Times New Roman"/>
                <a:cs typeface="Times New Roman"/>
              </a:rPr>
              <a:t>quá </a:t>
            </a:r>
            <a:r>
              <a:rPr dirty="0" sz="1400" spc="-10">
                <a:latin typeface="Times New Roman"/>
                <a:cs typeface="Times New Roman"/>
              </a:rPr>
              <a:t>mức </a:t>
            </a:r>
            <a:r>
              <a:rPr dirty="0" sz="1400">
                <a:latin typeface="Times New Roman"/>
                <a:cs typeface="Times New Roman"/>
              </a:rPr>
              <a:t>quy định hoặc có sử </a:t>
            </a:r>
            <a:r>
              <a:rPr dirty="0" sz="1400" spc="-5">
                <a:latin typeface="Times New Roman"/>
                <a:cs typeface="Times New Roman"/>
              </a:rPr>
              <a:t>dụng </a:t>
            </a:r>
            <a:r>
              <a:rPr dirty="0" sz="1400">
                <a:latin typeface="Times New Roman"/>
                <a:cs typeface="Times New Roman"/>
              </a:rPr>
              <a:t>chất </a:t>
            </a:r>
            <a:r>
              <a:rPr dirty="0" sz="1400" spc="-15">
                <a:latin typeface="Times New Roman"/>
                <a:cs typeface="Times New Roman"/>
              </a:rPr>
              <a:t>ma </a:t>
            </a:r>
            <a:r>
              <a:rPr dirty="0" sz="1400">
                <a:latin typeface="Times New Roman"/>
                <a:cs typeface="Times New Roman"/>
              </a:rPr>
              <a:t>túy hoặc các </a:t>
            </a:r>
            <a:r>
              <a:rPr dirty="0" sz="1400" spc="-5">
                <a:latin typeface="Times New Roman"/>
                <a:cs typeface="Times New Roman"/>
              </a:rPr>
              <a:t>chất kích </a:t>
            </a:r>
            <a:r>
              <a:rPr dirty="0" sz="1400" spc="-10">
                <a:latin typeface="Times New Roman"/>
                <a:cs typeface="Times New Roman"/>
              </a:rPr>
              <a:t>thích  </a:t>
            </a:r>
            <a:r>
              <a:rPr dirty="0" sz="1400" spc="-5">
                <a:latin typeface="Times New Roman"/>
                <a:cs typeface="Times New Roman"/>
              </a:rPr>
              <a:t>mạnh khác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 spc="-5">
                <a:latin typeface="Times New Roman"/>
                <a:cs typeface="Times New Roman"/>
              </a:rPr>
              <a:t>pháp </a:t>
            </a:r>
            <a:r>
              <a:rPr dirty="0" sz="1400">
                <a:latin typeface="Times New Roman"/>
                <a:cs typeface="Times New Roman"/>
              </a:rPr>
              <a:t>luật cấm sử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dụng;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lphaLcParenR"/>
            </a:pPr>
            <a:endParaRPr sz="1200">
              <a:latin typeface="Times New Roman"/>
              <a:cs typeface="Times New Roman"/>
            </a:endParaRPr>
          </a:p>
          <a:p>
            <a:pPr algn="just" marL="12700" marR="7620" indent="456565">
              <a:lnSpc>
                <a:spcPct val="103600"/>
              </a:lnSpc>
              <a:buAutoNum type="alphaLcParenR"/>
              <a:tabLst>
                <a:tab pos="657225" algn="l"/>
              </a:tabLst>
            </a:pPr>
            <a:r>
              <a:rPr dirty="0" sz="1400">
                <a:latin typeface="Times New Roman"/>
                <a:cs typeface="Times New Roman"/>
              </a:rPr>
              <a:t>Gây tai </a:t>
            </a:r>
            <a:r>
              <a:rPr dirty="0" sz="1400" spc="5">
                <a:latin typeface="Times New Roman"/>
                <a:cs typeface="Times New Roman"/>
              </a:rPr>
              <a:t>nạn </a:t>
            </a:r>
            <a:r>
              <a:rPr dirty="0" sz="1400" spc="-5">
                <a:latin typeface="Times New Roman"/>
                <a:cs typeface="Times New Roman"/>
              </a:rPr>
              <a:t>rồi bỏ </a:t>
            </a:r>
            <a:r>
              <a:rPr dirty="0" sz="1400">
                <a:latin typeface="Times New Roman"/>
                <a:cs typeface="Times New Roman"/>
              </a:rPr>
              <a:t>chạy để trốn </a:t>
            </a:r>
            <a:r>
              <a:rPr dirty="0" sz="1400" spc="-5">
                <a:latin typeface="Times New Roman"/>
                <a:cs typeface="Times New Roman"/>
              </a:rPr>
              <a:t>tránh trách </a:t>
            </a:r>
            <a:r>
              <a:rPr dirty="0" sz="1400">
                <a:latin typeface="Times New Roman"/>
                <a:cs typeface="Times New Roman"/>
              </a:rPr>
              <a:t>nhiệm hoặc cố ý </a:t>
            </a:r>
            <a:r>
              <a:rPr dirty="0" sz="1400" spc="-5">
                <a:latin typeface="Times New Roman"/>
                <a:cs typeface="Times New Roman"/>
              </a:rPr>
              <a:t>không </a:t>
            </a:r>
            <a:r>
              <a:rPr dirty="0" sz="1400">
                <a:latin typeface="Times New Roman"/>
                <a:cs typeface="Times New Roman"/>
              </a:rPr>
              <a:t>cứu </a:t>
            </a:r>
            <a:r>
              <a:rPr dirty="0" sz="1400" spc="-5">
                <a:latin typeface="Times New Roman"/>
                <a:cs typeface="Times New Roman"/>
              </a:rPr>
              <a:t>giúp  người bị nạn;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lphaLcParenR"/>
            </a:pPr>
            <a:endParaRPr sz="1250">
              <a:latin typeface="Times New Roman"/>
              <a:cs typeface="Times New Roman"/>
            </a:endParaRPr>
          </a:p>
          <a:p>
            <a:pPr marL="695960" indent="-227329">
              <a:lnSpc>
                <a:spcPct val="100000"/>
              </a:lnSpc>
              <a:buAutoNum type="alphaLcParenR"/>
              <a:tabLst>
                <a:tab pos="696595" algn="l"/>
              </a:tabLst>
            </a:pPr>
            <a:r>
              <a:rPr dirty="0" sz="1400" spc="-5">
                <a:latin typeface="Times New Roman"/>
                <a:cs typeface="Times New Roman"/>
              </a:rPr>
              <a:t>Không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chấp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hành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hiệu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lệnh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của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người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điều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khiển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hoặc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hướng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dẫn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giao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400" spc="-5">
                <a:latin typeface="Times New Roman"/>
                <a:cs typeface="Times New Roman"/>
              </a:rPr>
              <a:t>thông;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đ) </a:t>
            </a:r>
            <a:r>
              <a:rPr dirty="0" sz="1400" spc="-5">
                <a:latin typeface="Times New Roman"/>
                <a:cs typeface="Times New Roman"/>
              </a:rPr>
              <a:t>Làm </a:t>
            </a:r>
            <a:r>
              <a:rPr dirty="0" sz="1400">
                <a:latin typeface="Times New Roman"/>
                <a:cs typeface="Times New Roman"/>
              </a:rPr>
              <a:t>chết 02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người;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715" indent="456565">
              <a:lnSpc>
                <a:spcPct val="103600"/>
              </a:lnSpc>
              <a:buAutoNum type="alphaLcParenR" startAt="5"/>
              <a:tabLst>
                <a:tab pos="668020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thương tích </a:t>
            </a:r>
            <a:r>
              <a:rPr dirty="0" sz="1400">
                <a:latin typeface="Times New Roman"/>
                <a:cs typeface="Times New Roman"/>
              </a:rPr>
              <a:t>hoặc gây tổn hại </a:t>
            </a:r>
            <a:r>
              <a:rPr dirty="0" sz="1400" spc="-5">
                <a:latin typeface="Times New Roman"/>
                <a:cs typeface="Times New Roman"/>
              </a:rPr>
              <a:t>cho </a:t>
            </a:r>
            <a:r>
              <a:rPr dirty="0" sz="1400">
                <a:latin typeface="Times New Roman"/>
                <a:cs typeface="Times New Roman"/>
              </a:rPr>
              <a:t>sức khỏe của </a:t>
            </a:r>
            <a:r>
              <a:rPr dirty="0" sz="1400" spc="-5">
                <a:latin typeface="Times New Roman"/>
                <a:cs typeface="Times New Roman"/>
              </a:rPr>
              <a:t>02 người với </a:t>
            </a:r>
            <a:r>
              <a:rPr dirty="0" sz="1400">
                <a:latin typeface="Times New Roman"/>
                <a:cs typeface="Times New Roman"/>
              </a:rPr>
              <a:t>tỷ lệ tổn 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thể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 spc="-10">
                <a:latin typeface="Times New Roman"/>
                <a:cs typeface="Times New Roman"/>
              </a:rPr>
              <a:t>mỗi </a:t>
            </a:r>
            <a:r>
              <a:rPr dirty="0" sz="1400" spc="-5">
                <a:latin typeface="Times New Roman"/>
                <a:cs typeface="Times New Roman"/>
              </a:rPr>
              <a:t>người 61% </a:t>
            </a:r>
            <a:r>
              <a:rPr dirty="0" sz="1400">
                <a:latin typeface="Times New Roman"/>
                <a:cs typeface="Times New Roman"/>
              </a:rPr>
              <a:t>trở</a:t>
            </a:r>
            <a:r>
              <a:rPr dirty="0" sz="1400" spc="-5">
                <a:latin typeface="Times New Roman"/>
                <a:cs typeface="Times New Roman"/>
              </a:rPr>
              <a:t> lên;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350" indent="456565">
              <a:lnSpc>
                <a:spcPct val="103600"/>
              </a:lnSpc>
              <a:buAutoNum type="alphaLcParenR" startAt="7"/>
              <a:tabLst>
                <a:tab pos="663575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thương </a:t>
            </a:r>
            <a:r>
              <a:rPr dirty="0" sz="1400" spc="-5">
                <a:latin typeface="Times New Roman"/>
                <a:cs typeface="Times New Roman"/>
              </a:rPr>
              <a:t>tích </a:t>
            </a:r>
            <a:r>
              <a:rPr dirty="0" sz="1400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tổn </a:t>
            </a:r>
            <a:r>
              <a:rPr dirty="0" sz="1400" spc="-5">
                <a:latin typeface="Times New Roman"/>
                <a:cs typeface="Times New Roman"/>
              </a:rPr>
              <a:t>hại cho sức </a:t>
            </a:r>
            <a:r>
              <a:rPr dirty="0" sz="1400">
                <a:latin typeface="Times New Roman"/>
                <a:cs typeface="Times New Roman"/>
              </a:rPr>
              <a:t>khỏe của 03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trở </a:t>
            </a:r>
            <a:r>
              <a:rPr dirty="0" sz="1400" spc="-5">
                <a:latin typeface="Times New Roman"/>
                <a:cs typeface="Times New Roman"/>
              </a:rPr>
              <a:t>lên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 spc="-5">
                <a:latin typeface="Times New Roman"/>
                <a:cs typeface="Times New Roman"/>
              </a:rPr>
              <a:t>tổng  </a:t>
            </a:r>
            <a:r>
              <a:rPr dirty="0" sz="1400">
                <a:latin typeface="Times New Roman"/>
                <a:cs typeface="Times New Roman"/>
              </a:rPr>
              <a:t>tỷ lệ tổn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thể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những người này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122% đến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200%;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lphaLcParenR" startAt="7"/>
            </a:pPr>
            <a:endParaRPr sz="1250">
              <a:latin typeface="Times New Roman"/>
              <a:cs typeface="Times New Roman"/>
            </a:endParaRPr>
          </a:p>
          <a:p>
            <a:pPr marL="662940" indent="-194310">
              <a:lnSpc>
                <a:spcPct val="100000"/>
              </a:lnSpc>
              <a:buAutoNum type="alphaLcParenR" startAt="7"/>
              <a:tabLst>
                <a:tab pos="663575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thiệt </a:t>
            </a:r>
            <a:r>
              <a:rPr dirty="0" sz="1400" spc="-5">
                <a:latin typeface="Times New Roman"/>
                <a:cs typeface="Times New Roman"/>
              </a:rPr>
              <a:t>hại về tài </a:t>
            </a:r>
            <a:r>
              <a:rPr dirty="0" sz="1400">
                <a:latin typeface="Times New Roman"/>
                <a:cs typeface="Times New Roman"/>
              </a:rPr>
              <a:t>sản từ </a:t>
            </a:r>
            <a:r>
              <a:rPr dirty="0" sz="1400" spc="-5">
                <a:latin typeface="Times New Roman"/>
                <a:cs typeface="Times New Roman"/>
              </a:rPr>
              <a:t>500.000.000 </a:t>
            </a:r>
            <a:r>
              <a:rPr dirty="0" sz="1400">
                <a:latin typeface="Times New Roman"/>
                <a:cs typeface="Times New Roman"/>
              </a:rPr>
              <a:t>đồng </a:t>
            </a:r>
            <a:r>
              <a:rPr dirty="0" sz="1400" spc="-5">
                <a:latin typeface="Times New Roman"/>
                <a:cs typeface="Times New Roman"/>
              </a:rPr>
              <a:t>đến </a:t>
            </a:r>
            <a:r>
              <a:rPr dirty="0" sz="1400">
                <a:latin typeface="Times New Roman"/>
                <a:cs typeface="Times New Roman"/>
              </a:rPr>
              <a:t>dưới </a:t>
            </a:r>
            <a:r>
              <a:rPr dirty="0" sz="1400" spc="-5">
                <a:latin typeface="Times New Roman"/>
                <a:cs typeface="Times New Roman"/>
              </a:rPr>
              <a:t>1.500.000.000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đồng.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985" indent="456565">
              <a:lnSpc>
                <a:spcPct val="102899"/>
              </a:lnSpc>
            </a:pPr>
            <a:r>
              <a:rPr dirty="0" sz="1400">
                <a:latin typeface="Times New Roman"/>
                <a:cs typeface="Times New Roman"/>
              </a:rPr>
              <a:t>3. </a:t>
            </a:r>
            <a:r>
              <a:rPr dirty="0" sz="1400" spc="-5">
                <a:latin typeface="Times New Roman"/>
                <a:cs typeface="Times New Roman"/>
              </a:rPr>
              <a:t>Phạm </a:t>
            </a:r>
            <a:r>
              <a:rPr dirty="0" sz="1400">
                <a:latin typeface="Times New Roman"/>
                <a:cs typeface="Times New Roman"/>
              </a:rPr>
              <a:t>tội </a:t>
            </a:r>
            <a:r>
              <a:rPr dirty="0" sz="1400" spc="-5">
                <a:latin typeface="Times New Roman"/>
                <a:cs typeface="Times New Roman"/>
              </a:rPr>
              <a:t>thuộc một trong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5">
                <a:latin typeface="Times New Roman"/>
                <a:cs typeface="Times New Roman"/>
              </a:rPr>
              <a:t>trường sau đây, thì </a:t>
            </a:r>
            <a:r>
              <a:rPr dirty="0" sz="1400" spc="5">
                <a:latin typeface="Times New Roman"/>
                <a:cs typeface="Times New Roman"/>
              </a:rPr>
              <a:t>bị </a:t>
            </a:r>
            <a:r>
              <a:rPr dirty="0" sz="1400" spc="-5">
                <a:latin typeface="Times New Roman"/>
                <a:cs typeface="Times New Roman"/>
              </a:rPr>
              <a:t>phạt </a:t>
            </a:r>
            <a:r>
              <a:rPr dirty="0" sz="1400">
                <a:latin typeface="Times New Roman"/>
                <a:cs typeface="Times New Roman"/>
              </a:rPr>
              <a:t>tù </a:t>
            </a:r>
            <a:r>
              <a:rPr dirty="0" sz="1400" spc="5">
                <a:latin typeface="Times New Roman"/>
                <a:cs typeface="Times New Roman"/>
              </a:rPr>
              <a:t>từ </a:t>
            </a:r>
            <a:r>
              <a:rPr dirty="0" sz="1400">
                <a:latin typeface="Times New Roman"/>
                <a:cs typeface="Times New Roman"/>
              </a:rPr>
              <a:t>07 năm đến  15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năm: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69111"/>
            <a:ext cx="6143625" cy="6377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52780" indent="-18415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653415" algn="l"/>
              </a:tabLst>
            </a:pPr>
            <a:r>
              <a:rPr dirty="0" sz="1400">
                <a:latin typeface="Times New Roman"/>
                <a:cs typeface="Times New Roman"/>
              </a:rPr>
              <a:t>Làm chết </a:t>
            </a:r>
            <a:r>
              <a:rPr dirty="0" sz="1400" spc="-5">
                <a:latin typeface="Times New Roman"/>
                <a:cs typeface="Times New Roman"/>
              </a:rPr>
              <a:t>03 người </a:t>
            </a:r>
            <a:r>
              <a:rPr dirty="0" sz="1400">
                <a:latin typeface="Times New Roman"/>
                <a:cs typeface="Times New Roman"/>
              </a:rPr>
              <a:t>trở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lên;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lphaLcParenR"/>
            </a:pPr>
            <a:endParaRPr sz="1200">
              <a:latin typeface="Times New Roman"/>
              <a:cs typeface="Times New Roman"/>
            </a:endParaRPr>
          </a:p>
          <a:p>
            <a:pPr algn="just" marL="12700" marR="6985" indent="456565">
              <a:lnSpc>
                <a:spcPct val="103600"/>
              </a:lnSpc>
              <a:buAutoNum type="alphaLcParenR"/>
              <a:tabLst>
                <a:tab pos="676910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thương tích </a:t>
            </a:r>
            <a:r>
              <a:rPr dirty="0" sz="1400">
                <a:latin typeface="Times New Roman"/>
                <a:cs typeface="Times New Roman"/>
              </a:rPr>
              <a:t>hoặc gây </a:t>
            </a:r>
            <a:r>
              <a:rPr dirty="0" sz="1400" spc="5">
                <a:latin typeface="Times New Roman"/>
                <a:cs typeface="Times New Roman"/>
              </a:rPr>
              <a:t>tổn </a:t>
            </a:r>
            <a:r>
              <a:rPr dirty="0" sz="1400" spc="-5">
                <a:latin typeface="Times New Roman"/>
                <a:cs typeface="Times New Roman"/>
              </a:rPr>
              <a:t>hại cho </a:t>
            </a:r>
            <a:r>
              <a:rPr dirty="0" sz="1400">
                <a:latin typeface="Times New Roman"/>
                <a:cs typeface="Times New Roman"/>
              </a:rPr>
              <a:t>sức </a:t>
            </a:r>
            <a:r>
              <a:rPr dirty="0" sz="1400" spc="-5">
                <a:latin typeface="Times New Roman"/>
                <a:cs typeface="Times New Roman"/>
              </a:rPr>
              <a:t>khỏe của 03 người </a:t>
            </a:r>
            <a:r>
              <a:rPr dirty="0" sz="1400">
                <a:latin typeface="Times New Roman"/>
                <a:cs typeface="Times New Roman"/>
              </a:rPr>
              <a:t>với tỷ lệ tổn 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thể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 spc="-10">
                <a:latin typeface="Times New Roman"/>
                <a:cs typeface="Times New Roman"/>
              </a:rPr>
              <a:t>mỗi </a:t>
            </a:r>
            <a:r>
              <a:rPr dirty="0" sz="1400" spc="-5">
                <a:latin typeface="Times New Roman"/>
                <a:cs typeface="Times New Roman"/>
              </a:rPr>
              <a:t>người 61% </a:t>
            </a:r>
            <a:r>
              <a:rPr dirty="0" sz="1400">
                <a:latin typeface="Times New Roman"/>
                <a:cs typeface="Times New Roman"/>
              </a:rPr>
              <a:t>trở</a:t>
            </a:r>
            <a:r>
              <a:rPr dirty="0" sz="1400" spc="-5">
                <a:latin typeface="Times New Roman"/>
                <a:cs typeface="Times New Roman"/>
              </a:rPr>
              <a:t> lên;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lphaLcParenR"/>
            </a:pPr>
            <a:endParaRPr sz="1200">
              <a:latin typeface="Times New Roman"/>
              <a:cs typeface="Times New Roman"/>
            </a:endParaRPr>
          </a:p>
          <a:p>
            <a:pPr algn="just" marL="12700" marR="6350" indent="456565">
              <a:lnSpc>
                <a:spcPct val="102899"/>
              </a:lnSpc>
              <a:buAutoNum type="alphaLcParenR"/>
              <a:tabLst>
                <a:tab pos="654685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thương </a:t>
            </a:r>
            <a:r>
              <a:rPr dirty="0" sz="1400">
                <a:latin typeface="Times New Roman"/>
                <a:cs typeface="Times New Roman"/>
              </a:rPr>
              <a:t>tích hoặc gây tổn </a:t>
            </a:r>
            <a:r>
              <a:rPr dirty="0" sz="1400" spc="-5">
                <a:latin typeface="Times New Roman"/>
                <a:cs typeface="Times New Roman"/>
              </a:rPr>
              <a:t>hại cho </a:t>
            </a:r>
            <a:r>
              <a:rPr dirty="0" sz="1400">
                <a:latin typeface="Times New Roman"/>
                <a:cs typeface="Times New Roman"/>
              </a:rPr>
              <a:t>sức khỏe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>
                <a:latin typeface="Times New Roman"/>
                <a:cs typeface="Times New Roman"/>
              </a:rPr>
              <a:t>03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trở </a:t>
            </a:r>
            <a:r>
              <a:rPr dirty="0" sz="1400" spc="-5">
                <a:latin typeface="Times New Roman"/>
                <a:cs typeface="Times New Roman"/>
              </a:rPr>
              <a:t>lên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 spc="-5">
                <a:latin typeface="Times New Roman"/>
                <a:cs typeface="Times New Roman"/>
              </a:rPr>
              <a:t>tổng  </a:t>
            </a:r>
            <a:r>
              <a:rPr dirty="0" sz="1400">
                <a:latin typeface="Times New Roman"/>
                <a:cs typeface="Times New Roman"/>
              </a:rPr>
              <a:t>tỷ lệ tổn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thể </a:t>
            </a:r>
            <a:r>
              <a:rPr dirty="0" sz="1400">
                <a:latin typeface="Times New Roman"/>
                <a:cs typeface="Times New Roman"/>
              </a:rPr>
              <a:t>của </a:t>
            </a:r>
            <a:r>
              <a:rPr dirty="0" sz="1400" spc="-5">
                <a:latin typeface="Times New Roman"/>
                <a:cs typeface="Times New Roman"/>
              </a:rPr>
              <a:t>những người này </a:t>
            </a:r>
            <a:r>
              <a:rPr dirty="0" sz="1400">
                <a:latin typeface="Times New Roman"/>
                <a:cs typeface="Times New Roman"/>
              </a:rPr>
              <a:t>201% trở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lên;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lphaLcParenR"/>
            </a:pPr>
            <a:endParaRPr sz="1250">
              <a:latin typeface="Times New Roman"/>
              <a:cs typeface="Times New Roman"/>
            </a:endParaRPr>
          </a:p>
          <a:p>
            <a:pPr marL="662940" indent="-19431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663575" algn="l"/>
              </a:tabLst>
            </a:pPr>
            <a:r>
              <a:rPr dirty="0" sz="1400" spc="-5">
                <a:latin typeface="Times New Roman"/>
                <a:cs typeface="Times New Roman"/>
              </a:rPr>
              <a:t>Gây </a:t>
            </a:r>
            <a:r>
              <a:rPr dirty="0" sz="1400">
                <a:latin typeface="Times New Roman"/>
                <a:cs typeface="Times New Roman"/>
              </a:rPr>
              <a:t>thiệt </a:t>
            </a:r>
            <a:r>
              <a:rPr dirty="0" sz="1400" spc="-5">
                <a:latin typeface="Times New Roman"/>
                <a:cs typeface="Times New Roman"/>
              </a:rPr>
              <a:t>hại về tài </a:t>
            </a:r>
            <a:r>
              <a:rPr dirty="0" sz="1400">
                <a:latin typeface="Times New Roman"/>
                <a:cs typeface="Times New Roman"/>
              </a:rPr>
              <a:t>sản </a:t>
            </a:r>
            <a:r>
              <a:rPr dirty="0" sz="1400" spc="-5">
                <a:latin typeface="Times New Roman"/>
                <a:cs typeface="Times New Roman"/>
              </a:rPr>
              <a:t>1.500.000.000 </a:t>
            </a:r>
            <a:r>
              <a:rPr dirty="0" sz="1400">
                <a:latin typeface="Times New Roman"/>
                <a:cs typeface="Times New Roman"/>
              </a:rPr>
              <a:t>đồng </a:t>
            </a:r>
            <a:r>
              <a:rPr dirty="0" sz="1400" spc="-5">
                <a:latin typeface="Times New Roman"/>
                <a:cs typeface="Times New Roman"/>
              </a:rPr>
              <a:t>trở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lên.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499"/>
              </a:lnSpc>
              <a:buAutoNum type="arabicPeriod" startAt="4"/>
              <a:tabLst>
                <a:tab pos="658495" algn="l"/>
              </a:tabLst>
            </a:pPr>
            <a:r>
              <a:rPr dirty="0" sz="1400" spc="-5">
                <a:latin typeface="Times New Roman"/>
                <a:cs typeface="Times New Roman"/>
              </a:rPr>
              <a:t>Người 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giao thông </a:t>
            </a:r>
            <a:r>
              <a:rPr dirty="0" sz="1400">
                <a:latin typeface="Times New Roman"/>
                <a:cs typeface="Times New Roman"/>
              </a:rPr>
              <a:t>đường </a:t>
            </a:r>
            <a:r>
              <a:rPr dirty="0" sz="1400" spc="-5">
                <a:latin typeface="Times New Roman"/>
                <a:cs typeface="Times New Roman"/>
              </a:rPr>
              <a:t>bộ </a:t>
            </a:r>
            <a:r>
              <a:rPr dirty="0" sz="1400" spc="-10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vi phạm quy </a:t>
            </a:r>
            <a:r>
              <a:rPr dirty="0" sz="1400" spc="-5">
                <a:latin typeface="Times New Roman"/>
                <a:cs typeface="Times New Roman"/>
              </a:rPr>
              <a:t>định </a:t>
            </a:r>
            <a:r>
              <a:rPr dirty="0" sz="1400">
                <a:latin typeface="Times New Roman"/>
                <a:cs typeface="Times New Roman"/>
              </a:rPr>
              <a:t>về </a:t>
            </a:r>
            <a:r>
              <a:rPr dirty="0" sz="1400" spc="-10">
                <a:latin typeface="Times New Roman"/>
                <a:cs typeface="Times New Roman"/>
              </a:rPr>
              <a:t>an </a:t>
            </a:r>
            <a:r>
              <a:rPr dirty="0" sz="1400" spc="-5">
                <a:latin typeface="Times New Roman"/>
                <a:cs typeface="Times New Roman"/>
              </a:rPr>
              <a:t>toàn giao  thông đường bộ </a:t>
            </a:r>
            <a:r>
              <a:rPr dirty="0" sz="1400">
                <a:latin typeface="Times New Roman"/>
                <a:cs typeface="Times New Roman"/>
              </a:rPr>
              <a:t>gây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tích hoặc gây </a:t>
            </a:r>
            <a:r>
              <a:rPr dirty="0" sz="1400" spc="5">
                <a:latin typeface="Times New Roman"/>
                <a:cs typeface="Times New Roman"/>
              </a:rPr>
              <a:t>tổn </a:t>
            </a:r>
            <a:r>
              <a:rPr dirty="0" sz="1400" spc="-5">
                <a:latin typeface="Times New Roman"/>
                <a:cs typeface="Times New Roman"/>
              </a:rPr>
              <a:t>hại cho </a:t>
            </a:r>
            <a:r>
              <a:rPr dirty="0" sz="1400">
                <a:latin typeface="Times New Roman"/>
                <a:cs typeface="Times New Roman"/>
              </a:rPr>
              <a:t>sức khỏe </a:t>
            </a:r>
            <a:r>
              <a:rPr dirty="0" sz="1400" spc="-5">
                <a:latin typeface="Times New Roman"/>
                <a:cs typeface="Times New Roman"/>
              </a:rPr>
              <a:t>của </a:t>
            </a:r>
            <a:r>
              <a:rPr dirty="0" sz="1400">
                <a:latin typeface="Times New Roman"/>
                <a:cs typeface="Times New Roman"/>
              </a:rPr>
              <a:t>01 </a:t>
            </a:r>
            <a:r>
              <a:rPr dirty="0" sz="1400" spc="-5">
                <a:latin typeface="Times New Roman"/>
                <a:cs typeface="Times New Roman"/>
              </a:rPr>
              <a:t>người với </a:t>
            </a:r>
            <a:r>
              <a:rPr dirty="0" sz="1400">
                <a:latin typeface="Times New Roman"/>
                <a:cs typeface="Times New Roman"/>
              </a:rPr>
              <a:t>tỷ lệ  tổn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thể từ 31% đến 60% hoặc gây </a:t>
            </a:r>
            <a:r>
              <a:rPr dirty="0" sz="1400" spc="-5">
                <a:latin typeface="Times New Roman"/>
                <a:cs typeface="Times New Roman"/>
              </a:rPr>
              <a:t>thương tích </a:t>
            </a:r>
            <a:r>
              <a:rPr dirty="0" sz="1400">
                <a:latin typeface="Times New Roman"/>
                <a:cs typeface="Times New Roman"/>
              </a:rPr>
              <a:t>hoặc gây tổn hại </a:t>
            </a:r>
            <a:r>
              <a:rPr dirty="0" sz="1400" spc="-5">
                <a:latin typeface="Times New Roman"/>
                <a:cs typeface="Times New Roman"/>
              </a:rPr>
              <a:t>cho </a:t>
            </a:r>
            <a:r>
              <a:rPr dirty="0" sz="1400">
                <a:latin typeface="Times New Roman"/>
                <a:cs typeface="Times New Roman"/>
              </a:rPr>
              <a:t>sức  khỏe của </a:t>
            </a:r>
            <a:r>
              <a:rPr dirty="0" sz="1400" spc="-5">
                <a:latin typeface="Times New Roman"/>
                <a:cs typeface="Times New Roman"/>
              </a:rPr>
              <a:t>02 người trở lên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tổng </a:t>
            </a:r>
            <a:r>
              <a:rPr dirty="0" sz="1400" spc="5">
                <a:latin typeface="Times New Roman"/>
                <a:cs typeface="Times New Roman"/>
              </a:rPr>
              <a:t>tỷ </a:t>
            </a:r>
            <a:r>
              <a:rPr dirty="0" sz="1400">
                <a:latin typeface="Times New Roman"/>
                <a:cs typeface="Times New Roman"/>
              </a:rPr>
              <a:t>lệ tổn </a:t>
            </a:r>
            <a:r>
              <a:rPr dirty="0" sz="1400" spc="-5">
                <a:latin typeface="Times New Roman"/>
                <a:cs typeface="Times New Roman"/>
              </a:rPr>
              <a:t>thương </a:t>
            </a: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5">
                <a:latin typeface="Times New Roman"/>
                <a:cs typeface="Times New Roman"/>
              </a:rPr>
              <a:t>thể </a:t>
            </a:r>
            <a:r>
              <a:rPr dirty="0" sz="1400" spc="-5">
                <a:latin typeface="Times New Roman"/>
                <a:cs typeface="Times New Roman"/>
              </a:rPr>
              <a:t>của những người </a:t>
            </a:r>
            <a:r>
              <a:rPr dirty="0" sz="1400">
                <a:latin typeface="Times New Roman"/>
                <a:cs typeface="Times New Roman"/>
              </a:rPr>
              <a:t>này </a:t>
            </a:r>
            <a:r>
              <a:rPr dirty="0" sz="1400" spc="5">
                <a:latin typeface="Times New Roman"/>
                <a:cs typeface="Times New Roman"/>
              </a:rPr>
              <a:t>từ  </a:t>
            </a:r>
            <a:r>
              <a:rPr dirty="0" sz="1400">
                <a:latin typeface="Times New Roman"/>
                <a:cs typeface="Times New Roman"/>
              </a:rPr>
              <a:t>31% đến </a:t>
            </a:r>
            <a:r>
              <a:rPr dirty="0" sz="1400" spc="-5">
                <a:latin typeface="Times New Roman"/>
                <a:cs typeface="Times New Roman"/>
              </a:rPr>
              <a:t>60%, thì </a:t>
            </a:r>
            <a:r>
              <a:rPr dirty="0" sz="1400" spc="5">
                <a:latin typeface="Times New Roman"/>
                <a:cs typeface="Times New Roman"/>
              </a:rPr>
              <a:t>bị </a:t>
            </a:r>
            <a:r>
              <a:rPr dirty="0" sz="1400">
                <a:latin typeface="Times New Roman"/>
                <a:cs typeface="Times New Roman"/>
              </a:rPr>
              <a:t>phạt tiền từ </a:t>
            </a:r>
            <a:r>
              <a:rPr dirty="0" sz="1400" spc="-5">
                <a:latin typeface="Times New Roman"/>
                <a:cs typeface="Times New Roman"/>
              </a:rPr>
              <a:t>30.000.000 </a:t>
            </a:r>
            <a:r>
              <a:rPr dirty="0" sz="1400">
                <a:latin typeface="Times New Roman"/>
                <a:cs typeface="Times New Roman"/>
              </a:rPr>
              <a:t>đồng </a:t>
            </a:r>
            <a:r>
              <a:rPr dirty="0" sz="1400" spc="5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100.000.000 </a:t>
            </a:r>
            <a:r>
              <a:rPr dirty="0" sz="1400">
                <a:latin typeface="Times New Roman"/>
                <a:cs typeface="Times New Roman"/>
              </a:rPr>
              <a:t>đồng hoặc </a:t>
            </a:r>
            <a:r>
              <a:rPr dirty="0" sz="1400" spc="-5">
                <a:latin typeface="Times New Roman"/>
                <a:cs typeface="Times New Roman"/>
              </a:rPr>
              <a:t>phạt  </a:t>
            </a:r>
            <a:r>
              <a:rPr dirty="0" sz="1400">
                <a:latin typeface="Times New Roman"/>
                <a:cs typeface="Times New Roman"/>
              </a:rPr>
              <a:t>cải </a:t>
            </a:r>
            <a:r>
              <a:rPr dirty="0" sz="1400" spc="-5">
                <a:latin typeface="Times New Roman"/>
                <a:cs typeface="Times New Roman"/>
              </a:rPr>
              <a:t>tạo không giam </a:t>
            </a:r>
            <a:r>
              <a:rPr dirty="0" sz="1400" spc="5">
                <a:latin typeface="Times New Roman"/>
                <a:cs typeface="Times New Roman"/>
              </a:rPr>
              <a:t>giữ </a:t>
            </a:r>
            <a:r>
              <a:rPr dirty="0" sz="1400">
                <a:latin typeface="Times New Roman"/>
                <a:cs typeface="Times New Roman"/>
              </a:rPr>
              <a:t>đến 03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năm.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4"/>
            </a:pPr>
            <a:endParaRPr sz="12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103200"/>
              </a:lnSpc>
              <a:buAutoNum type="arabicPeriod" startAt="4"/>
              <a:tabLst>
                <a:tab pos="660400" algn="l"/>
              </a:tabLst>
            </a:pPr>
            <a:r>
              <a:rPr dirty="0" sz="1400" spc="-5">
                <a:latin typeface="Times New Roman"/>
                <a:cs typeface="Times New Roman"/>
              </a:rPr>
              <a:t>Vi </a:t>
            </a:r>
            <a:r>
              <a:rPr dirty="0" sz="1400">
                <a:latin typeface="Times New Roman"/>
                <a:cs typeface="Times New Roman"/>
              </a:rPr>
              <a:t>phạm quy định về an </a:t>
            </a:r>
            <a:r>
              <a:rPr dirty="0" sz="1400" spc="-5">
                <a:latin typeface="Times New Roman"/>
                <a:cs typeface="Times New Roman"/>
              </a:rPr>
              <a:t>toàn giao thông </a:t>
            </a:r>
            <a:r>
              <a:rPr dirty="0" sz="1400">
                <a:latin typeface="Times New Roman"/>
                <a:cs typeface="Times New Roman"/>
              </a:rPr>
              <a:t>đường </a:t>
            </a:r>
            <a:r>
              <a:rPr dirty="0" sz="1400" spc="-5">
                <a:latin typeface="Times New Roman"/>
                <a:cs typeface="Times New Roman"/>
              </a:rPr>
              <a:t>bộ </a:t>
            </a:r>
            <a:r>
              <a:rPr dirty="0" sz="1400" spc="-15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có khả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thực tế  </a:t>
            </a:r>
            <a:r>
              <a:rPr dirty="0" sz="1400" spc="-5">
                <a:latin typeface="Times New Roman"/>
                <a:cs typeface="Times New Roman"/>
              </a:rPr>
              <a:t>dẫn đến hậu </a:t>
            </a:r>
            <a:r>
              <a:rPr dirty="0" sz="1400">
                <a:latin typeface="Times New Roman"/>
                <a:cs typeface="Times New Roman"/>
              </a:rPr>
              <a:t>quả gây </a:t>
            </a:r>
            <a:r>
              <a:rPr dirty="0" sz="1400" spc="-5">
                <a:latin typeface="Times New Roman"/>
                <a:cs typeface="Times New Roman"/>
              </a:rPr>
              <a:t>thiệt hại </a:t>
            </a:r>
            <a:r>
              <a:rPr dirty="0" sz="1400" spc="-10">
                <a:latin typeface="Times New Roman"/>
                <a:cs typeface="Times New Roman"/>
              </a:rPr>
              <a:t>cho </a:t>
            </a:r>
            <a:r>
              <a:rPr dirty="0" sz="1400" spc="-5">
                <a:latin typeface="Times New Roman"/>
                <a:cs typeface="Times New Roman"/>
              </a:rPr>
              <a:t>tính mạng, </a:t>
            </a:r>
            <a:r>
              <a:rPr dirty="0" sz="1400">
                <a:latin typeface="Times New Roman"/>
                <a:cs typeface="Times New Roman"/>
              </a:rPr>
              <a:t>sức khỏe hoặc </a:t>
            </a:r>
            <a:r>
              <a:rPr dirty="0" sz="1400" spc="-5">
                <a:latin typeface="Times New Roman"/>
                <a:cs typeface="Times New Roman"/>
              </a:rPr>
              <a:t>tài </a:t>
            </a:r>
            <a:r>
              <a:rPr dirty="0" sz="1400">
                <a:latin typeface="Times New Roman"/>
                <a:cs typeface="Times New Roman"/>
              </a:rPr>
              <a:t>sản của </a:t>
            </a:r>
            <a:r>
              <a:rPr dirty="0" sz="1400" spc="-5">
                <a:latin typeface="Times New Roman"/>
                <a:cs typeface="Times New Roman"/>
              </a:rPr>
              <a:t>người khác  nếu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không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được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ngăn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chặn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kịp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thời,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thì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bị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phạt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tiền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từ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10.000.000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đồng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đến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3600"/>
              </a:lnSpc>
            </a:pPr>
            <a:r>
              <a:rPr dirty="0" sz="1400" spc="-5">
                <a:latin typeface="Times New Roman"/>
                <a:cs typeface="Times New Roman"/>
              </a:rPr>
              <a:t>50.000.000 </a:t>
            </a:r>
            <a:r>
              <a:rPr dirty="0" sz="1400">
                <a:latin typeface="Times New Roman"/>
                <a:cs typeface="Times New Roman"/>
              </a:rPr>
              <a:t>đồng, </a:t>
            </a:r>
            <a:r>
              <a:rPr dirty="0" sz="1400" spc="-5">
                <a:latin typeface="Times New Roman"/>
                <a:cs typeface="Times New Roman"/>
              </a:rPr>
              <a:t>phạt </a:t>
            </a:r>
            <a:r>
              <a:rPr dirty="0" sz="1400">
                <a:latin typeface="Times New Roman"/>
                <a:cs typeface="Times New Roman"/>
              </a:rPr>
              <a:t>cải </a:t>
            </a:r>
            <a:r>
              <a:rPr dirty="0" sz="1400" spc="-5">
                <a:latin typeface="Times New Roman"/>
                <a:cs typeface="Times New Roman"/>
              </a:rPr>
              <a:t>tạo không giam </a:t>
            </a:r>
            <a:r>
              <a:rPr dirty="0" sz="1400" spc="5">
                <a:latin typeface="Times New Roman"/>
                <a:cs typeface="Times New Roman"/>
              </a:rPr>
              <a:t>giữ </a:t>
            </a:r>
            <a:r>
              <a:rPr dirty="0" sz="1400">
                <a:latin typeface="Times New Roman"/>
                <a:cs typeface="Times New Roman"/>
              </a:rPr>
              <a:t>đến </a:t>
            </a:r>
            <a:r>
              <a:rPr dirty="0" sz="1400" spc="-5">
                <a:latin typeface="Times New Roman"/>
                <a:cs typeface="Times New Roman"/>
              </a:rPr>
              <a:t>01 năm </a:t>
            </a:r>
            <a:r>
              <a:rPr dirty="0" sz="1400" spc="5">
                <a:latin typeface="Times New Roman"/>
                <a:cs typeface="Times New Roman"/>
              </a:rPr>
              <a:t>hoặc </a:t>
            </a:r>
            <a:r>
              <a:rPr dirty="0" sz="1400" spc="-5">
                <a:latin typeface="Times New Roman"/>
                <a:cs typeface="Times New Roman"/>
              </a:rPr>
              <a:t>phạt tù </a:t>
            </a:r>
            <a:r>
              <a:rPr dirty="0" sz="1400" spc="5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03 tháng  đến 01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năm.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350" indent="456565">
              <a:lnSpc>
                <a:spcPct val="103600"/>
              </a:lnSpc>
            </a:pPr>
            <a:r>
              <a:rPr dirty="0" sz="1400">
                <a:latin typeface="Times New Roman"/>
                <a:cs typeface="Times New Roman"/>
              </a:rPr>
              <a:t>6. </a:t>
            </a:r>
            <a:r>
              <a:rPr dirty="0" sz="1400" spc="-5">
                <a:latin typeface="Times New Roman"/>
                <a:cs typeface="Times New Roman"/>
              </a:rPr>
              <a:t>Người </a:t>
            </a:r>
            <a:r>
              <a:rPr dirty="0" sz="1400">
                <a:latin typeface="Times New Roman"/>
                <a:cs typeface="Times New Roman"/>
              </a:rPr>
              <a:t>phạm tội </a:t>
            </a:r>
            <a:r>
              <a:rPr dirty="0" sz="1400" spc="-10">
                <a:latin typeface="Times New Roman"/>
                <a:cs typeface="Times New Roman"/>
              </a:rPr>
              <a:t>còn có </a:t>
            </a:r>
            <a:r>
              <a:rPr dirty="0" sz="1400">
                <a:latin typeface="Times New Roman"/>
                <a:cs typeface="Times New Roman"/>
              </a:rPr>
              <a:t>thể </a:t>
            </a:r>
            <a:r>
              <a:rPr dirty="0" sz="1400" spc="-5">
                <a:latin typeface="Times New Roman"/>
                <a:cs typeface="Times New Roman"/>
              </a:rPr>
              <a:t>bị </a:t>
            </a:r>
            <a:r>
              <a:rPr dirty="0" sz="1400">
                <a:latin typeface="Times New Roman"/>
                <a:cs typeface="Times New Roman"/>
              </a:rPr>
              <a:t>cấm đảm nhiệm chức </a:t>
            </a:r>
            <a:r>
              <a:rPr dirty="0" sz="1400" spc="5">
                <a:latin typeface="Times New Roman"/>
                <a:cs typeface="Times New Roman"/>
              </a:rPr>
              <a:t>vụ, </a:t>
            </a:r>
            <a:r>
              <a:rPr dirty="0" sz="1400">
                <a:latin typeface="Times New Roman"/>
                <a:cs typeface="Times New Roman"/>
              </a:rPr>
              <a:t>cấm </a:t>
            </a:r>
            <a:r>
              <a:rPr dirty="0" sz="1400" spc="-5">
                <a:latin typeface="Times New Roman"/>
                <a:cs typeface="Times New Roman"/>
              </a:rPr>
              <a:t>hành nghề </a:t>
            </a:r>
            <a:r>
              <a:rPr dirty="0" sz="1400">
                <a:latin typeface="Times New Roman"/>
                <a:cs typeface="Times New Roman"/>
              </a:rPr>
              <a:t>hoặc  làm công việc </a:t>
            </a:r>
            <a:r>
              <a:rPr dirty="0" sz="1400" spc="-5">
                <a:latin typeface="Times New Roman"/>
                <a:cs typeface="Times New Roman"/>
              </a:rPr>
              <a:t>nhất định </a:t>
            </a:r>
            <a:r>
              <a:rPr dirty="0" sz="1400" spc="5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01 </a:t>
            </a:r>
            <a:r>
              <a:rPr dirty="0" sz="1400">
                <a:latin typeface="Times New Roman"/>
                <a:cs typeface="Times New Roman"/>
              </a:rPr>
              <a:t>năm đến </a:t>
            </a:r>
            <a:r>
              <a:rPr dirty="0" sz="1400" spc="-5">
                <a:latin typeface="Times New Roman"/>
                <a:cs typeface="Times New Roman"/>
              </a:rPr>
              <a:t>05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năm.”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Times New Roman"/>
              <a:cs typeface="Times New Roman"/>
            </a:endParaRPr>
          </a:p>
          <a:p>
            <a:pPr marL="469265" marR="6350" indent="-228600">
              <a:lnSpc>
                <a:spcPts val="161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2. </a:t>
            </a:r>
            <a:r>
              <a:rPr dirty="0" sz="1400" spc="-5" b="1">
                <a:latin typeface="Times New Roman"/>
                <a:cs typeface="Times New Roman"/>
              </a:rPr>
              <a:t>Tăng cường công tác </a:t>
            </a:r>
            <a:r>
              <a:rPr dirty="0" sz="1400" b="1">
                <a:latin typeface="Times New Roman"/>
                <a:cs typeface="Times New Roman"/>
              </a:rPr>
              <a:t>tuần tra </a:t>
            </a:r>
            <a:r>
              <a:rPr dirty="0" sz="1400" spc="-5" b="1">
                <a:latin typeface="Times New Roman"/>
                <a:cs typeface="Times New Roman"/>
              </a:rPr>
              <a:t>kiểm </a:t>
            </a:r>
            <a:r>
              <a:rPr dirty="0" sz="1400" b="1">
                <a:latin typeface="Times New Roman"/>
                <a:cs typeface="Times New Roman"/>
              </a:rPr>
              <a:t>soát </a:t>
            </a:r>
            <a:r>
              <a:rPr dirty="0" sz="1400" spc="-5" b="1">
                <a:latin typeface="Times New Roman"/>
                <a:cs typeface="Times New Roman"/>
              </a:rPr>
              <a:t>để </a:t>
            </a:r>
            <a:r>
              <a:rPr dirty="0" sz="1400" b="1">
                <a:latin typeface="Times New Roman"/>
                <a:cs typeface="Times New Roman"/>
              </a:rPr>
              <a:t>ngăn </a:t>
            </a:r>
            <a:r>
              <a:rPr dirty="0" sz="1400" spc="-5" b="1">
                <a:latin typeface="Times New Roman"/>
                <a:cs typeface="Times New Roman"/>
              </a:rPr>
              <a:t>ngừa lái </a:t>
            </a:r>
            <a:r>
              <a:rPr dirty="0" sz="1400" b="1">
                <a:latin typeface="Times New Roman"/>
                <a:cs typeface="Times New Roman"/>
              </a:rPr>
              <a:t>xe sử </a:t>
            </a:r>
            <a:r>
              <a:rPr dirty="0" sz="1400" spc="-5" b="1">
                <a:latin typeface="Times New Roman"/>
                <a:cs typeface="Times New Roman"/>
              </a:rPr>
              <a:t>dụng </a:t>
            </a:r>
            <a:r>
              <a:rPr dirty="0" sz="1400" b="1">
                <a:latin typeface="Times New Roman"/>
                <a:cs typeface="Times New Roman"/>
              </a:rPr>
              <a:t>rượu,  bia </a:t>
            </a:r>
            <a:r>
              <a:rPr dirty="0" sz="1400" spc="-10" b="1">
                <a:latin typeface="Times New Roman"/>
                <a:cs typeface="Times New Roman"/>
              </a:rPr>
              <a:t>khi </a:t>
            </a:r>
            <a:r>
              <a:rPr dirty="0" sz="1400" b="1">
                <a:latin typeface="Times New Roman"/>
                <a:cs typeface="Times New Roman"/>
              </a:rPr>
              <a:t>tham gia </a:t>
            </a:r>
            <a:r>
              <a:rPr dirty="0" sz="1400" spc="-5" b="1">
                <a:latin typeface="Times New Roman"/>
                <a:cs typeface="Times New Roman"/>
              </a:rPr>
              <a:t>giao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thông</a:t>
            </a:r>
            <a:endParaRPr sz="1400">
              <a:latin typeface="Times New Roman"/>
              <a:cs typeface="Times New Roman"/>
            </a:endParaRPr>
          </a:p>
          <a:p>
            <a:pPr marL="241300" marR="12065" indent="227965">
              <a:lnSpc>
                <a:spcPts val="1600"/>
              </a:lnSpc>
              <a:spcBef>
                <a:spcPts val="675"/>
              </a:spcBef>
            </a:pPr>
            <a:r>
              <a:rPr dirty="0" sz="1400">
                <a:latin typeface="Times New Roman"/>
                <a:cs typeface="Times New Roman"/>
              </a:rPr>
              <a:t>Cơ </a:t>
            </a:r>
            <a:r>
              <a:rPr dirty="0" sz="1400" spc="-5">
                <a:latin typeface="Times New Roman"/>
                <a:cs typeface="Times New Roman"/>
              </a:rPr>
              <a:t>quan </a:t>
            </a:r>
            <a:r>
              <a:rPr dirty="0" sz="1400">
                <a:latin typeface="Times New Roman"/>
                <a:cs typeface="Times New Roman"/>
              </a:rPr>
              <a:t>chức </a:t>
            </a:r>
            <a:r>
              <a:rPr dirty="0" sz="1400" spc="-5">
                <a:latin typeface="Times New Roman"/>
                <a:cs typeface="Times New Roman"/>
              </a:rPr>
              <a:t>năng tăng cường công tác tuần </a:t>
            </a:r>
            <a:r>
              <a:rPr dirty="0" sz="1400">
                <a:latin typeface="Times New Roman"/>
                <a:cs typeface="Times New Roman"/>
              </a:rPr>
              <a:t>tra, </a:t>
            </a:r>
            <a:r>
              <a:rPr dirty="0" sz="1400" spc="-5">
                <a:latin typeface="Times New Roman"/>
                <a:cs typeface="Times New Roman"/>
              </a:rPr>
              <a:t>kiểm </a:t>
            </a:r>
            <a:r>
              <a:rPr dirty="0" sz="1400">
                <a:latin typeface="Times New Roman"/>
                <a:cs typeface="Times New Roman"/>
              </a:rPr>
              <a:t>soát, </a:t>
            </a:r>
            <a:r>
              <a:rPr dirty="0" sz="1400" spc="-5">
                <a:latin typeface="Times New Roman"/>
                <a:cs typeface="Times New Roman"/>
              </a:rPr>
              <a:t>lập chốt kiểm </a:t>
            </a:r>
            <a:r>
              <a:rPr dirty="0" sz="1400">
                <a:latin typeface="Times New Roman"/>
                <a:cs typeface="Times New Roman"/>
              </a:rPr>
              <a:t>tra  </a:t>
            </a:r>
            <a:r>
              <a:rPr dirty="0" sz="1400" spc="-5">
                <a:latin typeface="Times New Roman"/>
                <a:cs typeface="Times New Roman"/>
              </a:rPr>
              <a:t>nồng độ cồn đối với người điều </a:t>
            </a:r>
            <a:r>
              <a:rPr dirty="0" sz="1400" spc="-10">
                <a:latin typeface="Times New Roman"/>
                <a:cs typeface="Times New Roman"/>
              </a:rPr>
              <a:t>khiển </a:t>
            </a:r>
            <a:r>
              <a:rPr dirty="0" sz="1400" spc="-5">
                <a:latin typeface="Times New Roman"/>
                <a:cs typeface="Times New Roman"/>
              </a:rPr>
              <a:t>phương tiện giao thông đường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bộ.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4345051"/>
            <a:ext cx="5914390" cy="44259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227965">
              <a:lnSpc>
                <a:spcPts val="1600"/>
              </a:lnSpc>
              <a:spcBef>
                <a:spcPts val="225"/>
              </a:spcBef>
            </a:pPr>
            <a:r>
              <a:rPr dirty="0" sz="1400">
                <a:latin typeface="Times New Roman"/>
                <a:cs typeface="Times New Roman"/>
              </a:rPr>
              <a:t>Tăng </a:t>
            </a:r>
            <a:r>
              <a:rPr dirty="0" sz="1400" spc="-5">
                <a:latin typeface="Times New Roman"/>
                <a:cs typeface="Times New Roman"/>
              </a:rPr>
              <a:t>cường tuần tra lưu động </a:t>
            </a:r>
            <a:r>
              <a:rPr dirty="0" sz="1400">
                <a:latin typeface="Times New Roman"/>
                <a:cs typeface="Times New Roman"/>
              </a:rPr>
              <a:t>để </a:t>
            </a:r>
            <a:r>
              <a:rPr dirty="0" sz="1400" spc="-5">
                <a:latin typeface="Times New Roman"/>
                <a:cs typeface="Times New Roman"/>
              </a:rPr>
              <a:t>phát </a:t>
            </a:r>
            <a:r>
              <a:rPr dirty="0" sz="1400">
                <a:latin typeface="Times New Roman"/>
                <a:cs typeface="Times New Roman"/>
              </a:rPr>
              <a:t>hiện, xử lý </a:t>
            </a:r>
            <a:r>
              <a:rPr dirty="0" sz="1400" spc="-5">
                <a:latin typeface="Times New Roman"/>
                <a:cs typeface="Times New Roman"/>
              </a:rPr>
              <a:t>người lái xe sử dụng rượu khi  </a:t>
            </a:r>
            <a:r>
              <a:rPr dirty="0" sz="1400">
                <a:latin typeface="Times New Roman"/>
                <a:cs typeface="Times New Roman"/>
              </a:rPr>
              <a:t>tham gia </a:t>
            </a:r>
            <a:r>
              <a:rPr dirty="0" sz="1400" spc="-5">
                <a:latin typeface="Times New Roman"/>
                <a:cs typeface="Times New Roman"/>
              </a:rPr>
              <a:t>giao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8229498"/>
            <a:ext cx="5853430" cy="61087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algn="ctr" marL="283210">
              <a:lnSpc>
                <a:spcPct val="100000"/>
              </a:lnSpc>
              <a:spcBef>
                <a:spcPts val="720"/>
              </a:spcBef>
            </a:pPr>
            <a:r>
              <a:rPr dirty="0" sz="1400" spc="-5">
                <a:latin typeface="Times New Roman"/>
                <a:cs typeface="Times New Roman"/>
              </a:rPr>
              <a:t>Lập chốt kiểm </a:t>
            </a:r>
            <a:r>
              <a:rPr dirty="0" sz="1400">
                <a:latin typeface="Times New Roman"/>
                <a:cs typeface="Times New Roman"/>
              </a:rPr>
              <a:t>tra nồng độ </a:t>
            </a:r>
            <a:r>
              <a:rPr dirty="0" sz="1400" spc="-5">
                <a:latin typeface="Times New Roman"/>
                <a:cs typeface="Times New Roman"/>
              </a:rPr>
              <a:t>cồn đối với lái </a:t>
            </a:r>
            <a:r>
              <a:rPr dirty="0" sz="1400">
                <a:latin typeface="Times New Roman"/>
                <a:cs typeface="Times New Roman"/>
              </a:rPr>
              <a:t>xe </a:t>
            </a:r>
            <a:r>
              <a:rPr dirty="0" sz="1400" spc="-5">
                <a:latin typeface="Times New Roman"/>
                <a:cs typeface="Times New Roman"/>
              </a:rPr>
              <a:t>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giao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thông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dirty="0" sz="1400">
                <a:latin typeface="Times New Roman"/>
                <a:cs typeface="Times New Roman"/>
              </a:rPr>
              <a:t>- Tăng </a:t>
            </a:r>
            <a:r>
              <a:rPr dirty="0" sz="1400" spc="-5">
                <a:latin typeface="Times New Roman"/>
                <a:cs typeface="Times New Roman"/>
              </a:rPr>
              <a:t>nặng hình phạt đối với </a:t>
            </a:r>
            <a:r>
              <a:rPr dirty="0" sz="1400" spc="-10">
                <a:latin typeface="Times New Roman"/>
                <a:cs typeface="Times New Roman"/>
              </a:rPr>
              <a:t>người </a:t>
            </a:r>
            <a:r>
              <a:rPr dirty="0" sz="1400" spc="-5">
                <a:latin typeface="Times New Roman"/>
                <a:cs typeface="Times New Roman"/>
              </a:rPr>
              <a:t>lái </a:t>
            </a:r>
            <a:r>
              <a:rPr dirty="0" sz="1400">
                <a:latin typeface="Times New Roman"/>
                <a:cs typeface="Times New Roman"/>
              </a:rPr>
              <a:t>xe sử </a:t>
            </a:r>
            <a:r>
              <a:rPr dirty="0" sz="1400" spc="-5">
                <a:latin typeface="Times New Roman"/>
                <a:cs typeface="Times New Roman"/>
              </a:rPr>
              <a:t>dụng rượu, bia 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giao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thông;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1600" y="800100"/>
            <a:ext cx="5208270" cy="348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71600" y="4870703"/>
            <a:ext cx="5519420" cy="346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73684"/>
            <a:ext cx="6144895" cy="798131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469265" marR="8890" indent="-228600">
              <a:lnSpc>
                <a:spcPts val="1610"/>
              </a:lnSpc>
              <a:spcBef>
                <a:spcPts val="215"/>
              </a:spcBef>
              <a:buAutoNum type="arabicPeriod" startAt="3"/>
              <a:tabLst>
                <a:tab pos="46990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Hoạt động tuyên truyền phòng, chống </a:t>
            </a:r>
            <a:r>
              <a:rPr dirty="0" sz="1400" b="1">
                <a:latin typeface="Times New Roman"/>
                <a:cs typeface="Times New Roman"/>
              </a:rPr>
              <a:t>tác </a:t>
            </a:r>
            <a:r>
              <a:rPr dirty="0" sz="1400" spc="-5" b="1">
                <a:latin typeface="Times New Roman"/>
                <a:cs typeface="Times New Roman"/>
              </a:rPr>
              <a:t>hại của </a:t>
            </a:r>
            <a:r>
              <a:rPr dirty="0" sz="1400" b="1">
                <a:latin typeface="Times New Roman"/>
                <a:cs typeface="Times New Roman"/>
              </a:rPr>
              <a:t>rượu, </a:t>
            </a:r>
            <a:r>
              <a:rPr dirty="0" sz="1400" spc="-5" b="1">
                <a:latin typeface="Times New Roman"/>
                <a:cs typeface="Times New Roman"/>
              </a:rPr>
              <a:t>bia </a:t>
            </a:r>
            <a:r>
              <a:rPr dirty="0" sz="1400" spc="-10" b="1">
                <a:latin typeface="Times New Roman"/>
                <a:cs typeface="Times New Roman"/>
              </a:rPr>
              <a:t>khi </a:t>
            </a:r>
            <a:r>
              <a:rPr dirty="0" sz="1400" b="1">
                <a:latin typeface="Times New Roman"/>
                <a:cs typeface="Times New Roman"/>
              </a:rPr>
              <a:t>tham gia  </a:t>
            </a:r>
            <a:r>
              <a:rPr dirty="0" sz="1400" spc="-5" b="1">
                <a:latin typeface="Times New Roman"/>
                <a:cs typeface="Times New Roman"/>
              </a:rPr>
              <a:t>giao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thông</a:t>
            </a:r>
            <a:endParaRPr sz="1400">
              <a:latin typeface="Times New Roman"/>
              <a:cs typeface="Times New Roman"/>
            </a:endParaRPr>
          </a:p>
          <a:p>
            <a:pPr algn="just" lvl="1" marL="697865" indent="-457200">
              <a:lnSpc>
                <a:spcPts val="1555"/>
              </a:lnSpc>
              <a:buAutoNum type="arabicPeriod"/>
              <a:tabLst>
                <a:tab pos="69850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Các hoạt động </a:t>
            </a:r>
            <a:r>
              <a:rPr dirty="0" sz="1400" spc="-10" b="1">
                <a:latin typeface="Times New Roman"/>
                <a:cs typeface="Times New Roman"/>
              </a:rPr>
              <a:t>tuyền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truyền: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56565">
              <a:lnSpc>
                <a:spcPct val="98200"/>
              </a:lnSpc>
              <a:spcBef>
                <a:spcPts val="680"/>
              </a:spcBef>
            </a:pP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Trong những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năm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qua nhiều giải pháp đồng bộ, quyết liệt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đã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được thực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hiện, 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tình hình TNGT những năm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năm gần đây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liên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tục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kéo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giảm cả 3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tiêu chí: số vụ,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số 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người chết,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số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người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bị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thương. Dù vậy, TNGT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vẫn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diễn biến phức tạp. Gần </a:t>
            </a:r>
            <a:r>
              <a:rPr dirty="0" sz="1400" spc="-10">
                <a:solidFill>
                  <a:srgbClr val="333333"/>
                </a:solidFill>
                <a:latin typeface="Times New Roman"/>
                <a:cs typeface="Times New Roman"/>
              </a:rPr>
              <a:t>đây,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xảy  ra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nhiều vụ TNGT thương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tâm do </a:t>
            </a:r>
            <a:r>
              <a:rPr dirty="0" sz="1400" spc="-10">
                <a:solidFill>
                  <a:srgbClr val="333333"/>
                </a:solidFill>
                <a:latin typeface="Times New Roman"/>
                <a:cs typeface="Times New Roman"/>
              </a:rPr>
              <a:t>người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điều khiển phương tiện giao thông </a:t>
            </a:r>
            <a:r>
              <a:rPr dirty="0" sz="1400" spc="-10">
                <a:solidFill>
                  <a:srgbClr val="333333"/>
                </a:solidFill>
                <a:latin typeface="Times New Roman"/>
                <a:cs typeface="Times New Roman"/>
              </a:rPr>
              <a:t>có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sử  dụng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rượu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bia trước khi lái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xe, vi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phạm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quy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định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về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nồng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độ </a:t>
            </a:r>
            <a:r>
              <a:rPr dirty="0" sz="1400" spc="10">
                <a:solidFill>
                  <a:srgbClr val="333333"/>
                </a:solidFill>
                <a:latin typeface="Times New Roman"/>
                <a:cs typeface="Times New Roman"/>
              </a:rPr>
              <a:t>cồn.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Nhận thấy được tác 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hại của rượu, bia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đối với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xã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hội nói chung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và </a:t>
            </a:r>
            <a:r>
              <a:rPr dirty="0" sz="1400" spc="10">
                <a:solidFill>
                  <a:srgbClr val="333333"/>
                </a:solidFill>
                <a:latin typeface="Times New Roman"/>
                <a:cs typeface="Times New Roman"/>
              </a:rPr>
              <a:t>hoạt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động tham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gia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giao thông nói  riêng, toàn bộ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hệ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thống chính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trị đã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vào cuộc trong hoạt động phòng, chống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tác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hại 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của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rượu, bia khi tham </a:t>
            </a:r>
            <a:r>
              <a:rPr dirty="0" sz="1400">
                <a:solidFill>
                  <a:srgbClr val="333333"/>
                </a:solidFill>
                <a:latin typeface="Times New Roman"/>
                <a:cs typeface="Times New Roman"/>
              </a:rPr>
              <a:t>gia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giao</a:t>
            </a:r>
            <a:r>
              <a:rPr dirty="0" sz="14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333333"/>
                </a:solidFill>
                <a:latin typeface="Times New Roman"/>
                <a:cs typeface="Times New Roman"/>
              </a:rPr>
              <a:t>thông.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lvl="1" marL="12700" marR="5080" indent="456565">
              <a:lnSpc>
                <a:spcPct val="95400"/>
              </a:lnSpc>
              <a:buAutoNum type="arabicPeriod" startAt="2"/>
              <a:tabLst>
                <a:tab pos="79121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Quy </a:t>
            </a:r>
            <a:r>
              <a:rPr dirty="0" sz="1400" b="1">
                <a:latin typeface="Times New Roman"/>
                <a:cs typeface="Times New Roman"/>
              </a:rPr>
              <a:t>định </a:t>
            </a:r>
            <a:r>
              <a:rPr dirty="0" sz="1400" spc="-5" b="1">
                <a:latin typeface="Times New Roman"/>
                <a:cs typeface="Times New Roman"/>
              </a:rPr>
              <a:t>trong </a:t>
            </a:r>
            <a:r>
              <a:rPr dirty="0" sz="1400" b="1">
                <a:latin typeface="Times New Roman"/>
                <a:cs typeface="Times New Roman"/>
              </a:rPr>
              <a:t>Luật </a:t>
            </a:r>
            <a:r>
              <a:rPr dirty="0" sz="1400" spc="-5" b="1">
                <a:latin typeface="Times New Roman"/>
                <a:cs typeface="Times New Roman"/>
              </a:rPr>
              <a:t>phòng, chống </a:t>
            </a:r>
            <a:r>
              <a:rPr dirty="0" sz="1400" b="1">
                <a:latin typeface="Times New Roman"/>
                <a:cs typeface="Times New Roman"/>
              </a:rPr>
              <a:t>tác </a:t>
            </a:r>
            <a:r>
              <a:rPr dirty="0" sz="1400" spc="-5" b="1">
                <a:latin typeface="Times New Roman"/>
                <a:cs typeface="Times New Roman"/>
              </a:rPr>
              <a:t>hại của </a:t>
            </a:r>
            <a:r>
              <a:rPr dirty="0" sz="1400" b="1">
                <a:latin typeface="Times New Roman"/>
                <a:cs typeface="Times New Roman"/>
              </a:rPr>
              <a:t>rượu, </a:t>
            </a:r>
            <a:r>
              <a:rPr dirty="0" sz="1400" spc="-5" b="1">
                <a:latin typeface="Times New Roman"/>
                <a:cs typeface="Times New Roman"/>
              </a:rPr>
              <a:t>bia trách </a:t>
            </a:r>
            <a:r>
              <a:rPr dirty="0" sz="1400" b="1">
                <a:latin typeface="Times New Roman"/>
                <a:cs typeface="Times New Roman"/>
              </a:rPr>
              <a:t>nhiệm  của </a:t>
            </a:r>
            <a:r>
              <a:rPr dirty="0" sz="1400" spc="-5" b="1">
                <a:latin typeface="Times New Roman"/>
                <a:cs typeface="Times New Roman"/>
              </a:rPr>
              <a:t>các </a:t>
            </a:r>
            <a:r>
              <a:rPr dirty="0" sz="1400" b="1">
                <a:latin typeface="Times New Roman"/>
                <a:cs typeface="Times New Roman"/>
              </a:rPr>
              <a:t>bên </a:t>
            </a:r>
            <a:r>
              <a:rPr dirty="0" sz="1400" spc="-5" b="1">
                <a:latin typeface="Times New Roman"/>
                <a:cs typeface="Times New Roman"/>
              </a:rPr>
              <a:t>liên quan </a:t>
            </a:r>
            <a:r>
              <a:rPr dirty="0" sz="1400" b="1">
                <a:latin typeface="Times New Roman"/>
                <a:cs typeface="Times New Roman"/>
              </a:rPr>
              <a:t>trong việc </a:t>
            </a:r>
            <a:r>
              <a:rPr dirty="0" sz="1400" spc="-5" b="1">
                <a:latin typeface="Times New Roman"/>
                <a:cs typeface="Times New Roman"/>
              </a:rPr>
              <a:t>tuyên </a:t>
            </a:r>
            <a:r>
              <a:rPr dirty="0" sz="1400" b="1">
                <a:latin typeface="Times New Roman"/>
                <a:cs typeface="Times New Roman"/>
              </a:rPr>
              <a:t>truyền </a:t>
            </a:r>
            <a:r>
              <a:rPr dirty="0" sz="1400" spc="-5" b="1">
                <a:latin typeface="Times New Roman"/>
                <a:cs typeface="Times New Roman"/>
              </a:rPr>
              <a:t>phổ biến </a:t>
            </a:r>
            <a:r>
              <a:rPr dirty="0" sz="1400" b="1">
                <a:latin typeface="Times New Roman"/>
                <a:cs typeface="Times New Roman"/>
              </a:rPr>
              <a:t>các </a:t>
            </a:r>
            <a:r>
              <a:rPr dirty="0" sz="1400" spc="-5" b="1">
                <a:latin typeface="Times New Roman"/>
                <a:cs typeface="Times New Roman"/>
              </a:rPr>
              <a:t>kiến </a:t>
            </a:r>
            <a:r>
              <a:rPr dirty="0" sz="1400" b="1">
                <a:latin typeface="Times New Roman"/>
                <a:cs typeface="Times New Roman"/>
              </a:rPr>
              <a:t>thức về </a:t>
            </a:r>
            <a:r>
              <a:rPr dirty="0" sz="1400" spc="-5" b="1">
                <a:latin typeface="Times New Roman"/>
                <a:cs typeface="Times New Roman"/>
              </a:rPr>
              <a:t>phòng,  chống tác hại của rượu,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bia:</a:t>
            </a:r>
            <a:endParaRPr sz="1400">
              <a:latin typeface="Times New Roman"/>
              <a:cs typeface="Times New Roman"/>
            </a:endParaRPr>
          </a:p>
          <a:p>
            <a:pPr algn="just" marL="12700" marR="7620" indent="456565">
              <a:lnSpc>
                <a:spcPct val="103499"/>
              </a:lnSpc>
              <a:spcBef>
                <a:spcPts val="540"/>
              </a:spcBef>
              <a:buChar char="-"/>
              <a:tabLst>
                <a:tab pos="591820" algn="l"/>
              </a:tabLst>
            </a:pP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>
                <a:latin typeface="Times New Roman"/>
                <a:cs typeface="Times New Roman"/>
              </a:rPr>
              <a:t>quy </a:t>
            </a:r>
            <a:r>
              <a:rPr dirty="0" sz="1400" spc="-5">
                <a:latin typeface="Times New Roman"/>
                <a:cs typeface="Times New Roman"/>
              </a:rPr>
              <a:t>định tại khoản </a:t>
            </a:r>
            <a:r>
              <a:rPr dirty="0" sz="1400">
                <a:latin typeface="Times New Roman"/>
                <a:cs typeface="Times New Roman"/>
              </a:rPr>
              <a:t>6 </a:t>
            </a:r>
            <a:r>
              <a:rPr dirty="0" sz="1400" spc="-5">
                <a:latin typeface="Times New Roman"/>
                <a:cs typeface="Times New Roman"/>
              </a:rPr>
              <a:t>Điều 32 Luật phòng, chống tác </a:t>
            </a:r>
            <a:r>
              <a:rPr dirty="0" sz="1400">
                <a:latin typeface="Times New Roman"/>
                <a:cs typeface="Times New Roman"/>
              </a:rPr>
              <a:t>hại </a:t>
            </a:r>
            <a:r>
              <a:rPr dirty="0" sz="1400" spc="-5">
                <a:latin typeface="Times New Roman"/>
                <a:cs typeface="Times New Roman"/>
              </a:rPr>
              <a:t>rượu, bia số  44/2019/QH14 ngày 14/06/2019 </a:t>
            </a:r>
            <a:r>
              <a:rPr dirty="0" sz="1400">
                <a:latin typeface="Times New Roman"/>
                <a:cs typeface="Times New Roman"/>
              </a:rPr>
              <a:t>“ Cơ sở </a:t>
            </a:r>
            <a:r>
              <a:rPr dirty="0" sz="1400" spc="-5">
                <a:latin typeface="Times New Roman"/>
                <a:cs typeface="Times New Roman"/>
              </a:rPr>
              <a:t>bán rượu, </a:t>
            </a:r>
            <a:r>
              <a:rPr dirty="0" sz="1400">
                <a:latin typeface="Times New Roman"/>
                <a:cs typeface="Times New Roman"/>
              </a:rPr>
              <a:t>bia </a:t>
            </a:r>
            <a:r>
              <a:rPr dirty="0" sz="1400" spc="-5">
                <a:latin typeface="Times New Roman"/>
                <a:cs typeface="Times New Roman"/>
              </a:rPr>
              <a:t>tiêu dùng </a:t>
            </a:r>
            <a:r>
              <a:rPr dirty="0" sz="1400">
                <a:latin typeface="Times New Roman"/>
                <a:cs typeface="Times New Roman"/>
              </a:rPr>
              <a:t>tại chỗ nhắc nhở và  có </a:t>
            </a:r>
            <a:r>
              <a:rPr dirty="0" sz="1400" spc="-5">
                <a:latin typeface="Times New Roman"/>
                <a:cs typeface="Times New Roman"/>
              </a:rPr>
              <a:t>hình </a:t>
            </a:r>
            <a:r>
              <a:rPr dirty="0" sz="1400">
                <a:latin typeface="Times New Roman"/>
                <a:cs typeface="Times New Roman"/>
              </a:rPr>
              <a:t>thức </a:t>
            </a:r>
            <a:r>
              <a:rPr dirty="0" sz="1400" spc="-5">
                <a:latin typeface="Times New Roman"/>
                <a:cs typeface="Times New Roman"/>
              </a:rPr>
              <a:t>thông </a:t>
            </a:r>
            <a:r>
              <a:rPr dirty="0" sz="1400" spc="-10">
                <a:latin typeface="Times New Roman"/>
                <a:cs typeface="Times New Roman"/>
              </a:rPr>
              <a:t>tin </a:t>
            </a:r>
            <a:r>
              <a:rPr dirty="0" sz="1400" spc="-5">
                <a:latin typeface="Times New Roman"/>
                <a:cs typeface="Times New Roman"/>
              </a:rPr>
              <a:t>phù </a:t>
            </a:r>
            <a:r>
              <a:rPr dirty="0" sz="1400">
                <a:latin typeface="Times New Roman"/>
                <a:cs typeface="Times New Roman"/>
              </a:rPr>
              <a:t>hợp </a:t>
            </a:r>
            <a:r>
              <a:rPr dirty="0" sz="1400" spc="-5">
                <a:latin typeface="Times New Roman"/>
                <a:cs typeface="Times New Roman"/>
              </a:rPr>
              <a:t>đối </a:t>
            </a:r>
            <a:r>
              <a:rPr dirty="0" sz="1400">
                <a:latin typeface="Times New Roman"/>
                <a:cs typeface="Times New Roman"/>
              </a:rPr>
              <a:t>với </a:t>
            </a:r>
            <a:r>
              <a:rPr dirty="0" sz="1400" spc="-5">
                <a:latin typeface="Times New Roman"/>
                <a:cs typeface="Times New Roman"/>
              </a:rPr>
              <a:t>khách hàng </a:t>
            </a:r>
            <a:r>
              <a:rPr dirty="0" sz="1400" spc="5">
                <a:latin typeface="Times New Roman"/>
                <a:cs typeface="Times New Roman"/>
              </a:rPr>
              <a:t>về </a:t>
            </a:r>
            <a:r>
              <a:rPr dirty="0" sz="1400">
                <a:latin typeface="Times New Roman"/>
                <a:cs typeface="Times New Roman"/>
              </a:rPr>
              <a:t>việc </a:t>
            </a:r>
            <a:r>
              <a:rPr dirty="0" sz="1400" spc="-5">
                <a:latin typeface="Times New Roman"/>
                <a:cs typeface="Times New Roman"/>
              </a:rPr>
              <a:t>không điều khiển </a:t>
            </a:r>
            <a:r>
              <a:rPr dirty="0" sz="1400" spc="-10">
                <a:latin typeface="Times New Roman"/>
                <a:cs typeface="Times New Roman"/>
              </a:rPr>
              <a:t>phương  </a:t>
            </a:r>
            <a:r>
              <a:rPr dirty="0" sz="1400">
                <a:latin typeface="Times New Roman"/>
                <a:cs typeface="Times New Roman"/>
              </a:rPr>
              <a:t>tiện </a:t>
            </a:r>
            <a:r>
              <a:rPr dirty="0" sz="1400" spc="-5">
                <a:latin typeface="Times New Roman"/>
                <a:cs typeface="Times New Roman"/>
              </a:rPr>
              <a:t>giao thông, </a:t>
            </a:r>
            <a:r>
              <a:rPr dirty="0" sz="1400" spc="5">
                <a:latin typeface="Times New Roman"/>
                <a:cs typeface="Times New Roman"/>
              </a:rPr>
              <a:t>hỗ </a:t>
            </a:r>
            <a:r>
              <a:rPr dirty="0" sz="1400" spc="-10">
                <a:latin typeface="Times New Roman"/>
                <a:cs typeface="Times New Roman"/>
              </a:rPr>
              <a:t>trợ </a:t>
            </a:r>
            <a:r>
              <a:rPr dirty="0" sz="1400" spc="-5">
                <a:latin typeface="Times New Roman"/>
                <a:cs typeface="Times New Roman"/>
              </a:rPr>
              <a:t>khách hàng thuê, </a:t>
            </a:r>
            <a:r>
              <a:rPr dirty="0" sz="1400">
                <a:latin typeface="Times New Roman"/>
                <a:cs typeface="Times New Roman"/>
              </a:rPr>
              <a:t>sử dụng </a:t>
            </a:r>
            <a:r>
              <a:rPr dirty="0" sz="1400" spc="-5">
                <a:latin typeface="Times New Roman"/>
                <a:cs typeface="Times New Roman"/>
              </a:rPr>
              <a:t>phương tiện giao thông công </a:t>
            </a:r>
            <a:r>
              <a:rPr dirty="0" sz="1400">
                <a:latin typeface="Times New Roman"/>
                <a:cs typeface="Times New Roman"/>
              </a:rPr>
              <a:t>cộng  sau </a:t>
            </a:r>
            <a:r>
              <a:rPr dirty="0" sz="1400" spc="-5">
                <a:latin typeface="Times New Roman"/>
                <a:cs typeface="Times New Roman"/>
              </a:rPr>
              <a:t>khi </a:t>
            </a:r>
            <a:r>
              <a:rPr dirty="0" sz="1400">
                <a:latin typeface="Times New Roman"/>
                <a:cs typeface="Times New Roman"/>
              </a:rPr>
              <a:t>uống </a:t>
            </a:r>
            <a:r>
              <a:rPr dirty="0" sz="1400" spc="-5">
                <a:latin typeface="Times New Roman"/>
                <a:cs typeface="Times New Roman"/>
              </a:rPr>
              <a:t>rượu, bia”. Như </a:t>
            </a:r>
            <a:r>
              <a:rPr dirty="0" sz="1400">
                <a:latin typeface="Times New Roman"/>
                <a:cs typeface="Times New Roman"/>
              </a:rPr>
              <a:t>vậy, </a:t>
            </a:r>
            <a:r>
              <a:rPr dirty="0" sz="1400" spc="-5">
                <a:latin typeface="Times New Roman"/>
                <a:cs typeface="Times New Roman"/>
              </a:rPr>
              <a:t>người đã uống rượu, bia </a:t>
            </a:r>
            <a:r>
              <a:rPr dirty="0" sz="1400" spc="-10">
                <a:latin typeface="Times New Roman"/>
                <a:cs typeface="Times New Roman"/>
              </a:rPr>
              <a:t>thì </a:t>
            </a:r>
            <a:r>
              <a:rPr dirty="0" sz="1400" spc="-5">
                <a:latin typeface="Times New Roman"/>
                <a:cs typeface="Times New Roman"/>
              </a:rPr>
              <a:t>không </a:t>
            </a:r>
            <a:r>
              <a:rPr dirty="0" sz="1400" spc="10">
                <a:latin typeface="Times New Roman"/>
                <a:cs typeface="Times New Roman"/>
              </a:rPr>
              <a:t>tự </a:t>
            </a:r>
            <a:r>
              <a:rPr dirty="0" sz="1400" spc="-5">
                <a:latin typeface="Times New Roman"/>
                <a:cs typeface="Times New Roman"/>
              </a:rPr>
              <a:t>mình lái </a:t>
            </a:r>
            <a:r>
              <a:rPr dirty="0" sz="1400">
                <a:latin typeface="Times New Roman"/>
                <a:cs typeface="Times New Roman"/>
              </a:rPr>
              <a:t>xe,  </a:t>
            </a:r>
            <a:r>
              <a:rPr dirty="0" sz="1400" spc="-10">
                <a:latin typeface="Times New Roman"/>
                <a:cs typeface="Times New Roman"/>
              </a:rPr>
              <a:t>mà </a:t>
            </a:r>
            <a:r>
              <a:rPr dirty="0" sz="1400">
                <a:latin typeface="Times New Roman"/>
                <a:cs typeface="Times New Roman"/>
              </a:rPr>
              <a:t>có thể đề </a:t>
            </a:r>
            <a:r>
              <a:rPr dirty="0" sz="1400" spc="-5">
                <a:latin typeface="Times New Roman"/>
                <a:cs typeface="Times New Roman"/>
              </a:rPr>
              <a:t>nghị </a:t>
            </a:r>
            <a:r>
              <a:rPr dirty="0" sz="1400" spc="-10">
                <a:latin typeface="Times New Roman"/>
                <a:cs typeface="Times New Roman"/>
              </a:rPr>
              <a:t>cơ </a:t>
            </a:r>
            <a:r>
              <a:rPr dirty="0" sz="1400">
                <a:latin typeface="Times New Roman"/>
                <a:cs typeface="Times New Roman"/>
              </a:rPr>
              <a:t>sở </a:t>
            </a:r>
            <a:r>
              <a:rPr dirty="0" sz="1400" spc="-5">
                <a:latin typeface="Times New Roman"/>
                <a:cs typeface="Times New Roman"/>
              </a:rPr>
              <a:t>bán rượu, </a:t>
            </a:r>
            <a:r>
              <a:rPr dirty="0" sz="1400">
                <a:latin typeface="Times New Roman"/>
                <a:cs typeface="Times New Roman"/>
              </a:rPr>
              <a:t>bia </a:t>
            </a:r>
            <a:r>
              <a:rPr dirty="0" sz="1400" spc="-5">
                <a:latin typeface="Times New Roman"/>
                <a:cs typeface="Times New Roman"/>
              </a:rPr>
              <a:t>tiêu dùng </a:t>
            </a:r>
            <a:r>
              <a:rPr dirty="0" sz="1400" spc="5">
                <a:latin typeface="Times New Roman"/>
                <a:cs typeface="Times New Roman"/>
              </a:rPr>
              <a:t>hỗ </a:t>
            </a:r>
            <a:r>
              <a:rPr dirty="0" sz="1400">
                <a:latin typeface="Times New Roman"/>
                <a:cs typeface="Times New Roman"/>
              </a:rPr>
              <a:t>trợ </a:t>
            </a:r>
            <a:r>
              <a:rPr dirty="0" sz="1400" spc="-5">
                <a:latin typeface="Times New Roman"/>
                <a:cs typeface="Times New Roman"/>
              </a:rPr>
              <a:t>thuê, </a:t>
            </a:r>
            <a:r>
              <a:rPr dirty="0" sz="1400">
                <a:latin typeface="Times New Roman"/>
                <a:cs typeface="Times New Roman"/>
              </a:rPr>
              <a:t>sử </a:t>
            </a:r>
            <a:r>
              <a:rPr dirty="0" sz="1400" spc="-5">
                <a:latin typeface="Times New Roman"/>
                <a:cs typeface="Times New Roman"/>
              </a:rPr>
              <a:t>dụng phương tiện  công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cộng.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Char char="-"/>
            </a:pPr>
            <a:endParaRPr sz="1200">
              <a:latin typeface="Times New Roman"/>
              <a:cs typeface="Times New Roman"/>
            </a:endParaRPr>
          </a:p>
          <a:p>
            <a:pPr algn="just" marL="12700" marR="8255" indent="456565">
              <a:lnSpc>
                <a:spcPct val="103600"/>
              </a:lnSpc>
              <a:spcBef>
                <a:spcPts val="5"/>
              </a:spcBef>
              <a:buChar char="-"/>
              <a:tabLst>
                <a:tab pos="637540" algn="l"/>
              </a:tabLst>
            </a:pPr>
            <a:r>
              <a:rPr dirty="0" sz="1400" spc="-5">
                <a:latin typeface="Times New Roman"/>
                <a:cs typeface="Times New Roman"/>
              </a:rPr>
              <a:t>Theo </a:t>
            </a:r>
            <a:r>
              <a:rPr dirty="0" sz="1400">
                <a:latin typeface="Times New Roman"/>
                <a:cs typeface="Times New Roman"/>
              </a:rPr>
              <a:t>quy định </a:t>
            </a:r>
            <a:r>
              <a:rPr dirty="0" sz="1400" spc="-5">
                <a:latin typeface="Times New Roman"/>
                <a:cs typeface="Times New Roman"/>
              </a:rPr>
              <a:t>tại Điều 34 Luật phòng, chống </a:t>
            </a:r>
            <a:r>
              <a:rPr dirty="0" sz="1400">
                <a:latin typeface="Times New Roman"/>
                <a:cs typeface="Times New Roman"/>
              </a:rPr>
              <a:t>tác </a:t>
            </a:r>
            <a:r>
              <a:rPr dirty="0" sz="1400" spc="-5">
                <a:latin typeface="Times New Roman"/>
                <a:cs typeface="Times New Roman"/>
              </a:rPr>
              <a:t>hại </a:t>
            </a:r>
            <a:r>
              <a:rPr dirty="0" sz="1400">
                <a:latin typeface="Times New Roman"/>
                <a:cs typeface="Times New Roman"/>
              </a:rPr>
              <a:t>rượu, bia </a:t>
            </a:r>
            <a:r>
              <a:rPr dirty="0" sz="1400" spc="-5">
                <a:latin typeface="Times New Roman"/>
                <a:cs typeface="Times New Roman"/>
              </a:rPr>
              <a:t>số  44/2019/QH14 ngày 14/06/2019 “Trách </a:t>
            </a:r>
            <a:r>
              <a:rPr dirty="0" sz="1400">
                <a:latin typeface="Times New Roman"/>
                <a:cs typeface="Times New Roman"/>
              </a:rPr>
              <a:t>nhiệm của gia </a:t>
            </a:r>
            <a:r>
              <a:rPr dirty="0" sz="1400" spc="-5">
                <a:latin typeface="Times New Roman"/>
                <a:cs typeface="Times New Roman"/>
              </a:rPr>
              <a:t>đình trong phòng, </a:t>
            </a:r>
            <a:r>
              <a:rPr dirty="0" sz="1400">
                <a:latin typeface="Times New Roman"/>
                <a:cs typeface="Times New Roman"/>
              </a:rPr>
              <a:t>chống </a:t>
            </a:r>
            <a:r>
              <a:rPr dirty="0" sz="1400" spc="-5">
                <a:latin typeface="Times New Roman"/>
                <a:cs typeface="Times New Roman"/>
              </a:rPr>
              <a:t>tác  </a:t>
            </a:r>
            <a:r>
              <a:rPr dirty="0" sz="1400">
                <a:latin typeface="Times New Roman"/>
                <a:cs typeface="Times New Roman"/>
              </a:rPr>
              <a:t>hại của </a:t>
            </a:r>
            <a:r>
              <a:rPr dirty="0" sz="1400" spc="-5">
                <a:latin typeface="Times New Roman"/>
                <a:cs typeface="Times New Roman"/>
              </a:rPr>
              <a:t>rượu,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bia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51765" indent="456565">
              <a:lnSpc>
                <a:spcPct val="103600"/>
              </a:lnSpc>
              <a:buAutoNum type="arabicPeriod"/>
              <a:tabLst>
                <a:tab pos="648335" algn="l"/>
              </a:tabLst>
            </a:pPr>
            <a:r>
              <a:rPr dirty="0" sz="1400" spc="-5">
                <a:latin typeface="Times New Roman"/>
                <a:cs typeface="Times New Roman"/>
              </a:rPr>
              <a:t>Giáo </a:t>
            </a:r>
            <a:r>
              <a:rPr dirty="0" sz="1400">
                <a:latin typeface="Times New Roman"/>
                <a:cs typeface="Times New Roman"/>
              </a:rPr>
              <a:t>dục, </a:t>
            </a:r>
            <a:r>
              <a:rPr dirty="0" sz="1400" spc="-5">
                <a:latin typeface="Times New Roman"/>
                <a:cs typeface="Times New Roman"/>
              </a:rPr>
              <a:t>giám </a:t>
            </a:r>
            <a:r>
              <a:rPr dirty="0" sz="1400">
                <a:latin typeface="Times New Roman"/>
                <a:cs typeface="Times New Roman"/>
              </a:rPr>
              <a:t>sát, nhắc nhở </a:t>
            </a:r>
            <a:r>
              <a:rPr dirty="0" sz="1400" spc="-10">
                <a:latin typeface="Times New Roman"/>
                <a:cs typeface="Times New Roman"/>
              </a:rPr>
              <a:t>thành </a:t>
            </a:r>
            <a:r>
              <a:rPr dirty="0" sz="1400" spc="-5">
                <a:latin typeface="Times New Roman"/>
                <a:cs typeface="Times New Roman"/>
              </a:rPr>
              <a:t>viên </a:t>
            </a:r>
            <a:r>
              <a:rPr dirty="0" sz="1400">
                <a:latin typeface="Times New Roman"/>
                <a:cs typeface="Times New Roman"/>
              </a:rPr>
              <a:t>chưa </a:t>
            </a:r>
            <a:r>
              <a:rPr dirty="0" sz="1400" spc="-5">
                <a:latin typeface="Times New Roman"/>
                <a:cs typeface="Times New Roman"/>
              </a:rPr>
              <a:t>đủ </a:t>
            </a:r>
            <a:r>
              <a:rPr dirty="0" sz="1400">
                <a:latin typeface="Times New Roman"/>
                <a:cs typeface="Times New Roman"/>
              </a:rPr>
              <a:t>18 tuổi </a:t>
            </a:r>
            <a:r>
              <a:rPr dirty="0" sz="1400" spc="-5">
                <a:latin typeface="Times New Roman"/>
                <a:cs typeface="Times New Roman"/>
              </a:rPr>
              <a:t>không uống rượu,  </a:t>
            </a:r>
            <a:r>
              <a:rPr dirty="0" sz="1400">
                <a:latin typeface="Times New Roman"/>
                <a:cs typeface="Times New Roman"/>
              </a:rPr>
              <a:t>bia, </a:t>
            </a:r>
            <a:r>
              <a:rPr dirty="0" sz="1400" spc="-5">
                <a:latin typeface="Times New Roman"/>
                <a:cs typeface="Times New Roman"/>
              </a:rPr>
              <a:t>các thành viên khác trong gia đình </a:t>
            </a:r>
            <a:r>
              <a:rPr dirty="0" sz="1400">
                <a:latin typeface="Times New Roman"/>
                <a:cs typeface="Times New Roman"/>
              </a:rPr>
              <a:t>hạn chế </a:t>
            </a:r>
            <a:r>
              <a:rPr dirty="0" sz="1400" spc="-5">
                <a:latin typeface="Times New Roman"/>
                <a:cs typeface="Times New Roman"/>
              </a:rPr>
              <a:t>uống rượu, bia; động viên, giúp </a:t>
            </a:r>
            <a:r>
              <a:rPr dirty="0" sz="1400" spc="5">
                <a:latin typeface="Times New Roman"/>
                <a:cs typeface="Times New Roman"/>
              </a:rPr>
              <a:t>đỡ  </a:t>
            </a:r>
            <a:r>
              <a:rPr dirty="0" sz="1400" spc="-5">
                <a:latin typeface="Times New Roman"/>
                <a:cs typeface="Times New Roman"/>
              </a:rPr>
              <a:t>người nghiện rượu, bia trong gia đình cai nghiện rượu,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bia.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algn="just" marL="12700" marR="62230" indent="456565">
              <a:lnSpc>
                <a:spcPct val="103699"/>
              </a:lnSpc>
              <a:buAutoNum type="arabicPeriod"/>
              <a:tabLst>
                <a:tab pos="648335" algn="l"/>
              </a:tabLst>
            </a:pPr>
            <a:r>
              <a:rPr dirty="0" sz="1400" spc="-5">
                <a:latin typeface="Times New Roman"/>
                <a:cs typeface="Times New Roman"/>
              </a:rPr>
              <a:t>Hướng </a:t>
            </a:r>
            <a:r>
              <a:rPr dirty="0" sz="1400">
                <a:latin typeface="Times New Roman"/>
                <a:cs typeface="Times New Roman"/>
              </a:rPr>
              <a:t>dẫn các </a:t>
            </a:r>
            <a:r>
              <a:rPr dirty="0" sz="1400" spc="-5">
                <a:latin typeface="Times New Roman"/>
                <a:cs typeface="Times New Roman"/>
              </a:rPr>
              <a:t>thành viên trong gia đình </a:t>
            </a:r>
            <a:r>
              <a:rPr dirty="0" sz="1400" spc="10">
                <a:latin typeface="Times New Roman"/>
                <a:cs typeface="Times New Roman"/>
              </a:rPr>
              <a:t>kỹ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chối </a:t>
            </a:r>
            <a:r>
              <a:rPr dirty="0" sz="1400" spc="-10">
                <a:latin typeface="Times New Roman"/>
                <a:cs typeface="Times New Roman"/>
              </a:rPr>
              <a:t>uống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bia; </a:t>
            </a:r>
            <a:r>
              <a:rPr dirty="0" sz="1400" spc="5">
                <a:latin typeface="Times New Roman"/>
                <a:cs typeface="Times New Roman"/>
              </a:rPr>
              <a:t>kỹ 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nhận biết, </a:t>
            </a:r>
            <a:r>
              <a:rPr dirty="0" sz="1400" spc="-5">
                <a:latin typeface="Times New Roman"/>
                <a:cs typeface="Times New Roman"/>
              </a:rPr>
              <a:t>ứng xử, </a:t>
            </a:r>
            <a:r>
              <a:rPr dirty="0" sz="1400">
                <a:latin typeface="Times New Roman"/>
                <a:cs typeface="Times New Roman"/>
              </a:rPr>
              <a:t>xử trí </a:t>
            </a:r>
            <a:r>
              <a:rPr dirty="0" sz="1400" spc="-5">
                <a:latin typeface="Times New Roman"/>
                <a:cs typeface="Times New Roman"/>
              </a:rPr>
              <a:t>khi gặp người say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bia, người </a:t>
            </a:r>
            <a:r>
              <a:rPr dirty="0" sz="1400">
                <a:latin typeface="Times New Roman"/>
                <a:cs typeface="Times New Roman"/>
              </a:rPr>
              <a:t>nghiện </a:t>
            </a:r>
            <a:r>
              <a:rPr dirty="0" sz="1400" spc="-5">
                <a:latin typeface="Times New Roman"/>
                <a:cs typeface="Times New Roman"/>
              </a:rPr>
              <a:t>rượu, bia </a:t>
            </a:r>
            <a:r>
              <a:rPr dirty="0" sz="1400">
                <a:latin typeface="Times New Roman"/>
                <a:cs typeface="Times New Roman"/>
              </a:rPr>
              <a:t>và  thực hiện </a:t>
            </a:r>
            <a:r>
              <a:rPr dirty="0" sz="1400" spc="-5">
                <a:latin typeface="Times New Roman"/>
                <a:cs typeface="Times New Roman"/>
              </a:rPr>
              <a:t>các biện pháp phòng, chống </a:t>
            </a:r>
            <a:r>
              <a:rPr dirty="0" sz="1400">
                <a:latin typeface="Times New Roman"/>
                <a:cs typeface="Times New Roman"/>
              </a:rPr>
              <a:t>tác hại của </a:t>
            </a:r>
            <a:r>
              <a:rPr dirty="0" sz="1400" spc="-5">
                <a:latin typeface="Times New Roman"/>
                <a:cs typeface="Times New Roman"/>
              </a:rPr>
              <a:t>rượu, bia.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12700" marR="53340" indent="456565">
              <a:lnSpc>
                <a:spcPct val="103600"/>
              </a:lnSpc>
              <a:buAutoNum type="arabicPeriod"/>
              <a:tabLst>
                <a:tab pos="648335" algn="l"/>
              </a:tabLst>
            </a:pPr>
            <a:r>
              <a:rPr dirty="0" sz="1400" spc="-5">
                <a:latin typeface="Times New Roman"/>
                <a:cs typeface="Times New Roman"/>
              </a:rPr>
              <a:t>Tham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với </a:t>
            </a:r>
            <a:r>
              <a:rPr dirty="0" sz="1400">
                <a:latin typeface="Times New Roman"/>
                <a:cs typeface="Times New Roman"/>
              </a:rPr>
              <a:t>các </a:t>
            </a:r>
            <a:r>
              <a:rPr dirty="0" sz="1400" spc="-10">
                <a:latin typeface="Times New Roman"/>
                <a:cs typeface="Times New Roman"/>
              </a:rPr>
              <a:t>cơ </a:t>
            </a:r>
            <a:r>
              <a:rPr dirty="0" sz="1400">
                <a:latin typeface="Times New Roman"/>
                <a:cs typeface="Times New Roman"/>
              </a:rPr>
              <a:t>quan, </a:t>
            </a:r>
            <a:r>
              <a:rPr dirty="0" sz="1400" spc="5">
                <a:latin typeface="Times New Roman"/>
                <a:cs typeface="Times New Roman"/>
              </a:rPr>
              <a:t>tổ </a:t>
            </a:r>
            <a:r>
              <a:rPr dirty="0" sz="1400" spc="-5">
                <a:latin typeface="Times New Roman"/>
                <a:cs typeface="Times New Roman"/>
              </a:rPr>
              <a:t>chức và cộng đồng thực hiện phòng, chống </a:t>
            </a:r>
            <a:r>
              <a:rPr dirty="0" sz="1400">
                <a:latin typeface="Times New Roman"/>
                <a:cs typeface="Times New Roman"/>
              </a:rPr>
              <a:t>tác  hại của </a:t>
            </a:r>
            <a:r>
              <a:rPr dirty="0" sz="1400" spc="-5">
                <a:latin typeface="Times New Roman"/>
                <a:cs typeface="Times New Roman"/>
              </a:rPr>
              <a:t>rượu,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bia.”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69111"/>
            <a:ext cx="5974715" cy="68199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 indent="456565">
              <a:lnSpc>
                <a:spcPct val="103600"/>
              </a:lnSpc>
              <a:spcBef>
                <a:spcPts val="40"/>
              </a:spcBef>
            </a:pPr>
            <a:r>
              <a:rPr dirty="0" sz="1400">
                <a:latin typeface="Times New Roman"/>
                <a:cs typeface="Times New Roman"/>
              </a:rPr>
              <a:t>Cần </a:t>
            </a:r>
            <a:r>
              <a:rPr dirty="0" sz="1400" spc="-5">
                <a:latin typeface="Times New Roman"/>
                <a:cs typeface="Times New Roman"/>
              </a:rPr>
              <a:t>hướng dẫn các thành viên trong </a:t>
            </a:r>
            <a:r>
              <a:rPr dirty="0" sz="1400">
                <a:latin typeface="Times New Roman"/>
                <a:cs typeface="Times New Roman"/>
              </a:rPr>
              <a:t>gia </a:t>
            </a:r>
            <a:r>
              <a:rPr dirty="0" sz="1400" spc="-5">
                <a:latin typeface="Times New Roman"/>
                <a:cs typeface="Times New Roman"/>
              </a:rPr>
              <a:t>đình </a:t>
            </a:r>
            <a:r>
              <a:rPr dirty="0" sz="1400" spc="10">
                <a:latin typeface="Times New Roman"/>
                <a:cs typeface="Times New Roman"/>
              </a:rPr>
              <a:t>kỹ </a:t>
            </a:r>
            <a:r>
              <a:rPr dirty="0" sz="1400" spc="-5">
                <a:latin typeface="Times New Roman"/>
                <a:cs typeface="Times New Roman"/>
              </a:rPr>
              <a:t>năng </a:t>
            </a:r>
            <a:r>
              <a:rPr dirty="0" sz="1400">
                <a:latin typeface="Times New Roman"/>
                <a:cs typeface="Times New Roman"/>
              </a:rPr>
              <a:t>từ </a:t>
            </a:r>
            <a:r>
              <a:rPr dirty="0" sz="1400" spc="-5">
                <a:latin typeface="Times New Roman"/>
                <a:cs typeface="Times New Roman"/>
              </a:rPr>
              <a:t>chối uống rượu, bia,  </a:t>
            </a:r>
            <a:r>
              <a:rPr dirty="0" sz="1400">
                <a:latin typeface="Times New Roman"/>
                <a:cs typeface="Times New Roman"/>
              </a:rPr>
              <a:t>kỹ năng nhận biết, </a:t>
            </a:r>
            <a:r>
              <a:rPr dirty="0" sz="1400" spc="-5">
                <a:latin typeface="Times New Roman"/>
                <a:cs typeface="Times New Roman"/>
              </a:rPr>
              <a:t>ứng </a:t>
            </a:r>
            <a:r>
              <a:rPr dirty="0" sz="1400">
                <a:latin typeface="Times New Roman"/>
                <a:cs typeface="Times New Roman"/>
              </a:rPr>
              <a:t>xử, </a:t>
            </a:r>
            <a:r>
              <a:rPr dirty="0" sz="1400" spc="-5">
                <a:latin typeface="Times New Roman"/>
                <a:cs typeface="Times New Roman"/>
              </a:rPr>
              <a:t>khi gặp người say </a:t>
            </a:r>
            <a:r>
              <a:rPr dirty="0" sz="1400">
                <a:latin typeface="Times New Roman"/>
                <a:cs typeface="Times New Roman"/>
              </a:rPr>
              <a:t>rượu, bia, </a:t>
            </a:r>
            <a:r>
              <a:rPr dirty="0" sz="1400" spc="-5">
                <a:latin typeface="Times New Roman"/>
                <a:cs typeface="Times New Roman"/>
              </a:rPr>
              <a:t>người nghiện </a:t>
            </a:r>
            <a:r>
              <a:rPr dirty="0" sz="1400">
                <a:latin typeface="Times New Roman"/>
                <a:cs typeface="Times New Roman"/>
              </a:rPr>
              <a:t>rượu, </a:t>
            </a:r>
            <a:r>
              <a:rPr dirty="0" sz="1400" spc="-5">
                <a:latin typeface="Times New Roman"/>
                <a:cs typeface="Times New Roman"/>
              </a:rPr>
              <a:t>bia </a:t>
            </a:r>
            <a:r>
              <a:rPr dirty="0" sz="1400">
                <a:latin typeface="Times New Roman"/>
                <a:cs typeface="Times New Roman"/>
              </a:rPr>
              <a:t>và  các </a:t>
            </a:r>
            <a:r>
              <a:rPr dirty="0" sz="1400" spc="-5">
                <a:latin typeface="Times New Roman"/>
                <a:cs typeface="Times New Roman"/>
              </a:rPr>
              <a:t>biện pháp phòng, </a:t>
            </a:r>
            <a:r>
              <a:rPr dirty="0" sz="1400">
                <a:latin typeface="Times New Roman"/>
                <a:cs typeface="Times New Roman"/>
              </a:rPr>
              <a:t>chống </a:t>
            </a:r>
            <a:r>
              <a:rPr dirty="0" sz="1400" spc="-5">
                <a:latin typeface="Times New Roman"/>
                <a:cs typeface="Times New Roman"/>
              </a:rPr>
              <a:t>tác hại của rượu,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bia./.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GTVT</dc:creator>
  <dcterms:created xsi:type="dcterms:W3CDTF">2023-11-08T09:09:34Z</dcterms:created>
  <dcterms:modified xsi:type="dcterms:W3CDTF">2023-11-08T09:09:34Z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2019-12-13T00:00:00Z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2023-11-08T00:00:00Z</vt:filetime>
  </property>
</Properties>
</file>