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4483"/>
            <a:ext cx="9094788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5196"/>
            <a:ext cx="748982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987" y="1739455"/>
            <a:ext cx="4654391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0371" y="1739455"/>
            <a:ext cx="4654391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987" y="302514"/>
            <a:ext cx="962977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987" y="1739455"/>
            <a:ext cx="962977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7915" y="7033450"/>
            <a:ext cx="34239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7" y="7033450"/>
            <a:ext cx="246094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03820" y="7033450"/>
            <a:ext cx="246094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hyperlink" Target="http://xehoigiatot.vn/he-thong-chong-bo-cung-phanh-abs-an-toan-va-hieu-qua/a622479.html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xehoigiatot.vn/he-thong-can-bang-xe-dien-tu-esp-dieu-khien-hanh-vi-lai-xe-chinh-xac/a623624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xehoigiatot.vn/he-thong-chong-bo-cung-phanh-abs-an-toan-va-hieu-qua/a622479.html" TargetMode="External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xehoigiatot.vn/he-thong-ho-tro-khoi-hanh-ngang-doc-hac-tranh-tut-doc-xe-o-to/a1248703.html" TargetMode="External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g"/><Relationship Id="rId13" Type="http://schemas.openxmlformats.org/officeDocument/2006/relationships/image" Target="../media/image118.jpg"/><Relationship Id="rId3" Type="http://schemas.openxmlformats.org/officeDocument/2006/relationships/image" Target="../media/image108.jpg"/><Relationship Id="rId7" Type="http://schemas.openxmlformats.org/officeDocument/2006/relationships/image" Target="../media/image112.jpg"/><Relationship Id="rId12" Type="http://schemas.openxmlformats.org/officeDocument/2006/relationships/image" Target="../media/image117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jpg"/><Relationship Id="rId11" Type="http://schemas.openxmlformats.org/officeDocument/2006/relationships/image" Target="../media/image116.jpg"/><Relationship Id="rId5" Type="http://schemas.openxmlformats.org/officeDocument/2006/relationships/image" Target="../media/image110.jpg"/><Relationship Id="rId10" Type="http://schemas.openxmlformats.org/officeDocument/2006/relationships/image" Target="../media/image115.jpg"/><Relationship Id="rId4" Type="http://schemas.openxmlformats.org/officeDocument/2006/relationships/image" Target="../media/image109.jpg"/><Relationship Id="rId9" Type="http://schemas.openxmlformats.org/officeDocument/2006/relationships/image" Target="../media/image114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g"/><Relationship Id="rId13" Type="http://schemas.openxmlformats.org/officeDocument/2006/relationships/image" Target="../media/image130.jpg"/><Relationship Id="rId18" Type="http://schemas.openxmlformats.org/officeDocument/2006/relationships/image" Target="../media/image135.jpg"/><Relationship Id="rId3" Type="http://schemas.openxmlformats.org/officeDocument/2006/relationships/image" Target="../media/image120.jpg"/><Relationship Id="rId21" Type="http://schemas.openxmlformats.org/officeDocument/2006/relationships/image" Target="../media/image138.jpg"/><Relationship Id="rId7" Type="http://schemas.openxmlformats.org/officeDocument/2006/relationships/image" Target="../media/image124.jpg"/><Relationship Id="rId12" Type="http://schemas.openxmlformats.org/officeDocument/2006/relationships/image" Target="../media/image129.jpg"/><Relationship Id="rId17" Type="http://schemas.openxmlformats.org/officeDocument/2006/relationships/image" Target="../media/image134.jpg"/><Relationship Id="rId2" Type="http://schemas.openxmlformats.org/officeDocument/2006/relationships/image" Target="../media/image119.jpg"/><Relationship Id="rId16" Type="http://schemas.openxmlformats.org/officeDocument/2006/relationships/image" Target="../media/image133.jpg"/><Relationship Id="rId20" Type="http://schemas.openxmlformats.org/officeDocument/2006/relationships/image" Target="../media/image13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jpg"/><Relationship Id="rId11" Type="http://schemas.openxmlformats.org/officeDocument/2006/relationships/image" Target="../media/image128.jpg"/><Relationship Id="rId5" Type="http://schemas.openxmlformats.org/officeDocument/2006/relationships/image" Target="../media/image122.jpg"/><Relationship Id="rId15" Type="http://schemas.openxmlformats.org/officeDocument/2006/relationships/image" Target="../media/image132.jpg"/><Relationship Id="rId23" Type="http://schemas.openxmlformats.org/officeDocument/2006/relationships/image" Target="../media/image140.jpg"/><Relationship Id="rId10" Type="http://schemas.openxmlformats.org/officeDocument/2006/relationships/image" Target="../media/image127.jpg"/><Relationship Id="rId19" Type="http://schemas.openxmlformats.org/officeDocument/2006/relationships/image" Target="../media/image136.jpg"/><Relationship Id="rId4" Type="http://schemas.openxmlformats.org/officeDocument/2006/relationships/image" Target="../media/image121.jpg"/><Relationship Id="rId9" Type="http://schemas.openxmlformats.org/officeDocument/2006/relationships/image" Target="../media/image126.jpg"/><Relationship Id="rId14" Type="http://schemas.openxmlformats.org/officeDocument/2006/relationships/image" Target="../media/image131.jpg"/><Relationship Id="rId22" Type="http://schemas.openxmlformats.org/officeDocument/2006/relationships/image" Target="../media/image139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g"/><Relationship Id="rId13" Type="http://schemas.openxmlformats.org/officeDocument/2006/relationships/image" Target="../media/image152.jpg"/><Relationship Id="rId18" Type="http://schemas.openxmlformats.org/officeDocument/2006/relationships/image" Target="../media/image157.jpg"/><Relationship Id="rId3" Type="http://schemas.openxmlformats.org/officeDocument/2006/relationships/image" Target="../media/image142.jpg"/><Relationship Id="rId21" Type="http://schemas.openxmlformats.org/officeDocument/2006/relationships/image" Target="../media/image160.jpg"/><Relationship Id="rId7" Type="http://schemas.openxmlformats.org/officeDocument/2006/relationships/image" Target="../media/image146.jpg"/><Relationship Id="rId12" Type="http://schemas.openxmlformats.org/officeDocument/2006/relationships/image" Target="../media/image151.jpg"/><Relationship Id="rId17" Type="http://schemas.openxmlformats.org/officeDocument/2006/relationships/image" Target="../media/image156.jpg"/><Relationship Id="rId2" Type="http://schemas.openxmlformats.org/officeDocument/2006/relationships/image" Target="../media/image141.jpg"/><Relationship Id="rId16" Type="http://schemas.openxmlformats.org/officeDocument/2006/relationships/image" Target="../media/image155.jpg"/><Relationship Id="rId20" Type="http://schemas.openxmlformats.org/officeDocument/2006/relationships/image" Target="../media/image15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jpg"/><Relationship Id="rId11" Type="http://schemas.openxmlformats.org/officeDocument/2006/relationships/image" Target="../media/image150.jpg"/><Relationship Id="rId5" Type="http://schemas.openxmlformats.org/officeDocument/2006/relationships/image" Target="../media/image144.jpg"/><Relationship Id="rId15" Type="http://schemas.openxmlformats.org/officeDocument/2006/relationships/image" Target="../media/image154.jpg"/><Relationship Id="rId23" Type="http://schemas.openxmlformats.org/officeDocument/2006/relationships/image" Target="../media/image162.jpg"/><Relationship Id="rId10" Type="http://schemas.openxmlformats.org/officeDocument/2006/relationships/image" Target="../media/image149.jpg"/><Relationship Id="rId19" Type="http://schemas.openxmlformats.org/officeDocument/2006/relationships/image" Target="../media/image158.jpg"/><Relationship Id="rId4" Type="http://schemas.openxmlformats.org/officeDocument/2006/relationships/image" Target="../media/image143.jpg"/><Relationship Id="rId9" Type="http://schemas.openxmlformats.org/officeDocument/2006/relationships/image" Target="../media/image148.jpg"/><Relationship Id="rId14" Type="http://schemas.openxmlformats.org/officeDocument/2006/relationships/image" Target="../media/image153.jpg"/><Relationship Id="rId22" Type="http://schemas.openxmlformats.org/officeDocument/2006/relationships/image" Target="../media/image161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jpg"/><Relationship Id="rId13" Type="http://schemas.openxmlformats.org/officeDocument/2006/relationships/image" Target="../media/image174.jpg"/><Relationship Id="rId3" Type="http://schemas.openxmlformats.org/officeDocument/2006/relationships/image" Target="../media/image164.jpg"/><Relationship Id="rId7" Type="http://schemas.openxmlformats.org/officeDocument/2006/relationships/image" Target="../media/image168.jpg"/><Relationship Id="rId12" Type="http://schemas.openxmlformats.org/officeDocument/2006/relationships/image" Target="../media/image173.jpg"/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7.jpg"/><Relationship Id="rId11" Type="http://schemas.openxmlformats.org/officeDocument/2006/relationships/image" Target="../media/image172.png"/><Relationship Id="rId5" Type="http://schemas.openxmlformats.org/officeDocument/2006/relationships/image" Target="../media/image166.jpg"/><Relationship Id="rId10" Type="http://schemas.openxmlformats.org/officeDocument/2006/relationships/image" Target="../media/image171.jpg"/><Relationship Id="rId4" Type="http://schemas.openxmlformats.org/officeDocument/2006/relationships/image" Target="../media/image165.jpg"/><Relationship Id="rId9" Type="http://schemas.openxmlformats.org/officeDocument/2006/relationships/image" Target="../media/image170.jpg"/><Relationship Id="rId14" Type="http://schemas.openxmlformats.org/officeDocument/2006/relationships/image" Target="../media/image175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jpg"/><Relationship Id="rId3" Type="http://schemas.openxmlformats.org/officeDocument/2006/relationships/image" Target="../media/image177.jpg"/><Relationship Id="rId7" Type="http://schemas.openxmlformats.org/officeDocument/2006/relationships/image" Target="../media/image181.jpg"/><Relationship Id="rId12" Type="http://schemas.openxmlformats.org/officeDocument/2006/relationships/image" Target="../media/image186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0.jpg"/><Relationship Id="rId11" Type="http://schemas.openxmlformats.org/officeDocument/2006/relationships/image" Target="../media/image185.jpg"/><Relationship Id="rId5" Type="http://schemas.openxmlformats.org/officeDocument/2006/relationships/image" Target="../media/image179.jpg"/><Relationship Id="rId10" Type="http://schemas.openxmlformats.org/officeDocument/2006/relationships/image" Target="../media/image184.jpg"/><Relationship Id="rId4" Type="http://schemas.openxmlformats.org/officeDocument/2006/relationships/image" Target="../media/image178.jpg"/><Relationship Id="rId9" Type="http://schemas.openxmlformats.org/officeDocument/2006/relationships/image" Target="../media/image183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jpg"/><Relationship Id="rId3" Type="http://schemas.openxmlformats.org/officeDocument/2006/relationships/image" Target="../media/image188.jpg"/><Relationship Id="rId7" Type="http://schemas.openxmlformats.org/officeDocument/2006/relationships/image" Target="../media/image192.jpg"/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1.jpg"/><Relationship Id="rId5" Type="http://schemas.openxmlformats.org/officeDocument/2006/relationships/image" Target="../media/image190.jpg"/><Relationship Id="rId4" Type="http://schemas.openxmlformats.org/officeDocument/2006/relationships/image" Target="../media/image18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7.jpg"/><Relationship Id="rId4" Type="http://schemas.openxmlformats.org/officeDocument/2006/relationships/image" Target="../media/image19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1.jpg"/><Relationship Id="rId4" Type="http://schemas.openxmlformats.org/officeDocument/2006/relationships/image" Target="../media/image200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203.jpg"/><Relationship Id="rId7" Type="http://schemas.openxmlformats.org/officeDocument/2006/relationships/image" Target="../media/image20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6.jpg"/><Relationship Id="rId11" Type="http://schemas.openxmlformats.org/officeDocument/2006/relationships/image" Target="../media/image211.png"/><Relationship Id="rId5" Type="http://schemas.openxmlformats.org/officeDocument/2006/relationships/image" Target="../media/image205.jpg"/><Relationship Id="rId10" Type="http://schemas.openxmlformats.org/officeDocument/2006/relationships/image" Target="../media/image210.jpg"/><Relationship Id="rId4" Type="http://schemas.openxmlformats.org/officeDocument/2006/relationships/image" Target="../media/image204.jpg"/><Relationship Id="rId9" Type="http://schemas.openxmlformats.org/officeDocument/2006/relationships/image" Target="../media/image209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7.jpg"/><Relationship Id="rId4" Type="http://schemas.openxmlformats.org/officeDocument/2006/relationships/image" Target="../media/image216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jpg"/><Relationship Id="rId3" Type="http://schemas.openxmlformats.org/officeDocument/2006/relationships/image" Target="../media/image220.jpg"/><Relationship Id="rId7" Type="http://schemas.openxmlformats.org/officeDocument/2006/relationships/image" Target="../media/image224.jp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3.jpg"/><Relationship Id="rId11" Type="http://schemas.openxmlformats.org/officeDocument/2006/relationships/image" Target="../media/image228.png"/><Relationship Id="rId5" Type="http://schemas.openxmlformats.org/officeDocument/2006/relationships/image" Target="../media/image222.jpg"/><Relationship Id="rId10" Type="http://schemas.openxmlformats.org/officeDocument/2006/relationships/image" Target="../media/image227.jpg"/><Relationship Id="rId4" Type="http://schemas.openxmlformats.org/officeDocument/2006/relationships/image" Target="../media/image221.jpg"/><Relationship Id="rId9" Type="http://schemas.openxmlformats.org/officeDocument/2006/relationships/image" Target="../media/image226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g"/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3.jpg"/><Relationship Id="rId5" Type="http://schemas.openxmlformats.org/officeDocument/2006/relationships/image" Target="../media/image232.jpg"/><Relationship Id="rId4" Type="http://schemas.openxmlformats.org/officeDocument/2006/relationships/image" Target="../media/image231.jp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g"/><Relationship Id="rId2" Type="http://schemas.openxmlformats.org/officeDocument/2006/relationships/image" Target="../media/image23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g"/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0.jpg"/><Relationship Id="rId4" Type="http://schemas.openxmlformats.org/officeDocument/2006/relationships/image" Target="../media/image239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g"/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g"/><Relationship Id="rId7" Type="http://schemas.openxmlformats.org/officeDocument/2006/relationships/image" Target="../media/image252.jp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1.jpg"/><Relationship Id="rId5" Type="http://schemas.openxmlformats.org/officeDocument/2006/relationships/image" Target="../media/image250.jpg"/><Relationship Id="rId4" Type="http://schemas.openxmlformats.org/officeDocument/2006/relationships/image" Target="../media/image249.jp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jpg"/><Relationship Id="rId3" Type="http://schemas.openxmlformats.org/officeDocument/2006/relationships/image" Target="../media/image254.jpg"/><Relationship Id="rId7" Type="http://schemas.openxmlformats.org/officeDocument/2006/relationships/image" Target="../media/image258.jpg"/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7.jpg"/><Relationship Id="rId5" Type="http://schemas.openxmlformats.org/officeDocument/2006/relationships/image" Target="../media/image256.jpg"/><Relationship Id="rId4" Type="http://schemas.openxmlformats.org/officeDocument/2006/relationships/image" Target="../media/image255.jpg"/><Relationship Id="rId9" Type="http://schemas.openxmlformats.org/officeDocument/2006/relationships/image" Target="../media/image260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g"/><Relationship Id="rId2" Type="http://schemas.openxmlformats.org/officeDocument/2006/relationships/image" Target="../media/image26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5.jpg"/><Relationship Id="rId5" Type="http://schemas.openxmlformats.org/officeDocument/2006/relationships/image" Target="../media/image264.jpg"/><Relationship Id="rId4" Type="http://schemas.openxmlformats.org/officeDocument/2006/relationships/image" Target="../media/image263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0.jpg"/><Relationship Id="rId5" Type="http://schemas.openxmlformats.org/officeDocument/2006/relationships/image" Target="../media/image269.jpg"/><Relationship Id="rId4" Type="http://schemas.openxmlformats.org/officeDocument/2006/relationships/image" Target="../media/image268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g"/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5.jpg"/><Relationship Id="rId5" Type="http://schemas.openxmlformats.org/officeDocument/2006/relationships/image" Target="../media/image274.jpg"/><Relationship Id="rId4" Type="http://schemas.openxmlformats.org/officeDocument/2006/relationships/image" Target="../media/image273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g"/><Relationship Id="rId7" Type="http://schemas.openxmlformats.org/officeDocument/2006/relationships/image" Target="../media/image281.jpg"/><Relationship Id="rId2" Type="http://schemas.openxmlformats.org/officeDocument/2006/relationships/image" Target="../media/image27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0.jpg"/><Relationship Id="rId5" Type="http://schemas.openxmlformats.org/officeDocument/2006/relationships/image" Target="../media/image279.jpg"/><Relationship Id="rId4" Type="http://schemas.openxmlformats.org/officeDocument/2006/relationships/image" Target="../media/image278.jp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g"/><Relationship Id="rId3" Type="http://schemas.openxmlformats.org/officeDocument/2006/relationships/image" Target="../media/image283.jpg"/><Relationship Id="rId7" Type="http://schemas.openxmlformats.org/officeDocument/2006/relationships/image" Target="../media/image287.jpg"/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6.jpg"/><Relationship Id="rId5" Type="http://schemas.openxmlformats.org/officeDocument/2006/relationships/image" Target="../media/image285.jpg"/><Relationship Id="rId4" Type="http://schemas.openxmlformats.org/officeDocument/2006/relationships/image" Target="../media/image284.jpg"/><Relationship Id="rId9" Type="http://schemas.openxmlformats.org/officeDocument/2006/relationships/image" Target="../media/image289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g"/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5595" y="6435344"/>
            <a:ext cx="16256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77153" y="6435344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0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6482" y="1017777"/>
            <a:ext cx="222504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TỔNG CỤC </a:t>
            </a:r>
            <a:r>
              <a:rPr sz="1100" spc="-5" dirty="0" smtClean="0">
                <a:latin typeface="Times New Roman"/>
                <a:cs typeface="Times New Roman"/>
              </a:rPr>
              <a:t>Đ</a:t>
            </a:r>
            <a:r>
              <a:rPr lang="vi-VN" sz="1100" spc="-5" dirty="0" smtClean="0">
                <a:latin typeface="Times New Roman"/>
                <a:cs typeface="Times New Roman"/>
              </a:rPr>
              <a:t>Ư</a:t>
            </a:r>
            <a:r>
              <a:rPr sz="1100" spc="-5" dirty="0" smtClean="0">
                <a:latin typeface="Times New Roman"/>
                <a:cs typeface="Times New Roman"/>
              </a:rPr>
              <a:t>ỜNG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VIỆT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NAM</a:t>
            </a:r>
            <a:endParaRPr sz="1100" dirty="0">
              <a:latin typeface="Times New Roman"/>
              <a:cs typeface="Times New Roman"/>
            </a:endParaRPr>
          </a:p>
          <a:p>
            <a:pPr marL="2540" algn="ctr">
              <a:lnSpc>
                <a:spcPts val="1290"/>
              </a:lnSpc>
            </a:pPr>
            <a:r>
              <a:rPr sz="1100" dirty="0">
                <a:latin typeface="Times New Roman"/>
                <a:cs typeface="Times New Roman"/>
              </a:rPr>
              <a:t>*************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4812" y="2142871"/>
            <a:ext cx="3550285" cy="515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30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GIÁO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65"/>
              </a:lnSpc>
            </a:pPr>
            <a:r>
              <a:rPr sz="11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CẤU TẠO VÀ SỬA </a:t>
            </a:r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CHỮA THÔNG </a:t>
            </a:r>
            <a:r>
              <a:rPr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ỜNG </a:t>
            </a:r>
            <a:r>
              <a:rPr sz="11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 </a:t>
            </a:r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r>
              <a:rPr sz="11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" algn="ctr">
              <a:lnSpc>
                <a:spcPts val="1285"/>
              </a:lnSpc>
            </a:pPr>
            <a:r>
              <a:rPr sz="1100" spc="-5" dirty="0">
                <a:latin typeface="Times New Roman"/>
                <a:cs typeface="Times New Roman"/>
              </a:rPr>
              <a:t>Dùng </a:t>
            </a:r>
            <a:r>
              <a:rPr sz="1100" dirty="0">
                <a:latin typeface="Times New Roman"/>
                <a:cs typeface="Times New Roman"/>
              </a:rPr>
              <a:t>cho các lớp đào 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ôtô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9401" y="5677661"/>
            <a:ext cx="12211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HÀ NỘI, </a:t>
            </a:r>
            <a:r>
              <a:rPr sz="1100" dirty="0">
                <a:latin typeface="Times New Roman"/>
                <a:cs typeface="Times New Roman"/>
              </a:rPr>
              <a:t>NĂM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2017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1180846"/>
            <a:ext cx="3126740" cy="352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105"/>
              </a:spcBef>
            </a:pPr>
            <a:r>
              <a:rPr sz="1100" b="1" spc="-5" dirty="0">
                <a:latin typeface="Times New Roman"/>
                <a:cs typeface="Times New Roman"/>
              </a:rPr>
              <a:t>CHỦ BIÊN </a:t>
            </a:r>
            <a:r>
              <a:rPr sz="1100" b="1" dirty="0">
                <a:latin typeface="Times New Roman"/>
                <a:cs typeface="Times New Roman"/>
              </a:rPr>
              <a:t>: </a:t>
            </a:r>
            <a:r>
              <a:rPr sz="1100" b="1" spc="-5" dirty="0">
                <a:latin typeface="Times New Roman"/>
                <a:cs typeface="Times New Roman"/>
              </a:rPr>
              <a:t>TỔNG CỤC </a:t>
            </a:r>
            <a:r>
              <a:rPr sz="1100" b="1" spc="5" dirty="0" smtClean="0">
                <a:latin typeface="Times New Roman"/>
                <a:cs typeface="Times New Roman"/>
              </a:rPr>
              <a:t>Đ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ỜNG </a:t>
            </a:r>
            <a:r>
              <a:rPr sz="1100" b="1" dirty="0">
                <a:latin typeface="Times New Roman"/>
                <a:cs typeface="Times New Roman"/>
              </a:rPr>
              <a:t>BỘ </a:t>
            </a:r>
            <a:r>
              <a:rPr sz="1100" b="1" spc="-5" dirty="0">
                <a:latin typeface="Times New Roman"/>
                <a:cs typeface="Times New Roman"/>
              </a:rPr>
              <a:t>VIỆT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spc="-45" dirty="0">
                <a:latin typeface="Times New Roman"/>
                <a:cs typeface="Times New Roman"/>
              </a:rPr>
              <a:t>NAM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85"/>
              </a:lnSpc>
              <a:tabLst>
                <a:tab pos="1183005" algn="l"/>
              </a:tabLst>
            </a:pPr>
            <a:r>
              <a:rPr sz="1100" spc="-5" dirty="0">
                <a:latin typeface="Times New Roman"/>
                <a:cs typeface="Times New Roman"/>
              </a:rPr>
              <a:t>BIÊN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SOẠN</a:t>
            </a:r>
            <a:r>
              <a:rPr sz="1100" dirty="0">
                <a:latin typeface="Times New Roman"/>
                <a:cs typeface="Times New Roman"/>
              </a:rPr>
              <a:t> :	Ths. </a:t>
            </a:r>
            <a:r>
              <a:rPr sz="1100" spc="-5" dirty="0" smtClean="0">
                <a:latin typeface="Times New Roman"/>
                <a:cs typeface="Times New Roman"/>
              </a:rPr>
              <a:t>V</a:t>
            </a:r>
            <a:r>
              <a:rPr lang="vi-VN" sz="1100" spc="-5" dirty="0" smtClean="0">
                <a:latin typeface="Times New Roman"/>
                <a:cs typeface="Times New Roman"/>
              </a:rPr>
              <a:t>Ư</a:t>
            </a:r>
            <a:r>
              <a:rPr sz="1100" spc="-5" dirty="0" smtClean="0">
                <a:latin typeface="Times New Roman"/>
                <a:cs typeface="Times New Roman"/>
              </a:rPr>
              <a:t>ƠNG </a:t>
            </a:r>
            <a:r>
              <a:rPr sz="1100" spc="-5" dirty="0">
                <a:latin typeface="Times New Roman"/>
                <a:cs typeface="Times New Roman"/>
              </a:rPr>
              <a:t>TRỌNG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MINH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1820926"/>
            <a:ext cx="8159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HIỆU ĐÍNH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9302" y="1820926"/>
            <a:ext cx="1848485" cy="5156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2794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KS. </a:t>
            </a:r>
            <a:r>
              <a:rPr sz="1100" spc="-5" dirty="0">
                <a:latin typeface="Times New Roman"/>
                <a:cs typeface="Times New Roman"/>
              </a:rPr>
              <a:t>NGUYỄN THẮNG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QUÂN  </a:t>
            </a:r>
            <a:r>
              <a:rPr sz="1100" dirty="0">
                <a:latin typeface="Times New Roman"/>
                <a:cs typeface="Times New Roman"/>
              </a:rPr>
              <a:t>KS. TRẦN </a:t>
            </a:r>
            <a:r>
              <a:rPr sz="1100" spc="-5" dirty="0">
                <a:latin typeface="Times New Roman"/>
                <a:cs typeface="Times New Roman"/>
              </a:rPr>
              <a:t>QUỐC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TUẤN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45"/>
              </a:lnSpc>
            </a:pPr>
            <a:r>
              <a:rPr sz="1100" dirty="0">
                <a:latin typeface="Times New Roman"/>
                <a:cs typeface="Times New Roman"/>
              </a:rPr>
              <a:t>Ths. </a:t>
            </a:r>
            <a:r>
              <a:rPr sz="1100" spc="-5" dirty="0" smtClean="0">
                <a:latin typeface="Times New Roman"/>
                <a:cs typeface="Times New Roman"/>
              </a:rPr>
              <a:t>L</a:t>
            </a:r>
            <a:r>
              <a:rPr lang="vi-VN" sz="1100" spc="-5" dirty="0" smtClean="0">
                <a:latin typeface="Times New Roman"/>
                <a:cs typeface="Times New Roman"/>
              </a:rPr>
              <a:t>Ư</a:t>
            </a:r>
            <a:r>
              <a:rPr sz="1100" spc="-5" dirty="0" smtClean="0">
                <a:latin typeface="Times New Roman"/>
                <a:cs typeface="Times New Roman"/>
              </a:rPr>
              <a:t>ƠNG </a:t>
            </a:r>
            <a:r>
              <a:rPr sz="1100" spc="-5" dirty="0">
                <a:latin typeface="Times New Roman"/>
                <a:cs typeface="Times New Roman"/>
              </a:rPr>
              <a:t>DUYÊN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imes New Roman"/>
                <a:cs typeface="Times New Roman"/>
              </a:rPr>
              <a:t>THỐNG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8820" y="2784475"/>
            <a:ext cx="2886075" cy="677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5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GIÁO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</a:t>
            </a:r>
            <a:endParaRPr sz="1100" dirty="0">
              <a:latin typeface="Times New Roman"/>
              <a:cs typeface="Times New Roman"/>
            </a:endParaRPr>
          </a:p>
          <a:p>
            <a:pPr marL="591820" marR="584835" indent="1270" algn="ctr">
              <a:lnSpc>
                <a:spcPts val="1260"/>
              </a:lnSpc>
              <a:spcBef>
                <a:spcPts val="65"/>
              </a:spcBef>
            </a:pPr>
            <a:r>
              <a:rPr sz="1100" spc="-5" dirty="0">
                <a:latin typeface="Times New Roman"/>
                <a:cs typeface="Times New Roman"/>
              </a:rPr>
              <a:t>CẤU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5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SỬA CHỮA  THÔNG </a:t>
            </a:r>
            <a:r>
              <a:rPr sz="1100" spc="-5" dirty="0" smtClean="0">
                <a:latin typeface="Times New Roman"/>
                <a:cs typeface="Times New Roman"/>
              </a:rPr>
              <a:t>TH</a:t>
            </a:r>
            <a:r>
              <a:rPr lang="vi-VN" sz="1100" spc="-5" dirty="0" smtClean="0">
                <a:latin typeface="Times New Roman"/>
                <a:cs typeface="Times New Roman"/>
              </a:rPr>
              <a:t>Ư</a:t>
            </a:r>
            <a:r>
              <a:rPr sz="1100" spc="-5" dirty="0" smtClean="0">
                <a:latin typeface="Times New Roman"/>
                <a:cs typeface="Times New Roman"/>
              </a:rPr>
              <a:t>ỜNG </a:t>
            </a:r>
            <a:r>
              <a:rPr sz="1100" spc="5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Ô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114" dirty="0"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40"/>
              </a:lnSpc>
            </a:pPr>
            <a:r>
              <a:rPr sz="1100" spc="-5" dirty="0">
                <a:latin typeface="Times New Roman"/>
                <a:cs typeface="Times New Roman"/>
              </a:rPr>
              <a:t>DÙNG CHO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LỚP ĐÀO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5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Ô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277" y="1020826"/>
            <a:ext cx="9194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LỜI </a:t>
            </a:r>
            <a:r>
              <a:rPr sz="1100" b="1" spc="-5" dirty="0">
                <a:latin typeface="Times New Roman"/>
                <a:cs typeface="Times New Roman"/>
              </a:rPr>
              <a:t>NÓI</a:t>
            </a:r>
            <a:r>
              <a:rPr sz="1100" b="1" spc="-7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ĐẦU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499362"/>
            <a:ext cx="3628390" cy="400276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6350" indent="269240" algn="just">
              <a:lnSpc>
                <a:spcPct val="95900"/>
              </a:lnSpc>
              <a:spcBef>
                <a:spcPts val="155"/>
              </a:spcBef>
            </a:pPr>
            <a:r>
              <a:rPr sz="1100" spc="-5" dirty="0">
                <a:latin typeface="Times New Roman"/>
                <a:cs typeface="Times New Roman"/>
              </a:rPr>
              <a:t>Giáo trình khung </a:t>
            </a:r>
            <a:r>
              <a:rPr sz="1100" dirty="0">
                <a:latin typeface="Times New Roman"/>
                <a:cs typeface="Times New Roman"/>
              </a:rPr>
              <a:t>Cấu tạo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sửa chữa </a:t>
            </a: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5" dirty="0" err="1">
                <a:latin typeface="Times New Roman"/>
                <a:cs typeface="Times New Roman"/>
              </a:rPr>
              <a:t>ôtô</a:t>
            </a:r>
            <a:r>
              <a:rPr sz="1100" spc="-5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biên soạn trên cơ </a:t>
            </a:r>
            <a:r>
              <a:rPr sz="1100" spc="-10" dirty="0" err="1">
                <a:latin typeface="Times New Roman"/>
                <a:cs typeface="Times New Roman"/>
              </a:rPr>
              <a:t>sở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ch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đào 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90" dirty="0">
                <a:latin typeface="Times New Roman"/>
                <a:cs typeface="Times New Roman"/>
              </a:rPr>
              <a:t>theo  </a:t>
            </a:r>
            <a:r>
              <a:rPr sz="1100" dirty="0">
                <a:latin typeface="Times New Roman"/>
                <a:cs typeface="Times New Roman"/>
              </a:rPr>
              <a:t>quy định của </a:t>
            </a:r>
            <a:r>
              <a:rPr sz="1100" spc="-5" dirty="0">
                <a:latin typeface="Times New Roman"/>
                <a:cs typeface="Times New Roman"/>
              </a:rPr>
              <a:t>Bộ Giao thông vận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tải.</a:t>
            </a:r>
          </a:p>
          <a:p>
            <a:pPr marL="12700" marR="5080" indent="269240" algn="just">
              <a:lnSpc>
                <a:spcPct val="959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Cấu tạo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sửa </a:t>
            </a:r>
            <a:r>
              <a:rPr sz="1100" spc="-5" dirty="0">
                <a:latin typeface="Times New Roman"/>
                <a:cs typeface="Times New Roman"/>
              </a:rPr>
              <a:t>chữa </a:t>
            </a:r>
            <a:r>
              <a:rPr sz="1100" spc="-5" dirty="0" err="1">
                <a:latin typeface="Times New Roman"/>
                <a:cs typeface="Times New Roman"/>
              </a:rPr>
              <a:t>thông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là một </a:t>
            </a:r>
            <a:r>
              <a:rPr sz="1100" spc="-35" dirty="0">
                <a:latin typeface="Times New Roman"/>
                <a:cs typeface="Times New Roman"/>
              </a:rPr>
              <a:t>trong  </a:t>
            </a:r>
            <a:r>
              <a:rPr sz="1100" dirty="0">
                <a:latin typeface="Times New Roman"/>
                <a:cs typeface="Times New Roman"/>
              </a:rPr>
              <a:t>những </a:t>
            </a:r>
            <a:r>
              <a:rPr sz="1100" spc="-5" dirty="0">
                <a:latin typeface="Times New Roman"/>
                <a:cs typeface="Times New Roman"/>
              </a:rPr>
              <a:t>môn </a:t>
            </a:r>
            <a:r>
              <a:rPr sz="1100" dirty="0">
                <a:latin typeface="Times New Roman"/>
                <a:cs typeface="Times New Roman"/>
              </a:rPr>
              <a:t>học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ch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trình đào 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ôtô. Môn </a:t>
            </a:r>
            <a:r>
              <a:rPr sz="1100" spc="-50" dirty="0">
                <a:latin typeface="Times New Roman"/>
                <a:cs typeface="Times New Roman"/>
              </a:rPr>
              <a:t>học  </a:t>
            </a:r>
            <a:r>
              <a:rPr sz="1100" dirty="0">
                <a:latin typeface="Times New Roman"/>
                <a:cs typeface="Times New Roman"/>
              </a:rPr>
              <a:t>này nhằm trang bị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dirty="0">
                <a:latin typeface="Times New Roman"/>
                <a:cs typeface="Times New Roman"/>
              </a:rPr>
              <a:t>học sinh những </a:t>
            </a:r>
            <a:r>
              <a:rPr sz="1100" spc="-5" dirty="0">
                <a:latin typeface="Times New Roman"/>
                <a:cs typeface="Times New Roman"/>
              </a:rPr>
              <a:t>kiến thức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bản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cấu  tạo,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</a:t>
            </a:r>
            <a:r>
              <a:rPr sz="1100" spc="5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các </a:t>
            </a:r>
            <a:r>
              <a:rPr sz="1100" spc="-5" dirty="0">
                <a:latin typeface="Times New Roman"/>
                <a:cs typeface="Times New Roman"/>
              </a:rPr>
              <a:t>cụm,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thống, </a:t>
            </a:r>
            <a:r>
              <a:rPr sz="1100" dirty="0">
                <a:latin typeface="Times New Roman"/>
                <a:cs typeface="Times New Roman"/>
              </a:rPr>
              <a:t>tổng thành </a:t>
            </a:r>
            <a:r>
              <a:rPr sz="1100" spc="-5" dirty="0">
                <a:latin typeface="Times New Roman"/>
                <a:cs typeface="Times New Roman"/>
              </a:rPr>
              <a:t>ôtô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sửa chữa </a:t>
            </a:r>
            <a:r>
              <a:rPr sz="1100" spc="-5" dirty="0" err="1">
                <a:latin typeface="Times New Roman"/>
                <a:cs typeface="Times New Roman"/>
              </a:rPr>
              <a:t>thông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6000"/>
              </a:lnSpc>
              <a:spcBef>
                <a:spcPts val="590"/>
              </a:spcBef>
            </a:pPr>
            <a:r>
              <a:rPr sz="1100" spc="-5" dirty="0">
                <a:latin typeface="Times New Roman"/>
                <a:cs typeface="Times New Roman"/>
              </a:rPr>
              <a:t>Giáo trình </a:t>
            </a:r>
            <a:r>
              <a:rPr sz="1100" spc="-5" dirty="0" err="1">
                <a:latin typeface="Times New Roman"/>
                <a:cs typeface="Times New Roman"/>
              </a:rPr>
              <a:t>khung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biên soạn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giáo viên </a:t>
            </a:r>
            <a:r>
              <a:rPr sz="1100" dirty="0">
                <a:latin typeface="Times New Roman"/>
                <a:cs typeface="Times New Roman"/>
              </a:rPr>
              <a:t>dạy </a:t>
            </a:r>
            <a:r>
              <a:rPr sz="1100" spc="5" dirty="0">
                <a:latin typeface="Times New Roman"/>
                <a:cs typeface="Times New Roman"/>
              </a:rPr>
              <a:t>lái </a:t>
            </a:r>
            <a:r>
              <a:rPr sz="1100" spc="-55" dirty="0">
                <a:latin typeface="Times New Roman"/>
                <a:cs typeface="Times New Roman"/>
              </a:rPr>
              <a:t>xe,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tham khảo </a:t>
            </a:r>
            <a:r>
              <a:rPr sz="1100" dirty="0">
                <a:latin typeface="Times New Roman"/>
                <a:cs typeface="Times New Roman"/>
              </a:rPr>
              <a:t>để học, dự </a:t>
            </a:r>
            <a:r>
              <a:rPr sz="1100" spc="-5" dirty="0">
                <a:latin typeface="Times New Roman"/>
                <a:cs typeface="Times New Roman"/>
              </a:rPr>
              <a:t>sát hạch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giấy </a:t>
            </a:r>
            <a:r>
              <a:rPr sz="1100" dirty="0">
                <a:latin typeface="Times New Roman"/>
                <a:cs typeface="Times New Roman"/>
              </a:rPr>
              <a:t>phép lái xe </a:t>
            </a:r>
            <a:r>
              <a:rPr sz="1100" spc="-50" dirty="0">
                <a:latin typeface="Times New Roman"/>
                <a:cs typeface="Times New Roman"/>
              </a:rPr>
              <a:t>ôtô  </a:t>
            </a:r>
            <a:r>
              <a:rPr sz="1100" dirty="0">
                <a:latin typeface="Times New Roman"/>
                <a:cs typeface="Times New Roman"/>
              </a:rPr>
              <a:t>hạng B2, </a:t>
            </a:r>
            <a:r>
              <a:rPr sz="1100" spc="-5" dirty="0">
                <a:latin typeface="Times New Roman"/>
                <a:cs typeface="Times New Roman"/>
              </a:rPr>
              <a:t>C, D, </a:t>
            </a:r>
            <a:r>
              <a:rPr sz="1100" dirty="0">
                <a:latin typeface="Times New Roman"/>
                <a:cs typeface="Times New Roman"/>
              </a:rPr>
              <a:t>E, </a:t>
            </a:r>
            <a:r>
              <a:rPr sz="1100" spc="-5" dirty="0">
                <a:latin typeface="Times New Roman"/>
                <a:cs typeface="Times New Roman"/>
              </a:rPr>
              <a:t>FC. </a:t>
            </a:r>
            <a:r>
              <a:rPr sz="1100" dirty="0">
                <a:latin typeface="Times New Roman"/>
                <a:cs typeface="Times New Roman"/>
              </a:rPr>
              <a:t>Khi đào </a:t>
            </a:r>
            <a:r>
              <a:rPr sz="1100" spc="-5" dirty="0">
                <a:latin typeface="Times New Roman"/>
                <a:cs typeface="Times New Roman"/>
              </a:rPr>
              <a:t>tạo các </a:t>
            </a:r>
            <a:r>
              <a:rPr sz="1100" dirty="0">
                <a:latin typeface="Times New Roman"/>
                <a:cs typeface="Times New Roman"/>
              </a:rPr>
              <a:t>hạng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đào </a:t>
            </a:r>
            <a:r>
              <a:rPr sz="1100" spc="-5" dirty="0">
                <a:latin typeface="Times New Roman"/>
                <a:cs typeface="Times New Roman"/>
              </a:rPr>
              <a:t>tạo </a:t>
            </a:r>
            <a:r>
              <a:rPr sz="1100" dirty="0">
                <a:latin typeface="Times New Roman"/>
                <a:cs typeface="Times New Roman"/>
              </a:rPr>
              <a:t>chuyển  các </a:t>
            </a:r>
            <a:r>
              <a:rPr sz="1100" spc="-5" dirty="0">
                <a:latin typeface="Times New Roman"/>
                <a:cs typeface="Times New Roman"/>
              </a:rPr>
              <a:t>hạng, </a:t>
            </a:r>
            <a:r>
              <a:rPr sz="1100" dirty="0">
                <a:latin typeface="Times New Roman"/>
                <a:cs typeface="Times New Roman"/>
              </a:rPr>
              <a:t>các cơ </a:t>
            </a:r>
            <a:r>
              <a:rPr sz="1100" spc="-5" dirty="0">
                <a:latin typeface="Times New Roman"/>
                <a:cs typeface="Times New Roman"/>
              </a:rPr>
              <a:t>sở đào tạo </a:t>
            </a:r>
            <a:r>
              <a:rPr sz="1100" dirty="0">
                <a:latin typeface="Times New Roman"/>
                <a:cs typeface="Times New Roman"/>
              </a:rPr>
              <a:t>căn cứ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ch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đào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0" dirty="0">
                <a:latin typeface="Times New Roman"/>
                <a:cs typeface="Times New Roman"/>
              </a:rPr>
              <a:t>lái  </a:t>
            </a:r>
            <a:r>
              <a:rPr sz="1100" dirty="0">
                <a:latin typeface="Times New Roman"/>
                <a:cs typeface="Times New Roman"/>
              </a:rPr>
              <a:t>xe cơ </a:t>
            </a:r>
            <a:r>
              <a:rPr sz="1100" spc="-5" dirty="0" err="1">
                <a:latin typeface="Times New Roman"/>
                <a:cs typeface="Times New Roman"/>
              </a:rPr>
              <a:t>giới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thời </a:t>
            </a:r>
            <a:r>
              <a:rPr sz="1100" spc="-5" dirty="0">
                <a:latin typeface="Times New Roman"/>
                <a:cs typeface="Times New Roman"/>
              </a:rPr>
              <a:t>gian </a:t>
            </a:r>
            <a:r>
              <a:rPr sz="1100" dirty="0">
                <a:latin typeface="Times New Roman"/>
                <a:cs typeface="Times New Roman"/>
              </a:rPr>
              <a:t>phân bổ cho </a:t>
            </a:r>
            <a:r>
              <a:rPr sz="1100" dirty="0" err="1">
                <a:latin typeface="Times New Roman"/>
                <a:cs typeface="Times New Roman"/>
              </a:rPr>
              <a:t>các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ch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105" dirty="0">
                <a:latin typeface="Times New Roman"/>
                <a:cs typeface="Times New Roman"/>
              </a:rPr>
              <a:t>mục 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giảng </a:t>
            </a:r>
            <a:r>
              <a:rPr sz="1100" dirty="0">
                <a:latin typeface="Times New Roman"/>
                <a:cs typeface="Times New Roman"/>
              </a:rPr>
              <a:t>dạy cho phù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hợp.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60"/>
              </a:lnSpc>
              <a:spcBef>
                <a:spcPts val="635"/>
              </a:spcBef>
            </a:pPr>
            <a:r>
              <a:rPr sz="1100" spc="-5" dirty="0">
                <a:latin typeface="Times New Roman"/>
                <a:cs typeface="Times New Roman"/>
              </a:rPr>
              <a:t>Giáo trình </a:t>
            </a:r>
            <a:r>
              <a:rPr sz="1100" dirty="0">
                <a:latin typeface="Times New Roman"/>
                <a:cs typeface="Times New Roman"/>
              </a:rPr>
              <a:t>này là </a:t>
            </a:r>
            <a:r>
              <a:rPr sz="1100" spc="-5" dirty="0">
                <a:latin typeface="Times New Roman"/>
                <a:cs typeface="Times New Roman"/>
              </a:rPr>
              <a:t>tài liệu tham khảo </a:t>
            </a:r>
            <a:r>
              <a:rPr sz="1100" dirty="0">
                <a:latin typeface="Times New Roman"/>
                <a:cs typeface="Times New Roman"/>
              </a:rPr>
              <a:t>cho học </a:t>
            </a:r>
            <a:r>
              <a:rPr sz="1100" spc="-5" dirty="0">
                <a:latin typeface="Times New Roman"/>
                <a:cs typeface="Times New Roman"/>
              </a:rPr>
              <a:t>sinh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giáo  viên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các cơ </a:t>
            </a:r>
            <a:r>
              <a:rPr sz="1100" spc="-10" dirty="0">
                <a:latin typeface="Times New Roman"/>
                <a:cs typeface="Times New Roman"/>
              </a:rPr>
              <a:t>sở </a:t>
            </a:r>
            <a:r>
              <a:rPr sz="1100" spc="-5" dirty="0">
                <a:latin typeface="Times New Roman"/>
                <a:cs typeface="Times New Roman"/>
              </a:rPr>
              <a:t>đào tạo lái </a:t>
            </a: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 err="1">
                <a:latin typeface="Times New Roman"/>
                <a:cs typeface="Times New Roman"/>
              </a:rPr>
              <a:t>cả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>
              <a:lnSpc>
                <a:spcPts val="1260"/>
              </a:lnSpc>
              <a:spcBef>
                <a:spcPts val="610"/>
              </a:spcBef>
            </a:pPr>
            <a:r>
              <a:rPr sz="1100" spc="-5" dirty="0">
                <a:latin typeface="Times New Roman"/>
                <a:cs typeface="Times New Roman"/>
              </a:rPr>
              <a:t>Để giáo </a:t>
            </a:r>
            <a:r>
              <a:rPr sz="1100" dirty="0">
                <a:latin typeface="Times New Roman"/>
                <a:cs typeface="Times New Roman"/>
              </a:rPr>
              <a:t>trình </a:t>
            </a:r>
            <a:r>
              <a:rPr sz="1100" spc="-5" dirty="0">
                <a:latin typeface="Times New Roman"/>
                <a:cs typeface="Times New Roman"/>
              </a:rPr>
              <a:t>ngày </a:t>
            </a:r>
            <a:r>
              <a:rPr sz="1100" dirty="0">
                <a:latin typeface="Times New Roman"/>
                <a:cs typeface="Times New Roman"/>
              </a:rPr>
              <a:t>càng </a:t>
            </a:r>
            <a:r>
              <a:rPr sz="1100" spc="-5" dirty="0">
                <a:latin typeface="Times New Roman"/>
                <a:cs typeface="Times New Roman"/>
              </a:rPr>
              <a:t>hoàn thiện hơn cho những </a:t>
            </a:r>
            <a:r>
              <a:rPr sz="1100" dirty="0">
                <a:latin typeface="Times New Roman"/>
                <a:cs typeface="Times New Roman"/>
              </a:rPr>
              <a:t>lần </a:t>
            </a:r>
            <a:r>
              <a:rPr sz="1100" spc="-5" dirty="0">
                <a:latin typeface="Times New Roman"/>
                <a:cs typeface="Times New Roman"/>
              </a:rPr>
              <a:t>xuất  </a:t>
            </a:r>
            <a:r>
              <a:rPr sz="1100" dirty="0">
                <a:latin typeface="Times New Roman"/>
                <a:cs typeface="Times New Roman"/>
              </a:rPr>
              <a:t>bản </a:t>
            </a:r>
            <a:r>
              <a:rPr sz="1100" spc="-5" dirty="0">
                <a:latin typeface="Times New Roman"/>
                <a:cs typeface="Times New Roman"/>
              </a:rPr>
              <a:t>sau, mong </a:t>
            </a:r>
            <a:r>
              <a:rPr sz="1100" dirty="0">
                <a:latin typeface="Times New Roman"/>
                <a:cs typeface="Times New Roman"/>
              </a:rPr>
              <a:t>bạn đọc </a:t>
            </a:r>
            <a:r>
              <a:rPr sz="1100" spc="-5" dirty="0">
                <a:latin typeface="Times New Roman"/>
                <a:cs typeface="Times New Roman"/>
              </a:rPr>
              <a:t>tham gia góp</a:t>
            </a:r>
            <a:r>
              <a:rPr sz="1100" spc="-10" dirty="0">
                <a:latin typeface="Times New Roman"/>
                <a:cs typeface="Times New Roman"/>
              </a:rPr>
              <a:t> ý.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60"/>
              </a:lnSpc>
              <a:spcBef>
                <a:spcPts val="615"/>
              </a:spcBef>
            </a:pPr>
            <a:r>
              <a:rPr sz="1100" dirty="0">
                <a:latin typeface="Times New Roman"/>
                <a:cs typeface="Times New Roman"/>
              </a:rPr>
              <a:t>Ý </a:t>
            </a:r>
            <a:r>
              <a:rPr sz="1100" spc="-5" dirty="0">
                <a:latin typeface="Times New Roman"/>
                <a:cs typeface="Times New Roman"/>
              </a:rPr>
              <a:t>kiến </a:t>
            </a:r>
            <a:r>
              <a:rPr sz="1100" dirty="0">
                <a:latin typeface="Times New Roman"/>
                <a:cs typeface="Times New Roman"/>
              </a:rPr>
              <a:t>đóng </a:t>
            </a:r>
            <a:r>
              <a:rPr sz="1100" spc="-5" dirty="0">
                <a:latin typeface="Times New Roman"/>
                <a:cs typeface="Times New Roman"/>
              </a:rPr>
              <a:t>góp </a:t>
            </a:r>
            <a:r>
              <a:rPr sz="1100" dirty="0">
                <a:latin typeface="Times New Roman"/>
                <a:cs typeface="Times New Roman"/>
              </a:rPr>
              <a:t>xin </a:t>
            </a:r>
            <a:r>
              <a:rPr sz="1100" spc="-5" dirty="0">
                <a:latin typeface="Times New Roman"/>
                <a:cs typeface="Times New Roman"/>
              </a:rPr>
              <a:t>gửi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Tổng </a:t>
            </a:r>
            <a:r>
              <a:rPr sz="1100" dirty="0" err="1">
                <a:latin typeface="Times New Roman"/>
                <a:cs typeface="Times New Roman"/>
              </a:rPr>
              <a:t>cục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Đ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Bộ Việt </a:t>
            </a:r>
            <a:r>
              <a:rPr sz="1100" spc="-50" dirty="0">
                <a:latin typeface="Times New Roman"/>
                <a:cs typeface="Times New Roman"/>
              </a:rPr>
              <a:t>Nam  </a:t>
            </a:r>
            <a:r>
              <a:rPr sz="1100" dirty="0">
                <a:latin typeface="Times New Roman"/>
                <a:cs typeface="Times New Roman"/>
              </a:rPr>
              <a:t>Ô D 20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Tôn Thất </a:t>
            </a:r>
            <a:r>
              <a:rPr sz="1100" spc="-5" dirty="0">
                <a:latin typeface="Times New Roman"/>
                <a:cs typeface="Times New Roman"/>
              </a:rPr>
              <a:t>Thuyết, Quận </a:t>
            </a:r>
            <a:r>
              <a:rPr sz="1100" dirty="0">
                <a:latin typeface="Times New Roman"/>
                <a:cs typeface="Times New Roman"/>
              </a:rPr>
              <a:t>Cầu </a:t>
            </a:r>
            <a:r>
              <a:rPr sz="1100" spc="-5" dirty="0">
                <a:latin typeface="Times New Roman"/>
                <a:cs typeface="Times New Roman"/>
              </a:rPr>
              <a:t>Giấy, </a:t>
            </a:r>
            <a:r>
              <a:rPr sz="1100" dirty="0">
                <a:latin typeface="Times New Roman"/>
                <a:cs typeface="Times New Roman"/>
              </a:rPr>
              <a:t>TP </a:t>
            </a:r>
            <a:r>
              <a:rPr sz="1100" spc="-10" dirty="0">
                <a:latin typeface="Times New Roman"/>
                <a:cs typeface="Times New Roman"/>
              </a:rPr>
              <a:t>Hà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Nội.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1053465">
              <a:lnSpc>
                <a:spcPct val="100000"/>
              </a:lnSpc>
            </a:pPr>
            <a:r>
              <a:rPr sz="1100" spc="-5" dirty="0">
                <a:latin typeface="Times New Roman"/>
                <a:cs typeface="Times New Roman"/>
              </a:rPr>
              <a:t>TỔNG CỤC </a:t>
            </a:r>
            <a:r>
              <a:rPr sz="1100" spc="-5" dirty="0" smtClean="0">
                <a:latin typeface="Times New Roman"/>
                <a:cs typeface="Times New Roman"/>
              </a:rPr>
              <a:t>Đ</a:t>
            </a:r>
            <a:r>
              <a:rPr lang="vi-VN" sz="1100" spc="-5" dirty="0" smtClean="0">
                <a:latin typeface="Times New Roman"/>
                <a:cs typeface="Times New Roman"/>
              </a:rPr>
              <a:t>ư</a:t>
            </a:r>
            <a:r>
              <a:rPr sz="1100" spc="-5" dirty="0" smtClean="0">
                <a:latin typeface="Times New Roman"/>
                <a:cs typeface="Times New Roman"/>
              </a:rPr>
              <a:t>ỜNG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VIỆT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NAM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68006" y="1342390"/>
            <a:ext cx="6889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Times New Roman"/>
                <a:cs typeface="Times New Roman"/>
              </a:rPr>
              <a:t>MỤC</a:t>
            </a:r>
            <a:r>
              <a:rPr sz="1100" b="1" spc="-7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LỤC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918501"/>
              </p:ext>
            </p:extLst>
          </p:nvPr>
        </p:nvGraphicFramePr>
        <p:xfrm>
          <a:off x="6353936" y="1848892"/>
          <a:ext cx="3519170" cy="34359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4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145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Trang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56">
                <a:tc>
                  <a:txBody>
                    <a:bodyPr/>
                    <a:lstStyle/>
                    <a:p>
                      <a:pPr marL="127000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Lời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nói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đầu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22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 :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Giới thiệu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chung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về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ôtô</a:t>
                      </a: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2 :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Động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cơ xe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ôtô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3 :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Cấu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tạo gầm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ôtô</a:t>
                      </a:r>
                    </a:p>
                  </a:txBody>
                  <a:tcPr marL="0" marR="0" marT="5143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4 :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điện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ôtô</a:t>
                      </a:r>
                    </a:p>
                  </a:txBody>
                  <a:tcPr marL="0" marR="0" marT="5143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91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02">
                <a:tc>
                  <a:txBody>
                    <a:bodyPr/>
                    <a:lstStyle/>
                    <a:p>
                      <a:pPr marL="811530" marR="147955" indent="-685165">
                        <a:lnSpc>
                          <a:spcPts val="1260"/>
                        </a:lnSpc>
                        <a:spcBef>
                          <a:spcPts val="505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5: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Các hệ thống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toàn chủ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động 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trang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bị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trên xe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6413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847725" marR="149225" indent="-721360">
                        <a:lnSpc>
                          <a:spcPts val="1260"/>
                        </a:lnSpc>
                        <a:spcBef>
                          <a:spcPts val="250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6 :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Hệ thống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tự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chẩn đoán trên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và 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các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50" dirty="0" smtClean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lang="vi-VN" sz="1100" spc="-15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1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spc="0" baseline="0" dirty="0" err="1" smtClean="0">
                          <a:latin typeface="Times New Roman"/>
                          <a:cs typeface="Times New Roman"/>
                        </a:rPr>
                        <a:t>hỏng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thông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5" dirty="0" err="1" smtClean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lang="vi-VN" sz="11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92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663">
                <a:tc>
                  <a:txBody>
                    <a:bodyPr/>
                    <a:lstStyle/>
                    <a:p>
                      <a:pPr marL="847725" marR="148590" indent="-721360">
                        <a:lnSpc>
                          <a:spcPts val="1270"/>
                        </a:lnSpc>
                        <a:spcBef>
                          <a:spcPts val="114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7 :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Nội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quy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vi-VN" sz="11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latin typeface="Times New Roman"/>
                          <a:cs typeface="Times New Roman"/>
                        </a:rPr>
                        <a:t>ởng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kỹ thuật an 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toàn,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sử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dụng đồ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nghề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17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b="1" spc="-4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b="1" spc="-40" dirty="0" err="1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b="1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8 :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Bảo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1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latin typeface="Times New Roman"/>
                          <a:cs typeface="Times New Roman"/>
                        </a:rPr>
                        <a:t>ỡng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kỹ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thuật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ôtô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123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2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Mục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 lục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76">
                <a:tc>
                  <a:txBody>
                    <a:bodyPr/>
                    <a:lstStyle/>
                    <a:p>
                      <a:pPr marL="127000">
                        <a:lnSpc>
                          <a:spcPts val="1240"/>
                        </a:lnSpc>
                        <a:spcBef>
                          <a:spcPts val="41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Tài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liệu tham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khảo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265"/>
                        </a:lnSpc>
                        <a:spcBef>
                          <a:spcPts val="3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149</a:t>
                      </a:r>
                    </a:p>
                  </a:txBody>
                  <a:tcPr marL="0" marR="0" marT="5016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172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978763"/>
            <a:ext cx="3629025" cy="332422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I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sz="1100" b="1" spc="-5" dirty="0">
                <a:latin typeface="Times New Roman"/>
                <a:cs typeface="Times New Roman"/>
              </a:rPr>
              <a:t>GIỚI THIỆU CHUNG VỀ XE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</a:pPr>
            <a:r>
              <a:rPr sz="1100" b="1" dirty="0">
                <a:latin typeface="Times New Roman"/>
                <a:cs typeface="Times New Roman"/>
              </a:rPr>
              <a:t>1.1 - </a:t>
            </a:r>
            <a:r>
              <a:rPr sz="1100" b="1" spc="-5" dirty="0">
                <a:latin typeface="Times New Roman"/>
                <a:cs typeface="Times New Roman"/>
              </a:rPr>
              <a:t>KHÁI NIỆM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CHUNG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25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là một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 err="1">
                <a:latin typeface="Times New Roman"/>
                <a:cs typeface="Times New Roman"/>
              </a:rPr>
              <a:t>những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ph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tiện giao </a:t>
            </a: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40" dirty="0" smtClean="0">
                <a:latin typeface="Times New Roman"/>
                <a:cs typeface="Times New Roman"/>
              </a:rPr>
              <a:t>đ</a:t>
            </a:r>
            <a:r>
              <a:rPr lang="vi-VN" sz="1100" spc="-140" dirty="0" smtClean="0"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latin typeface="Times New Roman"/>
                <a:cs typeface="Times New Roman"/>
              </a:rPr>
              <a:t>ờng</a:t>
            </a:r>
            <a:r>
              <a:rPr sz="1100" spc="-1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bộ chủ </a:t>
            </a:r>
            <a:r>
              <a:rPr sz="1100" spc="-5" dirty="0">
                <a:latin typeface="Times New Roman"/>
                <a:cs typeface="Times New Roman"/>
              </a:rPr>
              <a:t>yếu. Nó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tính cơ </a:t>
            </a:r>
            <a:r>
              <a:rPr sz="1100" dirty="0">
                <a:latin typeface="Times New Roman"/>
                <a:cs typeface="Times New Roman"/>
              </a:rPr>
              <a:t>động cao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phạm </a:t>
            </a:r>
            <a:r>
              <a:rPr sz="1100" spc="-10" dirty="0">
                <a:latin typeface="Times New Roman"/>
                <a:cs typeface="Times New Roman"/>
              </a:rPr>
              <a:t>vi </a:t>
            </a:r>
            <a:r>
              <a:rPr sz="1100" dirty="0">
                <a:latin typeface="Times New Roman"/>
                <a:cs typeface="Times New Roman"/>
              </a:rPr>
              <a:t>hoạt động </a:t>
            </a:r>
            <a:r>
              <a:rPr sz="1100" spc="-5" dirty="0">
                <a:latin typeface="Times New Roman"/>
                <a:cs typeface="Times New Roman"/>
              </a:rPr>
              <a:t>rộng.  Do vậy,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toàn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giới ôtô hiện </a:t>
            </a:r>
            <a:r>
              <a:rPr sz="1100" spc="-5" dirty="0" err="1">
                <a:latin typeface="Times New Roman"/>
                <a:cs typeface="Times New Roman"/>
              </a:rPr>
              <a:t>đang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5" dirty="0" err="1">
                <a:latin typeface="Times New Roman"/>
                <a:cs typeface="Times New Roman"/>
              </a:rPr>
              <a:t>làm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0" dirty="0" err="1" smtClean="0">
                <a:latin typeface="Times New Roman"/>
                <a:cs typeface="Times New Roman"/>
              </a:rPr>
              <a:t>ph</a:t>
            </a:r>
            <a:r>
              <a:rPr lang="vi-VN" sz="1100" spc="-110" dirty="0" smtClean="0">
                <a:latin typeface="Times New Roman"/>
                <a:cs typeface="Times New Roman"/>
              </a:rPr>
              <a:t>ư</a:t>
            </a:r>
            <a:r>
              <a:rPr sz="1100" spc="-110" dirty="0" err="1" smtClean="0">
                <a:latin typeface="Times New Roman"/>
                <a:cs typeface="Times New Roman"/>
              </a:rPr>
              <a:t>ơng</a:t>
            </a:r>
            <a:r>
              <a:rPr sz="1100" spc="-110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tiện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lại của </a:t>
            </a:r>
            <a:r>
              <a:rPr sz="1100" dirty="0">
                <a:latin typeface="Times New Roman"/>
                <a:cs typeface="Times New Roman"/>
              </a:rPr>
              <a:t>cá </a:t>
            </a:r>
            <a:r>
              <a:rPr sz="1100" spc="-5" dirty="0">
                <a:latin typeface="Times New Roman"/>
                <a:cs typeface="Times New Roman"/>
              </a:rPr>
              <a:t>nhân, vận </a:t>
            </a:r>
            <a:r>
              <a:rPr sz="1100" dirty="0">
                <a:latin typeface="Times New Roman"/>
                <a:cs typeface="Times New Roman"/>
              </a:rPr>
              <a:t>chuyển hành </a:t>
            </a:r>
            <a:r>
              <a:rPr sz="1100" spc="-5" dirty="0">
                <a:latin typeface="Times New Roman"/>
                <a:cs typeface="Times New Roman"/>
              </a:rPr>
              <a:t>khách </a:t>
            </a:r>
            <a:r>
              <a:rPr sz="1100" dirty="0">
                <a:latin typeface="Times New Roman"/>
                <a:cs typeface="Times New Roman"/>
              </a:rPr>
              <a:t>hoặc hàng hoá  phục </a:t>
            </a:r>
            <a:r>
              <a:rPr sz="1100" spc="-10" dirty="0">
                <a:latin typeface="Times New Roman"/>
                <a:cs typeface="Times New Roman"/>
              </a:rPr>
              <a:t>vụ </a:t>
            </a:r>
            <a:r>
              <a:rPr sz="1100" dirty="0">
                <a:latin typeface="Times New Roman"/>
                <a:cs typeface="Times New Roman"/>
              </a:rPr>
              <a:t>cho nhu cầu phát </a:t>
            </a:r>
            <a:r>
              <a:rPr sz="1100" spc="-5" dirty="0">
                <a:latin typeface="Times New Roman"/>
                <a:cs typeface="Times New Roman"/>
              </a:rPr>
              <a:t>triển kinh </a:t>
            </a:r>
            <a:r>
              <a:rPr sz="1100" dirty="0">
                <a:latin typeface="Times New Roman"/>
                <a:cs typeface="Times New Roman"/>
              </a:rPr>
              <a:t>tế xã hội, an </a:t>
            </a:r>
            <a:r>
              <a:rPr sz="1100" spc="-5" dirty="0">
                <a:latin typeface="Times New Roman"/>
                <a:cs typeface="Times New Roman"/>
              </a:rPr>
              <a:t>ninh </a:t>
            </a:r>
            <a:r>
              <a:rPr sz="1100" dirty="0">
                <a:latin typeface="Times New Roman"/>
                <a:cs typeface="Times New Roman"/>
              </a:rPr>
              <a:t>quốc  </a:t>
            </a:r>
            <a:r>
              <a:rPr sz="1100" spc="-5" dirty="0">
                <a:latin typeface="Times New Roman"/>
                <a:cs typeface="Times New Roman"/>
              </a:rPr>
              <a:t>phòng.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490"/>
              </a:spcBef>
            </a:pPr>
            <a:r>
              <a:rPr sz="1100" b="1" dirty="0">
                <a:latin typeface="Times New Roman"/>
                <a:cs typeface="Times New Roman"/>
              </a:rPr>
              <a:t>1 .2 - PHÂN </a:t>
            </a:r>
            <a:r>
              <a:rPr sz="1100" b="1" spc="-5" dirty="0">
                <a:latin typeface="Times New Roman"/>
                <a:cs typeface="Times New Roman"/>
              </a:rPr>
              <a:t>LOẠI </a:t>
            </a:r>
            <a:r>
              <a:rPr sz="1100" b="1" dirty="0">
                <a:latin typeface="Times New Roman"/>
                <a:cs typeface="Times New Roman"/>
              </a:rPr>
              <a:t>XE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2300"/>
              </a:lnSpc>
              <a:spcBef>
                <a:spcPts val="610"/>
              </a:spcBef>
            </a:pPr>
            <a:r>
              <a:rPr sz="1100" spc="-5" dirty="0">
                <a:latin typeface="Times New Roman"/>
                <a:cs typeface="Times New Roman"/>
              </a:rPr>
              <a:t>Phân </a:t>
            </a:r>
            <a:r>
              <a:rPr sz="1100" spc="-5" dirty="0" err="1">
                <a:latin typeface="Times New Roman"/>
                <a:cs typeface="Times New Roman"/>
              </a:rPr>
              <a:t>loại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thực hiện theo nhiều mục </a:t>
            </a:r>
            <a:r>
              <a:rPr sz="1100" dirty="0">
                <a:latin typeface="Times New Roman"/>
                <a:cs typeface="Times New Roman"/>
              </a:rPr>
              <a:t>đich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spc="-30" dirty="0">
                <a:latin typeface="Times New Roman"/>
                <a:cs typeface="Times New Roman"/>
              </a:rPr>
              <a:t>nhau:  </a:t>
            </a:r>
            <a:r>
              <a:rPr sz="1100" dirty="0">
                <a:latin typeface="Times New Roman"/>
                <a:cs typeface="Times New Roman"/>
              </a:rPr>
              <a:t>tên </a:t>
            </a:r>
            <a:r>
              <a:rPr sz="1100" spc="-5" dirty="0">
                <a:latin typeface="Times New Roman"/>
                <a:cs typeface="Times New Roman"/>
              </a:rPr>
              <a:t>gọi, </a:t>
            </a:r>
            <a:r>
              <a:rPr sz="1100" spc="-5" dirty="0" err="1">
                <a:latin typeface="Times New Roman"/>
                <a:cs typeface="Times New Roman"/>
              </a:rPr>
              <a:t>khối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toàn </a:t>
            </a:r>
            <a:r>
              <a:rPr sz="1100" spc="-5" dirty="0">
                <a:latin typeface="Times New Roman"/>
                <a:cs typeface="Times New Roman"/>
              </a:rPr>
              <a:t>bộ, kết </a:t>
            </a:r>
            <a:r>
              <a:rPr sz="1100" dirty="0">
                <a:latin typeface="Times New Roman"/>
                <a:cs typeface="Times New Roman"/>
              </a:rPr>
              <a:t>cấu, công </a:t>
            </a:r>
            <a:r>
              <a:rPr sz="1100" spc="-5" dirty="0">
                <a:latin typeface="Times New Roman"/>
                <a:cs typeface="Times New Roman"/>
              </a:rPr>
              <a:t>suất động </a:t>
            </a:r>
            <a:r>
              <a:rPr sz="1100" dirty="0">
                <a:latin typeface="Times New Roman"/>
                <a:cs typeface="Times New Roman"/>
              </a:rPr>
              <a:t>cơ, </a:t>
            </a:r>
            <a:r>
              <a:rPr sz="1100" spc="-30" dirty="0">
                <a:latin typeface="Times New Roman"/>
                <a:cs typeface="Times New Roman"/>
              </a:rPr>
              <a:t>công  </a:t>
            </a:r>
            <a:r>
              <a:rPr sz="1100" dirty="0">
                <a:latin typeface="Times New Roman"/>
                <a:cs typeface="Times New Roman"/>
              </a:rPr>
              <a:t>thức bánh </a:t>
            </a:r>
            <a:r>
              <a:rPr sz="1100" spc="-5" dirty="0">
                <a:latin typeface="Times New Roman"/>
                <a:cs typeface="Times New Roman"/>
              </a:rPr>
              <a:t>xe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…</a:t>
            </a:r>
          </a:p>
          <a:p>
            <a:pPr marL="281940" algn="just">
              <a:lnSpc>
                <a:spcPct val="100000"/>
              </a:lnSpc>
              <a:spcBef>
                <a:spcPts val="500"/>
              </a:spcBef>
            </a:pPr>
            <a:r>
              <a:rPr sz="1100" i="1" dirty="0">
                <a:latin typeface="Times New Roman"/>
                <a:cs typeface="Times New Roman"/>
              </a:rPr>
              <a:t>1.2.1 - </a:t>
            </a:r>
            <a:r>
              <a:rPr sz="1100" i="1" spc="-5" dirty="0">
                <a:latin typeface="Times New Roman"/>
                <a:cs typeface="Times New Roman"/>
              </a:rPr>
              <a:t>Theo số </a:t>
            </a:r>
            <a:r>
              <a:rPr sz="1100" i="1" dirty="0">
                <a:latin typeface="Times New Roman"/>
                <a:cs typeface="Times New Roman"/>
              </a:rPr>
              <a:t>chỗ </a:t>
            </a:r>
            <a:r>
              <a:rPr sz="1100" i="1" spc="-5" dirty="0">
                <a:latin typeface="Times New Roman"/>
                <a:cs typeface="Times New Roman"/>
              </a:rPr>
              <a:t>ngồi </a:t>
            </a:r>
            <a:r>
              <a:rPr sz="1100" i="1" dirty="0">
                <a:latin typeface="Times New Roman"/>
                <a:cs typeface="Times New Roman"/>
              </a:rPr>
              <a:t>và tải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trọng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65"/>
              </a:lnSpc>
              <a:spcBef>
                <a:spcPts val="505"/>
              </a:spcBef>
            </a:pPr>
            <a:r>
              <a:rPr sz="1100" dirty="0">
                <a:latin typeface="Times New Roman"/>
                <a:cs typeface="Times New Roman"/>
              </a:rPr>
              <a:t>Theo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số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chỗ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ngồi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tải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trọng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ôtô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chia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thành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loại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sau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3" name="object 3"/>
          <p:cNvSpPr/>
          <p:nvPr/>
        </p:nvSpPr>
        <p:spPr>
          <a:xfrm>
            <a:off x="1765754" y="4718479"/>
            <a:ext cx="1812057" cy="648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89150" y="5528945"/>
            <a:ext cx="1582420" cy="6737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588936"/>
              </p:ext>
            </p:extLst>
          </p:nvPr>
        </p:nvGraphicFramePr>
        <p:xfrm>
          <a:off x="626363" y="4293996"/>
          <a:ext cx="3602355" cy="1997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084"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Tên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gọi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Hình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dáng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59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67945" marR="154305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Ôtô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chở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1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đến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29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76835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chỗ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ngồi, ôtô 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tải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75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1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5" dirty="0" err="1" smtClean="0">
                          <a:latin typeface="Times New Roman"/>
                          <a:cs typeface="Times New Roman"/>
                        </a:rPr>
                        <a:t>ới</a:t>
                      </a:r>
                      <a:r>
                        <a:rPr sz="11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3500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20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KG;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7629853" y="1181551"/>
            <a:ext cx="1646412" cy="6713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64109" y="1984375"/>
            <a:ext cx="1861673" cy="8244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05723" y="3018209"/>
            <a:ext cx="1711302" cy="6449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62901" y="4131655"/>
            <a:ext cx="1596947" cy="9570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01584" y="5311140"/>
            <a:ext cx="1718945" cy="917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975240"/>
              </p:ext>
            </p:extLst>
          </p:nvPr>
        </p:nvGraphicFramePr>
        <p:xfrm>
          <a:off x="6208140" y="1044194"/>
          <a:ext cx="3601720" cy="5274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76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4695">
                <a:tc>
                  <a:txBody>
                    <a:bodyPr/>
                    <a:lstStyle/>
                    <a:p>
                      <a:pPr marL="67945" marR="171450">
                        <a:lnSpc>
                          <a:spcPts val="122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chở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1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từ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14" dirty="0">
                          <a:latin typeface="Times New Roman"/>
                          <a:cs typeface="Times New Roman"/>
                        </a:rPr>
                        <a:t>10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210185">
                        <a:lnSpc>
                          <a:spcPts val="121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đến 30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chỗ  ngồi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1978">
                <a:tc>
                  <a:txBody>
                    <a:bodyPr/>
                    <a:lstStyle/>
                    <a:p>
                      <a:pPr marL="67945" marR="63500" algn="just">
                        <a:lnSpc>
                          <a:spcPct val="9230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tải có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tải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trọng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trên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3,5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tấn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3989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8172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8930" y="1086485"/>
            <a:ext cx="2217420" cy="635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38629" y="1852930"/>
            <a:ext cx="2281555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269429"/>
              </p:ext>
            </p:extLst>
          </p:nvPr>
        </p:nvGraphicFramePr>
        <p:xfrm>
          <a:off x="626363" y="1044194"/>
          <a:ext cx="3602355" cy="1925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5048">
                <a:tc>
                  <a:txBody>
                    <a:bodyPr/>
                    <a:lstStyle/>
                    <a:p>
                      <a:pPr marL="67945">
                        <a:lnSpc>
                          <a:spcPts val="127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Ô tô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chở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69215">
                        <a:lnSpc>
                          <a:spcPts val="1210"/>
                        </a:lnSpc>
                        <a:spcBef>
                          <a:spcPts val="85"/>
                        </a:spcBef>
                      </a:pP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1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trên </a:t>
                      </a:r>
                      <a:r>
                        <a:rPr sz="1100" spc="-120" dirty="0">
                          <a:latin typeface="Times New Roman"/>
                          <a:cs typeface="Times New Roman"/>
                        </a:rPr>
                        <a:t>30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chỗ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ngồi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14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Ô tô đầu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kéo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 marR="357505">
                        <a:lnSpc>
                          <a:spcPct val="1245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sơ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rơ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móoc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16712" y="2958566"/>
            <a:ext cx="3626485" cy="331089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05"/>
              </a:spcBef>
            </a:pPr>
            <a:r>
              <a:rPr sz="1100" i="1" dirty="0">
                <a:latin typeface="Times New Roman"/>
                <a:cs typeface="Times New Roman"/>
              </a:rPr>
              <a:t>1.2.2 - </a:t>
            </a:r>
            <a:r>
              <a:rPr sz="1100" i="1" spc="-5" dirty="0">
                <a:latin typeface="Times New Roman"/>
                <a:cs typeface="Times New Roman"/>
              </a:rPr>
              <a:t>Theo </a:t>
            </a:r>
            <a:r>
              <a:rPr sz="1100" i="1" dirty="0">
                <a:latin typeface="Times New Roman"/>
                <a:cs typeface="Times New Roman"/>
              </a:rPr>
              <a:t>loại </a:t>
            </a:r>
            <a:r>
              <a:rPr sz="1100" i="1" spc="-5" dirty="0">
                <a:latin typeface="Times New Roman"/>
                <a:cs typeface="Times New Roman"/>
              </a:rPr>
              <a:t>nhiên liệu sử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dụng</a:t>
            </a:r>
            <a:endParaRPr sz="1100" dirty="0">
              <a:latin typeface="Times New Roman"/>
              <a:cs typeface="Times New Roman"/>
            </a:endParaRPr>
          </a:p>
          <a:p>
            <a:pPr marL="352425">
              <a:lnSpc>
                <a:spcPct val="100000"/>
              </a:lnSpc>
              <a:spcBef>
                <a:spcPts val="505"/>
              </a:spcBef>
            </a:pPr>
            <a:r>
              <a:rPr sz="1100" spc="-5" dirty="0">
                <a:latin typeface="Times New Roman"/>
                <a:cs typeface="Times New Roman"/>
              </a:rPr>
              <a:t>Theo loại nhiên liệu sử </a:t>
            </a:r>
            <a:r>
              <a:rPr sz="1100" spc="-10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chia thành các loại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361315" indent="-80010">
              <a:lnSpc>
                <a:spcPct val="100000"/>
              </a:lnSpc>
              <a:spcBef>
                <a:spcPts val="505"/>
              </a:spcBef>
              <a:buChar char="-"/>
              <a:tabLst>
                <a:tab pos="361950" algn="l"/>
              </a:tabLst>
            </a:pP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nhiên </a:t>
            </a:r>
            <a:r>
              <a:rPr sz="1100" spc="-5" dirty="0">
                <a:latin typeface="Times New Roman"/>
                <a:cs typeface="Times New Roman"/>
              </a:rPr>
              <a:t>liệu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xăng;</a:t>
            </a:r>
            <a:endParaRPr sz="1100" dirty="0">
              <a:latin typeface="Times New Roman"/>
              <a:cs typeface="Times New Roman"/>
            </a:endParaRPr>
          </a:p>
          <a:p>
            <a:pPr marL="361315" indent="-80010">
              <a:lnSpc>
                <a:spcPct val="100000"/>
              </a:lnSpc>
              <a:spcBef>
                <a:spcPts val="490"/>
              </a:spcBef>
              <a:buChar char="-"/>
              <a:tabLst>
                <a:tab pos="361950" algn="l"/>
              </a:tabLst>
            </a:pP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nhiên </a:t>
            </a:r>
            <a:r>
              <a:rPr sz="1100" spc="-5" dirty="0">
                <a:latin typeface="Times New Roman"/>
                <a:cs typeface="Times New Roman"/>
              </a:rPr>
              <a:t>liệu </a:t>
            </a:r>
            <a:r>
              <a:rPr sz="1100" dirty="0">
                <a:latin typeface="Times New Roman"/>
                <a:cs typeface="Times New Roman"/>
              </a:rPr>
              <a:t>dầu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diezel;</a:t>
            </a:r>
            <a:endParaRPr sz="1100" dirty="0">
              <a:latin typeface="Times New Roman"/>
              <a:cs typeface="Times New Roman"/>
            </a:endParaRPr>
          </a:p>
          <a:p>
            <a:pPr marL="361315" indent="-80010">
              <a:lnSpc>
                <a:spcPct val="100000"/>
              </a:lnSpc>
              <a:spcBef>
                <a:spcPts val="505"/>
              </a:spcBef>
              <a:buChar char="-"/>
              <a:tabLst>
                <a:tab pos="361950" algn="l"/>
              </a:tabLst>
            </a:pP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nhiên </a:t>
            </a:r>
            <a:r>
              <a:rPr sz="1100" spc="-5" dirty="0">
                <a:latin typeface="Times New Roman"/>
                <a:cs typeface="Times New Roman"/>
              </a:rPr>
              <a:t>liệu khí gas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gas </a:t>
            </a:r>
            <a:r>
              <a:rPr sz="1100" dirty="0">
                <a:latin typeface="Times New Roman"/>
                <a:cs typeface="Times New Roman"/>
              </a:rPr>
              <a:t>hoá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lỏng;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10"/>
              </a:lnSpc>
              <a:spcBef>
                <a:spcPts val="635"/>
              </a:spcBef>
              <a:buChar char="-"/>
              <a:tabLst>
                <a:tab pos="380365" algn="l"/>
              </a:tabLst>
            </a:pPr>
            <a:r>
              <a:rPr sz="1100" dirty="0">
                <a:latin typeface="Times New Roman"/>
                <a:cs typeface="Times New Roman"/>
              </a:rPr>
              <a:t>Xe ô tô </a:t>
            </a:r>
            <a:r>
              <a:rPr sz="1100" spc="-5" dirty="0">
                <a:latin typeface="Times New Roman"/>
                <a:cs typeface="Times New Roman"/>
              </a:rPr>
              <a:t>sử dụng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 </a:t>
            </a:r>
            <a:r>
              <a:rPr sz="1100" dirty="0">
                <a:latin typeface="Times New Roman"/>
                <a:cs typeface="Times New Roman"/>
              </a:rPr>
              <a:t>xăng </a:t>
            </a:r>
            <a:r>
              <a:rPr sz="1100" spc="-5" dirty="0">
                <a:latin typeface="Times New Roman"/>
                <a:cs typeface="Times New Roman"/>
              </a:rPr>
              <a:t>kết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dirty="0" err="1">
                <a:latin typeface="Times New Roman"/>
                <a:cs typeface="Times New Roman"/>
              </a:rPr>
              <a:t>năng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5" dirty="0" smtClean="0"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2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điện;</a:t>
            </a:r>
          </a:p>
          <a:p>
            <a:pPr marL="361315" indent="-80010">
              <a:lnSpc>
                <a:spcPts val="1285"/>
              </a:lnSpc>
              <a:spcBef>
                <a:spcPts val="484"/>
              </a:spcBef>
              <a:buChar char="-"/>
              <a:tabLst>
                <a:tab pos="361950" algn="l"/>
              </a:tabLst>
            </a:pP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dirty="0" err="1">
                <a:latin typeface="Times New Roman"/>
                <a:cs typeface="Times New Roman"/>
              </a:rPr>
              <a:t>năng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điện.</a:t>
            </a:r>
          </a:p>
          <a:p>
            <a:pPr marL="281940">
              <a:lnSpc>
                <a:spcPts val="1285"/>
              </a:lnSpc>
            </a:pPr>
            <a:r>
              <a:rPr sz="1100" i="1" dirty="0">
                <a:latin typeface="Times New Roman"/>
                <a:cs typeface="Times New Roman"/>
              </a:rPr>
              <a:t>1.2.3 - </a:t>
            </a:r>
            <a:r>
              <a:rPr sz="1100" i="1" spc="-5" dirty="0">
                <a:latin typeface="Times New Roman"/>
                <a:cs typeface="Times New Roman"/>
              </a:rPr>
              <a:t>Theo công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dụng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40"/>
              </a:spcBef>
            </a:pPr>
            <a:r>
              <a:rPr sz="1100" dirty="0">
                <a:latin typeface="Times New Roman"/>
                <a:cs typeface="Times New Roman"/>
              </a:rPr>
              <a:t>Theo công dụng </a:t>
            </a:r>
            <a:r>
              <a:rPr sz="1100" dirty="0" err="1">
                <a:latin typeface="Times New Roman"/>
                <a:cs typeface="Times New Roman"/>
              </a:rPr>
              <a:t>ôtô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chia </a:t>
            </a:r>
            <a:r>
              <a:rPr sz="1100" dirty="0">
                <a:latin typeface="Times New Roman"/>
                <a:cs typeface="Times New Roman"/>
              </a:rPr>
              <a:t>thành các </a:t>
            </a:r>
            <a:r>
              <a:rPr sz="1100" spc="-5" dirty="0">
                <a:latin typeface="Times New Roman"/>
                <a:cs typeface="Times New Roman"/>
              </a:rPr>
              <a:t>loại</a:t>
            </a:r>
            <a:r>
              <a:rPr sz="1100" spc="-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5715" indent="269240">
              <a:lnSpc>
                <a:spcPct val="105500"/>
              </a:lnSpc>
              <a:spcBef>
                <a:spcPts val="600"/>
              </a:spcBef>
              <a:buChar char="-"/>
              <a:tabLst>
                <a:tab pos="372745" algn="l"/>
              </a:tabLst>
            </a:pP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chở </a:t>
            </a:r>
            <a:r>
              <a:rPr sz="1100" spc="-5" dirty="0">
                <a:latin typeface="Times New Roman"/>
                <a:cs typeface="Times New Roman"/>
              </a:rPr>
              <a:t>hàng, </a:t>
            </a:r>
            <a:r>
              <a:rPr sz="1100" dirty="0">
                <a:latin typeface="Times New Roman"/>
                <a:cs typeface="Times New Roman"/>
              </a:rPr>
              <a:t>bao </a:t>
            </a:r>
            <a:r>
              <a:rPr sz="1100" spc="-10" dirty="0">
                <a:latin typeface="Times New Roman"/>
                <a:cs typeface="Times New Roman"/>
              </a:rPr>
              <a:t>gồm: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tải, ôtô </a:t>
            </a:r>
            <a:r>
              <a:rPr sz="1100" spc="-5" dirty="0">
                <a:latin typeface="Times New Roman"/>
                <a:cs typeface="Times New Roman"/>
              </a:rPr>
              <a:t>tải </a:t>
            </a:r>
            <a:r>
              <a:rPr sz="1100" dirty="0">
                <a:latin typeface="Times New Roman"/>
                <a:cs typeface="Times New Roman"/>
              </a:rPr>
              <a:t>tự đổ, ôtô </a:t>
            </a:r>
            <a:r>
              <a:rPr sz="1100" spc="-5" dirty="0">
                <a:latin typeface="Times New Roman"/>
                <a:cs typeface="Times New Roman"/>
              </a:rPr>
              <a:t>tải có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cẩu </a:t>
            </a:r>
            <a:r>
              <a:rPr sz="1100" dirty="0">
                <a:latin typeface="Times New Roman"/>
                <a:cs typeface="Times New Roman"/>
              </a:rPr>
              <a:t>...</a:t>
            </a:r>
          </a:p>
          <a:p>
            <a:pPr marL="12700" marR="5715" indent="269240">
              <a:lnSpc>
                <a:spcPct val="106400"/>
              </a:lnSpc>
              <a:spcBef>
                <a:spcPts val="600"/>
              </a:spcBef>
              <a:buChar char="-"/>
              <a:tabLst>
                <a:tab pos="375920" algn="l"/>
              </a:tabLst>
            </a:pP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 err="1">
                <a:latin typeface="Times New Roman"/>
                <a:cs typeface="Times New Roman"/>
              </a:rPr>
              <a:t>chở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ng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ời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bao </a:t>
            </a:r>
            <a:r>
              <a:rPr sz="1100" spc="-10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Ôtô buýt, ôtô tắcxi, ôtô </a:t>
            </a:r>
            <a:r>
              <a:rPr sz="1100" spc="-35" dirty="0">
                <a:latin typeface="Times New Roman"/>
                <a:cs typeface="Times New Roman"/>
              </a:rPr>
              <a:t>con, 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chở khách.</a:t>
            </a:r>
            <a:endParaRPr sz="1100" dirty="0">
              <a:latin typeface="Times New Roman"/>
              <a:cs typeface="Times New Roman"/>
            </a:endParaRPr>
          </a:p>
          <a:p>
            <a:pPr marL="358140" indent="-76835">
              <a:lnSpc>
                <a:spcPct val="100000"/>
              </a:lnSpc>
              <a:spcBef>
                <a:spcPts val="675"/>
              </a:spcBef>
              <a:buChar char="-"/>
              <a:tabLst>
                <a:tab pos="358775" algn="l"/>
              </a:tabLst>
            </a:pPr>
            <a:r>
              <a:rPr sz="1100" spc="-15" dirty="0">
                <a:latin typeface="Times New Roman"/>
                <a:cs typeface="Times New Roman"/>
              </a:rPr>
              <a:t>Ôtô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chuyên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dùng,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bao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gồm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Ôtô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cứu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hoả,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ôtô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 err="1">
                <a:latin typeface="Times New Roman"/>
                <a:cs typeface="Times New Roman"/>
              </a:rPr>
              <a:t>phun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n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ớc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...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946759"/>
            <a:ext cx="3628390" cy="1746953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492759" lvl="1" indent="-210820" algn="just">
              <a:lnSpc>
                <a:spcPct val="100000"/>
              </a:lnSpc>
              <a:spcBef>
                <a:spcPts val="780"/>
              </a:spcBef>
              <a:buAutoNum type="arabicPeriod" startAt="3"/>
              <a:tabLst>
                <a:tab pos="492759" algn="l"/>
              </a:tabLst>
            </a:pPr>
            <a:r>
              <a:rPr sz="1100" b="1" dirty="0">
                <a:latin typeface="Times New Roman"/>
                <a:cs typeface="Times New Roman"/>
              </a:rPr>
              <a:t>- </a:t>
            </a:r>
            <a:r>
              <a:rPr sz="1100" b="1" spc="-5" dirty="0">
                <a:latin typeface="Times New Roman"/>
                <a:cs typeface="Times New Roman"/>
              </a:rPr>
              <a:t>CẤU TẠO CHUNG CỦA XE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04800" algn="just">
              <a:lnSpc>
                <a:spcPct val="105900"/>
              </a:lnSpc>
              <a:spcBef>
                <a:spcPts val="610"/>
              </a:spcBef>
            </a:pPr>
            <a:r>
              <a:rPr sz="1100" dirty="0">
                <a:latin typeface="Times New Roman"/>
                <a:cs typeface="Times New Roman"/>
              </a:rPr>
              <a:t>Xe ôtô bao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hàng vạn chi </a:t>
            </a:r>
            <a:r>
              <a:rPr sz="1100" spc="-5" dirty="0">
                <a:latin typeface="Times New Roman"/>
                <a:cs typeface="Times New Roman"/>
              </a:rPr>
              <a:t>tiết khác </a:t>
            </a:r>
            <a:r>
              <a:rPr sz="1100" dirty="0">
                <a:latin typeface="Times New Roman"/>
                <a:cs typeface="Times New Roman"/>
              </a:rPr>
              <a:t>nhau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80" dirty="0" err="1" smtClean="0">
                <a:latin typeface="Times New Roman"/>
                <a:cs typeface="Times New Roman"/>
              </a:rPr>
              <a:t>th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ờng</a:t>
            </a:r>
            <a:r>
              <a:rPr sz="1100" spc="-80" dirty="0" smtClean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chia thành hai phần chính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thân </a:t>
            </a:r>
            <a:r>
              <a:rPr sz="1100" spc="-10" dirty="0">
                <a:latin typeface="Times New Roman"/>
                <a:cs typeface="Times New Roman"/>
              </a:rPr>
              <a:t>vỏ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- gầm </a:t>
            </a:r>
            <a:r>
              <a:rPr sz="1100" spc="-170" dirty="0">
                <a:latin typeface="Times New Roman"/>
                <a:cs typeface="Times New Roman"/>
              </a:rPr>
              <a:t>-  </a:t>
            </a:r>
            <a:r>
              <a:rPr sz="1100" dirty="0">
                <a:latin typeface="Times New Roman"/>
                <a:cs typeface="Times New Roman"/>
              </a:rPr>
              <a:t>điện</a:t>
            </a:r>
          </a:p>
          <a:p>
            <a:pPr marL="597535" lvl="2" indent="-31623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598170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Thân </a:t>
            </a:r>
            <a:r>
              <a:rPr sz="1100" i="1" dirty="0">
                <a:latin typeface="Times New Roman"/>
                <a:cs typeface="Times New Roman"/>
              </a:rPr>
              <a:t>vỏ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106100"/>
              </a:lnSpc>
              <a:spcBef>
                <a:spcPts val="590"/>
              </a:spcBef>
            </a:pPr>
            <a:r>
              <a:rPr sz="1100" spc="-5" dirty="0">
                <a:latin typeface="Times New Roman"/>
                <a:cs typeface="Times New Roman"/>
              </a:rPr>
              <a:t>Thân </a:t>
            </a:r>
            <a:r>
              <a:rPr sz="1100" spc="-15" dirty="0">
                <a:latin typeface="Times New Roman"/>
                <a:cs typeface="Times New Roman"/>
              </a:rPr>
              <a:t>vỏ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là </a:t>
            </a:r>
            <a:r>
              <a:rPr sz="1100" spc="-10" dirty="0">
                <a:latin typeface="Times New Roman"/>
                <a:cs typeface="Times New Roman"/>
              </a:rPr>
              <a:t>phần đặt trên khung xe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tạo ra </a:t>
            </a:r>
            <a:r>
              <a:rPr sz="1100" spc="-15" dirty="0">
                <a:latin typeface="Times New Roman"/>
                <a:cs typeface="Times New Roman"/>
              </a:rPr>
              <a:t>tuyến </a:t>
            </a:r>
            <a:r>
              <a:rPr sz="1100" spc="-10" dirty="0">
                <a:latin typeface="Times New Roman"/>
                <a:cs typeface="Times New Roman"/>
              </a:rPr>
              <a:t>hình  chính của xe.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spc="-10" dirty="0">
                <a:latin typeface="Times New Roman"/>
                <a:cs typeface="Times New Roman"/>
              </a:rPr>
              <a:t>ôtô tải, thân </a:t>
            </a:r>
            <a:r>
              <a:rPr sz="1100" spc="-15" dirty="0">
                <a:latin typeface="Times New Roman"/>
                <a:cs typeface="Times New Roman"/>
              </a:rPr>
              <a:t>vỏ </a:t>
            </a:r>
            <a:r>
              <a:rPr sz="1100" spc="-10" dirty="0">
                <a:latin typeface="Times New Roman"/>
                <a:cs typeface="Times New Roman"/>
              </a:rPr>
              <a:t>xe gồm </a:t>
            </a:r>
            <a:r>
              <a:rPr sz="1100" spc="-5" dirty="0">
                <a:latin typeface="Times New Roman"/>
                <a:cs typeface="Times New Roman"/>
              </a:rPr>
              <a:t>buồng </a:t>
            </a:r>
            <a:r>
              <a:rPr sz="1100" spc="-10" dirty="0">
                <a:latin typeface="Times New Roman"/>
                <a:cs typeface="Times New Roman"/>
              </a:rPr>
              <a:t>lái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10" dirty="0">
                <a:latin typeface="Times New Roman"/>
                <a:cs typeface="Times New Roman"/>
              </a:rPr>
              <a:t>thùng xe,  với ôtô con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10" dirty="0">
                <a:latin typeface="Times New Roman"/>
                <a:cs typeface="Times New Roman"/>
              </a:rPr>
              <a:t>ôtô </a:t>
            </a:r>
            <a:r>
              <a:rPr sz="1100" spc="-15" dirty="0">
                <a:latin typeface="Times New Roman"/>
                <a:cs typeface="Times New Roman"/>
              </a:rPr>
              <a:t>khách </a:t>
            </a:r>
            <a:r>
              <a:rPr sz="1100" spc="-10" dirty="0">
                <a:latin typeface="Times New Roman"/>
                <a:cs typeface="Times New Roman"/>
              </a:rPr>
              <a:t>thì buồng lái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10" dirty="0">
                <a:latin typeface="Times New Roman"/>
                <a:cs typeface="Times New Roman"/>
              </a:rPr>
              <a:t>thùng xe không tách  rời.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14490" y="2872740"/>
            <a:ext cx="2590800" cy="1303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3957" y="4311777"/>
            <a:ext cx="145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1-1: Thân </a:t>
            </a:r>
            <a:r>
              <a:rPr sz="1100" i="1" dirty="0">
                <a:latin typeface="Times New Roman"/>
                <a:cs typeface="Times New Roman"/>
              </a:rPr>
              <a:t>vỏ xe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con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68109" y="4497070"/>
            <a:ext cx="3086099" cy="1755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09866" y="6228080"/>
            <a:ext cx="14039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1-2: Thân </a:t>
            </a:r>
            <a:r>
              <a:rPr sz="1100" i="1" dirty="0">
                <a:latin typeface="Times New Roman"/>
                <a:cs typeface="Times New Roman"/>
              </a:rPr>
              <a:t>vỏ xe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tải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8172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0272" y="1043940"/>
            <a:ext cx="3009267" cy="1505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0633" y="2533015"/>
            <a:ext cx="15887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1-3: Thân </a:t>
            </a:r>
            <a:r>
              <a:rPr sz="1100" i="1" dirty="0">
                <a:latin typeface="Times New Roman"/>
                <a:cs typeface="Times New Roman"/>
              </a:rPr>
              <a:t>vỏ xe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khách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3625" y="2719070"/>
            <a:ext cx="3001010" cy="2759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7294" y="5453634"/>
            <a:ext cx="169481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1-4: Thân </a:t>
            </a:r>
            <a:r>
              <a:rPr sz="1100" i="1" dirty="0">
                <a:latin typeface="Times New Roman"/>
                <a:cs typeface="Times New Roman"/>
              </a:rPr>
              <a:t>vỏ xe đầu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kéo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19544" y="1043940"/>
            <a:ext cx="3250564" cy="18300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2848483"/>
            <a:ext cx="3626485" cy="997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9347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1-5: Thân sơ mi rơ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móoc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1.3.2 -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</a:p>
          <a:p>
            <a:pPr marL="12700" marR="5080" algn="just">
              <a:lnSpc>
                <a:spcPct val="961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- Động cơ ôtô: </a:t>
            </a:r>
            <a:r>
              <a:rPr sz="1100" spc="-5" dirty="0">
                <a:latin typeface="Times New Roman"/>
                <a:cs typeface="Times New Roman"/>
              </a:rPr>
              <a:t>Hiện </a:t>
            </a:r>
            <a:r>
              <a:rPr sz="1100" dirty="0">
                <a:latin typeface="Times New Roman"/>
                <a:cs typeface="Times New Roman"/>
              </a:rPr>
              <a:t>nay trên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chủ </a:t>
            </a:r>
            <a:r>
              <a:rPr sz="1100" spc="-5" dirty="0">
                <a:latin typeface="Times New Roman"/>
                <a:cs typeface="Times New Roman"/>
              </a:rPr>
              <a:t>yếu </a:t>
            </a:r>
            <a:r>
              <a:rPr sz="1100" dirty="0">
                <a:latin typeface="Times New Roman"/>
                <a:cs typeface="Times New Roman"/>
              </a:rPr>
              <a:t>là động cơ  đốt trong </a:t>
            </a:r>
            <a:r>
              <a:rPr sz="1100" spc="-5" dirty="0">
                <a:latin typeface="Times New Roman"/>
                <a:cs typeface="Times New Roman"/>
              </a:rPr>
              <a:t>kiểu pít </a:t>
            </a:r>
            <a:r>
              <a:rPr sz="1100" dirty="0">
                <a:latin typeface="Times New Roman"/>
                <a:cs typeface="Times New Roman"/>
              </a:rPr>
              <a:t>tông 4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nhiên </a:t>
            </a:r>
            <a:r>
              <a:rPr sz="1100" spc="-5" dirty="0">
                <a:latin typeface="Times New Roman"/>
                <a:cs typeface="Times New Roman"/>
              </a:rPr>
              <a:t>liệu xăng </a:t>
            </a:r>
            <a:r>
              <a:rPr sz="1100" dirty="0">
                <a:latin typeface="Times New Roman"/>
                <a:cs typeface="Times New Roman"/>
              </a:rPr>
              <a:t>hoặc  diezel. Trên </a:t>
            </a:r>
            <a:r>
              <a:rPr sz="1100" spc="-5" dirty="0">
                <a:latin typeface="Times New Roman"/>
                <a:cs typeface="Times New Roman"/>
              </a:rPr>
              <a:t>một số </a:t>
            </a:r>
            <a:r>
              <a:rPr sz="1100" dirty="0">
                <a:latin typeface="Times New Roman"/>
                <a:cs typeface="Times New Roman"/>
              </a:rPr>
              <a:t>xe con hiện </a:t>
            </a:r>
            <a:r>
              <a:rPr sz="1100" dirty="0" err="1">
                <a:latin typeface="Times New Roman"/>
                <a:cs typeface="Times New Roman"/>
              </a:rPr>
              <a:t>đại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45" dirty="0">
                <a:latin typeface="Times New Roman"/>
                <a:cs typeface="Times New Roman"/>
              </a:rPr>
              <a:t>điện 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kết hợp dùng </a:t>
            </a:r>
            <a:r>
              <a:rPr sz="1100" dirty="0">
                <a:latin typeface="Times New Roman"/>
                <a:cs typeface="Times New Roman"/>
              </a:rPr>
              <a:t>động cơ xăng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điện.</a:t>
            </a:r>
          </a:p>
        </p:txBody>
      </p:sp>
      <p:sp>
        <p:nvSpPr>
          <p:cNvPr id="8" name="object 8"/>
          <p:cNvSpPr/>
          <p:nvPr/>
        </p:nvSpPr>
        <p:spPr>
          <a:xfrm>
            <a:off x="6819900" y="3997325"/>
            <a:ext cx="2380615" cy="20669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87006" y="6200648"/>
            <a:ext cx="145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i="1" spc="-5" dirty="0">
                <a:latin typeface="Times New Roman"/>
                <a:cs typeface="Times New Roman"/>
              </a:rPr>
              <a:t>1-6: Động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diesel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172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5600" y="1203960"/>
            <a:ext cx="1939938" cy="2086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32533" y="3273933"/>
            <a:ext cx="13970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Hình: 1-7 Động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xăng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2598" y="3460750"/>
            <a:ext cx="2754717" cy="2222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9372" y="5842254"/>
            <a:ext cx="25031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Hình: 1-8: 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00" i="1" spc="-5" dirty="0">
                <a:latin typeface="Times New Roman"/>
                <a:cs typeface="Times New Roman"/>
              </a:rPr>
              <a:t>Xăng </a:t>
            </a:r>
            <a:r>
              <a:rPr sz="1100" i="1" dirty="0">
                <a:latin typeface="Times New Roman"/>
                <a:cs typeface="Times New Roman"/>
              </a:rPr>
              <a:t>– Điện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(HYBRID)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89078" y="1080576"/>
            <a:ext cx="1648107" cy="1946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6130" y="3043555"/>
            <a:ext cx="202183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1-9: 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00" i="1" spc="-5" dirty="0">
                <a:latin typeface="Times New Roman"/>
                <a:cs typeface="Times New Roman"/>
              </a:rPr>
              <a:t>điện trên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r>
              <a:rPr sz="1100" i="1" spc="-5" dirty="0">
                <a:latin typeface="Times New Roman"/>
                <a:cs typeface="Times New Roman"/>
              </a:rPr>
              <a:t> con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3385184"/>
            <a:ext cx="3627120" cy="835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1.3.3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Gầm:</a:t>
            </a:r>
            <a:endParaRPr sz="11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25"/>
              </a:spcBef>
            </a:pP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ôtô bao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các hệ </a:t>
            </a:r>
            <a:r>
              <a:rPr sz="1100" spc="-5" dirty="0">
                <a:latin typeface="Times New Roman"/>
                <a:cs typeface="Times New Roman"/>
              </a:rPr>
              <a:t>thống: Hệ thống truyền lực (ly  </a:t>
            </a:r>
            <a:r>
              <a:rPr sz="1100" dirty="0">
                <a:latin typeface="Times New Roman"/>
                <a:cs typeface="Times New Roman"/>
              </a:rPr>
              <a:t>hợp, hộp </a:t>
            </a:r>
            <a:r>
              <a:rPr sz="1100" spc="-5" dirty="0">
                <a:latin typeface="Times New Roman"/>
                <a:cs typeface="Times New Roman"/>
              </a:rPr>
              <a:t>số, các đăng, truyền </a:t>
            </a:r>
            <a:r>
              <a:rPr sz="1100" dirty="0">
                <a:latin typeface="Times New Roman"/>
                <a:cs typeface="Times New Roman"/>
              </a:rPr>
              <a:t>lực chính, </a:t>
            </a:r>
            <a:r>
              <a:rPr sz="1100" spc="-10" dirty="0">
                <a:latin typeface="Times New Roman"/>
                <a:cs typeface="Times New Roman"/>
              </a:rPr>
              <a:t>vi </a:t>
            </a:r>
            <a:r>
              <a:rPr sz="1100" dirty="0">
                <a:latin typeface="Times New Roman"/>
                <a:cs typeface="Times New Roman"/>
              </a:rPr>
              <a:t>sai, bán </a:t>
            </a:r>
            <a:r>
              <a:rPr sz="1100" spc="-5" dirty="0">
                <a:latin typeface="Times New Roman"/>
                <a:cs typeface="Times New Roman"/>
              </a:rPr>
              <a:t>trục), </a:t>
            </a:r>
            <a:r>
              <a:rPr sz="1100" dirty="0">
                <a:latin typeface="Times New Roman"/>
                <a:cs typeface="Times New Roman"/>
              </a:rPr>
              <a:t>hệ  thống chuyển động (gồm </a:t>
            </a:r>
            <a:r>
              <a:rPr sz="1100" spc="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bánh xe, dầm cầu, hệ thống treo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khung ôtô)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thống điều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khiển.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45954" y="4567292"/>
            <a:ext cx="3144715" cy="1253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7173" y="5887973"/>
            <a:ext cx="18110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Hình: 1-10 Hệ thống </a:t>
            </a:r>
            <a:r>
              <a:rPr sz="1100" i="1" dirty="0">
                <a:latin typeface="Times New Roman"/>
                <a:cs typeface="Times New Roman"/>
              </a:rPr>
              <a:t>gầm </a:t>
            </a:r>
            <a:r>
              <a:rPr sz="1100" i="1" spc="-5" dirty="0">
                <a:latin typeface="Times New Roman"/>
                <a:cs typeface="Times New Roman"/>
              </a:rPr>
              <a:t>xe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tải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817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6964" y="1043940"/>
            <a:ext cx="2625725" cy="1647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7838" y="2665602"/>
            <a:ext cx="186626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1-11: Hệ thống </a:t>
            </a:r>
            <a:r>
              <a:rPr sz="1100" i="1" dirty="0">
                <a:latin typeface="Times New Roman"/>
                <a:cs typeface="Times New Roman"/>
              </a:rPr>
              <a:t>gầm </a:t>
            </a:r>
            <a:r>
              <a:rPr sz="1100" i="1" spc="-5" dirty="0">
                <a:latin typeface="Times New Roman"/>
                <a:cs typeface="Times New Roman"/>
              </a:rPr>
              <a:t>xe </a:t>
            </a:r>
            <a:r>
              <a:rPr sz="1100" i="1" dirty="0">
                <a:latin typeface="Times New Roman"/>
                <a:cs typeface="Times New Roman"/>
              </a:rPr>
              <a:t>con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7388" y="3264535"/>
            <a:ext cx="2478024" cy="1105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340" y="4541901"/>
            <a:ext cx="3481704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6285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1-12: Hệ thống </a:t>
            </a:r>
            <a:r>
              <a:rPr sz="1100" i="1" dirty="0">
                <a:latin typeface="Times New Roman"/>
                <a:cs typeface="Times New Roman"/>
              </a:rPr>
              <a:t>gầm </a:t>
            </a:r>
            <a:r>
              <a:rPr sz="1100" i="1" spc="-5" dirty="0">
                <a:latin typeface="Times New Roman"/>
                <a:cs typeface="Times New Roman"/>
              </a:rPr>
              <a:t>xe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khách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12065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1.3.4.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điện : </a:t>
            </a:r>
            <a:r>
              <a:rPr sz="1100" spc="-5" dirty="0">
                <a:latin typeface="Times New Roman"/>
                <a:cs typeface="Times New Roman"/>
              </a:rPr>
              <a:t>gồm nguồn </a:t>
            </a:r>
            <a:r>
              <a:rPr sz="1100" dirty="0">
                <a:latin typeface="Times New Roman"/>
                <a:cs typeface="Times New Roman"/>
              </a:rPr>
              <a:t>điện,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đánh lửa, </a:t>
            </a:r>
            <a:r>
              <a:rPr sz="1100" spc="-10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khởi động,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tín hiệu và chiếu sáng,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đo</a:t>
            </a:r>
          </a:p>
          <a:p>
            <a:pPr marL="1559560">
              <a:lnSpc>
                <a:spcPts val="1240"/>
              </a:lnSpc>
            </a:pPr>
            <a:r>
              <a:rPr sz="1100" spc="-55" dirty="0" smtClean="0">
                <a:latin typeface="Times New Roman"/>
                <a:cs typeface="Times New Roman"/>
              </a:rPr>
              <a:t>l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18322" y="1043940"/>
            <a:ext cx="3444167" cy="21886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3221863"/>
            <a:ext cx="3610610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5785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1-13: Hệ 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điện trên </a:t>
            </a:r>
            <a:r>
              <a:rPr sz="1100" i="1" dirty="0">
                <a:latin typeface="Times New Roman"/>
                <a:cs typeface="Times New Roman"/>
              </a:rPr>
              <a:t>ô tô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1- </a:t>
            </a:r>
            <a:r>
              <a:rPr sz="1100" i="1" spc="-5" dirty="0">
                <a:latin typeface="Times New Roman"/>
                <a:cs typeface="Times New Roman"/>
              </a:rPr>
              <a:t>mô </a:t>
            </a:r>
            <a:r>
              <a:rPr sz="1100" i="1" dirty="0">
                <a:latin typeface="Times New Roman"/>
                <a:cs typeface="Times New Roman"/>
              </a:rPr>
              <a:t>tơ </a:t>
            </a:r>
            <a:r>
              <a:rPr sz="1100" i="1" spc="-5" dirty="0">
                <a:latin typeface="Times New Roman"/>
                <a:cs typeface="Times New Roman"/>
              </a:rPr>
              <a:t>khởi </a:t>
            </a:r>
            <a:r>
              <a:rPr sz="1100" i="1" dirty="0">
                <a:latin typeface="Times New Roman"/>
                <a:cs typeface="Times New Roman"/>
              </a:rPr>
              <a:t>động, 2-máy phát, </a:t>
            </a:r>
            <a:r>
              <a:rPr sz="1100" i="1" spc="-5" dirty="0">
                <a:latin typeface="Times New Roman"/>
                <a:cs typeface="Times New Roman"/>
              </a:rPr>
              <a:t>3-dây điện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nạp, 4-đèn  </a:t>
            </a:r>
            <a:r>
              <a:rPr sz="1100" i="1" dirty="0">
                <a:latin typeface="Times New Roman"/>
                <a:cs typeface="Times New Roman"/>
              </a:rPr>
              <a:t>báo nạp, </a:t>
            </a:r>
            <a:r>
              <a:rPr sz="1100" i="1" spc="-10" dirty="0">
                <a:latin typeface="Times New Roman"/>
                <a:cs typeface="Times New Roman"/>
              </a:rPr>
              <a:t>5- </a:t>
            </a:r>
            <a:r>
              <a:rPr sz="1100" i="1" dirty="0">
                <a:latin typeface="Times New Roman"/>
                <a:cs typeface="Times New Roman"/>
              </a:rPr>
              <a:t>hộp cầu chì, </a:t>
            </a:r>
            <a:r>
              <a:rPr sz="1100" i="1" spc="-5" dirty="0">
                <a:latin typeface="Times New Roman"/>
                <a:cs typeface="Times New Roman"/>
              </a:rPr>
              <a:t>6-cầu chì tổng, </a:t>
            </a:r>
            <a:r>
              <a:rPr sz="1100" i="1" spc="-10" dirty="0">
                <a:latin typeface="Times New Roman"/>
                <a:cs typeface="Times New Roman"/>
              </a:rPr>
              <a:t>7- </a:t>
            </a:r>
            <a:r>
              <a:rPr sz="1100" i="1" dirty="0">
                <a:latin typeface="Times New Roman"/>
                <a:cs typeface="Times New Roman"/>
              </a:rPr>
              <a:t>bộ ổn </a:t>
            </a:r>
            <a:r>
              <a:rPr sz="1100" i="1" spc="-5" dirty="0">
                <a:latin typeface="Times New Roman"/>
                <a:cs typeface="Times New Roman"/>
              </a:rPr>
              <a:t>định </a:t>
            </a:r>
            <a:r>
              <a:rPr sz="1100" i="1" dirty="0">
                <a:latin typeface="Times New Roman"/>
                <a:cs typeface="Times New Roman"/>
              </a:rPr>
              <a:t>điện </a:t>
            </a:r>
            <a:r>
              <a:rPr sz="1100" i="1" spc="-5" dirty="0">
                <a:latin typeface="Times New Roman"/>
                <a:cs typeface="Times New Roman"/>
              </a:rPr>
              <a:t>áp,  </a:t>
            </a:r>
            <a:r>
              <a:rPr sz="1100" i="1" dirty="0">
                <a:latin typeface="Times New Roman"/>
                <a:cs typeface="Times New Roman"/>
              </a:rPr>
              <a:t>8-Cực dương ắc </a:t>
            </a:r>
            <a:r>
              <a:rPr sz="1100" i="1" spc="-5" dirty="0">
                <a:latin typeface="Times New Roman"/>
                <a:cs typeface="Times New Roman"/>
              </a:rPr>
              <a:t>quy, 9-ắc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quy.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10300" y="3889375"/>
            <a:ext cx="3597909" cy="25507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151" y="1017777"/>
            <a:ext cx="344424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1-14: Hệ thống </a:t>
            </a:r>
            <a:r>
              <a:rPr sz="1100" i="1" dirty="0">
                <a:latin typeface="Times New Roman"/>
                <a:cs typeface="Times New Roman"/>
              </a:rPr>
              <a:t>đánh </a:t>
            </a:r>
            <a:r>
              <a:rPr sz="1100" i="1" spc="-5" dirty="0">
                <a:latin typeface="Times New Roman"/>
                <a:cs typeface="Times New Roman"/>
              </a:rPr>
              <a:t>lửa </a:t>
            </a:r>
            <a:r>
              <a:rPr sz="1100" i="1" dirty="0">
                <a:latin typeface="Times New Roman"/>
                <a:cs typeface="Times New Roman"/>
              </a:rPr>
              <a:t>con</a:t>
            </a:r>
            <a:r>
              <a:rPr sz="1100" i="1" spc="-5" dirty="0">
                <a:latin typeface="Times New Roman"/>
                <a:cs typeface="Times New Roman"/>
              </a:rPr>
              <a:t> quay</a:t>
            </a:r>
            <a:endParaRPr sz="1100">
              <a:latin typeface="Times New Roman"/>
              <a:cs typeface="Times New Roman"/>
            </a:endParaRPr>
          </a:p>
          <a:p>
            <a:pPr marL="12065" marR="5080" algn="ctr">
              <a:lnSpc>
                <a:spcPts val="1270"/>
              </a:lnSpc>
              <a:spcBef>
                <a:spcPts val="55"/>
              </a:spcBef>
            </a:pPr>
            <a:r>
              <a:rPr sz="1100" i="1" dirty="0">
                <a:latin typeface="Times New Roman"/>
                <a:cs typeface="Times New Roman"/>
              </a:rPr>
              <a:t>1-Ắc </a:t>
            </a:r>
            <a:r>
              <a:rPr sz="1100" i="1" spc="-5" dirty="0">
                <a:latin typeface="Times New Roman"/>
                <a:cs typeface="Times New Roman"/>
              </a:rPr>
              <a:t>quy, </a:t>
            </a:r>
            <a:r>
              <a:rPr sz="1100" i="1" dirty="0">
                <a:latin typeface="Times New Roman"/>
                <a:cs typeface="Times New Roman"/>
              </a:rPr>
              <a:t>2-công tắc 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đánh </a:t>
            </a:r>
            <a:r>
              <a:rPr sz="1100" i="1" spc="-5" dirty="0">
                <a:latin typeface="Times New Roman"/>
                <a:cs typeface="Times New Roman"/>
              </a:rPr>
              <a:t>lửa, 3-điện trở, </a:t>
            </a:r>
            <a:r>
              <a:rPr sz="1100" i="1" spc="-10" dirty="0">
                <a:latin typeface="Times New Roman"/>
                <a:cs typeface="Times New Roman"/>
              </a:rPr>
              <a:t>4-mô </a:t>
            </a:r>
            <a:r>
              <a:rPr sz="1100" i="1" dirty="0">
                <a:latin typeface="Times New Roman"/>
                <a:cs typeface="Times New Roman"/>
              </a:rPr>
              <a:t>bin  tăng </a:t>
            </a:r>
            <a:r>
              <a:rPr sz="1100" i="1" spc="-5" dirty="0">
                <a:latin typeface="Times New Roman"/>
                <a:cs typeface="Times New Roman"/>
              </a:rPr>
              <a:t>điện </a:t>
            </a:r>
            <a:r>
              <a:rPr sz="1100" i="1" dirty="0">
                <a:latin typeface="Times New Roman"/>
                <a:cs typeface="Times New Roman"/>
              </a:rPr>
              <a:t>áp, </a:t>
            </a:r>
            <a:r>
              <a:rPr sz="1100" i="1" spc="-5" dirty="0">
                <a:latin typeface="Times New Roman"/>
                <a:cs typeface="Times New Roman"/>
              </a:rPr>
              <a:t>5-bộ phân phối, 6-dây </a:t>
            </a:r>
            <a:r>
              <a:rPr sz="1100" i="1" dirty="0">
                <a:latin typeface="Times New Roman"/>
                <a:cs typeface="Times New Roman"/>
              </a:rPr>
              <a:t>cao áp, </a:t>
            </a:r>
            <a:r>
              <a:rPr sz="1100" i="1" spc="-5" dirty="0">
                <a:latin typeface="Times New Roman"/>
                <a:cs typeface="Times New Roman"/>
              </a:rPr>
              <a:t>7-bugi đánh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lửa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8344" y="1525270"/>
            <a:ext cx="3401695" cy="2143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642740"/>
            <a:ext cx="3626485" cy="836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8665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1-15: Hệ thống </a:t>
            </a:r>
            <a:r>
              <a:rPr sz="1100" i="1" dirty="0">
                <a:latin typeface="Times New Roman"/>
                <a:cs typeface="Times New Roman"/>
              </a:rPr>
              <a:t>đánh </a:t>
            </a:r>
            <a:r>
              <a:rPr sz="1100" i="1" spc="-5" dirty="0">
                <a:latin typeface="Times New Roman"/>
                <a:cs typeface="Times New Roman"/>
              </a:rPr>
              <a:t>lửa </a:t>
            </a:r>
            <a:r>
              <a:rPr sz="1100" i="1" dirty="0">
                <a:latin typeface="Times New Roman"/>
                <a:cs typeface="Times New Roman"/>
              </a:rPr>
              <a:t>điện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tử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1.3.5 Bảng đồng hồ </a:t>
            </a:r>
            <a:r>
              <a:rPr sz="1100" spc="-5" dirty="0">
                <a:latin typeface="Times New Roman"/>
                <a:cs typeface="Times New Roman"/>
              </a:rPr>
              <a:t>hiển thị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các nút điều khiển: trên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 </a:t>
            </a:r>
            <a:r>
              <a:rPr sz="1100" dirty="0">
                <a:latin typeface="Times New Roman"/>
                <a:cs typeface="Times New Roman"/>
              </a:rPr>
              <a:t>có bố </a:t>
            </a:r>
            <a:r>
              <a:rPr sz="1100" spc="-5" dirty="0">
                <a:latin typeface="Times New Roman"/>
                <a:cs typeface="Times New Roman"/>
              </a:rPr>
              <a:t>trí các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phận khác </a:t>
            </a:r>
            <a:r>
              <a:rPr sz="1100" dirty="0">
                <a:latin typeface="Times New Roman"/>
                <a:cs typeface="Times New Roman"/>
              </a:rPr>
              <a:t>phục </a:t>
            </a:r>
            <a:r>
              <a:rPr sz="1100" spc="-10" dirty="0">
                <a:latin typeface="Times New Roman"/>
                <a:cs typeface="Times New Roman"/>
              </a:rPr>
              <a:t>vụ </a:t>
            </a:r>
            <a:r>
              <a:rPr sz="1100" dirty="0">
                <a:latin typeface="Times New Roman"/>
                <a:cs typeface="Times New Roman"/>
              </a:rPr>
              <a:t>cho thao </a:t>
            </a:r>
            <a:r>
              <a:rPr sz="1100" spc="-5" dirty="0">
                <a:latin typeface="Times New Roman"/>
                <a:cs typeface="Times New Roman"/>
              </a:rPr>
              <a:t>tác lái </a:t>
            </a:r>
            <a:r>
              <a:rPr sz="1100" spc="-10" dirty="0" err="1">
                <a:latin typeface="Times New Roman"/>
                <a:cs typeface="Times New Roman"/>
              </a:rPr>
              <a:t>xe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núm điều </a:t>
            </a:r>
            <a:r>
              <a:rPr sz="1100" spc="-5" dirty="0">
                <a:latin typeface="Times New Roman"/>
                <a:cs typeface="Times New Roman"/>
              </a:rPr>
              <a:t>khiển, các loại </a:t>
            </a:r>
            <a:r>
              <a:rPr sz="1100" dirty="0">
                <a:latin typeface="Times New Roman"/>
                <a:cs typeface="Times New Roman"/>
              </a:rPr>
              <a:t>đồng hồ báo </a:t>
            </a:r>
            <a:r>
              <a:rPr sz="1100" spc="-5" dirty="0">
                <a:latin typeface="Times New Roman"/>
                <a:cs typeface="Times New Roman"/>
              </a:rPr>
              <a:t>tình trạng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spc="-5" dirty="0">
                <a:latin typeface="Times New Roman"/>
                <a:cs typeface="Times New Roman"/>
              </a:rPr>
              <a:t>thuật </a:t>
            </a:r>
            <a:r>
              <a:rPr sz="1100" dirty="0">
                <a:latin typeface="Times New Roman"/>
                <a:cs typeface="Times New Roman"/>
              </a:rPr>
              <a:t>của  các cụm tổng </a:t>
            </a:r>
            <a:r>
              <a:rPr sz="1100" spc="-5" dirty="0">
                <a:latin typeface="Times New Roman"/>
                <a:cs typeface="Times New Roman"/>
              </a:rPr>
              <a:t>thành khi ôtô </a:t>
            </a:r>
            <a:r>
              <a:rPr sz="1100" dirty="0">
                <a:latin typeface="Times New Roman"/>
                <a:cs typeface="Times New Roman"/>
              </a:rPr>
              <a:t>đang chuyển động . .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/>
          <p:nvPr/>
        </p:nvSpPr>
        <p:spPr>
          <a:xfrm>
            <a:off x="1347469" y="4471670"/>
            <a:ext cx="2435225" cy="1459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4517" y="5906261"/>
            <a:ext cx="1921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1-15: Bảng </a:t>
            </a:r>
            <a:r>
              <a:rPr sz="1100" i="1" dirty="0">
                <a:latin typeface="Times New Roman"/>
                <a:cs typeface="Times New Roman"/>
              </a:rPr>
              <a:t>đồng hồ </a:t>
            </a:r>
            <a:r>
              <a:rPr sz="1100" i="1" spc="-5" dirty="0">
                <a:latin typeface="Times New Roman"/>
                <a:cs typeface="Times New Roman"/>
              </a:rPr>
              <a:t>hiển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thị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80175" y="1043940"/>
            <a:ext cx="3320415" cy="2644140"/>
            <a:chOff x="6480175" y="1043940"/>
            <a:chExt cx="3320415" cy="2644140"/>
          </a:xfrm>
        </p:grpSpPr>
        <p:sp>
          <p:nvSpPr>
            <p:cNvPr id="8" name="object 8"/>
            <p:cNvSpPr/>
            <p:nvPr/>
          </p:nvSpPr>
          <p:spPr>
            <a:xfrm>
              <a:off x="6480175" y="1043940"/>
              <a:ext cx="3279775" cy="13442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489064" y="2388235"/>
              <a:ext cx="3311525" cy="12998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590156" y="3822572"/>
            <a:ext cx="31140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1-16: Nút điều khiển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điều hòa </a:t>
            </a:r>
            <a:r>
              <a:rPr sz="1100" i="1" dirty="0">
                <a:latin typeface="Times New Roman"/>
                <a:cs typeface="Times New Roman"/>
              </a:rPr>
              <a:t>không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khí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59880" y="4009390"/>
            <a:ext cx="2970530" cy="1033780"/>
            <a:chOff x="6659880" y="4009390"/>
            <a:chExt cx="2970530" cy="1033780"/>
          </a:xfrm>
        </p:grpSpPr>
        <p:sp>
          <p:nvSpPr>
            <p:cNvPr id="12" name="object 12"/>
            <p:cNvSpPr/>
            <p:nvPr/>
          </p:nvSpPr>
          <p:spPr>
            <a:xfrm>
              <a:off x="6659880" y="4009390"/>
              <a:ext cx="1654810" cy="1033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314690" y="4029710"/>
              <a:ext cx="1315720" cy="101345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62725" y="5177790"/>
            <a:ext cx="28956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1-17: Nút điều khiển </a:t>
            </a:r>
            <a:r>
              <a:rPr sz="1100" i="1" dirty="0">
                <a:latin typeface="Times New Roman"/>
                <a:cs typeface="Times New Roman"/>
              </a:rPr>
              <a:t>gạt </a:t>
            </a:r>
            <a:r>
              <a:rPr sz="1100" i="1" spc="-5" dirty="0">
                <a:latin typeface="Times New Roman"/>
                <a:cs typeface="Times New Roman"/>
              </a:rPr>
              <a:t>mưa, đèn chiếu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sáng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039" y="1043940"/>
            <a:ext cx="2694305" cy="2096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7828" y="3115183"/>
            <a:ext cx="30937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1-18: Nút điều khiển </a:t>
            </a:r>
            <a:r>
              <a:rPr sz="1100" i="1" dirty="0">
                <a:latin typeface="Times New Roman"/>
                <a:cs typeface="Times New Roman"/>
              </a:rPr>
              <a:t>các 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an toàn của</a:t>
            </a:r>
            <a:r>
              <a:rPr sz="1100" i="1" spc="-5" dirty="0">
                <a:latin typeface="Times New Roman"/>
                <a:cs typeface="Times New Roman"/>
              </a:rPr>
              <a:t> 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3630" y="3300729"/>
            <a:ext cx="2651760" cy="21901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240" y="5467350"/>
            <a:ext cx="35591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1-19: Nút điều khiển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cửa </a:t>
            </a:r>
            <a:r>
              <a:rPr sz="1100" i="1" spc="-5" dirty="0">
                <a:latin typeface="Times New Roman"/>
                <a:cs typeface="Times New Roman"/>
              </a:rPr>
              <a:t>sổ </a:t>
            </a:r>
            <a:r>
              <a:rPr sz="1100" i="1" dirty="0">
                <a:latin typeface="Times New Roman"/>
                <a:cs typeface="Times New Roman"/>
              </a:rPr>
              <a:t>và gương </a:t>
            </a:r>
            <a:r>
              <a:rPr sz="1100" i="1" spc="-5" dirty="0">
                <a:latin typeface="Times New Roman"/>
                <a:cs typeface="Times New Roman"/>
              </a:rPr>
              <a:t>chiếu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hậu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2384" y="1043940"/>
            <a:ext cx="3256915" cy="25666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5169" y="3744848"/>
            <a:ext cx="3412490" cy="107696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065" marR="5080" algn="ctr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1-20: Nút điều khiển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giải trí trên xe được tích  </a:t>
            </a:r>
            <a:r>
              <a:rPr sz="1100" i="1" dirty="0">
                <a:latin typeface="Times New Roman"/>
                <a:cs typeface="Times New Roman"/>
              </a:rPr>
              <a:t>hợp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vô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lăng.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01420" marR="1193165" algn="ctr">
              <a:lnSpc>
                <a:spcPct val="141100"/>
              </a:lnSpc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en-US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 </a:t>
            </a:r>
            <a:r>
              <a:rPr sz="1100" b="1" spc="-5" dirty="0">
                <a:latin typeface="Times New Roman"/>
                <a:cs typeface="Times New Roman"/>
              </a:rPr>
              <a:t>II  ĐỘNG CƠ</a:t>
            </a:r>
            <a:r>
              <a:rPr sz="1100" b="1" spc="-8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4949190"/>
            <a:ext cx="3627754" cy="15179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255" indent="26924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2.1 - </a:t>
            </a:r>
            <a:r>
              <a:rPr sz="1100" b="1" spc="-5" dirty="0">
                <a:latin typeface="Times New Roman"/>
                <a:cs typeface="Times New Roman"/>
              </a:rPr>
              <a:t>CÔNG DỤNG </a:t>
            </a:r>
            <a:r>
              <a:rPr sz="1100" b="1" spc="5" dirty="0">
                <a:latin typeface="Times New Roman"/>
                <a:cs typeface="Times New Roman"/>
              </a:rPr>
              <a:t>VÀ </a:t>
            </a:r>
            <a:r>
              <a:rPr sz="1100" b="1" spc="-5" dirty="0">
                <a:latin typeface="Times New Roman"/>
                <a:cs typeface="Times New Roman"/>
              </a:rPr>
              <a:t>CẤU TẠO CHUNG CỦA  ĐỘNG CƠ ÔTÔ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339725" algn="just">
              <a:lnSpc>
                <a:spcPct val="98600"/>
              </a:lnSpc>
              <a:spcBef>
                <a:spcPts val="560"/>
              </a:spcBef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là </a:t>
            </a:r>
            <a:r>
              <a:rPr sz="1100" spc="-5" dirty="0">
                <a:latin typeface="Times New Roman"/>
                <a:cs typeface="Times New Roman"/>
              </a:rPr>
              <a:t>nguồn động </a:t>
            </a:r>
            <a:r>
              <a:rPr sz="1100" dirty="0">
                <a:latin typeface="Times New Roman"/>
                <a:cs typeface="Times New Roman"/>
              </a:rPr>
              <a:t>lực của ôtô.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việc, nhiệt  </a:t>
            </a:r>
            <a:r>
              <a:rPr sz="1100" dirty="0" err="1">
                <a:latin typeface="Times New Roman"/>
                <a:cs typeface="Times New Roman"/>
              </a:rPr>
              <a:t>năng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biến đổi thành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năng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9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chủ động tạo ra chuyển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tịnh </a:t>
            </a:r>
            <a:r>
              <a:rPr sz="1100" spc="-5" dirty="0">
                <a:latin typeface="Times New Roman"/>
                <a:cs typeface="Times New Roman"/>
              </a:rPr>
              <a:t>tiến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7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bao gồm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cơ cấu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sau: </a:t>
            </a:r>
            <a:r>
              <a:rPr sz="1100" dirty="0">
                <a:latin typeface="Times New Roman"/>
                <a:cs typeface="Times New Roman"/>
              </a:rPr>
              <a:t>cơ cấu </a:t>
            </a:r>
            <a:r>
              <a:rPr sz="1100" spc="-5" dirty="0">
                <a:latin typeface="Times New Roman"/>
                <a:cs typeface="Times New Roman"/>
              </a:rPr>
              <a:t>trục  khuỷu </a:t>
            </a:r>
            <a:r>
              <a:rPr sz="1100" dirty="0">
                <a:latin typeface="Times New Roman"/>
                <a:cs typeface="Times New Roman"/>
              </a:rPr>
              <a:t>- thanh </a:t>
            </a:r>
            <a:r>
              <a:rPr sz="1100" spc="-5" dirty="0">
                <a:latin typeface="Times New Roman"/>
                <a:cs typeface="Times New Roman"/>
              </a:rPr>
              <a:t>truyền, cơ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phân phối khí, </a:t>
            </a:r>
            <a:r>
              <a:rPr sz="1100" dirty="0">
                <a:latin typeface="Times New Roman"/>
                <a:cs typeface="Times New Roman"/>
              </a:rPr>
              <a:t>hệ thống cung </a:t>
            </a:r>
            <a:r>
              <a:rPr sz="1100" spc="-5" dirty="0">
                <a:latin typeface="Times New Roman"/>
                <a:cs typeface="Times New Roman"/>
              </a:rPr>
              <a:t>cấp 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liệu, hệ thống </a:t>
            </a:r>
            <a:r>
              <a:rPr sz="1100" dirty="0">
                <a:latin typeface="Times New Roman"/>
                <a:cs typeface="Times New Roman"/>
              </a:rPr>
              <a:t>bôi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thống làm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mát.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5850" cy="3587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làm </a:t>
            </a:r>
            <a:r>
              <a:rPr sz="1100" spc="-5" dirty="0">
                <a:latin typeface="Times New Roman"/>
                <a:cs typeface="Times New Roman"/>
              </a:rPr>
              <a:t>việc của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cơ kiểu pít </a:t>
            </a:r>
            <a:r>
              <a:rPr sz="1100" dirty="0">
                <a:latin typeface="Times New Roman"/>
                <a:cs typeface="Times New Roman"/>
              </a:rPr>
              <a:t>tông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spc="-10" dirty="0">
                <a:latin typeface="Times New Roman"/>
                <a:cs typeface="Times New Roman"/>
              </a:rPr>
              <a:t>xi  </a:t>
            </a:r>
            <a:r>
              <a:rPr sz="1100" dirty="0" err="1">
                <a:latin typeface="Times New Roman"/>
                <a:cs typeface="Times New Roman"/>
              </a:rPr>
              <a:t>lanh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2-1.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0887" y="1568131"/>
            <a:ext cx="2576102" cy="2410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0448" y="4113657"/>
            <a:ext cx="3278504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957580" marR="5080" indent="-94551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2-1: </a:t>
            </a:r>
            <a:r>
              <a:rPr sz="1100" i="1" dirty="0">
                <a:latin typeface="Times New Roman"/>
                <a:cs typeface="Times New Roman"/>
              </a:rPr>
              <a:t>Sơ đồ </a:t>
            </a:r>
            <a:r>
              <a:rPr sz="1100" i="1" spc="-5" dirty="0">
                <a:latin typeface="Times New Roman"/>
                <a:cs typeface="Times New Roman"/>
              </a:rPr>
              <a:t>nguyên </a:t>
            </a:r>
            <a:r>
              <a:rPr sz="1100" i="1" dirty="0">
                <a:latin typeface="Times New Roman"/>
                <a:cs typeface="Times New Roman"/>
              </a:rPr>
              <a:t>lý </a:t>
            </a:r>
            <a:r>
              <a:rPr sz="1100" i="1" spc="-5" dirty="0">
                <a:latin typeface="Times New Roman"/>
                <a:cs typeface="Times New Roman"/>
              </a:rPr>
              <a:t>làm </a:t>
            </a:r>
            <a:r>
              <a:rPr sz="1100" i="1" dirty="0">
                <a:latin typeface="Times New Roman"/>
                <a:cs typeface="Times New Roman"/>
              </a:rPr>
              <a:t>việc của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 đốt </a:t>
            </a:r>
            <a:r>
              <a:rPr sz="1100" i="1" spc="-5" dirty="0">
                <a:latin typeface="Times New Roman"/>
                <a:cs typeface="Times New Roman"/>
              </a:rPr>
              <a:t>trong  </a:t>
            </a:r>
            <a:r>
              <a:rPr sz="1100" i="1" dirty="0">
                <a:latin typeface="Times New Roman"/>
                <a:cs typeface="Times New Roman"/>
              </a:rPr>
              <a:t>kiểu </a:t>
            </a:r>
            <a:r>
              <a:rPr sz="1100" i="1" spc="-5" dirty="0">
                <a:latin typeface="Times New Roman"/>
                <a:cs typeface="Times New Roman"/>
              </a:rPr>
              <a:t>pít tông </a:t>
            </a:r>
            <a:r>
              <a:rPr sz="1100" i="1" dirty="0">
                <a:latin typeface="Times New Roman"/>
                <a:cs typeface="Times New Roman"/>
              </a:rPr>
              <a:t>một xi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lanh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4598289"/>
            <a:ext cx="3626485" cy="18986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715" lvl="1" indent="269240">
              <a:lnSpc>
                <a:spcPts val="1280"/>
              </a:lnSpc>
              <a:spcBef>
                <a:spcPts val="180"/>
              </a:spcBef>
              <a:buAutoNum type="arabicPeriod" startAt="2"/>
              <a:tabLst>
                <a:tab pos="497840" algn="l"/>
              </a:tabLst>
            </a:pPr>
            <a:r>
              <a:rPr sz="1100" b="1" dirty="0">
                <a:latin typeface="Times New Roman"/>
                <a:cs typeface="Times New Roman"/>
              </a:rPr>
              <a:t>- </a:t>
            </a:r>
            <a:r>
              <a:rPr sz="1100" b="1" spc="-5" dirty="0">
                <a:latin typeface="Times New Roman"/>
                <a:cs typeface="Times New Roman"/>
              </a:rPr>
              <a:t>NGUYÊN </a:t>
            </a:r>
            <a:r>
              <a:rPr sz="1100" b="1" dirty="0">
                <a:latin typeface="Times New Roman"/>
                <a:cs typeface="Times New Roman"/>
              </a:rPr>
              <a:t>LÝ </a:t>
            </a:r>
            <a:r>
              <a:rPr sz="1100" b="1" spc="-5" dirty="0">
                <a:latin typeface="Times New Roman"/>
                <a:cs typeface="Times New Roman"/>
              </a:rPr>
              <a:t>LÀM VIỆC </a:t>
            </a:r>
            <a:r>
              <a:rPr sz="1100" b="1" dirty="0">
                <a:latin typeface="Times New Roman"/>
                <a:cs typeface="Times New Roman"/>
              </a:rPr>
              <a:t>CỦA </a:t>
            </a:r>
            <a:r>
              <a:rPr sz="1100" b="1" spc="-5" dirty="0">
                <a:latin typeface="Times New Roman"/>
                <a:cs typeface="Times New Roman"/>
              </a:rPr>
              <a:t>ĐỘNG CƠ ĐỐT  TRONG </a:t>
            </a:r>
            <a:r>
              <a:rPr sz="1100" b="1" dirty="0">
                <a:latin typeface="Times New Roman"/>
                <a:cs typeface="Times New Roman"/>
              </a:rPr>
              <a:t>4 </a:t>
            </a:r>
            <a:r>
              <a:rPr sz="1100" b="1" spc="-5" dirty="0">
                <a:latin typeface="Times New Roman"/>
                <a:cs typeface="Times New Roman"/>
              </a:rPr>
              <a:t>KỲ </a:t>
            </a:r>
            <a:r>
              <a:rPr sz="1100" b="1" dirty="0">
                <a:latin typeface="Times New Roman"/>
                <a:cs typeface="Times New Roman"/>
              </a:rPr>
              <a:t>- MỘT </a:t>
            </a:r>
            <a:r>
              <a:rPr sz="1100" b="1" spc="-10" dirty="0">
                <a:latin typeface="Times New Roman"/>
                <a:cs typeface="Times New Roman"/>
              </a:rPr>
              <a:t>XI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LANH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 algn="just">
              <a:lnSpc>
                <a:spcPts val="1315"/>
              </a:lnSpc>
              <a:spcBef>
                <a:spcPts val="475"/>
              </a:spcBef>
              <a:buAutoNum type="arabicPeriod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Nguyên </a:t>
            </a:r>
            <a:r>
              <a:rPr sz="1100" i="1" dirty="0">
                <a:latin typeface="Times New Roman"/>
                <a:cs typeface="Times New Roman"/>
              </a:rPr>
              <a:t>lý làm </a:t>
            </a:r>
            <a:r>
              <a:rPr sz="1100" i="1" spc="-5" dirty="0">
                <a:latin typeface="Times New Roman"/>
                <a:cs typeface="Times New Roman"/>
              </a:rPr>
              <a:t>việc của </a:t>
            </a:r>
            <a:r>
              <a:rPr sz="1100" i="1" dirty="0">
                <a:latin typeface="Times New Roman"/>
                <a:cs typeface="Times New Roman"/>
              </a:rPr>
              <a:t>động </a:t>
            </a:r>
            <a:r>
              <a:rPr sz="1100" i="1" spc="-5" dirty="0">
                <a:latin typeface="Times New Roman"/>
                <a:cs typeface="Times New Roman"/>
              </a:rPr>
              <a:t>cơ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xăng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  <a:spcBef>
                <a:spcPts val="10"/>
              </a:spcBef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đốt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4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nhiên </a:t>
            </a:r>
            <a:r>
              <a:rPr sz="1100" spc="-5" dirty="0">
                <a:latin typeface="Times New Roman"/>
                <a:cs typeface="Times New Roman"/>
              </a:rPr>
              <a:t>liệu xăng, loại </a:t>
            </a:r>
            <a:r>
              <a:rPr sz="1100" dirty="0">
                <a:latin typeface="Times New Roman"/>
                <a:cs typeface="Times New Roman"/>
              </a:rPr>
              <a:t>hình  thành hoà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bên </a:t>
            </a:r>
            <a:r>
              <a:rPr sz="1100" spc="-5" dirty="0">
                <a:latin typeface="Times New Roman"/>
                <a:cs typeface="Times New Roman"/>
              </a:rPr>
              <a:t>ngoài </a:t>
            </a:r>
            <a:r>
              <a:rPr sz="1100" dirty="0">
                <a:latin typeface="Times New Roman"/>
                <a:cs typeface="Times New Roman"/>
              </a:rPr>
              <a:t>(Vùng chế </a:t>
            </a:r>
            <a:r>
              <a:rPr sz="1100" spc="-5" dirty="0">
                <a:latin typeface="Times New Roman"/>
                <a:cs typeface="Times New Roman"/>
              </a:rPr>
              <a:t>hoà khí) hoặc loại hình  </a:t>
            </a:r>
            <a:r>
              <a:rPr sz="1100" dirty="0">
                <a:latin typeface="Times New Roman"/>
                <a:cs typeface="Times New Roman"/>
              </a:rPr>
              <a:t>thành </a:t>
            </a:r>
            <a:r>
              <a:rPr sz="1100" spc="-5" dirty="0">
                <a:latin typeface="Times New Roman"/>
                <a:cs typeface="Times New Roman"/>
              </a:rPr>
              <a:t>hoà khí </a:t>
            </a:r>
            <a:r>
              <a:rPr sz="1100" dirty="0">
                <a:latin typeface="Times New Roman"/>
                <a:cs typeface="Times New Roman"/>
              </a:rPr>
              <a:t>bên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(phun xăng trực </a:t>
            </a:r>
            <a:r>
              <a:rPr sz="1100" spc="-5" dirty="0">
                <a:latin typeface="Times New Roman"/>
                <a:cs typeface="Times New Roman"/>
              </a:rPr>
              <a:t>tiếp vào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động  cơ) đều </a:t>
            </a:r>
            <a:r>
              <a:rPr sz="1100" spc="-5" dirty="0">
                <a:latin typeface="Times New Roman"/>
                <a:cs typeface="Times New Roman"/>
              </a:rPr>
              <a:t>có </a:t>
            </a:r>
            <a:r>
              <a:rPr sz="1100" dirty="0">
                <a:latin typeface="Times New Roman"/>
                <a:cs typeface="Times New Roman"/>
              </a:rPr>
              <a:t>chu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gồm </a:t>
            </a:r>
            <a:r>
              <a:rPr sz="1100" dirty="0">
                <a:latin typeface="Times New Roman"/>
                <a:cs typeface="Times New Roman"/>
              </a:rPr>
              <a:t>4 quá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trình:</a:t>
            </a:r>
            <a:endParaRPr sz="1100" dirty="0">
              <a:latin typeface="Times New Roman"/>
              <a:cs typeface="Times New Roman"/>
            </a:endParaRPr>
          </a:p>
          <a:p>
            <a:pPr marL="281940" marR="5080" algn="just">
              <a:lnSpc>
                <a:spcPct val="143800"/>
              </a:lnSpc>
              <a:spcBef>
                <a:spcPts val="10"/>
              </a:spcBef>
            </a:pPr>
            <a:r>
              <a:rPr sz="1100" spc="-20" dirty="0">
                <a:latin typeface="Times New Roman"/>
                <a:cs typeface="Times New Roman"/>
              </a:rPr>
              <a:t>Hút (nạp) </a:t>
            </a:r>
            <a:r>
              <a:rPr sz="1100" spc="-15" dirty="0">
                <a:latin typeface="Times New Roman"/>
                <a:cs typeface="Times New Roman"/>
              </a:rPr>
              <a:t>hoà </a:t>
            </a:r>
            <a:r>
              <a:rPr sz="1100" spc="-20" dirty="0">
                <a:latin typeface="Times New Roman"/>
                <a:cs typeface="Times New Roman"/>
              </a:rPr>
              <a:t>khí vào </a:t>
            </a:r>
            <a:r>
              <a:rPr sz="1100" spc="-15" dirty="0">
                <a:latin typeface="Times New Roman"/>
                <a:cs typeface="Times New Roman"/>
              </a:rPr>
              <a:t>xi </a:t>
            </a:r>
            <a:r>
              <a:rPr sz="1100" spc="-20" dirty="0">
                <a:latin typeface="Times New Roman"/>
                <a:cs typeface="Times New Roman"/>
              </a:rPr>
              <a:t>lanh; nén; </a:t>
            </a:r>
            <a:r>
              <a:rPr sz="1100" spc="-15" dirty="0">
                <a:latin typeface="Times New Roman"/>
                <a:cs typeface="Times New Roman"/>
              </a:rPr>
              <a:t>nổ (cháy </a:t>
            </a: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20" dirty="0">
                <a:latin typeface="Times New Roman"/>
                <a:cs typeface="Times New Roman"/>
              </a:rPr>
              <a:t>giãn </a:t>
            </a:r>
            <a:r>
              <a:rPr sz="1100" spc="-15" dirty="0">
                <a:latin typeface="Times New Roman"/>
                <a:cs typeface="Times New Roman"/>
              </a:rPr>
              <a:t>nở)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20" dirty="0">
                <a:latin typeface="Times New Roman"/>
                <a:cs typeface="Times New Roman"/>
              </a:rPr>
              <a:t>xả. 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cuối </a:t>
            </a:r>
            <a:r>
              <a:rPr sz="1100" dirty="0">
                <a:latin typeface="Times New Roman"/>
                <a:cs typeface="Times New Roman"/>
              </a:rPr>
              <a:t>quá trình </a:t>
            </a:r>
            <a:r>
              <a:rPr sz="1100" spc="-5" dirty="0">
                <a:latin typeface="Times New Roman"/>
                <a:cs typeface="Times New Roman"/>
              </a:rPr>
              <a:t>nén, hoà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đốt </a:t>
            </a:r>
            <a:r>
              <a:rPr sz="1100" spc="-5" dirty="0" err="1">
                <a:latin typeface="Times New Roman"/>
                <a:cs typeface="Times New Roman"/>
              </a:rPr>
              <a:t>cháy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c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bức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125" dirty="0">
                <a:latin typeface="Times New Roman"/>
                <a:cs typeface="Times New Roman"/>
              </a:rPr>
              <a:t>nhờ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tia </a:t>
            </a:r>
            <a:r>
              <a:rPr sz="1100" spc="-5" dirty="0">
                <a:latin typeface="Times New Roman"/>
                <a:cs typeface="Times New Roman"/>
              </a:rPr>
              <a:t>lửa điện (nguồn </a:t>
            </a:r>
            <a:r>
              <a:rPr sz="1100" dirty="0">
                <a:latin typeface="Times New Roman"/>
                <a:cs typeface="Times New Roman"/>
              </a:rPr>
              <a:t>bên </a:t>
            </a:r>
            <a:r>
              <a:rPr sz="1100" spc="-5" dirty="0">
                <a:latin typeface="Times New Roman"/>
                <a:cs typeface="Times New Roman"/>
              </a:rPr>
              <a:t>ngoài)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sinh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công.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23874"/>
            <a:ext cx="3625850" cy="3587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động cơ xăng 4 </a:t>
            </a:r>
            <a:r>
              <a:rPr sz="1100" spc="-10" dirty="0" err="1">
                <a:latin typeface="Times New Roman"/>
                <a:cs typeface="Times New Roman"/>
              </a:rPr>
              <a:t>kỳ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20" dirty="0" smtClean="0">
                <a:latin typeface="Times New Roman"/>
                <a:cs typeface="Times New Roman"/>
              </a:rPr>
              <a:t>đ</a:t>
            </a:r>
            <a:r>
              <a:rPr lang="vi-VN" sz="1100" spc="-120" dirty="0" smtClean="0">
                <a:latin typeface="Times New Roman"/>
                <a:cs typeface="Times New Roman"/>
              </a:rPr>
              <a:t>ư</a:t>
            </a:r>
            <a:r>
              <a:rPr sz="1100" spc="-120" dirty="0" err="1" smtClean="0">
                <a:latin typeface="Times New Roman"/>
                <a:cs typeface="Times New Roman"/>
              </a:rPr>
              <a:t>ợc</a:t>
            </a:r>
            <a:r>
              <a:rPr sz="1100" spc="-120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 2-2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0300" y="1374775"/>
            <a:ext cx="3597909" cy="1787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7172" y="3136519"/>
            <a:ext cx="33496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2-2: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Sơ</a:t>
            </a:r>
            <a:r>
              <a:rPr sz="1100" i="1" spc="-70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đồ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imes New Roman"/>
                <a:cs typeface="Times New Roman"/>
              </a:rPr>
              <a:t>nguyên</a:t>
            </a:r>
            <a:r>
              <a:rPr sz="1100" i="1" spc="-75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lý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làm</a:t>
            </a:r>
            <a:r>
              <a:rPr sz="1100" i="1" spc="-75" dirty="0">
                <a:latin typeface="Times New Roman"/>
                <a:cs typeface="Times New Roman"/>
              </a:rPr>
              <a:t> </a:t>
            </a:r>
            <a:r>
              <a:rPr sz="1100" i="1" spc="-25" dirty="0">
                <a:latin typeface="Times New Roman"/>
                <a:cs typeface="Times New Roman"/>
              </a:rPr>
              <a:t>việc</a:t>
            </a:r>
            <a:r>
              <a:rPr sz="1100" i="1" spc="-70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của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i="1" spc="-25" dirty="0">
                <a:latin typeface="Times New Roman"/>
                <a:cs typeface="Times New Roman"/>
              </a:rPr>
              <a:t>động</a:t>
            </a:r>
            <a:r>
              <a:rPr sz="1100" i="1" spc="-75" dirty="0">
                <a:latin typeface="Times New Roman"/>
                <a:cs typeface="Times New Roman"/>
              </a:rPr>
              <a:t> </a:t>
            </a:r>
            <a:r>
              <a:rPr sz="1100" i="1" spc="-15" dirty="0">
                <a:latin typeface="Times New Roman"/>
                <a:cs typeface="Times New Roman"/>
              </a:rPr>
              <a:t>cơ</a:t>
            </a:r>
            <a:r>
              <a:rPr sz="1100" i="1" spc="-70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đốt</a:t>
            </a:r>
            <a:r>
              <a:rPr sz="1100" i="1" spc="-70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imes New Roman"/>
                <a:cs typeface="Times New Roman"/>
              </a:rPr>
              <a:t>trong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4</a:t>
            </a:r>
            <a:r>
              <a:rPr sz="1100" i="1" spc="-70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kỳ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3464433"/>
            <a:ext cx="3629025" cy="2492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940" algn="just">
              <a:lnSpc>
                <a:spcPts val="131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spc="5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sau : </a:t>
            </a:r>
            <a:r>
              <a:rPr sz="1100" spc="-5" dirty="0">
                <a:latin typeface="Times New Roman"/>
                <a:cs typeface="Times New Roman"/>
              </a:rPr>
              <a:t>Hút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Nén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Nổ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310"/>
              </a:lnSpc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Xả.</a:t>
            </a:r>
          </a:p>
          <a:p>
            <a:pPr marL="12700" marR="5080" indent="269240" algn="just">
              <a:lnSpc>
                <a:spcPct val="98500"/>
              </a:lnSpc>
              <a:spcBef>
                <a:spcPts val="605"/>
              </a:spcBef>
            </a:pPr>
            <a:r>
              <a:rPr sz="1100" b="1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hút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pít </a:t>
            </a:r>
            <a:r>
              <a:rPr sz="1100" spc="-5" dirty="0">
                <a:latin typeface="Times New Roman"/>
                <a:cs typeface="Times New Roman"/>
              </a:rPr>
              <a:t>tông </a:t>
            </a:r>
            <a:r>
              <a:rPr sz="1100" dirty="0">
                <a:latin typeface="Times New Roman"/>
                <a:cs typeface="Times New Roman"/>
              </a:rPr>
              <a:t>chuyển động từ điểm chết trên  </a:t>
            </a:r>
            <a:r>
              <a:rPr sz="1100" spc="-5" dirty="0">
                <a:latin typeface="Times New Roman"/>
                <a:cs typeface="Times New Roman"/>
              </a:rPr>
              <a:t>(ĐCT) </a:t>
            </a:r>
            <a:r>
              <a:rPr sz="1100" dirty="0">
                <a:latin typeface="Times New Roman"/>
                <a:cs typeface="Times New Roman"/>
              </a:rPr>
              <a:t>xuống điểm </a:t>
            </a:r>
            <a:r>
              <a:rPr sz="1100" dirty="0" err="1">
                <a:latin typeface="Times New Roman"/>
                <a:cs typeface="Times New Roman"/>
              </a:rPr>
              <a:t>chết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d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(ĐCD), </a:t>
            </a:r>
            <a:r>
              <a:rPr sz="1100" dirty="0">
                <a:latin typeface="Times New Roman"/>
                <a:cs typeface="Times New Roman"/>
              </a:rPr>
              <a:t>xu páp hút </a:t>
            </a:r>
            <a:r>
              <a:rPr sz="1100" spc="-5" dirty="0">
                <a:latin typeface="Times New Roman"/>
                <a:cs typeface="Times New Roman"/>
              </a:rPr>
              <a:t>mở, </a:t>
            </a:r>
            <a:r>
              <a:rPr sz="1100" dirty="0">
                <a:latin typeface="Times New Roman"/>
                <a:cs typeface="Times New Roman"/>
              </a:rPr>
              <a:t>xu páp </a:t>
            </a:r>
            <a:r>
              <a:rPr sz="1100" spc="-80" dirty="0">
                <a:latin typeface="Times New Roman"/>
                <a:cs typeface="Times New Roman"/>
              </a:rPr>
              <a:t>xả  </a:t>
            </a:r>
            <a:r>
              <a:rPr sz="1100" dirty="0">
                <a:latin typeface="Times New Roman"/>
                <a:cs typeface="Times New Roman"/>
              </a:rPr>
              <a:t>đóng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hỗn hợp xăng </a:t>
            </a:r>
            <a:r>
              <a:rPr sz="1100" spc="-5" dirty="0">
                <a:latin typeface="Times New Roman"/>
                <a:cs typeface="Times New Roman"/>
              </a:rPr>
              <a:t>hoà trộn với không khí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dirty="0" err="1">
                <a:latin typeface="Times New Roman"/>
                <a:cs typeface="Times New Roman"/>
              </a:rPr>
              <a:t>dạng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s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ơng</a:t>
            </a:r>
            <a:r>
              <a:rPr sz="1100" spc="-100" dirty="0" smtClean="0">
                <a:latin typeface="Times New Roman"/>
                <a:cs typeface="Times New Roman"/>
              </a:rPr>
              <a:t>  </a:t>
            </a:r>
            <a:r>
              <a:rPr sz="1100" spc="-10" dirty="0">
                <a:latin typeface="Times New Roman"/>
                <a:cs typeface="Times New Roman"/>
              </a:rPr>
              <a:t>mù </a:t>
            </a:r>
            <a:r>
              <a:rPr sz="1100" dirty="0">
                <a:latin typeface="Times New Roman"/>
                <a:cs typeface="Times New Roman"/>
              </a:rPr>
              <a:t>tại bộ </a:t>
            </a:r>
            <a:r>
              <a:rPr sz="1100" spc="-5" dirty="0">
                <a:latin typeface="Times New Roman"/>
                <a:cs typeface="Times New Roman"/>
              </a:rPr>
              <a:t>chế </a:t>
            </a:r>
            <a:r>
              <a:rPr sz="1100" dirty="0">
                <a:latin typeface="Times New Roman"/>
                <a:cs typeface="Times New Roman"/>
              </a:rPr>
              <a:t>hoà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hút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của động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cơ.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8800"/>
              </a:lnSpc>
              <a:spcBef>
                <a:spcPts val="590"/>
              </a:spcBef>
              <a:buChar char="-"/>
              <a:tabLst>
                <a:tab pos="37592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nén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pít tông chuyển động từ ĐCD lên ĐCT </a:t>
            </a:r>
            <a:r>
              <a:rPr sz="1100" spc="-5" dirty="0">
                <a:latin typeface="Times New Roman"/>
                <a:cs typeface="Times New Roman"/>
              </a:rPr>
              <a:t>lúc  </a:t>
            </a:r>
            <a:r>
              <a:rPr sz="1100" dirty="0">
                <a:latin typeface="Times New Roman"/>
                <a:cs typeface="Times New Roman"/>
              </a:rPr>
              <a:t>này cả hai xu páp đều </a:t>
            </a:r>
            <a:r>
              <a:rPr sz="1100" spc="-5" dirty="0">
                <a:latin typeface="Times New Roman"/>
                <a:cs typeface="Times New Roman"/>
              </a:rPr>
              <a:t>đóng, khí </a:t>
            </a:r>
            <a:r>
              <a:rPr sz="1100" dirty="0">
                <a:latin typeface="Times New Roman"/>
                <a:cs typeface="Times New Roman"/>
              </a:rPr>
              <a:t>hỗn hợp trong 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bị nén  dần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lại.</a:t>
            </a:r>
          </a:p>
          <a:p>
            <a:pPr marL="12700" marR="6985" indent="269240" algn="just">
              <a:lnSpc>
                <a:spcPts val="1300"/>
              </a:lnSpc>
              <a:spcBef>
                <a:spcPts val="40"/>
              </a:spcBef>
              <a:buChar char="-"/>
              <a:tabLst>
                <a:tab pos="381635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nổ </a:t>
            </a:r>
            <a:r>
              <a:rPr sz="1100" i="1" spc="-5" dirty="0">
                <a:latin typeface="Times New Roman"/>
                <a:cs typeface="Times New Roman"/>
              </a:rPr>
              <a:t>(cháy </a:t>
            </a:r>
            <a:r>
              <a:rPr sz="1100" i="1" dirty="0">
                <a:latin typeface="Times New Roman"/>
                <a:cs typeface="Times New Roman"/>
              </a:rPr>
              <a:t>- giãn nở - sinh </a:t>
            </a:r>
            <a:r>
              <a:rPr sz="1100" i="1" spc="-5" dirty="0">
                <a:latin typeface="Times New Roman"/>
                <a:cs typeface="Times New Roman"/>
              </a:rPr>
              <a:t>công): </a:t>
            </a:r>
            <a:r>
              <a:rPr sz="1100" dirty="0">
                <a:latin typeface="Times New Roman"/>
                <a:cs typeface="Times New Roman"/>
              </a:rPr>
              <a:t>ở cuối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nén, </a:t>
            </a:r>
            <a:r>
              <a:rPr sz="1100" spc="-5" dirty="0">
                <a:latin typeface="Times New Roman"/>
                <a:cs typeface="Times New Roman"/>
              </a:rPr>
              <a:t>khí  </a:t>
            </a:r>
            <a:r>
              <a:rPr sz="1100" dirty="0">
                <a:latin typeface="Times New Roman"/>
                <a:cs typeface="Times New Roman"/>
              </a:rPr>
              <a:t>hỗn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ở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nhiệt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cao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gặp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tia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lửa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sẽ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bốc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cháy</a:t>
            </a:r>
          </a:p>
          <a:p>
            <a:pPr marL="12700" marR="6350" algn="just">
              <a:lnSpc>
                <a:spcPts val="1300"/>
              </a:lnSpc>
            </a:pP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sinh công đẩy pít tông </a:t>
            </a:r>
            <a:r>
              <a:rPr sz="1100" spc="-5" dirty="0">
                <a:latin typeface="Times New Roman"/>
                <a:cs typeface="Times New Roman"/>
              </a:rPr>
              <a:t>chuyển </a:t>
            </a:r>
            <a:r>
              <a:rPr sz="1100" dirty="0">
                <a:latin typeface="Times New Roman"/>
                <a:cs typeface="Times New Roman"/>
              </a:rPr>
              <a:t>động từ </a:t>
            </a:r>
            <a:r>
              <a:rPr sz="1100" spc="-5" dirty="0">
                <a:latin typeface="Times New Roman"/>
                <a:cs typeface="Times New Roman"/>
              </a:rPr>
              <a:t>ĐCT xuống ĐCD </a:t>
            </a:r>
            <a:r>
              <a:rPr sz="1100" dirty="0">
                <a:latin typeface="Times New Roman"/>
                <a:cs typeface="Times New Roman"/>
              </a:rPr>
              <a:t>(cả  hai xu </a:t>
            </a:r>
            <a:r>
              <a:rPr sz="1100" spc="-5" dirty="0">
                <a:latin typeface="Times New Roman"/>
                <a:cs typeface="Times New Roman"/>
              </a:rPr>
              <a:t>páp đều đóng).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nổ nhiệt </a:t>
            </a:r>
            <a:r>
              <a:rPr sz="1100" spc="-5" dirty="0" err="1">
                <a:latin typeface="Times New Roman"/>
                <a:cs typeface="Times New Roman"/>
              </a:rPr>
              <a:t>năng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biến thành </a:t>
            </a:r>
            <a:r>
              <a:rPr sz="1100" spc="-95" dirty="0">
                <a:latin typeface="Times New Roman"/>
                <a:cs typeface="Times New Roman"/>
              </a:rPr>
              <a:t>cơ  </a:t>
            </a:r>
            <a:r>
              <a:rPr sz="1100" dirty="0">
                <a:latin typeface="Times New Roman"/>
                <a:cs typeface="Times New Roman"/>
              </a:rPr>
              <a:t>năng làm quay trục </a:t>
            </a:r>
            <a:r>
              <a:rPr sz="1100" spc="-5" dirty="0">
                <a:latin typeface="Times New Roman"/>
                <a:cs typeface="Times New Roman"/>
              </a:rPr>
              <a:t>khuỷu </a:t>
            </a:r>
            <a:r>
              <a:rPr sz="1100" dirty="0">
                <a:latin typeface="Times New Roman"/>
                <a:cs typeface="Times New Roman"/>
              </a:rPr>
              <a:t>của động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cơ.</a:t>
            </a: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7754" cy="53150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xả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khi pít </a:t>
            </a:r>
            <a:r>
              <a:rPr sz="1100" dirty="0">
                <a:latin typeface="Times New Roman"/>
                <a:cs typeface="Times New Roman"/>
              </a:rPr>
              <a:t>tông chuyển động từ </a:t>
            </a:r>
            <a:r>
              <a:rPr sz="1100" spc="-5" dirty="0">
                <a:latin typeface="Times New Roman"/>
                <a:cs typeface="Times New Roman"/>
              </a:rPr>
              <a:t>ĐCD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5" dirty="0">
                <a:latin typeface="Times New Roman"/>
                <a:cs typeface="Times New Roman"/>
              </a:rPr>
              <a:t>ĐCT(xu </a:t>
            </a:r>
            <a:r>
              <a:rPr sz="1100" dirty="0">
                <a:latin typeface="Times New Roman"/>
                <a:cs typeface="Times New Roman"/>
              </a:rPr>
              <a:t>páp  hút </a:t>
            </a:r>
            <a:r>
              <a:rPr sz="1100" spc="-5" dirty="0">
                <a:latin typeface="Times New Roman"/>
                <a:cs typeface="Times New Roman"/>
              </a:rPr>
              <a:t>đóng, </a:t>
            </a:r>
            <a:r>
              <a:rPr sz="1100" dirty="0">
                <a:latin typeface="Times New Roman"/>
                <a:cs typeface="Times New Roman"/>
              </a:rPr>
              <a:t>xu páp xả </a:t>
            </a:r>
            <a:r>
              <a:rPr sz="1100" spc="-5" dirty="0">
                <a:latin typeface="Times New Roman"/>
                <a:cs typeface="Times New Roman"/>
              </a:rPr>
              <a:t>mở). Hoà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đã cháy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bị  đẩy qua cửa xả </a:t>
            </a:r>
            <a:r>
              <a:rPr sz="1100" spc="-5" dirty="0">
                <a:latin typeface="Times New Roman"/>
                <a:cs typeface="Times New Roman"/>
              </a:rPr>
              <a:t>ra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ngoài.</a:t>
            </a:r>
          </a:p>
          <a:p>
            <a:pPr marL="598170" lvl="2" indent="-316865" algn="just">
              <a:lnSpc>
                <a:spcPct val="100000"/>
              </a:lnSpc>
              <a:spcBef>
                <a:spcPts val="575"/>
              </a:spcBef>
              <a:buAutoNum type="arabicPeriod" startAt="2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Nguyên </a:t>
            </a:r>
            <a:r>
              <a:rPr sz="1100" i="1" dirty="0">
                <a:latin typeface="Times New Roman"/>
                <a:cs typeface="Times New Roman"/>
              </a:rPr>
              <a:t>lý làm </a:t>
            </a:r>
            <a:r>
              <a:rPr sz="1100" i="1" spc="-5" dirty="0">
                <a:latin typeface="Times New Roman"/>
                <a:cs typeface="Times New Roman"/>
              </a:rPr>
              <a:t>việc </a:t>
            </a:r>
            <a:r>
              <a:rPr sz="1100" i="1" dirty="0">
                <a:latin typeface="Times New Roman"/>
                <a:cs typeface="Times New Roman"/>
              </a:rPr>
              <a:t>của động cơ </a:t>
            </a:r>
            <a:r>
              <a:rPr sz="1100" i="1" spc="-5" dirty="0">
                <a:latin typeface="Times New Roman"/>
                <a:cs typeface="Times New Roman"/>
              </a:rPr>
              <a:t>diesel </a:t>
            </a:r>
            <a:r>
              <a:rPr sz="1100" i="1" dirty="0">
                <a:latin typeface="Times New Roman"/>
                <a:cs typeface="Times New Roman"/>
              </a:rPr>
              <a:t>4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kỳ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87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làm </a:t>
            </a:r>
            <a:r>
              <a:rPr sz="1100" spc="-5" dirty="0">
                <a:latin typeface="Times New Roman"/>
                <a:cs typeface="Times New Roman"/>
              </a:rPr>
              <a:t>việc của 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diezel </a:t>
            </a:r>
            <a:r>
              <a:rPr sz="1100" dirty="0">
                <a:latin typeface="Times New Roman"/>
                <a:cs typeface="Times New Roman"/>
              </a:rPr>
              <a:t>cũng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4 </a:t>
            </a:r>
            <a:r>
              <a:rPr sz="1100" dirty="0" err="1">
                <a:latin typeface="Times New Roman"/>
                <a:cs typeface="Times New Roman"/>
              </a:rPr>
              <a:t>kỳ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0" dirty="0" err="1" smtClean="0">
                <a:latin typeface="Times New Roman"/>
                <a:cs typeface="Times New Roman"/>
              </a:rPr>
              <a:t>nh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xăng, chỉ khác </a:t>
            </a:r>
            <a:r>
              <a:rPr sz="1100" dirty="0">
                <a:latin typeface="Times New Roman"/>
                <a:cs typeface="Times New Roman"/>
              </a:rPr>
              <a:t>là ở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nạp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hút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spc="-90" dirty="0">
                <a:latin typeface="Times New Roman"/>
                <a:cs typeface="Times New Roman"/>
              </a:rPr>
              <a:t>xi  </a:t>
            </a:r>
            <a:r>
              <a:rPr sz="1100" dirty="0">
                <a:latin typeface="Times New Roman"/>
                <a:cs typeface="Times New Roman"/>
              </a:rPr>
              <a:t>lanh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cuối quá trình nén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 err="1">
                <a:latin typeface="Times New Roman"/>
                <a:cs typeface="Times New Roman"/>
              </a:rPr>
              <a:t>diezel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phun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hoà </a:t>
            </a:r>
            <a:r>
              <a:rPr sz="1100" spc="-50" dirty="0">
                <a:latin typeface="Times New Roman"/>
                <a:cs typeface="Times New Roman"/>
              </a:rPr>
              <a:t>trộn  </a:t>
            </a:r>
            <a:r>
              <a:rPr sz="1100" spc="-5" dirty="0">
                <a:latin typeface="Times New Roman"/>
                <a:cs typeface="Times New Roman"/>
              </a:rPr>
              <a:t>với không khí ngay </a:t>
            </a:r>
            <a:r>
              <a:rPr sz="1100" dirty="0">
                <a:latin typeface="Times New Roman"/>
                <a:cs typeface="Times New Roman"/>
              </a:rPr>
              <a:t>trong buồng đốt; ở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 </a:t>
            </a:r>
            <a:r>
              <a:rPr sz="1100" dirty="0">
                <a:latin typeface="Times New Roman"/>
                <a:cs typeface="Times New Roman"/>
              </a:rPr>
              <a:t>lớn </a:t>
            </a:r>
            <a:r>
              <a:rPr sz="1100" spc="-5" dirty="0">
                <a:latin typeface="Times New Roman"/>
                <a:cs typeface="Times New Roman"/>
              </a:rPr>
              <a:t>khí hỗn hợp tự </a:t>
            </a:r>
            <a:r>
              <a:rPr sz="1100" dirty="0">
                <a:latin typeface="Times New Roman"/>
                <a:cs typeface="Times New Roman"/>
              </a:rPr>
              <a:t>bốc </a:t>
            </a:r>
            <a:r>
              <a:rPr sz="1100" spc="-5" dirty="0">
                <a:latin typeface="Times New Roman"/>
                <a:cs typeface="Times New Roman"/>
              </a:rPr>
              <a:t>cháy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sinh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công.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 algn="just">
              <a:lnSpc>
                <a:spcPct val="100000"/>
              </a:lnSpc>
              <a:spcBef>
                <a:spcPts val="575"/>
              </a:spcBef>
              <a:buAutoNum type="arabicPeriod" startAt="3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10" dirty="0">
                <a:latin typeface="Times New Roman"/>
                <a:cs typeface="Times New Roman"/>
              </a:rPr>
              <a:t>So </a:t>
            </a:r>
            <a:r>
              <a:rPr sz="1100" i="1" spc="-5" dirty="0">
                <a:latin typeface="Times New Roman"/>
                <a:cs typeface="Times New Roman"/>
              </a:rPr>
              <a:t>sánh </a:t>
            </a:r>
            <a:r>
              <a:rPr sz="1100" i="1" dirty="0">
                <a:latin typeface="Times New Roman"/>
                <a:cs typeface="Times New Roman"/>
              </a:rPr>
              <a:t>động cơ </a:t>
            </a:r>
            <a:r>
              <a:rPr sz="1100" i="1" spc="-5" dirty="0">
                <a:latin typeface="Times New Roman"/>
                <a:cs typeface="Times New Roman"/>
              </a:rPr>
              <a:t>xăng </a:t>
            </a:r>
            <a:r>
              <a:rPr sz="1100" i="1" dirty="0">
                <a:latin typeface="Times New Roman"/>
                <a:cs typeface="Times New Roman"/>
              </a:rPr>
              <a:t>và động cơ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diesel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987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Nếu hai động </a:t>
            </a:r>
            <a:r>
              <a:rPr sz="1100" dirty="0">
                <a:latin typeface="Times New Roman"/>
                <a:cs typeface="Times New Roman"/>
              </a:rPr>
              <a:t>cơ xăng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diezel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cùng số </a:t>
            </a:r>
            <a:r>
              <a:rPr sz="1100" spc="-10" dirty="0">
                <a:latin typeface="Times New Roman"/>
                <a:cs typeface="Times New Roman"/>
              </a:rPr>
              <a:t>xi  </a:t>
            </a:r>
            <a:r>
              <a:rPr sz="1100" dirty="0">
                <a:latin typeface="Times New Roman"/>
                <a:cs typeface="Times New Roman"/>
              </a:rPr>
              <a:t>lanh, cùng </a:t>
            </a:r>
            <a:r>
              <a:rPr sz="1100" spc="-5" dirty="0" err="1">
                <a:latin typeface="Times New Roman"/>
                <a:cs typeface="Times New Roman"/>
              </a:rPr>
              <a:t>kích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kính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lanh, </a:t>
            </a:r>
            <a:r>
              <a:rPr sz="1100" dirty="0">
                <a:latin typeface="Times New Roman"/>
                <a:cs typeface="Times New Roman"/>
              </a:rPr>
              <a:t>cùng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chu </a:t>
            </a:r>
            <a:r>
              <a:rPr sz="1100" spc="-190" dirty="0">
                <a:latin typeface="Times New Roman"/>
                <a:cs typeface="Times New Roman"/>
              </a:rPr>
              <a:t>kỳ  </a:t>
            </a:r>
            <a:r>
              <a:rPr sz="1100" dirty="0">
                <a:latin typeface="Times New Roman"/>
                <a:cs typeface="Times New Roman"/>
              </a:rPr>
              <a:t>công tác, cùng tốc độ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dirty="0">
                <a:latin typeface="Times New Roman"/>
                <a:cs typeface="Times New Roman"/>
              </a:rPr>
              <a:t>quay trục </a:t>
            </a:r>
            <a:r>
              <a:rPr sz="1100" spc="-5" dirty="0">
                <a:latin typeface="Times New Roman"/>
                <a:cs typeface="Times New Roman"/>
              </a:rPr>
              <a:t>khuỷu thì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410209" indent="-128905" algn="just">
              <a:lnSpc>
                <a:spcPts val="1315"/>
              </a:lnSpc>
              <a:spcBef>
                <a:spcPts val="575"/>
              </a:spcBef>
              <a:buChar char="-"/>
              <a:tabLst>
                <a:tab pos="410845" algn="l"/>
              </a:tabLst>
            </a:pP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diezel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công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lớn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hơn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vì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tỷ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nén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lớn</a:t>
            </a:r>
          </a:p>
          <a:p>
            <a:pPr marL="12700">
              <a:lnSpc>
                <a:spcPts val="1315"/>
              </a:lnSpc>
            </a:pPr>
            <a:r>
              <a:rPr sz="1100" dirty="0">
                <a:latin typeface="Times New Roman"/>
                <a:cs typeface="Times New Roman"/>
              </a:rPr>
              <a:t>hơn;</a:t>
            </a:r>
          </a:p>
          <a:p>
            <a:pPr marL="398145" indent="-116839">
              <a:lnSpc>
                <a:spcPct val="100000"/>
              </a:lnSpc>
              <a:spcBef>
                <a:spcPts val="575"/>
              </a:spcBef>
              <a:buChar char="-"/>
              <a:tabLst>
                <a:tab pos="398780" algn="l"/>
              </a:tabLst>
            </a:pP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 diezel </a:t>
            </a:r>
            <a:r>
              <a:rPr sz="1100" dirty="0">
                <a:latin typeface="Times New Roman"/>
                <a:cs typeface="Times New Roman"/>
              </a:rPr>
              <a:t>rẻ </a:t>
            </a:r>
            <a:r>
              <a:rPr sz="1100" spc="-5" dirty="0">
                <a:latin typeface="Times New Roman"/>
                <a:cs typeface="Times New Roman"/>
              </a:rPr>
              <a:t>tiền </a:t>
            </a:r>
            <a:r>
              <a:rPr sz="1100" dirty="0">
                <a:latin typeface="Times New Roman"/>
                <a:cs typeface="Times New Roman"/>
              </a:rPr>
              <a:t>hơn, </a:t>
            </a:r>
            <a:r>
              <a:rPr sz="1100" spc="-5" dirty="0">
                <a:latin typeface="Times New Roman"/>
                <a:cs typeface="Times New Roman"/>
              </a:rPr>
              <a:t>tiêu </a:t>
            </a:r>
            <a:r>
              <a:rPr sz="1100" dirty="0">
                <a:latin typeface="Times New Roman"/>
                <a:cs typeface="Times New Roman"/>
              </a:rPr>
              <a:t>hao ít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hơn;</a:t>
            </a:r>
            <a:endParaRPr sz="1100" dirty="0">
              <a:latin typeface="Times New Roman"/>
              <a:cs typeface="Times New Roman"/>
            </a:endParaRPr>
          </a:p>
          <a:p>
            <a:pPr marL="361315" indent="-80010">
              <a:lnSpc>
                <a:spcPct val="100000"/>
              </a:lnSpc>
              <a:spcBef>
                <a:spcPts val="575"/>
              </a:spcBef>
              <a:buChar char="-"/>
              <a:tabLst>
                <a:tab pos="361950" algn="l"/>
              </a:tabLst>
            </a:pPr>
            <a:r>
              <a:rPr sz="1100" dirty="0">
                <a:latin typeface="Times New Roman"/>
                <a:cs typeface="Times New Roman"/>
              </a:rPr>
              <a:t>Tiếng ồn của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diezel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5" dirty="0">
                <a:latin typeface="Times New Roman"/>
                <a:cs typeface="Times New Roman"/>
              </a:rPr>
              <a:t>hơn động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-5" dirty="0">
                <a:latin typeface="Times New Roman"/>
                <a:cs typeface="Times New Roman"/>
              </a:rPr>
              <a:t> xăng;</a:t>
            </a:r>
            <a:endParaRPr sz="1100" dirty="0">
              <a:latin typeface="Times New Roman"/>
              <a:cs typeface="Times New Roman"/>
            </a:endParaRPr>
          </a:p>
          <a:p>
            <a:pPr marL="363220" indent="-81280">
              <a:lnSpc>
                <a:spcPct val="100000"/>
              </a:lnSpc>
              <a:spcBef>
                <a:spcPts val="590"/>
              </a:spcBef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Giá </a:t>
            </a:r>
            <a:r>
              <a:rPr sz="1100" dirty="0">
                <a:latin typeface="Times New Roman"/>
                <a:cs typeface="Times New Roman"/>
              </a:rPr>
              <a:t>thành chế </a:t>
            </a:r>
            <a:r>
              <a:rPr sz="1100" spc="-5" dirty="0">
                <a:latin typeface="Times New Roman"/>
                <a:cs typeface="Times New Roman"/>
              </a:rPr>
              <a:t>tạo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diezel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5" dirty="0">
                <a:latin typeface="Times New Roman"/>
                <a:cs typeface="Times New Roman"/>
              </a:rPr>
              <a:t>hơn động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xăng.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ts val="1260"/>
              </a:lnSpc>
              <a:spcBef>
                <a:spcPts val="645"/>
              </a:spcBef>
            </a:pPr>
            <a:r>
              <a:rPr sz="1100" b="1" dirty="0">
                <a:latin typeface="Times New Roman"/>
                <a:cs typeface="Times New Roman"/>
              </a:rPr>
              <a:t>2.3 - </a:t>
            </a:r>
            <a:r>
              <a:rPr sz="1100" b="1" spc="-5" dirty="0">
                <a:latin typeface="Times New Roman"/>
                <a:cs typeface="Times New Roman"/>
              </a:rPr>
              <a:t>ĐỘNG CƠ ĐỐT TRONG </a:t>
            </a:r>
            <a:r>
              <a:rPr sz="1100" b="1" dirty="0">
                <a:latin typeface="Times New Roman"/>
                <a:cs typeface="Times New Roman"/>
              </a:rPr>
              <a:t>4 KỲ </a:t>
            </a:r>
            <a:r>
              <a:rPr sz="1100" b="1" spc="-5" dirty="0">
                <a:latin typeface="Times New Roman"/>
                <a:cs typeface="Times New Roman"/>
              </a:rPr>
              <a:t>NHIỀU XI LANH  </a:t>
            </a:r>
            <a:r>
              <a:rPr sz="1100" b="1" dirty="0">
                <a:latin typeface="Times New Roman"/>
                <a:cs typeface="Times New Roman"/>
              </a:rPr>
              <a:t>SỬ </a:t>
            </a:r>
            <a:r>
              <a:rPr sz="1100" b="1" spc="-5" dirty="0">
                <a:latin typeface="Times New Roman"/>
                <a:cs typeface="Times New Roman"/>
              </a:rPr>
              <a:t>DỤNG TRÊN XE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ct val="98500"/>
              </a:lnSpc>
              <a:spcBef>
                <a:spcPts val="565"/>
              </a:spcBef>
            </a:pPr>
            <a:r>
              <a:rPr sz="1100" spc="-5" dirty="0">
                <a:latin typeface="Times New Roman"/>
                <a:cs typeface="Times New Roman"/>
              </a:rPr>
              <a:t>Qua nguyên </a:t>
            </a:r>
            <a:r>
              <a:rPr sz="1100" dirty="0">
                <a:latin typeface="Times New Roman"/>
                <a:cs typeface="Times New Roman"/>
              </a:rPr>
              <a:t>lý 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động cơ bốn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có  thể thấy pít tông </a:t>
            </a:r>
            <a:r>
              <a:rPr sz="1100" spc="-5" dirty="0">
                <a:latin typeface="Times New Roman"/>
                <a:cs typeface="Times New Roman"/>
              </a:rPr>
              <a:t>phải thực </a:t>
            </a:r>
            <a:r>
              <a:rPr sz="1100" dirty="0">
                <a:latin typeface="Times New Roman"/>
                <a:cs typeface="Times New Roman"/>
              </a:rPr>
              <a:t>hiện 4 hành </a:t>
            </a:r>
            <a:r>
              <a:rPr sz="1100" spc="-5" dirty="0">
                <a:latin typeface="Times New Roman"/>
                <a:cs typeface="Times New Roman"/>
              </a:rPr>
              <a:t>trình ứng với </a:t>
            </a:r>
            <a:r>
              <a:rPr sz="1100" dirty="0">
                <a:latin typeface="Times New Roman"/>
                <a:cs typeface="Times New Roman"/>
              </a:rPr>
              <a:t>hai </a:t>
            </a:r>
            <a:r>
              <a:rPr sz="1100" spc="-5" dirty="0">
                <a:latin typeface="Times New Roman"/>
                <a:cs typeface="Times New Roman"/>
              </a:rPr>
              <a:t>vòng  </a:t>
            </a:r>
            <a:r>
              <a:rPr sz="1100" dirty="0">
                <a:latin typeface="Times New Roman"/>
                <a:cs typeface="Times New Roman"/>
              </a:rPr>
              <a:t>quay của </a:t>
            </a:r>
            <a:r>
              <a:rPr sz="1100" spc="-5" dirty="0">
                <a:latin typeface="Times New Roman"/>
                <a:cs typeface="Times New Roman"/>
              </a:rPr>
              <a:t>trục khuỷu. </a:t>
            </a:r>
            <a:r>
              <a:rPr sz="1100" dirty="0">
                <a:latin typeface="Times New Roman"/>
                <a:cs typeface="Times New Roman"/>
              </a:rPr>
              <a:t>Trong bốn hành </a:t>
            </a:r>
            <a:r>
              <a:rPr sz="1100" spc="-5" dirty="0">
                <a:latin typeface="Times New Roman"/>
                <a:cs typeface="Times New Roman"/>
              </a:rPr>
              <a:t>trình chỉ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hành  </a:t>
            </a:r>
            <a:r>
              <a:rPr sz="1100" spc="-5" dirty="0">
                <a:latin typeface="Times New Roman"/>
                <a:cs typeface="Times New Roman"/>
              </a:rPr>
              <a:t>trình sinh công. Để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công suất lớn cần 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4 </a:t>
            </a:r>
            <a:r>
              <a:rPr sz="1100" spc="-10" dirty="0">
                <a:latin typeface="Times New Roman"/>
                <a:cs typeface="Times New Roman"/>
              </a:rPr>
              <a:t>kỳ  </a:t>
            </a:r>
            <a:r>
              <a:rPr sz="1100" dirty="0">
                <a:latin typeface="Times New Roman"/>
                <a:cs typeface="Times New Roman"/>
              </a:rPr>
              <a:t>nhiều xi </a:t>
            </a:r>
            <a:r>
              <a:rPr sz="1100" spc="-5" dirty="0">
                <a:latin typeface="Times New Roman"/>
                <a:cs typeface="Times New Roman"/>
              </a:rPr>
              <a:t>lanh.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này, </a:t>
            </a:r>
            <a:r>
              <a:rPr sz="1100" dirty="0">
                <a:latin typeface="Times New Roman"/>
                <a:cs typeface="Times New Roman"/>
              </a:rPr>
              <a:t>cứ </a:t>
            </a:r>
            <a:r>
              <a:rPr sz="1100" spc="-5" dirty="0">
                <a:latin typeface="Times New Roman"/>
                <a:cs typeface="Times New Roman"/>
              </a:rPr>
              <a:t>sau hai vòng </a:t>
            </a:r>
            <a:r>
              <a:rPr sz="1100" dirty="0">
                <a:latin typeface="Times New Roman"/>
                <a:cs typeface="Times New Roman"/>
              </a:rPr>
              <a:t>quay của  trục </a:t>
            </a:r>
            <a:r>
              <a:rPr sz="1100" spc="-5" dirty="0">
                <a:latin typeface="Times New Roman"/>
                <a:cs typeface="Times New Roman"/>
              </a:rPr>
              <a:t>khuỷu, mỗi </a:t>
            </a:r>
            <a:r>
              <a:rPr sz="1100" dirty="0">
                <a:latin typeface="Times New Roman"/>
                <a:cs typeface="Times New Roman"/>
              </a:rPr>
              <a:t>xi lanh </a:t>
            </a:r>
            <a:r>
              <a:rPr sz="1100" spc="-5" dirty="0">
                <a:latin typeface="Times New Roman"/>
                <a:cs typeface="Times New Roman"/>
              </a:rPr>
              <a:t>sinh </a:t>
            </a:r>
            <a:r>
              <a:rPr sz="1100" dirty="0">
                <a:latin typeface="Times New Roman"/>
                <a:cs typeface="Times New Roman"/>
              </a:rPr>
              <a:t>công </a:t>
            </a:r>
            <a:r>
              <a:rPr sz="1100" spc="-5" dirty="0">
                <a:latin typeface="Times New Roman"/>
                <a:cs typeface="Times New Roman"/>
              </a:rPr>
              <a:t>một lần </a:t>
            </a:r>
            <a:r>
              <a:rPr sz="1100" spc="-10" dirty="0">
                <a:latin typeface="Times New Roman"/>
                <a:cs typeface="Times New Roman"/>
              </a:rPr>
              <a:t>với </a:t>
            </a:r>
            <a:r>
              <a:rPr sz="1100" spc="-5" dirty="0">
                <a:latin typeface="Times New Roman"/>
                <a:cs typeface="Times New Roman"/>
              </a:rPr>
              <a:t>thời </a:t>
            </a:r>
            <a:r>
              <a:rPr sz="1100" dirty="0">
                <a:latin typeface="Times New Roman"/>
                <a:cs typeface="Times New Roman"/>
              </a:rPr>
              <a:t>điểm </a:t>
            </a:r>
            <a:r>
              <a:rPr sz="1100" spc="-5" dirty="0">
                <a:latin typeface="Times New Roman"/>
                <a:cs typeface="Times New Roman"/>
              </a:rPr>
              <a:t>sinh  </a:t>
            </a:r>
            <a:r>
              <a:rPr sz="1100" dirty="0">
                <a:latin typeface="Times New Roman"/>
                <a:cs typeface="Times New Roman"/>
              </a:rPr>
              <a:t>công </a:t>
            </a:r>
            <a:r>
              <a:rPr sz="1100" spc="-5" dirty="0">
                <a:latin typeface="Times New Roman"/>
                <a:cs typeface="Times New Roman"/>
              </a:rPr>
              <a:t>giãn </a:t>
            </a: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đều </a:t>
            </a:r>
            <a:r>
              <a:rPr sz="1100" dirty="0">
                <a:latin typeface="Times New Roman"/>
                <a:cs typeface="Times New Roman"/>
              </a:rPr>
              <a:t>theo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dirty="0">
                <a:latin typeface="Times New Roman"/>
                <a:cs typeface="Times New Roman"/>
              </a:rPr>
              <a:t>quay trục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khuỷu.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98489" y="1013206"/>
            <a:ext cx="3626485" cy="727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269240">
              <a:lnSpc>
                <a:spcPts val="1200"/>
              </a:lnSpc>
              <a:spcBef>
                <a:spcPts val="240"/>
              </a:spcBef>
            </a:pPr>
            <a:r>
              <a:rPr sz="1100" spc="-5" dirty="0">
                <a:latin typeface="Times New Roman"/>
                <a:cs typeface="Times New Roman"/>
              </a:rPr>
              <a:t>So với 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lanh,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nhiều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có công  </a:t>
            </a:r>
            <a:r>
              <a:rPr sz="1100" spc="-5" dirty="0">
                <a:latin typeface="Times New Roman"/>
                <a:cs typeface="Times New Roman"/>
              </a:rPr>
              <a:t>suất lớn hơn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ổn định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hơn.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dirty="0" err="1">
                <a:latin typeface="Times New Roman"/>
                <a:cs typeface="Times New Roman"/>
              </a:rPr>
              <a:t>ôtô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động cơ 4 kỳ 4 xi lanh, 6 xi </a:t>
            </a:r>
            <a:r>
              <a:rPr sz="1100" spc="-45" dirty="0">
                <a:latin typeface="Times New Roman"/>
                <a:cs typeface="Times New Roman"/>
              </a:rPr>
              <a:t>lanh  </a:t>
            </a:r>
            <a:r>
              <a:rPr sz="1100" dirty="0">
                <a:latin typeface="Times New Roman"/>
                <a:cs typeface="Times New Roman"/>
              </a:rPr>
              <a:t>bố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thẳng hàng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8 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dirty="0">
                <a:latin typeface="Times New Roman"/>
                <a:cs typeface="Times New Roman"/>
              </a:rPr>
              <a:t>bố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hình chữ V </a:t>
            </a:r>
            <a:r>
              <a:rPr sz="1100" spc="-5" dirty="0">
                <a:latin typeface="Times New Roman"/>
                <a:cs typeface="Times New Roman"/>
              </a:rPr>
              <a:t>(hình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2-3)</a:t>
            </a:r>
          </a:p>
        </p:txBody>
      </p:sp>
      <p:sp>
        <p:nvSpPr>
          <p:cNvPr id="4" name="object 4"/>
          <p:cNvSpPr/>
          <p:nvPr/>
        </p:nvSpPr>
        <p:spPr>
          <a:xfrm>
            <a:off x="6572884" y="1889760"/>
            <a:ext cx="2875915" cy="1775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3641216"/>
            <a:ext cx="3628390" cy="515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940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2-3: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 4 </a:t>
            </a: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4 </a:t>
            </a:r>
            <a:r>
              <a:rPr sz="1100" i="1" spc="-5" dirty="0">
                <a:latin typeface="Times New Roman"/>
                <a:cs typeface="Times New Roman"/>
              </a:rPr>
              <a:t>xy </a:t>
            </a:r>
            <a:r>
              <a:rPr sz="1100" i="1" dirty="0">
                <a:latin typeface="Times New Roman"/>
                <a:cs typeface="Times New Roman"/>
              </a:rPr>
              <a:t>lanh </a:t>
            </a:r>
            <a:r>
              <a:rPr sz="1100" i="1" spc="-5" dirty="0">
                <a:latin typeface="Times New Roman"/>
                <a:cs typeface="Times New Roman"/>
              </a:rPr>
              <a:t>thẳng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hàng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70"/>
              </a:lnSpc>
              <a:spcBef>
                <a:spcPts val="50"/>
              </a:spcBef>
            </a:pPr>
            <a:r>
              <a:rPr sz="1100" i="1" spc="-5" dirty="0">
                <a:latin typeface="Times New Roman"/>
                <a:cs typeface="Times New Roman"/>
              </a:rPr>
              <a:t>1-Trục </a:t>
            </a:r>
            <a:r>
              <a:rPr sz="1100" i="1" dirty="0">
                <a:latin typeface="Times New Roman"/>
                <a:cs typeface="Times New Roman"/>
              </a:rPr>
              <a:t>cam, </a:t>
            </a:r>
            <a:r>
              <a:rPr sz="1100" i="1" spc="-5" dirty="0">
                <a:latin typeface="Times New Roman"/>
                <a:cs typeface="Times New Roman"/>
              </a:rPr>
              <a:t>2-Xylanh, 3-Piston, 4-Thanh truyền, 5-Trục </a:t>
            </a:r>
            <a:r>
              <a:rPr sz="1100" i="1" dirty="0">
                <a:latin typeface="Times New Roman"/>
                <a:cs typeface="Times New Roman"/>
              </a:rPr>
              <a:t>khuỷu,  6-xupáp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50965" y="4308475"/>
            <a:ext cx="3111539" cy="2073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212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2-4: Động </a:t>
            </a:r>
            <a:r>
              <a:rPr sz="1100" i="1" dirty="0">
                <a:latin typeface="Times New Roman"/>
                <a:cs typeface="Times New Roman"/>
              </a:rPr>
              <a:t>cơ 4 </a:t>
            </a:r>
            <a:r>
              <a:rPr sz="1100" i="1" spc="-5" dirty="0">
                <a:latin typeface="Times New Roman"/>
                <a:cs typeface="Times New Roman"/>
              </a:rPr>
              <a:t>kỳ </a:t>
            </a:r>
            <a:r>
              <a:rPr sz="1100" i="1" dirty="0">
                <a:latin typeface="Times New Roman"/>
                <a:cs typeface="Times New Roman"/>
              </a:rPr>
              <a:t>8 </a:t>
            </a:r>
            <a:r>
              <a:rPr sz="1100" i="1" spc="-5" dirty="0">
                <a:latin typeface="Times New Roman"/>
                <a:cs typeface="Times New Roman"/>
              </a:rPr>
              <a:t>xy </a:t>
            </a:r>
            <a:r>
              <a:rPr sz="1100" i="1" dirty="0">
                <a:latin typeface="Times New Roman"/>
                <a:cs typeface="Times New Roman"/>
              </a:rPr>
              <a:t>lanh </a:t>
            </a:r>
            <a:r>
              <a:rPr sz="1100" i="1" spc="-5" dirty="0">
                <a:latin typeface="Times New Roman"/>
                <a:cs typeface="Times New Roman"/>
              </a:rPr>
              <a:t>kiểu </a:t>
            </a:r>
            <a:r>
              <a:rPr sz="1100" i="1" dirty="0">
                <a:latin typeface="Times New Roman"/>
                <a:cs typeface="Times New Roman"/>
              </a:rPr>
              <a:t>chữ V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sz="1100" i="1" spc="-5" dirty="0">
                <a:latin typeface="Times New Roman"/>
                <a:cs typeface="Times New Roman"/>
              </a:rPr>
              <a:t>1-Trục </a:t>
            </a:r>
            <a:r>
              <a:rPr sz="1100" i="1" dirty="0">
                <a:latin typeface="Times New Roman"/>
                <a:cs typeface="Times New Roman"/>
              </a:rPr>
              <a:t>cam, </a:t>
            </a:r>
            <a:r>
              <a:rPr sz="1100" i="1" spc="-5" dirty="0">
                <a:latin typeface="Times New Roman"/>
                <a:cs typeface="Times New Roman"/>
              </a:rPr>
              <a:t>2-Xylanh, 3-Trục khuỷu, 4-xupáp, 5-Thanh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truyền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Times New Roman"/>
                <a:cs typeface="Times New Roman"/>
              </a:rPr>
              <a:t>2.4 - HỆ </a:t>
            </a:r>
            <a:r>
              <a:rPr sz="1100" b="1" spc="-5" dirty="0">
                <a:latin typeface="Times New Roman"/>
                <a:cs typeface="Times New Roman"/>
              </a:rPr>
              <a:t>THỐNG </a:t>
            </a:r>
            <a:r>
              <a:rPr sz="1100" b="1" dirty="0">
                <a:latin typeface="Times New Roman"/>
                <a:cs typeface="Times New Roman"/>
              </a:rPr>
              <a:t>BÔI </a:t>
            </a:r>
            <a:r>
              <a:rPr sz="1100" b="1" spc="-5" dirty="0">
                <a:latin typeface="Times New Roman"/>
                <a:cs typeface="Times New Roman"/>
              </a:rPr>
              <a:t>TRƠN ĐỘNG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352425">
              <a:lnSpc>
                <a:spcPct val="100000"/>
              </a:lnSpc>
              <a:spcBef>
                <a:spcPts val="58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bôi </a:t>
            </a:r>
            <a:r>
              <a:rPr sz="1100" spc="-5" dirty="0">
                <a:latin typeface="Times New Roman"/>
                <a:cs typeface="Times New Roman"/>
              </a:rPr>
              <a:t>trơn động </a:t>
            </a:r>
            <a:r>
              <a:rPr sz="1100" dirty="0">
                <a:latin typeface="Times New Roman"/>
                <a:cs typeface="Times New Roman"/>
              </a:rPr>
              <a:t>cơ dùng để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363220" indent="-81280">
              <a:lnSpc>
                <a:spcPct val="100000"/>
              </a:lnSpc>
              <a:spcBef>
                <a:spcPts val="580"/>
              </a:spcBef>
              <a:buChar char="-"/>
              <a:tabLst>
                <a:tab pos="363220" algn="l"/>
              </a:tabLst>
            </a:pP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tới </a:t>
            </a:r>
            <a:r>
              <a:rPr sz="1100" dirty="0">
                <a:latin typeface="Times New Roman"/>
                <a:cs typeface="Times New Roman"/>
              </a:rPr>
              <a:t>các bề </a:t>
            </a:r>
            <a:r>
              <a:rPr sz="1100" spc="-5" dirty="0">
                <a:latin typeface="Times New Roman"/>
                <a:cs typeface="Times New Roman"/>
              </a:rPr>
              <a:t>mặt ma sát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bôi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trơn;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310"/>
              </a:lnSpc>
              <a:spcBef>
                <a:spcPts val="630"/>
              </a:spcBef>
              <a:buChar char="-"/>
              <a:tabLst>
                <a:tab pos="380365" algn="l"/>
              </a:tabLst>
            </a:pPr>
            <a:r>
              <a:rPr sz="1100" dirty="0">
                <a:latin typeface="Times New Roman"/>
                <a:cs typeface="Times New Roman"/>
              </a:rPr>
              <a:t>Lọc sạch </a:t>
            </a:r>
            <a:r>
              <a:rPr sz="1100" spc="-5" dirty="0">
                <a:latin typeface="Times New Roman"/>
                <a:cs typeface="Times New Roman"/>
              </a:rPr>
              <a:t>tạp chất lẫn trong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nhờn khi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nhờn </a:t>
            </a:r>
            <a:r>
              <a:rPr sz="1100" dirty="0">
                <a:latin typeface="Times New Roman"/>
                <a:cs typeface="Times New Roman"/>
              </a:rPr>
              <a:t>tẩy  rửa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bề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spc="-10" dirty="0">
                <a:latin typeface="Times New Roman"/>
                <a:cs typeface="Times New Roman"/>
              </a:rPr>
              <a:t>ma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sát;</a:t>
            </a:r>
          </a:p>
          <a:p>
            <a:pPr marL="361315" indent="-80010">
              <a:lnSpc>
                <a:spcPct val="100000"/>
              </a:lnSpc>
              <a:spcBef>
                <a:spcPts val="530"/>
              </a:spcBef>
              <a:buChar char="-"/>
              <a:tabLst>
                <a:tab pos="361950" algn="l"/>
              </a:tabLst>
            </a:pPr>
            <a:r>
              <a:rPr sz="1100" spc="5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các bề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dirty="0">
                <a:latin typeface="Times New Roman"/>
                <a:cs typeface="Times New Roman"/>
              </a:rPr>
              <a:t>sát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dầu bôi </a:t>
            </a:r>
            <a:r>
              <a:rPr sz="1100" spc="-5" dirty="0">
                <a:latin typeface="Times New Roman"/>
                <a:cs typeface="Times New Roman"/>
              </a:rPr>
              <a:t>trơn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.</a:t>
            </a:r>
          </a:p>
          <a:p>
            <a:pPr marL="103505">
              <a:lnSpc>
                <a:spcPct val="100000"/>
              </a:lnSpc>
              <a:spcBef>
                <a:spcPts val="575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bôi </a:t>
            </a:r>
            <a:r>
              <a:rPr sz="1100" spc="-5" dirty="0">
                <a:latin typeface="Times New Roman"/>
                <a:cs typeface="Times New Roman"/>
              </a:rPr>
              <a:t>trơn 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2-5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96642" y="1061990"/>
            <a:ext cx="2896607" cy="2184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8489" y="3386709"/>
            <a:ext cx="3629025" cy="27472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7875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2-5: Hệ </a:t>
            </a:r>
            <a:r>
              <a:rPr sz="1100" i="1" dirty="0">
                <a:latin typeface="Times New Roman"/>
                <a:cs typeface="Times New Roman"/>
              </a:rPr>
              <a:t>thống bôi </a:t>
            </a:r>
            <a:r>
              <a:rPr sz="1100" i="1" spc="-5" dirty="0">
                <a:latin typeface="Times New Roman"/>
                <a:cs typeface="Times New Roman"/>
              </a:rPr>
              <a:t>trơn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20"/>
              </a:spcBef>
            </a:pPr>
            <a:r>
              <a:rPr sz="1100" i="1" dirty="0">
                <a:latin typeface="Times New Roman"/>
                <a:cs typeface="Times New Roman"/>
              </a:rPr>
              <a:t>1-các te chứa </a:t>
            </a:r>
            <a:r>
              <a:rPr sz="1100" i="1" spc="-5" dirty="0">
                <a:latin typeface="Times New Roman"/>
                <a:cs typeface="Times New Roman"/>
              </a:rPr>
              <a:t>dầu, 2-bạc </a:t>
            </a:r>
            <a:r>
              <a:rPr sz="1100" i="1" dirty="0">
                <a:latin typeface="Times New Roman"/>
                <a:cs typeface="Times New Roman"/>
              </a:rPr>
              <a:t>đầu </a:t>
            </a:r>
            <a:r>
              <a:rPr sz="1100" i="1" spc="-5" dirty="0">
                <a:latin typeface="Times New Roman"/>
                <a:cs typeface="Times New Roman"/>
              </a:rPr>
              <a:t>trục </a:t>
            </a:r>
            <a:r>
              <a:rPr sz="1100" i="1" dirty="0">
                <a:latin typeface="Times New Roman"/>
                <a:cs typeface="Times New Roman"/>
              </a:rPr>
              <a:t>khuỷu, 3-bạc </a:t>
            </a:r>
            <a:r>
              <a:rPr sz="1100" i="1" spc="-5" dirty="0">
                <a:latin typeface="Times New Roman"/>
                <a:cs typeface="Times New Roman"/>
              </a:rPr>
              <a:t>bánh răng  </a:t>
            </a:r>
            <a:r>
              <a:rPr sz="1100" i="1" dirty="0">
                <a:latin typeface="Times New Roman"/>
                <a:cs typeface="Times New Roman"/>
              </a:rPr>
              <a:t>trung gian, </a:t>
            </a:r>
            <a:r>
              <a:rPr sz="1100" i="1" spc="-5" dirty="0">
                <a:latin typeface="Times New Roman"/>
                <a:cs typeface="Times New Roman"/>
              </a:rPr>
              <a:t>4-bạc trục cam, </a:t>
            </a:r>
            <a:r>
              <a:rPr sz="1100" i="1" dirty="0">
                <a:latin typeface="Times New Roman"/>
                <a:cs typeface="Times New Roman"/>
              </a:rPr>
              <a:t>5-Nắp đổ dầu, 6-cò </a:t>
            </a:r>
            <a:r>
              <a:rPr sz="1100" i="1" spc="-5" dirty="0">
                <a:latin typeface="Times New Roman"/>
                <a:cs typeface="Times New Roman"/>
              </a:rPr>
              <a:t>cam, 7-đũa </a:t>
            </a:r>
            <a:r>
              <a:rPr sz="1100" i="1" dirty="0">
                <a:latin typeface="Times New Roman"/>
                <a:cs typeface="Times New Roman"/>
              </a:rPr>
              <a:t>đẩy,  8- </a:t>
            </a:r>
            <a:r>
              <a:rPr sz="1100" i="1" spc="-5" dirty="0">
                <a:latin typeface="Times New Roman"/>
                <a:cs typeface="Times New Roman"/>
              </a:rPr>
              <a:t>xylanh, 9-con đội, 10-cam, 11-bạc biên, </a:t>
            </a:r>
            <a:r>
              <a:rPr sz="1100" i="1" dirty="0">
                <a:latin typeface="Times New Roman"/>
                <a:cs typeface="Times New Roman"/>
              </a:rPr>
              <a:t>12-bạc </a:t>
            </a:r>
            <a:r>
              <a:rPr sz="1100" i="1" spc="-5" dirty="0">
                <a:latin typeface="Times New Roman"/>
                <a:cs typeface="Times New Roman"/>
              </a:rPr>
              <a:t>trục </a:t>
            </a:r>
            <a:r>
              <a:rPr sz="1100" i="1" dirty="0">
                <a:latin typeface="Times New Roman"/>
                <a:cs typeface="Times New Roman"/>
              </a:rPr>
              <a:t>khuỷu,  13-bơm </a:t>
            </a:r>
            <a:r>
              <a:rPr sz="1100" i="1" spc="-5" dirty="0">
                <a:latin typeface="Times New Roman"/>
                <a:cs typeface="Times New Roman"/>
              </a:rPr>
              <a:t>dầu, </a:t>
            </a:r>
            <a:r>
              <a:rPr sz="1100" i="1" dirty="0">
                <a:latin typeface="Times New Roman"/>
                <a:cs typeface="Times New Roman"/>
              </a:rPr>
              <a:t>14-lọc dầu, 15-ống dẫn </a:t>
            </a:r>
            <a:r>
              <a:rPr sz="1100" i="1" spc="-5" dirty="0">
                <a:latin typeface="Times New Roman"/>
                <a:cs typeface="Times New Roman"/>
              </a:rPr>
              <a:t>dầu </a:t>
            </a:r>
            <a:r>
              <a:rPr sz="1100" i="1" dirty="0">
                <a:latin typeface="Times New Roman"/>
                <a:cs typeface="Times New Roman"/>
              </a:rPr>
              <a:t>chính, </a:t>
            </a:r>
            <a:r>
              <a:rPr sz="1100" i="1" spc="-5" dirty="0">
                <a:latin typeface="Times New Roman"/>
                <a:cs typeface="Times New Roman"/>
              </a:rPr>
              <a:t>16-phao hút  </a:t>
            </a:r>
            <a:r>
              <a:rPr sz="1100" i="1" dirty="0">
                <a:latin typeface="Times New Roman"/>
                <a:cs typeface="Times New Roman"/>
              </a:rPr>
              <a:t>dầu, 17-đồng </a:t>
            </a:r>
            <a:r>
              <a:rPr sz="1100" i="1" spc="-10" dirty="0">
                <a:latin typeface="Times New Roman"/>
                <a:cs typeface="Times New Roman"/>
              </a:rPr>
              <a:t>hồ </a:t>
            </a:r>
            <a:r>
              <a:rPr sz="1100" i="1" dirty="0">
                <a:latin typeface="Times New Roman"/>
                <a:cs typeface="Times New Roman"/>
              </a:rPr>
              <a:t>báo áp </a:t>
            </a:r>
            <a:r>
              <a:rPr sz="1100" i="1" spc="-5" dirty="0">
                <a:latin typeface="Times New Roman"/>
                <a:cs typeface="Times New Roman"/>
              </a:rPr>
              <a:t>suất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dầu.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làm </a:t>
            </a:r>
            <a:r>
              <a:rPr sz="1100" spc="-5" dirty="0">
                <a:latin typeface="Times New Roman"/>
                <a:cs typeface="Times New Roman"/>
              </a:rPr>
              <a:t>việc, bơm </a:t>
            </a:r>
            <a:r>
              <a:rPr sz="1100" dirty="0">
                <a:latin typeface="Times New Roman"/>
                <a:cs typeface="Times New Roman"/>
              </a:rPr>
              <a:t>dầu hút dầu từ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te </a:t>
            </a:r>
            <a:r>
              <a:rPr sz="1100" spc="-5" dirty="0">
                <a:latin typeface="Times New Roman"/>
                <a:cs typeface="Times New Roman"/>
              </a:rPr>
              <a:t>qua </a:t>
            </a:r>
            <a:r>
              <a:rPr sz="1100" dirty="0">
                <a:latin typeface="Times New Roman"/>
                <a:cs typeface="Times New Roman"/>
              </a:rPr>
              <a:t>lọc  dầu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đẩy lên bầu lọc thô. Ở bầu lọc thô, </a:t>
            </a:r>
            <a:r>
              <a:rPr sz="1100" dirty="0" err="1">
                <a:latin typeface="Times New Roman"/>
                <a:cs typeface="Times New Roman"/>
              </a:rPr>
              <a:t>dầu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lọc sạch </a:t>
            </a:r>
            <a:r>
              <a:rPr sz="1100" spc="-55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tạp </a:t>
            </a:r>
            <a:r>
              <a:rPr sz="1100" spc="-5" dirty="0">
                <a:latin typeface="Times New Roman"/>
                <a:cs typeface="Times New Roman"/>
              </a:rPr>
              <a:t>chất </a:t>
            </a:r>
            <a:r>
              <a:rPr sz="1100" dirty="0">
                <a:latin typeface="Times New Roman"/>
                <a:cs typeface="Times New Roman"/>
              </a:rPr>
              <a:t>cơ học, sau đó </a:t>
            </a:r>
            <a:r>
              <a:rPr sz="1100" spc="-5" dirty="0">
                <a:latin typeface="Times New Roman"/>
                <a:cs typeface="Times New Roman"/>
              </a:rPr>
              <a:t>phần lớn dầu (khoảng </a:t>
            </a:r>
            <a:r>
              <a:rPr sz="1100" dirty="0">
                <a:latin typeface="Times New Roman"/>
                <a:cs typeface="Times New Roman"/>
              </a:rPr>
              <a:t>80 - 85%) đi </a:t>
            </a:r>
            <a:r>
              <a:rPr sz="1100" spc="-5" dirty="0" err="1">
                <a:latin typeface="Times New Roman"/>
                <a:cs typeface="Times New Roman"/>
              </a:rPr>
              <a:t>tới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chính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bôi trơn cho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cổ trục, các </a:t>
            </a:r>
            <a:r>
              <a:rPr sz="1100" dirty="0">
                <a:latin typeface="Times New Roman"/>
                <a:cs typeface="Times New Roman"/>
              </a:rPr>
              <a:t>cổ </a:t>
            </a:r>
            <a:r>
              <a:rPr sz="1100" spc="-35" dirty="0">
                <a:latin typeface="Times New Roman"/>
                <a:cs typeface="Times New Roman"/>
              </a:rPr>
              <a:t>thanh  </a:t>
            </a:r>
            <a:r>
              <a:rPr sz="1100" spc="-5" dirty="0">
                <a:latin typeface="Times New Roman"/>
                <a:cs typeface="Times New Roman"/>
              </a:rPr>
              <a:t>truyền của trục khuỷu, </a:t>
            </a:r>
            <a:r>
              <a:rPr sz="1100" dirty="0">
                <a:latin typeface="Times New Roman"/>
                <a:cs typeface="Times New Roman"/>
              </a:rPr>
              <a:t>các cổ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spc="-10" dirty="0">
                <a:latin typeface="Times New Roman"/>
                <a:cs typeface="Times New Roman"/>
              </a:rPr>
              <a:t>cam, </a:t>
            </a:r>
            <a:r>
              <a:rPr sz="1100" dirty="0">
                <a:latin typeface="Times New Roman"/>
                <a:cs typeface="Times New Roman"/>
              </a:rPr>
              <a:t>dàn cò . . . Còn phần  nhỏ </a:t>
            </a:r>
            <a:r>
              <a:rPr sz="1100" spc="-5" dirty="0">
                <a:latin typeface="Times New Roman"/>
                <a:cs typeface="Times New Roman"/>
              </a:rPr>
              <a:t>(khoảng </a:t>
            </a:r>
            <a:r>
              <a:rPr sz="1100" dirty="0">
                <a:latin typeface="Times New Roman"/>
                <a:cs typeface="Times New Roman"/>
              </a:rPr>
              <a:t>15 - 20%) </a:t>
            </a:r>
            <a:r>
              <a:rPr sz="1100" spc="-5" dirty="0">
                <a:latin typeface="Times New Roman"/>
                <a:cs typeface="Times New Roman"/>
              </a:rPr>
              <a:t>sang </a:t>
            </a:r>
            <a:r>
              <a:rPr sz="1100" dirty="0">
                <a:latin typeface="Times New Roman"/>
                <a:cs typeface="Times New Roman"/>
              </a:rPr>
              <a:t>bầu lọc </a:t>
            </a:r>
            <a:r>
              <a:rPr sz="1100" spc="-5" dirty="0">
                <a:latin typeface="Times New Roman"/>
                <a:cs typeface="Times New Roman"/>
              </a:rPr>
              <a:t>tinh, </a:t>
            </a:r>
            <a:r>
              <a:rPr sz="1100" dirty="0">
                <a:latin typeface="Times New Roman"/>
                <a:cs typeface="Times New Roman"/>
              </a:rPr>
              <a:t>sau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sạch trở </a:t>
            </a:r>
            <a:r>
              <a:rPr sz="1100" spc="-10" dirty="0">
                <a:latin typeface="Times New Roman"/>
                <a:cs typeface="Times New Roman"/>
              </a:rPr>
              <a:t>về  </a:t>
            </a:r>
            <a:r>
              <a:rPr sz="1100" dirty="0">
                <a:latin typeface="Times New Roman"/>
                <a:cs typeface="Times New Roman"/>
              </a:rPr>
              <a:t>các te. </a:t>
            </a:r>
            <a:r>
              <a:rPr sz="1100" spc="-5" dirty="0">
                <a:latin typeface="Times New Roman"/>
                <a:cs typeface="Times New Roman"/>
              </a:rPr>
              <a:t>Các chi </a:t>
            </a:r>
            <a:r>
              <a:rPr sz="1100" spc="-5" dirty="0" err="1">
                <a:latin typeface="Times New Roman"/>
                <a:cs typeface="Times New Roman"/>
              </a:rPr>
              <a:t>tiết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xi lanh, </a:t>
            </a:r>
            <a:r>
              <a:rPr sz="1100" spc="-5" dirty="0">
                <a:latin typeface="Times New Roman"/>
                <a:cs typeface="Times New Roman"/>
              </a:rPr>
              <a:t>pít tông, vòng </a:t>
            </a:r>
            <a:r>
              <a:rPr sz="1100" dirty="0" err="1">
                <a:latin typeface="Times New Roman"/>
                <a:cs typeface="Times New Roman"/>
              </a:rPr>
              <a:t>găng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25" dirty="0">
                <a:latin typeface="Times New Roman"/>
                <a:cs typeface="Times New Roman"/>
              </a:rPr>
              <a:t>bôi 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ph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pháp </a:t>
            </a:r>
            <a:r>
              <a:rPr sz="1100" spc="-5" dirty="0">
                <a:latin typeface="Times New Roman"/>
                <a:cs typeface="Times New Roman"/>
              </a:rPr>
              <a:t>vung </a:t>
            </a:r>
            <a:r>
              <a:rPr sz="1100" dirty="0">
                <a:latin typeface="Times New Roman"/>
                <a:cs typeface="Times New Roman"/>
              </a:rPr>
              <a:t>té. </a:t>
            </a:r>
            <a:r>
              <a:rPr sz="1100" spc="-5" dirty="0">
                <a:latin typeface="Times New Roman"/>
                <a:cs typeface="Times New Roman"/>
              </a:rPr>
              <a:t>Dầu sau khi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bôi trơn các </a:t>
            </a:r>
            <a:r>
              <a:rPr sz="1100" spc="-75" dirty="0">
                <a:latin typeface="Times New Roman"/>
                <a:cs typeface="Times New Roman"/>
              </a:rPr>
              <a:t>bề 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các cụm chi </a:t>
            </a:r>
            <a:r>
              <a:rPr sz="1100" spc="-5" dirty="0">
                <a:latin typeface="Times New Roman"/>
                <a:cs typeface="Times New Roman"/>
              </a:rPr>
              <a:t>tiết nêu trên sẽ rơi </a:t>
            </a:r>
            <a:r>
              <a:rPr sz="1100" dirty="0">
                <a:latin typeface="Times New Roman"/>
                <a:cs typeface="Times New Roman"/>
              </a:rPr>
              <a:t>tự do xuống  các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te.</a:t>
            </a:r>
          </a:p>
        </p:txBody>
      </p:sp>
      <p:sp>
        <p:nvSpPr>
          <p:cNvPr id="5" name="object 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9025" cy="2061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889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dirty="0">
                <a:latin typeface="Times New Roman"/>
                <a:cs typeface="Times New Roman"/>
              </a:rPr>
              <a:t>Khi bầu </a:t>
            </a:r>
            <a:r>
              <a:rPr sz="1100" spc="-5" dirty="0">
                <a:latin typeface="Times New Roman"/>
                <a:cs typeface="Times New Roman"/>
              </a:rPr>
              <a:t>lọc thô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tắc </a:t>
            </a:r>
            <a:r>
              <a:rPr sz="1100" spc="-1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bẩn thì van an toàn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bầu </a:t>
            </a:r>
            <a:r>
              <a:rPr sz="1100" spc="-10" dirty="0">
                <a:latin typeface="Times New Roman"/>
                <a:cs typeface="Times New Roman"/>
              </a:rPr>
              <a:t>lọc </a:t>
            </a:r>
            <a:r>
              <a:rPr sz="1100" dirty="0">
                <a:latin typeface="Times New Roman"/>
                <a:cs typeface="Times New Roman"/>
              </a:rPr>
              <a:t>thô 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cho dầu qua </a:t>
            </a:r>
            <a:r>
              <a:rPr sz="1100" spc="-5" dirty="0">
                <a:latin typeface="Times New Roman"/>
                <a:cs typeface="Times New Roman"/>
              </a:rPr>
              <a:t>van </a:t>
            </a:r>
            <a:r>
              <a:rPr sz="1100" dirty="0">
                <a:latin typeface="Times New Roman"/>
                <a:cs typeface="Times New Roman"/>
              </a:rPr>
              <a:t>đi bôi trơn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qua bầu </a:t>
            </a:r>
            <a:r>
              <a:rPr sz="1100" spc="-5" dirty="0">
                <a:latin typeface="Times New Roman"/>
                <a:cs typeface="Times New Roman"/>
              </a:rPr>
              <a:t>lọc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tránh 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thiếu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dầu.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495"/>
              </a:spcBef>
            </a:pPr>
            <a:r>
              <a:rPr sz="1100" b="1" dirty="0">
                <a:latin typeface="Times New Roman"/>
                <a:cs typeface="Times New Roman"/>
              </a:rPr>
              <a:t>2.7 - HỆ </a:t>
            </a:r>
            <a:r>
              <a:rPr sz="1100" b="1" spc="-5" dirty="0">
                <a:latin typeface="Times New Roman"/>
                <a:cs typeface="Times New Roman"/>
              </a:rPr>
              <a:t>THỐNG LÀM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MÁT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800"/>
              </a:lnSpc>
              <a:spcBef>
                <a:spcPts val="580"/>
              </a:spcBef>
            </a:pPr>
            <a:r>
              <a:rPr sz="1100" spc="-10" dirty="0">
                <a:latin typeface="Times New Roman"/>
                <a:cs typeface="Times New Roman"/>
              </a:rPr>
              <a:t>Trong quá trình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spc="-10" dirty="0">
                <a:latin typeface="Times New Roman"/>
                <a:cs typeface="Times New Roman"/>
              </a:rPr>
              <a:t>làm việc, nhiệt độ sinh </a:t>
            </a:r>
            <a:r>
              <a:rPr sz="1100" spc="-5" dirty="0">
                <a:latin typeface="Times New Roman"/>
                <a:cs typeface="Times New Roman"/>
              </a:rPr>
              <a:t>ra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15" dirty="0">
                <a:latin typeface="Times New Roman"/>
                <a:cs typeface="Times New Roman"/>
              </a:rPr>
              <a:t>kỳ </a:t>
            </a:r>
            <a:r>
              <a:rPr sz="1100" spc="-10" dirty="0">
                <a:latin typeface="Times New Roman"/>
                <a:cs typeface="Times New Roman"/>
              </a:rPr>
              <a:t>nổ  </a:t>
            </a:r>
            <a:r>
              <a:rPr sz="1100" spc="-5" dirty="0">
                <a:latin typeface="Times New Roman"/>
                <a:cs typeface="Times New Roman"/>
              </a:rPr>
              <a:t>là </a:t>
            </a:r>
            <a:r>
              <a:rPr sz="1100" spc="-10" dirty="0">
                <a:latin typeface="Times New Roman"/>
                <a:cs typeface="Times New Roman"/>
              </a:rPr>
              <a:t>rất lớn. Các chi tiết tiếp xúc trực tiếp với nhiệt độ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spc="-10" dirty="0">
                <a:latin typeface="Times New Roman"/>
                <a:cs typeface="Times New Roman"/>
              </a:rPr>
              <a:t>sẽ bị </a:t>
            </a:r>
            <a:r>
              <a:rPr sz="1100" spc="-10" dirty="0" err="1">
                <a:latin typeface="Times New Roman"/>
                <a:cs typeface="Times New Roman"/>
              </a:rPr>
              <a:t>ảnh</a:t>
            </a:r>
            <a:r>
              <a:rPr sz="1100" spc="-10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ởng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xấu đến độ bền, độ </a:t>
            </a:r>
            <a:r>
              <a:rPr sz="1100" spc="-5" dirty="0">
                <a:latin typeface="Times New Roman"/>
                <a:cs typeface="Times New Roman"/>
              </a:rPr>
              <a:t>cứng </a:t>
            </a:r>
            <a:r>
              <a:rPr sz="1100" spc="-15" dirty="0">
                <a:latin typeface="Times New Roman"/>
                <a:cs typeface="Times New Roman"/>
              </a:rPr>
              <a:t>vững,độ </a:t>
            </a:r>
            <a:r>
              <a:rPr sz="1100" spc="-10" dirty="0">
                <a:latin typeface="Times New Roman"/>
                <a:cs typeface="Times New Roman"/>
              </a:rPr>
              <a:t>giãn nở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10" dirty="0">
                <a:latin typeface="Times New Roman"/>
                <a:cs typeface="Times New Roman"/>
              </a:rPr>
              <a:t>tuổi thọ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...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ct val="985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Do nhiệt </a:t>
            </a:r>
            <a:r>
              <a:rPr sz="1100" dirty="0">
                <a:latin typeface="Times New Roman"/>
                <a:cs typeface="Times New Roman"/>
              </a:rPr>
              <a:t>độ cao, </a:t>
            </a:r>
            <a:r>
              <a:rPr sz="1100" spc="-1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nhớt của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nhờn </a:t>
            </a:r>
            <a:r>
              <a:rPr sz="1100" dirty="0">
                <a:latin typeface="Times New Roman"/>
                <a:cs typeface="Times New Roman"/>
              </a:rPr>
              <a:t>bôi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spc="-10" dirty="0">
                <a:latin typeface="Times New Roman"/>
                <a:cs typeface="Times New Roman"/>
              </a:rPr>
              <a:t>giảm, </a:t>
            </a:r>
            <a:r>
              <a:rPr sz="1100" dirty="0">
                <a:latin typeface="Times New Roman"/>
                <a:cs typeface="Times New Roman"/>
              </a:rPr>
              <a:t>làm  tổn </a:t>
            </a:r>
            <a:r>
              <a:rPr sz="1100" spc="-5" dirty="0">
                <a:latin typeface="Times New Roman"/>
                <a:cs typeface="Times New Roman"/>
              </a:rPr>
              <a:t>thất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tăng, gây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bó </a:t>
            </a:r>
            <a:r>
              <a:rPr sz="1100" spc="-5" dirty="0">
                <a:latin typeface="Times New Roman"/>
                <a:cs typeface="Times New Roman"/>
              </a:rPr>
              <a:t>kẹt pít tông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60" dirty="0">
                <a:latin typeface="Times New Roman"/>
                <a:cs typeface="Times New Roman"/>
              </a:rPr>
              <a:t>xi  </a:t>
            </a:r>
            <a:r>
              <a:rPr sz="1100" dirty="0">
                <a:latin typeface="Times New Roman"/>
                <a:cs typeface="Times New Roman"/>
              </a:rPr>
              <a:t>lanh,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nạp, dẫn </a:t>
            </a:r>
            <a:r>
              <a:rPr sz="1100" spc="-5" dirty="0">
                <a:latin typeface="Times New Roman"/>
                <a:cs typeface="Times New Roman"/>
              </a:rPr>
              <a:t>tới </a:t>
            </a:r>
            <a:r>
              <a:rPr sz="1100" dirty="0">
                <a:latin typeface="Times New Roman"/>
                <a:cs typeface="Times New Roman"/>
              </a:rPr>
              <a:t>công </a:t>
            </a:r>
            <a:r>
              <a:rPr sz="1100" spc="-5" dirty="0">
                <a:latin typeface="Times New Roman"/>
                <a:cs typeface="Times New Roman"/>
              </a:rPr>
              <a:t>suất của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10" dirty="0">
                <a:latin typeface="Times New Roman"/>
                <a:cs typeface="Times New Roman"/>
              </a:rPr>
              <a:t>giảm. </a:t>
            </a:r>
            <a:r>
              <a:rPr sz="1100" spc="-5" dirty="0">
                <a:latin typeface="Times New Roman"/>
                <a:cs typeface="Times New Roman"/>
              </a:rPr>
              <a:t>Đối  với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xăng </a:t>
            </a:r>
            <a:r>
              <a:rPr sz="1100" dirty="0">
                <a:latin typeface="Times New Roman"/>
                <a:cs typeface="Times New Roman"/>
              </a:rPr>
              <a:t>dễ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cháy </a:t>
            </a:r>
            <a:r>
              <a:rPr sz="1100" spc="-5" dirty="0">
                <a:latin typeface="Times New Roman"/>
                <a:cs typeface="Times New Roman"/>
              </a:rPr>
              <a:t>kích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nổ.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312" y="3131947"/>
            <a:ext cx="3679825" cy="3161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6195" indent="269240" algn="just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tránh những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t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trên, cần có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65" dirty="0">
                <a:latin typeface="Times New Roman"/>
                <a:cs typeface="Times New Roman"/>
              </a:rPr>
              <a:t>mát 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</a:p>
          <a:p>
            <a:pPr marL="38100" marR="30480" indent="269240" algn="just">
              <a:lnSpc>
                <a:spcPct val="98500"/>
              </a:lnSpc>
              <a:spcBef>
                <a:spcPts val="58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có tác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làm giảm nhiệt độ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các  chi </a:t>
            </a:r>
            <a:r>
              <a:rPr sz="1100" spc="-5" dirty="0">
                <a:latin typeface="Times New Roman"/>
                <a:cs typeface="Times New Roman"/>
              </a:rPr>
              <a:t>tiết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nóng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5" dirty="0">
                <a:latin typeface="Times New Roman"/>
                <a:cs typeface="Times New Roman"/>
              </a:rPr>
              <a:t>giữ </a:t>
            </a:r>
            <a:r>
              <a:rPr sz="1100" dirty="0">
                <a:latin typeface="Times New Roman"/>
                <a:cs typeface="Times New Roman"/>
              </a:rPr>
              <a:t>cho động cơ  ổn định ở </a:t>
            </a:r>
            <a:r>
              <a:rPr sz="1100" spc="-5" dirty="0">
                <a:latin typeface="Times New Roman"/>
                <a:cs typeface="Times New Roman"/>
              </a:rPr>
              <a:t>một nhiệt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nhất định </a:t>
            </a:r>
            <a:r>
              <a:rPr sz="1100" dirty="0">
                <a:latin typeface="Times New Roman"/>
                <a:cs typeface="Times New Roman"/>
              </a:rPr>
              <a:t>tùy thuộc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nhà sản xuất, 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 khoảng </a:t>
            </a:r>
            <a:r>
              <a:rPr sz="1100" dirty="0">
                <a:latin typeface="Times New Roman"/>
                <a:cs typeface="Times New Roman"/>
              </a:rPr>
              <a:t>từ 80 -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90</a:t>
            </a:r>
            <a:r>
              <a:rPr sz="1050" spc="-7" baseline="39682" dirty="0">
                <a:latin typeface="Times New Roman"/>
                <a:cs typeface="Times New Roman"/>
              </a:rPr>
              <a:t>o</a:t>
            </a:r>
            <a:r>
              <a:rPr sz="1100" spc="-5" dirty="0">
                <a:latin typeface="Times New Roman"/>
                <a:cs typeface="Times New Roman"/>
              </a:rPr>
              <a:t>C.</a:t>
            </a:r>
            <a:endParaRPr sz="1100" dirty="0">
              <a:latin typeface="Times New Roman"/>
              <a:cs typeface="Times New Roman"/>
            </a:endParaRPr>
          </a:p>
          <a:p>
            <a:pPr marL="307340" algn="just">
              <a:lnSpc>
                <a:spcPct val="100000"/>
              </a:lnSpc>
              <a:spcBef>
                <a:spcPts val="575"/>
              </a:spcBef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động cơ, </a:t>
            </a:r>
            <a:r>
              <a:rPr sz="1100" spc="-5" dirty="0">
                <a:latin typeface="Times New Roman"/>
                <a:cs typeface="Times New Roman"/>
              </a:rPr>
              <a:t>hiện nay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dụng</a:t>
            </a:r>
            <a:r>
              <a:rPr sz="1100" dirty="0">
                <a:latin typeface="Times New Roman"/>
                <a:cs typeface="Times New Roman"/>
              </a:rPr>
              <a:t> :</a:t>
            </a:r>
          </a:p>
          <a:p>
            <a:pPr marL="388620" indent="-81280" algn="just">
              <a:lnSpc>
                <a:spcPct val="100000"/>
              </a:lnSpc>
              <a:spcBef>
                <a:spcPts val="585"/>
              </a:spcBef>
              <a:buChar char="-"/>
              <a:tabLst>
                <a:tab pos="38862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bằng không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khí;</a:t>
            </a:r>
            <a:endParaRPr sz="1100" dirty="0">
              <a:latin typeface="Times New Roman"/>
              <a:cs typeface="Times New Roman"/>
            </a:endParaRPr>
          </a:p>
          <a:p>
            <a:pPr marL="388620" indent="-81280" algn="just">
              <a:lnSpc>
                <a:spcPct val="100000"/>
              </a:lnSpc>
              <a:spcBef>
                <a:spcPts val="580"/>
              </a:spcBef>
              <a:buChar char="-"/>
              <a:tabLst>
                <a:tab pos="38862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n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38100" marR="31750" indent="269240" algn="just">
              <a:lnSpc>
                <a:spcPct val="986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bằng không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sử </a:t>
            </a:r>
            <a:r>
              <a:rPr sz="1100" spc="-100" dirty="0">
                <a:latin typeface="Times New Roman"/>
                <a:cs typeface="Times New Roman"/>
              </a:rPr>
              <a:t>dụng  </a:t>
            </a:r>
            <a:r>
              <a:rPr sz="1100" dirty="0">
                <a:latin typeface="Times New Roman"/>
                <a:cs typeface="Times New Roman"/>
              </a:rPr>
              <a:t>trên các </a:t>
            </a:r>
            <a:r>
              <a:rPr sz="1100" spc="-5" dirty="0">
                <a:latin typeface="Times New Roman"/>
                <a:cs typeface="Times New Roman"/>
              </a:rPr>
              <a:t>loại ôtô chạy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những </a:t>
            </a:r>
            <a:r>
              <a:rPr sz="1100" dirty="0">
                <a:latin typeface="Times New Roman"/>
                <a:cs typeface="Times New Roman"/>
              </a:rPr>
              <a:t>vùng </a:t>
            </a:r>
            <a:r>
              <a:rPr sz="1100" spc="-5" dirty="0">
                <a:latin typeface="Times New Roman"/>
                <a:cs typeface="Times New Roman"/>
              </a:rPr>
              <a:t>sa mạc </a:t>
            </a:r>
            <a:r>
              <a:rPr sz="1100" dirty="0">
                <a:latin typeface="Times New Roman"/>
                <a:cs typeface="Times New Roman"/>
              </a:rPr>
              <a:t>hoặc ở </a:t>
            </a:r>
            <a:r>
              <a:rPr sz="1100" spc="-5" dirty="0">
                <a:latin typeface="Times New Roman"/>
                <a:cs typeface="Times New Roman"/>
              </a:rPr>
              <a:t>những </a:t>
            </a:r>
            <a:r>
              <a:rPr sz="1100" dirty="0">
                <a:latin typeface="Times New Roman"/>
                <a:cs typeface="Times New Roman"/>
              </a:rPr>
              <a:t>nơi  </a:t>
            </a:r>
            <a:r>
              <a:rPr sz="1100" spc="-5" dirty="0" err="1">
                <a:latin typeface="Times New Roman"/>
                <a:cs typeface="Times New Roman"/>
              </a:rPr>
              <a:t>thiếu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38100" marR="33020" indent="269240" algn="just">
              <a:lnSpc>
                <a:spcPts val="1310"/>
              </a:lnSpc>
              <a:spcBef>
                <a:spcPts val="30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 err="1">
                <a:latin typeface="Times New Roman"/>
                <a:cs typeface="Times New Roman"/>
              </a:rPr>
              <a:t>nhiều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u </a:t>
            </a:r>
            <a:r>
              <a:rPr sz="1100" dirty="0">
                <a:latin typeface="Times New Roman"/>
                <a:cs typeface="Times New Roman"/>
              </a:rPr>
              <a:t>điểm </a:t>
            </a:r>
            <a:r>
              <a:rPr sz="1100" dirty="0" err="1">
                <a:latin typeface="Times New Roman"/>
                <a:cs typeface="Times New Roman"/>
              </a:rPr>
              <a:t>nên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20" dirty="0" smtClean="0">
                <a:latin typeface="Times New Roman"/>
                <a:cs typeface="Times New Roman"/>
              </a:rPr>
              <a:t>đ</a:t>
            </a:r>
            <a:r>
              <a:rPr lang="vi-VN" sz="1100" spc="-220" dirty="0" smtClean="0">
                <a:latin typeface="Times New Roman"/>
                <a:cs typeface="Times New Roman"/>
              </a:rPr>
              <a:t>ư</a:t>
            </a:r>
            <a:r>
              <a:rPr sz="1100" spc="-220" dirty="0" err="1" smtClean="0">
                <a:latin typeface="Times New Roman"/>
                <a:cs typeface="Times New Roman"/>
              </a:rPr>
              <a:t>ợc</a:t>
            </a:r>
            <a:r>
              <a:rPr sz="1100" spc="-220" dirty="0" smtClean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rộng </a:t>
            </a:r>
            <a:r>
              <a:rPr sz="1100" spc="-5" dirty="0">
                <a:latin typeface="Times New Roman"/>
                <a:cs typeface="Times New Roman"/>
              </a:rPr>
              <a:t>rãi trên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động cơ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38100" marR="32384" algn="just">
              <a:lnSpc>
                <a:spcPts val="1300"/>
              </a:lnSpc>
              <a:spcBef>
                <a:spcPts val="590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của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trình </a:t>
            </a:r>
            <a:r>
              <a:rPr sz="1100" spc="-130" dirty="0">
                <a:latin typeface="Times New Roman"/>
                <a:cs typeface="Times New Roman"/>
              </a:rPr>
              <a:t>bày 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2-6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10300" y="1105834"/>
            <a:ext cx="3170914" cy="2090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3089" y="3205099"/>
            <a:ext cx="3680460" cy="30285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37260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2-6: Hệ </a:t>
            </a:r>
            <a:r>
              <a:rPr sz="1100" i="1" dirty="0">
                <a:latin typeface="Times New Roman"/>
                <a:cs typeface="Times New Roman"/>
              </a:rPr>
              <a:t>thống làm </a:t>
            </a:r>
            <a:r>
              <a:rPr sz="1100" i="1" spc="-10" dirty="0">
                <a:latin typeface="Times New Roman"/>
                <a:cs typeface="Times New Roman"/>
              </a:rPr>
              <a:t>mát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269240" algn="just">
              <a:lnSpc>
                <a:spcPct val="95800"/>
              </a:lnSpc>
              <a:spcBef>
                <a:spcPts val="30"/>
              </a:spcBef>
            </a:pPr>
            <a:r>
              <a:rPr sz="1100" i="1" spc="-5" dirty="0">
                <a:latin typeface="Times New Roman"/>
                <a:cs typeface="Times New Roman"/>
              </a:rPr>
              <a:t>1-két </a:t>
            </a:r>
            <a:r>
              <a:rPr sz="1100" i="1" dirty="0">
                <a:latin typeface="Times New Roman"/>
                <a:cs typeface="Times New Roman"/>
              </a:rPr>
              <a:t>làm </a:t>
            </a:r>
            <a:r>
              <a:rPr sz="1100" i="1" spc="-5" dirty="0">
                <a:latin typeface="Times New Roman"/>
                <a:cs typeface="Times New Roman"/>
              </a:rPr>
              <a:t>mát, </a:t>
            </a:r>
            <a:r>
              <a:rPr sz="1100" i="1" dirty="0">
                <a:latin typeface="Times New Roman"/>
                <a:cs typeface="Times New Roman"/>
              </a:rPr>
              <a:t>2-quạt làm </a:t>
            </a:r>
            <a:r>
              <a:rPr sz="1100" i="1" spc="-5" dirty="0">
                <a:latin typeface="Times New Roman"/>
                <a:cs typeface="Times New Roman"/>
              </a:rPr>
              <a:t>mát, </a:t>
            </a:r>
            <a:r>
              <a:rPr sz="1100" i="1" dirty="0">
                <a:latin typeface="Times New Roman"/>
                <a:cs typeface="Times New Roman"/>
              </a:rPr>
              <a:t>3-van xả nước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spc="-10" dirty="0">
                <a:latin typeface="Times New Roman"/>
                <a:cs typeface="Times New Roman"/>
              </a:rPr>
              <a:t>két </a:t>
            </a:r>
            <a:r>
              <a:rPr sz="1100" i="1" dirty="0">
                <a:latin typeface="Times New Roman"/>
                <a:cs typeface="Times New Roman"/>
              </a:rPr>
              <a:t>làm  </a:t>
            </a:r>
            <a:r>
              <a:rPr sz="1100" i="1" spc="-5" dirty="0">
                <a:latin typeface="Times New Roman"/>
                <a:cs typeface="Times New Roman"/>
              </a:rPr>
              <a:t>mát, 4-két sưởi, </a:t>
            </a:r>
            <a:r>
              <a:rPr sz="1100" i="1" dirty="0">
                <a:latin typeface="Times New Roman"/>
                <a:cs typeface="Times New Roman"/>
              </a:rPr>
              <a:t>5-van hệ </a:t>
            </a:r>
            <a:r>
              <a:rPr sz="1100" i="1" spc="-5" dirty="0">
                <a:latin typeface="Times New Roman"/>
                <a:cs typeface="Times New Roman"/>
              </a:rPr>
              <a:t>thống sưởi, </a:t>
            </a:r>
            <a:r>
              <a:rPr sz="1100" i="1" dirty="0">
                <a:latin typeface="Times New Roman"/>
                <a:cs typeface="Times New Roman"/>
              </a:rPr>
              <a:t>6-đường </a:t>
            </a:r>
            <a:r>
              <a:rPr sz="1100" i="1" spc="-5" dirty="0">
                <a:latin typeface="Times New Roman"/>
                <a:cs typeface="Times New Roman"/>
              </a:rPr>
              <a:t>ống, 7-bơm, </a:t>
            </a:r>
            <a:r>
              <a:rPr sz="1100" i="1" dirty="0">
                <a:latin typeface="Times New Roman"/>
                <a:cs typeface="Times New Roman"/>
              </a:rPr>
              <a:t>8-  van hằng nhiệt, </a:t>
            </a:r>
            <a:r>
              <a:rPr sz="1100" i="1" spc="-5" dirty="0">
                <a:latin typeface="Times New Roman"/>
                <a:cs typeface="Times New Roman"/>
              </a:rPr>
              <a:t>9-bình </a:t>
            </a:r>
            <a:r>
              <a:rPr sz="1100" i="1" dirty="0">
                <a:latin typeface="Times New Roman"/>
                <a:cs typeface="Times New Roman"/>
              </a:rPr>
              <a:t>nước dự phòng, </a:t>
            </a:r>
            <a:r>
              <a:rPr sz="1100" i="1" spc="-5" dirty="0">
                <a:latin typeface="Times New Roman"/>
                <a:cs typeface="Times New Roman"/>
              </a:rPr>
              <a:t>10-nắp </a:t>
            </a:r>
            <a:r>
              <a:rPr sz="1100" i="1" dirty="0">
                <a:latin typeface="Times New Roman"/>
                <a:cs typeface="Times New Roman"/>
              </a:rPr>
              <a:t>đổ nước, 12-cảm  biến </a:t>
            </a:r>
            <a:r>
              <a:rPr sz="1100" i="1" spc="-5" dirty="0">
                <a:latin typeface="Times New Roman"/>
                <a:cs typeface="Times New Roman"/>
              </a:rPr>
              <a:t>nhiệt </a:t>
            </a:r>
            <a:r>
              <a:rPr sz="1100" i="1" dirty="0">
                <a:latin typeface="Times New Roman"/>
                <a:cs typeface="Times New Roman"/>
              </a:rPr>
              <a:t>độ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nước</a:t>
            </a:r>
            <a:endParaRPr sz="1100" dirty="0">
              <a:latin typeface="Times New Roman"/>
              <a:cs typeface="Times New Roman"/>
            </a:endParaRPr>
          </a:p>
          <a:p>
            <a:pPr marL="38100" marR="32384" indent="269240" algn="just">
              <a:lnSpc>
                <a:spcPct val="104600"/>
              </a:lnSpc>
              <a:spcBef>
                <a:spcPts val="585"/>
              </a:spcBef>
            </a:pPr>
            <a:r>
              <a:rPr sz="1100" dirty="0">
                <a:latin typeface="Times New Roman"/>
                <a:cs typeface="Times New Roman"/>
              </a:rPr>
              <a:t>Khi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việc, </a:t>
            </a:r>
            <a:r>
              <a:rPr sz="1100" spc="-5" dirty="0" err="1">
                <a:latin typeface="Times New Roman"/>
                <a:cs typeface="Times New Roman"/>
              </a:rPr>
              <a:t>bơm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hút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 err="1">
                <a:latin typeface="Times New Roman"/>
                <a:cs typeface="Times New Roman"/>
              </a:rPr>
              <a:t>két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85" dirty="0" err="1">
                <a:latin typeface="Times New Roman"/>
                <a:cs typeface="Times New Roman"/>
              </a:rPr>
              <a:t>vào</a:t>
            </a:r>
            <a:r>
              <a:rPr sz="1100" spc="-18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 thân máy </a:t>
            </a:r>
            <a:r>
              <a:rPr sz="1100" dirty="0">
                <a:latin typeface="Times New Roman"/>
                <a:cs typeface="Times New Roman"/>
              </a:rPr>
              <a:t>để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xi </a:t>
            </a:r>
            <a:r>
              <a:rPr sz="1100" dirty="0">
                <a:latin typeface="Times New Roman"/>
                <a:cs typeface="Times New Roman"/>
              </a:rPr>
              <a:t>lanh, </a:t>
            </a:r>
            <a:r>
              <a:rPr sz="1100" spc="-120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buồng cháy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phần </a:t>
            </a:r>
            <a:r>
              <a:rPr sz="1100" spc="-5" dirty="0">
                <a:latin typeface="Times New Roman"/>
                <a:cs typeface="Times New Roman"/>
              </a:rPr>
              <a:t>nắp </a:t>
            </a:r>
            <a:r>
              <a:rPr sz="1100" spc="-10" dirty="0">
                <a:latin typeface="Times New Roman"/>
                <a:cs typeface="Times New Roman"/>
              </a:rPr>
              <a:t>máy. </a:t>
            </a:r>
            <a:r>
              <a:rPr sz="1100" spc="-5" dirty="0">
                <a:latin typeface="Times New Roman"/>
                <a:cs typeface="Times New Roman"/>
              </a:rPr>
              <a:t>Sau khi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thân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nắp  </a:t>
            </a:r>
            <a:r>
              <a:rPr sz="1100" spc="-5" dirty="0">
                <a:latin typeface="Times New Roman"/>
                <a:cs typeface="Times New Roman"/>
              </a:rPr>
              <a:t>máy, </a:t>
            </a:r>
            <a:r>
              <a:rPr sz="1100" dirty="0">
                <a:latin typeface="Times New Roman"/>
                <a:cs typeface="Times New Roman"/>
              </a:rPr>
              <a:t>nếu nhiệt </a:t>
            </a:r>
            <a:r>
              <a:rPr sz="1100" dirty="0" err="1">
                <a:latin typeface="Times New Roman"/>
                <a:cs typeface="Times New Roman"/>
              </a:rPr>
              <a:t>độ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nhỏ </a:t>
            </a:r>
            <a:r>
              <a:rPr sz="1100" dirty="0">
                <a:latin typeface="Times New Roman"/>
                <a:cs typeface="Times New Roman"/>
              </a:rPr>
              <a:t>hơn 80</a:t>
            </a:r>
            <a:r>
              <a:rPr sz="1050" baseline="39682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C </a:t>
            </a:r>
            <a:r>
              <a:rPr sz="1100" dirty="0" err="1">
                <a:latin typeface="Times New Roman"/>
                <a:cs typeface="Times New Roman"/>
              </a:rPr>
              <a:t>thì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qua </a:t>
            </a:r>
            <a:r>
              <a:rPr sz="1100" spc="-125" dirty="0" err="1">
                <a:latin typeface="Times New Roman"/>
                <a:cs typeface="Times New Roman"/>
              </a:rPr>
              <a:t>két</a:t>
            </a:r>
            <a:r>
              <a:rPr sz="1100" spc="-12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lại qua bơm </a:t>
            </a:r>
            <a:r>
              <a:rPr sz="1100" spc="-5" dirty="0">
                <a:latin typeface="Times New Roman"/>
                <a:cs typeface="Times New Roman"/>
              </a:rPr>
              <a:t>rồi tuần hoàn </a:t>
            </a:r>
            <a:r>
              <a:rPr sz="1100" dirty="0">
                <a:latin typeface="Times New Roman"/>
                <a:cs typeface="Times New Roman"/>
              </a:rPr>
              <a:t>trong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spc="-80" dirty="0" err="1">
                <a:latin typeface="Times New Roman"/>
                <a:cs typeface="Times New Roman"/>
              </a:rPr>
              <a:t>độ</a:t>
            </a:r>
            <a:r>
              <a:rPr sz="1100" spc="-80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tăng đến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quy định </a:t>
            </a:r>
            <a:r>
              <a:rPr sz="1100" spc="-5" dirty="0">
                <a:latin typeface="Times New Roman"/>
                <a:cs typeface="Times New Roman"/>
              </a:rPr>
              <a:t>(nhờ van </a:t>
            </a:r>
            <a:r>
              <a:rPr sz="1100" dirty="0">
                <a:latin typeface="Times New Roman"/>
                <a:cs typeface="Times New Roman"/>
              </a:rPr>
              <a:t>hằng </a:t>
            </a:r>
            <a:r>
              <a:rPr sz="1100" spc="-35" dirty="0">
                <a:latin typeface="Times New Roman"/>
                <a:cs typeface="Times New Roman"/>
              </a:rPr>
              <a:t>nhiệt  </a:t>
            </a:r>
            <a:r>
              <a:rPr sz="1100" spc="-5" dirty="0">
                <a:latin typeface="Times New Roman"/>
                <a:cs typeface="Times New Roman"/>
              </a:rPr>
              <a:t>đóng), </a:t>
            </a:r>
            <a:r>
              <a:rPr sz="1100" dirty="0">
                <a:latin typeface="Times New Roman"/>
                <a:cs typeface="Times New Roman"/>
              </a:rPr>
              <a:t>nếu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 err="1">
                <a:latin typeface="Times New Roman"/>
                <a:cs typeface="Times New Roman"/>
              </a:rPr>
              <a:t>của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&gt;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80</a:t>
            </a:r>
            <a:r>
              <a:rPr sz="1050" spc="-7" baseline="39682" dirty="0">
                <a:latin typeface="Times New Roman"/>
                <a:cs typeface="Times New Roman"/>
              </a:rPr>
              <a:t>o</a:t>
            </a:r>
            <a:r>
              <a:rPr sz="1100" spc="-5" dirty="0">
                <a:latin typeface="Times New Roman"/>
                <a:cs typeface="Times New Roman"/>
              </a:rPr>
              <a:t>C thì van </a:t>
            </a:r>
            <a:r>
              <a:rPr sz="1100" dirty="0">
                <a:latin typeface="Times New Roman"/>
                <a:cs typeface="Times New Roman"/>
              </a:rPr>
              <a:t>hằng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spc="-85" dirty="0" err="1">
                <a:latin typeface="Times New Roman"/>
                <a:cs typeface="Times New Roman"/>
              </a:rPr>
              <a:t>để</a:t>
            </a:r>
            <a:r>
              <a:rPr sz="1100" spc="-8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qua két làm mát.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lại </a:t>
            </a:r>
            <a:r>
              <a:rPr sz="1100" spc="-5" dirty="0" err="1">
                <a:latin typeface="Times New Roman"/>
                <a:cs typeface="Times New Roman"/>
              </a:rPr>
              <a:t>tiếp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85" dirty="0" smtClean="0">
                <a:latin typeface="Times New Roman"/>
                <a:cs typeface="Times New Roman"/>
              </a:rPr>
              <a:t>t</a:t>
            </a:r>
            <a:r>
              <a:rPr lang="en-US" sz="1100" spc="-185" dirty="0" smtClean="0">
                <a:latin typeface="Times New Roman"/>
                <a:cs typeface="Times New Roman"/>
              </a:rPr>
              <a:t> </a:t>
            </a:r>
            <a:r>
              <a:rPr sz="1100" spc="-185" dirty="0" err="1" smtClean="0">
                <a:latin typeface="Times New Roman"/>
                <a:cs typeface="Times New Roman"/>
              </a:rPr>
              <a:t>ục</a:t>
            </a:r>
            <a:r>
              <a:rPr sz="1100" spc="-185" dirty="0" smtClean="0">
                <a:latin typeface="Times New Roman"/>
                <a:cs typeface="Times New Roman"/>
              </a:rPr>
              <a:t>  </a:t>
            </a:r>
            <a:r>
              <a:rPr sz="1100" dirty="0" err="1">
                <a:latin typeface="Times New Roman"/>
                <a:cs typeface="Times New Roman"/>
              </a:rPr>
              <a:t>theo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lên </a:t>
            </a:r>
            <a:r>
              <a:rPr sz="1100" spc="-5" dirty="0">
                <a:latin typeface="Times New Roman"/>
                <a:cs typeface="Times New Roman"/>
              </a:rPr>
              <a:t>bơm </a:t>
            </a:r>
            <a:r>
              <a:rPr sz="1100" dirty="0">
                <a:latin typeface="Times New Roman"/>
                <a:cs typeface="Times New Roman"/>
              </a:rPr>
              <a:t>để đi </a:t>
            </a:r>
            <a:r>
              <a:rPr sz="1100" spc="-5" dirty="0">
                <a:latin typeface="Times New Roman"/>
                <a:cs typeface="Times New Roman"/>
              </a:rPr>
              <a:t>làm mát </a:t>
            </a:r>
            <a:r>
              <a:rPr sz="1100" dirty="0">
                <a:latin typeface="Times New Roman"/>
                <a:cs typeface="Times New Roman"/>
              </a:rPr>
              <a:t>cho động cơ. </a:t>
            </a:r>
            <a:r>
              <a:rPr sz="1100" spc="-5" dirty="0">
                <a:latin typeface="Times New Roman"/>
                <a:cs typeface="Times New Roman"/>
              </a:rPr>
              <a:t>Ngoài </a:t>
            </a:r>
            <a:r>
              <a:rPr sz="1100" spc="-95" dirty="0">
                <a:latin typeface="Times New Roman"/>
                <a:cs typeface="Times New Roman"/>
              </a:rPr>
              <a:t>ra 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còn </a:t>
            </a:r>
            <a:r>
              <a:rPr sz="1100" spc="-5" dirty="0">
                <a:latin typeface="Times New Roman"/>
                <a:cs typeface="Times New Roman"/>
              </a:rPr>
              <a:t>cung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 err="1">
                <a:latin typeface="Times New Roman"/>
                <a:cs typeface="Times New Roman"/>
              </a:rPr>
              <a:t>nhiệt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 err="1">
                <a:latin typeface="Times New Roman"/>
                <a:cs typeface="Times New Roman"/>
              </a:rPr>
              <a:t>thống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lang="en-US" sz="1100" spc="-160" dirty="0" err="1" smtClean="0">
                <a:latin typeface="Times New Roman"/>
                <a:cs typeface="Times New Roman"/>
              </a:rPr>
              <a:t>sưởi</a:t>
            </a:r>
            <a:r>
              <a:rPr sz="1100" spc="-1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 ô tô thông qua </a:t>
            </a:r>
            <a:r>
              <a:rPr sz="1100" spc="-5" dirty="0">
                <a:latin typeface="Times New Roman"/>
                <a:cs typeface="Times New Roman"/>
              </a:rPr>
              <a:t>van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đóng hệ </a:t>
            </a:r>
            <a:r>
              <a:rPr sz="1100" dirty="0" err="1">
                <a:latin typeface="Times New Roman"/>
                <a:cs typeface="Times New Roman"/>
              </a:rPr>
              <a:t>thống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s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ởi</a:t>
            </a:r>
            <a:r>
              <a:rPr sz="1100" spc="-65" dirty="0">
                <a:latin typeface="Times New Roman"/>
                <a:cs typeface="Times New Roman"/>
              </a:rPr>
              <a:t>,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95" dirty="0" err="1">
                <a:latin typeface="Times New Roman"/>
                <a:cs typeface="Times New Roman"/>
              </a:rPr>
              <a:t>nóng</a:t>
            </a:r>
            <a:r>
              <a:rPr sz="1100" spc="-9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chảy </a:t>
            </a:r>
            <a:r>
              <a:rPr sz="1100" dirty="0">
                <a:latin typeface="Times New Roman"/>
                <a:cs typeface="Times New Roman"/>
              </a:rPr>
              <a:t>qua </a:t>
            </a:r>
            <a:r>
              <a:rPr sz="1100" spc="-5" dirty="0">
                <a:latin typeface="Times New Roman"/>
                <a:cs typeface="Times New Roman"/>
              </a:rPr>
              <a:t>két </a:t>
            </a:r>
            <a:r>
              <a:rPr sz="1100" dirty="0">
                <a:latin typeface="Times New Roman"/>
                <a:cs typeface="Times New Roman"/>
              </a:rPr>
              <a:t>sấy để cung cấp </a:t>
            </a:r>
            <a:r>
              <a:rPr sz="1100" spc="-5" dirty="0" err="1">
                <a:latin typeface="Times New Roman"/>
                <a:cs typeface="Times New Roman"/>
              </a:rPr>
              <a:t>nhiệt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s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ởi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spc="-265" dirty="0">
                <a:latin typeface="Times New Roman"/>
                <a:cs typeface="Times New Roman"/>
              </a:rPr>
              <a:t>hệ  </a:t>
            </a:r>
            <a:r>
              <a:rPr sz="1100" spc="-5" dirty="0">
                <a:latin typeface="Times New Roman"/>
                <a:cs typeface="Times New Roman"/>
              </a:rPr>
              <a:t>thống.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1312" y="1031494"/>
            <a:ext cx="3679825" cy="451993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30480" indent="269240" algn="just">
              <a:lnSpc>
                <a:spcPct val="104600"/>
              </a:lnSpc>
              <a:spcBef>
                <a:spcPts val="40"/>
              </a:spcBef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tăng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quả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làm mát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cơ, phía sau </a:t>
            </a:r>
            <a:r>
              <a:rPr sz="1100" spc="-5" dirty="0" err="1">
                <a:latin typeface="Times New Roman"/>
                <a:cs typeface="Times New Roman"/>
              </a:rPr>
              <a:t>két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Times New Roman"/>
                <a:cs typeface="Times New Roman"/>
              </a:rPr>
              <a:t>và 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 cơ có bố trí </a:t>
            </a:r>
            <a:r>
              <a:rPr sz="1100" spc="-5" dirty="0">
                <a:latin typeface="Times New Roman"/>
                <a:cs typeface="Times New Roman"/>
              </a:rPr>
              <a:t>quạt gió, quạt gió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spc="-30" dirty="0">
                <a:latin typeface="Times New Roman"/>
                <a:cs typeface="Times New Roman"/>
              </a:rPr>
              <a:t>khi 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động cơ </a:t>
            </a:r>
            <a:r>
              <a:rPr sz="1100" dirty="0" err="1">
                <a:latin typeface="Times New Roman"/>
                <a:cs typeface="Times New Roman"/>
              </a:rPr>
              <a:t>đạt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ng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80</a:t>
            </a:r>
            <a:r>
              <a:rPr sz="1050" baseline="39682" dirty="0">
                <a:latin typeface="Times New Roman"/>
                <a:cs typeface="Times New Roman"/>
              </a:rPr>
              <a:t>0</a:t>
            </a:r>
            <a:r>
              <a:rPr sz="1100" dirty="0">
                <a:latin typeface="Times New Roman"/>
                <a:cs typeface="Times New Roman"/>
              </a:rPr>
              <a:t>C, (cảm biến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động </a:t>
            </a:r>
            <a:r>
              <a:rPr sz="1100" spc="-80" dirty="0">
                <a:latin typeface="Times New Roman"/>
                <a:cs typeface="Times New Roman"/>
              </a:rPr>
              <a:t>cơ 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tín hiệu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cho rơ le điều </a:t>
            </a:r>
            <a:r>
              <a:rPr sz="1100" spc="-5" dirty="0">
                <a:latin typeface="Times New Roman"/>
                <a:cs typeface="Times New Roman"/>
              </a:rPr>
              <a:t>khiển quạt gió hoạt động)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 khi nhiệt </a:t>
            </a:r>
            <a:r>
              <a:rPr sz="1100" spc="-1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 err="1">
                <a:latin typeface="Times New Roman"/>
                <a:cs typeface="Times New Roman"/>
              </a:rPr>
              <a:t>xuống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80</a:t>
            </a:r>
            <a:r>
              <a:rPr sz="1050" baseline="39682" dirty="0">
                <a:latin typeface="Times New Roman"/>
                <a:cs typeface="Times New Roman"/>
              </a:rPr>
              <a:t>0</a:t>
            </a:r>
            <a:r>
              <a:rPr sz="1100" dirty="0">
                <a:latin typeface="Times New Roman"/>
                <a:cs typeface="Times New Roman"/>
              </a:rPr>
              <a:t>C </a:t>
            </a:r>
            <a:r>
              <a:rPr sz="1100" spc="-5" dirty="0">
                <a:latin typeface="Times New Roman"/>
                <a:cs typeface="Times New Roman"/>
              </a:rPr>
              <a:t>(cảm </a:t>
            </a:r>
            <a:r>
              <a:rPr sz="1100" dirty="0">
                <a:latin typeface="Times New Roman"/>
                <a:cs typeface="Times New Roman"/>
              </a:rPr>
              <a:t>biến </a:t>
            </a:r>
            <a:r>
              <a:rPr sz="1100" spc="-80" dirty="0">
                <a:latin typeface="Times New Roman"/>
                <a:cs typeface="Times New Roman"/>
              </a:rPr>
              <a:t>nhiệt  </a:t>
            </a:r>
            <a:r>
              <a:rPr sz="1100" dirty="0">
                <a:latin typeface="Times New Roman"/>
                <a:cs typeface="Times New Roman"/>
              </a:rPr>
              <a:t>độ cấp tín </a:t>
            </a:r>
            <a:r>
              <a:rPr sz="1100" spc="-5" dirty="0">
                <a:latin typeface="Times New Roman"/>
                <a:cs typeface="Times New Roman"/>
              </a:rPr>
              <a:t>hiệu về </a:t>
            </a:r>
            <a:r>
              <a:rPr sz="1100" dirty="0">
                <a:latin typeface="Times New Roman"/>
                <a:cs typeface="Times New Roman"/>
              </a:rPr>
              <a:t>cho rơ le đều </a:t>
            </a:r>
            <a:r>
              <a:rPr sz="1100" spc="-5" dirty="0">
                <a:latin typeface="Times New Roman"/>
                <a:cs typeface="Times New Roman"/>
              </a:rPr>
              <a:t>khiển tắt quạt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gió).</a:t>
            </a:r>
            <a:endParaRPr sz="1100" dirty="0">
              <a:latin typeface="Times New Roman"/>
              <a:cs typeface="Times New Roman"/>
            </a:endParaRPr>
          </a:p>
          <a:p>
            <a:pPr marL="518159" lvl="1" indent="-211454" algn="just">
              <a:lnSpc>
                <a:spcPct val="100000"/>
              </a:lnSpc>
              <a:spcBef>
                <a:spcPts val="660"/>
              </a:spcBef>
              <a:buAutoNum type="arabicPeriod" startAt="8"/>
              <a:tabLst>
                <a:tab pos="518795" algn="l"/>
              </a:tabLst>
            </a:pPr>
            <a:r>
              <a:rPr sz="1100" b="1" dirty="0">
                <a:latin typeface="Times New Roman"/>
                <a:cs typeface="Times New Roman"/>
              </a:rPr>
              <a:t>- HỆ </a:t>
            </a:r>
            <a:r>
              <a:rPr sz="1100" b="1" spc="-5" dirty="0">
                <a:latin typeface="Times New Roman"/>
                <a:cs typeface="Times New Roman"/>
              </a:rPr>
              <a:t>THỐNG CUNG CẤP NHIÊN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LIỆU</a:t>
            </a:r>
            <a:endParaRPr sz="1100" dirty="0">
              <a:latin typeface="Times New Roman"/>
              <a:cs typeface="Times New Roman"/>
            </a:endParaRPr>
          </a:p>
          <a:p>
            <a:pPr marL="623570" lvl="2" indent="-316865" algn="just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6242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Hệ 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nhiên liệu động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xăng</a:t>
            </a:r>
            <a:endParaRPr sz="1100" dirty="0">
              <a:latin typeface="Times New Roman"/>
              <a:cs typeface="Times New Roman"/>
            </a:endParaRPr>
          </a:p>
          <a:p>
            <a:pPr marL="38100" marR="32384" indent="269240" algn="just">
              <a:lnSpc>
                <a:spcPct val="98500"/>
              </a:lnSpc>
              <a:spcBef>
                <a:spcPts val="20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cung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nhiên liệu động </a:t>
            </a:r>
            <a:r>
              <a:rPr sz="1100" dirty="0">
                <a:latin typeface="Times New Roman"/>
                <a:cs typeface="Times New Roman"/>
              </a:rPr>
              <a:t>cơ xăng dùng để hoà  trộn </a:t>
            </a:r>
            <a:r>
              <a:rPr sz="1100" spc="-5" dirty="0">
                <a:latin typeface="Times New Roman"/>
                <a:cs typeface="Times New Roman"/>
              </a:rPr>
              <a:t>xăng với </a:t>
            </a:r>
            <a:r>
              <a:rPr sz="1100" dirty="0">
                <a:latin typeface="Times New Roman"/>
                <a:cs typeface="Times New Roman"/>
              </a:rPr>
              <a:t>không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sạch theo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tỉ lệ </a:t>
            </a:r>
            <a:r>
              <a:rPr sz="1100" spc="-5" dirty="0">
                <a:latin typeface="Times New Roman"/>
                <a:cs typeface="Times New Roman"/>
              </a:rPr>
              <a:t>nhất định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thành  khí </a:t>
            </a:r>
            <a:r>
              <a:rPr sz="1100" dirty="0">
                <a:latin typeface="Times New Roman"/>
                <a:cs typeface="Times New Roman"/>
              </a:rPr>
              <a:t>hỗn </a:t>
            </a:r>
            <a:r>
              <a:rPr sz="1100" spc="-5" dirty="0">
                <a:latin typeface="Times New Roman"/>
                <a:cs typeface="Times New Roman"/>
              </a:rPr>
              <a:t>hợp, cung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dirty="0">
                <a:latin typeface="Times New Roman"/>
                <a:cs typeface="Times New Roman"/>
              </a:rPr>
              <a:t>các xi </a:t>
            </a:r>
            <a:r>
              <a:rPr sz="1100" spc="-5" dirty="0">
                <a:latin typeface="Times New Roman"/>
                <a:cs typeface="Times New Roman"/>
              </a:rPr>
              <a:t>lanh của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theo thứ </a:t>
            </a:r>
            <a:r>
              <a:rPr sz="1100" dirty="0">
                <a:latin typeface="Times New Roman"/>
                <a:cs typeface="Times New Roman"/>
              </a:rPr>
              <a:t>tự  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nó.</a:t>
            </a:r>
          </a:p>
          <a:p>
            <a:pPr marL="728345" lvl="3" indent="-421640" algn="just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72898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cung cấp nhiên </a:t>
            </a:r>
            <a:r>
              <a:rPr sz="1100" spc="-5" dirty="0">
                <a:latin typeface="Times New Roman"/>
                <a:cs typeface="Times New Roman"/>
              </a:rPr>
              <a:t>liệu bằng </a:t>
            </a:r>
            <a:r>
              <a:rPr sz="1100" dirty="0">
                <a:latin typeface="Times New Roman"/>
                <a:cs typeface="Times New Roman"/>
              </a:rPr>
              <a:t>chế hòa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269240" algn="just">
              <a:lnSpc>
                <a:spcPct val="106100"/>
              </a:lnSpc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Khi động cơ làm </a:t>
            </a:r>
            <a:r>
              <a:rPr sz="1100" spc="-5" dirty="0">
                <a:latin typeface="Times New Roman"/>
                <a:cs typeface="Times New Roman"/>
              </a:rPr>
              <a:t>việc, bơm </a:t>
            </a:r>
            <a:r>
              <a:rPr sz="1100" dirty="0">
                <a:latin typeface="Times New Roman"/>
                <a:cs typeface="Times New Roman"/>
              </a:rPr>
              <a:t>xăng hút xăng từ thùng chứa  theo </a:t>
            </a:r>
            <a:r>
              <a:rPr sz="1100" spc="-5" dirty="0">
                <a:latin typeface="Times New Roman"/>
                <a:cs typeface="Times New Roman"/>
              </a:rPr>
              <a:t>ống </a:t>
            </a:r>
            <a:r>
              <a:rPr sz="1100" dirty="0">
                <a:latin typeface="Times New Roman"/>
                <a:cs typeface="Times New Roman"/>
              </a:rPr>
              <a:t>dẫn qua bầu lọc </a:t>
            </a:r>
            <a:r>
              <a:rPr sz="1100" spc="-5" dirty="0">
                <a:latin typeface="Times New Roman"/>
                <a:cs typeface="Times New Roman"/>
              </a:rPr>
              <a:t>đến </a:t>
            </a:r>
            <a:r>
              <a:rPr sz="1100" dirty="0">
                <a:latin typeface="Times New Roman"/>
                <a:cs typeface="Times New Roman"/>
              </a:rPr>
              <a:t>buồng phao của bộ </a:t>
            </a:r>
            <a:r>
              <a:rPr sz="1100" spc="-5" dirty="0">
                <a:latin typeface="Times New Roman"/>
                <a:cs typeface="Times New Roman"/>
              </a:rPr>
              <a:t>chế </a:t>
            </a:r>
            <a:r>
              <a:rPr sz="1100" dirty="0">
                <a:latin typeface="Times New Roman"/>
                <a:cs typeface="Times New Roman"/>
              </a:rPr>
              <a:t>hoà </a:t>
            </a:r>
            <a:r>
              <a:rPr sz="1100" spc="-5" dirty="0">
                <a:latin typeface="Times New Roman"/>
                <a:cs typeface="Times New Roman"/>
              </a:rPr>
              <a:t>khí. </a:t>
            </a:r>
            <a:r>
              <a:rPr sz="1100" dirty="0">
                <a:latin typeface="Times New Roman"/>
                <a:cs typeface="Times New Roman"/>
              </a:rPr>
              <a:t>Ở  hành </a:t>
            </a:r>
            <a:r>
              <a:rPr sz="1100" spc="-5" dirty="0">
                <a:latin typeface="Times New Roman"/>
                <a:cs typeface="Times New Roman"/>
              </a:rPr>
              <a:t>trình hút, pít </a:t>
            </a:r>
            <a:r>
              <a:rPr sz="1100" dirty="0">
                <a:latin typeface="Times New Roman"/>
                <a:cs typeface="Times New Roman"/>
              </a:rPr>
              <a:t>tông đi </a:t>
            </a:r>
            <a:r>
              <a:rPr sz="1100" spc="-5" dirty="0">
                <a:latin typeface="Times New Roman"/>
                <a:cs typeface="Times New Roman"/>
              </a:rPr>
              <a:t>từ ĐCT xuống ĐCD,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trong </a:t>
            </a:r>
            <a:r>
              <a:rPr sz="1100" dirty="0">
                <a:latin typeface="Times New Roman"/>
                <a:cs typeface="Times New Roman"/>
              </a:rPr>
              <a:t>xi  lanh </a:t>
            </a:r>
            <a:r>
              <a:rPr sz="1100" spc="-10" dirty="0">
                <a:latin typeface="Times New Roman"/>
                <a:cs typeface="Times New Roman"/>
              </a:rPr>
              <a:t>giảm, </a:t>
            </a:r>
            <a:r>
              <a:rPr sz="1100" dirty="0">
                <a:latin typeface="Times New Roman"/>
                <a:cs typeface="Times New Roman"/>
              </a:rPr>
              <a:t>hút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spc="5" dirty="0">
                <a:latin typeface="Times New Roman"/>
                <a:cs typeface="Times New Roman"/>
              </a:rPr>
              <a:t>qua </a:t>
            </a:r>
            <a:r>
              <a:rPr sz="1100" dirty="0">
                <a:latin typeface="Times New Roman"/>
                <a:cs typeface="Times New Roman"/>
              </a:rPr>
              <a:t>bầu </a:t>
            </a:r>
            <a:r>
              <a:rPr sz="1100" spc="-5" dirty="0">
                <a:latin typeface="Times New Roman"/>
                <a:cs typeface="Times New Roman"/>
              </a:rPr>
              <a:t>lọc không khí vào </a:t>
            </a:r>
            <a:r>
              <a:rPr sz="1100" dirty="0">
                <a:latin typeface="Times New Roman"/>
                <a:cs typeface="Times New Roman"/>
              </a:rPr>
              <a:t>bộ chế hoà  </a:t>
            </a:r>
            <a:r>
              <a:rPr sz="1100" spc="-5" dirty="0">
                <a:latin typeface="Times New Roman"/>
                <a:cs typeface="Times New Roman"/>
              </a:rPr>
              <a:t>khí, </a:t>
            </a:r>
            <a:r>
              <a:rPr sz="1100" dirty="0">
                <a:latin typeface="Times New Roman"/>
                <a:cs typeface="Times New Roman"/>
              </a:rPr>
              <a:t>đồng </a:t>
            </a:r>
            <a:r>
              <a:rPr sz="1100" spc="-5" dirty="0">
                <a:latin typeface="Times New Roman"/>
                <a:cs typeface="Times New Roman"/>
              </a:rPr>
              <a:t>thời hút </a:t>
            </a:r>
            <a:r>
              <a:rPr sz="1100" dirty="0">
                <a:latin typeface="Times New Roman"/>
                <a:cs typeface="Times New Roman"/>
              </a:rPr>
              <a:t>xăng ra hoà </a:t>
            </a:r>
            <a:r>
              <a:rPr sz="1100" spc="-5" dirty="0">
                <a:latin typeface="Times New Roman"/>
                <a:cs typeface="Times New Roman"/>
              </a:rPr>
              <a:t>trộn </a:t>
            </a:r>
            <a:r>
              <a:rPr sz="1100" dirty="0">
                <a:latin typeface="Times New Roman"/>
                <a:cs typeface="Times New Roman"/>
              </a:rPr>
              <a:t>đều </a:t>
            </a:r>
            <a:r>
              <a:rPr sz="1100" spc="-5" dirty="0">
                <a:latin typeface="Times New Roman"/>
                <a:cs typeface="Times New Roman"/>
              </a:rPr>
              <a:t>với không khí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thành  khí </a:t>
            </a:r>
            <a:r>
              <a:rPr sz="1100" dirty="0">
                <a:latin typeface="Times New Roman"/>
                <a:cs typeface="Times New Roman"/>
              </a:rPr>
              <a:t>hỗn </a:t>
            </a:r>
            <a:r>
              <a:rPr sz="1100" spc="-5" dirty="0">
                <a:latin typeface="Times New Roman"/>
                <a:cs typeface="Times New Roman"/>
              </a:rPr>
              <a:t>hợp. Khí hỗn hợp </a:t>
            </a:r>
            <a:r>
              <a:rPr sz="1100" dirty="0" err="1">
                <a:latin typeface="Times New Roman"/>
                <a:cs typeface="Times New Roman"/>
              </a:rPr>
              <a:t>theo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nạp, </a:t>
            </a:r>
            <a:r>
              <a:rPr sz="1100" spc="-5" dirty="0">
                <a:latin typeface="Times New Roman"/>
                <a:cs typeface="Times New Roman"/>
              </a:rPr>
              <a:t>nạp vào các </a:t>
            </a:r>
            <a:r>
              <a:rPr sz="1100" spc="-90" dirty="0">
                <a:latin typeface="Times New Roman"/>
                <a:cs typeface="Times New Roman"/>
              </a:rPr>
              <a:t>xi  </a:t>
            </a:r>
            <a:r>
              <a:rPr sz="1100" dirty="0">
                <a:latin typeface="Times New Roman"/>
                <a:cs typeface="Times New Roman"/>
              </a:rPr>
              <a:t>lanh theo thứ </a:t>
            </a:r>
            <a:r>
              <a:rPr sz="1100" spc="-5" dirty="0">
                <a:latin typeface="Times New Roman"/>
                <a:cs typeface="Times New Roman"/>
              </a:rPr>
              <a:t>tự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động cơ. Ở cuối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nén, bu </a:t>
            </a:r>
            <a:r>
              <a:rPr sz="1100" spc="-10" dirty="0">
                <a:latin typeface="Times New Roman"/>
                <a:cs typeface="Times New Roman"/>
              </a:rPr>
              <a:t>gi </a:t>
            </a:r>
            <a:r>
              <a:rPr sz="1100" dirty="0">
                <a:latin typeface="Times New Roman"/>
                <a:cs typeface="Times New Roman"/>
              </a:rPr>
              <a:t>bật  tia </a:t>
            </a:r>
            <a:r>
              <a:rPr sz="1100" spc="-5" dirty="0">
                <a:latin typeface="Times New Roman"/>
                <a:cs typeface="Times New Roman"/>
              </a:rPr>
              <a:t>lửa điện đốt cháy khí </a:t>
            </a:r>
            <a:r>
              <a:rPr sz="1100" dirty="0">
                <a:latin typeface="Times New Roman"/>
                <a:cs typeface="Times New Roman"/>
              </a:rPr>
              <a:t>hỗn hợp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buồng cháy của động  cơ. </a:t>
            </a:r>
            <a:r>
              <a:rPr sz="1100" spc="-5" dirty="0">
                <a:latin typeface="Times New Roman"/>
                <a:cs typeface="Times New Roman"/>
              </a:rPr>
              <a:t>Sau quá trình cháy, </a:t>
            </a:r>
            <a:r>
              <a:rPr sz="1100" dirty="0">
                <a:latin typeface="Times New Roman"/>
                <a:cs typeface="Times New Roman"/>
              </a:rPr>
              <a:t>khí đã cháy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dirty="0" err="1">
                <a:latin typeface="Times New Roman"/>
                <a:cs typeface="Times New Roman"/>
              </a:rPr>
              <a:t>lanh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thải </a:t>
            </a:r>
            <a:r>
              <a:rPr sz="1100" spc="-60" dirty="0">
                <a:latin typeface="Times New Roman"/>
                <a:cs typeface="Times New Roman"/>
              </a:rPr>
              <a:t>ra  </a:t>
            </a:r>
            <a:r>
              <a:rPr sz="1100" spc="-5" dirty="0">
                <a:latin typeface="Times New Roman"/>
                <a:cs typeface="Times New Roman"/>
              </a:rPr>
              <a:t>ngoài </a:t>
            </a:r>
            <a:r>
              <a:rPr sz="1100" spc="-5" dirty="0" err="1">
                <a:latin typeface="Times New Roman"/>
                <a:cs typeface="Times New Roman"/>
              </a:rPr>
              <a:t>theo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</a:t>
            </a:r>
            <a:r>
              <a:rPr sz="1100" spc="-5" dirty="0">
                <a:latin typeface="Times New Roman"/>
                <a:cs typeface="Times New Roman"/>
              </a:rPr>
              <a:t>thải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qua ống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5" dirty="0">
                <a:latin typeface="Times New Roman"/>
                <a:cs typeface="Times New Roman"/>
              </a:rPr>
              <a:t>âm </a:t>
            </a:r>
            <a:r>
              <a:rPr sz="1100" dirty="0">
                <a:latin typeface="Times New Roman"/>
                <a:cs typeface="Times New Roman"/>
              </a:rPr>
              <a:t>ra ngoài. (sơ </a:t>
            </a:r>
            <a:r>
              <a:rPr sz="1100" spc="-80" dirty="0">
                <a:latin typeface="Times New Roman"/>
                <a:cs typeface="Times New Roman"/>
              </a:rPr>
              <a:t>đồ 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hình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2-7a)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86855" y="1043940"/>
            <a:ext cx="2846704" cy="1744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8489" y="2754604"/>
            <a:ext cx="3627120" cy="335152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spc="-5" dirty="0">
                <a:latin typeface="Times New Roman"/>
                <a:cs typeface="Times New Roman"/>
              </a:rPr>
              <a:t>Hình 2-7a: Hệ thống </a:t>
            </a:r>
            <a:r>
              <a:rPr sz="1100" dirty="0">
                <a:latin typeface="Times New Roman"/>
                <a:cs typeface="Times New Roman"/>
              </a:rPr>
              <a:t>cung cấp </a:t>
            </a:r>
            <a:r>
              <a:rPr sz="1100" spc="-5" dirty="0">
                <a:latin typeface="Times New Roman"/>
                <a:cs typeface="Times New Roman"/>
              </a:rPr>
              <a:t>nhiên liệu </a:t>
            </a:r>
            <a:r>
              <a:rPr sz="1100" dirty="0">
                <a:latin typeface="Times New Roman"/>
                <a:cs typeface="Times New Roman"/>
              </a:rPr>
              <a:t>xăng bằng </a:t>
            </a:r>
            <a:r>
              <a:rPr sz="1100" spc="-5" dirty="0">
                <a:latin typeface="Times New Roman"/>
                <a:cs typeface="Times New Roman"/>
              </a:rPr>
              <a:t>chế </a:t>
            </a:r>
            <a:r>
              <a:rPr sz="1100" dirty="0">
                <a:latin typeface="Times New Roman"/>
                <a:cs typeface="Times New Roman"/>
              </a:rPr>
              <a:t>hòa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670"/>
              </a:spcBef>
            </a:pPr>
            <a:r>
              <a:rPr sz="1100" dirty="0">
                <a:latin typeface="Times New Roman"/>
                <a:cs typeface="Times New Roman"/>
              </a:rPr>
              <a:t>2.8.1.2.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cung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cấp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nhiên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liệu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bằng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vòi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phun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điện</a:t>
            </a: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100" spc="5" dirty="0">
                <a:latin typeface="Times New Roman"/>
                <a:cs typeface="Times New Roman"/>
              </a:rPr>
              <a:t>tử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106100"/>
              </a:lnSpc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Khi động cơ làm </a:t>
            </a:r>
            <a:r>
              <a:rPr sz="1100" spc="-5" dirty="0">
                <a:latin typeface="Times New Roman"/>
                <a:cs typeface="Times New Roman"/>
              </a:rPr>
              <a:t>việc, bơm </a:t>
            </a:r>
            <a:r>
              <a:rPr sz="1100" dirty="0">
                <a:latin typeface="Times New Roman"/>
                <a:cs typeface="Times New Roman"/>
              </a:rPr>
              <a:t>xăng hút xăng từ thùng chứa  theo ống dẫn </a:t>
            </a:r>
            <a:r>
              <a:rPr sz="1100" spc="-5" dirty="0">
                <a:latin typeface="Times New Roman"/>
                <a:cs typeface="Times New Roman"/>
              </a:rPr>
              <a:t>qua bầu lọc đến </a:t>
            </a:r>
            <a:r>
              <a:rPr sz="1100" dirty="0">
                <a:latin typeface="Times New Roman"/>
                <a:cs typeface="Times New Roman"/>
              </a:rPr>
              <a:t>đến ray </a:t>
            </a:r>
            <a:r>
              <a:rPr sz="1100" spc="-5" dirty="0">
                <a:latin typeface="Times New Roman"/>
                <a:cs typeface="Times New Roman"/>
              </a:rPr>
              <a:t>với một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ổn </a:t>
            </a:r>
            <a:r>
              <a:rPr sz="1100" spc="-5" dirty="0">
                <a:latin typeface="Times New Roman"/>
                <a:cs typeface="Times New Roman"/>
              </a:rPr>
              <a:t>định.  </a:t>
            </a:r>
            <a:r>
              <a:rPr sz="1100" dirty="0">
                <a:latin typeface="Times New Roman"/>
                <a:cs typeface="Times New Roman"/>
              </a:rPr>
              <a:t>Ở 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hút, </a:t>
            </a:r>
            <a:r>
              <a:rPr sz="1100" spc="-5" dirty="0">
                <a:latin typeface="Times New Roman"/>
                <a:cs typeface="Times New Roman"/>
              </a:rPr>
              <a:t>pít tông </a:t>
            </a:r>
            <a:r>
              <a:rPr sz="1100" dirty="0">
                <a:latin typeface="Times New Roman"/>
                <a:cs typeface="Times New Roman"/>
              </a:rPr>
              <a:t>đi từ </a:t>
            </a:r>
            <a:r>
              <a:rPr sz="1100" spc="-5" dirty="0">
                <a:latin typeface="Times New Roman"/>
                <a:cs typeface="Times New Roman"/>
              </a:rPr>
              <a:t>ĐCT xuống ĐCD, </a:t>
            </a:r>
            <a:r>
              <a:rPr sz="1100" dirty="0">
                <a:latin typeface="Times New Roman"/>
                <a:cs typeface="Times New Roman"/>
              </a:rPr>
              <a:t>áp suất </a:t>
            </a:r>
            <a:r>
              <a:rPr sz="1100" spc="-5" dirty="0">
                <a:latin typeface="Times New Roman"/>
                <a:cs typeface="Times New Roman"/>
              </a:rPr>
              <a:t>trong  </a:t>
            </a:r>
            <a:r>
              <a:rPr sz="110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</a:t>
            </a:r>
            <a:r>
              <a:rPr sz="1100" spc="-10" dirty="0">
                <a:latin typeface="Times New Roman"/>
                <a:cs typeface="Times New Roman"/>
              </a:rPr>
              <a:t>giảm, </a:t>
            </a:r>
            <a:r>
              <a:rPr sz="1100" dirty="0">
                <a:latin typeface="Times New Roman"/>
                <a:cs typeface="Times New Roman"/>
              </a:rPr>
              <a:t>hút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qua bầu lọc không </a:t>
            </a:r>
            <a:r>
              <a:rPr sz="1100" spc="-5" dirty="0">
                <a:latin typeface="Times New Roman"/>
                <a:cs typeface="Times New Roman"/>
              </a:rPr>
              <a:t>khí, </a:t>
            </a:r>
            <a:r>
              <a:rPr sz="1100" dirty="0">
                <a:latin typeface="Times New Roman"/>
                <a:cs typeface="Times New Roman"/>
              </a:rPr>
              <a:t>đồng thời hệ  thống điều </a:t>
            </a:r>
            <a:r>
              <a:rPr sz="1100" spc="-5" dirty="0">
                <a:latin typeface="Times New Roman"/>
                <a:cs typeface="Times New Roman"/>
              </a:rPr>
              <a:t>khiển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tử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tín </a:t>
            </a:r>
            <a:r>
              <a:rPr sz="1100" dirty="0">
                <a:latin typeface="Times New Roman"/>
                <a:cs typeface="Times New Roman"/>
              </a:rPr>
              <a:t>hiệu để </a:t>
            </a:r>
            <a:r>
              <a:rPr sz="1100" spc="-5" dirty="0">
                <a:latin typeface="Times New Roman"/>
                <a:cs typeface="Times New Roman"/>
              </a:rPr>
              <a:t>vòi </a:t>
            </a:r>
            <a:r>
              <a:rPr sz="1100" dirty="0">
                <a:latin typeface="Times New Roman"/>
                <a:cs typeface="Times New Roman"/>
              </a:rPr>
              <a:t>phun nhiên </a:t>
            </a:r>
            <a:r>
              <a:rPr sz="1100" spc="-5" dirty="0">
                <a:latin typeface="Times New Roman"/>
                <a:cs typeface="Times New Roman"/>
              </a:rPr>
              <a:t>liệu  </a:t>
            </a:r>
            <a:r>
              <a:rPr sz="1100" dirty="0">
                <a:latin typeface="Times New Roman"/>
                <a:cs typeface="Times New Roman"/>
              </a:rPr>
              <a:t>phun xăng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cổ hút hoà </a:t>
            </a:r>
            <a:r>
              <a:rPr sz="1100" spc="-5" dirty="0">
                <a:latin typeface="Times New Roman"/>
                <a:cs typeface="Times New Roman"/>
              </a:rPr>
              <a:t>trộn </a:t>
            </a:r>
            <a:r>
              <a:rPr sz="1100" dirty="0">
                <a:latin typeface="Times New Roman"/>
                <a:cs typeface="Times New Roman"/>
              </a:rPr>
              <a:t>đều </a:t>
            </a:r>
            <a:r>
              <a:rPr sz="1100" spc="-5" dirty="0">
                <a:latin typeface="Times New Roman"/>
                <a:cs typeface="Times New Roman"/>
              </a:rPr>
              <a:t>với không khí </a:t>
            </a:r>
            <a:r>
              <a:rPr sz="1100" dirty="0">
                <a:latin typeface="Times New Roman"/>
                <a:cs typeface="Times New Roman"/>
              </a:rPr>
              <a:t>tạo thành </a:t>
            </a:r>
            <a:r>
              <a:rPr sz="1100" spc="-5" dirty="0">
                <a:latin typeface="Times New Roman"/>
                <a:cs typeface="Times New Roman"/>
              </a:rPr>
              <a:t>khí  </a:t>
            </a:r>
            <a:r>
              <a:rPr sz="1100" dirty="0">
                <a:latin typeface="Times New Roman"/>
                <a:cs typeface="Times New Roman"/>
              </a:rPr>
              <a:t>hỗn </a:t>
            </a:r>
            <a:r>
              <a:rPr sz="1100" spc="-5" dirty="0">
                <a:latin typeface="Times New Roman"/>
                <a:cs typeface="Times New Roman"/>
              </a:rPr>
              <a:t>hợp. Khí hỗn hợp </a:t>
            </a:r>
            <a:r>
              <a:rPr sz="1100" spc="-5" dirty="0" err="1">
                <a:latin typeface="Times New Roman"/>
                <a:cs typeface="Times New Roman"/>
              </a:rPr>
              <a:t>theo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nạp, nạp </a:t>
            </a:r>
            <a:r>
              <a:rPr sz="1100" spc="-5" dirty="0">
                <a:latin typeface="Times New Roman"/>
                <a:cs typeface="Times New Roman"/>
              </a:rPr>
              <a:t>vào các </a:t>
            </a:r>
            <a:r>
              <a:rPr sz="1100" spc="-10" dirty="0">
                <a:latin typeface="Times New Roman"/>
                <a:cs typeface="Times New Roman"/>
              </a:rPr>
              <a:t>xi </a:t>
            </a:r>
            <a:r>
              <a:rPr sz="1100" spc="-45" dirty="0">
                <a:latin typeface="Times New Roman"/>
                <a:cs typeface="Times New Roman"/>
              </a:rPr>
              <a:t>lanh  </a:t>
            </a:r>
            <a:r>
              <a:rPr sz="1100" dirty="0">
                <a:latin typeface="Times New Roman"/>
                <a:cs typeface="Times New Roman"/>
              </a:rPr>
              <a:t>theo </a:t>
            </a:r>
            <a:r>
              <a:rPr sz="1100" spc="-5" dirty="0">
                <a:latin typeface="Times New Roman"/>
                <a:cs typeface="Times New Roman"/>
              </a:rPr>
              <a:t>thứ </a:t>
            </a:r>
            <a:r>
              <a:rPr sz="1100" dirty="0">
                <a:latin typeface="Times New Roman"/>
                <a:cs typeface="Times New Roman"/>
              </a:rPr>
              <a:t>tự làm </a:t>
            </a:r>
            <a:r>
              <a:rPr sz="1100" spc="-5" dirty="0">
                <a:latin typeface="Times New Roman"/>
                <a:cs typeface="Times New Roman"/>
              </a:rPr>
              <a:t>việc của động </a:t>
            </a:r>
            <a:r>
              <a:rPr sz="1100" dirty="0">
                <a:latin typeface="Times New Roman"/>
                <a:cs typeface="Times New Roman"/>
              </a:rPr>
              <a:t>cơ. Ở cuối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nén, hệ </a:t>
            </a:r>
            <a:r>
              <a:rPr sz="1100" spc="-5" dirty="0">
                <a:latin typeface="Times New Roman"/>
                <a:cs typeface="Times New Roman"/>
              </a:rPr>
              <a:t>thống điều  khiển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tử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tín hiệu </a:t>
            </a:r>
            <a:r>
              <a:rPr sz="1100" dirty="0">
                <a:latin typeface="Times New Roman"/>
                <a:cs typeface="Times New Roman"/>
              </a:rPr>
              <a:t>để bu </a:t>
            </a:r>
            <a:r>
              <a:rPr sz="1100" spc="-10" dirty="0">
                <a:latin typeface="Times New Roman"/>
                <a:cs typeface="Times New Roman"/>
              </a:rPr>
              <a:t>gi </a:t>
            </a:r>
            <a:r>
              <a:rPr sz="1100" dirty="0">
                <a:latin typeface="Times New Roman"/>
                <a:cs typeface="Times New Roman"/>
              </a:rPr>
              <a:t>bật tia lửa </a:t>
            </a:r>
            <a:r>
              <a:rPr sz="1100" spc="-5" dirty="0">
                <a:latin typeface="Times New Roman"/>
                <a:cs typeface="Times New Roman"/>
              </a:rPr>
              <a:t>điện đốt </a:t>
            </a:r>
            <a:r>
              <a:rPr sz="1100" dirty="0">
                <a:latin typeface="Times New Roman"/>
                <a:cs typeface="Times New Roman"/>
              </a:rPr>
              <a:t>cháy </a:t>
            </a:r>
            <a:r>
              <a:rPr sz="1100" spc="-5" dirty="0">
                <a:latin typeface="Times New Roman"/>
                <a:cs typeface="Times New Roman"/>
              </a:rPr>
              <a:t>khí  </a:t>
            </a:r>
            <a:r>
              <a:rPr sz="1100" dirty="0">
                <a:latin typeface="Times New Roman"/>
                <a:cs typeface="Times New Roman"/>
              </a:rPr>
              <a:t>hỗn hợp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buồng cháy của động </a:t>
            </a:r>
            <a:r>
              <a:rPr sz="1100" spc="-5" dirty="0">
                <a:latin typeface="Times New Roman"/>
                <a:cs typeface="Times New Roman"/>
              </a:rPr>
              <a:t>cơ. Sau quá trình cháy, khí  </a:t>
            </a:r>
            <a:r>
              <a:rPr sz="1100" dirty="0">
                <a:latin typeface="Times New Roman"/>
                <a:cs typeface="Times New Roman"/>
              </a:rPr>
              <a:t>đã cháy trong xi </a:t>
            </a:r>
            <a:r>
              <a:rPr sz="1100" spc="-5" dirty="0" err="1">
                <a:latin typeface="Times New Roman"/>
                <a:cs typeface="Times New Roman"/>
              </a:rPr>
              <a:t>lanh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thải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ngoài </a:t>
            </a:r>
            <a:r>
              <a:rPr sz="1100" spc="-5" dirty="0" err="1">
                <a:latin typeface="Times New Roman"/>
                <a:cs typeface="Times New Roman"/>
              </a:rPr>
              <a:t>theo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thải </a:t>
            </a:r>
            <a:r>
              <a:rPr sz="1100" spc="-19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qua ống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5" dirty="0">
                <a:latin typeface="Times New Roman"/>
                <a:cs typeface="Times New Roman"/>
              </a:rPr>
              <a:t>âm </a:t>
            </a:r>
            <a:r>
              <a:rPr sz="1100" dirty="0">
                <a:latin typeface="Times New Roman"/>
                <a:cs typeface="Times New Roman"/>
              </a:rPr>
              <a:t>ra ngoài. (sơ đồ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hình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2-7c)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ct val="1064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Mức </a:t>
            </a:r>
            <a:r>
              <a:rPr sz="1100" spc="-5" dirty="0">
                <a:latin typeface="Times New Roman"/>
                <a:cs typeface="Times New Roman"/>
              </a:rPr>
              <a:t>nhiên liệu trong thùng </a:t>
            </a:r>
            <a:r>
              <a:rPr sz="1100" dirty="0" err="1">
                <a:latin typeface="Times New Roman"/>
                <a:cs typeface="Times New Roman"/>
              </a:rPr>
              <a:t>chứa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báo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đồng hồ </a:t>
            </a:r>
            <a:r>
              <a:rPr sz="1100" spc="-160" dirty="0">
                <a:latin typeface="Times New Roman"/>
                <a:cs typeface="Times New Roman"/>
              </a:rPr>
              <a:t>ở  </a:t>
            </a:r>
            <a:r>
              <a:rPr sz="1100" dirty="0">
                <a:latin typeface="Times New Roman"/>
                <a:cs typeface="Times New Roman"/>
              </a:rPr>
              <a:t>bảng đồng hồ (táp </a:t>
            </a:r>
            <a:r>
              <a:rPr sz="1100" spc="-5" dirty="0">
                <a:latin typeface="Times New Roman"/>
                <a:cs typeface="Times New Roman"/>
              </a:rPr>
              <a:t>lô)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3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9284" y="1043940"/>
            <a:ext cx="3179444" cy="2545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3601592"/>
            <a:ext cx="3628390" cy="67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2-7b: Hệ 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nhiên liệu xăng điện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tử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100" i="1" spc="-5" dirty="0">
                <a:latin typeface="Times New Roman"/>
                <a:cs typeface="Times New Roman"/>
              </a:rPr>
              <a:t>1-vòi phun nhiên liệu, 2-lọc gió; 3-van điều </a:t>
            </a:r>
            <a:r>
              <a:rPr sz="1100" i="1" dirty="0">
                <a:latin typeface="Times New Roman"/>
                <a:cs typeface="Times New Roman"/>
              </a:rPr>
              <a:t>áp, </a:t>
            </a:r>
            <a:r>
              <a:rPr sz="1100" i="1" spc="-5" dirty="0">
                <a:latin typeface="Times New Roman"/>
                <a:cs typeface="Times New Roman"/>
              </a:rPr>
              <a:t>4-lọc xăng; </a:t>
            </a:r>
            <a:r>
              <a:rPr sz="1100" i="1" spc="-10" dirty="0">
                <a:latin typeface="Times New Roman"/>
                <a:cs typeface="Times New Roman"/>
              </a:rPr>
              <a:t>5-  </a:t>
            </a:r>
            <a:r>
              <a:rPr sz="1100" i="1" spc="-5" dirty="0">
                <a:latin typeface="Times New Roman"/>
                <a:cs typeface="Times New Roman"/>
              </a:rPr>
              <a:t>Đồng </a:t>
            </a:r>
            <a:r>
              <a:rPr sz="1100" i="1" dirty="0">
                <a:latin typeface="Times New Roman"/>
                <a:cs typeface="Times New Roman"/>
              </a:rPr>
              <a:t>hồ báo mức xăng, 6-bơm xăng, 7-van </a:t>
            </a:r>
            <a:r>
              <a:rPr sz="1100" i="1" spc="-5" dirty="0">
                <a:latin typeface="Times New Roman"/>
                <a:cs typeface="Times New Roman"/>
              </a:rPr>
              <a:t>điều </a:t>
            </a:r>
            <a:r>
              <a:rPr sz="1100" i="1" dirty="0">
                <a:latin typeface="Times New Roman"/>
                <a:cs typeface="Times New Roman"/>
              </a:rPr>
              <a:t>áp, 8-Ray </a:t>
            </a:r>
            <a:r>
              <a:rPr sz="1100" i="1" spc="-5" dirty="0">
                <a:latin typeface="Times New Roman"/>
                <a:cs typeface="Times New Roman"/>
              </a:rPr>
              <a:t>kim  </a:t>
            </a:r>
            <a:r>
              <a:rPr sz="1100" i="1" dirty="0">
                <a:latin typeface="Times New Roman"/>
                <a:cs typeface="Times New Roman"/>
              </a:rPr>
              <a:t>phun.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0890" y="4270375"/>
            <a:ext cx="3294383" cy="196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1017777"/>
            <a:ext cx="3629660" cy="429380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952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2-7c: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điều </a:t>
            </a:r>
            <a:r>
              <a:rPr sz="1100" i="1" dirty="0">
                <a:latin typeface="Times New Roman"/>
                <a:cs typeface="Times New Roman"/>
              </a:rPr>
              <a:t>khiển </a:t>
            </a:r>
            <a:r>
              <a:rPr sz="1100" i="1" spc="-5" dirty="0">
                <a:latin typeface="Times New Roman"/>
                <a:cs typeface="Times New Roman"/>
              </a:rPr>
              <a:t>điện </a:t>
            </a:r>
            <a:r>
              <a:rPr sz="1100" i="1" dirty="0">
                <a:latin typeface="Times New Roman"/>
                <a:cs typeface="Times New Roman"/>
              </a:rPr>
              <a:t>tử </a:t>
            </a:r>
            <a:r>
              <a:rPr sz="1100" i="1" spc="-5" dirty="0">
                <a:latin typeface="Times New Roman"/>
                <a:cs typeface="Times New Roman"/>
              </a:rPr>
              <a:t>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nhiên liệu  </a:t>
            </a:r>
            <a:r>
              <a:rPr sz="1100" i="1" dirty="0">
                <a:latin typeface="Times New Roman"/>
                <a:cs typeface="Times New Roman"/>
              </a:rPr>
              <a:t>động cơ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xăng</a:t>
            </a:r>
            <a:endParaRPr sz="1100" dirty="0">
              <a:latin typeface="Times New Roman"/>
              <a:cs typeface="Times New Roman"/>
            </a:endParaRPr>
          </a:p>
          <a:p>
            <a:pPr marL="12700" marR="5715">
              <a:lnSpc>
                <a:spcPts val="1260"/>
              </a:lnSpc>
              <a:spcBef>
                <a:spcPts val="10"/>
              </a:spcBef>
            </a:pPr>
            <a:r>
              <a:rPr sz="1100" i="1" spc="-5" dirty="0">
                <a:latin typeface="Times New Roman"/>
                <a:cs typeface="Times New Roman"/>
              </a:rPr>
              <a:t>1-vòi </a:t>
            </a:r>
            <a:r>
              <a:rPr sz="1100" i="1" dirty="0">
                <a:latin typeface="Times New Roman"/>
                <a:cs typeface="Times New Roman"/>
              </a:rPr>
              <a:t>phun </a:t>
            </a:r>
            <a:r>
              <a:rPr sz="1100" i="1" spc="-5" dirty="0">
                <a:latin typeface="Times New Roman"/>
                <a:cs typeface="Times New Roman"/>
              </a:rPr>
              <a:t>nhiên liệu, 2- </a:t>
            </a:r>
            <a:r>
              <a:rPr sz="1100" i="1" dirty="0">
                <a:latin typeface="Times New Roman"/>
                <a:cs typeface="Times New Roman"/>
              </a:rPr>
              <a:t>cảm </a:t>
            </a:r>
            <a:r>
              <a:rPr sz="1100" i="1" spc="-5" dirty="0">
                <a:latin typeface="Times New Roman"/>
                <a:cs typeface="Times New Roman"/>
              </a:rPr>
              <a:t>biến, </a:t>
            </a:r>
            <a:r>
              <a:rPr sz="1100" i="1" dirty="0">
                <a:latin typeface="Times New Roman"/>
                <a:cs typeface="Times New Roman"/>
              </a:rPr>
              <a:t>3-thùng </a:t>
            </a:r>
            <a:r>
              <a:rPr sz="1100" i="1" spc="-5" dirty="0">
                <a:latin typeface="Times New Roman"/>
                <a:cs typeface="Times New Roman"/>
              </a:rPr>
              <a:t>nhiêu liệu, 4-lọc  </a:t>
            </a:r>
            <a:r>
              <a:rPr sz="1100" i="1" dirty="0">
                <a:latin typeface="Times New Roman"/>
                <a:cs typeface="Times New Roman"/>
              </a:rPr>
              <a:t>nhiên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liệu,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5-không</a:t>
            </a:r>
            <a:r>
              <a:rPr sz="1100" i="1" spc="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khí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đi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qua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lọc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vào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cổ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hút,</a:t>
            </a:r>
            <a:r>
              <a:rPr sz="1100" i="1" spc="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6-(cảm</a:t>
            </a:r>
            <a:r>
              <a:rPr sz="1100" i="1" spc="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biến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vị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trí</a:t>
            </a:r>
            <a:endParaRPr sz="1100" dirty="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15"/>
              </a:spcBef>
            </a:pPr>
            <a:r>
              <a:rPr sz="1100" i="1" dirty="0">
                <a:latin typeface="Times New Roman"/>
                <a:cs typeface="Times New Roman"/>
              </a:rPr>
              <a:t>bướm ga, cảm </a:t>
            </a:r>
            <a:r>
              <a:rPr sz="1100" i="1" spc="-5" dirty="0">
                <a:latin typeface="Times New Roman"/>
                <a:cs typeface="Times New Roman"/>
              </a:rPr>
              <a:t>biến nhiệt </a:t>
            </a:r>
            <a:r>
              <a:rPr sz="1100" i="1" spc="-10" dirty="0">
                <a:latin typeface="Times New Roman"/>
                <a:cs typeface="Times New Roman"/>
              </a:rPr>
              <a:t>độ </a:t>
            </a:r>
            <a:r>
              <a:rPr sz="1100" i="1" spc="-5" dirty="0">
                <a:latin typeface="Times New Roman"/>
                <a:cs typeface="Times New Roman"/>
              </a:rPr>
              <a:t>gió), </a:t>
            </a:r>
            <a:r>
              <a:rPr sz="1100" i="1" dirty="0">
                <a:latin typeface="Times New Roman"/>
                <a:cs typeface="Times New Roman"/>
              </a:rPr>
              <a:t>7-cảm </a:t>
            </a:r>
            <a:r>
              <a:rPr sz="1100" i="1" spc="-5" dirty="0">
                <a:latin typeface="Times New Roman"/>
                <a:cs typeface="Times New Roman"/>
              </a:rPr>
              <a:t>biến </a:t>
            </a:r>
            <a:r>
              <a:rPr sz="1100" i="1" dirty="0">
                <a:latin typeface="Times New Roman"/>
                <a:cs typeface="Times New Roman"/>
              </a:rPr>
              <a:t>gió không </a:t>
            </a:r>
            <a:r>
              <a:rPr sz="1100" i="1" spc="-5" dirty="0">
                <a:latin typeface="Times New Roman"/>
                <a:cs typeface="Times New Roman"/>
              </a:rPr>
              <a:t>tải, 8-  </a:t>
            </a:r>
            <a:r>
              <a:rPr sz="1100" i="1" dirty="0">
                <a:latin typeface="Times New Roman"/>
                <a:cs typeface="Times New Roman"/>
              </a:rPr>
              <a:t>cảm biến </a:t>
            </a:r>
            <a:r>
              <a:rPr sz="1100" i="1" spc="-5" dirty="0">
                <a:latin typeface="Times New Roman"/>
                <a:cs typeface="Times New Roman"/>
              </a:rPr>
              <a:t>nhiệt </a:t>
            </a:r>
            <a:r>
              <a:rPr sz="1100" i="1" dirty="0">
                <a:latin typeface="Times New Roman"/>
                <a:cs typeface="Times New Roman"/>
              </a:rPr>
              <a:t>độ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cơ, 9-cảm </a:t>
            </a:r>
            <a:r>
              <a:rPr sz="1100" i="1" spc="-5" dirty="0">
                <a:latin typeface="Times New Roman"/>
                <a:cs typeface="Times New Roman"/>
              </a:rPr>
              <a:t>biến vị trí trục khuỷu,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10-cảm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30"/>
              </a:lnSpc>
            </a:pPr>
            <a:r>
              <a:rPr sz="1100" i="1" dirty="0">
                <a:latin typeface="Times New Roman"/>
                <a:cs typeface="Times New Roman"/>
              </a:rPr>
              <a:t>biến ô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xy.</a:t>
            </a:r>
            <a:endParaRPr sz="1100" dirty="0">
              <a:latin typeface="Times New Roman"/>
              <a:cs typeface="Times New Roman"/>
            </a:endParaRPr>
          </a:p>
          <a:p>
            <a:pPr marL="597535" lvl="2" indent="-316230" algn="just">
              <a:lnSpc>
                <a:spcPct val="100000"/>
              </a:lnSpc>
              <a:spcBef>
                <a:spcPts val="600"/>
              </a:spcBef>
              <a:buAutoNum type="arabicPeriod" startAt="2"/>
              <a:tabLst>
                <a:tab pos="598170" algn="l"/>
              </a:tabLst>
            </a:pPr>
            <a:r>
              <a:rPr sz="1100" i="1" dirty="0">
                <a:solidFill>
                  <a:srgbClr val="1F1F1F"/>
                </a:solidFill>
                <a:latin typeface="Times New Roman"/>
                <a:cs typeface="Times New Roman"/>
              </a:rPr>
              <a:t>- </a:t>
            </a:r>
            <a:r>
              <a:rPr sz="11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Hệ thống cung </a:t>
            </a:r>
            <a:r>
              <a:rPr sz="1100" i="1" dirty="0">
                <a:solidFill>
                  <a:srgbClr val="1F1F1F"/>
                </a:solidFill>
                <a:latin typeface="Times New Roman"/>
                <a:cs typeface="Times New Roman"/>
              </a:rPr>
              <a:t>cấp </a:t>
            </a:r>
            <a:r>
              <a:rPr sz="11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nhiên liệu động </a:t>
            </a:r>
            <a:r>
              <a:rPr sz="1100" i="1" dirty="0">
                <a:solidFill>
                  <a:srgbClr val="1F1F1F"/>
                </a:solidFill>
                <a:latin typeface="Times New Roman"/>
                <a:cs typeface="Times New Roman"/>
              </a:rPr>
              <a:t>cơ</a:t>
            </a:r>
            <a:r>
              <a:rPr sz="1100" i="1" spc="1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diezel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ct val="98500"/>
              </a:lnSpc>
              <a:spcBef>
                <a:spcPts val="595"/>
              </a:spcBef>
            </a:pP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Hệ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thống cung cấp nhiên liệu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diezel dùng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để hút dầu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diezel 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từ thùng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chứa,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lọc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sạch 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tạo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ra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áp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lực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cao, phun 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buồng  đốt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của </a:t>
            </a:r>
            <a:r>
              <a:rPr sz="1100" dirty="0" err="1">
                <a:solidFill>
                  <a:srgbClr val="1F1F1F"/>
                </a:solidFill>
                <a:latin typeface="Times New Roman"/>
                <a:cs typeface="Times New Roman"/>
              </a:rPr>
              <a:t>động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1F1F1F"/>
                </a:solidFill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dirty="0" err="1">
                <a:solidFill>
                  <a:srgbClr val="1F1F1F"/>
                </a:solidFill>
                <a:latin typeface="Times New Roman"/>
                <a:cs typeface="Times New Roman"/>
              </a:rPr>
              <a:t>dạng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s</a:t>
            </a:r>
            <a:r>
              <a:rPr lang="vi-VN"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mù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để hoà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trộn với không khí </a:t>
            </a:r>
            <a:r>
              <a:rPr sz="1100" spc="-130" dirty="0">
                <a:solidFill>
                  <a:srgbClr val="1F1F1F"/>
                </a:solidFill>
                <a:latin typeface="Times New Roman"/>
                <a:cs typeface="Times New Roman"/>
              </a:rPr>
              <a:t>tạo 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thành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khí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hỗn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hợp.</a:t>
            </a:r>
            <a:endParaRPr sz="1100" dirty="0">
              <a:latin typeface="Times New Roman"/>
              <a:cs typeface="Times New Roman"/>
            </a:endParaRPr>
          </a:p>
          <a:p>
            <a:pPr marL="751205" lvl="3" indent="-46990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75184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cung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cấp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nhiên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liệu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điều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khiển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bằng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100" spc="-5" dirty="0">
                <a:latin typeface="Times New Roman"/>
                <a:cs typeface="Times New Roman"/>
              </a:rPr>
              <a:t>khí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ct val="1061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Khi động </a:t>
            </a:r>
            <a:r>
              <a:rPr sz="1100" spc="-5" dirty="0">
                <a:latin typeface="Times New Roman"/>
                <a:cs typeface="Times New Roman"/>
              </a:rPr>
              <a:t>cơ làm việc, dầu </a:t>
            </a:r>
            <a:r>
              <a:rPr sz="1100" spc="-5" dirty="0" err="1">
                <a:latin typeface="Times New Roman"/>
                <a:cs typeface="Times New Roman"/>
              </a:rPr>
              <a:t>diezel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bơm dầu </a:t>
            </a:r>
            <a:r>
              <a:rPr sz="1100" spc="-5" dirty="0">
                <a:latin typeface="Times New Roman"/>
                <a:cs typeface="Times New Roman"/>
              </a:rPr>
              <a:t>hút </a:t>
            </a:r>
            <a:r>
              <a:rPr sz="1100" spc="-80" dirty="0">
                <a:latin typeface="Times New Roman"/>
                <a:cs typeface="Times New Roman"/>
              </a:rPr>
              <a:t>từ  </a:t>
            </a:r>
            <a:r>
              <a:rPr sz="1100" dirty="0">
                <a:latin typeface="Times New Roman"/>
                <a:cs typeface="Times New Roman"/>
              </a:rPr>
              <a:t>thùng chứa qua </a:t>
            </a:r>
            <a:r>
              <a:rPr sz="1100" spc="-5" dirty="0">
                <a:latin typeface="Times New Roman"/>
                <a:cs typeface="Times New Roman"/>
              </a:rPr>
              <a:t>bầu lọc thô, tới bơm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liệu, </a:t>
            </a:r>
            <a:r>
              <a:rPr sz="1100" dirty="0">
                <a:latin typeface="Times New Roman"/>
                <a:cs typeface="Times New Roman"/>
              </a:rPr>
              <a:t>qua bầu </a:t>
            </a:r>
            <a:r>
              <a:rPr sz="1100" spc="-5" dirty="0">
                <a:latin typeface="Times New Roman"/>
                <a:cs typeface="Times New Roman"/>
              </a:rPr>
              <a:t>lọc  </a:t>
            </a:r>
            <a:r>
              <a:rPr sz="1100" dirty="0">
                <a:latin typeface="Times New Roman"/>
                <a:cs typeface="Times New Roman"/>
              </a:rPr>
              <a:t>tinh, </a:t>
            </a:r>
            <a:r>
              <a:rPr sz="1100" spc="-5" dirty="0">
                <a:latin typeface="Times New Roman"/>
                <a:cs typeface="Times New Roman"/>
              </a:rPr>
              <a:t>tới bơm </a:t>
            </a:r>
            <a:r>
              <a:rPr sz="1100" dirty="0">
                <a:latin typeface="Times New Roman"/>
                <a:cs typeface="Times New Roman"/>
              </a:rPr>
              <a:t>cao áp. Ở </a:t>
            </a:r>
            <a:r>
              <a:rPr sz="1100" spc="-5" dirty="0">
                <a:latin typeface="Times New Roman"/>
                <a:cs typeface="Times New Roman"/>
              </a:rPr>
              <a:t>đây,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 err="1">
                <a:latin typeface="Times New Roman"/>
                <a:cs typeface="Times New Roman"/>
              </a:rPr>
              <a:t>liệu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nén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áp suất </a:t>
            </a:r>
            <a:r>
              <a:rPr sz="1100" spc="-50" dirty="0">
                <a:latin typeface="Times New Roman"/>
                <a:cs typeface="Times New Roman"/>
              </a:rPr>
              <a:t>cao  </a:t>
            </a:r>
            <a:r>
              <a:rPr sz="1100" dirty="0">
                <a:latin typeface="Times New Roman"/>
                <a:cs typeface="Times New Roman"/>
              </a:rPr>
              <a:t>rồi qua </a:t>
            </a:r>
            <a:r>
              <a:rPr sz="1100" spc="-5" dirty="0">
                <a:latin typeface="Times New Roman"/>
                <a:cs typeface="Times New Roman"/>
              </a:rPr>
              <a:t>vòi </a:t>
            </a:r>
            <a:r>
              <a:rPr sz="1100" dirty="0">
                <a:latin typeface="Times New Roman"/>
                <a:cs typeface="Times New Roman"/>
              </a:rPr>
              <a:t>phun, phun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buồng cháy hoà trộn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không </a:t>
            </a:r>
            <a:r>
              <a:rPr sz="1100" spc="-5" dirty="0">
                <a:latin typeface="Times New Roman"/>
                <a:cs typeface="Times New Roman"/>
              </a:rPr>
              <a:t>khí 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thành khí </a:t>
            </a:r>
            <a:r>
              <a:rPr sz="1100" dirty="0">
                <a:latin typeface="Times New Roman"/>
                <a:cs typeface="Times New Roman"/>
              </a:rPr>
              <a:t>hỗn hợp ở </a:t>
            </a:r>
            <a:r>
              <a:rPr sz="1100" spc="-5" dirty="0">
                <a:latin typeface="Times New Roman"/>
                <a:cs typeface="Times New Roman"/>
              </a:rPr>
              <a:t>cuối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nén. </a:t>
            </a:r>
            <a:r>
              <a:rPr sz="1100" spc="-5" dirty="0">
                <a:latin typeface="Times New Roman"/>
                <a:cs typeface="Times New Roman"/>
              </a:rPr>
              <a:t>Do </a:t>
            </a:r>
            <a:r>
              <a:rPr sz="1100" dirty="0">
                <a:latin typeface="Times New Roman"/>
                <a:cs typeface="Times New Roman"/>
              </a:rPr>
              <a:t>tác dụng của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cao </a:t>
            </a:r>
            <a:r>
              <a:rPr sz="1100" spc="-5" dirty="0">
                <a:latin typeface="Times New Roman"/>
                <a:cs typeface="Times New Roman"/>
              </a:rPr>
              <a:t>khí hỗn hợp tự </a:t>
            </a:r>
            <a:r>
              <a:rPr sz="1100" dirty="0">
                <a:latin typeface="Times New Roman"/>
                <a:cs typeface="Times New Roman"/>
              </a:rPr>
              <a:t>bốc </a:t>
            </a:r>
            <a:r>
              <a:rPr sz="1100" spc="-5" dirty="0">
                <a:latin typeface="Times New Roman"/>
                <a:cs typeface="Times New Roman"/>
              </a:rPr>
              <a:t>cháy. Sau </a:t>
            </a:r>
            <a:r>
              <a:rPr sz="1100" dirty="0">
                <a:latin typeface="Times New Roman"/>
                <a:cs typeface="Times New Roman"/>
              </a:rPr>
              <a:t>đó,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đã cháy </a:t>
            </a:r>
            <a:r>
              <a:rPr sz="1100" spc="-5" dirty="0">
                <a:latin typeface="Times New Roman"/>
                <a:cs typeface="Times New Roman"/>
              </a:rPr>
              <a:t>theo  </a:t>
            </a:r>
            <a:r>
              <a:rPr sz="1100" dirty="0">
                <a:latin typeface="Times New Roman"/>
                <a:cs typeface="Times New Roman"/>
              </a:rPr>
              <a:t>ống xả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ống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5" dirty="0">
                <a:latin typeface="Times New Roman"/>
                <a:cs typeface="Times New Roman"/>
              </a:rPr>
              <a:t>âm </a:t>
            </a:r>
            <a:r>
              <a:rPr sz="1100" dirty="0">
                <a:latin typeface="Times New Roman"/>
                <a:cs typeface="Times New Roman"/>
              </a:rPr>
              <a:t>thải ra </a:t>
            </a:r>
            <a:r>
              <a:rPr sz="1100" spc="-5" dirty="0">
                <a:latin typeface="Times New Roman"/>
                <a:cs typeface="Times New Roman"/>
              </a:rPr>
              <a:t>ngoài. Dầu thừa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vòi </a:t>
            </a:r>
            <a:r>
              <a:rPr sz="1100" dirty="0">
                <a:latin typeface="Times New Roman"/>
                <a:cs typeface="Times New Roman"/>
              </a:rPr>
              <a:t>phun </a:t>
            </a:r>
            <a:r>
              <a:rPr sz="1100" spc="-5" dirty="0">
                <a:latin typeface="Times New Roman"/>
                <a:cs typeface="Times New Roman"/>
              </a:rPr>
              <a:t>trở 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bầu lọc </a:t>
            </a:r>
            <a:r>
              <a:rPr sz="1100" spc="-5" dirty="0">
                <a:latin typeface="Times New Roman"/>
                <a:cs typeface="Times New Roman"/>
              </a:rPr>
              <a:t>tinh </a:t>
            </a:r>
            <a:r>
              <a:rPr sz="1100" dirty="0">
                <a:latin typeface="Times New Roman"/>
                <a:cs typeface="Times New Roman"/>
              </a:rPr>
              <a:t>hay thùng chứa. </a:t>
            </a:r>
            <a:r>
              <a:rPr sz="1100" spc="-10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cấu tạo </a:t>
            </a:r>
            <a:r>
              <a:rPr sz="1100" spc="-5" dirty="0">
                <a:latin typeface="Times New Roman"/>
                <a:cs typeface="Times New Roman"/>
              </a:rPr>
              <a:t>chung </a:t>
            </a:r>
            <a:r>
              <a:rPr sz="1100" dirty="0">
                <a:latin typeface="Times New Roman"/>
                <a:cs typeface="Times New Roman"/>
              </a:rPr>
              <a:t>của hệ  thống cung cấp </a:t>
            </a:r>
            <a:r>
              <a:rPr sz="1100" spc="-5" dirty="0">
                <a:latin typeface="Times New Roman"/>
                <a:cs typeface="Times New Roman"/>
              </a:rPr>
              <a:t>nhiên liệu </a:t>
            </a:r>
            <a:r>
              <a:rPr sz="1100" spc="-5" dirty="0" err="1">
                <a:latin typeface="Times New Roman"/>
                <a:cs typeface="Times New Roman"/>
              </a:rPr>
              <a:t>diezel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2-8a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009" y="1043940"/>
            <a:ext cx="3430270" cy="1746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2764663"/>
            <a:ext cx="3628390" cy="6756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90170" marR="83185" algn="ctr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2-8a: Hệ 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nhiên liệu diezel điều </a:t>
            </a:r>
            <a:r>
              <a:rPr sz="1100" i="1" dirty="0">
                <a:latin typeface="Times New Roman"/>
                <a:cs typeface="Times New Roman"/>
              </a:rPr>
              <a:t>khiển cơ  khí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</a:pPr>
            <a:r>
              <a:rPr sz="1100" i="1" spc="-5" dirty="0">
                <a:latin typeface="Times New Roman"/>
                <a:cs typeface="Times New Roman"/>
              </a:rPr>
              <a:t>1-thùng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dầu,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2-lọc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dầu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thô,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3-lọc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dầu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tinh,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4-bơm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phun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áp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suất</a:t>
            </a:r>
            <a:endParaRPr sz="1100">
              <a:latin typeface="Times New Roman"/>
              <a:cs typeface="Times New Roman"/>
            </a:endParaRPr>
          </a:p>
          <a:p>
            <a:pPr marR="241300" algn="ctr">
              <a:lnSpc>
                <a:spcPts val="1295"/>
              </a:lnSpc>
            </a:pPr>
            <a:r>
              <a:rPr sz="1100" i="1" dirty="0">
                <a:latin typeface="Times New Roman"/>
                <a:cs typeface="Times New Roman"/>
              </a:rPr>
              <a:t>cao, </a:t>
            </a:r>
            <a:r>
              <a:rPr sz="1100" i="1" spc="-5" dirty="0">
                <a:latin typeface="Times New Roman"/>
                <a:cs typeface="Times New Roman"/>
              </a:rPr>
              <a:t>5-vòi </a:t>
            </a:r>
            <a:r>
              <a:rPr sz="1100" i="1" dirty="0">
                <a:latin typeface="Times New Roman"/>
                <a:cs typeface="Times New Roman"/>
              </a:rPr>
              <a:t>phun, </a:t>
            </a:r>
            <a:r>
              <a:rPr sz="1100" i="1" spc="-5" dirty="0">
                <a:latin typeface="Times New Roman"/>
                <a:cs typeface="Times New Roman"/>
              </a:rPr>
              <a:t>6-bơm dầu </a:t>
            </a:r>
            <a:r>
              <a:rPr sz="1100" i="1" dirty="0">
                <a:latin typeface="Times New Roman"/>
                <a:cs typeface="Times New Roman"/>
              </a:rPr>
              <a:t>từ </a:t>
            </a:r>
            <a:r>
              <a:rPr sz="1100" i="1" spc="-5" dirty="0">
                <a:latin typeface="Times New Roman"/>
                <a:cs typeface="Times New Roman"/>
              </a:rPr>
              <a:t>thùng cung </a:t>
            </a:r>
            <a:r>
              <a:rPr sz="1100" i="1" dirty="0">
                <a:latin typeface="Times New Roman"/>
                <a:cs typeface="Times New Roman"/>
              </a:rPr>
              <a:t>cấp cho </a:t>
            </a:r>
            <a:r>
              <a:rPr sz="1100" i="1" spc="-10" dirty="0">
                <a:latin typeface="Times New Roman"/>
                <a:cs typeface="Times New Roman"/>
              </a:rPr>
              <a:t>hệ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thống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983" y="3568065"/>
            <a:ext cx="33566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2.8.2.2.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cung cấp nhiên </a:t>
            </a:r>
            <a:r>
              <a:rPr sz="1100" spc="-5" dirty="0">
                <a:latin typeface="Times New Roman"/>
                <a:cs typeface="Times New Roman"/>
              </a:rPr>
              <a:t>liệu điều khiển bằng</a:t>
            </a:r>
            <a:r>
              <a:rPr sz="1100" spc="25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3728084"/>
            <a:ext cx="1422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5" dirty="0">
                <a:latin typeface="Times New Roman"/>
                <a:cs typeface="Times New Roman"/>
              </a:rPr>
              <a:t>tử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7983" y="3888104"/>
            <a:ext cx="3354704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Khi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việc, dầu </a:t>
            </a:r>
            <a:r>
              <a:rPr sz="1100" spc="-5" dirty="0" err="1">
                <a:latin typeface="Times New Roman"/>
                <a:cs typeface="Times New Roman"/>
              </a:rPr>
              <a:t>diezel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bơm dầu </a:t>
            </a:r>
            <a:r>
              <a:rPr sz="1100" spc="-5" dirty="0">
                <a:latin typeface="Times New Roman"/>
                <a:cs typeface="Times New Roman"/>
              </a:rPr>
              <a:t>hút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từ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712" y="4049648"/>
            <a:ext cx="36264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thùng chứa qua </a:t>
            </a:r>
            <a:r>
              <a:rPr sz="1100" spc="-5" dirty="0">
                <a:latin typeface="Times New Roman"/>
                <a:cs typeface="Times New Roman"/>
              </a:rPr>
              <a:t>bầu lọc thô, tới bơm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liệu, </a:t>
            </a:r>
            <a:r>
              <a:rPr sz="1100" dirty="0">
                <a:latin typeface="Times New Roman"/>
                <a:cs typeface="Times New Roman"/>
              </a:rPr>
              <a:t>qua bầu</a:t>
            </a:r>
            <a:r>
              <a:rPr sz="1100" spc="2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lọc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4209669"/>
            <a:ext cx="3629025" cy="164083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tinh, </a:t>
            </a:r>
            <a:r>
              <a:rPr sz="1100" spc="-5" dirty="0">
                <a:latin typeface="Times New Roman"/>
                <a:cs typeface="Times New Roman"/>
              </a:rPr>
              <a:t>tới bơm </a:t>
            </a:r>
            <a:r>
              <a:rPr sz="1100" dirty="0">
                <a:latin typeface="Times New Roman"/>
                <a:cs typeface="Times New Roman"/>
              </a:rPr>
              <a:t>cao áp. Ở </a:t>
            </a:r>
            <a:r>
              <a:rPr sz="1100" spc="-5" dirty="0">
                <a:latin typeface="Times New Roman"/>
                <a:cs typeface="Times New Roman"/>
              </a:rPr>
              <a:t>đây,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 err="1">
                <a:latin typeface="Times New Roman"/>
                <a:cs typeface="Times New Roman"/>
              </a:rPr>
              <a:t>liệu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nén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áp suất </a:t>
            </a:r>
            <a:r>
              <a:rPr sz="1100" spc="-50" dirty="0">
                <a:latin typeface="Times New Roman"/>
                <a:cs typeface="Times New Roman"/>
              </a:rPr>
              <a:t>cao  </a:t>
            </a:r>
            <a:r>
              <a:rPr sz="1100" dirty="0">
                <a:latin typeface="Times New Roman"/>
                <a:cs typeface="Times New Roman"/>
              </a:rPr>
              <a:t>ổn định rồi </a:t>
            </a:r>
            <a:r>
              <a:rPr sz="1100" spc="-5" dirty="0">
                <a:latin typeface="Times New Roman"/>
                <a:cs typeface="Times New Roman"/>
              </a:rPr>
              <a:t>qua </a:t>
            </a:r>
            <a:r>
              <a:rPr sz="1100" dirty="0">
                <a:latin typeface="Times New Roman"/>
                <a:cs typeface="Times New Roman"/>
              </a:rPr>
              <a:t>ray cung cấp </a:t>
            </a:r>
            <a:r>
              <a:rPr sz="1100" spc="-5" dirty="0">
                <a:latin typeface="Times New Roman"/>
                <a:cs typeface="Times New Roman"/>
              </a:rPr>
              <a:t>nhiên liệu, </a:t>
            </a:r>
            <a:r>
              <a:rPr sz="1100" dirty="0">
                <a:latin typeface="Times New Roman"/>
                <a:cs typeface="Times New Roman"/>
              </a:rPr>
              <a:t>ở chu cuối chu </a:t>
            </a:r>
            <a:r>
              <a:rPr sz="1100" spc="-5" dirty="0">
                <a:latin typeface="Times New Roman"/>
                <a:cs typeface="Times New Roman"/>
              </a:rPr>
              <a:t>trình  </a:t>
            </a:r>
            <a:r>
              <a:rPr sz="1100" dirty="0">
                <a:latin typeface="Times New Roman"/>
                <a:cs typeface="Times New Roman"/>
              </a:rPr>
              <a:t>nén hệ thống điều </a:t>
            </a:r>
            <a:r>
              <a:rPr sz="1100" spc="-5" dirty="0">
                <a:latin typeface="Times New Roman"/>
                <a:cs typeface="Times New Roman"/>
              </a:rPr>
              <a:t>khiển điện </a:t>
            </a:r>
            <a:r>
              <a:rPr sz="1100" dirty="0">
                <a:latin typeface="Times New Roman"/>
                <a:cs typeface="Times New Roman"/>
              </a:rPr>
              <a:t>tử cấp 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vòi phun </a:t>
            </a:r>
            <a:r>
              <a:rPr sz="1100" dirty="0">
                <a:latin typeface="Times New Roman"/>
                <a:cs typeface="Times New Roman"/>
              </a:rPr>
              <a:t>phun  dầu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5" dirty="0">
                <a:latin typeface="Times New Roman"/>
                <a:cs typeface="Times New Roman"/>
              </a:rPr>
              <a:t>vào buồng </a:t>
            </a:r>
            <a:r>
              <a:rPr sz="1100" dirty="0">
                <a:latin typeface="Times New Roman"/>
                <a:cs typeface="Times New Roman"/>
              </a:rPr>
              <a:t>cháy hoà </a:t>
            </a:r>
            <a:r>
              <a:rPr sz="1100" spc="-5" dirty="0">
                <a:latin typeface="Times New Roman"/>
                <a:cs typeface="Times New Roman"/>
              </a:rPr>
              <a:t>trộn với không khí </a:t>
            </a:r>
            <a:r>
              <a:rPr sz="1100" dirty="0">
                <a:latin typeface="Times New Roman"/>
                <a:cs typeface="Times New Roman"/>
              </a:rPr>
              <a:t>tạo  thành </a:t>
            </a:r>
            <a:r>
              <a:rPr sz="1100" spc="-5" dirty="0">
                <a:latin typeface="Times New Roman"/>
                <a:cs typeface="Times New Roman"/>
              </a:rPr>
              <a:t>khí hỗn hợp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cuối </a:t>
            </a:r>
            <a:r>
              <a:rPr sz="1100" dirty="0">
                <a:latin typeface="Times New Roman"/>
                <a:cs typeface="Times New Roman"/>
              </a:rPr>
              <a:t>kỳ nén. </a:t>
            </a:r>
            <a:r>
              <a:rPr sz="1100" spc="-5" dirty="0">
                <a:latin typeface="Times New Roman"/>
                <a:cs typeface="Times New Roman"/>
              </a:rPr>
              <a:t>Do </a:t>
            </a:r>
            <a:r>
              <a:rPr sz="1100" dirty="0">
                <a:latin typeface="Times New Roman"/>
                <a:cs typeface="Times New Roman"/>
              </a:rPr>
              <a:t>tác dụng của </a:t>
            </a:r>
            <a:r>
              <a:rPr sz="1100" spc="-5" dirty="0">
                <a:latin typeface="Times New Roman"/>
                <a:cs typeface="Times New Roman"/>
              </a:rPr>
              <a:t>áp suất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độ cao </a:t>
            </a:r>
            <a:r>
              <a:rPr sz="1100" spc="-5" dirty="0">
                <a:latin typeface="Times New Roman"/>
                <a:cs typeface="Times New Roman"/>
              </a:rPr>
              <a:t>khí hỗn hợp tự </a:t>
            </a:r>
            <a:r>
              <a:rPr sz="1100" dirty="0">
                <a:latin typeface="Times New Roman"/>
                <a:cs typeface="Times New Roman"/>
              </a:rPr>
              <a:t>bốc </a:t>
            </a:r>
            <a:r>
              <a:rPr sz="1100" spc="-5" dirty="0">
                <a:latin typeface="Times New Roman"/>
                <a:cs typeface="Times New Roman"/>
              </a:rPr>
              <a:t>cháy. Sau </a:t>
            </a:r>
            <a:r>
              <a:rPr sz="1100" dirty="0">
                <a:latin typeface="Times New Roman"/>
                <a:cs typeface="Times New Roman"/>
              </a:rPr>
              <a:t>đó,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đã cháy </a:t>
            </a:r>
            <a:r>
              <a:rPr sz="1100" spc="5" dirty="0">
                <a:latin typeface="Times New Roman"/>
                <a:cs typeface="Times New Roman"/>
              </a:rPr>
              <a:t>theo </a:t>
            </a:r>
            <a:r>
              <a:rPr sz="1100" spc="2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xả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ống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5" dirty="0">
                <a:latin typeface="Times New Roman"/>
                <a:cs typeface="Times New Roman"/>
              </a:rPr>
              <a:t>âm </a:t>
            </a:r>
            <a:r>
              <a:rPr sz="1100" dirty="0">
                <a:latin typeface="Times New Roman"/>
                <a:cs typeface="Times New Roman"/>
              </a:rPr>
              <a:t>thải ra </a:t>
            </a:r>
            <a:r>
              <a:rPr sz="1100" spc="-5" dirty="0">
                <a:latin typeface="Times New Roman"/>
                <a:cs typeface="Times New Roman"/>
              </a:rPr>
              <a:t>ngoài. Dầu thừa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vòi </a:t>
            </a:r>
            <a:r>
              <a:rPr sz="1100" dirty="0">
                <a:latin typeface="Times New Roman"/>
                <a:cs typeface="Times New Roman"/>
              </a:rPr>
              <a:t>phun </a:t>
            </a:r>
            <a:r>
              <a:rPr sz="1100" spc="-5" dirty="0">
                <a:latin typeface="Times New Roman"/>
                <a:cs typeface="Times New Roman"/>
              </a:rPr>
              <a:t>trở 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bầu lọc </a:t>
            </a:r>
            <a:r>
              <a:rPr sz="1100" spc="-5" dirty="0">
                <a:latin typeface="Times New Roman"/>
                <a:cs typeface="Times New Roman"/>
              </a:rPr>
              <a:t>tinh </a:t>
            </a:r>
            <a:r>
              <a:rPr sz="1100" dirty="0">
                <a:latin typeface="Times New Roman"/>
                <a:cs typeface="Times New Roman"/>
              </a:rPr>
              <a:t>hay thùng chứa. </a:t>
            </a: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spc="-10" dirty="0">
                <a:latin typeface="Times New Roman"/>
                <a:cs typeface="Times New Roman"/>
              </a:rPr>
              <a:t>đồ </a:t>
            </a:r>
            <a:r>
              <a:rPr sz="1100" dirty="0">
                <a:latin typeface="Times New Roman"/>
                <a:cs typeface="Times New Roman"/>
              </a:rPr>
              <a:t>cấu tạo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hệ thống  cung cấp </a:t>
            </a:r>
            <a:r>
              <a:rPr sz="1100" spc="-5" dirty="0">
                <a:latin typeface="Times New Roman"/>
                <a:cs typeface="Times New Roman"/>
              </a:rPr>
              <a:t>nhiên liệu diezel điều khiển điện </a:t>
            </a:r>
            <a:r>
              <a:rPr sz="1100" dirty="0" err="1">
                <a:latin typeface="Times New Roman"/>
                <a:cs typeface="Times New Roman"/>
              </a:rPr>
              <a:t>tử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spc="-50" dirty="0">
                <a:latin typeface="Times New Roman"/>
                <a:cs typeface="Times New Roman"/>
              </a:rPr>
              <a:t>bày 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2-8b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749" y="1118552"/>
            <a:ext cx="2710005" cy="1760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2868295"/>
            <a:ext cx="3629660" cy="9975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69240" algn="just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2-8b </a:t>
            </a:r>
            <a:r>
              <a:rPr sz="1100" i="1" spc="-5" dirty="0">
                <a:latin typeface="Times New Roman"/>
                <a:cs typeface="Times New Roman"/>
              </a:rPr>
              <a:t>Hệ 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nhiên liệu diesel điều </a:t>
            </a:r>
            <a:r>
              <a:rPr sz="1100" i="1" dirty="0">
                <a:latin typeface="Times New Roman"/>
                <a:cs typeface="Times New Roman"/>
              </a:rPr>
              <a:t>khiển  điện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tử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10"/>
              </a:lnSpc>
            </a:pPr>
            <a:r>
              <a:rPr sz="1100" i="1" dirty="0">
                <a:latin typeface="Times New Roman"/>
                <a:cs typeface="Times New Roman"/>
              </a:rPr>
              <a:t>1-Bơm </a:t>
            </a:r>
            <a:r>
              <a:rPr sz="1100" i="1" spc="-5" dirty="0">
                <a:latin typeface="Times New Roman"/>
                <a:cs typeface="Times New Roman"/>
              </a:rPr>
              <a:t>nhiên liệu </a:t>
            </a:r>
            <a:r>
              <a:rPr sz="1100" i="1" dirty="0">
                <a:latin typeface="Times New Roman"/>
                <a:cs typeface="Times New Roman"/>
              </a:rPr>
              <a:t>áp </a:t>
            </a:r>
            <a:r>
              <a:rPr sz="1100" i="1" spc="-5" dirty="0">
                <a:latin typeface="Times New Roman"/>
                <a:cs typeface="Times New Roman"/>
              </a:rPr>
              <a:t>suất thấp, </a:t>
            </a:r>
            <a:r>
              <a:rPr sz="1100" i="1" dirty="0">
                <a:latin typeface="Times New Roman"/>
                <a:cs typeface="Times New Roman"/>
              </a:rPr>
              <a:t>2-nắp </a:t>
            </a:r>
            <a:r>
              <a:rPr sz="1100" i="1" spc="-5" dirty="0">
                <a:latin typeface="Times New Roman"/>
                <a:cs typeface="Times New Roman"/>
              </a:rPr>
              <a:t>bình</a:t>
            </a:r>
            <a:r>
              <a:rPr sz="1100" i="1" spc="-10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nhiên </a:t>
            </a:r>
            <a:r>
              <a:rPr sz="1100" i="1" dirty="0">
                <a:latin typeface="Times New Roman"/>
                <a:cs typeface="Times New Roman"/>
              </a:rPr>
              <a:t>liệu,3-đường</a:t>
            </a:r>
            <a:endParaRPr sz="11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9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dầu áp </a:t>
            </a:r>
            <a:r>
              <a:rPr sz="1100" i="1" spc="-5" dirty="0">
                <a:latin typeface="Times New Roman"/>
                <a:cs typeface="Times New Roman"/>
              </a:rPr>
              <a:t>suất </a:t>
            </a:r>
            <a:r>
              <a:rPr sz="1100" i="1" dirty="0">
                <a:latin typeface="Times New Roman"/>
                <a:cs typeface="Times New Roman"/>
              </a:rPr>
              <a:t>thấp </a:t>
            </a:r>
            <a:r>
              <a:rPr sz="1100" i="1" spc="-5" dirty="0">
                <a:latin typeface="Times New Roman"/>
                <a:cs typeface="Times New Roman"/>
              </a:rPr>
              <a:t>qua lọc </a:t>
            </a:r>
            <a:r>
              <a:rPr sz="1100" i="1" dirty="0">
                <a:latin typeface="Times New Roman"/>
                <a:cs typeface="Times New Roman"/>
              </a:rPr>
              <a:t>dầu, </a:t>
            </a:r>
            <a:r>
              <a:rPr sz="1100" i="1" spc="5" dirty="0">
                <a:latin typeface="Times New Roman"/>
                <a:cs typeface="Times New Roman"/>
              </a:rPr>
              <a:t>4-bơm </a:t>
            </a:r>
            <a:r>
              <a:rPr sz="1100" i="1" spc="-5" dirty="0">
                <a:latin typeface="Times New Roman"/>
                <a:cs typeface="Times New Roman"/>
              </a:rPr>
              <a:t>nhiên liệu </a:t>
            </a:r>
            <a:r>
              <a:rPr sz="1100" i="1" dirty="0">
                <a:latin typeface="Times New Roman"/>
                <a:cs typeface="Times New Roman"/>
              </a:rPr>
              <a:t>áp </a:t>
            </a:r>
            <a:r>
              <a:rPr sz="1100" i="1" spc="-5" dirty="0">
                <a:latin typeface="Times New Roman"/>
                <a:cs typeface="Times New Roman"/>
              </a:rPr>
              <a:t>suất </a:t>
            </a:r>
            <a:r>
              <a:rPr sz="1100" i="1" dirty="0">
                <a:latin typeface="Times New Roman"/>
                <a:cs typeface="Times New Roman"/>
              </a:rPr>
              <a:t>cao, </a:t>
            </a:r>
            <a:r>
              <a:rPr sz="1100" i="1" spc="-5" dirty="0">
                <a:latin typeface="Times New Roman"/>
                <a:cs typeface="Times New Roman"/>
              </a:rPr>
              <a:t>5-  </a:t>
            </a:r>
            <a:r>
              <a:rPr sz="1100" i="1" dirty="0">
                <a:latin typeface="Times New Roman"/>
                <a:cs typeface="Times New Roman"/>
              </a:rPr>
              <a:t>đường dầu áp </a:t>
            </a:r>
            <a:r>
              <a:rPr sz="1100" i="1" spc="-5" dirty="0">
                <a:latin typeface="Times New Roman"/>
                <a:cs typeface="Times New Roman"/>
              </a:rPr>
              <a:t>suất </a:t>
            </a:r>
            <a:r>
              <a:rPr sz="1100" i="1" dirty="0">
                <a:latin typeface="Times New Roman"/>
                <a:cs typeface="Times New Roman"/>
              </a:rPr>
              <a:t>cao, </a:t>
            </a:r>
            <a:r>
              <a:rPr sz="1100" i="1" spc="-5" dirty="0">
                <a:latin typeface="Times New Roman"/>
                <a:cs typeface="Times New Roman"/>
              </a:rPr>
              <a:t>6-ray </a:t>
            </a:r>
            <a:r>
              <a:rPr sz="1100" i="1" dirty="0">
                <a:latin typeface="Times New Roman"/>
                <a:cs typeface="Times New Roman"/>
              </a:rPr>
              <a:t>cung </a:t>
            </a:r>
            <a:r>
              <a:rPr sz="1100" i="1" spc="-5" dirty="0">
                <a:latin typeface="Times New Roman"/>
                <a:cs typeface="Times New Roman"/>
              </a:rPr>
              <a:t>cấp nhiên liệu, 7-vòi phun  </a:t>
            </a:r>
            <a:r>
              <a:rPr sz="1100" i="1" dirty="0">
                <a:latin typeface="Times New Roman"/>
                <a:cs typeface="Times New Roman"/>
              </a:rPr>
              <a:t>nhiên </a:t>
            </a:r>
            <a:r>
              <a:rPr sz="1100" i="1" spc="-5" dirty="0">
                <a:latin typeface="Times New Roman"/>
                <a:cs typeface="Times New Roman"/>
              </a:rPr>
              <a:t>liệu, 8-ECU, 9-đường </a:t>
            </a:r>
            <a:r>
              <a:rPr sz="1100" i="1" dirty="0">
                <a:latin typeface="Times New Roman"/>
                <a:cs typeface="Times New Roman"/>
              </a:rPr>
              <a:t>dầu </a:t>
            </a:r>
            <a:r>
              <a:rPr sz="1100" i="1" spc="-5" dirty="0">
                <a:latin typeface="Times New Roman"/>
                <a:cs typeface="Times New Roman"/>
              </a:rPr>
              <a:t>hồi.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03185" y="4156328"/>
            <a:ext cx="1617345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1295"/>
              </a:lnSpc>
              <a:spcBef>
                <a:spcPts val="105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en-US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III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5"/>
              </a:lnSpc>
            </a:pPr>
            <a:r>
              <a:rPr sz="1100" b="1" spc="-5" dirty="0">
                <a:latin typeface="Times New Roman"/>
                <a:cs typeface="Times New Roman"/>
              </a:rPr>
              <a:t>CẤU TẠO GẦM </a:t>
            </a:r>
            <a:r>
              <a:rPr sz="1100" b="1" dirty="0">
                <a:latin typeface="Times New Roman"/>
                <a:cs typeface="Times New Roman"/>
              </a:rPr>
              <a:t>XE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98489" y="4728819"/>
            <a:ext cx="3629025" cy="107569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Times New Roman"/>
                <a:cs typeface="Times New Roman"/>
              </a:rPr>
              <a:t>3.1 - HỆ </a:t>
            </a:r>
            <a:r>
              <a:rPr sz="1100" b="1" spc="-5" dirty="0">
                <a:latin typeface="Times New Roman"/>
                <a:cs typeface="Times New Roman"/>
              </a:rPr>
              <a:t>THỐNG TRUYỀN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LỰC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39725">
              <a:lnSpc>
                <a:spcPts val="1310"/>
              </a:lnSpc>
              <a:spcBef>
                <a:spcPts val="620"/>
              </a:spcBef>
            </a:pPr>
            <a:r>
              <a:rPr sz="1100" spc="-5" dirty="0">
                <a:latin typeface="Times New Roman"/>
                <a:cs typeface="Times New Roman"/>
              </a:rPr>
              <a:t>Hệ thống truyền lực </a:t>
            </a:r>
            <a:r>
              <a:rPr sz="1100" dirty="0">
                <a:latin typeface="Times New Roman"/>
                <a:cs typeface="Times New Roman"/>
              </a:rPr>
              <a:t>dùng 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 </a:t>
            </a:r>
            <a:r>
              <a:rPr sz="1100" dirty="0">
                <a:latin typeface="Times New Roman"/>
                <a:cs typeface="Times New Roman"/>
              </a:rPr>
              <a:t>xoắn từ động  cơ </a:t>
            </a:r>
            <a:r>
              <a:rPr sz="1100" spc="-5" dirty="0">
                <a:latin typeface="Times New Roman"/>
                <a:cs typeface="Times New Roman"/>
              </a:rPr>
              <a:t>tới các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chủ động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ôtô.</a:t>
            </a:r>
          </a:p>
          <a:p>
            <a:pPr algn="ctr">
              <a:lnSpc>
                <a:spcPts val="1310"/>
              </a:lnSpc>
              <a:spcBef>
                <a:spcPts val="530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bố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chung hệ </a:t>
            </a:r>
            <a:r>
              <a:rPr sz="1100" spc="-5" dirty="0">
                <a:latin typeface="Times New Roman"/>
                <a:cs typeface="Times New Roman"/>
              </a:rPr>
              <a:t>thống truyền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lực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310"/>
              </a:lnSpc>
            </a:pPr>
            <a:r>
              <a:rPr sz="1100" dirty="0">
                <a:latin typeface="Times New Roman"/>
                <a:cs typeface="Times New Roman"/>
              </a:rPr>
              <a:t>của xe ôtô cầu sau </a:t>
            </a:r>
            <a:r>
              <a:rPr sz="1100" spc="-5" dirty="0">
                <a:latin typeface="Times New Roman"/>
                <a:cs typeface="Times New Roman"/>
              </a:rPr>
              <a:t>chủ </a:t>
            </a:r>
            <a:r>
              <a:rPr sz="1100" spc="-5" dirty="0" err="1">
                <a:latin typeface="Times New Roman"/>
                <a:cs typeface="Times New Roman"/>
              </a:rPr>
              <a:t>động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3-1a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160" y="1043940"/>
            <a:ext cx="3048613" cy="1380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2437002"/>
            <a:ext cx="3627120" cy="1180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3-1a: </a:t>
            </a:r>
            <a:r>
              <a:rPr sz="1100" i="1" dirty="0">
                <a:latin typeface="Times New Roman"/>
                <a:cs typeface="Times New Roman"/>
              </a:rPr>
              <a:t>Sơ đồ bố </a:t>
            </a:r>
            <a:r>
              <a:rPr sz="1100" i="1" spc="-5" dirty="0">
                <a:latin typeface="Times New Roman"/>
                <a:cs typeface="Times New Roman"/>
              </a:rPr>
              <a:t>trí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truyền </a:t>
            </a:r>
            <a:r>
              <a:rPr sz="1100" i="1" dirty="0">
                <a:latin typeface="Times New Roman"/>
                <a:cs typeface="Times New Roman"/>
              </a:rPr>
              <a:t>lực ô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79375" marR="70485" algn="ctr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1-Động cơ, </a:t>
            </a:r>
            <a:r>
              <a:rPr sz="1100" i="1" spc="-5" dirty="0">
                <a:latin typeface="Times New Roman"/>
                <a:cs typeface="Times New Roman"/>
              </a:rPr>
              <a:t>2-Ly </a:t>
            </a:r>
            <a:r>
              <a:rPr sz="1100" i="1" dirty="0">
                <a:latin typeface="Times New Roman"/>
                <a:cs typeface="Times New Roman"/>
              </a:rPr>
              <a:t>hợp, </a:t>
            </a:r>
            <a:r>
              <a:rPr sz="1100" i="1" spc="-10" dirty="0">
                <a:latin typeface="Times New Roman"/>
                <a:cs typeface="Times New Roman"/>
              </a:rPr>
              <a:t>3-Hộp </a:t>
            </a:r>
            <a:r>
              <a:rPr sz="1100" i="1" spc="-5" dirty="0">
                <a:latin typeface="Times New Roman"/>
                <a:cs typeface="Times New Roman"/>
              </a:rPr>
              <a:t>số, 4-các </a:t>
            </a:r>
            <a:r>
              <a:rPr sz="1100" i="1" dirty="0">
                <a:latin typeface="Times New Roman"/>
                <a:cs typeface="Times New Roman"/>
              </a:rPr>
              <a:t>đăng, </a:t>
            </a:r>
            <a:r>
              <a:rPr sz="1100" i="1" spc="-5" dirty="0">
                <a:latin typeface="Times New Roman"/>
                <a:cs typeface="Times New Roman"/>
              </a:rPr>
              <a:t>5-bánh xe, </a:t>
            </a:r>
            <a:r>
              <a:rPr sz="1100" i="1" dirty="0">
                <a:latin typeface="Times New Roman"/>
                <a:cs typeface="Times New Roman"/>
              </a:rPr>
              <a:t>6-cầu  chủ động, </a:t>
            </a:r>
            <a:r>
              <a:rPr sz="1100" i="1" spc="-5" dirty="0">
                <a:latin typeface="Times New Roman"/>
                <a:cs typeface="Times New Roman"/>
              </a:rPr>
              <a:t>7-khớp các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đăng.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>
              <a:lnSpc>
                <a:spcPts val="131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bố trí động cơ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cầu chủ động phía </a:t>
            </a:r>
            <a:r>
              <a:rPr sz="1100" spc="-55" dirty="0">
                <a:latin typeface="Times New Roman"/>
                <a:cs typeface="Times New Roman"/>
              </a:rPr>
              <a:t>sau  </a:t>
            </a:r>
            <a:r>
              <a:rPr sz="1100" spc="-5" dirty="0">
                <a:latin typeface="Times New Roman"/>
                <a:cs typeface="Times New Roman"/>
              </a:rPr>
              <a:t>(FR), quá trình truyền </a:t>
            </a:r>
            <a:r>
              <a:rPr sz="1100" dirty="0" err="1">
                <a:latin typeface="Times New Roman"/>
                <a:cs typeface="Times New Roman"/>
              </a:rPr>
              <a:t>lực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5" dirty="0" err="1" smtClean="0">
                <a:latin typeface="Times New Roman"/>
                <a:cs typeface="Times New Roman"/>
              </a:rPr>
              <a:t>nh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sau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281940">
              <a:lnSpc>
                <a:spcPts val="1180"/>
              </a:lnSpc>
            </a:pP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Ly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Hộp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đăng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Cầu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chủ</a:t>
            </a:r>
          </a:p>
          <a:p>
            <a:pPr marL="12700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00" dirty="0">
                <a:latin typeface="Times New Roman"/>
                <a:cs typeface="Times New Roman"/>
              </a:rPr>
              <a:t> Bánh xe </a:t>
            </a:r>
            <a:r>
              <a:rPr sz="1100" spc="-5" dirty="0">
                <a:latin typeface="Times New Roman"/>
                <a:cs typeface="Times New Roman"/>
              </a:rPr>
              <a:t>chủ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</a:p>
        </p:txBody>
      </p:sp>
      <p:sp>
        <p:nvSpPr>
          <p:cNvPr id="4" name="object 4"/>
          <p:cNvSpPr/>
          <p:nvPr/>
        </p:nvSpPr>
        <p:spPr>
          <a:xfrm>
            <a:off x="899160" y="3756660"/>
            <a:ext cx="3276600" cy="1523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337810"/>
            <a:ext cx="36125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 </a:t>
            </a:r>
            <a:r>
              <a:rPr sz="1100" i="1" dirty="0">
                <a:latin typeface="Times New Roman"/>
                <a:cs typeface="Times New Roman"/>
              </a:rPr>
              <a:t>Sơ đồ bố </a:t>
            </a:r>
            <a:r>
              <a:rPr sz="1100" i="1" spc="-5" dirty="0">
                <a:latin typeface="Times New Roman"/>
                <a:cs typeface="Times New Roman"/>
              </a:rPr>
              <a:t>trí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truyền </a:t>
            </a:r>
            <a:r>
              <a:rPr sz="1100" i="1" dirty="0">
                <a:latin typeface="Times New Roman"/>
                <a:cs typeface="Times New Roman"/>
              </a:rPr>
              <a:t>lực ô tô cầu </a:t>
            </a:r>
            <a:r>
              <a:rPr sz="1100" i="1" spc="-5" dirty="0">
                <a:latin typeface="Times New Roman"/>
                <a:cs typeface="Times New Roman"/>
              </a:rPr>
              <a:t>sau </a:t>
            </a:r>
            <a:r>
              <a:rPr sz="1100" i="1" dirty="0">
                <a:latin typeface="Times New Roman"/>
                <a:cs typeface="Times New Roman"/>
              </a:rPr>
              <a:t>chủ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17777"/>
            <a:ext cx="3627754" cy="5168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359410" algn="just">
              <a:lnSpc>
                <a:spcPct val="92100"/>
              </a:lnSpc>
              <a:spcBef>
                <a:spcPts val="204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bố trí động cơ </a:t>
            </a:r>
            <a:r>
              <a:rPr sz="1100" spc="-5" dirty="0" err="1">
                <a:latin typeface="Times New Roman"/>
                <a:cs typeface="Times New Roman"/>
              </a:rPr>
              <a:t>phía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5" dirty="0" err="1">
                <a:latin typeface="Times New Roman"/>
                <a:cs typeface="Times New Roman"/>
              </a:rPr>
              <a:t>cầu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chủ động </a:t>
            </a:r>
            <a:r>
              <a:rPr sz="1100" spc="-65" dirty="0">
                <a:latin typeface="Times New Roman"/>
                <a:cs typeface="Times New Roman"/>
              </a:rPr>
              <a:t>(FF),</a:t>
            </a:r>
            <a:r>
              <a:rPr sz="1100" i="1" spc="-65" dirty="0">
                <a:latin typeface="Times New Roman"/>
                <a:cs typeface="Times New Roman"/>
              </a:rPr>
              <a:t>,  </a:t>
            </a:r>
            <a:r>
              <a:rPr sz="1100" i="1" dirty="0">
                <a:latin typeface="Times New Roman"/>
                <a:cs typeface="Times New Roman"/>
              </a:rPr>
              <a:t>quá </a:t>
            </a:r>
            <a:r>
              <a:rPr sz="1100" i="1" spc="-5" dirty="0">
                <a:latin typeface="Times New Roman"/>
                <a:cs typeface="Times New Roman"/>
              </a:rPr>
              <a:t>trình truyền </a:t>
            </a:r>
            <a:r>
              <a:rPr sz="1100" i="1" dirty="0">
                <a:latin typeface="Times New Roman"/>
                <a:cs typeface="Times New Roman"/>
              </a:rPr>
              <a:t>lực như </a:t>
            </a:r>
            <a:r>
              <a:rPr sz="1100" i="1" spc="-10" dirty="0">
                <a:latin typeface="Times New Roman"/>
                <a:cs typeface="Times New Roman"/>
              </a:rPr>
              <a:t>sau: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Ly </a:t>
            </a:r>
            <a:r>
              <a:rPr sz="1100" i="1" dirty="0">
                <a:latin typeface="Times New Roman"/>
                <a:cs typeface="Times New Roman"/>
              </a:rPr>
              <a:t>hợp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Hộp số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Cầu chủ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Bánh xe </a:t>
            </a:r>
            <a:r>
              <a:rPr sz="1100" i="1" spc="-5" dirty="0">
                <a:latin typeface="Times New Roman"/>
                <a:cs typeface="Times New Roman"/>
              </a:rPr>
              <a:t>chủ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10655" y="1525270"/>
            <a:ext cx="2991315" cy="16297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3170047"/>
            <a:ext cx="3628390" cy="13176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78105" marR="69850" algn="ctr">
              <a:lnSpc>
                <a:spcPct val="95500"/>
              </a:lnSpc>
              <a:spcBef>
                <a:spcPts val="16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3- 1 </a:t>
            </a:r>
            <a:r>
              <a:rPr sz="1100" i="1" spc="-5" dirty="0">
                <a:latin typeface="Times New Roman"/>
                <a:cs typeface="Times New Roman"/>
              </a:rPr>
              <a:t>Hệ thống truyền lực </a:t>
            </a:r>
            <a:r>
              <a:rPr sz="1100" i="1" dirty="0">
                <a:latin typeface="Times New Roman"/>
                <a:cs typeface="Times New Roman"/>
              </a:rPr>
              <a:t>ô tô con </a:t>
            </a:r>
            <a:r>
              <a:rPr sz="1100" i="1" spc="-5" dirty="0">
                <a:latin typeface="Times New Roman"/>
                <a:cs typeface="Times New Roman"/>
              </a:rPr>
              <a:t>có </a:t>
            </a:r>
            <a:r>
              <a:rPr sz="1100" i="1" dirty="0">
                <a:latin typeface="Times New Roman"/>
                <a:cs typeface="Times New Roman"/>
              </a:rPr>
              <a:t>cầu </a:t>
            </a:r>
            <a:r>
              <a:rPr sz="1100" i="1" spc="-5" dirty="0">
                <a:latin typeface="Times New Roman"/>
                <a:cs typeface="Times New Roman"/>
              </a:rPr>
              <a:t>trước chủ </a:t>
            </a:r>
            <a:r>
              <a:rPr sz="1100" i="1" dirty="0">
                <a:latin typeface="Times New Roman"/>
                <a:cs typeface="Times New Roman"/>
              </a:rPr>
              <a:t>động  1- </a:t>
            </a:r>
            <a:r>
              <a:rPr sz="1100" i="1" spc="-5" dirty="0">
                <a:latin typeface="Times New Roman"/>
                <a:cs typeface="Times New Roman"/>
              </a:rPr>
              <a:t>Động cơ, 2-Ly </a:t>
            </a:r>
            <a:r>
              <a:rPr sz="1100" i="1" dirty="0">
                <a:latin typeface="Times New Roman"/>
                <a:cs typeface="Times New Roman"/>
              </a:rPr>
              <a:t>hợp, </a:t>
            </a:r>
            <a:r>
              <a:rPr sz="1100" i="1" spc="-5" dirty="0">
                <a:latin typeface="Times New Roman"/>
                <a:cs typeface="Times New Roman"/>
              </a:rPr>
              <a:t>3-Hộp số, 4-các </a:t>
            </a:r>
            <a:r>
              <a:rPr sz="1100" i="1" dirty="0">
                <a:latin typeface="Times New Roman"/>
                <a:cs typeface="Times New Roman"/>
              </a:rPr>
              <a:t>đăng, </a:t>
            </a:r>
            <a:r>
              <a:rPr sz="1100" i="1" spc="-5" dirty="0">
                <a:latin typeface="Times New Roman"/>
                <a:cs typeface="Times New Roman"/>
              </a:rPr>
              <a:t>5-bánh xe </a:t>
            </a:r>
            <a:r>
              <a:rPr sz="1100" i="1" dirty="0">
                <a:latin typeface="Times New Roman"/>
                <a:cs typeface="Times New Roman"/>
              </a:rPr>
              <a:t>chủ  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9570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có cả </a:t>
            </a:r>
            <a:r>
              <a:rPr sz="1100" dirty="0" err="1">
                <a:latin typeface="Times New Roman"/>
                <a:cs typeface="Times New Roman"/>
              </a:rPr>
              <a:t>cầu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cầu sau chủ động (4WD, </a:t>
            </a:r>
            <a:r>
              <a:rPr sz="1100" spc="-30" dirty="0">
                <a:latin typeface="Times New Roman"/>
                <a:cs typeface="Times New Roman"/>
              </a:rPr>
              <a:t>AWD),  </a:t>
            </a:r>
            <a:r>
              <a:rPr sz="1100" spc="-5" dirty="0">
                <a:latin typeface="Times New Roman"/>
                <a:cs typeface="Times New Roman"/>
              </a:rPr>
              <a:t>kiểu truyền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dirty="0" err="1">
                <a:latin typeface="Times New Roman"/>
                <a:cs typeface="Times New Roman"/>
              </a:rPr>
              <a:t>này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 dụng cho </a:t>
            </a:r>
            <a:r>
              <a:rPr sz="1100" spc="5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195" dirty="0">
                <a:latin typeface="Times New Roman"/>
                <a:cs typeface="Times New Roman"/>
              </a:rPr>
              <a:t>đa  </a:t>
            </a:r>
            <a:r>
              <a:rPr sz="1100" dirty="0" err="1">
                <a:latin typeface="Times New Roman"/>
                <a:cs typeface="Times New Roman"/>
              </a:rPr>
              <a:t>dụng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v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ợt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địa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(SUV): Khi chạy </a:t>
            </a:r>
            <a:r>
              <a:rPr sz="1100" dirty="0" err="1">
                <a:latin typeface="Times New Roman"/>
                <a:cs typeface="Times New Roman"/>
              </a:rPr>
              <a:t>bình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105" dirty="0">
                <a:latin typeface="Times New Roman"/>
                <a:cs typeface="Times New Roman"/>
              </a:rPr>
              <a:t>một  </a:t>
            </a:r>
            <a:r>
              <a:rPr sz="1100" dirty="0">
                <a:latin typeface="Times New Roman"/>
                <a:cs typeface="Times New Roman"/>
              </a:rPr>
              <a:t>cầu chủ động </a:t>
            </a:r>
            <a:r>
              <a:rPr sz="1100" spc="-5" dirty="0" err="1">
                <a:latin typeface="Times New Roman"/>
                <a:cs typeface="Times New Roman"/>
              </a:rPr>
              <a:t>giống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loại FR hoặc FF, khi chạy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40" dirty="0" smtClean="0">
                <a:latin typeface="Times New Roman"/>
                <a:cs typeface="Times New Roman"/>
              </a:rPr>
              <a:t>đ</a:t>
            </a:r>
            <a:r>
              <a:rPr lang="vi-VN" sz="1100" spc="-140" dirty="0" smtClean="0"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latin typeface="Times New Roman"/>
                <a:cs typeface="Times New Roman"/>
              </a:rPr>
              <a:t>ờng</a:t>
            </a:r>
            <a:r>
              <a:rPr sz="1100" spc="-1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xấu </a:t>
            </a:r>
            <a:r>
              <a:rPr sz="1100" spc="-5" dirty="0" err="1">
                <a:latin typeface="Times New Roman"/>
                <a:cs typeface="Times New Roman"/>
              </a:rPr>
              <a:t>hoặc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dốc </a:t>
            </a:r>
            <a:r>
              <a:rPr sz="1100" spc="-5" dirty="0">
                <a:latin typeface="Times New Roman"/>
                <a:cs typeface="Times New Roman"/>
              </a:rPr>
              <a:t>thì sử </a:t>
            </a:r>
            <a:r>
              <a:rPr sz="1100" dirty="0">
                <a:latin typeface="Times New Roman"/>
                <a:cs typeface="Times New Roman"/>
              </a:rPr>
              <a:t>dụng cả hai cầu chủ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8959" y="4480560"/>
            <a:ext cx="2685007" cy="1631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8613" y="6095492"/>
            <a:ext cx="31661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3-1c: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truyền </a:t>
            </a:r>
            <a:r>
              <a:rPr sz="1100" i="1" dirty="0">
                <a:latin typeface="Times New Roman"/>
                <a:cs typeface="Times New Roman"/>
              </a:rPr>
              <a:t>lực ô tô </a:t>
            </a:r>
            <a:r>
              <a:rPr sz="1100" i="1" spc="-5" dirty="0">
                <a:latin typeface="Times New Roman"/>
                <a:cs typeface="Times New Roman"/>
              </a:rPr>
              <a:t>con </a:t>
            </a:r>
            <a:r>
              <a:rPr sz="1100" i="1" dirty="0">
                <a:latin typeface="Times New Roman"/>
                <a:cs typeface="Times New Roman"/>
              </a:rPr>
              <a:t>2 </a:t>
            </a:r>
            <a:r>
              <a:rPr sz="1100" i="1" spc="-5" dirty="0">
                <a:latin typeface="Times New Roman"/>
                <a:cs typeface="Times New Roman"/>
              </a:rPr>
              <a:t>cầu </a:t>
            </a:r>
            <a:r>
              <a:rPr sz="1100" i="1" dirty="0">
                <a:latin typeface="Times New Roman"/>
                <a:cs typeface="Times New Roman"/>
              </a:rPr>
              <a:t>chủ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10252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861694" marR="77470" indent="-779145">
              <a:lnSpc>
                <a:spcPts val="1260"/>
              </a:lnSpc>
              <a:spcBef>
                <a:spcPts val="195"/>
              </a:spcBef>
            </a:pPr>
            <a:r>
              <a:rPr sz="1100" i="1" dirty="0">
                <a:latin typeface="Times New Roman"/>
                <a:cs typeface="Times New Roman"/>
              </a:rPr>
              <a:t>1-động cơ, </a:t>
            </a:r>
            <a:r>
              <a:rPr sz="1100" i="1" spc="-5" dirty="0">
                <a:latin typeface="Times New Roman"/>
                <a:cs typeface="Times New Roman"/>
              </a:rPr>
              <a:t>2-cầu trước, 3-Ly </a:t>
            </a:r>
            <a:r>
              <a:rPr sz="1100" i="1" dirty="0">
                <a:latin typeface="Times New Roman"/>
                <a:cs typeface="Times New Roman"/>
              </a:rPr>
              <a:t>hợp và hộp </a:t>
            </a:r>
            <a:r>
              <a:rPr sz="1100" i="1" spc="-5" dirty="0">
                <a:latin typeface="Times New Roman"/>
                <a:cs typeface="Times New Roman"/>
              </a:rPr>
              <a:t>số, </a:t>
            </a:r>
            <a:r>
              <a:rPr sz="1100" i="1" dirty="0">
                <a:latin typeface="Times New Roman"/>
                <a:cs typeface="Times New Roman"/>
              </a:rPr>
              <a:t>4 hộp </a:t>
            </a:r>
            <a:r>
              <a:rPr sz="1100" i="1" spc="-5" dirty="0">
                <a:latin typeface="Times New Roman"/>
                <a:cs typeface="Times New Roman"/>
              </a:rPr>
              <a:t>phân phối,  </a:t>
            </a:r>
            <a:r>
              <a:rPr sz="1100" i="1" dirty="0">
                <a:latin typeface="Times New Roman"/>
                <a:cs typeface="Times New Roman"/>
              </a:rPr>
              <a:t>5-các đăng, </a:t>
            </a:r>
            <a:r>
              <a:rPr sz="1100" i="1" spc="-5" dirty="0">
                <a:latin typeface="Times New Roman"/>
                <a:cs typeface="Times New Roman"/>
              </a:rPr>
              <a:t>6-bánh </a:t>
            </a:r>
            <a:r>
              <a:rPr sz="1100" i="1" dirty="0">
                <a:latin typeface="Times New Roman"/>
                <a:cs typeface="Times New Roman"/>
              </a:rPr>
              <a:t>xe, </a:t>
            </a:r>
            <a:r>
              <a:rPr sz="1100" i="1" spc="-5" dirty="0">
                <a:latin typeface="Times New Roman"/>
                <a:cs typeface="Times New Roman"/>
              </a:rPr>
              <a:t>7-cầu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sau.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59410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bố trí động cơ phía sau, cầu sau chủ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(FR),  </a:t>
            </a:r>
            <a:r>
              <a:rPr sz="1100" spc="-5" dirty="0">
                <a:latin typeface="Times New Roman"/>
                <a:cs typeface="Times New Roman"/>
              </a:rPr>
              <a:t>kiểu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truyền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này</a:t>
            </a:r>
            <a:r>
              <a:rPr sz="1100" spc="19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2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dụng</a:t>
            </a:r>
            <a:r>
              <a:rPr sz="1100" spc="1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21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buýt</a:t>
            </a:r>
            <a:r>
              <a:rPr sz="1100" i="1" spc="5" dirty="0">
                <a:latin typeface="Times New Roman"/>
                <a:cs typeface="Times New Roman"/>
              </a:rPr>
              <a:t>.</a:t>
            </a:r>
            <a:r>
              <a:rPr sz="1100" i="1" spc="200" dirty="0">
                <a:latin typeface="Times New Roman"/>
                <a:cs typeface="Times New Roman"/>
              </a:rPr>
              <a:t> </a:t>
            </a:r>
            <a:r>
              <a:rPr sz="1100" i="1" spc="-130" dirty="0">
                <a:latin typeface="Times New Roman"/>
                <a:cs typeface="Times New Roman"/>
              </a:rPr>
              <a:t>Quá</a:t>
            </a:r>
            <a:endParaRPr sz="1100" dirty="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15"/>
              </a:spcBef>
            </a:pPr>
            <a:r>
              <a:rPr sz="1100" i="1" spc="-5" dirty="0">
                <a:latin typeface="Times New Roman"/>
                <a:cs typeface="Times New Roman"/>
              </a:rPr>
              <a:t>trình truyền </a:t>
            </a:r>
            <a:r>
              <a:rPr sz="1100" i="1" dirty="0">
                <a:latin typeface="Times New Roman"/>
                <a:cs typeface="Times New Roman"/>
              </a:rPr>
              <a:t>lực như </a:t>
            </a:r>
            <a:r>
              <a:rPr sz="1100" i="1" spc="-5" dirty="0">
                <a:latin typeface="Times New Roman"/>
                <a:cs typeface="Times New Roman"/>
              </a:rPr>
              <a:t>sau: 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Ly </a:t>
            </a:r>
            <a:r>
              <a:rPr sz="1100" i="1" dirty="0">
                <a:latin typeface="Times New Roman"/>
                <a:cs typeface="Times New Roman"/>
              </a:rPr>
              <a:t>hợp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Hộp </a:t>
            </a:r>
            <a:r>
              <a:rPr sz="1100" i="1" spc="-10" dirty="0">
                <a:latin typeface="Times New Roman"/>
                <a:cs typeface="Times New Roman"/>
              </a:rPr>
              <a:t>số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Cầu  chủ động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Bánh xe </a:t>
            </a:r>
            <a:r>
              <a:rPr sz="1100" i="1" spc="-5" dirty="0">
                <a:latin typeface="Times New Roman"/>
                <a:cs typeface="Times New Roman"/>
              </a:rPr>
              <a:t>chủ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5152" y="2074890"/>
            <a:ext cx="3076519" cy="176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994784"/>
            <a:ext cx="3629025" cy="11744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5"/>
              </a:spcBef>
            </a:pPr>
            <a:r>
              <a:rPr sz="1100" b="1" i="1" dirty="0">
                <a:latin typeface="Times New Roman"/>
                <a:cs typeface="Times New Roman"/>
              </a:rPr>
              <a:t>Hình </a:t>
            </a:r>
            <a:r>
              <a:rPr sz="1100" b="1" i="1" spc="-5" dirty="0">
                <a:latin typeface="Times New Roman"/>
                <a:cs typeface="Times New Roman"/>
              </a:rPr>
              <a:t>3-1d: </a:t>
            </a:r>
            <a:r>
              <a:rPr sz="1100" b="1" i="1" dirty="0">
                <a:latin typeface="Times New Roman"/>
                <a:cs typeface="Times New Roman"/>
              </a:rPr>
              <a:t>Hệ </a:t>
            </a:r>
            <a:r>
              <a:rPr sz="1100" b="1" i="1" spc="-5" dirty="0">
                <a:latin typeface="Times New Roman"/>
                <a:cs typeface="Times New Roman"/>
              </a:rPr>
              <a:t>thống truyền </a:t>
            </a:r>
            <a:r>
              <a:rPr sz="1100" b="1" i="1" dirty="0">
                <a:latin typeface="Times New Roman"/>
                <a:cs typeface="Times New Roman"/>
              </a:rPr>
              <a:t>lực ô tô</a:t>
            </a:r>
            <a:r>
              <a:rPr sz="1100" b="1" i="1" spc="-15" dirty="0">
                <a:latin typeface="Times New Roman"/>
                <a:cs typeface="Times New Roman"/>
              </a:rPr>
              <a:t> </a:t>
            </a:r>
            <a:r>
              <a:rPr sz="1100" b="1" i="1" spc="-5" dirty="0">
                <a:latin typeface="Times New Roman"/>
                <a:cs typeface="Times New Roman"/>
              </a:rPr>
              <a:t>buýt</a:t>
            </a:r>
            <a:endParaRPr sz="1100" dirty="0">
              <a:latin typeface="Times New Roman"/>
              <a:cs typeface="Times New Roman"/>
            </a:endParaRPr>
          </a:p>
          <a:p>
            <a:pPr marL="52069" marR="46355" algn="ctr">
              <a:lnSpc>
                <a:spcPts val="1270"/>
              </a:lnSpc>
              <a:spcBef>
                <a:spcPts val="50"/>
              </a:spcBef>
            </a:pPr>
            <a:r>
              <a:rPr sz="1100" b="1" i="1" dirty="0">
                <a:latin typeface="Times New Roman"/>
                <a:cs typeface="Times New Roman"/>
              </a:rPr>
              <a:t>1-cầu </a:t>
            </a:r>
            <a:r>
              <a:rPr sz="1100" b="1" i="1" spc="-5" dirty="0">
                <a:latin typeface="Times New Roman"/>
                <a:cs typeface="Times New Roman"/>
              </a:rPr>
              <a:t>trước, </a:t>
            </a:r>
            <a:r>
              <a:rPr sz="1100" b="1" i="1" dirty="0">
                <a:latin typeface="Times New Roman"/>
                <a:cs typeface="Times New Roman"/>
              </a:rPr>
              <a:t>2-bánh xe </a:t>
            </a:r>
            <a:r>
              <a:rPr sz="1100" b="1" i="1" spc="-5" dirty="0">
                <a:latin typeface="Times New Roman"/>
                <a:cs typeface="Times New Roman"/>
              </a:rPr>
              <a:t>chủ </a:t>
            </a:r>
            <a:r>
              <a:rPr sz="1100" b="1" i="1" dirty="0">
                <a:latin typeface="Times New Roman"/>
                <a:cs typeface="Times New Roman"/>
              </a:rPr>
              <a:t>động, </a:t>
            </a:r>
            <a:r>
              <a:rPr sz="1100" b="1" i="1" spc="-5" dirty="0">
                <a:latin typeface="Times New Roman"/>
                <a:cs typeface="Times New Roman"/>
              </a:rPr>
              <a:t>3-cầu sau, 4-các đăng, 5-ly  hợp </a:t>
            </a:r>
            <a:r>
              <a:rPr sz="1100" b="1" i="1" dirty="0">
                <a:latin typeface="Times New Roman"/>
                <a:cs typeface="Times New Roman"/>
              </a:rPr>
              <a:t>và </a:t>
            </a:r>
            <a:r>
              <a:rPr sz="1100" b="1" i="1" spc="-5" dirty="0">
                <a:latin typeface="Times New Roman"/>
                <a:cs typeface="Times New Roman"/>
              </a:rPr>
              <a:t>hộp số, 6-động</a:t>
            </a:r>
            <a:r>
              <a:rPr sz="1100" b="1" i="1" spc="5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cơ.</a:t>
            </a:r>
            <a:endParaRPr sz="1100" dirty="0">
              <a:latin typeface="Times New Roman"/>
              <a:cs typeface="Times New Roman"/>
            </a:endParaRPr>
          </a:p>
          <a:p>
            <a:pPr marL="372110" algn="just">
              <a:lnSpc>
                <a:spcPts val="1175"/>
              </a:lnSpc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bố trí động cơ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2 cầu </a:t>
            </a: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dirty="0">
                <a:latin typeface="Times New Roman"/>
                <a:cs typeface="Times New Roman"/>
              </a:rPr>
              <a:t>chủ động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(FR),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2100"/>
              </a:lnSpc>
              <a:spcBef>
                <a:spcPts val="75"/>
              </a:spcBef>
            </a:pPr>
            <a:r>
              <a:rPr sz="1100" spc="-5" dirty="0">
                <a:latin typeface="Times New Roman"/>
                <a:cs typeface="Times New Roman"/>
              </a:rPr>
              <a:t>kiểu truyền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dirty="0" err="1">
                <a:latin typeface="Times New Roman"/>
                <a:cs typeface="Times New Roman"/>
              </a:rPr>
              <a:t>này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 dụng cho các loại xe </a:t>
            </a:r>
            <a:r>
              <a:rPr sz="1100" spc="-120" dirty="0">
                <a:latin typeface="Times New Roman"/>
                <a:cs typeface="Times New Roman"/>
              </a:rPr>
              <a:t>tải  </a:t>
            </a:r>
            <a:r>
              <a:rPr sz="1100" spc="-5" dirty="0">
                <a:latin typeface="Times New Roman"/>
                <a:cs typeface="Times New Roman"/>
              </a:rPr>
              <a:t>nặng,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đầu kéo. </a:t>
            </a:r>
            <a:r>
              <a:rPr sz="1100" i="1" spc="-5" dirty="0">
                <a:latin typeface="Times New Roman"/>
                <a:cs typeface="Times New Roman"/>
              </a:rPr>
              <a:t>Quá trình truyền lực </a:t>
            </a:r>
            <a:r>
              <a:rPr sz="1100" i="1" dirty="0">
                <a:latin typeface="Times New Roman"/>
                <a:cs typeface="Times New Roman"/>
              </a:rPr>
              <a:t>như </a:t>
            </a:r>
            <a:r>
              <a:rPr sz="1100" i="1" spc="-5" dirty="0">
                <a:latin typeface="Times New Roman"/>
                <a:cs typeface="Times New Roman"/>
              </a:rPr>
              <a:t>sau: 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Ly  hợp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Hộp số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Cầu </a:t>
            </a:r>
            <a:r>
              <a:rPr sz="1100" i="1" spc="-5" dirty="0">
                <a:latin typeface="Times New Roman"/>
                <a:cs typeface="Times New Roman"/>
              </a:rPr>
              <a:t>chủ </a:t>
            </a:r>
            <a:r>
              <a:rPr sz="1100" i="1" dirty="0">
                <a:latin typeface="Times New Roman"/>
                <a:cs typeface="Times New Roman"/>
              </a:rPr>
              <a:t>động </a:t>
            </a:r>
            <a:r>
              <a:rPr sz="1150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</a:t>
            </a:r>
            <a:r>
              <a:rPr sz="115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Bánh xe chủ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96009" y="1129629"/>
            <a:ext cx="3456965" cy="1199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9448" y="2371471"/>
            <a:ext cx="3503295" cy="11588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494155" marR="23495" indent="-1463675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3-1đ: Hệ thống truyền </a:t>
            </a:r>
            <a:r>
              <a:rPr sz="1100" i="1" dirty="0">
                <a:latin typeface="Times New Roman"/>
                <a:cs typeface="Times New Roman"/>
              </a:rPr>
              <a:t>lực trên xe tải cỡ </a:t>
            </a:r>
            <a:r>
              <a:rPr sz="1100" i="1" spc="-5" dirty="0">
                <a:latin typeface="Times New Roman"/>
                <a:cs typeface="Times New Roman"/>
              </a:rPr>
              <a:t>lớn hai cầu sau  </a:t>
            </a:r>
            <a:r>
              <a:rPr sz="1100" i="1" dirty="0">
                <a:latin typeface="Times New Roman"/>
                <a:cs typeface="Times New Roman"/>
              </a:rPr>
              <a:t>chủ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97790">
              <a:lnSpc>
                <a:spcPts val="1205"/>
              </a:lnSpc>
            </a:pPr>
            <a:r>
              <a:rPr sz="1100" i="1" dirty="0">
                <a:latin typeface="Times New Roman"/>
                <a:cs typeface="Times New Roman"/>
              </a:rPr>
              <a:t>1-động cơ, </a:t>
            </a:r>
            <a:r>
              <a:rPr sz="1100" i="1" spc="-5" dirty="0">
                <a:latin typeface="Times New Roman"/>
                <a:cs typeface="Times New Roman"/>
              </a:rPr>
              <a:t>2-ly </a:t>
            </a:r>
            <a:r>
              <a:rPr sz="1100" i="1" dirty="0">
                <a:latin typeface="Times New Roman"/>
                <a:cs typeface="Times New Roman"/>
              </a:rPr>
              <a:t>hợp và hộp </a:t>
            </a:r>
            <a:r>
              <a:rPr sz="1100" i="1" spc="-5" dirty="0">
                <a:latin typeface="Times New Roman"/>
                <a:cs typeface="Times New Roman"/>
              </a:rPr>
              <a:t>số, 3-các đăng, 4-cầu </a:t>
            </a:r>
            <a:r>
              <a:rPr sz="1100" i="1" dirty="0">
                <a:latin typeface="Times New Roman"/>
                <a:cs typeface="Times New Roman"/>
              </a:rPr>
              <a:t>chủ</a:t>
            </a:r>
            <a:r>
              <a:rPr sz="1100" i="1" spc="-5" dirty="0">
                <a:latin typeface="Times New Roman"/>
                <a:cs typeface="Times New Roman"/>
              </a:rPr>
              <a:t> động</a:t>
            </a:r>
            <a:endParaRPr sz="1100" dirty="0">
              <a:latin typeface="Times New Roman"/>
              <a:cs typeface="Times New Roman"/>
            </a:endParaRPr>
          </a:p>
          <a:p>
            <a:pPr marL="220979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3.1.1. Ly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</a:p>
          <a:p>
            <a:pPr marL="12700" marR="5080" indent="1270" algn="ctr">
              <a:lnSpc>
                <a:spcPct val="960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Ly </a:t>
            </a:r>
            <a:r>
              <a:rPr sz="1100" dirty="0" err="1">
                <a:latin typeface="Times New Roman"/>
                <a:cs typeface="Times New Roman"/>
              </a:rPr>
              <a:t>hợp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đặt giữa 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số, </a:t>
            </a:r>
            <a:r>
              <a:rPr sz="1100" dirty="0">
                <a:latin typeface="Times New Roman"/>
                <a:cs typeface="Times New Roman"/>
              </a:rPr>
              <a:t>dùng 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40" dirty="0">
                <a:latin typeface="Times New Roman"/>
                <a:cs typeface="Times New Roman"/>
              </a:rPr>
              <a:t>hoặc  </a:t>
            </a:r>
            <a:r>
              <a:rPr sz="1100" spc="-5" dirty="0">
                <a:latin typeface="Times New Roman"/>
                <a:cs typeface="Times New Roman"/>
              </a:rPr>
              <a:t>ngắt truyền động </a:t>
            </a:r>
            <a:r>
              <a:rPr sz="1100" dirty="0">
                <a:latin typeface="Times New Roman"/>
                <a:cs typeface="Times New Roman"/>
              </a:rPr>
              <a:t>đến hộp </a:t>
            </a:r>
            <a:r>
              <a:rPr sz="1100" spc="-5" dirty="0">
                <a:latin typeface="Times New Roman"/>
                <a:cs typeface="Times New Roman"/>
              </a:rPr>
              <a:t>số trong </a:t>
            </a:r>
            <a:r>
              <a:rPr sz="1100" dirty="0" err="1">
                <a:latin typeface="Times New Roman"/>
                <a:cs typeface="Times New Roman"/>
              </a:rPr>
              <a:t>những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spc="-35" dirty="0">
                <a:latin typeface="Times New Roman"/>
                <a:cs typeface="Times New Roman"/>
              </a:rPr>
              <a:t>thiết  </a:t>
            </a:r>
            <a:r>
              <a:rPr sz="1100" spc="-5" dirty="0">
                <a:latin typeface="Times New Roman"/>
                <a:cs typeface="Times New Roman"/>
              </a:rPr>
              <a:t>(khi khởi động, khi </a:t>
            </a:r>
            <a:r>
              <a:rPr sz="1100" dirty="0">
                <a:latin typeface="Times New Roman"/>
                <a:cs typeface="Times New Roman"/>
              </a:rPr>
              <a:t>chuyển </a:t>
            </a:r>
            <a:r>
              <a:rPr sz="1100" spc="-5" dirty="0">
                <a:latin typeface="Times New Roman"/>
                <a:cs typeface="Times New Roman"/>
              </a:rPr>
              <a:t>số, khi </a:t>
            </a:r>
            <a:r>
              <a:rPr sz="1100" dirty="0">
                <a:latin typeface="Times New Roman"/>
                <a:cs typeface="Times New Roman"/>
              </a:rPr>
              <a:t>phanh . .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.).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36107" y="3802627"/>
            <a:ext cx="3371078" cy="10114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5040629"/>
            <a:ext cx="3627120" cy="1171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6605" algn="just">
              <a:lnSpc>
                <a:spcPts val="1295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Hình 3-2 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của ly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</a:p>
          <a:p>
            <a:pPr marL="12700" marR="5715" indent="271145" algn="just">
              <a:lnSpc>
                <a:spcPct val="95900"/>
              </a:lnSpc>
              <a:spcBef>
                <a:spcPts val="35"/>
              </a:spcBef>
              <a:buChar char="-"/>
              <a:tabLst>
                <a:tab pos="383540" algn="l"/>
              </a:tabLst>
            </a:pP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a: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đạp ly hợp </a:t>
            </a:r>
            <a:r>
              <a:rPr sz="1100" spc="-5" dirty="0">
                <a:latin typeface="Times New Roman"/>
                <a:cs typeface="Times New Roman"/>
              </a:rPr>
              <a:t>hết hành trình </a:t>
            </a:r>
            <a:r>
              <a:rPr sz="1100" spc="-50" dirty="0">
                <a:latin typeface="Times New Roman"/>
                <a:cs typeface="Times New Roman"/>
              </a:rPr>
              <a:t>bàn  </a:t>
            </a:r>
            <a:r>
              <a:rPr sz="1100" dirty="0">
                <a:latin typeface="Times New Roman"/>
                <a:cs typeface="Times New Roman"/>
              </a:rPr>
              <a:t>đạp, </a:t>
            </a:r>
            <a:r>
              <a:rPr sz="1100" spc="-5" dirty="0">
                <a:latin typeface="Times New Roman"/>
                <a:cs typeface="Times New Roman"/>
              </a:rPr>
              <a:t>nguồn </a:t>
            </a:r>
            <a:r>
              <a:rPr sz="1100" dirty="0">
                <a:latin typeface="Times New Roman"/>
                <a:cs typeface="Times New Roman"/>
              </a:rPr>
              <a:t>động lực từ </a:t>
            </a:r>
            <a:r>
              <a:rPr sz="1100" spc="-10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bị </a:t>
            </a:r>
            <a:r>
              <a:rPr sz="1100" spc="-5" dirty="0">
                <a:latin typeface="Times New Roman"/>
                <a:cs typeface="Times New Roman"/>
              </a:rPr>
              <a:t>ngắt khỏi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truyền  lực;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71145" algn="just">
              <a:lnSpc>
                <a:spcPts val="1260"/>
              </a:lnSpc>
              <a:spcBef>
                <a:spcPts val="30"/>
              </a:spcBef>
              <a:buChar char="-"/>
              <a:tabLst>
                <a:tab pos="374015" algn="l"/>
              </a:tabLst>
            </a:pP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b: </a:t>
            </a: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đạp ly </a:t>
            </a:r>
            <a:r>
              <a:rPr sz="1100" dirty="0" err="1">
                <a:latin typeface="Times New Roman"/>
                <a:cs typeface="Times New Roman"/>
              </a:rPr>
              <a:t>hợp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latin typeface="Times New Roman"/>
                <a:cs typeface="Times New Roman"/>
              </a:rPr>
              <a:t>ch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hết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85" dirty="0">
                <a:latin typeface="Times New Roman"/>
                <a:cs typeface="Times New Roman"/>
              </a:rPr>
              <a:t>trình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dừng lại,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phần động lực của 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đến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85" dirty="0">
                <a:latin typeface="Times New Roman"/>
                <a:cs typeface="Times New Roman"/>
              </a:rPr>
              <a:t>hệ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truyền lực (động </a:t>
            </a:r>
            <a:r>
              <a:rPr sz="1100" dirty="0" err="1">
                <a:latin typeface="Times New Roman"/>
                <a:cs typeface="Times New Roman"/>
              </a:rPr>
              <a:t>lực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truyền ít hay </a:t>
            </a:r>
            <a:r>
              <a:rPr sz="1100" dirty="0">
                <a:latin typeface="Times New Roman"/>
                <a:cs typeface="Times New Roman"/>
              </a:rPr>
              <a:t>nhiều phụ </a:t>
            </a:r>
            <a:r>
              <a:rPr sz="1100" spc="-40" dirty="0">
                <a:latin typeface="Times New Roman"/>
                <a:cs typeface="Times New Roman"/>
              </a:rPr>
              <a:t>thuộc 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lực đạp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tác </a:t>
            </a:r>
            <a:r>
              <a:rPr sz="1100" dirty="0">
                <a:latin typeface="Times New Roman"/>
                <a:cs typeface="Times New Roman"/>
              </a:rPr>
              <a:t>dụng lên bàn đạp ly hợp,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25" dirty="0" smtClean="0">
                <a:latin typeface="Times New Roman"/>
                <a:cs typeface="Times New Roman"/>
              </a:rPr>
              <a:t> </a:t>
            </a:r>
            <a:r>
              <a:rPr sz="1100" spc="-125" dirty="0">
                <a:latin typeface="Times New Roman"/>
                <a:cs typeface="Times New Roman"/>
              </a:rPr>
              <a:t>lái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30295" cy="319254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016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đạp càng </a:t>
            </a:r>
            <a:r>
              <a:rPr sz="1100" spc="-5" dirty="0">
                <a:latin typeface="Times New Roman"/>
                <a:cs typeface="Times New Roman"/>
              </a:rPr>
              <a:t>mạnh </a:t>
            </a:r>
            <a:r>
              <a:rPr sz="1100" dirty="0">
                <a:latin typeface="Times New Roman"/>
                <a:cs typeface="Times New Roman"/>
              </a:rPr>
              <a:t>thì động lực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xuống hệ thống  </a:t>
            </a:r>
            <a:r>
              <a:rPr sz="1100" spc="-5" dirty="0">
                <a:latin typeface="Times New Roman"/>
                <a:cs typeface="Times New Roman"/>
              </a:rPr>
              <a:t>truyền lực càng giảm);</a:t>
            </a:r>
            <a:endParaRPr sz="1100" dirty="0">
              <a:latin typeface="Times New Roman"/>
              <a:cs typeface="Times New Roman"/>
            </a:endParaRPr>
          </a:p>
          <a:p>
            <a:pPr marL="12700" marR="10160" indent="269240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c: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nhả </a:t>
            </a:r>
            <a:r>
              <a:rPr sz="110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ly hợp </a:t>
            </a:r>
            <a:r>
              <a:rPr sz="1100" spc="-5" dirty="0">
                <a:latin typeface="Times New Roman"/>
                <a:cs typeface="Times New Roman"/>
              </a:rPr>
              <a:t>hết hành </a:t>
            </a:r>
            <a:r>
              <a:rPr sz="1100" spc="-35" dirty="0">
                <a:latin typeface="Times New Roman"/>
                <a:cs typeface="Times New Roman"/>
              </a:rPr>
              <a:t>trình  </a:t>
            </a:r>
            <a:r>
              <a:rPr sz="1100" dirty="0">
                <a:latin typeface="Times New Roman"/>
                <a:cs typeface="Times New Roman"/>
              </a:rPr>
              <a:t>thì động lực </a:t>
            </a:r>
            <a:r>
              <a:rPr sz="1100" spc="-5" dirty="0">
                <a:latin typeface="Times New Roman"/>
                <a:cs typeface="Times New Roman"/>
              </a:rPr>
              <a:t>từ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xấp xỉ </a:t>
            </a:r>
            <a:r>
              <a:rPr sz="1100" spc="-5" dirty="0">
                <a:latin typeface="Times New Roman"/>
                <a:cs typeface="Times New Roman"/>
              </a:rPr>
              <a:t>100% </a:t>
            </a:r>
            <a:r>
              <a:rPr sz="1100" dirty="0">
                <a:latin typeface="Times New Roman"/>
                <a:cs typeface="Times New Roman"/>
              </a:rPr>
              <a:t>đến hệ</a:t>
            </a:r>
            <a:r>
              <a:rPr sz="1100" spc="24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thống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10"/>
              </a:lnSpc>
            </a:pPr>
            <a:r>
              <a:rPr sz="1100" spc="-5" dirty="0">
                <a:latin typeface="Times New Roman"/>
                <a:cs typeface="Times New Roman"/>
              </a:rPr>
              <a:t>truyền lực.</a:t>
            </a:r>
            <a:endParaRPr sz="1100" dirty="0">
              <a:latin typeface="Times New Roman"/>
              <a:cs typeface="Times New Roman"/>
            </a:endParaRPr>
          </a:p>
          <a:p>
            <a:pPr marL="12700" marR="2654935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3.1.2 - </a:t>
            </a:r>
            <a:r>
              <a:rPr sz="1100" spc="-5" dirty="0">
                <a:latin typeface="Times New Roman"/>
                <a:cs typeface="Times New Roman"/>
              </a:rPr>
              <a:t>Hộp số  Hộp số </a:t>
            </a:r>
            <a:r>
              <a:rPr sz="1100" dirty="0">
                <a:latin typeface="Times New Roman"/>
                <a:cs typeface="Times New Roman"/>
              </a:rPr>
              <a:t>dùng để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91440" indent="-79375">
              <a:lnSpc>
                <a:spcPts val="1215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Truyền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thay đổi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đến bánh xe </a:t>
            </a:r>
            <a:r>
              <a:rPr sz="1100" spc="-5" dirty="0">
                <a:latin typeface="Times New Roman"/>
                <a:cs typeface="Times New Roman"/>
              </a:rPr>
              <a:t>chủ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động;</a:t>
            </a:r>
            <a:endParaRPr sz="1100" dirty="0">
              <a:latin typeface="Times New Roman"/>
              <a:cs typeface="Times New Roman"/>
            </a:endParaRPr>
          </a:p>
          <a:p>
            <a:pPr marL="93345" indent="-81280">
              <a:lnSpc>
                <a:spcPts val="1265"/>
              </a:lnSpc>
              <a:buChar char="-"/>
              <a:tabLst>
                <a:tab pos="93980" algn="l"/>
              </a:tabLst>
            </a:pPr>
            <a:r>
              <a:rPr sz="1100" dirty="0">
                <a:latin typeface="Times New Roman"/>
                <a:cs typeface="Times New Roman"/>
              </a:rPr>
              <a:t>Cắt </a:t>
            </a:r>
            <a:r>
              <a:rPr sz="1100" spc="-5" dirty="0">
                <a:latin typeface="Times New Roman"/>
                <a:cs typeface="Times New Roman"/>
              </a:rPr>
              <a:t>truyền động </a:t>
            </a:r>
            <a:r>
              <a:rPr sz="1100" dirty="0">
                <a:latin typeface="Times New Roman"/>
                <a:cs typeface="Times New Roman"/>
              </a:rPr>
              <a:t>từ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bánh xe </a:t>
            </a:r>
            <a:r>
              <a:rPr sz="1100" dirty="0">
                <a:latin typeface="Times New Roman"/>
                <a:cs typeface="Times New Roman"/>
              </a:rPr>
              <a:t>chủ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động;</a:t>
            </a:r>
            <a:endParaRPr sz="1100" dirty="0">
              <a:latin typeface="Times New Roman"/>
              <a:cs typeface="Times New Roman"/>
            </a:endParaRPr>
          </a:p>
          <a:p>
            <a:pPr marL="93345" indent="-81280">
              <a:lnSpc>
                <a:spcPts val="1265"/>
              </a:lnSpc>
              <a:buChar char="-"/>
              <a:tabLst>
                <a:tab pos="93980" algn="l"/>
              </a:tabLst>
            </a:pPr>
            <a:r>
              <a:rPr sz="1100" dirty="0">
                <a:latin typeface="Times New Roman"/>
                <a:cs typeface="Times New Roman"/>
              </a:rPr>
              <a:t>Đảm bảo cho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chuyển động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lùi.</a:t>
            </a:r>
          </a:p>
          <a:p>
            <a:pPr marL="412115">
              <a:lnSpc>
                <a:spcPts val="1260"/>
              </a:lnSpc>
            </a:pPr>
            <a:r>
              <a:rPr sz="1100" i="1" spc="-5" dirty="0">
                <a:latin typeface="Times New Roman"/>
                <a:cs typeface="Times New Roman"/>
              </a:rPr>
              <a:t>Trên ôtô hiện nay </a:t>
            </a:r>
            <a:r>
              <a:rPr sz="1100" i="1" dirty="0">
                <a:latin typeface="Times New Roman"/>
                <a:cs typeface="Times New Roman"/>
              </a:rPr>
              <a:t>thường </a:t>
            </a:r>
            <a:r>
              <a:rPr sz="1100" i="1" spc="-5" dirty="0">
                <a:latin typeface="Times New Roman"/>
                <a:cs typeface="Times New Roman"/>
              </a:rPr>
              <a:t>dùng loại hộp số có </a:t>
            </a:r>
            <a:r>
              <a:rPr sz="1100" i="1" dirty="0">
                <a:latin typeface="Times New Roman"/>
                <a:cs typeface="Times New Roman"/>
              </a:rPr>
              <a:t>cấp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điều</a:t>
            </a:r>
            <a:endParaRPr sz="1100" dirty="0">
              <a:latin typeface="Times New Roman"/>
              <a:cs typeface="Times New Roman"/>
            </a:endParaRPr>
          </a:p>
          <a:p>
            <a:pPr marL="70485">
              <a:lnSpc>
                <a:spcPts val="1265"/>
              </a:lnSpc>
            </a:pPr>
            <a:r>
              <a:rPr sz="1100" spc="-5" dirty="0">
                <a:latin typeface="Times New Roman"/>
                <a:cs typeface="Times New Roman"/>
              </a:rPr>
              <a:t>khiển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" dirty="0">
                <a:latin typeface="Times New Roman"/>
                <a:cs typeface="Times New Roman"/>
              </a:rPr>
              <a:t>tay,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hộp </a:t>
            </a:r>
            <a:r>
              <a:rPr sz="1100" spc="-10" dirty="0">
                <a:latin typeface="Times New Roman"/>
                <a:cs typeface="Times New Roman"/>
              </a:rPr>
              <a:t>số </a:t>
            </a:r>
            <a:r>
              <a:rPr sz="1100" spc="-5" dirty="0">
                <a:latin typeface="Times New Roman"/>
                <a:cs typeface="Times New Roman"/>
              </a:rPr>
              <a:t>điều khiển tự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8890" indent="269240" algn="just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3.1..2.1 </a:t>
            </a:r>
            <a:r>
              <a:rPr sz="1100" i="1" spc="-5" dirty="0">
                <a:latin typeface="Times New Roman"/>
                <a:cs typeface="Times New Roman"/>
              </a:rPr>
              <a:t>Hộp số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00" i="1" spc="-5" dirty="0">
                <a:latin typeface="Times New Roman"/>
                <a:cs typeface="Times New Roman"/>
              </a:rPr>
              <a:t>khí </a:t>
            </a:r>
            <a:r>
              <a:rPr sz="1100" i="1" dirty="0">
                <a:latin typeface="Times New Roman"/>
                <a:cs typeface="Times New Roman"/>
              </a:rPr>
              <a:t>5 cấp tiến 1 cấp lùi, </a:t>
            </a:r>
            <a:r>
              <a:rPr sz="1100" i="1" spc="-5" dirty="0">
                <a:latin typeface="Times New Roman"/>
                <a:cs typeface="Times New Roman"/>
              </a:rPr>
              <a:t>điều khiển </a:t>
            </a:r>
            <a:r>
              <a:rPr sz="1100" i="1" dirty="0">
                <a:latin typeface="Times New Roman"/>
                <a:cs typeface="Times New Roman"/>
              </a:rPr>
              <a:t>bằng  cơ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khí</a:t>
            </a:r>
            <a:endParaRPr sz="1100" dirty="0">
              <a:latin typeface="Times New Roman"/>
              <a:cs typeface="Times New Roman"/>
            </a:endParaRPr>
          </a:p>
          <a:p>
            <a:pPr marL="12700" marR="10795" indent="26924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cấu tạo của 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5 cấp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tiến, 1 cấp </a:t>
            </a:r>
            <a:r>
              <a:rPr sz="1100" spc="-10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lùi điều  </a:t>
            </a:r>
            <a:r>
              <a:rPr sz="1100" spc="-5" dirty="0">
                <a:latin typeface="Times New Roman"/>
                <a:cs typeface="Times New Roman"/>
              </a:rPr>
              <a:t>khiển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dirty="0" err="1">
                <a:latin typeface="Times New Roman"/>
                <a:cs typeface="Times New Roman"/>
              </a:rPr>
              <a:t>tay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bày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3-3.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Loại 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spc="-5" dirty="0" err="1">
                <a:latin typeface="Times New Roman"/>
                <a:cs typeface="Times New Roman"/>
              </a:rPr>
              <a:t>này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3 trục : </a:t>
            </a:r>
            <a:r>
              <a:rPr sz="1100" spc="-10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cấp, </a:t>
            </a:r>
            <a:r>
              <a:rPr sz="1100" spc="-5" dirty="0">
                <a:latin typeface="Times New Roman"/>
                <a:cs typeface="Times New Roman"/>
              </a:rPr>
              <a:t>thứ cấp, </a:t>
            </a:r>
            <a:r>
              <a:rPr sz="1100" spc="-25" dirty="0">
                <a:latin typeface="Times New Roman"/>
                <a:cs typeface="Times New Roman"/>
              </a:rPr>
              <a:t>trung  </a:t>
            </a:r>
            <a:r>
              <a:rPr sz="1100" spc="-5" dirty="0">
                <a:latin typeface="Times New Roman"/>
                <a:cs typeface="Times New Roman"/>
              </a:rPr>
              <a:t>gian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các cặp bánh răng ăn </a:t>
            </a:r>
            <a:r>
              <a:rPr sz="1100" spc="-5" dirty="0">
                <a:latin typeface="Times New Roman"/>
                <a:cs typeface="Times New Roman"/>
              </a:rPr>
              <a:t>khớp. </a:t>
            </a: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chuyển động ở  </a:t>
            </a:r>
            <a:r>
              <a:rPr sz="1100" spc="-5" dirty="0">
                <a:latin typeface="Times New Roman"/>
                <a:cs typeface="Times New Roman"/>
              </a:rPr>
              <a:t>mỗi số </a:t>
            </a:r>
            <a:r>
              <a:rPr sz="1100" dirty="0">
                <a:latin typeface="Times New Roman"/>
                <a:cs typeface="Times New Roman"/>
              </a:rPr>
              <a:t>truyền </a:t>
            </a:r>
            <a:r>
              <a:rPr sz="1100" spc="-5" dirty="0">
                <a:latin typeface="Times New Roman"/>
                <a:cs typeface="Times New Roman"/>
              </a:rPr>
              <a:t>đều </a:t>
            </a:r>
            <a:r>
              <a:rPr sz="1100" dirty="0">
                <a:latin typeface="Times New Roman"/>
                <a:cs typeface="Times New Roman"/>
              </a:rPr>
              <a:t>qua hai </a:t>
            </a:r>
            <a:r>
              <a:rPr sz="1100" spc="-5" dirty="0">
                <a:latin typeface="Times New Roman"/>
                <a:cs typeface="Times New Roman"/>
              </a:rPr>
              <a:t>cặp </a:t>
            </a:r>
            <a:r>
              <a:rPr sz="1100" dirty="0">
                <a:latin typeface="Times New Roman"/>
                <a:cs typeface="Times New Roman"/>
              </a:rPr>
              <a:t>bánh răng ăn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khớp.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1106" y="4262205"/>
            <a:ext cx="3370399" cy="1856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5928" y="6176264"/>
            <a:ext cx="27482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 </a:t>
            </a:r>
            <a:r>
              <a:rPr sz="1100" i="1" dirty="0">
                <a:latin typeface="Times New Roman"/>
                <a:cs typeface="Times New Roman"/>
              </a:rPr>
              <a:t>Sơ đồ hộp </a:t>
            </a:r>
            <a:r>
              <a:rPr sz="1100" i="1" spc="-5" dirty="0">
                <a:latin typeface="Times New Roman"/>
                <a:cs typeface="Times New Roman"/>
              </a:rPr>
              <a:t>số </a:t>
            </a:r>
            <a:r>
              <a:rPr sz="1100" i="1" dirty="0">
                <a:latin typeface="Times New Roman"/>
                <a:cs typeface="Times New Roman"/>
              </a:rPr>
              <a:t>5 </a:t>
            </a:r>
            <a:r>
              <a:rPr sz="1100" i="1" spc="-5" dirty="0">
                <a:latin typeface="Times New Roman"/>
                <a:cs typeface="Times New Roman"/>
              </a:rPr>
              <a:t>cấp số </a:t>
            </a:r>
            <a:r>
              <a:rPr sz="1100" i="1" dirty="0">
                <a:latin typeface="Times New Roman"/>
                <a:cs typeface="Times New Roman"/>
              </a:rPr>
              <a:t>tiến, 1 cấp </a:t>
            </a:r>
            <a:r>
              <a:rPr sz="1100" i="1" spc="-5" dirty="0">
                <a:latin typeface="Times New Roman"/>
                <a:cs typeface="Times New Roman"/>
              </a:rPr>
              <a:t>số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lùi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51464" y="1118154"/>
            <a:ext cx="2967860" cy="2073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3325748"/>
            <a:ext cx="3627754" cy="20140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57605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3-4 Cơ </a:t>
            </a:r>
            <a:r>
              <a:rPr sz="1100" i="1" dirty="0">
                <a:latin typeface="Times New Roman"/>
                <a:cs typeface="Times New Roman"/>
              </a:rPr>
              <a:t>cấu gài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số</a:t>
            </a:r>
            <a:endParaRPr sz="1100" dirty="0">
              <a:latin typeface="Times New Roman"/>
              <a:cs typeface="Times New Roman"/>
            </a:endParaRPr>
          </a:p>
          <a:p>
            <a:pPr marL="67310" marR="42545" indent="252729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1-Vành </a:t>
            </a:r>
            <a:r>
              <a:rPr sz="1100" i="1" spc="-5" dirty="0">
                <a:latin typeface="Times New Roman"/>
                <a:cs typeface="Times New Roman"/>
              </a:rPr>
              <a:t>răng gài; </a:t>
            </a:r>
            <a:r>
              <a:rPr sz="1100" i="1" dirty="0">
                <a:latin typeface="Times New Roman"/>
                <a:cs typeface="Times New Roman"/>
              </a:rPr>
              <a:t>2-Ống </a:t>
            </a:r>
            <a:r>
              <a:rPr sz="1100" i="1" spc="-5" dirty="0">
                <a:latin typeface="Times New Roman"/>
                <a:cs typeface="Times New Roman"/>
              </a:rPr>
              <a:t>đồng tốc; 3,9-Khóa hãm; 4-Vòng  </a:t>
            </a:r>
            <a:r>
              <a:rPr sz="1100" i="1" dirty="0">
                <a:latin typeface="Times New Roman"/>
                <a:cs typeface="Times New Roman"/>
              </a:rPr>
              <a:t>khóa; 5-Bề </a:t>
            </a:r>
            <a:r>
              <a:rPr sz="1100" i="1" spc="-10" dirty="0">
                <a:latin typeface="Times New Roman"/>
                <a:cs typeface="Times New Roman"/>
              </a:rPr>
              <a:t>mặt </a:t>
            </a:r>
            <a:r>
              <a:rPr sz="1100" i="1" spc="-5" dirty="0">
                <a:latin typeface="Times New Roman"/>
                <a:cs typeface="Times New Roman"/>
              </a:rPr>
              <a:t>ma sát; </a:t>
            </a:r>
            <a:r>
              <a:rPr sz="1100" i="1" dirty="0">
                <a:latin typeface="Times New Roman"/>
                <a:cs typeface="Times New Roman"/>
              </a:rPr>
              <a:t>6, </a:t>
            </a:r>
            <a:r>
              <a:rPr sz="1100" i="1" spc="-5" dirty="0">
                <a:latin typeface="Times New Roman"/>
                <a:cs typeface="Times New Roman"/>
              </a:rPr>
              <a:t>10-Bánh răng </a:t>
            </a:r>
            <a:r>
              <a:rPr sz="1100" i="1" dirty="0">
                <a:latin typeface="Times New Roman"/>
                <a:cs typeface="Times New Roman"/>
              </a:rPr>
              <a:t>thay đổi tỷ </a:t>
            </a:r>
            <a:r>
              <a:rPr sz="1100" i="1" spc="-5" dirty="0">
                <a:latin typeface="Times New Roman"/>
                <a:cs typeface="Times New Roman"/>
              </a:rPr>
              <a:t>số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truyền;</a:t>
            </a:r>
            <a:endParaRPr sz="1100" dirty="0">
              <a:latin typeface="Times New Roman"/>
              <a:cs typeface="Times New Roman"/>
            </a:endParaRPr>
          </a:p>
          <a:p>
            <a:pPr marL="831215">
              <a:lnSpc>
                <a:spcPts val="1210"/>
              </a:lnSpc>
            </a:pPr>
            <a:r>
              <a:rPr sz="1100" i="1" dirty="0">
                <a:latin typeface="Times New Roman"/>
                <a:cs typeface="Times New Roman"/>
              </a:rPr>
              <a:t>7-Vòng </a:t>
            </a:r>
            <a:r>
              <a:rPr sz="1100" i="1" spc="-5" dirty="0">
                <a:latin typeface="Times New Roman"/>
                <a:cs typeface="Times New Roman"/>
              </a:rPr>
              <a:t>đồng tốc; 8-Ống răng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gài;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>
              <a:lnSpc>
                <a:spcPts val="1260"/>
              </a:lnSpc>
              <a:spcBef>
                <a:spcPts val="65"/>
              </a:spcBef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 số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1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dụng khi </a:t>
            </a:r>
            <a:r>
              <a:rPr sz="1100" dirty="0">
                <a:latin typeface="Times New Roman"/>
                <a:cs typeface="Times New Roman"/>
              </a:rPr>
              <a:t>bắt đầu </a:t>
            </a:r>
            <a:r>
              <a:rPr sz="1100" spc="-5" dirty="0">
                <a:latin typeface="Times New Roman"/>
                <a:cs typeface="Times New Roman"/>
              </a:rPr>
              <a:t>chuyển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40" dirty="0">
                <a:latin typeface="Times New Roman"/>
                <a:cs typeface="Times New Roman"/>
              </a:rPr>
              <a:t>hoặc 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sức </a:t>
            </a:r>
            <a:r>
              <a:rPr sz="1100" spc="-5" dirty="0">
                <a:latin typeface="Times New Roman"/>
                <a:cs typeface="Times New Roman"/>
              </a:rPr>
              <a:t>cản chuyển động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1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lớn.</a:t>
            </a:r>
          </a:p>
          <a:p>
            <a:pPr marL="281940">
              <a:lnSpc>
                <a:spcPts val="1210"/>
              </a:lnSpc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 số 2:</a:t>
            </a:r>
            <a:r>
              <a:rPr sz="1100" spc="-5" dirty="0">
                <a:latin typeface="Times New Roman"/>
                <a:cs typeface="Times New Roman"/>
              </a:rPr>
              <a:t> Số </a:t>
            </a:r>
            <a:r>
              <a:rPr sz="1100" dirty="0">
                <a:latin typeface="Times New Roman"/>
                <a:cs typeface="Times New Roman"/>
              </a:rPr>
              <a:t>2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dụng khi </a:t>
            </a:r>
            <a:r>
              <a:rPr sz="1100" dirty="0">
                <a:latin typeface="Times New Roman"/>
                <a:cs typeface="Times New Roman"/>
              </a:rPr>
              <a:t>chạy </a:t>
            </a:r>
            <a:r>
              <a:rPr sz="1100" spc="-5" dirty="0">
                <a:latin typeface="Times New Roman"/>
                <a:cs typeface="Times New Roman"/>
              </a:rPr>
              <a:t>với tốc </a:t>
            </a:r>
            <a:r>
              <a:rPr sz="1100" dirty="0">
                <a:latin typeface="Times New Roman"/>
                <a:cs typeface="Times New Roman"/>
              </a:rPr>
              <a:t>độ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chậm.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80"/>
              </a:lnSpc>
              <a:spcBef>
                <a:spcPts val="45"/>
              </a:spcBef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 số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3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dụng khi </a:t>
            </a:r>
            <a:r>
              <a:rPr sz="1100" dirty="0">
                <a:latin typeface="Times New Roman"/>
                <a:cs typeface="Times New Roman"/>
              </a:rPr>
              <a:t>chạy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35" dirty="0">
                <a:latin typeface="Times New Roman"/>
                <a:cs typeface="Times New Roman"/>
              </a:rPr>
              <a:t>trung  </a:t>
            </a:r>
            <a:r>
              <a:rPr sz="1100" dirty="0">
                <a:latin typeface="Times New Roman"/>
                <a:cs typeface="Times New Roman"/>
              </a:rPr>
              <a:t>bình.</a:t>
            </a:r>
          </a:p>
          <a:p>
            <a:pPr marL="281940">
              <a:lnSpc>
                <a:spcPts val="1195"/>
              </a:lnSpc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</a:t>
            </a:r>
            <a:r>
              <a:rPr sz="1100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số</a:t>
            </a:r>
            <a:r>
              <a:rPr sz="1100" u="sng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4: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Số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90" dirty="0" smtClean="0">
                <a:latin typeface="Times New Roman"/>
                <a:cs typeface="Times New Roman"/>
              </a:rPr>
              <a:t>đ</a:t>
            </a:r>
            <a:r>
              <a:rPr lang="vi-VN" sz="1100" spc="-90" dirty="0" smtClean="0"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latin typeface="Times New Roman"/>
                <a:cs typeface="Times New Roman"/>
              </a:rPr>
              <a:t>ợc</a:t>
            </a:r>
            <a:r>
              <a:rPr sz="1100" spc="3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sử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dụng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khi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chạy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với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tốc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 err="1">
                <a:latin typeface="Times New Roman"/>
                <a:cs typeface="Times New Roman"/>
              </a:rPr>
              <a:t>độ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t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ơng</a:t>
            </a:r>
            <a:r>
              <a:rPr sz="1100" spc="40" dirty="0" smtClean="0">
                <a:latin typeface="Times New Roman"/>
                <a:cs typeface="Times New Roman"/>
              </a:rPr>
              <a:t> </a:t>
            </a:r>
            <a:r>
              <a:rPr sz="1100" spc="-75" dirty="0">
                <a:latin typeface="Times New Roman"/>
                <a:cs typeface="Times New Roman"/>
              </a:rPr>
              <a:t>đối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65"/>
              </a:lnSpc>
            </a:pPr>
            <a:r>
              <a:rPr sz="1100" spc="-10" dirty="0">
                <a:latin typeface="Times New Roman"/>
                <a:cs typeface="Times New Roman"/>
              </a:rPr>
              <a:t>cao.</a:t>
            </a:r>
            <a:endParaRPr sz="1100" dirty="0">
              <a:latin typeface="Times New Roman"/>
              <a:cs typeface="Times New Roman"/>
            </a:endParaRPr>
          </a:p>
          <a:p>
            <a:pPr marL="318770" marR="323215" indent="13335">
              <a:lnSpc>
                <a:spcPts val="1260"/>
              </a:lnSpc>
              <a:spcBef>
                <a:spcPts val="60"/>
              </a:spcBef>
            </a:pP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số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5: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5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dụng khi </a:t>
            </a:r>
            <a:r>
              <a:rPr sz="1100" dirty="0">
                <a:latin typeface="Times New Roman"/>
                <a:cs typeface="Times New Roman"/>
              </a:rPr>
              <a:t>chạy </a:t>
            </a:r>
            <a:r>
              <a:rPr sz="1100" spc="-5" dirty="0">
                <a:latin typeface="Times New Roman"/>
                <a:cs typeface="Times New Roman"/>
              </a:rPr>
              <a:t>với tốc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45" dirty="0">
                <a:latin typeface="Times New Roman"/>
                <a:cs typeface="Times New Roman"/>
              </a:rPr>
              <a:t>cao. 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Gài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số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lùi: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spc="-5" dirty="0" err="1">
                <a:latin typeface="Times New Roman"/>
                <a:cs typeface="Times New Roman"/>
              </a:rPr>
              <a:t>lùi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lùi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5575554"/>
            <a:ext cx="3629025" cy="837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indent="-271780" algn="just">
              <a:lnSpc>
                <a:spcPts val="1295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3.1.2.2 </a:t>
            </a:r>
            <a:r>
              <a:rPr sz="1100" spc="-5" dirty="0">
                <a:latin typeface="Times New Roman"/>
                <a:cs typeface="Times New Roman"/>
              </a:rPr>
              <a:t>Hộp </a:t>
            </a:r>
            <a:r>
              <a:rPr sz="1100" dirty="0">
                <a:latin typeface="Times New Roman"/>
                <a:cs typeface="Times New Roman"/>
              </a:rPr>
              <a:t>số </a:t>
            </a:r>
            <a:r>
              <a:rPr sz="1100" spc="-5" dirty="0">
                <a:latin typeface="Times New Roman"/>
                <a:cs typeface="Times New Roman"/>
              </a:rPr>
              <a:t>thủy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điều khiển </a:t>
            </a:r>
            <a:r>
              <a:rPr sz="1100" dirty="0">
                <a:latin typeface="Times New Roman"/>
                <a:cs typeface="Times New Roman"/>
              </a:rPr>
              <a:t>bằng điện tử </a:t>
            </a:r>
            <a:r>
              <a:rPr sz="1100" spc="-5" dirty="0">
                <a:latin typeface="Times New Roman"/>
                <a:cs typeface="Times New Roman"/>
              </a:rPr>
              <a:t>(hộp </a:t>
            </a:r>
            <a:r>
              <a:rPr sz="1100" dirty="0">
                <a:latin typeface="Times New Roman"/>
                <a:cs typeface="Times New Roman"/>
              </a:rPr>
              <a:t>số tự</a:t>
            </a:r>
            <a:r>
              <a:rPr sz="1100" spc="-5" dirty="0">
                <a:latin typeface="Times New Roman"/>
                <a:cs typeface="Times New Roman"/>
              </a:rPr>
              <a:t> động)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ct val="95800"/>
              </a:lnSpc>
              <a:spcBef>
                <a:spcPts val="35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nổ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gài </a:t>
            </a:r>
            <a:r>
              <a:rPr sz="1100" dirty="0">
                <a:latin typeface="Times New Roman"/>
                <a:cs typeface="Times New Roman"/>
              </a:rPr>
              <a:t>số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tín hiệu </a:t>
            </a:r>
            <a:r>
              <a:rPr sz="1100" spc="-5" dirty="0">
                <a:latin typeface="Times New Roman"/>
                <a:cs typeface="Times New Roman"/>
              </a:rPr>
              <a:t>(vị trí </a:t>
            </a:r>
            <a:r>
              <a:rPr sz="1100" spc="-40" dirty="0">
                <a:latin typeface="Times New Roman"/>
                <a:cs typeface="Times New Roman"/>
              </a:rPr>
              <a:t>cần  </a:t>
            </a:r>
            <a:r>
              <a:rPr sz="1100" dirty="0">
                <a:latin typeface="Times New Roman"/>
                <a:cs typeface="Times New Roman"/>
              </a:rPr>
              <a:t>số,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 err="1">
                <a:latin typeface="Times New Roman"/>
                <a:cs typeface="Times New Roman"/>
              </a:rPr>
              <a:t>trí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ớm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ga,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5" dirty="0">
                <a:latin typeface="Times New Roman"/>
                <a:cs typeface="Times New Roman"/>
              </a:rPr>
              <a:t>xe, tốc </a:t>
            </a:r>
            <a:r>
              <a:rPr sz="1100" dirty="0">
                <a:latin typeface="Times New Roman"/>
                <a:cs typeface="Times New Roman"/>
              </a:rPr>
              <a:t>độ quay của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chủ </a:t>
            </a:r>
            <a:r>
              <a:rPr sz="1100" spc="-40" dirty="0">
                <a:latin typeface="Times New Roman"/>
                <a:cs typeface="Times New Roman"/>
              </a:rPr>
              <a:t>động,  </a:t>
            </a:r>
            <a:r>
              <a:rPr sz="1100" dirty="0">
                <a:latin typeface="Times New Roman"/>
                <a:cs typeface="Times New Roman"/>
              </a:rPr>
              <a:t>nhiệt độ dầu hộp số, 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TRAC,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5" dirty="0">
                <a:latin typeface="Times New Roman"/>
                <a:cs typeface="Times New Roman"/>
              </a:rPr>
              <a:t>quay 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cơ,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hiệu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phanh)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sẽ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gửi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về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bộ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điều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khiển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181972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của hộp số để cấp 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chuyển số cho hộp số phù hợp </a:t>
            </a:r>
            <a:r>
              <a:rPr sz="1100" spc="-5" dirty="0">
                <a:latin typeface="Times New Roman"/>
                <a:cs typeface="Times New Roman"/>
              </a:rPr>
              <a:t>với  </a:t>
            </a:r>
            <a:r>
              <a:rPr sz="1100" dirty="0">
                <a:latin typeface="Times New Roman"/>
                <a:cs typeface="Times New Roman"/>
              </a:rPr>
              <a:t>các điều </a:t>
            </a:r>
            <a:r>
              <a:rPr sz="1100" spc="-5" dirty="0">
                <a:latin typeface="Times New Roman"/>
                <a:cs typeface="Times New Roman"/>
              </a:rPr>
              <a:t>kiện </a:t>
            </a:r>
            <a:r>
              <a:rPr sz="1100" dirty="0">
                <a:latin typeface="Times New Roman"/>
                <a:cs typeface="Times New Roman"/>
              </a:rPr>
              <a:t>đặt </a:t>
            </a:r>
            <a:r>
              <a:rPr sz="1100" spc="-5" dirty="0">
                <a:latin typeface="Times New Roman"/>
                <a:cs typeface="Times New Roman"/>
              </a:rPr>
              <a:t>ra </a:t>
            </a:r>
            <a:r>
              <a:rPr sz="1100" spc="-60" dirty="0">
                <a:latin typeface="Times New Roman"/>
                <a:cs typeface="Times New Roman"/>
              </a:rPr>
              <a:t>(</a:t>
            </a:r>
            <a:r>
              <a:rPr sz="1100" spc="-60" dirty="0" smtClean="0">
                <a:latin typeface="Times New Roman"/>
                <a:cs typeface="Times New Roman"/>
              </a:rPr>
              <a:t>ng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ời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chỉ </a:t>
            </a:r>
            <a:r>
              <a:rPr sz="1100" spc="-5" dirty="0">
                <a:latin typeface="Times New Roman"/>
                <a:cs typeface="Times New Roman"/>
              </a:rPr>
              <a:t>việc cài </a:t>
            </a:r>
            <a:r>
              <a:rPr sz="1100" dirty="0">
                <a:latin typeface="Times New Roman"/>
                <a:cs typeface="Times New Roman"/>
              </a:rPr>
              <a:t>số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lần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25" dirty="0">
                <a:latin typeface="Times New Roman"/>
                <a:cs typeface="Times New Roman"/>
              </a:rPr>
              <a:t>tăng  </a:t>
            </a:r>
            <a:r>
              <a:rPr sz="1100" spc="-5" dirty="0">
                <a:latin typeface="Times New Roman"/>
                <a:cs typeface="Times New Roman"/>
              </a:rPr>
              <a:t>giảm ga,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không phải </a:t>
            </a:r>
            <a:r>
              <a:rPr sz="1100" spc="-5" dirty="0">
                <a:latin typeface="Times New Roman"/>
                <a:cs typeface="Times New Roman"/>
              </a:rPr>
              <a:t>thao </a:t>
            </a:r>
            <a:r>
              <a:rPr sz="1100" dirty="0">
                <a:latin typeface="Times New Roman"/>
                <a:cs typeface="Times New Roman"/>
              </a:rPr>
              <a:t>tác tăng </a:t>
            </a:r>
            <a:r>
              <a:rPr sz="1100" spc="-5" dirty="0">
                <a:latin typeface="Times New Roman"/>
                <a:cs typeface="Times New Roman"/>
              </a:rPr>
              <a:t>giảm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số).</a:t>
            </a:r>
          </a:p>
          <a:p>
            <a:pPr marL="117475" indent="-105410" algn="just">
              <a:lnSpc>
                <a:spcPts val="1235"/>
              </a:lnSpc>
              <a:buChar char="*"/>
              <a:tabLst>
                <a:tab pos="118110" algn="l"/>
              </a:tabLst>
            </a:pPr>
            <a:r>
              <a:rPr sz="1100" dirty="0">
                <a:latin typeface="Times New Roman"/>
                <a:cs typeface="Times New Roman"/>
              </a:rPr>
              <a:t>Những chú ý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thao tác cần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số:</a:t>
            </a:r>
            <a:endParaRPr sz="1100" dirty="0">
              <a:latin typeface="Times New Roman"/>
              <a:cs typeface="Times New Roman"/>
            </a:endParaRPr>
          </a:p>
          <a:p>
            <a:pPr marL="361315" lvl="1" indent="-80010" algn="just">
              <a:lnSpc>
                <a:spcPts val="1265"/>
              </a:lnSpc>
              <a:buChar char="-"/>
              <a:tabLst>
                <a:tab pos="361950" algn="l"/>
              </a:tabLst>
            </a:pP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khởi </a:t>
            </a:r>
            <a:r>
              <a:rPr sz="1100" dirty="0">
                <a:latin typeface="Times New Roman"/>
                <a:cs typeface="Times New Roman"/>
              </a:rPr>
              <a:t>động động cơ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số 0 hoặc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P;</a:t>
            </a:r>
          </a:p>
          <a:p>
            <a:pPr marL="12700" marR="5715" lvl="1" indent="269240" algn="just">
              <a:lnSpc>
                <a:spcPct val="96000"/>
              </a:lnSpc>
              <a:spcBef>
                <a:spcPts val="25"/>
              </a:spcBef>
              <a:buChar char="-"/>
              <a:tabLst>
                <a:tab pos="391160" algn="l"/>
              </a:tabLst>
            </a:pPr>
            <a:r>
              <a:rPr sz="1100" dirty="0">
                <a:latin typeface="Times New Roman"/>
                <a:cs typeface="Times New Roman"/>
              </a:rPr>
              <a:t>Khi chuyển từ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P </a:t>
            </a:r>
            <a:r>
              <a:rPr sz="1100" spc="-5" dirty="0">
                <a:latin typeface="Times New Roman"/>
                <a:cs typeface="Times New Roman"/>
              </a:rPr>
              <a:t>sang </a:t>
            </a:r>
            <a:r>
              <a:rPr sz="1100" dirty="0">
                <a:latin typeface="Times New Roman"/>
                <a:cs typeface="Times New Roman"/>
              </a:rPr>
              <a:t>D (đối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5" dirty="0">
                <a:latin typeface="Times New Roman"/>
                <a:cs typeface="Times New Roman"/>
              </a:rPr>
              <a:t>động)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đạp phanh hết 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số đến </a:t>
            </a:r>
            <a:r>
              <a:rPr sz="1100" spc="-95" dirty="0">
                <a:latin typeface="Times New Roman"/>
                <a:cs typeface="Times New Roman"/>
              </a:rPr>
              <a:t>vị  </a:t>
            </a:r>
            <a:r>
              <a:rPr sz="1100" spc="-5" dirty="0">
                <a:latin typeface="Times New Roman"/>
                <a:cs typeface="Times New Roman"/>
              </a:rPr>
              <a:t>trí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D;</a:t>
            </a:r>
            <a:endParaRPr sz="1100" dirty="0">
              <a:latin typeface="Times New Roman"/>
              <a:cs typeface="Times New Roman"/>
            </a:endParaRPr>
          </a:p>
          <a:p>
            <a:pPr marL="12700" lvl="1" indent="269240" algn="just">
              <a:lnSpc>
                <a:spcPts val="1235"/>
              </a:lnSpc>
              <a:buChar char="-"/>
              <a:tabLst>
                <a:tab pos="365125" algn="l"/>
              </a:tabLst>
            </a:pPr>
            <a:r>
              <a:rPr sz="1100" dirty="0">
                <a:latin typeface="Times New Roman"/>
                <a:cs typeface="Times New Roman"/>
              </a:rPr>
              <a:t>Khi đổi từ </a:t>
            </a:r>
            <a:r>
              <a:rPr sz="1100" spc="-5" dirty="0">
                <a:latin typeface="Times New Roman"/>
                <a:cs typeface="Times New Roman"/>
              </a:rPr>
              <a:t>số tiến </a:t>
            </a:r>
            <a:r>
              <a:rPr sz="1100" dirty="0">
                <a:latin typeface="Times New Roman"/>
                <a:cs typeface="Times New Roman"/>
              </a:rPr>
              <a:t>sang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lùi </a:t>
            </a:r>
            <a:r>
              <a:rPr sz="1100" dirty="0" err="1">
                <a:latin typeface="Times New Roman"/>
                <a:cs typeface="Times New Roman"/>
              </a:rPr>
              <a:t>hoặc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 cần phải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cho</a:t>
            </a:r>
            <a:endParaRPr sz="11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xe dừng hẳn </a:t>
            </a:r>
            <a:r>
              <a:rPr sz="1100" spc="-5" dirty="0" err="1">
                <a:latin typeface="Times New Roman"/>
                <a:cs typeface="Times New Roman"/>
              </a:rPr>
              <a:t>mới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thao tác (đối </a:t>
            </a:r>
            <a:r>
              <a:rPr sz="1100" spc="-10" dirty="0">
                <a:latin typeface="Times New Roman"/>
                <a:cs typeface="Times New Roman"/>
              </a:rPr>
              <a:t>với </a:t>
            </a:r>
            <a:r>
              <a:rPr sz="1100" spc="-5" dirty="0">
                <a:latin typeface="Times New Roman"/>
                <a:cs typeface="Times New Roman"/>
              </a:rPr>
              <a:t>một số </a:t>
            </a:r>
            <a:r>
              <a:rPr sz="1100" spc="-10" dirty="0">
                <a:latin typeface="Times New Roman"/>
                <a:cs typeface="Times New Roman"/>
              </a:rPr>
              <a:t>xe số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40" dirty="0">
                <a:latin typeface="Times New Roman"/>
                <a:cs typeface="Times New Roman"/>
              </a:rPr>
              <a:t>động   </a:t>
            </a:r>
            <a:r>
              <a:rPr sz="1100" dirty="0">
                <a:latin typeface="Times New Roman"/>
                <a:cs typeface="Times New Roman"/>
              </a:rPr>
              <a:t>phải đạp phanh </a:t>
            </a:r>
            <a:r>
              <a:rPr sz="1100" spc="-5" dirty="0">
                <a:latin typeface="Times New Roman"/>
                <a:cs typeface="Times New Roman"/>
              </a:rPr>
              <a:t>mới thực </a:t>
            </a:r>
            <a:r>
              <a:rPr sz="1100" spc="-5" dirty="0" err="1">
                <a:latin typeface="Times New Roman"/>
                <a:cs typeface="Times New Roman"/>
              </a:rPr>
              <a:t>hiện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thao </a:t>
            </a:r>
            <a:r>
              <a:rPr sz="1100" dirty="0">
                <a:latin typeface="Times New Roman"/>
                <a:cs typeface="Times New Roman"/>
              </a:rPr>
              <a:t>tác chuyển số </a:t>
            </a:r>
            <a:r>
              <a:rPr sz="1100" spc="-5" dirty="0">
                <a:latin typeface="Times New Roman"/>
                <a:cs typeface="Times New Roman"/>
              </a:rPr>
              <a:t>tiến </a:t>
            </a:r>
            <a:r>
              <a:rPr sz="1100" spc="-40" dirty="0">
                <a:latin typeface="Times New Roman"/>
                <a:cs typeface="Times New Roman"/>
              </a:rPr>
              <a:t>sang  </a:t>
            </a:r>
            <a:r>
              <a:rPr sz="1100" spc="-5" dirty="0">
                <a:latin typeface="Times New Roman"/>
                <a:cs typeface="Times New Roman"/>
              </a:rPr>
              <a:t>lùi).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907" y="2971800"/>
            <a:ext cx="3399154" cy="1586230"/>
            <a:chOff x="731907" y="2971800"/>
            <a:chExt cx="3399154" cy="1586230"/>
          </a:xfrm>
        </p:grpSpPr>
        <p:sp>
          <p:nvSpPr>
            <p:cNvPr id="4" name="object 4"/>
            <p:cNvSpPr/>
            <p:nvPr/>
          </p:nvSpPr>
          <p:spPr>
            <a:xfrm>
              <a:off x="731907" y="3619500"/>
              <a:ext cx="821302" cy="9385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553209" y="2971800"/>
              <a:ext cx="2577719" cy="15104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0427" y="4693158"/>
            <a:ext cx="3599815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95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3-5a: </a:t>
            </a:r>
            <a:r>
              <a:rPr sz="1100" i="1" dirty="0">
                <a:latin typeface="Times New Roman"/>
                <a:cs typeface="Times New Roman"/>
              </a:rPr>
              <a:t>Sơ đồ </a:t>
            </a:r>
            <a:r>
              <a:rPr sz="1100" i="1" spc="-5" dirty="0">
                <a:latin typeface="Times New Roman"/>
                <a:cs typeface="Times New Roman"/>
              </a:rPr>
              <a:t>nguyên </a:t>
            </a:r>
            <a:r>
              <a:rPr sz="1100" i="1" dirty="0">
                <a:latin typeface="Times New Roman"/>
                <a:cs typeface="Times New Roman"/>
              </a:rPr>
              <a:t>lý hoạt </a:t>
            </a:r>
            <a:r>
              <a:rPr sz="1100" i="1" spc="-5" dirty="0">
                <a:latin typeface="Times New Roman"/>
                <a:cs typeface="Times New Roman"/>
              </a:rPr>
              <a:t>động của </a:t>
            </a:r>
            <a:r>
              <a:rPr sz="1100" i="1" dirty="0">
                <a:latin typeface="Times New Roman"/>
                <a:cs typeface="Times New Roman"/>
              </a:rPr>
              <a:t>hộp số </a:t>
            </a:r>
            <a:r>
              <a:rPr sz="1100" i="1" spc="-5" dirty="0">
                <a:latin typeface="Times New Roman"/>
                <a:cs typeface="Times New Roman"/>
              </a:rPr>
              <a:t>thủy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>
              <a:latin typeface="Times New Roman"/>
              <a:cs typeface="Times New Roman"/>
            </a:endParaRPr>
          </a:p>
          <a:p>
            <a:pPr marL="12065" marR="5080" algn="ctr">
              <a:lnSpc>
                <a:spcPct val="95900"/>
              </a:lnSpc>
              <a:spcBef>
                <a:spcPts val="35"/>
              </a:spcBef>
            </a:pPr>
            <a:r>
              <a:rPr sz="1100" i="1" dirty="0">
                <a:latin typeface="Times New Roman"/>
                <a:cs typeface="Times New Roman"/>
              </a:rPr>
              <a:t>P: số </a:t>
            </a:r>
            <a:r>
              <a:rPr sz="1100" i="1" spc="-5" dirty="0">
                <a:latin typeface="Times New Roman"/>
                <a:cs typeface="Times New Roman"/>
              </a:rPr>
              <a:t>đỗ; </a:t>
            </a:r>
            <a:r>
              <a:rPr sz="1100" i="1" dirty="0">
                <a:latin typeface="Times New Roman"/>
                <a:cs typeface="Times New Roman"/>
              </a:rPr>
              <a:t>R: số </a:t>
            </a:r>
            <a:r>
              <a:rPr sz="1100" i="1" spc="-5" dirty="0">
                <a:latin typeface="Times New Roman"/>
                <a:cs typeface="Times New Roman"/>
              </a:rPr>
              <a:t>lùi; N: </a:t>
            </a:r>
            <a:r>
              <a:rPr sz="1100" i="1" dirty="0">
                <a:latin typeface="Times New Roman"/>
                <a:cs typeface="Times New Roman"/>
              </a:rPr>
              <a:t>số </a:t>
            </a:r>
            <a:r>
              <a:rPr sz="1100" i="1" spc="-10" dirty="0">
                <a:latin typeface="Times New Roman"/>
                <a:cs typeface="Times New Roman"/>
              </a:rPr>
              <a:t>0; </a:t>
            </a:r>
            <a:r>
              <a:rPr sz="1100" i="1" spc="-5" dirty="0">
                <a:latin typeface="Times New Roman"/>
                <a:cs typeface="Times New Roman"/>
              </a:rPr>
              <a:t>D: </a:t>
            </a:r>
            <a:r>
              <a:rPr sz="1100" i="1" dirty="0">
                <a:latin typeface="Times New Roman"/>
                <a:cs typeface="Times New Roman"/>
              </a:rPr>
              <a:t>số </a:t>
            </a:r>
            <a:r>
              <a:rPr sz="1100" i="1" spc="-5" dirty="0">
                <a:latin typeface="Times New Roman"/>
                <a:cs typeface="Times New Roman"/>
              </a:rPr>
              <a:t>chạy xe bình thường; </a:t>
            </a:r>
            <a:r>
              <a:rPr sz="1100" i="1" dirty="0">
                <a:latin typeface="Times New Roman"/>
                <a:cs typeface="Times New Roman"/>
              </a:rPr>
              <a:t>2, L: số  thấp </a:t>
            </a:r>
            <a:r>
              <a:rPr sz="1100" i="1" spc="-5" dirty="0">
                <a:latin typeface="Times New Roman"/>
                <a:cs typeface="Times New Roman"/>
              </a:rPr>
              <a:t>(dùng để chạy trên đường trơn trượt, </a:t>
            </a:r>
            <a:r>
              <a:rPr sz="1100" i="1" dirty="0">
                <a:latin typeface="Times New Roman"/>
                <a:cs typeface="Times New Roman"/>
              </a:rPr>
              <a:t>lên dốc, </a:t>
            </a:r>
            <a:r>
              <a:rPr sz="1100" i="1" spc="-5" dirty="0">
                <a:latin typeface="Times New Roman"/>
                <a:cs typeface="Times New Roman"/>
              </a:rPr>
              <a:t>xuống dốc);  </a:t>
            </a:r>
            <a:r>
              <a:rPr sz="1100" i="1" dirty="0">
                <a:latin typeface="Times New Roman"/>
                <a:cs typeface="Times New Roman"/>
              </a:rPr>
              <a:t>số </a:t>
            </a:r>
            <a:r>
              <a:rPr sz="1100" i="1" spc="-5" dirty="0">
                <a:latin typeface="Times New Roman"/>
                <a:cs typeface="Times New Roman"/>
              </a:rPr>
              <a:t>(+) </a:t>
            </a:r>
            <a:r>
              <a:rPr sz="1100" i="1" dirty="0">
                <a:latin typeface="Times New Roman"/>
                <a:cs typeface="Times New Roman"/>
              </a:rPr>
              <a:t>và số </a:t>
            </a:r>
            <a:r>
              <a:rPr sz="1100" i="1" spc="-5" dirty="0">
                <a:latin typeface="Times New Roman"/>
                <a:cs typeface="Times New Roman"/>
              </a:rPr>
              <a:t>(-) </a:t>
            </a:r>
            <a:r>
              <a:rPr sz="1100" i="1" dirty="0">
                <a:latin typeface="Times New Roman"/>
                <a:cs typeface="Times New Roman"/>
              </a:rPr>
              <a:t>chạy chế </a:t>
            </a:r>
            <a:r>
              <a:rPr sz="1100" i="1" spc="-10" dirty="0">
                <a:latin typeface="Times New Roman"/>
                <a:cs typeface="Times New Roman"/>
              </a:rPr>
              <a:t>độ </a:t>
            </a:r>
            <a:r>
              <a:rPr sz="1100" i="1" dirty="0">
                <a:latin typeface="Times New Roman"/>
                <a:cs typeface="Times New Roman"/>
              </a:rPr>
              <a:t>số </a:t>
            </a:r>
            <a:r>
              <a:rPr sz="1100" i="1" spc="-5" dirty="0">
                <a:latin typeface="Times New Roman"/>
                <a:cs typeface="Times New Roman"/>
              </a:rPr>
              <a:t>thể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thao.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39276" y="1082559"/>
            <a:ext cx="3443368" cy="33116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8820" y="4441316"/>
            <a:ext cx="28867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3-5b: </a:t>
            </a:r>
            <a:r>
              <a:rPr sz="1100" i="1" dirty="0">
                <a:latin typeface="Times New Roman"/>
                <a:cs typeface="Times New Roman"/>
              </a:rPr>
              <a:t>Sơ đồ </a:t>
            </a:r>
            <a:r>
              <a:rPr sz="1100" i="1" spc="-5" dirty="0">
                <a:latin typeface="Times New Roman"/>
                <a:cs typeface="Times New Roman"/>
              </a:rPr>
              <a:t>điều khiển </a:t>
            </a:r>
            <a:r>
              <a:rPr sz="1100" i="1" dirty="0">
                <a:latin typeface="Times New Roman"/>
                <a:cs typeface="Times New Roman"/>
              </a:rPr>
              <a:t>điện tử </a:t>
            </a:r>
            <a:r>
              <a:rPr sz="1100" i="1" spc="-5" dirty="0">
                <a:latin typeface="Times New Roman"/>
                <a:cs typeface="Times New Roman"/>
              </a:rPr>
              <a:t>hộp </a:t>
            </a:r>
            <a:r>
              <a:rPr sz="1100" i="1" dirty="0">
                <a:latin typeface="Times New Roman"/>
                <a:cs typeface="Times New Roman"/>
              </a:rPr>
              <a:t>số thủy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4763261"/>
            <a:ext cx="3626485" cy="1359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algn="just">
              <a:lnSpc>
                <a:spcPts val="1295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3.1.3 - </a:t>
            </a:r>
            <a:r>
              <a:rPr sz="1100" i="1" spc="-5" dirty="0">
                <a:latin typeface="Times New Roman"/>
                <a:cs typeface="Times New Roman"/>
              </a:rPr>
              <a:t>Truyền </a:t>
            </a:r>
            <a:r>
              <a:rPr sz="1100" i="1" dirty="0">
                <a:latin typeface="Times New Roman"/>
                <a:cs typeface="Times New Roman"/>
              </a:rPr>
              <a:t>động các</a:t>
            </a:r>
            <a:r>
              <a:rPr sz="1100" i="1" spc="-10" dirty="0">
                <a:latin typeface="Times New Roman"/>
                <a:cs typeface="Times New Roman"/>
              </a:rPr>
              <a:t> đăng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ts val="1260"/>
              </a:lnSpc>
              <a:spcBef>
                <a:spcPts val="70"/>
              </a:spcBef>
            </a:pP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động các </a:t>
            </a:r>
            <a:r>
              <a:rPr sz="1100" spc="-5" dirty="0">
                <a:latin typeface="Times New Roman"/>
                <a:cs typeface="Times New Roman"/>
              </a:rPr>
              <a:t>đăng dùng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 </a:t>
            </a:r>
            <a:r>
              <a:rPr sz="1100" dirty="0">
                <a:latin typeface="Times New Roman"/>
                <a:cs typeface="Times New Roman"/>
              </a:rPr>
              <a:t>xoắn </a:t>
            </a:r>
            <a:r>
              <a:rPr sz="1100" spc="-5" dirty="0">
                <a:latin typeface="Times New Roman"/>
                <a:cs typeface="Times New Roman"/>
              </a:rPr>
              <a:t>giữa 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trục không </a:t>
            </a:r>
            <a:r>
              <a:rPr sz="1100" dirty="0">
                <a:latin typeface="Times New Roman"/>
                <a:cs typeface="Times New Roman"/>
              </a:rPr>
              <a:t>cùng nằm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spc="-5" dirty="0" err="1">
                <a:latin typeface="Times New Roman"/>
                <a:cs typeface="Times New Roman"/>
              </a:rPr>
              <a:t>một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thẳng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góc lệch </a:t>
            </a:r>
            <a:r>
              <a:rPr sz="1100" spc="-45" dirty="0">
                <a:latin typeface="Times New Roman"/>
                <a:cs typeface="Times New Roman"/>
              </a:rPr>
              <a:t>trục  </a:t>
            </a:r>
            <a:r>
              <a:rPr sz="1100" dirty="0">
                <a:latin typeface="Times New Roman"/>
                <a:cs typeface="Times New Roman"/>
              </a:rPr>
              <a:t>luôn thay đổi trong quá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chuyển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Trong xe ôtô, </a:t>
            </a:r>
            <a:r>
              <a:rPr sz="1100" spc="-5" dirty="0">
                <a:latin typeface="Times New Roman"/>
                <a:cs typeface="Times New Roman"/>
              </a:rPr>
              <a:t>truyền động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đăng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 từ  </a:t>
            </a:r>
            <a:r>
              <a:rPr sz="1100" dirty="0">
                <a:latin typeface="Times New Roman"/>
                <a:cs typeface="Times New Roman"/>
              </a:rPr>
              <a:t>hộp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đến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cầu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chủ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động,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từ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hộp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trích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công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đến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bộ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phận </a:t>
            </a:r>
            <a:r>
              <a:rPr sz="1100" spc="-5" dirty="0">
                <a:latin typeface="Times New Roman"/>
                <a:cs typeface="Times New Roman"/>
              </a:rPr>
              <a:t>chuyên dùng,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truyền lực chính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chủ động 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ớng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025" cy="5156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26924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 </a:t>
            </a:r>
            <a:r>
              <a:rPr sz="1100" dirty="0">
                <a:latin typeface="Times New Roman"/>
                <a:cs typeface="Times New Roman"/>
              </a:rPr>
              <a:t>từ 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đến cầu chủ động </a:t>
            </a:r>
            <a:r>
              <a:rPr sz="1100" spc="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từ hộp  </a:t>
            </a:r>
            <a:r>
              <a:rPr sz="1100" spc="-5" dirty="0">
                <a:latin typeface="Times New Roman"/>
                <a:cs typeface="Times New Roman"/>
              </a:rPr>
              <a:t>trích </a:t>
            </a:r>
            <a:r>
              <a:rPr sz="1100" dirty="0">
                <a:latin typeface="Times New Roman"/>
                <a:cs typeface="Times New Roman"/>
              </a:rPr>
              <a:t>công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bộ phận </a:t>
            </a:r>
            <a:r>
              <a:rPr sz="1100" spc="-5" dirty="0">
                <a:latin typeface="Times New Roman"/>
                <a:cs typeface="Times New Roman"/>
              </a:rPr>
              <a:t>chuyên </a:t>
            </a:r>
            <a:r>
              <a:rPr sz="1100" dirty="0" err="1">
                <a:latin typeface="Times New Roman"/>
                <a:cs typeface="Times New Roman"/>
              </a:rPr>
              <a:t>dùng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75" dirty="0">
                <a:latin typeface="Times New Roman"/>
                <a:cs typeface="Times New Roman"/>
              </a:rPr>
              <a:t>cơ 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các đăng kép với khớp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đăng khác </a:t>
            </a:r>
            <a:r>
              <a:rPr sz="1100" dirty="0">
                <a:latin typeface="Times New Roman"/>
                <a:cs typeface="Times New Roman"/>
              </a:rPr>
              <a:t>tốc </a:t>
            </a:r>
            <a:r>
              <a:rPr sz="1100" spc="-5" dirty="0">
                <a:latin typeface="Times New Roman"/>
                <a:cs typeface="Times New Roman"/>
              </a:rPr>
              <a:t>(hình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3-6)</a:t>
            </a:r>
          </a:p>
        </p:txBody>
      </p:sp>
      <p:sp>
        <p:nvSpPr>
          <p:cNvPr id="3" name="object 3"/>
          <p:cNvSpPr/>
          <p:nvPr/>
        </p:nvSpPr>
        <p:spPr>
          <a:xfrm>
            <a:off x="629284" y="1997710"/>
            <a:ext cx="1710582" cy="883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89504" y="1687195"/>
            <a:ext cx="1725295" cy="1194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4267" y="3176143"/>
            <a:ext cx="31108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3-6: </a:t>
            </a:r>
            <a:r>
              <a:rPr sz="1100" b="1" i="1" spc="-5" dirty="0">
                <a:latin typeface="Times New Roman"/>
                <a:cs typeface="Times New Roman"/>
              </a:rPr>
              <a:t>Truyền động các </a:t>
            </a:r>
            <a:r>
              <a:rPr sz="1100" b="1" i="1" dirty="0">
                <a:latin typeface="Times New Roman"/>
                <a:cs typeface="Times New Roman"/>
              </a:rPr>
              <a:t>đăng một </a:t>
            </a:r>
            <a:r>
              <a:rPr sz="1100" b="1" i="1" spc="-5" dirty="0">
                <a:latin typeface="Times New Roman"/>
                <a:cs typeface="Times New Roman"/>
              </a:rPr>
              <a:t>trục </a:t>
            </a:r>
            <a:r>
              <a:rPr sz="1100" b="1" i="1" dirty="0">
                <a:latin typeface="Times New Roman"/>
                <a:cs typeface="Times New Roman"/>
              </a:rPr>
              <a:t>và </a:t>
            </a:r>
            <a:r>
              <a:rPr sz="1100" b="1" i="1" spc="-5" dirty="0">
                <a:latin typeface="Times New Roman"/>
                <a:cs typeface="Times New Roman"/>
              </a:rPr>
              <a:t>hai</a:t>
            </a:r>
            <a:r>
              <a:rPr sz="1100" b="1" i="1" dirty="0">
                <a:latin typeface="Times New Roman"/>
                <a:cs typeface="Times New Roman"/>
              </a:rPr>
              <a:t> </a:t>
            </a:r>
            <a:r>
              <a:rPr sz="1100" b="1" i="1" spc="-5" dirty="0">
                <a:latin typeface="Times New Roman"/>
                <a:cs typeface="Times New Roman"/>
              </a:rPr>
              <a:t>trục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2402" y="3381383"/>
            <a:ext cx="2922380" cy="2067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712" y="5456682"/>
            <a:ext cx="3627120" cy="67691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570355" marR="81915" indent="-148336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3-7 </a:t>
            </a:r>
            <a:r>
              <a:rPr sz="1100" i="1" dirty="0">
                <a:latin typeface="Times New Roman"/>
                <a:cs typeface="Times New Roman"/>
              </a:rPr>
              <a:t>: </a:t>
            </a:r>
            <a:r>
              <a:rPr sz="1100" i="1" spc="-5" dirty="0">
                <a:latin typeface="Times New Roman"/>
                <a:cs typeface="Times New Roman"/>
              </a:rPr>
              <a:t>Truyền </a:t>
            </a:r>
            <a:r>
              <a:rPr sz="1100" i="1" dirty="0">
                <a:latin typeface="Times New Roman"/>
                <a:cs typeface="Times New Roman"/>
              </a:rPr>
              <a:t>động </a:t>
            </a:r>
            <a:r>
              <a:rPr sz="1100" i="1" spc="-10" dirty="0">
                <a:latin typeface="Times New Roman"/>
                <a:cs typeface="Times New Roman"/>
              </a:rPr>
              <a:t>bằng </a:t>
            </a:r>
            <a:r>
              <a:rPr sz="1100" i="1" spc="-5" dirty="0">
                <a:latin typeface="Times New Roman"/>
                <a:cs typeface="Times New Roman"/>
              </a:rPr>
              <a:t>trục lap sử dụng khớp các </a:t>
            </a:r>
            <a:r>
              <a:rPr sz="1100" i="1" dirty="0">
                <a:latin typeface="Times New Roman"/>
                <a:cs typeface="Times New Roman"/>
              </a:rPr>
              <a:t>đăng  đồng</a:t>
            </a:r>
            <a:r>
              <a:rPr sz="1100" i="1" spc="-5" dirty="0">
                <a:latin typeface="Times New Roman"/>
                <a:cs typeface="Times New Roman"/>
              </a:rPr>
              <a:t> tốc</a:t>
            </a:r>
            <a:endParaRPr sz="1100" dirty="0">
              <a:latin typeface="Times New Roman"/>
              <a:cs typeface="Times New Roman"/>
            </a:endParaRPr>
          </a:p>
          <a:p>
            <a:pPr marR="5080" algn="r">
              <a:lnSpc>
                <a:spcPts val="1205"/>
              </a:lnSpc>
            </a:pP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truyền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mô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men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từ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truyền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lực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chính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đến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bánh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xe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chủ</a:t>
            </a:r>
            <a:endParaRPr sz="1100" dirty="0">
              <a:latin typeface="Times New Roman"/>
              <a:cs typeface="Times New Roman"/>
            </a:endParaRPr>
          </a:p>
          <a:p>
            <a:pPr marR="62865" algn="r">
              <a:lnSpc>
                <a:spcPts val="1295"/>
              </a:lnSpc>
            </a:pPr>
            <a:r>
              <a:rPr sz="1100" spc="-10" dirty="0">
                <a:latin typeface="Times New Roman"/>
                <a:cs typeface="Times New Roman"/>
              </a:rPr>
              <a:t>động </a:t>
            </a:r>
            <a:r>
              <a:rPr sz="1100" spc="-10" dirty="0" err="1">
                <a:latin typeface="Times New Roman"/>
                <a:cs typeface="Times New Roman"/>
              </a:rPr>
              <a:t>dẫn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ớng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dùng </a:t>
            </a:r>
            <a:r>
              <a:rPr sz="1100" spc="-15" dirty="0">
                <a:latin typeface="Times New Roman"/>
                <a:cs typeface="Times New Roman"/>
              </a:rPr>
              <a:t>khớp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đăng đồng tốc (hình</a:t>
            </a:r>
            <a:r>
              <a:rPr sz="1100" spc="-65" dirty="0">
                <a:latin typeface="Times New Roman"/>
                <a:cs typeface="Times New Roman"/>
              </a:rPr>
              <a:t> 3-7)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32575" y="1043940"/>
            <a:ext cx="2661168" cy="15321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5921" y="2622931"/>
            <a:ext cx="3571875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3-8: </a:t>
            </a:r>
            <a:r>
              <a:rPr sz="1100" b="1" i="1" spc="-5" dirty="0">
                <a:latin typeface="Times New Roman"/>
                <a:cs typeface="Times New Roman"/>
              </a:rPr>
              <a:t>Khớp các </a:t>
            </a:r>
            <a:r>
              <a:rPr sz="1100" b="1" i="1" dirty="0">
                <a:latin typeface="Times New Roman"/>
                <a:cs typeface="Times New Roman"/>
              </a:rPr>
              <a:t>đăng khác</a:t>
            </a:r>
            <a:r>
              <a:rPr sz="1100" b="1" i="1" spc="-5" dirty="0">
                <a:latin typeface="Times New Roman"/>
                <a:cs typeface="Times New Roman"/>
              </a:rPr>
              <a:t> tốc</a:t>
            </a:r>
            <a:endParaRPr sz="1100">
              <a:latin typeface="Times New Roman"/>
              <a:cs typeface="Times New Roman"/>
            </a:endParaRPr>
          </a:p>
          <a:p>
            <a:pPr marL="12700" marR="5080" algn="ctr">
              <a:lnSpc>
                <a:spcPct val="95900"/>
              </a:lnSpc>
              <a:spcBef>
                <a:spcPts val="20"/>
              </a:spcBef>
            </a:pPr>
            <a:r>
              <a:rPr sz="1100" i="1" dirty="0">
                <a:latin typeface="Times New Roman"/>
                <a:cs typeface="Times New Roman"/>
              </a:rPr>
              <a:t>1-bích đầu các </a:t>
            </a:r>
            <a:r>
              <a:rPr sz="1100" i="1" spc="-5" dirty="0">
                <a:latin typeface="Times New Roman"/>
                <a:cs typeface="Times New Roman"/>
              </a:rPr>
              <a:t>đăng, 2-bi chữ </a:t>
            </a:r>
            <a:r>
              <a:rPr sz="1100" i="1" dirty="0">
                <a:latin typeface="Times New Roman"/>
                <a:cs typeface="Times New Roman"/>
              </a:rPr>
              <a:t>thập, 3-then </a:t>
            </a:r>
            <a:r>
              <a:rPr sz="1100" i="1" spc="-5" dirty="0">
                <a:latin typeface="Times New Roman"/>
                <a:cs typeface="Times New Roman"/>
              </a:rPr>
              <a:t>hoa trong, 4-then  </a:t>
            </a:r>
            <a:r>
              <a:rPr sz="1100" i="1" dirty="0">
                <a:latin typeface="Times New Roman"/>
                <a:cs typeface="Times New Roman"/>
              </a:rPr>
              <a:t>hoa </a:t>
            </a:r>
            <a:r>
              <a:rPr sz="1100" i="1" spc="-5" dirty="0">
                <a:latin typeface="Times New Roman"/>
                <a:cs typeface="Times New Roman"/>
              </a:rPr>
              <a:t>ngoài, 5-Ống các đăng, </a:t>
            </a:r>
            <a:r>
              <a:rPr sz="1100" i="1" dirty="0">
                <a:latin typeface="Times New Roman"/>
                <a:cs typeface="Times New Roman"/>
              </a:rPr>
              <a:t>7-bi chữ thập, </a:t>
            </a:r>
            <a:r>
              <a:rPr sz="1100" i="1" spc="-10" dirty="0">
                <a:latin typeface="Times New Roman"/>
                <a:cs typeface="Times New Roman"/>
              </a:rPr>
              <a:t>8- </a:t>
            </a:r>
            <a:r>
              <a:rPr sz="1100" i="1" spc="-5" dirty="0">
                <a:latin typeface="Times New Roman"/>
                <a:cs typeface="Times New Roman"/>
              </a:rPr>
              <a:t>rãnh then </a:t>
            </a:r>
            <a:r>
              <a:rPr sz="1100" i="1" dirty="0">
                <a:latin typeface="Times New Roman"/>
                <a:cs typeface="Times New Roman"/>
              </a:rPr>
              <a:t>hoa, </a:t>
            </a:r>
            <a:r>
              <a:rPr sz="1100" i="1" spc="-5" dirty="0">
                <a:latin typeface="Times New Roman"/>
                <a:cs typeface="Times New Roman"/>
              </a:rPr>
              <a:t>9-  Ống </a:t>
            </a:r>
            <a:r>
              <a:rPr sz="1100" i="1" dirty="0">
                <a:latin typeface="Times New Roman"/>
                <a:cs typeface="Times New Roman"/>
              </a:rPr>
              <a:t>các </a:t>
            </a:r>
            <a:r>
              <a:rPr sz="1100" i="1" spc="-5" dirty="0">
                <a:latin typeface="Times New Roman"/>
                <a:cs typeface="Times New Roman"/>
              </a:rPr>
              <a:t>đăng, 10-bi </a:t>
            </a:r>
            <a:r>
              <a:rPr sz="1100" i="1" dirty="0">
                <a:latin typeface="Times New Roman"/>
                <a:cs typeface="Times New Roman"/>
              </a:rPr>
              <a:t>chữ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thập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3426333"/>
            <a:ext cx="3629025" cy="1026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940">
              <a:lnSpc>
                <a:spcPts val="129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3.1.4 - Cầu chủ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>
              <a:lnSpc>
                <a:spcPts val="1270"/>
              </a:lnSpc>
              <a:spcBef>
                <a:spcPts val="50"/>
              </a:spcBef>
            </a:pPr>
            <a:r>
              <a:rPr sz="1100" dirty="0">
                <a:latin typeface="Times New Roman"/>
                <a:cs typeface="Times New Roman"/>
              </a:rPr>
              <a:t>Cụm cầu chủ động bao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: </a:t>
            </a:r>
            <a:r>
              <a:rPr sz="1100" spc="-10" dirty="0">
                <a:latin typeface="Times New Roman"/>
                <a:cs typeface="Times New Roman"/>
              </a:rPr>
              <a:t>vỏ </a:t>
            </a:r>
            <a:r>
              <a:rPr sz="1100" dirty="0">
                <a:latin typeface="Times New Roman"/>
                <a:cs typeface="Times New Roman"/>
              </a:rPr>
              <a:t>cầu chủ </a:t>
            </a:r>
            <a:r>
              <a:rPr sz="1100" spc="-5" dirty="0">
                <a:latin typeface="Times New Roman"/>
                <a:cs typeface="Times New Roman"/>
              </a:rPr>
              <a:t>động, truyền </a:t>
            </a:r>
            <a:r>
              <a:rPr sz="1100" dirty="0">
                <a:latin typeface="Times New Roman"/>
                <a:cs typeface="Times New Roman"/>
              </a:rPr>
              <a:t>lực  chính, </a:t>
            </a:r>
            <a:r>
              <a:rPr sz="1100" spc="-10" dirty="0">
                <a:latin typeface="Times New Roman"/>
                <a:cs typeface="Times New Roman"/>
              </a:rPr>
              <a:t>vi </a:t>
            </a:r>
            <a:r>
              <a:rPr sz="1100" spc="-5" dirty="0">
                <a:latin typeface="Times New Roman"/>
                <a:cs typeface="Times New Roman"/>
              </a:rPr>
              <a:t>sai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bán </a:t>
            </a:r>
            <a:r>
              <a:rPr sz="1100" spc="-5" dirty="0">
                <a:latin typeface="Times New Roman"/>
                <a:cs typeface="Times New Roman"/>
              </a:rPr>
              <a:t>trục.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- Truyền </a:t>
            </a:r>
            <a:r>
              <a:rPr sz="1100" spc="-5" dirty="0">
                <a:latin typeface="Times New Roman"/>
                <a:cs typeface="Times New Roman"/>
              </a:rPr>
              <a:t>lực chính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spc="-5" dirty="0">
                <a:latin typeface="Times New Roman"/>
                <a:cs typeface="Times New Roman"/>
              </a:rPr>
              <a:t>men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xoắn</a:t>
            </a:r>
          </a:p>
          <a:p>
            <a:pPr marL="12700" marR="5080">
              <a:lnSpc>
                <a:spcPts val="1260"/>
              </a:lnSpc>
              <a:spcBef>
                <a:spcPts val="70"/>
              </a:spcBef>
            </a:pPr>
            <a:r>
              <a:rPr sz="1100" spc="-5" dirty="0">
                <a:latin typeface="Times New Roman"/>
                <a:cs typeface="Times New Roman"/>
              </a:rPr>
              <a:t>giữa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trục vuông góc </a:t>
            </a:r>
            <a:r>
              <a:rPr sz="1100" dirty="0">
                <a:latin typeface="Times New Roman"/>
                <a:cs typeface="Times New Roman"/>
              </a:rPr>
              <a:t>nhau. </a:t>
            </a: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các loại truyền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chính  </a:t>
            </a:r>
            <a:r>
              <a:rPr sz="1100" dirty="0">
                <a:latin typeface="Times New Roman"/>
                <a:cs typeface="Times New Roman"/>
              </a:rPr>
              <a:t>đơn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 err="1">
                <a:latin typeface="Times New Roman"/>
                <a:cs typeface="Times New Roman"/>
              </a:rPr>
              <a:t>kép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3-8.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64350" y="4415154"/>
            <a:ext cx="2293620" cy="15024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6673" y="5892546"/>
            <a:ext cx="21894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3-9: </a:t>
            </a:r>
            <a:r>
              <a:rPr sz="1100" b="1" i="1" spc="-5" dirty="0">
                <a:latin typeface="Times New Roman"/>
                <a:cs typeface="Times New Roman"/>
              </a:rPr>
              <a:t>Sơ </a:t>
            </a:r>
            <a:r>
              <a:rPr sz="1100" b="1" i="1" dirty="0">
                <a:latin typeface="Times New Roman"/>
                <a:cs typeface="Times New Roman"/>
              </a:rPr>
              <a:t>đồ </a:t>
            </a:r>
            <a:r>
              <a:rPr sz="1100" b="1" i="1" spc="-5" dirty="0">
                <a:latin typeface="Times New Roman"/>
                <a:cs typeface="Times New Roman"/>
              </a:rPr>
              <a:t>truyền </a:t>
            </a:r>
            <a:r>
              <a:rPr sz="1100" b="1" i="1" dirty="0">
                <a:latin typeface="Times New Roman"/>
                <a:cs typeface="Times New Roman"/>
              </a:rPr>
              <a:t>lực chính</a:t>
            </a:r>
            <a:r>
              <a:rPr sz="1100" b="1" i="1" spc="-60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đơn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5215" cy="13188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5560" marR="25400" indent="-2540" algn="ctr">
              <a:lnSpc>
                <a:spcPct val="95900"/>
              </a:lnSpc>
              <a:spcBef>
                <a:spcPts val="155"/>
              </a:spcBef>
            </a:pPr>
            <a:r>
              <a:rPr sz="1100" i="1" spc="-5" dirty="0">
                <a:latin typeface="Times New Roman"/>
                <a:cs typeface="Times New Roman"/>
              </a:rPr>
              <a:t>1-trục các đăng, 2-bán trục, </a:t>
            </a:r>
            <a:r>
              <a:rPr sz="1100" i="1" dirty="0">
                <a:latin typeface="Times New Roman"/>
                <a:cs typeface="Times New Roman"/>
              </a:rPr>
              <a:t>3-bánh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côn </a:t>
            </a:r>
            <a:r>
              <a:rPr sz="1100" i="1" spc="-5" dirty="0">
                <a:latin typeface="Times New Roman"/>
                <a:cs typeface="Times New Roman"/>
              </a:rPr>
              <a:t>bị động (bánh  răng vành chậu), </a:t>
            </a:r>
            <a:r>
              <a:rPr sz="1100" i="1" dirty="0">
                <a:latin typeface="Times New Roman"/>
                <a:cs typeface="Times New Roman"/>
              </a:rPr>
              <a:t>4-bánh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côn </a:t>
            </a:r>
            <a:r>
              <a:rPr sz="1100" i="1" spc="-5" dirty="0">
                <a:latin typeface="Times New Roman"/>
                <a:cs typeface="Times New Roman"/>
              </a:rPr>
              <a:t>chủ động, 5-bánh </a:t>
            </a:r>
            <a:r>
              <a:rPr sz="1100" i="1" spc="-10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hành  tinh, </a:t>
            </a:r>
            <a:r>
              <a:rPr sz="1100" i="1" spc="-5" dirty="0">
                <a:latin typeface="Times New Roman"/>
                <a:cs typeface="Times New Roman"/>
              </a:rPr>
              <a:t>6-vỏ vi sai, </a:t>
            </a:r>
            <a:r>
              <a:rPr sz="1100" i="1" dirty="0">
                <a:latin typeface="Times New Roman"/>
                <a:cs typeface="Times New Roman"/>
              </a:rPr>
              <a:t>7-bánh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đầu bán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trục</a:t>
            </a:r>
            <a:endParaRPr sz="1100" dirty="0">
              <a:latin typeface="Times New Roman"/>
              <a:cs typeface="Times New Roman"/>
            </a:endParaRPr>
          </a:p>
          <a:p>
            <a:pPr marL="12700" indent="269240" algn="just">
              <a:lnSpc>
                <a:spcPts val="1235"/>
              </a:lnSpc>
            </a:pP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dùng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đảm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bảo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chủ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quay</a:t>
            </a:r>
          </a:p>
          <a:p>
            <a:pPr marL="12700" marR="5080" algn="just">
              <a:lnSpc>
                <a:spcPct val="95600"/>
              </a:lnSpc>
              <a:spcBef>
                <a:spcPts val="35"/>
              </a:spcBef>
            </a:pP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dirty="0">
                <a:latin typeface="Times New Roman"/>
                <a:cs typeface="Times New Roman"/>
              </a:rPr>
              <a:t>nhau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sức </a:t>
            </a:r>
            <a:r>
              <a:rPr sz="1100" spc="-5" dirty="0">
                <a:latin typeface="Times New Roman"/>
                <a:cs typeface="Times New Roman"/>
              </a:rPr>
              <a:t>cản </a:t>
            </a:r>
            <a:r>
              <a:rPr sz="1100" dirty="0">
                <a:latin typeface="Times New Roman"/>
                <a:cs typeface="Times New Roman"/>
              </a:rPr>
              <a:t>chuyển động ở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hai  bên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bằng nhau </a:t>
            </a:r>
            <a:r>
              <a:rPr sz="1100" spc="-5" dirty="0">
                <a:latin typeface="Times New Roman"/>
                <a:cs typeface="Times New Roman"/>
              </a:rPr>
              <a:t>(khi </a:t>
            </a:r>
            <a:r>
              <a:rPr sz="1100" dirty="0">
                <a:latin typeface="Times New Roman"/>
                <a:cs typeface="Times New Roman"/>
              </a:rPr>
              <a:t>quay </a:t>
            </a:r>
            <a:r>
              <a:rPr sz="1100" spc="-5" dirty="0">
                <a:latin typeface="Times New Roman"/>
                <a:cs typeface="Times New Roman"/>
              </a:rPr>
              <a:t>vòng,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55" dirty="0">
                <a:latin typeface="Times New Roman"/>
                <a:cs typeface="Times New Roman"/>
              </a:rPr>
              <a:t>bằng  </a:t>
            </a:r>
            <a:r>
              <a:rPr sz="1100" dirty="0">
                <a:latin typeface="Times New Roman"/>
                <a:cs typeface="Times New Roman"/>
              </a:rPr>
              <a:t>phẳng,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bán </a:t>
            </a:r>
            <a:r>
              <a:rPr sz="1100" spc="-5" dirty="0">
                <a:latin typeface="Times New Roman"/>
                <a:cs typeface="Times New Roman"/>
              </a:rPr>
              <a:t>kính các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khác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nhau).</a:t>
            </a:r>
          </a:p>
          <a:p>
            <a:pPr marL="346075" algn="just">
              <a:lnSpc>
                <a:spcPts val="1270"/>
              </a:lnSpc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của vi </a:t>
            </a:r>
            <a:r>
              <a:rPr sz="1100" spc="-5" dirty="0" err="1">
                <a:latin typeface="Times New Roman"/>
                <a:cs typeface="Times New Roman"/>
              </a:rPr>
              <a:t>sai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trên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3-9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4544" y="2328545"/>
            <a:ext cx="3200556" cy="21785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4517516"/>
            <a:ext cx="3628390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3-10: </a:t>
            </a:r>
            <a:r>
              <a:rPr sz="1100" b="1" i="1" spc="-5" dirty="0">
                <a:latin typeface="Times New Roman"/>
                <a:cs typeface="Times New Roman"/>
              </a:rPr>
              <a:t>Sơ </a:t>
            </a:r>
            <a:r>
              <a:rPr sz="1100" b="1" i="1" dirty="0">
                <a:latin typeface="Times New Roman"/>
                <a:cs typeface="Times New Roman"/>
              </a:rPr>
              <a:t>đồ cấu tạo </a:t>
            </a:r>
            <a:r>
              <a:rPr sz="1100" b="1" i="1" spc="-5" dirty="0">
                <a:latin typeface="Times New Roman"/>
                <a:cs typeface="Times New Roman"/>
              </a:rPr>
              <a:t>vi</a:t>
            </a:r>
            <a:r>
              <a:rPr sz="1100" b="1" i="1" spc="-2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sai</a:t>
            </a:r>
            <a:endParaRPr sz="1100">
              <a:latin typeface="Times New Roman"/>
              <a:cs typeface="Times New Roman"/>
            </a:endParaRPr>
          </a:p>
          <a:p>
            <a:pPr marL="78105" marR="71755" algn="ctr">
              <a:lnSpc>
                <a:spcPts val="1270"/>
              </a:lnSpc>
              <a:spcBef>
                <a:spcPts val="6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(a) </a:t>
            </a:r>
            <a:r>
              <a:rPr sz="1100" i="1" dirty="0">
                <a:latin typeface="Times New Roman"/>
                <a:cs typeface="Times New Roman"/>
              </a:rPr>
              <a:t>- Khi </a:t>
            </a:r>
            <a:r>
              <a:rPr sz="1100" i="1" spc="-5" dirty="0">
                <a:latin typeface="Times New Roman"/>
                <a:cs typeface="Times New Roman"/>
              </a:rPr>
              <a:t>ôtô </a:t>
            </a:r>
            <a:r>
              <a:rPr sz="1100" i="1" dirty="0">
                <a:latin typeface="Times New Roman"/>
                <a:cs typeface="Times New Roman"/>
              </a:rPr>
              <a:t>chuyển </a:t>
            </a:r>
            <a:r>
              <a:rPr sz="1100" i="1" spc="-5" dirty="0">
                <a:latin typeface="Times New Roman"/>
                <a:cs typeface="Times New Roman"/>
              </a:rPr>
              <a:t>động thẳng;Hình( </a:t>
            </a:r>
            <a:r>
              <a:rPr sz="1100" i="1" dirty="0">
                <a:latin typeface="Times New Roman"/>
                <a:cs typeface="Times New Roman"/>
              </a:rPr>
              <a:t>b) - Khi </a:t>
            </a:r>
            <a:r>
              <a:rPr sz="1100" i="1" spc="-10" dirty="0">
                <a:latin typeface="Times New Roman"/>
                <a:cs typeface="Times New Roman"/>
              </a:rPr>
              <a:t>ôtô </a:t>
            </a:r>
            <a:r>
              <a:rPr sz="1100" i="1" dirty="0">
                <a:latin typeface="Times New Roman"/>
                <a:cs typeface="Times New Roman"/>
              </a:rPr>
              <a:t>quay  vòng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05"/>
              </a:lnSpc>
            </a:pPr>
            <a:r>
              <a:rPr sz="1100" i="1" dirty="0">
                <a:latin typeface="Times New Roman"/>
                <a:cs typeface="Times New Roman"/>
              </a:rPr>
              <a:t>1, 5 - Bán </a:t>
            </a:r>
            <a:r>
              <a:rPr sz="1100" i="1" spc="-5" dirty="0">
                <a:latin typeface="Times New Roman"/>
                <a:cs typeface="Times New Roman"/>
              </a:rPr>
              <a:t>trục; 2-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côn bị </a:t>
            </a:r>
            <a:r>
              <a:rPr sz="1100" i="1" spc="-5" dirty="0">
                <a:latin typeface="Times New Roman"/>
                <a:cs typeface="Times New Roman"/>
              </a:rPr>
              <a:t>động (bánh răng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vành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chậu), 3 - Các 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bán </a:t>
            </a:r>
            <a:r>
              <a:rPr sz="1100" i="1" spc="-5" dirty="0">
                <a:latin typeface="Times New Roman"/>
                <a:cs typeface="Times New Roman"/>
              </a:rPr>
              <a:t>trục;4-vỏ vi </a:t>
            </a:r>
            <a:r>
              <a:rPr sz="1100" i="1" dirty="0">
                <a:latin typeface="Times New Roman"/>
                <a:cs typeface="Times New Roman"/>
              </a:rPr>
              <a:t>sai, 6 - </a:t>
            </a:r>
            <a:r>
              <a:rPr sz="1100" i="1" spc="-5" dirty="0">
                <a:latin typeface="Times New Roman"/>
                <a:cs typeface="Times New Roman"/>
              </a:rPr>
              <a:t>Bánh răng  </a:t>
            </a:r>
            <a:r>
              <a:rPr sz="1100" i="1" dirty="0">
                <a:latin typeface="Times New Roman"/>
                <a:cs typeface="Times New Roman"/>
              </a:rPr>
              <a:t>hành </a:t>
            </a:r>
            <a:r>
              <a:rPr sz="1100" i="1" spc="-5" dirty="0">
                <a:latin typeface="Times New Roman"/>
                <a:cs typeface="Times New Roman"/>
              </a:rPr>
              <a:t>tinh; 7-trục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hành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tinh.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642610"/>
            <a:ext cx="3626485" cy="846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>
              <a:lnSpc>
                <a:spcPts val="129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Vi </a:t>
            </a:r>
            <a:r>
              <a:rPr sz="1100" spc="-5" dirty="0">
                <a:latin typeface="Times New Roman"/>
                <a:cs typeface="Times New Roman"/>
              </a:rPr>
              <a:t>sai </a:t>
            </a:r>
            <a:r>
              <a:rPr sz="1100" dirty="0">
                <a:latin typeface="Times New Roman"/>
                <a:cs typeface="Times New Roman"/>
              </a:rPr>
              <a:t>là cơ cấu có </a:t>
            </a:r>
            <a:r>
              <a:rPr sz="1100" spc="-5" dirty="0">
                <a:latin typeface="Times New Roman"/>
                <a:cs typeface="Times New Roman"/>
              </a:rPr>
              <a:t>hai bậc tự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</a:t>
            </a:r>
          </a:p>
          <a:p>
            <a:pPr marL="12700" marR="5080" indent="457200">
              <a:lnSpc>
                <a:spcPts val="1270"/>
              </a:lnSpc>
              <a:spcBef>
                <a:spcPts val="55"/>
              </a:spcBef>
            </a:pPr>
            <a:r>
              <a:rPr sz="1100" dirty="0">
                <a:latin typeface="Times New Roman"/>
                <a:cs typeface="Times New Roman"/>
              </a:rPr>
              <a:t>- Các bánh </a:t>
            </a:r>
            <a:r>
              <a:rPr sz="1100" spc="-5" dirty="0">
                <a:latin typeface="Times New Roman"/>
                <a:cs typeface="Times New Roman"/>
              </a:rPr>
              <a:t>răng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tinh </a:t>
            </a:r>
            <a:r>
              <a:rPr sz="1100" dirty="0">
                <a:latin typeface="Times New Roman"/>
                <a:cs typeface="Times New Roman"/>
              </a:rPr>
              <a:t>6 quay quanh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5" dirty="0">
                <a:latin typeface="Times New Roman"/>
                <a:cs typeface="Times New Roman"/>
              </a:rPr>
              <a:t>răng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tinh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7.</a:t>
            </a:r>
          </a:p>
          <a:p>
            <a:pPr marR="5715" algn="r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chuyển động thẳng </a:t>
            </a:r>
            <a:r>
              <a:rPr sz="1100" dirty="0" err="1">
                <a:latin typeface="Times New Roman"/>
                <a:cs typeface="Times New Roman"/>
              </a:rPr>
              <a:t>trên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 phẳng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(sức</a:t>
            </a:r>
          </a:p>
          <a:p>
            <a:pPr marR="5715" algn="r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cản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bán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kính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của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hai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bằng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nhau),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thì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17777"/>
            <a:ext cx="3628390" cy="37948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715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răng hành </a:t>
            </a:r>
            <a:r>
              <a:rPr sz="1100" spc="-5" dirty="0">
                <a:latin typeface="Times New Roman"/>
                <a:cs typeface="Times New Roman"/>
              </a:rPr>
              <a:t>tinh </a:t>
            </a:r>
            <a:r>
              <a:rPr sz="1100" dirty="0">
                <a:latin typeface="Times New Roman"/>
                <a:cs typeface="Times New Roman"/>
              </a:rPr>
              <a:t>6 chỉ tham </a:t>
            </a:r>
            <a:r>
              <a:rPr sz="1100" spc="-5" dirty="0">
                <a:latin typeface="Times New Roman"/>
                <a:cs typeface="Times New Roman"/>
              </a:rPr>
              <a:t>gia một </a:t>
            </a:r>
            <a:r>
              <a:rPr sz="1100" dirty="0">
                <a:latin typeface="Times New Roman"/>
                <a:cs typeface="Times New Roman"/>
              </a:rPr>
              <a:t>chuyển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quay  </a:t>
            </a:r>
            <a:r>
              <a:rPr sz="1100" dirty="0" err="1">
                <a:latin typeface="Times New Roman"/>
                <a:cs typeface="Times New Roman"/>
              </a:rPr>
              <a:t>quanh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tâm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bán </a:t>
            </a:r>
            <a:r>
              <a:rPr sz="1100" spc="-5" dirty="0">
                <a:latin typeface="Times New Roman"/>
                <a:cs typeface="Times New Roman"/>
              </a:rPr>
              <a:t>trục. </a:t>
            </a:r>
            <a:r>
              <a:rPr sz="1100" dirty="0">
                <a:latin typeface="Times New Roman"/>
                <a:cs typeface="Times New Roman"/>
              </a:rPr>
              <a:t>Lúc đó, các bánh răng </a:t>
            </a:r>
            <a:r>
              <a:rPr sz="1100" spc="-45" dirty="0">
                <a:latin typeface="Times New Roman"/>
                <a:cs typeface="Times New Roman"/>
              </a:rPr>
              <a:t>hành  </a:t>
            </a:r>
            <a:r>
              <a:rPr sz="1100" dirty="0">
                <a:latin typeface="Times New Roman"/>
                <a:cs typeface="Times New Roman"/>
              </a:rPr>
              <a:t>tinh 6 </a:t>
            </a:r>
            <a:r>
              <a:rPr sz="1100" spc="-5" dirty="0" err="1">
                <a:latin typeface="Times New Roman"/>
                <a:cs typeface="Times New Roman"/>
              </a:rPr>
              <a:t>giống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chêm </a:t>
            </a:r>
            <a:r>
              <a:rPr sz="1100" dirty="0">
                <a:latin typeface="Times New Roman"/>
                <a:cs typeface="Times New Roman"/>
              </a:rPr>
              <a:t>nối cứng các bánh răng bán </a:t>
            </a:r>
            <a:r>
              <a:rPr sz="1100" spc="-20" dirty="0" err="1">
                <a:latin typeface="Times New Roman"/>
                <a:cs typeface="Times New Roman"/>
              </a:rPr>
              <a:t>trục.Trong</a:t>
            </a:r>
            <a:r>
              <a:rPr sz="1100" spc="-2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này, số vòng </a:t>
            </a:r>
            <a:r>
              <a:rPr sz="1100" dirty="0">
                <a:latin typeface="Times New Roman"/>
                <a:cs typeface="Times New Roman"/>
              </a:rPr>
              <a:t>quay của các bán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dirty="0" err="1">
                <a:latin typeface="Times New Roman"/>
                <a:cs typeface="Times New Roman"/>
              </a:rPr>
              <a:t>cũng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120" dirty="0">
                <a:latin typeface="Times New Roman"/>
                <a:cs typeface="Times New Roman"/>
              </a:rPr>
              <a:t>của 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bằng nhau </a:t>
            </a:r>
            <a:r>
              <a:rPr sz="1100" spc="-5" dirty="0">
                <a:latin typeface="Times New Roman"/>
                <a:cs typeface="Times New Roman"/>
              </a:rPr>
              <a:t>và bằng số vòng </a:t>
            </a:r>
            <a:r>
              <a:rPr sz="1100" dirty="0">
                <a:latin typeface="Times New Roman"/>
                <a:cs typeface="Times New Roman"/>
              </a:rPr>
              <a:t>quay của </a:t>
            </a:r>
            <a:r>
              <a:rPr sz="1100" spc="-10" dirty="0">
                <a:latin typeface="Times New Roman"/>
                <a:cs typeface="Times New Roman"/>
              </a:rPr>
              <a:t>vỏ vi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sai.</a:t>
            </a:r>
          </a:p>
          <a:p>
            <a:pPr marL="12700" marR="6350" indent="269240" algn="just">
              <a:lnSpc>
                <a:spcPts val="1260"/>
              </a:lnSpc>
              <a:spcBef>
                <a:spcPts val="3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ôtô quay vòng, </a:t>
            </a:r>
            <a:r>
              <a:rPr sz="1100" dirty="0">
                <a:latin typeface="Times New Roman"/>
                <a:cs typeface="Times New Roman"/>
              </a:rPr>
              <a:t>do sức cản chuyển động ở </a:t>
            </a:r>
            <a:r>
              <a:rPr sz="1100" spc="-5" dirty="0">
                <a:latin typeface="Times New Roman"/>
                <a:cs typeface="Times New Roman"/>
              </a:rPr>
              <a:t>hai </a:t>
            </a:r>
            <a:r>
              <a:rPr sz="1100" dirty="0">
                <a:latin typeface="Times New Roman"/>
                <a:cs typeface="Times New Roman"/>
              </a:rPr>
              <a:t>bên bánh  xe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khác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nhau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(bánh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gần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tâm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quay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vòng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chịu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sức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cản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</a:t>
            </a:r>
          </a:p>
          <a:p>
            <a:pPr marL="12700" marR="762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động lớn </a:t>
            </a:r>
            <a:r>
              <a:rPr sz="1100" spc="-5" dirty="0">
                <a:latin typeface="Times New Roman"/>
                <a:cs typeface="Times New Roman"/>
              </a:rPr>
              <a:t>hơn) </a:t>
            </a:r>
            <a:r>
              <a:rPr sz="1100" dirty="0">
                <a:latin typeface="Times New Roman"/>
                <a:cs typeface="Times New Roman"/>
              </a:rPr>
              <a:t>làm bánh </a:t>
            </a:r>
            <a:r>
              <a:rPr sz="1100" spc="-5" dirty="0">
                <a:latin typeface="Times New Roman"/>
                <a:cs typeface="Times New Roman"/>
              </a:rPr>
              <a:t>răng </a:t>
            </a:r>
            <a:r>
              <a:rPr sz="1100" dirty="0">
                <a:latin typeface="Times New Roman"/>
                <a:cs typeface="Times New Roman"/>
              </a:rPr>
              <a:t>hành tinh 6 tham </a:t>
            </a:r>
            <a:r>
              <a:rPr sz="1100" spc="-5" dirty="0">
                <a:latin typeface="Times New Roman"/>
                <a:cs typeface="Times New Roman"/>
              </a:rPr>
              <a:t>gia thêm </a:t>
            </a:r>
            <a:r>
              <a:rPr sz="1100" dirty="0">
                <a:latin typeface="Times New Roman"/>
                <a:cs typeface="Times New Roman"/>
              </a:rPr>
              <a:t>chuyển  động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quay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quanh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trục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thập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7.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Cơ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cấu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lúc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này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hai</a:t>
            </a:r>
          </a:p>
          <a:p>
            <a:pPr marL="12700" marR="5715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bậc tự do. Vì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răng </a:t>
            </a:r>
            <a:r>
              <a:rPr sz="1100" spc="-5" dirty="0">
                <a:latin typeface="Times New Roman"/>
                <a:cs typeface="Times New Roman"/>
              </a:rPr>
              <a:t>hành tinh </a:t>
            </a:r>
            <a:r>
              <a:rPr sz="1100" dirty="0">
                <a:latin typeface="Times New Roman"/>
                <a:cs typeface="Times New Roman"/>
              </a:rPr>
              <a:t>6 quay quanh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dirty="0">
                <a:latin typeface="Times New Roman"/>
                <a:cs typeface="Times New Roman"/>
              </a:rPr>
              <a:t>7 làm tăng  </a:t>
            </a:r>
            <a:r>
              <a:rPr sz="1100" spc="-5" dirty="0">
                <a:latin typeface="Times New Roman"/>
                <a:cs typeface="Times New Roman"/>
              </a:rPr>
              <a:t>số vòng </a:t>
            </a:r>
            <a:r>
              <a:rPr sz="1100" dirty="0">
                <a:latin typeface="Times New Roman"/>
                <a:cs typeface="Times New Roman"/>
              </a:rPr>
              <a:t>quay của bánh </a:t>
            </a:r>
            <a:r>
              <a:rPr sz="1100" spc="-5" dirty="0">
                <a:latin typeface="Times New Roman"/>
                <a:cs typeface="Times New Roman"/>
              </a:rPr>
              <a:t>răng </a:t>
            </a:r>
            <a:r>
              <a:rPr sz="1100" dirty="0">
                <a:latin typeface="Times New Roman"/>
                <a:cs typeface="Times New Roman"/>
              </a:rPr>
              <a:t>bán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dirty="0">
                <a:latin typeface="Times New Roman"/>
                <a:cs typeface="Times New Roman"/>
              </a:rPr>
              <a:t>5 (bánh xa </a:t>
            </a:r>
            <a:r>
              <a:rPr sz="1100" spc="-5" dirty="0">
                <a:latin typeface="Times New Roman"/>
                <a:cs typeface="Times New Roman"/>
              </a:rPr>
              <a:t>tâm </a:t>
            </a:r>
            <a:r>
              <a:rPr sz="1100" dirty="0">
                <a:latin typeface="Times New Roman"/>
                <a:cs typeface="Times New Roman"/>
              </a:rPr>
              <a:t>quay </a:t>
            </a:r>
            <a:r>
              <a:rPr sz="1100" spc="-5" dirty="0">
                <a:latin typeface="Times New Roman"/>
                <a:cs typeface="Times New Roman"/>
              </a:rPr>
              <a:t>vòng) 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vòng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bánh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răng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bán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trục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5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(bánh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gần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tâm</a:t>
            </a:r>
            <a:endParaRPr sz="11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quay </a:t>
            </a:r>
            <a:r>
              <a:rPr sz="1100" spc="-5" dirty="0">
                <a:latin typeface="Times New Roman"/>
                <a:cs typeface="Times New Roman"/>
              </a:rPr>
              <a:t>vòng) </a:t>
            </a:r>
            <a:r>
              <a:rPr sz="1100" dirty="0">
                <a:latin typeface="Times New Roman"/>
                <a:cs typeface="Times New Roman"/>
              </a:rPr>
              <a:t>dẫn đến </a:t>
            </a:r>
            <a:r>
              <a:rPr sz="1100" spc="-5" dirty="0">
                <a:latin typeface="Times New Roman"/>
                <a:cs typeface="Times New Roman"/>
              </a:rPr>
              <a:t>số vòng </a:t>
            </a:r>
            <a:r>
              <a:rPr sz="1100" dirty="0">
                <a:latin typeface="Times New Roman"/>
                <a:cs typeface="Times New Roman"/>
              </a:rPr>
              <a:t>quay của các bánh xe chủ động  </a:t>
            </a:r>
            <a:r>
              <a:rPr sz="1100" spc="-5" dirty="0">
                <a:latin typeface="Times New Roman"/>
                <a:cs typeface="Times New Roman"/>
              </a:rPr>
              <a:t>khác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nhau.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Điều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đó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đảm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bảo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chủ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động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ôtô</a:t>
            </a:r>
          </a:p>
          <a:p>
            <a:pPr marL="12700" algn="just">
              <a:lnSpc>
                <a:spcPts val="1210"/>
              </a:lnSpc>
            </a:pP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quay vòng không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ợt</a:t>
            </a:r>
            <a:r>
              <a:rPr sz="1100" spc="-6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900"/>
              </a:lnSpc>
              <a:spcBef>
                <a:spcPts val="20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Chú ý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spc="-10" dirty="0">
                <a:latin typeface="Times New Roman"/>
                <a:cs typeface="Times New Roman"/>
              </a:rPr>
              <a:t>số vi </a:t>
            </a:r>
            <a:r>
              <a:rPr sz="1100" spc="-5" dirty="0">
                <a:latin typeface="Times New Roman"/>
                <a:cs typeface="Times New Roman"/>
              </a:rPr>
              <a:t>sai đối xứng, khi </a:t>
            </a:r>
            <a:r>
              <a:rPr sz="1100" dirty="0">
                <a:latin typeface="Times New Roman"/>
                <a:cs typeface="Times New Roman"/>
              </a:rPr>
              <a:t>ôtô chuyển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thẳng  hoặc quay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dirty="0">
                <a:latin typeface="Times New Roman"/>
                <a:cs typeface="Times New Roman"/>
              </a:rPr>
              <a:t>thì tổng </a:t>
            </a:r>
            <a:r>
              <a:rPr sz="1100" spc="-5" dirty="0">
                <a:latin typeface="Times New Roman"/>
                <a:cs typeface="Times New Roman"/>
              </a:rPr>
              <a:t>số vòng </a:t>
            </a:r>
            <a:r>
              <a:rPr sz="1100" dirty="0">
                <a:latin typeface="Times New Roman"/>
                <a:cs typeface="Times New Roman"/>
              </a:rPr>
              <a:t>quay của hai bán </a:t>
            </a:r>
            <a:r>
              <a:rPr sz="1100" spc="-5" dirty="0">
                <a:latin typeface="Times New Roman"/>
                <a:cs typeface="Times New Roman"/>
              </a:rPr>
              <a:t>trục </a:t>
            </a:r>
            <a:r>
              <a:rPr sz="1100" dirty="0">
                <a:latin typeface="Times New Roman"/>
                <a:cs typeface="Times New Roman"/>
              </a:rPr>
              <a:t>đều bằng  hai lần </a:t>
            </a:r>
            <a:r>
              <a:rPr sz="1100" spc="-5" dirty="0">
                <a:latin typeface="Times New Roman"/>
                <a:cs typeface="Times New Roman"/>
              </a:rPr>
              <a:t>số vòng </a:t>
            </a:r>
            <a:r>
              <a:rPr sz="1100" dirty="0">
                <a:latin typeface="Times New Roman"/>
                <a:cs typeface="Times New Roman"/>
              </a:rPr>
              <a:t>quay của </a:t>
            </a:r>
            <a:r>
              <a:rPr sz="1100" spc="-10" dirty="0">
                <a:latin typeface="Times New Roman"/>
                <a:cs typeface="Times New Roman"/>
              </a:rPr>
              <a:t>vỏ vi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sai.</a:t>
            </a:r>
          </a:p>
          <a:p>
            <a:pPr marL="281940">
              <a:lnSpc>
                <a:spcPts val="1250"/>
              </a:lnSpc>
            </a:pPr>
            <a:r>
              <a:rPr sz="1100" b="1" dirty="0">
                <a:latin typeface="Times New Roman"/>
                <a:cs typeface="Times New Roman"/>
              </a:rPr>
              <a:t>3.2 - </a:t>
            </a:r>
            <a:r>
              <a:rPr sz="1100" b="1" spc="-5" dirty="0">
                <a:latin typeface="Times New Roman"/>
                <a:cs typeface="Times New Roman"/>
              </a:rPr>
              <a:t>KHUNG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59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Khung xe để lắp </a:t>
            </a:r>
            <a:r>
              <a:rPr sz="1100" spc="-5" dirty="0">
                <a:latin typeface="Times New Roman"/>
                <a:cs typeface="Times New Roman"/>
              </a:rPr>
              <a:t>đặt các cụm </a:t>
            </a:r>
            <a:r>
              <a:rPr sz="1100" dirty="0">
                <a:latin typeface="Times New Roman"/>
                <a:cs typeface="Times New Roman"/>
              </a:rPr>
              <a:t>tổng thành của ôtô, </a:t>
            </a:r>
            <a:r>
              <a:rPr sz="1100" spc="-10" dirty="0">
                <a:latin typeface="Times New Roman"/>
                <a:cs typeface="Times New Roman"/>
              </a:rPr>
              <a:t>đỡ </a:t>
            </a:r>
            <a:r>
              <a:rPr sz="1100" dirty="0">
                <a:latin typeface="Times New Roman"/>
                <a:cs typeface="Times New Roman"/>
              </a:rPr>
              <a:t>toàn  bộ </a:t>
            </a:r>
            <a:r>
              <a:rPr sz="1100" dirty="0" err="1">
                <a:latin typeface="Times New Roman"/>
                <a:cs typeface="Times New Roman"/>
              </a:rPr>
              <a:t>trọng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tiếp </a:t>
            </a:r>
            <a:r>
              <a:rPr sz="1100" spc="-5" dirty="0">
                <a:latin typeface="Times New Roman"/>
                <a:cs typeface="Times New Roman"/>
              </a:rPr>
              <a:t>nhận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kéo, lực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spc="-30" dirty="0">
                <a:latin typeface="Times New Roman"/>
                <a:cs typeface="Times New Roman"/>
              </a:rPr>
              <a:t>ngang  </a:t>
            </a:r>
            <a:r>
              <a:rPr sz="1100" dirty="0">
                <a:latin typeface="Times New Roman"/>
                <a:cs typeface="Times New Roman"/>
              </a:rPr>
              <a:t>trong quá </a:t>
            </a:r>
            <a:r>
              <a:rPr sz="1100" spc="-5" dirty="0">
                <a:latin typeface="Times New Roman"/>
                <a:cs typeface="Times New Roman"/>
              </a:rPr>
              <a:t>trình ôtô chuyển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Khung xe </a:t>
            </a:r>
            <a:r>
              <a:rPr sz="1100" spc="-5" dirty="0">
                <a:latin typeface="Times New Roman"/>
                <a:cs typeface="Times New Roman"/>
              </a:rPr>
              <a:t>có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 err="1">
                <a:latin typeface="Times New Roman"/>
                <a:cs typeface="Times New Roman"/>
              </a:rPr>
              <a:t>tạo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3-10.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245225" y="4794039"/>
            <a:ext cx="3531235" cy="1120775"/>
            <a:chOff x="6245225" y="4794039"/>
            <a:chExt cx="3531235" cy="1120775"/>
          </a:xfrm>
        </p:grpSpPr>
        <p:sp>
          <p:nvSpPr>
            <p:cNvPr id="8" name="object 8"/>
            <p:cNvSpPr/>
            <p:nvPr/>
          </p:nvSpPr>
          <p:spPr>
            <a:xfrm>
              <a:off x="6245225" y="4907279"/>
              <a:ext cx="1652270" cy="10071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32162" y="4794039"/>
              <a:ext cx="1844297" cy="1113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51828" y="5889498"/>
            <a:ext cx="3519804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31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3-11: </a:t>
            </a:r>
            <a:r>
              <a:rPr sz="1100" b="1" i="1" dirty="0">
                <a:latin typeface="Times New Roman"/>
                <a:cs typeface="Times New Roman"/>
              </a:rPr>
              <a:t>Khung</a:t>
            </a:r>
            <a:r>
              <a:rPr sz="1100" b="1" i="1" spc="-5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  <a:p>
            <a:pPr marL="12700" marR="5080" algn="ctr">
              <a:lnSpc>
                <a:spcPts val="1260"/>
              </a:lnSpc>
              <a:spcBef>
                <a:spcPts val="85"/>
              </a:spcBef>
            </a:pPr>
            <a:r>
              <a:rPr sz="1100" b="1" i="1" dirty="0">
                <a:latin typeface="Times New Roman"/>
                <a:cs typeface="Times New Roman"/>
              </a:rPr>
              <a:t>Hình </a:t>
            </a:r>
            <a:r>
              <a:rPr sz="1100" b="1" i="1" spc="-5" dirty="0">
                <a:latin typeface="Times New Roman"/>
                <a:cs typeface="Times New Roman"/>
              </a:rPr>
              <a:t>(a): Khung </a:t>
            </a:r>
            <a:r>
              <a:rPr sz="1100" b="1" i="1" spc="-10" dirty="0">
                <a:latin typeface="Times New Roman"/>
                <a:cs typeface="Times New Roman"/>
              </a:rPr>
              <a:t>xe </a:t>
            </a:r>
            <a:r>
              <a:rPr sz="1100" b="1" i="1" dirty="0">
                <a:latin typeface="Times New Roman"/>
                <a:cs typeface="Times New Roman"/>
              </a:rPr>
              <a:t>con </a:t>
            </a:r>
            <a:r>
              <a:rPr sz="1100" b="1" i="1" spc="-5" dirty="0">
                <a:latin typeface="Times New Roman"/>
                <a:cs typeface="Times New Roman"/>
              </a:rPr>
              <a:t>liên hợp, Hình (b) </a:t>
            </a:r>
            <a:r>
              <a:rPr sz="1100" b="1" i="1" dirty="0">
                <a:latin typeface="Times New Roman"/>
                <a:cs typeface="Times New Roman"/>
              </a:rPr>
              <a:t>khung xe rời </a:t>
            </a:r>
            <a:r>
              <a:rPr sz="1100" b="1" i="1" spc="-5" dirty="0">
                <a:latin typeface="Times New Roman"/>
                <a:cs typeface="Times New Roman"/>
              </a:rPr>
              <a:t>(sát  </a:t>
            </a:r>
            <a:r>
              <a:rPr sz="1100" b="1" i="1" dirty="0">
                <a:latin typeface="Times New Roman"/>
                <a:cs typeface="Times New Roman"/>
              </a:rPr>
              <a:t>xi)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180846"/>
            <a:ext cx="3625850" cy="20140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2759" lvl="1" indent="-211454">
              <a:lnSpc>
                <a:spcPts val="1285"/>
              </a:lnSpc>
              <a:spcBef>
                <a:spcPts val="105"/>
              </a:spcBef>
              <a:buAutoNum type="arabicPeriod" startAt="3"/>
              <a:tabLst>
                <a:tab pos="493395" algn="l"/>
              </a:tabLst>
            </a:pPr>
            <a:r>
              <a:rPr sz="1100" b="1" dirty="0">
                <a:latin typeface="Times New Roman"/>
                <a:cs typeface="Times New Roman"/>
              </a:rPr>
              <a:t>- HỆ </a:t>
            </a:r>
            <a:r>
              <a:rPr sz="1100" b="1" spc="-5" dirty="0">
                <a:latin typeface="Times New Roman"/>
                <a:cs typeface="Times New Roman"/>
              </a:rPr>
              <a:t>THỐNG CHUYỂN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>
              <a:lnSpc>
                <a:spcPts val="1255"/>
              </a:lnSpc>
              <a:buAutoNum type="arabicPeriod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Hệ thống treo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70"/>
              </a:lnSpc>
              <a:spcBef>
                <a:spcPts val="50"/>
              </a:spcBef>
            </a:pPr>
            <a:r>
              <a:rPr sz="1100" spc="-5" dirty="0">
                <a:latin typeface="Times New Roman"/>
                <a:cs typeface="Times New Roman"/>
              </a:rPr>
              <a:t>Hệ thống treo dùng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nối </a:t>
            </a:r>
            <a:r>
              <a:rPr sz="1100" dirty="0">
                <a:latin typeface="Times New Roman"/>
                <a:cs typeface="Times New Roman"/>
              </a:rPr>
              <a:t>đàn hồi </a:t>
            </a:r>
            <a:r>
              <a:rPr sz="1100" spc="-5" dirty="0">
                <a:latin typeface="Times New Roman"/>
                <a:cs typeface="Times New Roman"/>
              </a:rPr>
              <a:t>khung </a:t>
            </a:r>
            <a:r>
              <a:rPr sz="1100" spc="-10" dirty="0">
                <a:latin typeface="Times New Roman"/>
                <a:cs typeface="Times New Roman"/>
              </a:rPr>
              <a:t>vỏ </a:t>
            </a:r>
            <a:r>
              <a:rPr sz="1100" spc="-5" dirty="0">
                <a:latin typeface="Times New Roman"/>
                <a:cs typeface="Times New Roman"/>
              </a:rPr>
              <a:t>với các </a:t>
            </a:r>
            <a:r>
              <a:rPr sz="1100" dirty="0">
                <a:latin typeface="Times New Roman"/>
                <a:cs typeface="Times New Roman"/>
              </a:rPr>
              <a:t>cầu,  gồm 3 bộ phận cơ bản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5080" lvl="3" indent="457200">
              <a:lnSpc>
                <a:spcPts val="1260"/>
              </a:lnSpc>
              <a:buChar char="-"/>
              <a:tabLst>
                <a:tab pos="554355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phận đàn hồi </a:t>
            </a:r>
            <a:r>
              <a:rPr sz="1100" spc="-5" dirty="0">
                <a:latin typeface="Times New Roman"/>
                <a:cs typeface="Times New Roman"/>
              </a:rPr>
              <a:t>dùng </a:t>
            </a:r>
            <a:r>
              <a:rPr sz="1100" dirty="0">
                <a:latin typeface="Times New Roman"/>
                <a:cs typeface="Times New Roman"/>
              </a:rPr>
              <a:t>để đảm bảo độ êm dịu cần </a:t>
            </a:r>
            <a:r>
              <a:rPr sz="1100" spc="-5" dirty="0">
                <a:latin typeface="Times New Roman"/>
                <a:cs typeface="Times New Roman"/>
              </a:rPr>
              <a:t>thiết  khi </a:t>
            </a:r>
            <a:r>
              <a:rPr sz="1100" dirty="0">
                <a:latin typeface="Times New Roman"/>
                <a:cs typeface="Times New Roman"/>
              </a:rPr>
              <a:t>chuyển động (lò </a:t>
            </a:r>
            <a:r>
              <a:rPr sz="1100" spc="-10" dirty="0">
                <a:latin typeface="Times New Roman"/>
                <a:cs typeface="Times New Roman"/>
              </a:rPr>
              <a:t>xo </a:t>
            </a:r>
            <a:r>
              <a:rPr sz="1100" spc="-5" dirty="0">
                <a:latin typeface="Times New Roman"/>
                <a:cs typeface="Times New Roman"/>
              </a:rPr>
              <a:t>trụ, </a:t>
            </a:r>
            <a:r>
              <a:rPr sz="1100" dirty="0">
                <a:latin typeface="Times New Roman"/>
                <a:cs typeface="Times New Roman"/>
              </a:rPr>
              <a:t>nhíp lá, thanh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xoắn);</a:t>
            </a:r>
          </a:p>
          <a:p>
            <a:pPr marL="12700" marR="5715" lvl="3" indent="457200">
              <a:lnSpc>
                <a:spcPts val="1260"/>
              </a:lnSpc>
              <a:spcBef>
                <a:spcPts val="15"/>
              </a:spcBef>
              <a:buChar char="-"/>
              <a:tabLst>
                <a:tab pos="566420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phận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các lực </a:t>
            </a:r>
            <a:r>
              <a:rPr sz="1100" spc="-5" dirty="0">
                <a:latin typeface="Times New Roman"/>
                <a:cs typeface="Times New Roman"/>
              </a:rPr>
              <a:t>tác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0" dirty="0">
                <a:latin typeface="Times New Roman"/>
                <a:cs typeface="Times New Roman"/>
              </a:rPr>
              <a:t>(đòn 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nhíp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lá);</a:t>
            </a:r>
            <a:endParaRPr sz="1100" dirty="0">
              <a:latin typeface="Times New Roman"/>
              <a:cs typeface="Times New Roman"/>
            </a:endParaRPr>
          </a:p>
          <a:p>
            <a:pPr marL="12700" marR="5080" lvl="3" indent="457200">
              <a:lnSpc>
                <a:spcPts val="1260"/>
              </a:lnSpc>
              <a:spcBef>
                <a:spcPts val="15"/>
              </a:spcBef>
              <a:buChar char="-"/>
              <a:tabLst>
                <a:tab pos="563245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phận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chấn dùng để dập </a:t>
            </a:r>
            <a:r>
              <a:rPr sz="1100" spc="-5" dirty="0">
                <a:latin typeface="Times New Roman"/>
                <a:cs typeface="Times New Roman"/>
              </a:rPr>
              <a:t>tắt giao động (giảm  </a:t>
            </a:r>
            <a:r>
              <a:rPr sz="1100" dirty="0">
                <a:latin typeface="Times New Roman"/>
                <a:cs typeface="Times New Roman"/>
              </a:rPr>
              <a:t>chấn thuỷ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lực).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các loại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treo</a:t>
            </a:r>
          </a:p>
          <a:p>
            <a:pPr algn="ctr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bày trên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3-12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9284" y="3131820"/>
            <a:ext cx="3300403" cy="1718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0876" y="4825746"/>
            <a:ext cx="3088005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(a)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treo </a:t>
            </a:r>
            <a:r>
              <a:rPr sz="1100" i="1" dirty="0">
                <a:latin typeface="Times New Roman"/>
                <a:cs typeface="Times New Roman"/>
              </a:rPr>
              <a:t>phụ</a:t>
            </a:r>
            <a:r>
              <a:rPr sz="1100" i="1" spc="-10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thuộc</a:t>
            </a:r>
            <a:endParaRPr sz="1100">
              <a:latin typeface="Times New Roman"/>
              <a:cs typeface="Times New Roman"/>
            </a:endParaRPr>
          </a:p>
          <a:p>
            <a:pPr marL="245745" marR="5080" indent="-233679">
              <a:lnSpc>
                <a:spcPts val="1270"/>
              </a:lnSpc>
              <a:spcBef>
                <a:spcPts val="55"/>
              </a:spcBef>
            </a:pPr>
            <a:r>
              <a:rPr sz="1100" i="1" dirty="0">
                <a:latin typeface="Times New Roman"/>
                <a:cs typeface="Times New Roman"/>
              </a:rPr>
              <a:t>1-nhíp, </a:t>
            </a:r>
            <a:r>
              <a:rPr sz="1100" i="1" spc="-5" dirty="0">
                <a:latin typeface="Times New Roman"/>
                <a:cs typeface="Times New Roman"/>
              </a:rPr>
              <a:t>2-ống giảm sóc, 3-cầu, 4-mõ nhíp trước, 5-đầu  </a:t>
            </a:r>
            <a:r>
              <a:rPr sz="1100" i="1" dirty="0">
                <a:latin typeface="Times New Roman"/>
                <a:cs typeface="Times New Roman"/>
              </a:rPr>
              <a:t>giảm </a:t>
            </a:r>
            <a:r>
              <a:rPr sz="1100" i="1" spc="-5" dirty="0">
                <a:latin typeface="Times New Roman"/>
                <a:cs typeface="Times New Roman"/>
              </a:rPr>
              <a:t>sóc </a:t>
            </a:r>
            <a:r>
              <a:rPr sz="1100" i="1" dirty="0">
                <a:latin typeface="Times New Roman"/>
                <a:cs typeface="Times New Roman"/>
              </a:rPr>
              <a:t>lắp </a:t>
            </a:r>
            <a:r>
              <a:rPr sz="1100" i="1" spc="-5" dirty="0">
                <a:latin typeface="Times New Roman"/>
                <a:cs typeface="Times New Roman"/>
              </a:rPr>
              <a:t>lên </a:t>
            </a:r>
            <a:r>
              <a:rPr sz="1100" i="1" dirty="0">
                <a:latin typeface="Times New Roman"/>
                <a:cs typeface="Times New Roman"/>
              </a:rPr>
              <a:t>khung xe, </a:t>
            </a:r>
            <a:r>
              <a:rPr sz="1100" i="1" spc="-5" dirty="0">
                <a:latin typeface="Times New Roman"/>
                <a:cs typeface="Times New Roman"/>
              </a:rPr>
              <a:t>6-mõ nhíp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sau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11925" y="1043940"/>
            <a:ext cx="2996565" cy="1851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2869819"/>
            <a:ext cx="3629025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41425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(b)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treo </a:t>
            </a:r>
            <a:r>
              <a:rPr sz="1100" i="1" dirty="0">
                <a:latin typeface="Times New Roman"/>
                <a:cs typeface="Times New Roman"/>
              </a:rPr>
              <a:t>độc</a:t>
            </a:r>
            <a:r>
              <a:rPr sz="1100" i="1" spc="-10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lập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000"/>
              </a:lnSpc>
              <a:spcBef>
                <a:spcPts val="20"/>
              </a:spcBef>
            </a:pPr>
            <a:r>
              <a:rPr sz="1100" i="1" dirty="0">
                <a:latin typeface="Times New Roman"/>
                <a:cs typeface="Times New Roman"/>
              </a:rPr>
              <a:t>1-rô </a:t>
            </a:r>
            <a:r>
              <a:rPr sz="1100" i="1" spc="-5" dirty="0">
                <a:latin typeface="Times New Roman"/>
                <a:cs typeface="Times New Roman"/>
              </a:rPr>
              <a:t>tuyn, 2-vỏ </a:t>
            </a:r>
            <a:r>
              <a:rPr sz="1100" i="1" dirty="0">
                <a:latin typeface="Times New Roman"/>
                <a:cs typeface="Times New Roman"/>
              </a:rPr>
              <a:t>bọc </a:t>
            </a:r>
            <a:r>
              <a:rPr sz="1100" i="1" spc="-5" dirty="0">
                <a:latin typeface="Times New Roman"/>
                <a:cs typeface="Times New Roman"/>
              </a:rPr>
              <a:t>rô tuyn, </a:t>
            </a:r>
            <a:r>
              <a:rPr sz="1100" i="1" dirty="0">
                <a:latin typeface="Times New Roman"/>
                <a:cs typeface="Times New Roman"/>
              </a:rPr>
              <a:t>3-ốc </a:t>
            </a:r>
            <a:r>
              <a:rPr sz="1100" i="1" spc="-5" dirty="0">
                <a:latin typeface="Times New Roman"/>
                <a:cs typeface="Times New Roman"/>
              </a:rPr>
              <a:t>côn, </a:t>
            </a:r>
            <a:r>
              <a:rPr sz="1100" i="1" dirty="0">
                <a:latin typeface="Times New Roman"/>
                <a:cs typeface="Times New Roman"/>
              </a:rPr>
              <a:t>4 </a:t>
            </a:r>
            <a:r>
              <a:rPr sz="1100" i="1" spc="-5" dirty="0">
                <a:latin typeface="Times New Roman"/>
                <a:cs typeface="Times New Roman"/>
              </a:rPr>
              <a:t>thanh giằng </a:t>
            </a:r>
            <a:r>
              <a:rPr sz="1100" i="1" dirty="0">
                <a:latin typeface="Times New Roman"/>
                <a:cs typeface="Times New Roman"/>
              </a:rPr>
              <a:t>đứng, 5-  càng A </a:t>
            </a:r>
            <a:r>
              <a:rPr sz="1100" i="1" spc="-5" dirty="0">
                <a:latin typeface="Times New Roman"/>
                <a:cs typeface="Times New Roman"/>
              </a:rPr>
              <a:t>trên, </a:t>
            </a:r>
            <a:r>
              <a:rPr sz="1100" i="1" dirty="0">
                <a:latin typeface="Times New Roman"/>
                <a:cs typeface="Times New Roman"/>
              </a:rPr>
              <a:t>6-lò xo, </a:t>
            </a:r>
            <a:r>
              <a:rPr sz="1100" i="1" spc="-5" dirty="0">
                <a:latin typeface="Times New Roman"/>
                <a:cs typeface="Times New Roman"/>
              </a:rPr>
              <a:t>7-giảm sóc, </a:t>
            </a:r>
            <a:r>
              <a:rPr sz="1100" i="1" dirty="0">
                <a:latin typeface="Times New Roman"/>
                <a:cs typeface="Times New Roman"/>
              </a:rPr>
              <a:t>8-thanh </a:t>
            </a:r>
            <a:r>
              <a:rPr sz="1100" i="1" spc="-5" dirty="0">
                <a:latin typeface="Times New Roman"/>
                <a:cs typeface="Times New Roman"/>
              </a:rPr>
              <a:t>cân </a:t>
            </a:r>
            <a:r>
              <a:rPr sz="1100" i="1" dirty="0">
                <a:latin typeface="Times New Roman"/>
                <a:cs typeface="Times New Roman"/>
              </a:rPr>
              <a:t>bằng, </a:t>
            </a:r>
            <a:r>
              <a:rPr sz="1100" i="1" spc="-5" dirty="0">
                <a:latin typeface="Times New Roman"/>
                <a:cs typeface="Times New Roman"/>
              </a:rPr>
              <a:t>9-bạc thanh  </a:t>
            </a:r>
            <a:r>
              <a:rPr sz="1100" i="1" dirty="0">
                <a:latin typeface="Times New Roman"/>
                <a:cs typeface="Times New Roman"/>
              </a:rPr>
              <a:t>cân bằng, 10-càng I </a:t>
            </a:r>
            <a:r>
              <a:rPr sz="1100" i="1" spc="-5" dirty="0">
                <a:latin typeface="Times New Roman"/>
                <a:cs typeface="Times New Roman"/>
              </a:rPr>
              <a:t>dưới, 12-rô </a:t>
            </a:r>
            <a:r>
              <a:rPr sz="1100" i="1" dirty="0">
                <a:latin typeface="Times New Roman"/>
                <a:cs typeface="Times New Roman"/>
              </a:rPr>
              <a:t>tuyn đứng, </a:t>
            </a:r>
            <a:r>
              <a:rPr sz="1100" i="1" spc="-5" dirty="0">
                <a:latin typeface="Times New Roman"/>
                <a:cs typeface="Times New Roman"/>
              </a:rPr>
              <a:t>13-thanh giằng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dọc.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13930" y="3536950"/>
            <a:ext cx="1663700" cy="2109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5621273"/>
            <a:ext cx="3627120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741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(c)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treo </a:t>
            </a:r>
            <a:r>
              <a:rPr sz="1100" i="1" dirty="0">
                <a:latin typeface="Times New Roman"/>
                <a:cs typeface="Times New Roman"/>
              </a:rPr>
              <a:t>độc lập MC</a:t>
            </a:r>
            <a:r>
              <a:rPr sz="1100" i="1" spc="-7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Pherson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70"/>
              </a:lnSpc>
              <a:spcBef>
                <a:spcPts val="55"/>
              </a:spcBef>
            </a:pPr>
            <a:r>
              <a:rPr sz="1100" i="1" dirty="0">
                <a:latin typeface="Times New Roman"/>
                <a:cs typeface="Times New Roman"/>
              </a:rPr>
              <a:t>1- </a:t>
            </a:r>
            <a:r>
              <a:rPr sz="1100" i="1" spc="-5" dirty="0">
                <a:latin typeface="Times New Roman"/>
                <a:cs typeface="Times New Roman"/>
              </a:rPr>
              <a:t>càng </a:t>
            </a:r>
            <a:r>
              <a:rPr sz="1100" i="1" dirty="0">
                <a:latin typeface="Times New Roman"/>
                <a:cs typeface="Times New Roman"/>
              </a:rPr>
              <a:t>A, 2- </a:t>
            </a:r>
            <a:r>
              <a:rPr sz="1100" i="1" spc="-5" dirty="0">
                <a:latin typeface="Times New Roman"/>
                <a:cs typeface="Times New Roman"/>
              </a:rPr>
              <a:t>thanh </a:t>
            </a:r>
            <a:r>
              <a:rPr sz="1100" i="1" dirty="0">
                <a:latin typeface="Times New Roman"/>
                <a:cs typeface="Times New Roman"/>
              </a:rPr>
              <a:t>cân </a:t>
            </a:r>
            <a:r>
              <a:rPr sz="1100" i="1" spc="-5" dirty="0">
                <a:latin typeface="Times New Roman"/>
                <a:cs typeface="Times New Roman"/>
              </a:rPr>
              <a:t>bằng, 3-thân giảm sóc, 4-bích </a:t>
            </a:r>
            <a:r>
              <a:rPr sz="1100" i="1" dirty="0">
                <a:latin typeface="Times New Roman"/>
                <a:cs typeface="Times New Roman"/>
              </a:rPr>
              <a:t>giảm </a:t>
            </a:r>
            <a:r>
              <a:rPr sz="1100" i="1" spc="-5" dirty="0">
                <a:latin typeface="Times New Roman"/>
                <a:cs typeface="Times New Roman"/>
              </a:rPr>
              <a:t>sóc,  </a:t>
            </a:r>
            <a:r>
              <a:rPr sz="1100" i="1" dirty="0">
                <a:latin typeface="Times New Roman"/>
                <a:cs typeface="Times New Roman"/>
              </a:rPr>
              <a:t>5-lò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xo.</a:t>
            </a:r>
            <a:endParaRPr sz="1100">
              <a:latin typeface="Times New Roman"/>
              <a:cs typeface="Times New Roman"/>
            </a:endParaRPr>
          </a:p>
          <a:p>
            <a:pPr marL="846455">
              <a:lnSpc>
                <a:spcPts val="1230"/>
              </a:lnSpc>
            </a:pPr>
            <a:r>
              <a:rPr sz="1100" i="1" spc="-5" dirty="0">
                <a:latin typeface="Times New Roman"/>
                <a:cs typeface="Times New Roman"/>
              </a:rPr>
              <a:t>Hình 3-12: </a:t>
            </a:r>
            <a:r>
              <a:rPr sz="1100" b="1" i="1" spc="-5" dirty="0">
                <a:latin typeface="Times New Roman"/>
                <a:cs typeface="Times New Roman"/>
              </a:rPr>
              <a:t>Các loại hệ thống</a:t>
            </a:r>
            <a:r>
              <a:rPr sz="1100" b="1" i="1" spc="15" dirty="0">
                <a:latin typeface="Times New Roman"/>
                <a:cs typeface="Times New Roman"/>
              </a:rPr>
              <a:t> </a:t>
            </a:r>
            <a:r>
              <a:rPr sz="1100" b="1" i="1" spc="-5" dirty="0">
                <a:latin typeface="Times New Roman"/>
                <a:cs typeface="Times New Roman"/>
              </a:rPr>
              <a:t>treo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6485" cy="1318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algn="just">
              <a:lnSpc>
                <a:spcPts val="129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3.3.2 - </a:t>
            </a:r>
            <a:r>
              <a:rPr sz="1100" i="1" spc="-5" dirty="0">
                <a:latin typeface="Times New Roman"/>
                <a:cs typeface="Times New Roman"/>
              </a:rPr>
              <a:t>Bánh </a:t>
            </a:r>
            <a:r>
              <a:rPr sz="1100" i="1" dirty="0">
                <a:latin typeface="Times New Roman"/>
                <a:cs typeface="Times New Roman"/>
              </a:rPr>
              <a:t>xe và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lốp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9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Bánh xe để </a:t>
            </a:r>
            <a:r>
              <a:rPr sz="1100" spc="-5" dirty="0">
                <a:latin typeface="Times New Roman"/>
                <a:cs typeface="Times New Roman"/>
              </a:rPr>
              <a:t>biến </a:t>
            </a:r>
            <a:r>
              <a:rPr sz="1100" dirty="0">
                <a:latin typeface="Times New Roman"/>
                <a:cs typeface="Times New Roman"/>
              </a:rPr>
              <a:t>chuyển động quay của động cơ thành  chuyển động tịnh </a:t>
            </a:r>
            <a:r>
              <a:rPr sz="1100" spc="-5" dirty="0">
                <a:latin typeface="Times New Roman"/>
                <a:cs typeface="Times New Roman"/>
              </a:rPr>
              <a:t>tiến </a:t>
            </a:r>
            <a:r>
              <a:rPr sz="1100" dirty="0">
                <a:latin typeface="Times New Roman"/>
                <a:cs typeface="Times New Roman"/>
              </a:rPr>
              <a:t>của ôtô, đồng </a:t>
            </a:r>
            <a:r>
              <a:rPr sz="1100" spc="-5" dirty="0">
                <a:latin typeface="Times New Roman"/>
                <a:cs typeface="Times New Roman"/>
              </a:rPr>
              <a:t>thời góp </a:t>
            </a:r>
            <a:r>
              <a:rPr sz="1100" dirty="0">
                <a:latin typeface="Times New Roman"/>
                <a:cs typeface="Times New Roman"/>
              </a:rPr>
              <a:t>phần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tăng độ  êm dịu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chuyển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>
              <a:lnSpc>
                <a:spcPts val="1260"/>
              </a:lnSpc>
              <a:spcBef>
                <a:spcPts val="45"/>
              </a:spcBef>
            </a:pP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ôtô gồm </a:t>
            </a:r>
            <a:r>
              <a:rPr sz="1100" dirty="0">
                <a:latin typeface="Times New Roman"/>
                <a:cs typeface="Times New Roman"/>
              </a:rPr>
              <a:t>hai phần : </a:t>
            </a:r>
            <a:r>
              <a:rPr sz="1100" spc="-5" dirty="0">
                <a:latin typeface="Times New Roman"/>
                <a:cs typeface="Times New Roman"/>
              </a:rPr>
              <a:t>Phần trong </a:t>
            </a:r>
            <a:r>
              <a:rPr sz="1100" dirty="0">
                <a:latin typeface="Times New Roman"/>
                <a:cs typeface="Times New Roman"/>
              </a:rPr>
              <a:t>cứng (đĩa, </a:t>
            </a:r>
            <a:r>
              <a:rPr sz="1100" spc="-5" dirty="0">
                <a:latin typeface="Times New Roman"/>
                <a:cs typeface="Times New Roman"/>
              </a:rPr>
              <a:t>vành  moay </a:t>
            </a:r>
            <a:r>
              <a:rPr sz="1100" dirty="0">
                <a:latin typeface="Times New Roman"/>
                <a:cs typeface="Times New Roman"/>
              </a:rPr>
              <a:t>ơ bánh </a:t>
            </a:r>
            <a:r>
              <a:rPr sz="1100" spc="-5" dirty="0">
                <a:latin typeface="Times New Roman"/>
                <a:cs typeface="Times New Roman"/>
              </a:rPr>
              <a:t>xe), phần ngoài đàn </a:t>
            </a:r>
            <a:r>
              <a:rPr sz="1100" dirty="0">
                <a:latin typeface="Times New Roman"/>
                <a:cs typeface="Times New Roman"/>
              </a:rPr>
              <a:t>hồi </a:t>
            </a:r>
            <a:r>
              <a:rPr sz="1100" spc="-5" dirty="0">
                <a:latin typeface="Times New Roman"/>
                <a:cs typeface="Times New Roman"/>
              </a:rPr>
              <a:t>gọi </a:t>
            </a:r>
            <a:r>
              <a:rPr sz="1100" dirty="0">
                <a:latin typeface="Times New Roman"/>
                <a:cs typeface="Times New Roman"/>
              </a:rPr>
              <a:t>là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lốp.</a:t>
            </a:r>
          </a:p>
          <a:p>
            <a:pPr marL="281940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Lốp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săm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liền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săm.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Sơ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đồ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cấu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tạo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loại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</a:t>
            </a:r>
          </a:p>
          <a:p>
            <a:pPr marL="12700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bày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3-13.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6944" y="2328545"/>
            <a:ext cx="2944495" cy="21913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4503801"/>
            <a:ext cx="362839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3-13: </a:t>
            </a:r>
            <a:r>
              <a:rPr sz="1100" b="1" i="1" spc="-5" dirty="0">
                <a:latin typeface="Times New Roman"/>
                <a:cs typeface="Times New Roman"/>
              </a:rPr>
              <a:t>Mặt cắt </a:t>
            </a:r>
            <a:r>
              <a:rPr sz="1100" b="1" i="1" dirty="0">
                <a:latin typeface="Times New Roman"/>
                <a:cs typeface="Times New Roman"/>
              </a:rPr>
              <a:t>bánh </a:t>
            </a:r>
            <a:r>
              <a:rPr sz="1100" b="1" i="1" spc="-10" dirty="0">
                <a:latin typeface="Times New Roman"/>
                <a:cs typeface="Times New Roman"/>
              </a:rPr>
              <a:t>xe </a:t>
            </a:r>
            <a:r>
              <a:rPr sz="1100" b="1" i="1" dirty="0">
                <a:latin typeface="Times New Roman"/>
                <a:cs typeface="Times New Roman"/>
              </a:rPr>
              <a:t>(lốp có </a:t>
            </a:r>
            <a:r>
              <a:rPr sz="1100" b="1" i="1" spc="-5" dirty="0">
                <a:latin typeface="Times New Roman"/>
                <a:cs typeface="Times New Roman"/>
              </a:rPr>
              <a:t>săm </a:t>
            </a:r>
            <a:r>
              <a:rPr sz="1100" b="1" i="1" dirty="0">
                <a:latin typeface="Times New Roman"/>
                <a:cs typeface="Times New Roman"/>
              </a:rPr>
              <a:t>và </a:t>
            </a:r>
            <a:r>
              <a:rPr sz="1100" b="1" i="1" spc="-5" dirty="0">
                <a:latin typeface="Times New Roman"/>
                <a:cs typeface="Times New Roman"/>
              </a:rPr>
              <a:t>không</a:t>
            </a:r>
            <a:r>
              <a:rPr sz="1100" b="1" i="1" spc="25" dirty="0">
                <a:latin typeface="Times New Roman"/>
                <a:cs typeface="Times New Roman"/>
              </a:rPr>
              <a:t> </a:t>
            </a:r>
            <a:r>
              <a:rPr sz="1100" b="1" i="1" spc="-5" dirty="0">
                <a:latin typeface="Times New Roman"/>
                <a:cs typeface="Times New Roman"/>
              </a:rPr>
              <a:t>săm)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70"/>
              </a:lnSpc>
              <a:spcBef>
                <a:spcPts val="60"/>
              </a:spcBef>
            </a:pPr>
            <a:r>
              <a:rPr sz="1100" i="1" dirty="0">
                <a:latin typeface="Times New Roman"/>
                <a:cs typeface="Times New Roman"/>
              </a:rPr>
              <a:t>1-van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của </a:t>
            </a:r>
            <a:r>
              <a:rPr sz="1100" i="1" spc="-5" dirty="0">
                <a:latin typeface="Times New Roman"/>
                <a:cs typeface="Times New Roman"/>
              </a:rPr>
              <a:t>săm; 2-vành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xe; 3-săm, 4-lốp (có săm); 5-  </a:t>
            </a:r>
            <a:r>
              <a:rPr sz="1100" i="1" dirty="0">
                <a:latin typeface="Times New Roman"/>
                <a:cs typeface="Times New Roman"/>
              </a:rPr>
              <a:t>lốp (không </a:t>
            </a:r>
            <a:r>
              <a:rPr sz="1100" i="1" spc="-5" dirty="0">
                <a:latin typeface="Times New Roman"/>
                <a:cs typeface="Times New Roman"/>
              </a:rPr>
              <a:t>săm), </a:t>
            </a:r>
            <a:r>
              <a:rPr sz="1100" i="1" dirty="0">
                <a:latin typeface="Times New Roman"/>
                <a:cs typeface="Times New Roman"/>
              </a:rPr>
              <a:t>6-vành </a:t>
            </a:r>
            <a:r>
              <a:rPr sz="1100" i="1" spc="-5" dirty="0">
                <a:latin typeface="Times New Roman"/>
                <a:cs typeface="Times New Roman"/>
              </a:rPr>
              <a:t>bánh </a:t>
            </a:r>
            <a:r>
              <a:rPr sz="1100" i="1" dirty="0">
                <a:latin typeface="Times New Roman"/>
                <a:cs typeface="Times New Roman"/>
              </a:rPr>
              <a:t>xe, </a:t>
            </a:r>
            <a:r>
              <a:rPr sz="1100" i="1" spc="-5" dirty="0">
                <a:latin typeface="Times New Roman"/>
                <a:cs typeface="Times New Roman"/>
              </a:rPr>
              <a:t>7-van trên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vành.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147310"/>
            <a:ext cx="3627120" cy="9919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3.2.3.1.Lốp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Cấu tạo chung của lốp </a:t>
            </a:r>
            <a:r>
              <a:rPr sz="1100" spc="-5" dirty="0">
                <a:latin typeface="Times New Roman"/>
                <a:cs typeface="Times New Roman"/>
              </a:rPr>
              <a:t>gồm: lớp lót cao </a:t>
            </a:r>
            <a:r>
              <a:rPr sz="1100" dirty="0">
                <a:latin typeface="Times New Roman"/>
                <a:cs typeface="Times New Roman"/>
              </a:rPr>
              <a:t>su </a:t>
            </a:r>
            <a:r>
              <a:rPr sz="1100" spc="-5" dirty="0">
                <a:latin typeface="Times New Roman"/>
                <a:cs typeface="Times New Roman"/>
              </a:rPr>
              <a:t>trong, </a:t>
            </a:r>
            <a:r>
              <a:rPr sz="1100" dirty="0">
                <a:latin typeface="Times New Roman"/>
                <a:cs typeface="Times New Roman"/>
              </a:rPr>
              <a:t>lớp </a:t>
            </a:r>
            <a:r>
              <a:rPr sz="1100" spc="-5" dirty="0">
                <a:latin typeface="Times New Roman"/>
                <a:cs typeface="Times New Roman"/>
              </a:rPr>
              <a:t>sợi  mành </a:t>
            </a:r>
            <a:r>
              <a:rPr sz="1100" spc="-50" dirty="0">
                <a:latin typeface="Times New Roman"/>
                <a:cs typeface="Times New Roman"/>
              </a:rPr>
              <a:t>(</a:t>
            </a:r>
            <a:r>
              <a:rPr sz="1100" spc="-50" dirty="0" smtClean="0">
                <a:latin typeface="Times New Roman"/>
                <a:cs typeface="Times New Roman"/>
              </a:rPr>
              <a:t>x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lốp), </a:t>
            </a:r>
            <a:r>
              <a:rPr sz="1100" spc="-5" dirty="0">
                <a:latin typeface="Times New Roman"/>
                <a:cs typeface="Times New Roman"/>
              </a:rPr>
              <a:t>lớp </a:t>
            </a:r>
            <a:r>
              <a:rPr sz="1100" spc="-10" dirty="0">
                <a:latin typeface="Times New Roman"/>
                <a:cs typeface="Times New Roman"/>
              </a:rPr>
              <a:t>đệm, </a:t>
            </a:r>
            <a:r>
              <a:rPr sz="1100" dirty="0">
                <a:latin typeface="Times New Roman"/>
                <a:cs typeface="Times New Roman"/>
              </a:rPr>
              <a:t>lớp </a:t>
            </a:r>
            <a:r>
              <a:rPr sz="1100" spc="-5" dirty="0">
                <a:latin typeface="Times New Roman"/>
                <a:cs typeface="Times New Roman"/>
              </a:rPr>
              <a:t>hoa </a:t>
            </a:r>
            <a:r>
              <a:rPr sz="1100" dirty="0">
                <a:latin typeface="Times New Roman"/>
                <a:cs typeface="Times New Roman"/>
              </a:rPr>
              <a:t>lốp, </a:t>
            </a:r>
            <a:r>
              <a:rPr sz="1100" spc="-5" dirty="0">
                <a:latin typeface="Times New Roman"/>
                <a:cs typeface="Times New Roman"/>
              </a:rPr>
              <a:t>lớp cao su </a:t>
            </a:r>
            <a:r>
              <a:rPr sz="1100" dirty="0">
                <a:latin typeface="Times New Roman"/>
                <a:cs typeface="Times New Roman"/>
              </a:rPr>
              <a:t>thành </a:t>
            </a:r>
            <a:r>
              <a:rPr sz="1100" spc="-45" dirty="0">
                <a:latin typeface="Times New Roman"/>
                <a:cs typeface="Times New Roman"/>
              </a:rPr>
              <a:t>bên,  </a:t>
            </a:r>
            <a:r>
              <a:rPr sz="1100" dirty="0">
                <a:latin typeface="Times New Roman"/>
                <a:cs typeface="Times New Roman"/>
              </a:rPr>
              <a:t>lớp “tanh” </a:t>
            </a:r>
            <a:r>
              <a:rPr sz="1100" spc="-5" dirty="0">
                <a:latin typeface="Times New Roman"/>
                <a:cs typeface="Times New Roman"/>
              </a:rPr>
              <a:t>kim </a:t>
            </a:r>
            <a:r>
              <a:rPr sz="1100" dirty="0">
                <a:latin typeface="Times New Roman"/>
                <a:cs typeface="Times New Roman"/>
              </a:rPr>
              <a:t>loại. Theo đặc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dirty="0">
                <a:latin typeface="Times New Roman"/>
                <a:cs typeface="Times New Roman"/>
              </a:rPr>
              <a:t>của lốp có </a:t>
            </a:r>
            <a:r>
              <a:rPr sz="1100" spc="-5" dirty="0">
                <a:latin typeface="Times New Roman"/>
                <a:cs typeface="Times New Roman"/>
              </a:rPr>
              <a:t>thể chia thành  </a:t>
            </a:r>
            <a:r>
              <a:rPr sz="1100" dirty="0">
                <a:latin typeface="Times New Roman"/>
                <a:cs typeface="Times New Roman"/>
              </a:rPr>
              <a:t>lốp có </a:t>
            </a:r>
            <a:r>
              <a:rPr sz="1100" spc="-10" dirty="0">
                <a:latin typeface="Times New Roman"/>
                <a:cs typeface="Times New Roman"/>
              </a:rPr>
              <a:t>săm,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10" dirty="0">
                <a:latin typeface="Times New Roman"/>
                <a:cs typeface="Times New Roman"/>
              </a:rPr>
              <a:t>săm, </a:t>
            </a:r>
            <a:r>
              <a:rPr sz="1100" dirty="0">
                <a:latin typeface="Times New Roman"/>
                <a:cs typeface="Times New Roman"/>
              </a:rPr>
              <a:t>lốp có </a:t>
            </a:r>
            <a:r>
              <a:rPr sz="1100" spc="-5" dirty="0" err="1">
                <a:latin typeface="Times New Roman"/>
                <a:cs typeface="Times New Roman"/>
              </a:rPr>
              <a:t>mành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kính, lốp </a:t>
            </a:r>
            <a:r>
              <a:rPr sz="1100" spc="-85" dirty="0">
                <a:latin typeface="Times New Roman"/>
                <a:cs typeface="Times New Roman"/>
              </a:rPr>
              <a:t>có  </a:t>
            </a:r>
            <a:r>
              <a:rPr sz="1100" spc="-5" dirty="0">
                <a:latin typeface="Times New Roman"/>
                <a:cs typeface="Times New Roman"/>
              </a:rPr>
              <a:t>mành </a:t>
            </a:r>
            <a:r>
              <a:rPr sz="1100" dirty="0">
                <a:latin typeface="Times New Roman"/>
                <a:cs typeface="Times New Roman"/>
              </a:rPr>
              <a:t>chéo, lốp có thêm sợi </a:t>
            </a:r>
            <a:r>
              <a:rPr sz="1100" spc="-5" dirty="0">
                <a:latin typeface="Times New Roman"/>
                <a:cs typeface="Times New Roman"/>
              </a:rPr>
              <a:t>mành kim </a:t>
            </a:r>
            <a:r>
              <a:rPr sz="1100" dirty="0">
                <a:latin typeface="Times New Roman"/>
                <a:cs typeface="Times New Roman"/>
              </a:rPr>
              <a:t>loại,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vấu </a:t>
            </a:r>
            <a:r>
              <a:rPr sz="1100" dirty="0">
                <a:latin typeface="Times New Roman"/>
                <a:cs typeface="Times New Roman"/>
              </a:rPr>
              <a:t>kim  loại…</a:t>
            </a:r>
          </a:p>
        </p:txBody>
      </p:sp>
      <p:sp>
        <p:nvSpPr>
          <p:cNvPr id="6" name="object 6"/>
          <p:cNvSpPr/>
          <p:nvPr/>
        </p:nvSpPr>
        <p:spPr>
          <a:xfrm>
            <a:off x="6297295" y="1043940"/>
            <a:ext cx="3425825" cy="16871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2981071"/>
            <a:ext cx="3629025" cy="1157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081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2-14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Lốp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1-Sợi thép </a:t>
            </a:r>
            <a:r>
              <a:rPr sz="1100" i="1" spc="-5" dirty="0">
                <a:latin typeface="Times New Roman"/>
                <a:cs typeface="Times New Roman"/>
              </a:rPr>
              <a:t>tanh lốp; </a:t>
            </a:r>
            <a:r>
              <a:rPr sz="1100" i="1" spc="5" dirty="0">
                <a:latin typeface="Times New Roman"/>
                <a:cs typeface="Times New Roman"/>
              </a:rPr>
              <a:t>2- </a:t>
            </a:r>
            <a:r>
              <a:rPr sz="1100" i="1" spc="-5" dirty="0">
                <a:latin typeface="Times New Roman"/>
                <a:cs typeface="Times New Roman"/>
              </a:rPr>
              <a:t>vùng </a:t>
            </a:r>
            <a:r>
              <a:rPr sz="1100" i="1" dirty="0">
                <a:latin typeface="Times New Roman"/>
                <a:cs typeface="Times New Roman"/>
              </a:rPr>
              <a:t>tanh </a:t>
            </a:r>
            <a:r>
              <a:rPr sz="1100" i="1" spc="-5" dirty="0">
                <a:latin typeface="Times New Roman"/>
                <a:cs typeface="Times New Roman"/>
              </a:rPr>
              <a:t>lốp; 3-lớp </a:t>
            </a:r>
            <a:r>
              <a:rPr sz="1100" i="1" spc="-10" dirty="0">
                <a:latin typeface="Times New Roman"/>
                <a:cs typeface="Times New Roman"/>
              </a:rPr>
              <a:t>sợi </a:t>
            </a:r>
            <a:r>
              <a:rPr sz="1100" i="1" dirty="0">
                <a:latin typeface="Times New Roman"/>
                <a:cs typeface="Times New Roman"/>
              </a:rPr>
              <a:t>bố; 4-lớp </a:t>
            </a:r>
            <a:r>
              <a:rPr sz="1100" i="1" spc="-5" dirty="0">
                <a:latin typeface="Times New Roman"/>
                <a:cs typeface="Times New Roman"/>
              </a:rPr>
              <a:t>mành  </a:t>
            </a:r>
            <a:r>
              <a:rPr sz="1100" i="1" dirty="0">
                <a:latin typeface="Times New Roman"/>
                <a:cs typeface="Times New Roman"/>
              </a:rPr>
              <a:t>bố thép, </a:t>
            </a:r>
            <a:r>
              <a:rPr sz="1100" i="1" spc="-5" dirty="0">
                <a:latin typeface="Times New Roman"/>
                <a:cs typeface="Times New Roman"/>
              </a:rPr>
              <a:t>5-gai lốp, </a:t>
            </a:r>
            <a:r>
              <a:rPr sz="1100" i="1" dirty="0">
                <a:latin typeface="Times New Roman"/>
                <a:cs typeface="Times New Roman"/>
              </a:rPr>
              <a:t>6-lớp bố đệm ni lon, </a:t>
            </a:r>
            <a:r>
              <a:rPr sz="1100" i="1" spc="-5" dirty="0">
                <a:latin typeface="Times New Roman"/>
                <a:cs typeface="Times New Roman"/>
              </a:rPr>
              <a:t>7-Nệm </a:t>
            </a:r>
            <a:r>
              <a:rPr sz="1100" i="1" dirty="0">
                <a:latin typeface="Times New Roman"/>
                <a:cs typeface="Times New Roman"/>
              </a:rPr>
              <a:t>đai bố; 8-lớp  cao </a:t>
            </a:r>
            <a:r>
              <a:rPr sz="1100" i="1" spc="-10" dirty="0">
                <a:latin typeface="Times New Roman"/>
                <a:cs typeface="Times New Roman"/>
              </a:rPr>
              <a:t>su </a:t>
            </a:r>
            <a:r>
              <a:rPr sz="1100" i="1" spc="-5" dirty="0">
                <a:latin typeface="Times New Roman"/>
                <a:cs typeface="Times New Roman"/>
              </a:rPr>
              <a:t>đệm; 9-thành lốp; </a:t>
            </a:r>
            <a:r>
              <a:rPr sz="1100" i="1" dirty="0">
                <a:latin typeface="Times New Roman"/>
                <a:cs typeface="Times New Roman"/>
              </a:rPr>
              <a:t>10-lớp nệm </a:t>
            </a:r>
            <a:r>
              <a:rPr sz="1100" i="1" spc="-5" dirty="0">
                <a:latin typeface="Times New Roman"/>
                <a:cs typeface="Times New Roman"/>
              </a:rPr>
              <a:t>vai </a:t>
            </a:r>
            <a:r>
              <a:rPr sz="1100" i="1" dirty="0">
                <a:latin typeface="Times New Roman"/>
                <a:cs typeface="Times New Roman"/>
              </a:rPr>
              <a:t>lốp; 11- </a:t>
            </a:r>
            <a:r>
              <a:rPr sz="1100" i="1" spc="-5" dirty="0">
                <a:latin typeface="Times New Roman"/>
                <a:cs typeface="Times New Roman"/>
              </a:rPr>
              <a:t>Lớp </a:t>
            </a:r>
            <a:r>
              <a:rPr sz="1100" i="1" dirty="0">
                <a:latin typeface="Times New Roman"/>
                <a:cs typeface="Times New Roman"/>
              </a:rPr>
              <a:t>bố </a:t>
            </a:r>
            <a:r>
              <a:rPr sz="1100" i="1" spc="-5" dirty="0">
                <a:latin typeface="Times New Roman"/>
                <a:cs typeface="Times New Roman"/>
              </a:rPr>
              <a:t>nilon  </a:t>
            </a:r>
            <a:r>
              <a:rPr sz="1100" i="1" dirty="0">
                <a:latin typeface="Times New Roman"/>
                <a:cs typeface="Times New Roman"/>
              </a:rPr>
              <a:t>lốp </a:t>
            </a:r>
            <a:r>
              <a:rPr sz="1100" i="1" spc="-5" dirty="0">
                <a:latin typeface="Times New Roman"/>
                <a:cs typeface="Times New Roman"/>
              </a:rPr>
              <a:t>(vỏ); 12-đỉnh </a:t>
            </a:r>
            <a:r>
              <a:rPr sz="1100" i="1" dirty="0">
                <a:latin typeface="Times New Roman"/>
                <a:cs typeface="Times New Roman"/>
              </a:rPr>
              <a:t>thành </a:t>
            </a:r>
            <a:r>
              <a:rPr sz="1100" i="1" spc="-10" dirty="0">
                <a:latin typeface="Times New Roman"/>
                <a:cs typeface="Times New Roman"/>
              </a:rPr>
              <a:t>lốp; </a:t>
            </a:r>
            <a:r>
              <a:rPr sz="1100" i="1" spc="-5" dirty="0">
                <a:latin typeface="Times New Roman"/>
                <a:cs typeface="Times New Roman"/>
              </a:rPr>
              <a:t>13-chân </a:t>
            </a:r>
            <a:r>
              <a:rPr sz="1100" i="1" dirty="0">
                <a:latin typeface="Times New Roman"/>
                <a:cs typeface="Times New Roman"/>
              </a:rPr>
              <a:t>tan </a:t>
            </a:r>
            <a:r>
              <a:rPr sz="1100" i="1" spc="-5" dirty="0">
                <a:latin typeface="Times New Roman"/>
                <a:cs typeface="Times New Roman"/>
              </a:rPr>
              <a:t>lốp; 14-gai thành </a:t>
            </a:r>
            <a:r>
              <a:rPr sz="1100" i="1" dirty="0">
                <a:latin typeface="Times New Roman"/>
                <a:cs typeface="Times New Roman"/>
              </a:rPr>
              <a:t>lốp;  </a:t>
            </a:r>
            <a:r>
              <a:rPr sz="1100" i="1" spc="-5" dirty="0">
                <a:latin typeface="Times New Roman"/>
                <a:cs typeface="Times New Roman"/>
              </a:rPr>
              <a:t>15-rãnh thoát </a:t>
            </a:r>
            <a:r>
              <a:rPr sz="1100" i="1" dirty="0">
                <a:latin typeface="Times New Roman"/>
                <a:cs typeface="Times New Roman"/>
              </a:rPr>
              <a:t>nước; </a:t>
            </a:r>
            <a:r>
              <a:rPr sz="1100" i="1" spc="-5" dirty="0">
                <a:latin typeface="Times New Roman"/>
                <a:cs typeface="Times New Roman"/>
              </a:rPr>
              <a:t>16-gai tạo ma sát; 17-rãnh định </a:t>
            </a:r>
            <a:r>
              <a:rPr sz="1100" i="1" dirty="0">
                <a:latin typeface="Times New Roman"/>
                <a:cs typeface="Times New Roman"/>
              </a:rPr>
              <a:t>hướng;  18- Rãnh ; </a:t>
            </a:r>
            <a:r>
              <a:rPr sz="1100" i="1" spc="-5" dirty="0">
                <a:latin typeface="Times New Roman"/>
                <a:cs typeface="Times New Roman"/>
              </a:rPr>
              <a:t>19-Gai </a:t>
            </a:r>
            <a:r>
              <a:rPr sz="1100" i="1" dirty="0">
                <a:latin typeface="Times New Roman"/>
                <a:cs typeface="Times New Roman"/>
              </a:rPr>
              <a:t>vai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lốp.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4269104"/>
            <a:ext cx="3628390" cy="198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80"/>
              </a:lnSpc>
              <a:spcBef>
                <a:spcPts val="105"/>
              </a:spcBef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 ô</a:t>
            </a:r>
            <a:r>
              <a:rPr sz="1100" b="1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6000"/>
              </a:lnSpc>
              <a:spcBef>
                <a:spcPts val="1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lớp trực tiếp tiếp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xúc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mặt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75" dirty="0">
                <a:solidFill>
                  <a:srgbClr val="333333"/>
                </a:solidFill>
                <a:latin typeface="Times New Roman"/>
                <a:cs typeface="Times New Roman"/>
              </a:rPr>
              <a:t>di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chuyển.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bám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mọi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điều </a:t>
            </a:r>
            <a:r>
              <a:rPr sz="1100" spc="-100" dirty="0">
                <a:solidFill>
                  <a:srgbClr val="333333"/>
                </a:solidFill>
                <a:latin typeface="Times New Roman"/>
                <a:cs typeface="Times New Roman"/>
              </a:rPr>
              <a:t>kiện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thời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tiết.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phần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chịu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sát trực tiếp với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mặt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trong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vận hành,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do đó cần đảm bảo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hệ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chống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mài  mòn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chịu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nhiệt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cao.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457200" algn="just">
              <a:lnSpc>
                <a:spcPts val="1260"/>
              </a:lnSpc>
              <a:spcBef>
                <a:spcPts val="4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Trong cấu tạo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mình, gai lốp hợp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thành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từ nhiều loại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rãnh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nhau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bên góc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phải, 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định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14" dirty="0" smtClean="0">
                <a:solidFill>
                  <a:srgbClr val="333333"/>
                </a:solidFill>
                <a:latin typeface="Times New Roman"/>
                <a:cs typeface="Times New Roman"/>
              </a:rPr>
              <a:t>h</a:t>
            </a:r>
            <a:r>
              <a:rPr lang="vi-VN" sz="1100" spc="-114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14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ớng</a:t>
            </a:r>
            <a:r>
              <a:rPr sz="1100" spc="-114" dirty="0">
                <a:solidFill>
                  <a:srgbClr val="333333"/>
                </a:solidFill>
                <a:latin typeface="Times New Roman"/>
                <a:cs typeface="Times New Roman"/>
              </a:rPr>
              <a:t>,  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lốp lại chịu trách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nhiệm tạo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sát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bám</a:t>
            </a:r>
            <a:r>
              <a:rPr sz="1100" spc="6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3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3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3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35" dirty="0">
                <a:solidFill>
                  <a:srgbClr val="333333"/>
                </a:solidFill>
                <a:latin typeface="Times New Roman"/>
                <a:cs typeface="Times New Roman"/>
              </a:rPr>
              <a:t>,...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457200" algn="just">
              <a:lnSpc>
                <a:spcPts val="1260"/>
              </a:lnSpc>
              <a:spcBef>
                <a:spcPts val="15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dạng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nhau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phục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vụ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những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mục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đích</a:t>
            </a:r>
            <a:r>
              <a:rPr sz="1100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</a:t>
            </a:r>
            <a:r>
              <a:rPr sz="1100" spc="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nhau,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thông</a:t>
            </a:r>
            <a:r>
              <a:rPr sz="1100" spc="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0" dirty="0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mật</a:t>
            </a:r>
            <a:r>
              <a:rPr sz="1100" spc="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</a:t>
            </a:r>
            <a:r>
              <a:rPr sz="1100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các</a:t>
            </a:r>
            <a:r>
              <a:rPr sz="1100" spc="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</a:t>
            </a:r>
            <a:r>
              <a:rPr sz="1100" spc="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các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dày</a:t>
            </a:r>
            <a:r>
              <a:rPr sz="1100" spc="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5" dirty="0">
                <a:solidFill>
                  <a:srgbClr val="333333"/>
                </a:solidFill>
                <a:latin typeface="Times New Roman"/>
                <a:cs typeface="Times New Roman"/>
              </a:rPr>
              <a:t>thì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40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bám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càng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tốt </a:t>
            </a:r>
            <a:r>
              <a:rPr sz="1100" spc="-10" dirty="0" err="1">
                <a:solidFill>
                  <a:srgbClr val="333333"/>
                </a:solidFill>
                <a:latin typeface="Times New Roman"/>
                <a:cs typeface="Times New Roman"/>
              </a:rPr>
              <a:t>và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2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lại.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7754" cy="559550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indent="45720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Đồng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thời,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trong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phần cấu tạo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lốp, bạn cũng chú  ý đến điểm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mòn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lốp, đây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"mốc"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đánh dấu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nhà san  xuất cố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tình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solidFill>
                  <a:srgbClr val="333333"/>
                </a:solidFill>
                <a:latin typeface="Times New Roman"/>
                <a:cs typeface="Times New Roman"/>
              </a:rPr>
              <a:t>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vào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để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dùng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thể dựa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vào điểm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này </a:t>
            </a:r>
            <a:r>
              <a:rPr sz="1100" spc="-180" dirty="0">
                <a:solidFill>
                  <a:srgbClr val="333333"/>
                </a:solidFill>
                <a:latin typeface="Times New Roman"/>
                <a:cs typeface="Times New Roman"/>
              </a:rPr>
              <a:t>để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định 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của mình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đã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mòn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hay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ch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?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ct val="95600"/>
              </a:lnSpc>
              <a:spcBef>
                <a:spcPts val="1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bố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đỉnh: là phần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hỗ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trợ, tạo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ổn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định cho gai lốp 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xe, đồng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thời còn hạn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chế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nhiên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liệu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tiêu hao </a:t>
            </a:r>
            <a:r>
              <a:rPr sz="1100" spc="-65" dirty="0">
                <a:solidFill>
                  <a:srgbClr val="333333"/>
                </a:solidFill>
                <a:latin typeface="Times New Roman"/>
                <a:cs typeface="Times New Roman"/>
              </a:rPr>
              <a:t>và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đủ độ uốn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cong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cần</a:t>
            </a:r>
            <a:r>
              <a:rPr sz="1100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thiết.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55"/>
              </a:lnSpc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- Lớp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nệm bố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 ô</a:t>
            </a:r>
            <a:r>
              <a:rPr sz="1100" b="1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457200" algn="just">
              <a:lnSpc>
                <a:spcPct val="95900"/>
              </a:lnSpc>
              <a:spcBef>
                <a:spcPts val="10"/>
              </a:spcBef>
            </a:pP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Giống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nệm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bên ngoài,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lớp </a:t>
            </a:r>
            <a:r>
              <a:rPr sz="1100" spc="-90" dirty="0">
                <a:solidFill>
                  <a:srgbClr val="333333"/>
                </a:solidFill>
                <a:latin typeface="Times New Roman"/>
                <a:cs typeface="Times New Roman"/>
              </a:rPr>
              <a:t>bố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có tác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dụng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tạo độ dày cho lốp,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cũng là lớp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tạo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bền, 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ảnh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ởng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đến hầu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hết các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đặc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tính của</a:t>
            </a:r>
            <a:r>
              <a:rPr sz="1100" spc="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35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Trong các lớp bố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 bố lốp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chính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sau:</a:t>
            </a:r>
            <a:endParaRPr sz="11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96000"/>
              </a:lnSpc>
              <a:spcBef>
                <a:spcPts val="3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+ Lớp đai bố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thép: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nhiệm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vụ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tạo sức bền cho lốp xe, </a:t>
            </a:r>
            <a:r>
              <a:rPr sz="1100" spc="-12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12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2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12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cấu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tạo từ thép sợi mảnh bên trong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su. Đây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cũng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lớp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tạo  hình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phẳng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mặt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35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+</a:t>
            </a:r>
            <a:r>
              <a:rPr sz="11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</a:t>
            </a:r>
            <a:r>
              <a:rPr sz="11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đệm</a:t>
            </a:r>
            <a:r>
              <a:rPr sz="1100" spc="7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</a:t>
            </a:r>
            <a:r>
              <a:rPr sz="11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su</a:t>
            </a:r>
            <a:r>
              <a:rPr sz="1100" spc="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</a:t>
            </a:r>
            <a:r>
              <a:rPr sz="11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kín</a:t>
            </a:r>
            <a:r>
              <a:rPr sz="11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khí:</a:t>
            </a:r>
            <a:r>
              <a:rPr sz="11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thông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9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chế</a:t>
            </a:r>
            <a:r>
              <a:rPr sz="11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tạo</a:t>
            </a:r>
            <a:r>
              <a:rPr sz="11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35" dirty="0">
                <a:solidFill>
                  <a:srgbClr val="333333"/>
                </a:solidFill>
                <a:latin typeface="Times New Roman"/>
                <a:cs typeface="Times New Roman"/>
              </a:rPr>
              <a:t>từ</a:t>
            </a:r>
            <a:endParaRPr sz="1100" dirty="0">
              <a:latin typeface="Times New Roman"/>
              <a:cs typeface="Times New Roman"/>
            </a:endParaRPr>
          </a:p>
          <a:p>
            <a:pPr marL="12700" marR="6350">
              <a:lnSpc>
                <a:spcPts val="1260"/>
              </a:lnSpc>
              <a:spcBef>
                <a:spcPts val="6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su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tổng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hợp, chống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thấm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tuyệt đối,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phần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đặc </a:t>
            </a:r>
            <a:r>
              <a:rPr sz="1100" spc="-55" dirty="0">
                <a:solidFill>
                  <a:srgbClr val="333333"/>
                </a:solidFill>
                <a:latin typeface="Times New Roman"/>
                <a:cs typeface="Times New Roman"/>
              </a:rPr>
              <a:t>biệt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quan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trọng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không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săm.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05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+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bố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đệm</a:t>
            </a:r>
            <a:r>
              <a:rPr sz="1100" spc="6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ni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long</a:t>
            </a:r>
            <a:r>
              <a:rPr sz="1100" spc="7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</a:t>
            </a:r>
            <a:r>
              <a:rPr sz="1100" spc="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lớp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hỗ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trợ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bảo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vệ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</a:t>
            </a:r>
            <a:r>
              <a:rPr sz="1100" spc="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đệm</a:t>
            </a:r>
            <a:r>
              <a:rPr sz="1100" spc="6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su,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65"/>
              </a:lnSpc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chống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thấm,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cũng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chống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mài</a:t>
            </a:r>
            <a:r>
              <a:rPr sz="1100" spc="-10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mòm.</a:t>
            </a:r>
            <a:endParaRPr sz="1100" dirty="0">
              <a:latin typeface="Times New Roman"/>
              <a:cs typeface="Times New Roman"/>
            </a:endParaRPr>
          </a:p>
          <a:p>
            <a:pPr marL="12700" marR="6350">
              <a:lnSpc>
                <a:spcPts val="1270"/>
              </a:lnSpc>
              <a:spcBef>
                <a:spcPts val="5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+ Các lớp bố thành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khác 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bảo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vệ 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định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thành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lốp,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tự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lớp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vỏ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bố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bên</a:t>
            </a:r>
            <a:r>
              <a:rPr sz="1100" spc="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trên.</a:t>
            </a:r>
            <a:endParaRPr sz="1100" dirty="0">
              <a:latin typeface="Times New Roman"/>
              <a:cs typeface="Times New Roman"/>
            </a:endParaRPr>
          </a:p>
          <a:p>
            <a:pPr marL="94615" indent="-82550">
              <a:lnSpc>
                <a:spcPts val="1210"/>
              </a:lnSpc>
              <a:buChar char="-"/>
              <a:tabLst>
                <a:tab pos="95250" algn="l"/>
              </a:tabLst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Hông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(hay thành lốp)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ô</a:t>
            </a:r>
            <a:r>
              <a:rPr sz="1100" b="1" spc="-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457200" algn="just">
              <a:lnSpc>
                <a:spcPct val="95900"/>
              </a:lnSpc>
              <a:spcBef>
                <a:spcPts val="1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phần dễ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nhận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dạng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vì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nơi thể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hiện các loại thông  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lốp xe, 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vai trò bảo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vệ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tránh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khỏi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tác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động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va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đập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đá, cát,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đất trong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quá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trình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vận</a:t>
            </a:r>
            <a:r>
              <a:rPr sz="1100" spc="-3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hành.</a:t>
            </a:r>
            <a:endParaRPr sz="1100" dirty="0">
              <a:latin typeface="Times New Roman"/>
              <a:cs typeface="Times New Roman"/>
            </a:endParaRPr>
          </a:p>
          <a:p>
            <a:pPr marL="94615" indent="-82550" algn="just">
              <a:lnSpc>
                <a:spcPts val="1255"/>
              </a:lnSpc>
              <a:buChar char="-"/>
              <a:tabLst>
                <a:tab pos="95250" algn="l"/>
              </a:tabLst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Tanh lốp ô</a:t>
            </a:r>
            <a:r>
              <a:rPr sz="1100" b="1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ct val="95900"/>
              </a:lnSpc>
              <a:spcBef>
                <a:spcPts val="1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gắn vào vành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chắc chắn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đảm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bảo an toàn.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Đây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cũng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lớp tạo định hình cho toàn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thực hiện tốt nhiệm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vụ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</a:t>
            </a:r>
            <a:r>
              <a:rPr sz="1100" spc="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mình.</a:t>
            </a:r>
            <a:endParaRPr sz="1100" dirty="0">
              <a:latin typeface="Times New Roman"/>
              <a:cs typeface="Times New Roman"/>
            </a:endParaRPr>
          </a:p>
          <a:p>
            <a:pPr marL="94615" indent="-82550" algn="just">
              <a:lnSpc>
                <a:spcPts val="1250"/>
              </a:lnSpc>
              <a:buChar char="-"/>
              <a:tabLst>
                <a:tab pos="95250" algn="l"/>
              </a:tabLst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Ý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nghĩa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thông số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ghi trên lốp</a:t>
            </a:r>
            <a:r>
              <a:rPr sz="1100" b="1" spc="-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1260"/>
              </a:lnSpc>
              <a:spcBef>
                <a:spcPts val="6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Mỗi chiếc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đều có thể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chịu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những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mức </a:t>
            </a:r>
            <a:r>
              <a:rPr sz="1100" spc="-4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nhau, tốc độ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tối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đa khác nhau, </a:t>
            </a:r>
            <a:r>
              <a:rPr sz="1100" spc="-10" dirty="0" err="1">
                <a:solidFill>
                  <a:srgbClr val="333333"/>
                </a:solidFill>
                <a:latin typeface="Times New Roman"/>
                <a:cs typeface="Times New Roman"/>
              </a:rPr>
              <a:t>đi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những </a:t>
            </a:r>
            <a:r>
              <a:rPr sz="1100" spc="-130" dirty="0">
                <a:solidFill>
                  <a:srgbClr val="333333"/>
                </a:solidFill>
                <a:latin typeface="Times New Roman"/>
                <a:cs typeface="Times New Roman"/>
              </a:rPr>
              <a:t>địa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hình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nhau...tức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phải xe nào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cũng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thể</a:t>
            </a:r>
            <a:r>
              <a:rPr sz="11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dùng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98489" y="1017777"/>
            <a:ext cx="3623945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chung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loại 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mỗi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thích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hợp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một loại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nhau.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10300" y="1365250"/>
            <a:ext cx="3549650" cy="1663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3002407"/>
            <a:ext cx="3627120" cy="3476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8645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Hình3-15: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thông số ghi trên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ô</a:t>
            </a:r>
            <a:r>
              <a:rPr sz="1100" i="1" spc="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255904">
              <a:lnSpc>
                <a:spcPts val="1260"/>
              </a:lnSpc>
              <a:spcBef>
                <a:spcPts val="6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Ví dụ: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trên 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ghi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P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185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/ 75R14 82S </a:t>
            </a:r>
            <a:r>
              <a:rPr sz="1100" spc="-80" dirty="0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trên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</a:t>
            </a:r>
            <a:r>
              <a:rPr sz="1100" spc="-65" dirty="0">
                <a:solidFill>
                  <a:srgbClr val="333333"/>
                </a:solidFill>
                <a:latin typeface="Times New Roman"/>
                <a:cs typeface="Times New Roman"/>
              </a:rPr>
              <a:t>vẽ)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Ý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nghĩa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từng con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số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3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sau:</a:t>
            </a:r>
            <a:endParaRPr sz="1100" dirty="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15"/>
              </a:spcBef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P 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Loại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xe: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Ý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nghĩa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kí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hiệu này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những loại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có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thể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sử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dụng lốp xe</a:t>
            </a:r>
            <a:r>
              <a:rPr sz="11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này.</a:t>
            </a:r>
            <a:endParaRPr sz="1100" dirty="0">
              <a:latin typeface="Times New Roman"/>
              <a:cs typeface="Times New Roman"/>
            </a:endParaRPr>
          </a:p>
          <a:p>
            <a:pPr marL="12700" marR="6350">
              <a:lnSpc>
                <a:spcPts val="1260"/>
              </a:lnSpc>
              <a:spcBef>
                <a:spcPts val="1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 ở đây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nghĩa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“Passenger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-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khách”: kích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cỡ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(size)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này dùng  cho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các loại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khách.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Ngoài ra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còn 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số loại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khác</a:t>
            </a:r>
            <a:r>
              <a:rPr sz="1100" spc="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: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05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“Light Truck”: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tải nhẹ,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bán</a:t>
            </a:r>
            <a:r>
              <a:rPr sz="1100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tải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80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“Temporary”: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thay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thế tạm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thời (khẩn</a:t>
            </a:r>
            <a:r>
              <a:rPr sz="1100" spc="-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cấp)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65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185 -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Chiều rộng</a:t>
            </a:r>
            <a:r>
              <a:rPr sz="1100" b="1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6000"/>
              </a:lnSpc>
              <a:spcBef>
                <a:spcPts val="1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bề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mặt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diện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tích tiếp xúc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tô với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mặt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85" dirty="0">
                <a:solidFill>
                  <a:srgbClr val="333333"/>
                </a:solidFill>
                <a:latin typeface="Times New Roman"/>
                <a:cs typeface="Times New Roman"/>
              </a:rPr>
              <a:t>.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Chiều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rộng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bằng đơn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vị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mm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đo từ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góc 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này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sang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góc</a:t>
            </a:r>
            <a:r>
              <a:rPr sz="1100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kia.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40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75 -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Tỷ số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thành</a:t>
            </a:r>
            <a:r>
              <a:rPr sz="1100" b="1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457200" algn="just">
              <a:lnSpc>
                <a:spcPts val="1270"/>
              </a:lnSpc>
              <a:spcBef>
                <a:spcPts val="4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tỷ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số giữa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cao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thành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rộng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bề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mặt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 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tô: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tính bằng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tỷ lệ bề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dày/ chiều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rộng</a:t>
            </a:r>
            <a:r>
              <a:rPr sz="1100" spc="-1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05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Trong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ví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dụ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trên đây, chiều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bằng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75%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chiều rộng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r>
              <a:rPr sz="1100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80"/>
              </a:lnSpc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(185mm)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R 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Cấu trúc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của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>
              <a:lnSpc>
                <a:spcPts val="1270"/>
              </a:lnSpc>
              <a:spcBef>
                <a:spcPts val="4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Hầu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hết các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dụng hiện nay đều có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cấu </a:t>
            </a:r>
            <a:r>
              <a:rPr sz="1100" spc="2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trúc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Radial (viết tắt là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R).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6485" cy="19608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indent="457200" algn="just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Ngoài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ra, lốp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còn có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kí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hiệu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khác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B, </a:t>
            </a:r>
            <a:r>
              <a:rPr sz="1100" spc="-75" dirty="0">
                <a:solidFill>
                  <a:srgbClr val="333333"/>
                </a:solidFill>
                <a:latin typeface="Times New Roman"/>
                <a:cs typeface="Times New Roman"/>
              </a:rPr>
              <a:t>D,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hoặc 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không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thấy trên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thị</a:t>
            </a:r>
            <a:r>
              <a:rPr sz="11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4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45" dirty="0">
                <a:solidFill>
                  <a:srgbClr val="333333"/>
                </a:solidFill>
                <a:latin typeface="Times New Roman"/>
                <a:cs typeface="Times New Roman"/>
              </a:rPr>
              <a:t>).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20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14 - </a:t>
            </a:r>
            <a:r>
              <a:rPr sz="1100" b="1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b="1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b="1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b="1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kính vành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ô</a:t>
            </a:r>
            <a:r>
              <a:rPr sz="1100" b="1" spc="3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1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Với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mỗi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loại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tô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chỉ sử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dụng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duy nhất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</a:t>
            </a:r>
            <a:r>
              <a:rPr sz="1100" spc="-85" dirty="0">
                <a:solidFill>
                  <a:srgbClr val="333333"/>
                </a:solidFill>
                <a:latin typeface="Times New Roman"/>
                <a:cs typeface="Times New Roman"/>
              </a:rPr>
              <a:t>cỡ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nhất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định. 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14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ơng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ứng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với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kính vành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 </a:t>
            </a:r>
            <a:r>
              <a:rPr sz="1100" spc="-170" dirty="0">
                <a:solidFill>
                  <a:srgbClr val="333333"/>
                </a:solidFill>
                <a:latin typeface="Times New Roman"/>
                <a:cs typeface="Times New Roman"/>
              </a:rPr>
              <a:t>tô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(lazang)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lắp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14</a:t>
            </a:r>
            <a:r>
              <a:rPr sz="1100" spc="-1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inch.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50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82 -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Tải trọng </a:t>
            </a:r>
            <a:r>
              <a:rPr sz="1100" b="1" spc="-10" dirty="0">
                <a:solidFill>
                  <a:srgbClr val="333333"/>
                </a:solidFill>
                <a:latin typeface="Times New Roman"/>
                <a:cs typeface="Times New Roman"/>
              </a:rPr>
              <a:t>giới</a:t>
            </a:r>
            <a:r>
              <a:rPr sz="1100" b="1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hạn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2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chỉ 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quy định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mức tải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trọng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có thể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chịu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Theo mức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tỷ trọng quy đổi thì 82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ơng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ơng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</a:t>
            </a:r>
            <a:r>
              <a:rPr sz="1100" spc="-140" dirty="0">
                <a:solidFill>
                  <a:srgbClr val="333333"/>
                </a:solidFill>
                <a:latin typeface="Times New Roman"/>
                <a:cs typeface="Times New Roman"/>
              </a:rPr>
              <a:t>việc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 có thể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tải trọng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tối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đa</a:t>
            </a:r>
            <a:r>
              <a:rPr sz="1100" spc="-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1.047kg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40"/>
              </a:lnSpc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+)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S - Tốc </a:t>
            </a:r>
            <a:r>
              <a:rPr sz="1100" b="1" spc="-1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giới</a:t>
            </a:r>
            <a:r>
              <a:rPr sz="1100" b="1" spc="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hạn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80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Bảng quy đổi tốc độ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tải trọng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tối đa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của 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ô</a:t>
            </a:r>
            <a:r>
              <a:rPr sz="11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58609" y="1093766"/>
            <a:ext cx="2605142" cy="5138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145" y="6250940"/>
            <a:ext cx="22580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Bảng quy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đổi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tải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trọng tối </a:t>
            </a:r>
            <a:r>
              <a:rPr sz="1100" i="1" spc="-10" dirty="0">
                <a:solidFill>
                  <a:srgbClr val="333333"/>
                </a:solidFill>
                <a:latin typeface="Times New Roman"/>
                <a:cs typeface="Times New Roman"/>
              </a:rPr>
              <a:t>đa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lốp</a:t>
            </a:r>
            <a:r>
              <a:rPr sz="1100" i="1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46920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95800"/>
              </a:lnSpc>
              <a:spcBef>
                <a:spcPts val="160"/>
              </a:spcBef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Treadwear: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là thông số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mòn gân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tiêu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chuẩn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so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sánh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100. Giả sử lốp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xếp 360, tức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sz="1100" spc="-45" dirty="0">
                <a:solidFill>
                  <a:srgbClr val="333333"/>
                </a:solidFill>
                <a:latin typeface="Times New Roman"/>
                <a:cs typeface="Times New Roman"/>
              </a:rPr>
              <a:t>bền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cao hơn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tiêu chuẩn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3,6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lần.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Tuy nhiên,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thông 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này chỉ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chính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so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sánh độ bền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gân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xe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cùng một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nhãn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hiệu. 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Traction: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số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khả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năng dừng của lốp xe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theo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30" dirty="0">
                <a:solidFill>
                  <a:srgbClr val="333333"/>
                </a:solidFill>
                <a:latin typeface="Times New Roman"/>
                <a:cs typeface="Times New Roman"/>
              </a:rPr>
              <a:t>thẳng,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trên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mặt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trơn. AA là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hạng cao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nhất,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A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tốt,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 là </a:t>
            </a:r>
            <a:r>
              <a:rPr sz="1100" spc="-30" dirty="0">
                <a:solidFill>
                  <a:srgbClr val="333333"/>
                </a:solidFill>
                <a:latin typeface="Times New Roman"/>
                <a:cs typeface="Times New Roman"/>
              </a:rPr>
              <a:t>trung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bình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còn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là tồi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nhất.</a:t>
            </a:r>
            <a:endParaRPr sz="11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95900"/>
              </a:lnSpc>
              <a:spcBef>
                <a:spcPts val="5"/>
              </a:spcBef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Temperature: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đo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khả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năng chịu nhiệt độ của 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chạy xe  trên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quãng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dài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tốc độ cao, độ căng của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hay </a:t>
            </a:r>
            <a:r>
              <a:rPr sz="1100" spc="-90" dirty="0">
                <a:solidFill>
                  <a:srgbClr val="333333"/>
                </a:solidFill>
                <a:latin typeface="Times New Roman"/>
                <a:cs typeface="Times New Roman"/>
              </a:rPr>
              <a:t>sự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quá tải. Xếp cao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nhất là A,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trung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bình là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 còn C là tồi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nhất.</a:t>
            </a:r>
            <a:endParaRPr sz="1100" dirty="0">
              <a:latin typeface="Times New Roman"/>
              <a:cs typeface="Times New Roman"/>
            </a:endParaRPr>
          </a:p>
          <a:p>
            <a:pPr marL="12700" marR="9525">
              <a:lnSpc>
                <a:spcPts val="1260"/>
              </a:lnSpc>
              <a:spcBef>
                <a:spcPts val="30"/>
              </a:spcBef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M + S: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nghĩa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đạt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yêu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cầu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tối thiểu 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đi trên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mặt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lầy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lội hoặc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phủ</a:t>
            </a:r>
            <a:r>
              <a:rPr sz="1100" spc="3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tuyết.</a:t>
            </a:r>
            <a:endParaRPr sz="1100" dirty="0">
              <a:latin typeface="Times New Roman"/>
              <a:cs typeface="Times New Roman"/>
            </a:endParaRPr>
          </a:p>
          <a:p>
            <a:pPr marL="12700" marR="6350">
              <a:lnSpc>
                <a:spcPts val="1260"/>
              </a:lnSpc>
              <a:spcBef>
                <a:spcPts val="15"/>
              </a:spcBef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MAX.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LOAD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(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Maximum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load):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tối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đa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85" dirty="0">
                <a:solidFill>
                  <a:srgbClr val="333333"/>
                </a:solidFill>
                <a:latin typeface="Times New Roman"/>
                <a:cs typeface="Times New Roman"/>
              </a:rPr>
              <a:t>xe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thể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chịu,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tính theo đơn 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vị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pound hoặc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kg.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Ở lốp lấy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ví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dụ</a:t>
            </a:r>
            <a:r>
              <a:rPr sz="1100" spc="1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trên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10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đây là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2000kg</a:t>
            </a:r>
            <a:endParaRPr sz="11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20"/>
              </a:spcBef>
            </a:pP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Ấp suất 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tối đa: </a:t>
            </a:r>
            <a:r>
              <a:rPr sz="1100" spc="-9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9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9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trên dòng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bên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các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chỉ </a:t>
            </a:r>
            <a:r>
              <a:rPr sz="1100" spc="-165" dirty="0">
                <a:solidFill>
                  <a:srgbClr val="333333"/>
                </a:solidFill>
                <a:latin typeface="Times New Roman"/>
                <a:cs typeface="Times New Roman"/>
              </a:rPr>
              <a:t>số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chính,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đơn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vị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kPs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hoặc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Psi. </a:t>
            </a:r>
            <a:r>
              <a:rPr sz="1100" spc="-10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10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bên trên có </a:t>
            </a:r>
            <a:r>
              <a:rPr sz="1100" spc="-175" dirty="0">
                <a:solidFill>
                  <a:srgbClr val="333333"/>
                </a:solidFill>
                <a:latin typeface="Times New Roman"/>
                <a:cs typeface="Times New Roman"/>
              </a:rPr>
              <a:t>áp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suất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tối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đa là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110</a:t>
            </a:r>
            <a:r>
              <a:rPr sz="11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psi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35"/>
              </a:lnSpc>
            </a:pPr>
            <a:r>
              <a:rPr sz="1100" dirty="0">
                <a:latin typeface="Times New Roman"/>
                <a:cs typeface="Times New Roman"/>
              </a:rPr>
              <a:t>Những điều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chú ý </a:t>
            </a:r>
            <a:r>
              <a:rPr sz="1100" spc="-5" dirty="0">
                <a:latin typeface="Times New Roman"/>
                <a:cs typeface="Times New Roman"/>
              </a:rPr>
              <a:t>khi sử </a:t>
            </a:r>
            <a:r>
              <a:rPr sz="1100" dirty="0">
                <a:latin typeface="Times New Roman"/>
                <a:cs typeface="Times New Roman"/>
              </a:rPr>
              <a:t>dụng lốp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5715" indent="269240" algn="just">
              <a:lnSpc>
                <a:spcPct val="95800"/>
              </a:lnSpc>
              <a:spcBef>
                <a:spcPts val="35"/>
              </a:spcBef>
            </a:pPr>
            <a:r>
              <a:rPr sz="1100" dirty="0">
                <a:latin typeface="Times New Roman"/>
                <a:cs typeface="Times New Roman"/>
              </a:rPr>
              <a:t>- Cần bảo đảm áp </a:t>
            </a:r>
            <a:r>
              <a:rPr sz="1100" spc="-5" dirty="0">
                <a:latin typeface="Times New Roman"/>
                <a:cs typeface="Times New Roman"/>
              </a:rPr>
              <a:t>suất lốp </a:t>
            </a:r>
            <a:r>
              <a:rPr sz="1100" dirty="0">
                <a:latin typeface="Times New Roman"/>
                <a:cs typeface="Times New Roman"/>
              </a:rPr>
              <a:t>đúng tiêu </a:t>
            </a:r>
            <a:r>
              <a:rPr sz="1100" spc="-5" dirty="0">
                <a:latin typeface="Times New Roman"/>
                <a:cs typeface="Times New Roman"/>
              </a:rPr>
              <a:t>chuẩn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nhà </a:t>
            </a:r>
            <a:r>
              <a:rPr sz="1100" dirty="0">
                <a:latin typeface="Times New Roman"/>
                <a:cs typeface="Times New Roman"/>
              </a:rPr>
              <a:t>sản  xuất.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bơm quá </a:t>
            </a:r>
            <a:r>
              <a:rPr sz="1100" spc="-5" dirty="0">
                <a:latin typeface="Times New Roman"/>
                <a:cs typeface="Times New Roman"/>
              </a:rPr>
              <a:t>căng, </a:t>
            </a:r>
            <a:r>
              <a:rPr sz="1100" dirty="0">
                <a:latin typeface="Times New Roman"/>
                <a:cs typeface="Times New Roman"/>
              </a:rPr>
              <a:t>diện </a:t>
            </a:r>
            <a:r>
              <a:rPr sz="1100" spc="-5" dirty="0">
                <a:latin typeface="Times New Roman"/>
                <a:cs typeface="Times New Roman"/>
              </a:rPr>
              <a:t>tích tiếp </a:t>
            </a:r>
            <a:r>
              <a:rPr sz="1100" dirty="0">
                <a:latin typeface="Times New Roman"/>
                <a:cs typeface="Times New Roman"/>
              </a:rPr>
              <a:t>xúc của lốp </a:t>
            </a:r>
            <a:r>
              <a:rPr sz="1100" spc="-10" dirty="0">
                <a:latin typeface="Times New Roman"/>
                <a:cs typeface="Times New Roman"/>
              </a:rPr>
              <a:t>bị giảm, </a:t>
            </a:r>
            <a:r>
              <a:rPr sz="1100" dirty="0">
                <a:latin typeface="Times New Roman"/>
                <a:cs typeface="Times New Roman"/>
              </a:rPr>
              <a:t>dễ 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ợt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lốp nhanh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không </a:t>
            </a:r>
            <a:r>
              <a:rPr sz="1100" spc="-5" dirty="0" err="1">
                <a:latin typeface="Times New Roman"/>
                <a:cs typeface="Times New Roman"/>
              </a:rPr>
              <a:t>giảm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rung động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180" dirty="0">
                <a:latin typeface="Times New Roman"/>
                <a:cs typeface="Times New Roman"/>
              </a:rPr>
              <a:t>có  </a:t>
            </a:r>
            <a:r>
              <a:rPr sz="1100" spc="-5" dirty="0">
                <a:latin typeface="Times New Roman"/>
                <a:cs typeface="Times New Roman"/>
              </a:rPr>
              <a:t>khả </a:t>
            </a:r>
            <a:r>
              <a:rPr sz="1100" dirty="0">
                <a:latin typeface="Times New Roman"/>
                <a:cs typeface="Times New Roman"/>
              </a:rPr>
              <a:t>năng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>
                <a:latin typeface="Times New Roman"/>
                <a:cs typeface="Times New Roman"/>
              </a:rPr>
              <a:t>nổ lốp do </a:t>
            </a:r>
            <a:r>
              <a:rPr sz="1100" spc="-5" dirty="0">
                <a:latin typeface="Times New Roman"/>
                <a:cs typeface="Times New Roman"/>
              </a:rPr>
              <a:t>quá trình hoạt </a:t>
            </a:r>
            <a:r>
              <a:rPr sz="1100" dirty="0">
                <a:latin typeface="Times New Roman"/>
                <a:cs typeface="Times New Roman"/>
              </a:rPr>
              <a:t>động do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</a:t>
            </a:r>
            <a:r>
              <a:rPr sz="1100" dirty="0">
                <a:latin typeface="Times New Roman"/>
                <a:cs typeface="Times New Roman"/>
              </a:rPr>
              <a:t>lốp nóng  lên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tiếp tục tăng </a:t>
            </a:r>
            <a:r>
              <a:rPr sz="1100" dirty="0">
                <a:latin typeface="Times New Roman"/>
                <a:cs typeface="Times New Roman"/>
              </a:rPr>
              <a:t>do không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trong lốp </a:t>
            </a:r>
            <a:r>
              <a:rPr sz="1100" spc="-5" dirty="0">
                <a:latin typeface="Times New Roman"/>
                <a:cs typeface="Times New Roman"/>
              </a:rPr>
              <a:t>giãn </a:t>
            </a:r>
            <a:r>
              <a:rPr sz="1100" dirty="0">
                <a:latin typeface="Times New Roman"/>
                <a:cs typeface="Times New Roman"/>
              </a:rPr>
              <a:t>nở. 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bơm quá non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lốp bị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nhiều, </a:t>
            </a:r>
            <a:r>
              <a:rPr sz="1100" spc="-5" dirty="0">
                <a:latin typeface="Times New Roman"/>
                <a:cs typeface="Times New Roman"/>
              </a:rPr>
              <a:t>tay lái nặng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tốn  </a:t>
            </a:r>
            <a:r>
              <a:rPr sz="1100" spc="-5" dirty="0">
                <a:latin typeface="Times New Roman"/>
                <a:cs typeface="Times New Roman"/>
              </a:rPr>
              <a:t>xăng, </a:t>
            </a:r>
            <a:r>
              <a:rPr sz="1100" dirty="0">
                <a:latin typeface="Times New Roman"/>
                <a:cs typeface="Times New Roman"/>
              </a:rPr>
              <a:t>thành lốp bị </a:t>
            </a:r>
            <a:r>
              <a:rPr sz="1100" spc="-5" dirty="0">
                <a:latin typeface="Times New Roman"/>
                <a:cs typeface="Times New Roman"/>
              </a:rPr>
              <a:t>gập nhiều gây </a:t>
            </a:r>
            <a:r>
              <a:rPr sz="1100" dirty="0">
                <a:latin typeface="Times New Roman"/>
                <a:cs typeface="Times New Roman"/>
              </a:rPr>
              <a:t>nứt </a:t>
            </a:r>
            <a:r>
              <a:rPr sz="1100" spc="-5" dirty="0">
                <a:latin typeface="Times New Roman"/>
                <a:cs typeface="Times New Roman"/>
              </a:rPr>
              <a:t>thành </a:t>
            </a:r>
            <a:r>
              <a:rPr sz="1100" dirty="0">
                <a:latin typeface="Times New Roman"/>
                <a:cs typeface="Times New Roman"/>
              </a:rPr>
              <a:t>lốp.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bơm hai  bánh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đều tay lái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bị lệch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phía lốp non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mòn  không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đều.</a:t>
            </a:r>
          </a:p>
          <a:p>
            <a:pPr marL="12700" algn="just">
              <a:lnSpc>
                <a:spcPts val="1260"/>
              </a:lnSpc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- Cần sử dụng cỡ lốp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đúng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quy định cho từng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loại</a:t>
            </a:r>
            <a:r>
              <a:rPr sz="11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63640" y="1043940"/>
            <a:ext cx="3494404" cy="1296670"/>
            <a:chOff x="6263640" y="1043940"/>
            <a:chExt cx="3494404" cy="1296670"/>
          </a:xfrm>
        </p:grpSpPr>
        <p:sp>
          <p:nvSpPr>
            <p:cNvPr id="4" name="object 4"/>
            <p:cNvSpPr/>
            <p:nvPr/>
          </p:nvSpPr>
          <p:spPr>
            <a:xfrm>
              <a:off x="6263640" y="1043940"/>
              <a:ext cx="1728469" cy="12966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027035" y="1045210"/>
              <a:ext cx="1731009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198489" y="2313559"/>
            <a:ext cx="3627754" cy="181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6640" algn="just">
              <a:lnSpc>
                <a:spcPts val="1420"/>
              </a:lnSpc>
              <a:spcBef>
                <a:spcPts val="100"/>
              </a:spcBef>
              <a:tabLst>
                <a:tab pos="2618740" algn="l"/>
              </a:tabLst>
            </a:pPr>
            <a:r>
              <a:rPr sz="1200" spc="-5" dirty="0">
                <a:latin typeface="Times New Roman"/>
                <a:cs typeface="Times New Roman"/>
              </a:rPr>
              <a:t>(a)	</a:t>
            </a:r>
            <a:r>
              <a:rPr sz="1200" dirty="0">
                <a:latin typeface="Times New Roman"/>
                <a:cs typeface="Times New Roman"/>
              </a:rPr>
              <a:t>(b)</a:t>
            </a:r>
          </a:p>
          <a:p>
            <a:pPr marL="1035685" algn="just">
              <a:lnSpc>
                <a:spcPts val="1275"/>
              </a:lnSpc>
            </a:pPr>
            <a:r>
              <a:rPr sz="1100" i="1" spc="-5" dirty="0">
                <a:latin typeface="Times New Roman"/>
                <a:cs typeface="Times New Roman"/>
              </a:rPr>
              <a:t>Hình 3-16: Ký hiệu trên </a:t>
            </a:r>
            <a:r>
              <a:rPr sz="1100" i="1" dirty="0">
                <a:latin typeface="Times New Roman"/>
                <a:cs typeface="Times New Roman"/>
              </a:rPr>
              <a:t>lốp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- Chú </a:t>
            </a:r>
            <a:r>
              <a:rPr sz="1100" spc="-10" dirty="0">
                <a:latin typeface="Times New Roman"/>
                <a:cs typeface="Times New Roman"/>
              </a:rPr>
              <a:t>ý: </a:t>
            </a:r>
            <a:r>
              <a:rPr sz="1100" dirty="0">
                <a:latin typeface="Times New Roman"/>
                <a:cs typeface="Times New Roman"/>
              </a:rPr>
              <a:t>tháng, năm sản xuất </a:t>
            </a:r>
            <a:r>
              <a:rPr sz="1100" dirty="0" err="1">
                <a:latin typeface="Times New Roman"/>
                <a:cs typeface="Times New Roman"/>
              </a:rPr>
              <a:t>lốp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nổi trên </a:t>
            </a:r>
            <a:r>
              <a:rPr sz="1100" dirty="0">
                <a:latin typeface="Times New Roman"/>
                <a:cs typeface="Times New Roman"/>
              </a:rPr>
              <a:t>thành </a:t>
            </a:r>
            <a:r>
              <a:rPr sz="1100" spc="-55" dirty="0">
                <a:latin typeface="Times New Roman"/>
                <a:cs typeface="Times New Roman"/>
              </a:rPr>
              <a:t>lốp  </a:t>
            </a:r>
            <a:r>
              <a:rPr sz="1100" dirty="0">
                <a:latin typeface="Times New Roman"/>
                <a:cs typeface="Times New Roman"/>
              </a:rPr>
              <a:t>(hình </a:t>
            </a:r>
            <a:r>
              <a:rPr sz="1100" spc="-10" dirty="0">
                <a:latin typeface="Times New Roman"/>
                <a:cs typeface="Times New Roman"/>
              </a:rPr>
              <a:t>vẽ </a:t>
            </a:r>
            <a:r>
              <a:rPr sz="1100" spc="-5" dirty="0">
                <a:latin typeface="Times New Roman"/>
                <a:cs typeface="Times New Roman"/>
              </a:rPr>
              <a:t>3-16a), </a:t>
            </a:r>
            <a:r>
              <a:rPr sz="1100" spc="-10" dirty="0">
                <a:latin typeface="Times New Roman"/>
                <a:cs typeface="Times New Roman"/>
              </a:rPr>
              <a:t>ví </a:t>
            </a:r>
            <a:r>
              <a:rPr sz="1100" dirty="0">
                <a:latin typeface="Times New Roman"/>
                <a:cs typeface="Times New Roman"/>
              </a:rPr>
              <a:t>dụ 4512 (lốp sản </a:t>
            </a:r>
            <a:r>
              <a:rPr sz="1100" spc="-5" dirty="0">
                <a:latin typeface="Times New Roman"/>
                <a:cs typeface="Times New Roman"/>
              </a:rPr>
              <a:t>xuất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tuần </a:t>
            </a:r>
            <a:r>
              <a:rPr sz="1100" dirty="0">
                <a:latin typeface="Times New Roman"/>
                <a:cs typeface="Times New Roman"/>
              </a:rPr>
              <a:t>thứ 45 của năm  2012); Trên lốp </a:t>
            </a:r>
            <a:r>
              <a:rPr sz="1100" spc="-5" dirty="0">
                <a:latin typeface="Times New Roman"/>
                <a:cs typeface="Times New Roman"/>
              </a:rPr>
              <a:t>có các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đánh dấu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tới </a:t>
            </a:r>
            <a:r>
              <a:rPr sz="1100" spc="-5" dirty="0">
                <a:latin typeface="Times New Roman"/>
                <a:cs typeface="Times New Roman"/>
              </a:rPr>
              <a:t>hạn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 err="1">
                <a:latin typeface="Times New Roman"/>
                <a:cs typeface="Times New Roman"/>
              </a:rPr>
              <a:t>lốp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spc="-10" dirty="0">
                <a:latin typeface="Times New Roman"/>
                <a:cs typeface="Times New Roman"/>
              </a:rPr>
              <a:t>vẽ </a:t>
            </a:r>
            <a:r>
              <a:rPr sz="1100" spc="-5" dirty="0">
                <a:latin typeface="Times New Roman"/>
                <a:cs typeface="Times New Roman"/>
              </a:rPr>
              <a:t>3-16b, khi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cao gai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10" dirty="0">
                <a:latin typeface="Times New Roman"/>
                <a:cs typeface="Times New Roman"/>
              </a:rPr>
              <a:t>và độ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60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điểm này bằng nhau, bạn </a:t>
            </a:r>
            <a:r>
              <a:rPr sz="1100" spc="-5" dirty="0">
                <a:latin typeface="Times New Roman"/>
                <a:cs typeface="Times New Roman"/>
              </a:rPr>
              <a:t>nên thay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ngay. </a:t>
            </a:r>
            <a:r>
              <a:rPr sz="1100" dirty="0">
                <a:latin typeface="Times New Roman"/>
                <a:cs typeface="Times New Roman"/>
              </a:rPr>
              <a:t>Mặc dù </a:t>
            </a:r>
            <a:r>
              <a:rPr sz="1100" spc="-5" dirty="0">
                <a:latin typeface="Times New Roman"/>
                <a:cs typeface="Times New Roman"/>
              </a:rPr>
              <a:t>gai lốp vẫn  </a:t>
            </a:r>
            <a:r>
              <a:rPr sz="1100" dirty="0">
                <a:latin typeface="Times New Roman"/>
                <a:cs typeface="Times New Roman"/>
              </a:rPr>
              <a:t>còn đảm bảo </a:t>
            </a:r>
            <a:r>
              <a:rPr sz="1100" spc="-5" dirty="0">
                <a:latin typeface="Times New Roman"/>
                <a:cs typeface="Times New Roman"/>
              </a:rPr>
              <a:t>theo tiêu chuẩn </a:t>
            </a:r>
            <a:r>
              <a:rPr sz="1100" dirty="0">
                <a:latin typeface="Times New Roman"/>
                <a:cs typeface="Times New Roman"/>
              </a:rPr>
              <a:t>tuy </a:t>
            </a:r>
            <a:r>
              <a:rPr sz="1100" spc="-5" dirty="0">
                <a:latin typeface="Times New Roman"/>
                <a:cs typeface="Times New Roman"/>
              </a:rPr>
              <a:t>nhiên lốp </a:t>
            </a:r>
            <a:r>
              <a:rPr sz="1100" dirty="0" err="1">
                <a:latin typeface="Times New Roman"/>
                <a:cs typeface="Times New Roman"/>
              </a:rPr>
              <a:t>đã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sản xuất </a:t>
            </a:r>
            <a:r>
              <a:rPr sz="1100" spc="-70" dirty="0">
                <a:latin typeface="Times New Roman"/>
                <a:cs typeface="Times New Roman"/>
              </a:rPr>
              <a:t>và 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đến thời hạn </a:t>
            </a:r>
            <a:r>
              <a:rPr sz="1100" spc="-5" dirty="0">
                <a:latin typeface="Times New Roman"/>
                <a:cs typeface="Times New Roman"/>
              </a:rPr>
              <a:t>vẫn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(do theo </a:t>
            </a:r>
            <a:r>
              <a:rPr sz="1100" spc="-5" dirty="0">
                <a:latin typeface="Times New Roman"/>
                <a:cs typeface="Times New Roman"/>
              </a:rPr>
              <a:t>thời gian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5" dirty="0">
                <a:latin typeface="Times New Roman"/>
                <a:cs typeface="Times New Roman"/>
              </a:rPr>
              <a:t>su </a:t>
            </a:r>
            <a:r>
              <a:rPr sz="1100" dirty="0">
                <a:latin typeface="Times New Roman"/>
                <a:cs typeface="Times New Roman"/>
              </a:rPr>
              <a:t>lốp  bị lão hóa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còn đảm bảo </a:t>
            </a:r>
            <a:r>
              <a:rPr sz="1100" spc="-5" dirty="0" err="1">
                <a:latin typeface="Times New Roman"/>
                <a:cs typeface="Times New Roman"/>
              </a:rPr>
              <a:t>chất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yêu </a:t>
            </a:r>
            <a:r>
              <a:rPr sz="1100" spc="-70" dirty="0">
                <a:latin typeface="Times New Roman"/>
                <a:cs typeface="Times New Roman"/>
              </a:rPr>
              <a:t>cầu), 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lốp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thay nếu </a:t>
            </a:r>
            <a:r>
              <a:rPr sz="1100" spc="-5" dirty="0">
                <a:latin typeface="Times New Roman"/>
                <a:cs typeface="Times New Roman"/>
              </a:rPr>
              <a:t>tính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ngày </a:t>
            </a:r>
            <a:r>
              <a:rPr sz="1100" dirty="0">
                <a:latin typeface="Times New Roman"/>
                <a:cs typeface="Times New Roman"/>
              </a:rPr>
              <a:t>sản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&gt;10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năm.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4258436"/>
            <a:ext cx="3625850" cy="837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3.2.3.2.Vành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100"/>
              </a:lnSpc>
              <a:spcBef>
                <a:spcPts val="2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chi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tiết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lắp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giữa trục bánh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 để biến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chuyển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động  quay của trục thành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chuyển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động tịnh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tiến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xe,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bánh xe  ô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tô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sản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xuất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từ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thép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lá dập hoặc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hợp kim </a:t>
            </a:r>
            <a:r>
              <a:rPr sz="1100" spc="-90" dirty="0" err="1">
                <a:solidFill>
                  <a:srgbClr val="333333"/>
                </a:solidFill>
                <a:latin typeface="Times New Roman"/>
                <a:cs typeface="Times New Roman"/>
              </a:rPr>
              <a:t>nhôm</a:t>
            </a:r>
            <a:r>
              <a:rPr sz="1100" spc="-9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c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</a:t>
            </a:r>
            <a:r>
              <a:rPr sz="1100" spc="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cao.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330" y="1043940"/>
            <a:ext cx="2701868" cy="2063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3081655"/>
            <a:ext cx="3630295" cy="24590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6285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3-17: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Cấu tạo của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vành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bánh</a:t>
            </a:r>
            <a:r>
              <a:rPr sz="1100" i="1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2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1-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Gân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tăng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cứng; 2-lỗ van;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3-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tâm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xe;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4-lỗ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bu long tắc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kê;  5-gờ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định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vị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lốp; </a:t>
            </a:r>
            <a:r>
              <a:rPr sz="1100" spc="-40" dirty="0" smtClean="0">
                <a:solidFill>
                  <a:srgbClr val="333333"/>
                </a:solidFill>
                <a:latin typeface="Times New Roman"/>
                <a:cs typeface="Times New Roman"/>
              </a:rPr>
              <a:t>6-đ</a:t>
            </a:r>
            <a:r>
              <a:rPr lang="vi-VN" sz="1100" spc="-4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4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4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kính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bánh xe; </a:t>
            </a:r>
            <a:r>
              <a:rPr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7-đ</a:t>
            </a:r>
            <a:r>
              <a:rPr lang="vi-VN"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trục đối </a:t>
            </a:r>
            <a:r>
              <a:rPr sz="1100" spc="-100" dirty="0">
                <a:solidFill>
                  <a:srgbClr val="333333"/>
                </a:solidFill>
                <a:latin typeface="Times New Roman"/>
                <a:cs typeface="Times New Roman"/>
              </a:rPr>
              <a:t>xứng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xe; </a:t>
            </a:r>
            <a:r>
              <a:rPr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8-đ</a:t>
            </a:r>
            <a:r>
              <a:rPr lang="vi-VN"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4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tâm bu lông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lắp bánh xe; 9-mặt bích; 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10-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chiều rộng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vành</a:t>
            </a:r>
            <a:r>
              <a:rPr sz="1100" spc="-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  <a:p>
            <a:pPr marL="492759" lvl="1" indent="-211454" algn="just">
              <a:lnSpc>
                <a:spcPts val="1255"/>
              </a:lnSpc>
              <a:buAutoNum type="arabicPeriod" startAt="4"/>
              <a:tabLst>
                <a:tab pos="493395" algn="l"/>
              </a:tabLst>
            </a:pPr>
            <a:r>
              <a:rPr sz="1100" b="1" dirty="0">
                <a:latin typeface="Times New Roman"/>
                <a:cs typeface="Times New Roman"/>
              </a:rPr>
              <a:t>- HỆ </a:t>
            </a:r>
            <a:r>
              <a:rPr sz="1100" b="1" spc="-5" dirty="0">
                <a:latin typeface="Times New Roman"/>
                <a:cs typeface="Times New Roman"/>
              </a:rPr>
              <a:t>THỐNG ĐIỀU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KHIỂN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 algn="just">
              <a:lnSpc>
                <a:spcPts val="1250"/>
              </a:lnSpc>
              <a:buAutoNum type="arabicPeriod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Hệ thống lái</a:t>
            </a:r>
            <a:endParaRPr sz="1100" dirty="0">
              <a:latin typeface="Times New Roman"/>
              <a:cs typeface="Times New Roman"/>
            </a:endParaRPr>
          </a:p>
          <a:p>
            <a:pPr marL="12700" marR="8890" indent="269240" algn="just">
              <a:lnSpc>
                <a:spcPct val="95900"/>
              </a:lnSpc>
              <a:spcBef>
                <a:spcPts val="20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lái dùng để thay </a:t>
            </a:r>
            <a:r>
              <a:rPr sz="1100" dirty="0" err="1">
                <a:latin typeface="Times New Roman"/>
                <a:cs typeface="Times New Roman"/>
              </a:rPr>
              <a:t>đổi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 động hoặc </a:t>
            </a:r>
            <a:r>
              <a:rPr sz="1100" spc="-75" dirty="0">
                <a:latin typeface="Times New Roman"/>
                <a:cs typeface="Times New Roman"/>
              </a:rPr>
              <a:t>giữ 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chuyển động ổn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spc="-5" dirty="0" err="1">
                <a:latin typeface="Times New Roman"/>
                <a:cs typeface="Times New Roman"/>
              </a:rPr>
              <a:t>theo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xác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spc="-5" dirty="0" err="1">
                <a:latin typeface="Times New Roman"/>
                <a:cs typeface="Times New Roman"/>
              </a:rPr>
              <a:t>của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45" dirty="0" smtClean="0">
                <a:latin typeface="Times New Roman"/>
                <a:cs typeface="Times New Roman"/>
              </a:rPr>
              <a:t>ng</a:t>
            </a:r>
            <a:r>
              <a:rPr lang="vi-VN" sz="1100" spc="-145" dirty="0" smtClean="0">
                <a:latin typeface="Times New Roman"/>
                <a:cs typeface="Times New Roman"/>
              </a:rPr>
              <a:t>ư</a:t>
            </a:r>
            <a:r>
              <a:rPr sz="1100" spc="-145" dirty="0" err="1" smtClean="0">
                <a:latin typeface="Times New Roman"/>
                <a:cs typeface="Times New Roman"/>
              </a:rPr>
              <a:t>ời</a:t>
            </a:r>
            <a:r>
              <a:rPr sz="1100" spc="-14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lái.</a:t>
            </a:r>
          </a:p>
          <a:p>
            <a:pPr marL="12700" marR="9525" indent="269240" algn="just">
              <a:lnSpc>
                <a:spcPct val="95800"/>
              </a:lnSpc>
              <a:spcBef>
                <a:spcPts val="10"/>
              </a:spcBef>
            </a:pPr>
            <a:r>
              <a:rPr sz="1100" spc="-5" dirty="0">
                <a:latin typeface="Times New Roman"/>
                <a:cs typeface="Times New Roman"/>
              </a:rPr>
              <a:t>Hệ thống lái bao gồm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cấu lái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lái. </a:t>
            </a:r>
            <a:r>
              <a:rPr sz="1100" spc="-1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cấu lái 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dùng để quay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tỉ </a:t>
            </a:r>
            <a:r>
              <a:rPr sz="1100" spc="-80" dirty="0">
                <a:latin typeface="Times New Roman"/>
                <a:cs typeface="Times New Roman"/>
              </a:rPr>
              <a:t>số 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thiết. Dẫn </a:t>
            </a:r>
            <a:r>
              <a:rPr sz="1100" dirty="0">
                <a:latin typeface="Times New Roman"/>
                <a:cs typeface="Times New Roman"/>
              </a:rPr>
              <a:t>động lái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chuyển động </a:t>
            </a:r>
            <a:r>
              <a:rPr sz="1100" spc="-5" dirty="0">
                <a:latin typeface="Times New Roman"/>
                <a:cs typeface="Times New Roman"/>
              </a:rPr>
              <a:t>từ </a:t>
            </a:r>
            <a:r>
              <a:rPr sz="1100" dirty="0">
                <a:latin typeface="Times New Roman"/>
                <a:cs typeface="Times New Roman"/>
              </a:rPr>
              <a:t>cơ cấu  lái đến </a:t>
            </a:r>
            <a:r>
              <a:rPr sz="1100" spc="-5" dirty="0">
                <a:latin typeface="Times New Roman"/>
                <a:cs typeface="Times New Roman"/>
              </a:rPr>
              <a:t>các bánh xe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ớng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35"/>
              </a:lnSpc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và nguyên </a:t>
            </a:r>
            <a:r>
              <a:rPr sz="1100" dirty="0">
                <a:latin typeface="Times New Roman"/>
                <a:cs typeface="Times New Roman"/>
              </a:rPr>
              <a:t>lý làm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việc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của hệ thống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thông </a:t>
            </a:r>
            <a:r>
              <a:rPr sz="1100" dirty="0" err="1">
                <a:latin typeface="Times New Roman"/>
                <a:cs typeface="Times New Roman"/>
              </a:rPr>
              <a:t>dụng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3-18.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31800" y="1162155"/>
            <a:ext cx="2276333" cy="24874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3693033"/>
            <a:ext cx="3629025" cy="2764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434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3-18: </a:t>
            </a:r>
            <a:r>
              <a:rPr sz="1100" i="1" dirty="0">
                <a:latin typeface="Times New Roman"/>
                <a:cs typeface="Times New Roman"/>
              </a:rPr>
              <a:t>Sơ đồ </a:t>
            </a:r>
            <a:r>
              <a:rPr sz="1100" i="1" spc="-5" dirty="0">
                <a:latin typeface="Times New Roman"/>
                <a:cs typeface="Times New Roman"/>
              </a:rPr>
              <a:t>cầu tạo của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lái xe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con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1- Bánh xe </a:t>
            </a:r>
            <a:r>
              <a:rPr sz="1100" i="1" spc="-5" dirty="0">
                <a:latin typeface="Times New Roman"/>
                <a:cs typeface="Times New Roman"/>
              </a:rPr>
              <a:t>dẫn hướng; </a:t>
            </a:r>
            <a:r>
              <a:rPr sz="1100" i="1" dirty="0">
                <a:latin typeface="Times New Roman"/>
                <a:cs typeface="Times New Roman"/>
              </a:rPr>
              <a:t>2- Bình dầu </a:t>
            </a:r>
            <a:r>
              <a:rPr sz="1100" i="1" spc="-5" dirty="0">
                <a:latin typeface="Times New Roman"/>
                <a:cs typeface="Times New Roman"/>
              </a:rPr>
              <a:t>trợ lực; 3- </a:t>
            </a:r>
            <a:r>
              <a:rPr sz="1100" i="1" dirty="0">
                <a:latin typeface="Times New Roman"/>
                <a:cs typeface="Times New Roman"/>
              </a:rPr>
              <a:t>Vô </a:t>
            </a:r>
            <a:r>
              <a:rPr sz="1100" i="1" spc="-5" dirty="0">
                <a:latin typeface="Times New Roman"/>
                <a:cs typeface="Times New Roman"/>
              </a:rPr>
              <a:t>lăng lái; 4-  Trụ lái; 5-Trục lái; </a:t>
            </a:r>
            <a:r>
              <a:rPr sz="1100" i="1" dirty="0">
                <a:latin typeface="Times New Roman"/>
                <a:cs typeface="Times New Roman"/>
              </a:rPr>
              <a:t>6 – </a:t>
            </a:r>
            <a:r>
              <a:rPr sz="1100" i="1" spc="-5" dirty="0">
                <a:latin typeface="Times New Roman"/>
                <a:cs typeface="Times New Roman"/>
              </a:rPr>
              <a:t>Bơm trợ lực lái; 7-Thước lái; </a:t>
            </a:r>
            <a:r>
              <a:rPr sz="1100" i="1" dirty="0">
                <a:latin typeface="Times New Roman"/>
                <a:cs typeface="Times New Roman"/>
              </a:rPr>
              <a:t>8-Dàn tản  </a:t>
            </a:r>
            <a:r>
              <a:rPr sz="1100" i="1" spc="-5" dirty="0">
                <a:latin typeface="Times New Roman"/>
                <a:cs typeface="Times New Roman"/>
              </a:rPr>
              <a:t>nhiệt dầu trợ </a:t>
            </a:r>
            <a:r>
              <a:rPr sz="1100" i="1" dirty="0">
                <a:latin typeface="Times New Roman"/>
                <a:cs typeface="Times New Roman"/>
              </a:rPr>
              <a:t>lực lái; 9- </a:t>
            </a:r>
            <a:r>
              <a:rPr sz="1100" i="1" spc="-5" dirty="0">
                <a:latin typeface="Times New Roman"/>
                <a:cs typeface="Times New Roman"/>
              </a:rPr>
              <a:t>Thanh răng; 10-Trục lái; </a:t>
            </a:r>
            <a:r>
              <a:rPr sz="1100" i="1" dirty="0">
                <a:latin typeface="Times New Roman"/>
                <a:cs typeface="Times New Roman"/>
              </a:rPr>
              <a:t>11-Bánh  </a:t>
            </a:r>
            <a:r>
              <a:rPr sz="1100" i="1" spc="-5" dirty="0">
                <a:latin typeface="Times New Roman"/>
                <a:cs typeface="Times New Roman"/>
              </a:rPr>
              <a:t>răng; 11-Chụp </a:t>
            </a:r>
            <a:r>
              <a:rPr sz="1100" i="1" dirty="0">
                <a:latin typeface="Times New Roman"/>
                <a:cs typeface="Times New Roman"/>
              </a:rPr>
              <a:t>chắn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bụi.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8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muốn thay </a:t>
            </a:r>
            <a:r>
              <a:rPr sz="1100" dirty="0" err="1">
                <a:latin typeface="Times New Roman"/>
                <a:cs typeface="Times New Roman"/>
              </a:rPr>
              <a:t>đổi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 động của ôtô sang </a:t>
            </a:r>
            <a:r>
              <a:rPr sz="1100" spc="-45" dirty="0">
                <a:latin typeface="Times New Roman"/>
                <a:cs typeface="Times New Roman"/>
              </a:rPr>
              <a:t>phải 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sang </a:t>
            </a:r>
            <a:r>
              <a:rPr sz="1100" dirty="0">
                <a:latin typeface="Times New Roman"/>
                <a:cs typeface="Times New Roman"/>
              </a:rPr>
              <a:t>trái,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tác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lực vào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lăng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3, qua </a:t>
            </a:r>
            <a:r>
              <a:rPr sz="1100" spc="-45" dirty="0">
                <a:latin typeface="Times New Roman"/>
                <a:cs typeface="Times New Roman"/>
              </a:rPr>
              <a:t>trục  </a:t>
            </a:r>
            <a:r>
              <a:rPr sz="1100" dirty="0">
                <a:latin typeface="Times New Roman"/>
                <a:cs typeface="Times New Roman"/>
              </a:rPr>
              <a:t>lái 5 làm quay bánh răng 11, làm dịch chuyển </a:t>
            </a:r>
            <a:r>
              <a:rPr sz="1100" spc="-5" dirty="0">
                <a:latin typeface="Times New Roman"/>
                <a:cs typeface="Times New Roman"/>
              </a:rPr>
              <a:t>thanh </a:t>
            </a:r>
            <a:r>
              <a:rPr sz="1100" dirty="0">
                <a:latin typeface="Times New Roman"/>
                <a:cs typeface="Times New Roman"/>
              </a:rPr>
              <a:t>răng 9,  thông qua </a:t>
            </a:r>
            <a:r>
              <a:rPr sz="1100" spc="-5" dirty="0">
                <a:latin typeface="Times New Roman"/>
                <a:cs typeface="Times New Roman"/>
              </a:rPr>
              <a:t>đòn kéo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đòn đẩy làm quay bánh xe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Times New Roman"/>
                <a:cs typeface="Times New Roman"/>
              </a:rPr>
              <a:t>để  </a:t>
            </a:r>
            <a:r>
              <a:rPr sz="1100" dirty="0">
                <a:latin typeface="Times New Roman"/>
                <a:cs typeface="Times New Roman"/>
              </a:rPr>
              <a:t>thay </a:t>
            </a:r>
            <a:r>
              <a:rPr sz="1100" dirty="0" err="1">
                <a:latin typeface="Times New Roman"/>
                <a:cs typeface="Times New Roman"/>
              </a:rPr>
              <a:t>đổi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 động của xe. </a:t>
            </a: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giảm lực lái ô </a:t>
            </a:r>
            <a:r>
              <a:rPr sz="1100" dirty="0" err="1">
                <a:latin typeface="Times New Roman"/>
                <a:cs typeface="Times New Roman"/>
              </a:rPr>
              <a:t>ô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70" dirty="0" smtClean="0">
                <a:latin typeface="Times New Roman"/>
                <a:cs typeface="Times New Roman"/>
              </a:rPr>
              <a:t>đ</a:t>
            </a:r>
            <a:r>
              <a:rPr lang="vi-VN" sz="1100" spc="-170" dirty="0" smtClean="0">
                <a:latin typeface="Times New Roman"/>
                <a:cs typeface="Times New Roman"/>
              </a:rPr>
              <a:t>ư</a:t>
            </a:r>
            <a:r>
              <a:rPr sz="1100" spc="-170" dirty="0" err="1" smtClean="0">
                <a:latin typeface="Times New Roman"/>
                <a:cs typeface="Times New Roman"/>
              </a:rPr>
              <a:t>ợc</a:t>
            </a:r>
            <a:r>
              <a:rPr sz="1100" spc="-17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lắp </a:t>
            </a:r>
            <a:r>
              <a:rPr sz="1100" spc="-5" dirty="0">
                <a:latin typeface="Times New Roman"/>
                <a:cs typeface="Times New Roman"/>
              </a:rPr>
              <a:t>thêm </a:t>
            </a:r>
            <a:r>
              <a:rPr sz="1100" dirty="0">
                <a:latin typeface="Times New Roman"/>
                <a:cs typeface="Times New Roman"/>
              </a:rPr>
              <a:t>bộ trợ lực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(có thể </a:t>
            </a:r>
            <a:r>
              <a:rPr sz="1100" spc="-5" dirty="0">
                <a:latin typeface="Times New Roman"/>
                <a:cs typeface="Times New Roman"/>
              </a:rPr>
              <a:t>trợ lực lái </a:t>
            </a:r>
            <a:r>
              <a:rPr sz="1100" dirty="0">
                <a:latin typeface="Times New Roman"/>
                <a:cs typeface="Times New Roman"/>
              </a:rPr>
              <a:t>thủy </a:t>
            </a:r>
            <a:r>
              <a:rPr sz="1100" dirty="0" err="1">
                <a:latin typeface="Times New Roman"/>
                <a:cs typeface="Times New Roman"/>
              </a:rPr>
              <a:t>lực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30" dirty="0">
                <a:latin typeface="Times New Roman"/>
                <a:cs typeface="Times New Roman"/>
              </a:rPr>
              <a:t>hình 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trợ lực lái bằng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dirty="0">
                <a:latin typeface="Times New Roman"/>
                <a:cs typeface="Times New Roman"/>
              </a:rPr>
              <a:t>tơ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điện).</a:t>
            </a:r>
          </a:p>
          <a:p>
            <a:pPr marL="12700" marR="5080" indent="269240" algn="just">
              <a:lnSpc>
                <a:spcPct val="95700"/>
              </a:lnSpc>
              <a:spcBef>
                <a:spcPts val="10"/>
              </a:spcBef>
            </a:pP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Bộ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phận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cơ bản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của dẫn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động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lái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là hình thang lái. Hình 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thang </a:t>
            </a:r>
            <a:r>
              <a:rPr sz="1100" dirty="0" err="1">
                <a:solidFill>
                  <a:srgbClr val="1F1F1F"/>
                </a:solidFill>
                <a:latin typeface="Times New Roman"/>
                <a:cs typeface="Times New Roman"/>
              </a:rPr>
              <a:t>lái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1F1F1F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tạo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bởi hai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đòn bên, đòn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kéo ngang 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dầm </a:t>
            </a:r>
            <a:r>
              <a:rPr sz="1100" spc="-50" dirty="0">
                <a:solidFill>
                  <a:srgbClr val="1F1F1F"/>
                </a:solidFill>
                <a:latin typeface="Times New Roman"/>
                <a:cs typeface="Times New Roman"/>
              </a:rPr>
              <a:t>cầu  </a:t>
            </a:r>
            <a:r>
              <a:rPr sz="1100" dirty="0" err="1">
                <a:solidFill>
                  <a:srgbClr val="1F1F1F"/>
                </a:solidFill>
                <a:latin typeface="Times New Roman"/>
                <a:cs typeface="Times New Roman"/>
              </a:rPr>
              <a:t>dẫn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hình 3-19 (</a:t>
            </a:r>
            <a:r>
              <a:rPr sz="1100" spc="-5" dirty="0" err="1">
                <a:solidFill>
                  <a:srgbClr val="1F1F1F"/>
                </a:solidFill>
                <a:latin typeface="Times New Roman"/>
                <a:cs typeface="Times New Roman"/>
              </a:rPr>
              <a:t>hoặc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nối dài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tâm của </a:t>
            </a:r>
            <a:r>
              <a:rPr sz="1100" spc="-150" dirty="0">
                <a:solidFill>
                  <a:srgbClr val="1F1F1F"/>
                </a:solidFill>
                <a:latin typeface="Times New Roman"/>
                <a:cs typeface="Times New Roman"/>
              </a:rPr>
              <a:t>trục 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bánh xe </a:t>
            </a:r>
            <a:r>
              <a:rPr sz="1100" spc="-5" dirty="0" err="1">
                <a:solidFill>
                  <a:srgbClr val="1F1F1F"/>
                </a:solidFill>
                <a:latin typeface="Times New Roman"/>
                <a:cs typeface="Times New Roman"/>
              </a:rPr>
              <a:t>dẫn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50" dirty="0" smtClean="0">
                <a:solidFill>
                  <a:srgbClr val="1F1F1F"/>
                </a:solidFill>
                <a:latin typeface="Times New Roman"/>
                <a:cs typeface="Times New Roman"/>
              </a:rPr>
              <a:t>h</a:t>
            </a:r>
            <a:r>
              <a:rPr lang="vi-VN" sz="1100" spc="-50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ớng</a:t>
            </a:r>
            <a:r>
              <a:rPr sz="1100" spc="-50" dirty="0">
                <a:solidFill>
                  <a:srgbClr val="1F1F1F"/>
                </a:solidFill>
                <a:latin typeface="Times New Roman"/>
                <a:cs typeface="Times New Roman"/>
              </a:rPr>
              <a:t>).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Hình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thang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lái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có tác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dụng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đảm bảo </a:t>
            </a:r>
            <a:r>
              <a:rPr sz="1100" spc="-40" dirty="0">
                <a:solidFill>
                  <a:srgbClr val="1F1F1F"/>
                </a:solidFill>
                <a:latin typeface="Times New Roman"/>
                <a:cs typeface="Times New Roman"/>
              </a:rPr>
              <a:t>đúng 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động học quay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vòng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của </a:t>
            </a:r>
            <a:r>
              <a:rPr sz="1100" spc="-5" dirty="0">
                <a:solidFill>
                  <a:srgbClr val="1F1F1F"/>
                </a:solidFill>
                <a:latin typeface="Times New Roman"/>
                <a:cs typeface="Times New Roman"/>
              </a:rPr>
              <a:t>các </a:t>
            </a:r>
            <a:r>
              <a:rPr sz="1100" dirty="0">
                <a:solidFill>
                  <a:srgbClr val="1F1F1F"/>
                </a:solidFill>
                <a:latin typeface="Times New Roman"/>
                <a:cs typeface="Times New Roman"/>
              </a:rPr>
              <a:t>bánh </a:t>
            </a:r>
            <a:r>
              <a:rPr sz="1100" spc="-10" dirty="0">
                <a:solidFill>
                  <a:srgbClr val="1F1F1F"/>
                </a:solidFill>
                <a:latin typeface="Times New Roman"/>
                <a:cs typeface="Times New Roman"/>
              </a:rPr>
              <a:t>xe </a:t>
            </a:r>
            <a:r>
              <a:rPr sz="1100" dirty="0" err="1">
                <a:solidFill>
                  <a:srgbClr val="1F1F1F"/>
                </a:solidFill>
                <a:latin typeface="Times New Roman"/>
                <a:cs typeface="Times New Roman"/>
              </a:rPr>
              <a:t>dẫn</a:t>
            </a:r>
            <a:r>
              <a:rPr sz="1100" spc="-4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spc="-55" dirty="0" smtClean="0">
                <a:solidFill>
                  <a:srgbClr val="1F1F1F"/>
                </a:solidFill>
                <a:latin typeface="Times New Roman"/>
                <a:cs typeface="Times New Roman"/>
              </a:rPr>
              <a:t>h</a:t>
            </a:r>
            <a:r>
              <a:rPr lang="vi-VN" sz="1100" spc="-55" dirty="0" smtClean="0">
                <a:solidFill>
                  <a:srgbClr val="1F1F1F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1F1F1F"/>
                </a:solidFill>
                <a:latin typeface="Times New Roman"/>
                <a:cs typeface="Times New Roman"/>
              </a:rPr>
              <a:t>ớng</a:t>
            </a:r>
            <a:r>
              <a:rPr sz="1100" spc="-55" dirty="0">
                <a:solidFill>
                  <a:srgbClr val="1F1F1F"/>
                </a:solidFill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284" y="1043940"/>
            <a:ext cx="3535679" cy="1536065"/>
            <a:chOff x="629284" y="1043940"/>
            <a:chExt cx="3535679" cy="1536065"/>
          </a:xfrm>
        </p:grpSpPr>
        <p:sp>
          <p:nvSpPr>
            <p:cNvPr id="3" name="object 3"/>
            <p:cNvSpPr/>
            <p:nvPr/>
          </p:nvSpPr>
          <p:spPr>
            <a:xfrm>
              <a:off x="629284" y="1295400"/>
              <a:ext cx="1889760" cy="128460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555722" y="1043940"/>
              <a:ext cx="1609242" cy="15360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21868" y="2557399"/>
            <a:ext cx="16573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i="1" spc="-10" dirty="0">
                <a:solidFill>
                  <a:srgbClr val="1F1F1F"/>
                </a:solidFill>
                <a:latin typeface="Times New Roman"/>
                <a:cs typeface="Times New Roman"/>
              </a:rPr>
              <a:t>Với </a:t>
            </a:r>
            <a:r>
              <a:rPr sz="1100" b="1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hệ thống treo </a:t>
            </a:r>
            <a:r>
              <a:rPr sz="1100" b="1" i="1" dirty="0">
                <a:solidFill>
                  <a:srgbClr val="1F1F1F"/>
                </a:solidFill>
                <a:latin typeface="Times New Roman"/>
                <a:cs typeface="Times New Roman"/>
              </a:rPr>
              <a:t>phụ</a:t>
            </a:r>
            <a:r>
              <a:rPr sz="1100" b="1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b="1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thuộc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9794" y="2557399"/>
            <a:ext cx="14852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i="1" spc="-10" dirty="0">
                <a:solidFill>
                  <a:srgbClr val="1F1F1F"/>
                </a:solidFill>
                <a:latin typeface="Times New Roman"/>
                <a:cs typeface="Times New Roman"/>
              </a:rPr>
              <a:t>Với </a:t>
            </a:r>
            <a:r>
              <a:rPr sz="1100" b="1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hệ thống treo </a:t>
            </a:r>
            <a:r>
              <a:rPr sz="1100" b="1" i="1" dirty="0">
                <a:solidFill>
                  <a:srgbClr val="1F1F1F"/>
                </a:solidFill>
                <a:latin typeface="Times New Roman"/>
                <a:cs typeface="Times New Roman"/>
              </a:rPr>
              <a:t>độc</a:t>
            </a:r>
            <a:r>
              <a:rPr sz="1100" b="1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b="1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lập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70991" y="2742337"/>
          <a:ext cx="3742690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6853">
                <a:tc>
                  <a:txBody>
                    <a:bodyPr/>
                    <a:lstStyle/>
                    <a:p>
                      <a:pPr marL="127000" algn="just">
                        <a:lnSpc>
                          <a:spcPts val="1180"/>
                        </a:lnSpc>
                      </a:pP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1-Bánh xe dẫn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hướng;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2-</a:t>
                      </a:r>
                      <a:r>
                        <a:rPr sz="1100" i="1" spc="-40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Vỗ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00" marR="80645" algn="just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lăng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lái;3-Trục lái;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4-cơ cấu 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lái;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5-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Đòn kéo dọc; 6-đòn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kéo  ngang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 algn="just">
                        <a:lnSpc>
                          <a:spcPts val="1180"/>
                        </a:lnSpc>
                      </a:pP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1-Bơm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trợ lực;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2-Bánh</a:t>
                      </a:r>
                      <a:r>
                        <a:rPr sz="1100" i="1" spc="110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xe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3980" marR="119380" algn="just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dẫn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hướng;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3- </a:t>
                      </a:r>
                      <a:r>
                        <a:rPr sz="1100" i="1" spc="-10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Vô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lăng lái;  4-Trục lái; 5-Thước lái; </a:t>
                      </a:r>
                      <a:r>
                        <a:rPr sz="1100" i="1" spc="-10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6- 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Hộp </a:t>
                      </a:r>
                      <a:r>
                        <a:rPr sz="1100" i="1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chứa dầu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trợ</a:t>
                      </a:r>
                      <a:r>
                        <a:rPr sz="1100" i="1" spc="-40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1F1F1F"/>
                          </a:solidFill>
                          <a:latin typeface="Times New Roman"/>
                          <a:cs typeface="Times New Roman"/>
                        </a:rPr>
                        <a:t>lực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16712" y="3517772"/>
            <a:ext cx="3627754" cy="2973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91565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Hình 3-19: </a:t>
            </a:r>
            <a:r>
              <a:rPr sz="1100" i="1" dirty="0">
                <a:solidFill>
                  <a:srgbClr val="1F1F1F"/>
                </a:solidFill>
                <a:latin typeface="Times New Roman"/>
                <a:cs typeface="Times New Roman"/>
              </a:rPr>
              <a:t>Sơ đồ dẫn động</a:t>
            </a:r>
            <a:r>
              <a:rPr sz="11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100" i="1" dirty="0">
                <a:solidFill>
                  <a:srgbClr val="1F1F1F"/>
                </a:solidFill>
                <a:latin typeface="Times New Roman"/>
                <a:cs typeface="Times New Roman"/>
              </a:rPr>
              <a:t>lái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  <a:p>
            <a:pPr marL="387350" indent="-106045">
              <a:lnSpc>
                <a:spcPts val="1290"/>
              </a:lnSpc>
              <a:buFont typeface="Times New Roman"/>
              <a:buChar char="*"/>
              <a:tabLst>
                <a:tab pos="387985" algn="l"/>
              </a:tabLst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Những chú ý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khi lái xe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lvl="1" indent="457200" algn="just">
              <a:lnSpc>
                <a:spcPct val="95900"/>
              </a:lnSpc>
              <a:spcBef>
                <a:spcPts val="25"/>
              </a:spcBef>
              <a:buChar char="-"/>
              <a:tabLst>
                <a:tab pos="553085" algn="l"/>
              </a:tabLst>
            </a:pPr>
            <a:r>
              <a:rPr sz="1100" spc="-10" dirty="0">
                <a:latin typeface="Times New Roman"/>
                <a:cs typeface="Times New Roman"/>
              </a:rPr>
              <a:t>Không nên đánh </a:t>
            </a:r>
            <a:r>
              <a:rPr sz="1100" spc="-5" dirty="0">
                <a:latin typeface="Times New Roman"/>
                <a:cs typeface="Times New Roman"/>
              </a:rPr>
              <a:t>tay </a:t>
            </a:r>
            <a:r>
              <a:rPr sz="1100" spc="-10" dirty="0">
                <a:latin typeface="Times New Roman"/>
                <a:cs typeface="Times New Roman"/>
              </a:rPr>
              <a:t>lái </a:t>
            </a:r>
            <a:r>
              <a:rPr sz="1100" spc="-15" dirty="0">
                <a:latin typeface="Times New Roman"/>
                <a:cs typeface="Times New Roman"/>
              </a:rPr>
              <a:t>khi </a:t>
            </a:r>
            <a:r>
              <a:rPr sz="1100" spc="-10" dirty="0">
                <a:latin typeface="Times New Roman"/>
                <a:cs typeface="Times New Roman"/>
              </a:rPr>
              <a:t>xe dừng tại chỗ </a:t>
            </a:r>
            <a:r>
              <a:rPr sz="1100" spc="-15" dirty="0">
                <a:latin typeface="Times New Roman"/>
                <a:cs typeface="Times New Roman"/>
              </a:rPr>
              <a:t>vì tải trọng  </a:t>
            </a:r>
            <a:r>
              <a:rPr sz="1100" spc="-5" dirty="0">
                <a:latin typeface="Times New Roman"/>
                <a:cs typeface="Times New Roman"/>
              </a:rPr>
              <a:t>lớn </a:t>
            </a:r>
            <a:r>
              <a:rPr sz="1100" spc="-10" dirty="0">
                <a:latin typeface="Times New Roman"/>
                <a:cs typeface="Times New Roman"/>
              </a:rPr>
              <a:t>dễ </a:t>
            </a:r>
            <a:r>
              <a:rPr sz="1100" spc="-5" dirty="0" err="1">
                <a:latin typeface="Times New Roman"/>
                <a:cs typeface="Times New Roman"/>
              </a:rPr>
              <a:t>làm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75" dirty="0" smtClean="0">
                <a:latin typeface="Times New Roman"/>
                <a:cs typeface="Times New Roman"/>
              </a:rPr>
              <a:t>h</a:t>
            </a:r>
            <a:r>
              <a:rPr lang="vi-VN" sz="1100" spc="-175" dirty="0" smtClean="0">
                <a:latin typeface="Times New Roman"/>
                <a:cs typeface="Times New Roman"/>
              </a:rPr>
              <a:t>ư</a:t>
            </a:r>
            <a:r>
              <a:rPr sz="1100" spc="-1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hỏng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chi tiết </a:t>
            </a:r>
            <a:r>
              <a:rPr sz="1100" spc="-15" dirty="0">
                <a:latin typeface="Times New Roman"/>
                <a:cs typeface="Times New Roman"/>
              </a:rPr>
              <a:t>trong </a:t>
            </a:r>
            <a:r>
              <a:rPr sz="1100" spc="-10" dirty="0">
                <a:latin typeface="Times New Roman"/>
                <a:cs typeface="Times New Roman"/>
              </a:rPr>
              <a:t>hệ thống lái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spc="-10" dirty="0">
                <a:latin typeface="Times New Roman"/>
                <a:cs typeface="Times New Roman"/>
              </a:rPr>
              <a:t>lốp </a:t>
            </a:r>
            <a:r>
              <a:rPr sz="1100" spc="-30" dirty="0">
                <a:latin typeface="Times New Roman"/>
                <a:cs typeface="Times New Roman"/>
              </a:rPr>
              <a:t>nhanh  </a:t>
            </a:r>
            <a:r>
              <a:rPr sz="1100" spc="-15" dirty="0">
                <a:latin typeface="Times New Roman"/>
                <a:cs typeface="Times New Roman"/>
              </a:rPr>
              <a:t>mòn;</a:t>
            </a:r>
            <a:endParaRPr sz="1100" dirty="0">
              <a:latin typeface="Times New Roman"/>
              <a:cs typeface="Times New Roman"/>
            </a:endParaRPr>
          </a:p>
          <a:p>
            <a:pPr marL="12700" marR="6350" lvl="1" indent="457200" algn="just">
              <a:lnSpc>
                <a:spcPct val="95600"/>
              </a:lnSpc>
              <a:spcBef>
                <a:spcPts val="10"/>
              </a:spcBef>
              <a:buChar char="-"/>
              <a:tabLst>
                <a:tab pos="570865" algn="l"/>
              </a:tabLst>
            </a:pP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xe chạy không nên đánh tay lái quá gấp,  đặc </a:t>
            </a:r>
            <a:r>
              <a:rPr sz="1100" spc="-5" dirty="0">
                <a:latin typeface="Times New Roman"/>
                <a:cs typeface="Times New Roman"/>
              </a:rPr>
              <a:t>biệt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trơn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dirty="0">
                <a:latin typeface="Times New Roman"/>
                <a:cs typeface="Times New Roman"/>
              </a:rPr>
              <a:t>xe dễ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ngang </a:t>
            </a:r>
            <a:r>
              <a:rPr sz="1100" dirty="0">
                <a:latin typeface="Times New Roman"/>
                <a:cs typeface="Times New Roman"/>
              </a:rPr>
              <a:t>hoặc bị </a:t>
            </a:r>
            <a:r>
              <a:rPr sz="1100" spc="-5" dirty="0">
                <a:latin typeface="Times New Roman"/>
                <a:cs typeface="Times New Roman"/>
              </a:rPr>
              <a:t>lật </a:t>
            </a:r>
            <a:r>
              <a:rPr sz="1100" spc="-120" dirty="0">
                <a:latin typeface="Times New Roman"/>
                <a:cs typeface="Times New Roman"/>
              </a:rPr>
              <a:t>rất  </a:t>
            </a:r>
            <a:r>
              <a:rPr sz="1100" spc="-5" dirty="0">
                <a:latin typeface="Times New Roman"/>
                <a:cs typeface="Times New Roman"/>
              </a:rPr>
              <a:t>nguy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hiểm;</a:t>
            </a:r>
            <a:endParaRPr sz="1100" dirty="0">
              <a:latin typeface="Times New Roman"/>
              <a:cs typeface="Times New Roman"/>
            </a:endParaRPr>
          </a:p>
          <a:p>
            <a:pPr marL="12700" marR="7620" lvl="1" indent="457200" algn="just">
              <a:lnSpc>
                <a:spcPct val="95900"/>
              </a:lnSpc>
              <a:spcBef>
                <a:spcPts val="5"/>
              </a:spcBef>
              <a:buChar char="-"/>
              <a:tabLst>
                <a:tab pos="569595" algn="l"/>
              </a:tabLst>
            </a:pPr>
            <a:r>
              <a:rPr sz="1100" spc="-50" dirty="0" err="1" smtClean="0">
                <a:latin typeface="Times New Roman"/>
                <a:cs typeface="Times New Roman"/>
              </a:rPr>
              <a:t>Tr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xe đang chạy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bị nổ lốp </a:t>
            </a:r>
            <a:r>
              <a:rPr sz="1100" spc="-5" dirty="0">
                <a:latin typeface="Times New Roman"/>
                <a:cs typeface="Times New Roman"/>
              </a:rPr>
              <a:t>(nguy </a:t>
            </a:r>
            <a:r>
              <a:rPr sz="1100" spc="-45" dirty="0">
                <a:latin typeface="Times New Roman"/>
                <a:cs typeface="Times New Roman"/>
              </a:rPr>
              <a:t>hiểm  </a:t>
            </a:r>
            <a:r>
              <a:rPr sz="1100" dirty="0">
                <a:latin typeface="Times New Roman"/>
                <a:cs typeface="Times New Roman"/>
              </a:rPr>
              <a:t>hơn là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5" dirty="0" err="1">
                <a:latin typeface="Times New Roman"/>
                <a:cs typeface="Times New Roman"/>
              </a:rPr>
              <a:t>dẫn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0" dirty="0" smtClean="0">
                <a:latin typeface="Times New Roman"/>
                <a:cs typeface="Times New Roman"/>
              </a:rPr>
              <a:t>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ớng</a:t>
            </a:r>
            <a:r>
              <a:rPr sz="1100" spc="-50" dirty="0">
                <a:latin typeface="Times New Roman"/>
                <a:cs typeface="Times New Roman"/>
              </a:rPr>
              <a:t>)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phải giảm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65" dirty="0">
                <a:latin typeface="Times New Roman"/>
                <a:cs typeface="Times New Roman"/>
              </a:rPr>
              <a:t>giữ  </a:t>
            </a:r>
            <a:r>
              <a:rPr sz="1100" dirty="0">
                <a:latin typeface="Times New Roman"/>
                <a:cs typeface="Times New Roman"/>
              </a:rPr>
              <a:t>chặt tay </a:t>
            </a:r>
            <a:r>
              <a:rPr sz="1100" spc="-5" dirty="0">
                <a:latin typeface="Times New Roman"/>
                <a:cs typeface="Times New Roman"/>
              </a:rPr>
              <a:t>lái cho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đi </a:t>
            </a:r>
            <a:r>
              <a:rPr sz="1100" dirty="0" err="1">
                <a:latin typeface="Times New Roman"/>
                <a:cs typeface="Times New Roman"/>
              </a:rPr>
              <a:t>đúng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khi dừng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lại.</a:t>
            </a:r>
          </a:p>
          <a:p>
            <a:pPr marL="12700" marR="6985" lvl="1" indent="457200" algn="just">
              <a:lnSpc>
                <a:spcPts val="1260"/>
              </a:lnSpc>
              <a:spcBef>
                <a:spcPts val="35"/>
              </a:spcBef>
              <a:buChar char="-"/>
              <a:tabLst>
                <a:tab pos="554355" algn="l"/>
              </a:tabLst>
            </a:pP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hơi hai bánh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0" dirty="0">
                <a:latin typeface="Times New Roman"/>
                <a:cs typeface="Times New Roman"/>
              </a:rPr>
              <a:t>nhau  </a:t>
            </a:r>
            <a:r>
              <a:rPr sz="1100" dirty="0">
                <a:latin typeface="Times New Roman"/>
                <a:cs typeface="Times New Roman"/>
              </a:rPr>
              <a:t>thì tay </a:t>
            </a:r>
            <a:r>
              <a:rPr sz="1100" spc="-5" dirty="0">
                <a:latin typeface="Times New Roman"/>
                <a:cs typeface="Times New Roman"/>
              </a:rPr>
              <a:t>lái sẽ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10" dirty="0">
                <a:latin typeface="Times New Roman"/>
                <a:cs typeface="Times New Roman"/>
              </a:rPr>
              <a:t>xô về </a:t>
            </a:r>
            <a:r>
              <a:rPr sz="1100" spc="-5" dirty="0">
                <a:latin typeface="Times New Roman"/>
                <a:cs typeface="Times New Roman"/>
              </a:rPr>
              <a:t>một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phía.</a:t>
            </a:r>
          </a:p>
          <a:p>
            <a:pPr marL="12700" marR="6985" indent="269240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một số loại </a:t>
            </a:r>
            <a:r>
              <a:rPr sz="1100" dirty="0">
                <a:latin typeface="Times New Roman"/>
                <a:cs typeface="Times New Roman"/>
              </a:rPr>
              <a:t>ôtô có bố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lái, </a:t>
            </a:r>
            <a:r>
              <a:rPr sz="1100" dirty="0">
                <a:latin typeface="Times New Roman"/>
                <a:cs typeface="Times New Roman"/>
              </a:rPr>
              <a:t>phổ biến  là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hệ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trợ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bằng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thuỷ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lực.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trợ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lực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</a:p>
          <a:p>
            <a:pPr marL="12700" marR="7620" algn="just">
              <a:lnSpc>
                <a:spcPts val="126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nhẹ lực </a:t>
            </a:r>
            <a:r>
              <a:rPr sz="1100" spc="-5" dirty="0">
                <a:latin typeface="Times New Roman"/>
                <a:cs typeface="Times New Roman"/>
              </a:rPr>
              <a:t>quay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lăng </a:t>
            </a:r>
            <a:r>
              <a:rPr sz="1100" spc="-5" dirty="0">
                <a:latin typeface="Times New Roman"/>
                <a:cs typeface="Times New Roman"/>
              </a:rPr>
              <a:t>lái, giảm sự mệt mỏi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lái 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tăng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an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toàn.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trợ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lực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chỉ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làm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việc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1017777"/>
            <a:ext cx="3626485" cy="21794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hoạt động, khi 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ngừng hoạt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tay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5" dirty="0">
                <a:latin typeface="Times New Roman"/>
                <a:cs typeface="Times New Roman"/>
              </a:rPr>
              <a:t>rất  nặng.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ts val="1210"/>
              </a:lnSpc>
            </a:pPr>
            <a:r>
              <a:rPr sz="1100" i="1" dirty="0">
                <a:latin typeface="Times New Roman"/>
                <a:cs typeface="Times New Roman"/>
              </a:rPr>
              <a:t>3.4.2 - </a:t>
            </a:r>
            <a:r>
              <a:rPr sz="1100" i="1" spc="-5" dirty="0">
                <a:latin typeface="Times New Roman"/>
                <a:cs typeface="Times New Roman"/>
              </a:rPr>
              <a:t>Hệ thống phanh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04800">
              <a:lnSpc>
                <a:spcPts val="1270"/>
              </a:lnSpc>
              <a:spcBef>
                <a:spcPts val="5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phanh để làm giảm tốc độ, dừng chuyển động  của xe ôtô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giữ cho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đứng </a:t>
            </a:r>
            <a:r>
              <a:rPr sz="1100" spc="-5" dirty="0">
                <a:latin typeface="Times New Roman"/>
                <a:cs typeface="Times New Roman"/>
              </a:rPr>
              <a:t>yên </a:t>
            </a:r>
            <a:r>
              <a:rPr sz="1100" dirty="0">
                <a:latin typeface="Times New Roman"/>
                <a:cs typeface="Times New Roman"/>
              </a:rPr>
              <a:t>trên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dốc.</a:t>
            </a:r>
          </a:p>
          <a:p>
            <a:pPr marL="281940">
              <a:lnSpc>
                <a:spcPts val="1200"/>
              </a:lnSpc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phanh bao </a:t>
            </a:r>
            <a:r>
              <a:rPr sz="1100" spc="-5" dirty="0">
                <a:latin typeface="Times New Roman"/>
                <a:cs typeface="Times New Roman"/>
              </a:rPr>
              <a:t>gồm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5080" indent="269240">
              <a:lnSpc>
                <a:spcPts val="1270"/>
              </a:lnSpc>
              <a:spcBef>
                <a:spcPts val="55"/>
              </a:spcBef>
              <a:buChar char="-"/>
              <a:tabLst>
                <a:tab pos="375920" algn="l"/>
              </a:tabLst>
            </a:pP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chân dùng để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làm dừng hẳn </a:t>
            </a:r>
            <a:r>
              <a:rPr sz="1100" spc="-5" dirty="0">
                <a:latin typeface="Times New Roman"/>
                <a:cs typeface="Times New Roman"/>
              </a:rPr>
              <a:t>sự  </a:t>
            </a:r>
            <a:r>
              <a:rPr sz="1100" dirty="0">
                <a:latin typeface="Times New Roman"/>
                <a:cs typeface="Times New Roman"/>
              </a:rPr>
              <a:t>chuyển động của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điều khiển </a:t>
            </a:r>
            <a:r>
              <a:rPr sz="1100" dirty="0">
                <a:latin typeface="Times New Roman"/>
                <a:cs typeface="Times New Roman"/>
              </a:rPr>
              <a:t>bằng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chân;</a:t>
            </a:r>
            <a:endParaRPr sz="1100" dirty="0">
              <a:latin typeface="Times New Roman"/>
              <a:cs typeface="Times New Roman"/>
            </a:endParaRPr>
          </a:p>
          <a:p>
            <a:pPr marL="364490" indent="-83185">
              <a:lnSpc>
                <a:spcPts val="1205"/>
              </a:lnSpc>
              <a:buChar char="-"/>
              <a:tabLst>
                <a:tab pos="365125" algn="l"/>
              </a:tabLst>
            </a:pP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đỗ dùng để </a:t>
            </a:r>
            <a:r>
              <a:rPr sz="1100" spc="-5" dirty="0">
                <a:latin typeface="Times New Roman"/>
                <a:cs typeface="Times New Roman"/>
              </a:rPr>
              <a:t>giữ </a:t>
            </a:r>
            <a:r>
              <a:rPr sz="1100" dirty="0">
                <a:latin typeface="Times New Roman"/>
                <a:cs typeface="Times New Roman"/>
              </a:rPr>
              <a:t>cho ôtô đứng </a:t>
            </a:r>
            <a:r>
              <a:rPr sz="1100" spc="-5" dirty="0">
                <a:latin typeface="Times New Roman"/>
                <a:cs typeface="Times New Roman"/>
              </a:rPr>
              <a:t>yên </a:t>
            </a:r>
            <a:r>
              <a:rPr sz="1100" dirty="0" err="1">
                <a:latin typeface="Times New Roman"/>
                <a:cs typeface="Times New Roman"/>
              </a:rPr>
              <a:t>trên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độ</a:t>
            </a:r>
            <a:endParaRPr sz="1100" dirty="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dốc </a:t>
            </a:r>
            <a:r>
              <a:rPr sz="1100" spc="-5" dirty="0">
                <a:latin typeface="Times New Roman"/>
                <a:cs typeface="Times New Roman"/>
              </a:rPr>
              <a:t>nhất </a:t>
            </a:r>
            <a:r>
              <a:rPr sz="1100" dirty="0">
                <a:latin typeface="Times New Roman"/>
                <a:cs typeface="Times New Roman"/>
              </a:rPr>
              <a:t>định,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hỗ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phanh chân trong </a:t>
            </a:r>
            <a:r>
              <a:rPr sz="1100" dirty="0" err="1">
                <a:latin typeface="Times New Roman"/>
                <a:cs typeface="Times New Roman"/>
              </a:rPr>
              <a:t>những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5" dirty="0" err="1" smtClean="0">
                <a:latin typeface="Times New Roman"/>
                <a:cs typeface="Times New Roman"/>
              </a:rPr>
              <a:t>tr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ờng</a:t>
            </a:r>
            <a:r>
              <a:rPr sz="1100" spc="-8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cần thiết.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ts val="1205"/>
              </a:lnSpc>
            </a:pPr>
            <a:r>
              <a:rPr sz="1100" i="1" dirty="0">
                <a:latin typeface="Times New Roman"/>
                <a:cs typeface="Times New Roman"/>
              </a:rPr>
              <a:t>3.4.2.1. </a:t>
            </a:r>
            <a:r>
              <a:rPr sz="1100" i="1" spc="-5" dirty="0">
                <a:latin typeface="Times New Roman"/>
                <a:cs typeface="Times New Roman"/>
              </a:rPr>
              <a:t>Hệ </a:t>
            </a:r>
            <a:r>
              <a:rPr sz="1100" i="1" dirty="0">
                <a:latin typeface="Times New Roman"/>
                <a:cs typeface="Times New Roman"/>
              </a:rPr>
              <a:t>thống phanh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chân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a)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phanh dẫn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bằng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dầu:</a:t>
            </a:r>
          </a:p>
        </p:txBody>
      </p:sp>
      <p:sp>
        <p:nvSpPr>
          <p:cNvPr id="10" name="object 10"/>
          <p:cNvSpPr/>
          <p:nvPr/>
        </p:nvSpPr>
        <p:spPr>
          <a:xfrm>
            <a:off x="6256320" y="3499168"/>
            <a:ext cx="3359517" cy="29867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025" cy="372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Hình:3-20: Hệ thống phanh chính </a:t>
            </a:r>
            <a:r>
              <a:rPr sz="1100" i="1" dirty="0">
                <a:latin typeface="Times New Roman"/>
                <a:cs typeface="Times New Roman"/>
              </a:rPr>
              <a:t>dẫn </a:t>
            </a:r>
            <a:r>
              <a:rPr sz="1100" i="1" spc="-5" dirty="0">
                <a:latin typeface="Times New Roman"/>
                <a:cs typeface="Times New Roman"/>
              </a:rPr>
              <a:t>động bằng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dầu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1-bàn đạp </a:t>
            </a:r>
            <a:r>
              <a:rPr sz="1100" i="1" spc="-5" dirty="0">
                <a:latin typeface="Times New Roman"/>
                <a:cs typeface="Times New Roman"/>
              </a:rPr>
              <a:t>phanh; 2-pis tông phanh chính </a:t>
            </a:r>
            <a:r>
              <a:rPr sz="1100" i="1" dirty="0">
                <a:latin typeface="Times New Roman"/>
                <a:cs typeface="Times New Roman"/>
              </a:rPr>
              <a:t>; 3-xy </a:t>
            </a:r>
            <a:r>
              <a:rPr sz="1100" i="1" spc="-5" dirty="0">
                <a:latin typeface="Times New Roman"/>
                <a:cs typeface="Times New Roman"/>
              </a:rPr>
              <a:t>lanh </a:t>
            </a:r>
            <a:r>
              <a:rPr sz="1100" i="1" dirty="0">
                <a:latin typeface="Times New Roman"/>
                <a:cs typeface="Times New Roman"/>
              </a:rPr>
              <a:t>phanh  chính; </a:t>
            </a:r>
            <a:r>
              <a:rPr sz="1100" i="1" spc="-5" dirty="0">
                <a:latin typeface="Times New Roman"/>
                <a:cs typeface="Times New Roman"/>
              </a:rPr>
              <a:t>4,5-pis </a:t>
            </a:r>
            <a:r>
              <a:rPr sz="1100" i="1" dirty="0">
                <a:latin typeface="Times New Roman"/>
                <a:cs typeface="Times New Roman"/>
              </a:rPr>
              <a:t>tông phanh bánh xe; 6,9-cụm </a:t>
            </a:r>
            <a:r>
              <a:rPr sz="1100" i="1" spc="-5" dirty="0">
                <a:latin typeface="Times New Roman"/>
                <a:cs typeface="Times New Roman"/>
              </a:rPr>
              <a:t>xy lanh </a:t>
            </a:r>
            <a:r>
              <a:rPr sz="1100" i="1" dirty="0">
                <a:latin typeface="Times New Roman"/>
                <a:cs typeface="Times New Roman"/>
              </a:rPr>
              <a:t>pis </a:t>
            </a:r>
            <a:r>
              <a:rPr sz="1100" i="1" spc="-5" dirty="0">
                <a:latin typeface="Times New Roman"/>
                <a:cs typeface="Times New Roman"/>
              </a:rPr>
              <a:t>tông  </a:t>
            </a:r>
            <a:r>
              <a:rPr sz="1100" i="1" dirty="0">
                <a:latin typeface="Times New Roman"/>
                <a:cs typeface="Times New Roman"/>
              </a:rPr>
              <a:t>phanh </a:t>
            </a:r>
            <a:r>
              <a:rPr sz="1100" i="1" spc="-5" dirty="0">
                <a:latin typeface="Times New Roman"/>
                <a:cs typeface="Times New Roman"/>
              </a:rPr>
              <a:t>bánh xe; </a:t>
            </a:r>
            <a:r>
              <a:rPr sz="1100" i="1" dirty="0">
                <a:latin typeface="Times New Roman"/>
                <a:cs typeface="Times New Roman"/>
              </a:rPr>
              <a:t>7-dầu </a:t>
            </a:r>
            <a:r>
              <a:rPr sz="1100" i="1" spc="-5" dirty="0">
                <a:latin typeface="Times New Roman"/>
                <a:cs typeface="Times New Roman"/>
              </a:rPr>
              <a:t>phanh; </a:t>
            </a:r>
            <a:r>
              <a:rPr sz="1100" i="1" dirty="0">
                <a:latin typeface="Times New Roman"/>
                <a:cs typeface="Times New Roman"/>
              </a:rPr>
              <a:t>8-đường </a:t>
            </a:r>
            <a:r>
              <a:rPr sz="1100" i="1" spc="-5" dirty="0">
                <a:latin typeface="Times New Roman"/>
                <a:cs typeface="Times New Roman"/>
              </a:rPr>
              <a:t>ống </a:t>
            </a:r>
            <a:r>
              <a:rPr sz="1100" i="1" dirty="0">
                <a:latin typeface="Times New Roman"/>
                <a:cs typeface="Times New Roman"/>
              </a:rPr>
              <a:t>dẫn dầu; 10- </a:t>
            </a:r>
            <a:r>
              <a:rPr sz="1100" i="1" spc="-5" dirty="0">
                <a:latin typeface="Times New Roman"/>
                <a:cs typeface="Times New Roman"/>
              </a:rPr>
              <a:t>công  </a:t>
            </a:r>
            <a:r>
              <a:rPr sz="1100" i="1" dirty="0">
                <a:latin typeface="Times New Roman"/>
                <a:cs typeface="Times New Roman"/>
              </a:rPr>
              <a:t>tắc đèn </a:t>
            </a:r>
            <a:r>
              <a:rPr sz="1100" i="1" spc="-5" dirty="0">
                <a:latin typeface="Times New Roman"/>
                <a:cs typeface="Times New Roman"/>
              </a:rPr>
              <a:t>phanh; 11- </a:t>
            </a:r>
            <a:r>
              <a:rPr sz="1100" i="1" dirty="0">
                <a:latin typeface="Times New Roman"/>
                <a:cs typeface="Times New Roman"/>
              </a:rPr>
              <a:t>sàn </a:t>
            </a:r>
            <a:r>
              <a:rPr sz="1100" i="1" spc="-5" dirty="0">
                <a:latin typeface="Times New Roman"/>
                <a:cs typeface="Times New Roman"/>
              </a:rPr>
              <a:t>xe; 12-vách ngăn động </a:t>
            </a:r>
            <a:r>
              <a:rPr sz="1100" i="1" dirty="0">
                <a:latin typeface="Times New Roman"/>
                <a:cs typeface="Times New Roman"/>
              </a:rPr>
              <a:t>cơ, 13-ty </a:t>
            </a:r>
            <a:r>
              <a:rPr sz="1100" i="1" spc="-5" dirty="0">
                <a:latin typeface="Times New Roman"/>
                <a:cs typeface="Times New Roman"/>
              </a:rPr>
              <a:t>đẩy  xylanh phanh</a:t>
            </a:r>
            <a:r>
              <a:rPr sz="1100" i="1" dirty="0">
                <a:latin typeface="Times New Roman"/>
                <a:cs typeface="Times New Roman"/>
              </a:rPr>
              <a:t> chính.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40"/>
              </a:lnSpc>
            </a:pPr>
            <a:r>
              <a:rPr sz="1100" spc="-5" dirty="0">
                <a:latin typeface="Times New Roman"/>
                <a:cs typeface="Times New Roman"/>
              </a:rPr>
              <a:t>Nguyên lý: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35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đạp </a:t>
            </a:r>
            <a:r>
              <a:rPr sz="1100" spc="-5" dirty="0">
                <a:latin typeface="Times New Roman"/>
                <a:cs typeface="Times New Roman"/>
              </a:rPr>
              <a:t>lên </a:t>
            </a:r>
            <a:r>
              <a:rPr sz="1100" dirty="0">
                <a:latin typeface="Times New Roman"/>
                <a:cs typeface="Times New Roman"/>
              </a:rPr>
              <a:t>bàn đạp phanh 1 </a:t>
            </a:r>
            <a:r>
              <a:rPr sz="1100" spc="-5" dirty="0">
                <a:latin typeface="Times New Roman"/>
                <a:cs typeface="Times New Roman"/>
              </a:rPr>
              <a:t>(trên </a:t>
            </a:r>
            <a:r>
              <a:rPr sz="1100" dirty="0">
                <a:latin typeface="Times New Roman"/>
                <a:cs typeface="Times New Roman"/>
              </a:rPr>
              <a:t>hình </a:t>
            </a:r>
            <a:r>
              <a:rPr sz="1100" spc="-10" dirty="0">
                <a:latin typeface="Times New Roman"/>
                <a:cs typeface="Times New Roman"/>
              </a:rPr>
              <a:t>vẽ </a:t>
            </a:r>
            <a:r>
              <a:rPr sz="1100" spc="-80" dirty="0">
                <a:latin typeface="Times New Roman"/>
                <a:cs typeface="Times New Roman"/>
              </a:rPr>
              <a:t>3-  </a:t>
            </a:r>
            <a:r>
              <a:rPr sz="1100" dirty="0">
                <a:latin typeface="Times New Roman"/>
                <a:cs typeface="Times New Roman"/>
              </a:rPr>
              <a:t>20), thông </a:t>
            </a:r>
            <a:r>
              <a:rPr sz="1100" spc="-5" dirty="0">
                <a:latin typeface="Times New Roman"/>
                <a:cs typeface="Times New Roman"/>
              </a:rPr>
              <a:t>qua cơ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lực,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tác động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5" dirty="0">
                <a:latin typeface="Times New Roman"/>
                <a:cs typeface="Times New Roman"/>
              </a:rPr>
              <a:t>pis  </a:t>
            </a:r>
            <a:r>
              <a:rPr sz="1100" dirty="0">
                <a:latin typeface="Times New Roman"/>
                <a:cs typeface="Times New Roman"/>
              </a:rPr>
              <a:t>tông phanh </a:t>
            </a:r>
            <a:r>
              <a:rPr sz="1100" spc="-5" dirty="0">
                <a:latin typeface="Times New Roman"/>
                <a:cs typeface="Times New Roman"/>
              </a:rPr>
              <a:t>chính </a:t>
            </a:r>
            <a:r>
              <a:rPr sz="1100" dirty="0">
                <a:latin typeface="Times New Roman"/>
                <a:cs typeface="Times New Roman"/>
              </a:rPr>
              <a:t>thắng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căng </a:t>
            </a:r>
            <a:r>
              <a:rPr sz="1100" spc="-5" dirty="0">
                <a:latin typeface="Times New Roman"/>
                <a:cs typeface="Times New Roman"/>
              </a:rPr>
              <a:t>lò </a:t>
            </a:r>
            <a:r>
              <a:rPr sz="1100" dirty="0">
                <a:latin typeface="Times New Roman"/>
                <a:cs typeface="Times New Roman"/>
              </a:rPr>
              <a:t>xo hồi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tăng áp </a:t>
            </a:r>
            <a:r>
              <a:rPr sz="1100" spc="-5" dirty="0">
                <a:latin typeface="Times New Roman"/>
                <a:cs typeface="Times New Roman"/>
              </a:rPr>
              <a:t>suất 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xy lanh phanh chính 3, dầu có </a:t>
            </a:r>
            <a:r>
              <a:rPr sz="1100" spc="-5" dirty="0">
                <a:latin typeface="Times New Roman"/>
                <a:cs typeface="Times New Roman"/>
              </a:rPr>
              <a:t>áp suất </a:t>
            </a:r>
            <a:r>
              <a:rPr sz="1100" dirty="0" err="1">
                <a:latin typeface="Times New Roman"/>
                <a:cs typeface="Times New Roman"/>
              </a:rPr>
              <a:t>cao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dẫn 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xy lanh </a:t>
            </a:r>
            <a:r>
              <a:rPr sz="1100" spc="-5" dirty="0">
                <a:latin typeface="Times New Roman"/>
                <a:cs typeface="Times New Roman"/>
              </a:rPr>
              <a:t>phanh trên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pis </a:t>
            </a:r>
            <a:r>
              <a:rPr sz="1100" dirty="0">
                <a:latin typeface="Times New Roman"/>
                <a:cs typeface="Times New Roman"/>
              </a:rPr>
              <a:t>tông </a:t>
            </a:r>
            <a:r>
              <a:rPr sz="1100" spc="-5" dirty="0">
                <a:latin typeface="Times New Roman"/>
                <a:cs typeface="Times New Roman"/>
              </a:rPr>
              <a:t>phanh trên 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dịch chuyển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ép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lên </a:t>
            </a:r>
            <a:r>
              <a:rPr sz="1100" spc="-5" dirty="0">
                <a:latin typeface="Times New Roman"/>
                <a:cs typeface="Times New Roman"/>
              </a:rPr>
              <a:t>đĩa phanh (hoặc  </a:t>
            </a:r>
            <a:r>
              <a:rPr sz="1100" dirty="0">
                <a:latin typeface="Times New Roman"/>
                <a:cs typeface="Times New Roman"/>
              </a:rPr>
              <a:t>tang </a:t>
            </a:r>
            <a:r>
              <a:rPr sz="1100" spc="-5" dirty="0">
                <a:latin typeface="Times New Roman"/>
                <a:cs typeface="Times New Roman"/>
              </a:rPr>
              <a:t>trống </a:t>
            </a:r>
            <a:r>
              <a:rPr sz="1100" dirty="0">
                <a:latin typeface="Times New Roman"/>
                <a:cs typeface="Times New Roman"/>
              </a:rPr>
              <a:t>phanh) tạo nên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hãm chuyển động của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8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thôi tác dụng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phanh, </a:t>
            </a:r>
            <a:r>
              <a:rPr sz="1100" dirty="0">
                <a:latin typeface="Times New Roman"/>
                <a:cs typeface="Times New Roman"/>
              </a:rPr>
              <a:t>lò xo </a:t>
            </a:r>
            <a:r>
              <a:rPr sz="1100" spc="-5" dirty="0">
                <a:latin typeface="Times New Roman"/>
                <a:cs typeface="Times New Roman"/>
              </a:rPr>
              <a:t>hồi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kéo  </a:t>
            </a:r>
            <a:r>
              <a:rPr sz="1100" dirty="0">
                <a:latin typeface="Times New Roman"/>
                <a:cs typeface="Times New Roman"/>
              </a:rPr>
              <a:t>hai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trở </a:t>
            </a:r>
            <a:r>
              <a:rPr sz="1100" spc="-10" dirty="0">
                <a:latin typeface="Times New Roman"/>
                <a:cs typeface="Times New Roman"/>
              </a:rPr>
              <a:t>về vị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cũ, </a:t>
            </a:r>
            <a:r>
              <a:rPr sz="1100" spc="-5" dirty="0">
                <a:latin typeface="Times New Roman"/>
                <a:cs typeface="Times New Roman"/>
              </a:rPr>
              <a:t>pít </a:t>
            </a:r>
            <a:r>
              <a:rPr sz="1100" dirty="0">
                <a:latin typeface="Times New Roman"/>
                <a:cs typeface="Times New Roman"/>
              </a:rPr>
              <a:t>tông </a:t>
            </a:r>
            <a:r>
              <a:rPr sz="1100" spc="-5" dirty="0">
                <a:latin typeface="Times New Roman"/>
                <a:cs typeface="Times New Roman"/>
              </a:rPr>
              <a:t>trở </a:t>
            </a:r>
            <a:r>
              <a:rPr sz="1100" spc="-10" dirty="0">
                <a:latin typeface="Times New Roman"/>
                <a:cs typeface="Times New Roman"/>
              </a:rPr>
              <a:t>về vị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ban đầu ép  dầu từ </a:t>
            </a:r>
            <a:r>
              <a:rPr sz="1100" spc="-10" dirty="0">
                <a:latin typeface="Times New Roman"/>
                <a:cs typeface="Times New Roman"/>
              </a:rPr>
              <a:t>xi </a:t>
            </a:r>
            <a:r>
              <a:rPr sz="1100" spc="-5" dirty="0">
                <a:latin typeface="Times New Roman"/>
                <a:cs typeface="Times New Roman"/>
              </a:rPr>
              <a:t>lanh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theo </a:t>
            </a:r>
            <a:r>
              <a:rPr sz="1100" dirty="0">
                <a:latin typeface="Times New Roman"/>
                <a:cs typeface="Times New Roman"/>
              </a:rPr>
              <a:t>ống dẫn trở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bơm phanh, bánh xe  lại quay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bình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-45" dirty="0" err="1" smtClean="0">
                <a:latin typeface="Times New Roman"/>
                <a:cs typeface="Times New Roman"/>
              </a:rPr>
              <a:t>th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ờng</a:t>
            </a:r>
            <a:r>
              <a:rPr sz="1100" spc="-4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2700" indent="269240" algn="just">
              <a:lnSpc>
                <a:spcPts val="1235"/>
              </a:lnSpc>
            </a:pPr>
            <a:r>
              <a:rPr sz="1100" dirty="0">
                <a:latin typeface="Times New Roman"/>
                <a:cs typeface="Times New Roman"/>
              </a:rPr>
              <a:t>Với hệ thống phanh </a:t>
            </a:r>
            <a:r>
              <a:rPr sz="1100" spc="-5" dirty="0">
                <a:latin typeface="Times New Roman"/>
                <a:cs typeface="Times New Roman"/>
              </a:rPr>
              <a:t>sử dụng </a:t>
            </a:r>
            <a:r>
              <a:rPr sz="1100" dirty="0">
                <a:latin typeface="Times New Roman"/>
                <a:cs typeface="Times New Roman"/>
              </a:rPr>
              <a:t>cơ cấu </a:t>
            </a:r>
            <a:r>
              <a:rPr sz="1100" spc="-5" dirty="0">
                <a:latin typeface="Times New Roman"/>
                <a:cs typeface="Times New Roman"/>
              </a:rPr>
              <a:t>phanh đĩa </a:t>
            </a:r>
            <a:r>
              <a:rPr sz="1100" dirty="0">
                <a:latin typeface="Times New Roman"/>
                <a:cs typeface="Times New Roman"/>
              </a:rPr>
              <a:t>thì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tang</a:t>
            </a: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100" dirty="0" err="1">
                <a:latin typeface="Times New Roman"/>
                <a:cs typeface="Times New Roman"/>
              </a:rPr>
              <a:t>trống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bằng đĩa </a:t>
            </a:r>
            <a:r>
              <a:rPr sz="1100" spc="-5" dirty="0">
                <a:latin typeface="Times New Roman"/>
                <a:cs typeface="Times New Roman"/>
              </a:rPr>
              <a:t>phanh gắn chặt vào moay </a:t>
            </a:r>
            <a:r>
              <a:rPr sz="1100" dirty="0">
                <a:latin typeface="Times New Roman"/>
                <a:cs typeface="Times New Roman"/>
              </a:rPr>
              <a:t>ơ bánh </a:t>
            </a:r>
            <a:r>
              <a:rPr sz="1100" spc="-50" dirty="0">
                <a:latin typeface="Times New Roman"/>
                <a:cs typeface="Times New Roman"/>
              </a:rPr>
              <a:t>xe.  </a:t>
            </a: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đạp phanh hai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ở </a:t>
            </a:r>
            <a:r>
              <a:rPr sz="1100" spc="-5" dirty="0">
                <a:latin typeface="Times New Roman"/>
                <a:cs typeface="Times New Roman"/>
              </a:rPr>
              <a:t>hai bên </a:t>
            </a:r>
            <a:r>
              <a:rPr sz="1100" dirty="0">
                <a:latin typeface="Times New Roman"/>
                <a:cs typeface="Times New Roman"/>
              </a:rPr>
              <a:t>ép </a:t>
            </a:r>
            <a:r>
              <a:rPr sz="1100" spc="-5" dirty="0">
                <a:latin typeface="Times New Roman"/>
                <a:cs typeface="Times New Roman"/>
              </a:rPr>
              <a:t>chặt vào đĩa </a:t>
            </a:r>
            <a:r>
              <a:rPr sz="1100" dirty="0">
                <a:latin typeface="Times New Roman"/>
                <a:cs typeface="Times New Roman"/>
              </a:rPr>
              <a:t>làm bánh  xe dừng </a:t>
            </a:r>
            <a:r>
              <a:rPr sz="1100" spc="-5" dirty="0">
                <a:latin typeface="Times New Roman"/>
                <a:cs typeface="Times New Roman"/>
              </a:rPr>
              <a:t>lại. Loại cơ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này toả </a:t>
            </a:r>
            <a:r>
              <a:rPr sz="1100" spc="-5" dirty="0">
                <a:latin typeface="Times New Roman"/>
                <a:cs typeface="Times New Roman"/>
              </a:rPr>
              <a:t>nhiệt nhanh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đảm bảo  an </a:t>
            </a:r>
            <a:r>
              <a:rPr sz="1100" spc="-5" dirty="0">
                <a:latin typeface="Times New Roman"/>
                <a:cs typeface="Times New Roman"/>
              </a:rPr>
              <a:t>toàn khi </a:t>
            </a:r>
            <a:r>
              <a:rPr sz="1100" dirty="0">
                <a:latin typeface="Times New Roman"/>
                <a:cs typeface="Times New Roman"/>
              </a:rPr>
              <a:t>phanh ở tốc độ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2" y="4874514"/>
            <a:ext cx="3627754" cy="6756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5720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spc="-5" dirty="0" err="1">
                <a:latin typeface="Times New Roman"/>
                <a:cs typeface="Times New Roman"/>
              </a:rPr>
              <a:t>tối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u </a:t>
            </a:r>
            <a:r>
              <a:rPr sz="1100" dirty="0">
                <a:latin typeface="Times New Roman"/>
                <a:cs typeface="Times New Roman"/>
              </a:rPr>
              <a:t>hóa </a:t>
            </a:r>
            <a:r>
              <a:rPr sz="1100" spc="-5" dirty="0">
                <a:latin typeface="Times New Roman"/>
                <a:cs typeface="Times New Roman"/>
              </a:rPr>
              <a:t>lực phanh trên các bánh </a:t>
            </a:r>
            <a:r>
              <a:rPr sz="1100" spc="-10" dirty="0">
                <a:latin typeface="Times New Roman"/>
                <a:cs typeface="Times New Roman"/>
              </a:rPr>
              <a:t>xe và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40" dirty="0">
                <a:latin typeface="Times New Roman"/>
                <a:cs typeface="Times New Roman"/>
              </a:rPr>
              <a:t>tăng  </a:t>
            </a:r>
            <a:r>
              <a:rPr sz="1100" dirty="0">
                <a:latin typeface="Times New Roman"/>
                <a:cs typeface="Times New Roman"/>
              </a:rPr>
              <a:t>độ an </a:t>
            </a:r>
            <a:r>
              <a:rPr sz="1100" spc="-5" dirty="0">
                <a:latin typeface="Times New Roman"/>
                <a:cs typeface="Times New Roman"/>
              </a:rPr>
              <a:t>toàn của </a:t>
            </a:r>
            <a:r>
              <a:rPr sz="1100" dirty="0">
                <a:latin typeface="Times New Roman"/>
                <a:cs typeface="Times New Roman"/>
              </a:rPr>
              <a:t>xe ô tô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phanh, các nhà sản </a:t>
            </a:r>
            <a:r>
              <a:rPr sz="1100" spc="-5" dirty="0">
                <a:latin typeface="Times New Roman"/>
                <a:cs typeface="Times New Roman"/>
              </a:rPr>
              <a:t>xuất </a:t>
            </a:r>
            <a:r>
              <a:rPr sz="1100" dirty="0">
                <a:latin typeface="Times New Roman"/>
                <a:cs typeface="Times New Roman"/>
              </a:rPr>
              <a:t>đã lắp </a:t>
            </a:r>
            <a:r>
              <a:rPr sz="1100" spc="-5" dirty="0">
                <a:latin typeface="Times New Roman"/>
                <a:cs typeface="Times New Roman"/>
              </a:rPr>
              <a:t>thêm 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trợ lực phanh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điện </a:t>
            </a:r>
            <a:r>
              <a:rPr sz="1100" dirty="0">
                <a:latin typeface="Times New Roman"/>
                <a:cs typeface="Times New Roman"/>
              </a:rPr>
              <a:t>tử </a:t>
            </a:r>
            <a:r>
              <a:rPr sz="1100" spc="-5" dirty="0">
                <a:latin typeface="Times New Roman"/>
                <a:cs typeface="Times New Roman"/>
              </a:rPr>
              <a:t>lên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 </a:t>
            </a:r>
            <a:r>
              <a:rPr sz="1100" dirty="0">
                <a:latin typeface="Times New Roman"/>
                <a:cs typeface="Times New Roman"/>
              </a:rPr>
              <a:t>phanh(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6279533" y="1086542"/>
            <a:ext cx="3088872" cy="17040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68236" y="2796667"/>
            <a:ext cx="33572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</a:t>
            </a:r>
            <a:r>
              <a:rPr sz="1100" i="1" spc="7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3-21: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Hệ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thống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phanh</a:t>
            </a:r>
            <a:r>
              <a:rPr sz="1100" i="1" spc="8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dẫn</a:t>
            </a:r>
            <a:r>
              <a:rPr sz="1100" i="1" spc="7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r>
              <a:rPr sz="1100" i="1" spc="7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dầu</a:t>
            </a:r>
            <a:r>
              <a:rPr sz="1100" i="1" spc="7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điều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khiển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điện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2956687"/>
            <a:ext cx="1416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tử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68236" y="3116707"/>
            <a:ext cx="33578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1-đường</a:t>
            </a:r>
            <a:r>
              <a:rPr sz="1100" i="1" spc="114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tín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hiệu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tốc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độ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bánh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về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ECU,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2-vành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răng,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3278504"/>
            <a:ext cx="362775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cảm </a:t>
            </a:r>
            <a:r>
              <a:rPr sz="1100" i="1" spc="-5" dirty="0">
                <a:latin typeface="Times New Roman"/>
                <a:cs typeface="Times New Roman"/>
              </a:rPr>
              <a:t>biến </a:t>
            </a:r>
            <a:r>
              <a:rPr sz="1100" i="1" dirty="0">
                <a:latin typeface="Times New Roman"/>
                <a:cs typeface="Times New Roman"/>
              </a:rPr>
              <a:t>tốc độ bánh </a:t>
            </a:r>
            <a:r>
              <a:rPr sz="1100" i="1" spc="-5" dirty="0">
                <a:latin typeface="Times New Roman"/>
                <a:cs typeface="Times New Roman"/>
              </a:rPr>
              <a:t>xe, 4-ECU; 5-bộ chia và điều </a:t>
            </a:r>
            <a:r>
              <a:rPr sz="1100" i="1" spc="-10" dirty="0">
                <a:latin typeface="Times New Roman"/>
                <a:cs typeface="Times New Roman"/>
              </a:rPr>
              <a:t>áp </a:t>
            </a:r>
            <a:r>
              <a:rPr sz="1100" i="1" spc="-5" dirty="0">
                <a:latin typeface="Times New Roman"/>
                <a:cs typeface="Times New Roman"/>
              </a:rPr>
              <a:t>suất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dầu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3438525"/>
            <a:ext cx="3628390" cy="24434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ts val="1270"/>
              </a:lnSpc>
              <a:spcBef>
                <a:spcPts val="185"/>
              </a:spcBef>
            </a:pPr>
            <a:r>
              <a:rPr sz="1100" i="1" dirty="0">
                <a:latin typeface="Times New Roman"/>
                <a:cs typeface="Times New Roman"/>
              </a:rPr>
              <a:t>đến xylanh </a:t>
            </a:r>
            <a:r>
              <a:rPr sz="1100" i="1" spc="-5" dirty="0">
                <a:latin typeface="Times New Roman"/>
                <a:cs typeface="Times New Roman"/>
              </a:rPr>
              <a:t>bánh xe; </a:t>
            </a:r>
            <a:r>
              <a:rPr sz="1100" i="1" dirty="0">
                <a:latin typeface="Times New Roman"/>
                <a:cs typeface="Times New Roman"/>
              </a:rPr>
              <a:t>6- </a:t>
            </a:r>
            <a:r>
              <a:rPr sz="1100" i="1" spc="-5" dirty="0">
                <a:latin typeface="Times New Roman"/>
                <a:cs typeface="Times New Roman"/>
              </a:rPr>
              <a:t>bầu trợ lực phanh; 7-đường </a:t>
            </a:r>
            <a:r>
              <a:rPr sz="1100" i="1" dirty="0">
                <a:latin typeface="Times New Roman"/>
                <a:cs typeface="Times New Roman"/>
              </a:rPr>
              <a:t>dầu đến  </a:t>
            </a:r>
            <a:r>
              <a:rPr sz="1100" i="1" spc="-5" dirty="0">
                <a:latin typeface="Times New Roman"/>
                <a:cs typeface="Times New Roman"/>
              </a:rPr>
              <a:t>xylanh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xe; 8-xylanh phanh</a:t>
            </a:r>
            <a:r>
              <a:rPr sz="1100" i="1" dirty="0">
                <a:latin typeface="Times New Roman"/>
                <a:cs typeface="Times New Roman"/>
              </a:rPr>
              <a:t> chính.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b)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nén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95800"/>
              </a:lnSpc>
              <a:spcBef>
                <a:spcPts val="35"/>
              </a:spcBef>
            </a:pPr>
            <a:r>
              <a:rPr sz="1100" spc="-5" dirty="0">
                <a:latin typeface="Times New Roman"/>
                <a:cs typeface="Times New Roman"/>
              </a:rPr>
              <a:t>Đây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áp lực của </a:t>
            </a:r>
            <a:r>
              <a:rPr sz="1100" spc="-5" dirty="0">
                <a:latin typeface="Times New Roman"/>
                <a:cs typeface="Times New Roman"/>
              </a:rPr>
              <a:t>khí nén, </a:t>
            </a:r>
            <a:r>
              <a:rPr sz="1100" dirty="0">
                <a:latin typeface="Times New Roman"/>
                <a:cs typeface="Times New Roman"/>
              </a:rPr>
              <a:t>lực  đạp </a:t>
            </a:r>
            <a:r>
              <a:rPr sz="1100" spc="-5" dirty="0" err="1">
                <a:latin typeface="Times New Roman"/>
                <a:cs typeface="Times New Roman"/>
              </a:rPr>
              <a:t>của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nhỏ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dirty="0">
                <a:latin typeface="Times New Roman"/>
                <a:cs typeface="Times New Roman"/>
              </a:rPr>
              <a:t>chỉ </a:t>
            </a:r>
            <a:r>
              <a:rPr sz="1100" spc="-10" dirty="0">
                <a:latin typeface="Times New Roman"/>
                <a:cs typeface="Times New Roman"/>
              </a:rPr>
              <a:t>để mở </a:t>
            </a:r>
            <a:r>
              <a:rPr sz="1100" spc="-5" dirty="0">
                <a:latin typeface="Times New Roman"/>
                <a:cs typeface="Times New Roman"/>
              </a:rPr>
              <a:t>van </a:t>
            </a:r>
            <a:r>
              <a:rPr sz="1100" dirty="0">
                <a:latin typeface="Times New Roman"/>
                <a:cs typeface="Times New Roman"/>
              </a:rPr>
              <a:t>phân </a:t>
            </a:r>
            <a:r>
              <a:rPr sz="1100" spc="-5" dirty="0">
                <a:latin typeface="Times New Roman"/>
                <a:cs typeface="Times New Roman"/>
              </a:rPr>
              <a:t>phối. </a:t>
            </a:r>
            <a:r>
              <a:rPr sz="1100" dirty="0">
                <a:latin typeface="Times New Roman"/>
                <a:cs typeface="Times New Roman"/>
              </a:rPr>
              <a:t>Loại </a:t>
            </a:r>
            <a:r>
              <a:rPr sz="1100" spc="-95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phanh </a:t>
            </a:r>
            <a:r>
              <a:rPr sz="1100" dirty="0" err="1">
                <a:latin typeface="Times New Roman"/>
                <a:cs typeface="Times New Roman"/>
              </a:rPr>
              <a:t>này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nhiều trên các xe cỡ trung </a:t>
            </a:r>
            <a:r>
              <a:rPr sz="1100" spc="-50" dirty="0">
                <a:latin typeface="Times New Roman"/>
                <a:cs typeface="Times New Roman"/>
              </a:rPr>
              <a:t>bình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 err="1">
                <a:latin typeface="Times New Roman"/>
                <a:cs typeface="Times New Roman"/>
              </a:rPr>
              <a:t>lớn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tải,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khách </a:t>
            </a:r>
            <a:r>
              <a:rPr sz="1100" dirty="0">
                <a:latin typeface="Times New Roman"/>
                <a:cs typeface="Times New Roman"/>
              </a:rPr>
              <a:t>. .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.</a:t>
            </a:r>
          </a:p>
          <a:p>
            <a:pPr marL="281940" algn="just">
              <a:lnSpc>
                <a:spcPts val="1240"/>
              </a:lnSpc>
            </a:pP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</a:p>
          <a:p>
            <a:pPr marL="12700" marR="6985" indent="269240" algn="just">
              <a:lnSpc>
                <a:spcPts val="1260"/>
              </a:lnSpc>
              <a:spcBef>
                <a:spcPts val="65"/>
              </a:spcBef>
            </a:pP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cho xe </a:t>
            </a:r>
            <a:r>
              <a:rPr sz="1100" spc="-5" dirty="0">
                <a:latin typeface="Times New Roman"/>
                <a:cs typeface="Times New Roman"/>
              </a:rPr>
              <a:t>chuyển </a:t>
            </a:r>
            <a:r>
              <a:rPr sz="1100" dirty="0">
                <a:latin typeface="Times New Roman"/>
                <a:cs typeface="Times New Roman"/>
              </a:rPr>
              <a:t>động cần nổ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tại chỗ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spc="-65" dirty="0">
                <a:latin typeface="Times New Roman"/>
                <a:cs typeface="Times New Roman"/>
              </a:rPr>
              <a:t>đến 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trong </a:t>
            </a:r>
            <a:r>
              <a:rPr sz="1100" dirty="0">
                <a:latin typeface="Times New Roman"/>
                <a:cs typeface="Times New Roman"/>
              </a:rPr>
              <a:t>bình </a:t>
            </a:r>
            <a:r>
              <a:rPr sz="1100" spc="-5" dirty="0">
                <a:latin typeface="Times New Roman"/>
                <a:cs typeface="Times New Roman"/>
              </a:rPr>
              <a:t>chứa khí </a:t>
            </a:r>
            <a:r>
              <a:rPr sz="1100" dirty="0">
                <a:latin typeface="Times New Roman"/>
                <a:cs typeface="Times New Roman"/>
              </a:rPr>
              <a:t>nén </a:t>
            </a:r>
            <a:r>
              <a:rPr sz="1100" spc="-5" dirty="0">
                <a:latin typeface="Times New Roman"/>
                <a:cs typeface="Times New Roman"/>
              </a:rPr>
              <a:t>đạt giá trị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phép.</a:t>
            </a:r>
            <a:endParaRPr sz="1100" dirty="0">
              <a:latin typeface="Times New Roman"/>
              <a:cs typeface="Times New Roman"/>
            </a:endParaRPr>
          </a:p>
          <a:p>
            <a:pPr marL="292735" algn="just">
              <a:lnSpc>
                <a:spcPts val="1205"/>
              </a:lnSpc>
            </a:pP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lên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bàn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phanh,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van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phân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phối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khí</a:t>
            </a:r>
            <a:endParaRPr sz="11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800"/>
              </a:lnSpc>
              <a:spcBef>
                <a:spcPts val="35"/>
              </a:spcBef>
            </a:pP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có áp </a:t>
            </a:r>
            <a:r>
              <a:rPr sz="1100" spc="-5" dirty="0">
                <a:latin typeface="Times New Roman"/>
                <a:cs typeface="Times New Roman"/>
              </a:rPr>
              <a:t>suất cao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qua các </a:t>
            </a:r>
            <a:r>
              <a:rPr sz="1100" dirty="0">
                <a:latin typeface="Times New Roman"/>
                <a:cs typeface="Times New Roman"/>
              </a:rPr>
              <a:t>ống dẫn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đến bầu  phanh </a:t>
            </a:r>
            <a:r>
              <a:rPr sz="1100" spc="-5" dirty="0">
                <a:latin typeface="Times New Roman"/>
                <a:cs typeface="Times New Roman"/>
              </a:rPr>
              <a:t>trên các bánh </a:t>
            </a:r>
            <a:r>
              <a:rPr sz="1100" dirty="0">
                <a:latin typeface="Times New Roman"/>
                <a:cs typeface="Times New Roman"/>
              </a:rPr>
              <a:t>xe, </a:t>
            </a:r>
            <a:r>
              <a:rPr sz="1100" spc="-5" dirty="0">
                <a:latin typeface="Times New Roman"/>
                <a:cs typeface="Times New Roman"/>
              </a:rPr>
              <a:t>thông </a:t>
            </a:r>
            <a:r>
              <a:rPr sz="1100" dirty="0">
                <a:latin typeface="Times New Roman"/>
                <a:cs typeface="Times New Roman"/>
              </a:rPr>
              <a:t>qua cơ cấu </a:t>
            </a:r>
            <a:r>
              <a:rPr sz="1100" spc="-5" dirty="0">
                <a:latin typeface="Times New Roman"/>
                <a:cs typeface="Times New Roman"/>
              </a:rPr>
              <a:t>phanh trên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bánh  </a:t>
            </a:r>
            <a:r>
              <a:rPr sz="1100" dirty="0">
                <a:latin typeface="Times New Roman"/>
                <a:cs typeface="Times New Roman"/>
              </a:rPr>
              <a:t>xe lực </a:t>
            </a:r>
            <a:r>
              <a:rPr sz="1100" spc="-5" dirty="0">
                <a:latin typeface="Times New Roman"/>
                <a:cs typeface="Times New Roman"/>
              </a:rPr>
              <a:t>nén của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chuyển </a:t>
            </a:r>
            <a:r>
              <a:rPr sz="1100" dirty="0">
                <a:latin typeface="Times New Roman"/>
                <a:cs typeface="Times New Roman"/>
              </a:rPr>
              <a:t>thành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ép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60" dirty="0">
                <a:latin typeface="Times New Roman"/>
                <a:cs typeface="Times New Roman"/>
              </a:rPr>
              <a:t>lên  </a:t>
            </a:r>
            <a:r>
              <a:rPr sz="1100" dirty="0">
                <a:latin typeface="Times New Roman"/>
                <a:cs typeface="Times New Roman"/>
              </a:rPr>
              <a:t>tang </a:t>
            </a:r>
            <a:r>
              <a:rPr sz="1100" spc="-5" dirty="0">
                <a:latin typeface="Times New Roman"/>
                <a:cs typeface="Times New Roman"/>
              </a:rPr>
              <a:t>trống,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ra lực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</a:t>
            </a:r>
            <a:r>
              <a:rPr sz="1100" dirty="0">
                <a:latin typeface="Times New Roman"/>
                <a:cs typeface="Times New Roman"/>
              </a:rPr>
              <a:t>hãm 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quay chậm</a:t>
            </a:r>
            <a:r>
              <a:rPr sz="1100" dirty="0">
                <a:latin typeface="Times New Roman"/>
                <a:cs typeface="Times New Roman"/>
              </a:rPr>
              <a:t> lại.</a:t>
            </a: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6469" y="1043940"/>
            <a:ext cx="2926080" cy="2663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3682365"/>
            <a:ext cx="3627120" cy="1157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5975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3-22: Hệ thống phanh </a:t>
            </a:r>
            <a:r>
              <a:rPr sz="1100" i="1" dirty="0">
                <a:latin typeface="Times New Roman"/>
                <a:cs typeface="Times New Roman"/>
              </a:rPr>
              <a:t>khí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nén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3.4.2.2 </a:t>
            </a:r>
            <a:r>
              <a:rPr sz="1100" spc="-5" dirty="0">
                <a:latin typeface="Times New Roman"/>
                <a:cs typeface="Times New Roman"/>
              </a:rPr>
              <a:t>Phanh đỗ: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a)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phanh đỗ </a:t>
            </a:r>
            <a:r>
              <a:rPr sz="1100" spc="-5" dirty="0">
                <a:latin typeface="Times New Roman"/>
                <a:cs typeface="Times New Roman"/>
              </a:rPr>
              <a:t>cơ khí, tác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lên bánh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  <a:p>
            <a:pPr marL="12700" marR="5080" indent="269240" algn="just">
              <a:lnSpc>
                <a:spcPct val="95800"/>
              </a:lnSpc>
              <a:spcBef>
                <a:spcPts val="25"/>
              </a:spcBef>
            </a:pPr>
            <a:r>
              <a:rPr sz="1100" spc="-5" dirty="0">
                <a:latin typeface="Times New Roman"/>
                <a:cs typeface="Times New Roman"/>
              </a:rPr>
              <a:t>Nguyên lý: </a:t>
            </a: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tay,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5" dirty="0">
                <a:latin typeface="Times New Roman"/>
                <a:cs typeface="Times New Roman"/>
              </a:rPr>
              <a:t>cấu 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giữ </a:t>
            </a:r>
            <a:r>
              <a:rPr sz="1100" dirty="0">
                <a:latin typeface="Times New Roman"/>
                <a:cs typeface="Times New Roman"/>
              </a:rPr>
              <a:t>dây cáp ở </a:t>
            </a:r>
            <a:r>
              <a:rPr sz="1100" spc="-5" dirty="0">
                <a:latin typeface="Times New Roman"/>
                <a:cs typeface="Times New Roman"/>
              </a:rPr>
              <a:t>cần phanh </a:t>
            </a:r>
            <a:r>
              <a:rPr sz="1100" dirty="0">
                <a:latin typeface="Times New Roman"/>
                <a:cs typeface="Times New Roman"/>
              </a:rPr>
              <a:t>tay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dây cáp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ống dẫn,  tạo ra lực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thông </a:t>
            </a:r>
            <a:r>
              <a:rPr sz="1100" spc="5" dirty="0">
                <a:latin typeface="Times New Roman"/>
                <a:cs typeface="Times New Roman"/>
              </a:rPr>
              <a:t>qua </a:t>
            </a:r>
            <a:r>
              <a:rPr sz="1100" dirty="0">
                <a:latin typeface="Times New Roman"/>
                <a:cs typeface="Times New Roman"/>
              </a:rPr>
              <a:t>cơ cấu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5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ép </a:t>
            </a:r>
            <a:r>
              <a:rPr sz="1100" spc="-10" dirty="0">
                <a:latin typeface="Times New Roman"/>
                <a:cs typeface="Times New Roman"/>
              </a:rPr>
              <a:t>má  </a:t>
            </a:r>
            <a:r>
              <a:rPr sz="1100" dirty="0">
                <a:latin typeface="Times New Roman"/>
                <a:cs typeface="Times New Roman"/>
              </a:rPr>
              <a:t>phanh lên </a:t>
            </a:r>
            <a:r>
              <a:rPr sz="1100" spc="-5" dirty="0">
                <a:latin typeface="Times New Roman"/>
                <a:cs typeface="Times New Roman"/>
              </a:rPr>
              <a:t>tang trống (tạo ra lực hãm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bánh xe) </a:t>
            </a:r>
            <a:r>
              <a:rPr sz="1100" spc="-10" dirty="0">
                <a:latin typeface="Times New Roman"/>
                <a:cs typeface="Times New Roman"/>
              </a:rPr>
              <a:t>giữ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6712" y="4807458"/>
            <a:ext cx="36252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4820" algn="l"/>
              </a:tabLst>
            </a:pPr>
            <a:r>
              <a:rPr sz="1100" spc="-5" dirty="0">
                <a:latin typeface="Times New Roman"/>
                <a:cs typeface="Times New Roman"/>
              </a:rPr>
              <a:t>không  </a:t>
            </a:r>
            <a:r>
              <a:rPr sz="1100" dirty="0">
                <a:latin typeface="Times New Roman"/>
                <a:cs typeface="Times New Roman"/>
              </a:rPr>
              <a:t>chuyển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(Hình	sơ </a:t>
            </a:r>
            <a:r>
              <a:rPr sz="1100" dirty="0">
                <a:latin typeface="Times New Roman"/>
                <a:cs typeface="Times New Roman"/>
              </a:rPr>
              <a:t>đồ dẫn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phanh đỗ cơ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4967478"/>
            <a:ext cx="29673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tác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xe,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cho </a:t>
            </a:r>
            <a:r>
              <a:rPr sz="1100" spc="-5" dirty="0">
                <a:latin typeface="Times New Roman"/>
                <a:cs typeface="Times New Roman"/>
              </a:rPr>
              <a:t>xe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85" dirty="0">
                <a:latin typeface="Times New Roman"/>
                <a:cs typeface="Times New Roman"/>
              </a:rPr>
              <a:t>con)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6841" y="1135599"/>
            <a:ext cx="3388577" cy="21016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7445" y="3371469"/>
            <a:ext cx="356870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722755" marR="5080" indent="-1710689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3-23: </a:t>
            </a:r>
            <a:r>
              <a:rPr sz="1100" i="1" dirty="0">
                <a:latin typeface="Times New Roman"/>
                <a:cs typeface="Times New Roman"/>
              </a:rPr>
              <a:t>Sơ đồ dẫn động phanh đỗ cơ </a:t>
            </a:r>
            <a:r>
              <a:rPr sz="1100" i="1" spc="-5" dirty="0">
                <a:latin typeface="Times New Roman"/>
                <a:cs typeface="Times New Roman"/>
              </a:rPr>
              <a:t>khí tác động lên </a:t>
            </a:r>
            <a:r>
              <a:rPr sz="1100" i="1" dirty="0">
                <a:latin typeface="Times New Roman"/>
                <a:cs typeface="Times New Roman"/>
              </a:rPr>
              <a:t>bánh  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3853052"/>
            <a:ext cx="3628390" cy="2311017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ts val="1270"/>
              </a:lnSpc>
              <a:spcBef>
                <a:spcPts val="185"/>
              </a:spcBef>
            </a:pPr>
            <a:r>
              <a:rPr sz="1100" i="1" dirty="0">
                <a:latin typeface="Times New Roman"/>
                <a:cs typeface="Times New Roman"/>
              </a:rPr>
              <a:t>1-cần kéo </a:t>
            </a:r>
            <a:r>
              <a:rPr sz="1100" i="1" spc="-5" dirty="0">
                <a:latin typeface="Times New Roman"/>
                <a:cs typeface="Times New Roman"/>
              </a:rPr>
              <a:t>phanh tay; 2-dây </a:t>
            </a:r>
            <a:r>
              <a:rPr sz="1100" i="1" dirty="0">
                <a:latin typeface="Times New Roman"/>
                <a:cs typeface="Times New Roman"/>
              </a:rPr>
              <a:t>cáp </a:t>
            </a:r>
            <a:r>
              <a:rPr sz="1100" i="1" spc="-5" dirty="0">
                <a:latin typeface="Times New Roman"/>
                <a:cs typeface="Times New Roman"/>
              </a:rPr>
              <a:t>phanh </a:t>
            </a:r>
            <a:r>
              <a:rPr sz="1100" i="1" dirty="0">
                <a:latin typeface="Times New Roman"/>
                <a:cs typeface="Times New Roman"/>
              </a:rPr>
              <a:t>bánh xe; 3-cầu chia </a:t>
            </a:r>
            <a:r>
              <a:rPr sz="1100" i="1" spc="-5" dirty="0">
                <a:latin typeface="Times New Roman"/>
                <a:cs typeface="Times New Roman"/>
              </a:rPr>
              <a:t>cáp;  </a:t>
            </a:r>
            <a:r>
              <a:rPr sz="1100" i="1" dirty="0">
                <a:latin typeface="Times New Roman"/>
                <a:cs typeface="Times New Roman"/>
              </a:rPr>
              <a:t>4-ốc </a:t>
            </a:r>
            <a:r>
              <a:rPr sz="1100" i="1" spc="-5" dirty="0">
                <a:latin typeface="Times New Roman"/>
                <a:cs typeface="Times New Roman"/>
              </a:rPr>
              <a:t>điều chỉnh tăng cáp.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b)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đỗ </a:t>
            </a:r>
            <a:r>
              <a:rPr sz="1100" dirty="0">
                <a:latin typeface="Times New Roman"/>
                <a:cs typeface="Times New Roman"/>
              </a:rPr>
              <a:t>dẫn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nén</a:t>
            </a:r>
          </a:p>
          <a:p>
            <a:pPr marL="12700" marR="6350" indent="269240" algn="just">
              <a:lnSpc>
                <a:spcPts val="1260"/>
              </a:lnSpc>
              <a:spcBef>
                <a:spcPts val="70"/>
              </a:spcBef>
            </a:pP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spc="-10" dirty="0">
                <a:latin typeface="Times New Roman"/>
                <a:cs typeface="Times New Roman"/>
              </a:rPr>
              <a:t>đỗ sử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cơ cấu phanh chung </a:t>
            </a:r>
            <a:r>
              <a:rPr sz="1100" spc="-5" dirty="0">
                <a:latin typeface="Times New Roman"/>
                <a:cs typeface="Times New Roman"/>
              </a:rPr>
              <a:t>với phanh </a:t>
            </a:r>
            <a:r>
              <a:rPr sz="1100" dirty="0">
                <a:latin typeface="Times New Roman"/>
                <a:cs typeface="Times New Roman"/>
              </a:rPr>
              <a:t>chân  (phanh bánh xe)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riêng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rẽ.</a:t>
            </a:r>
          </a:p>
          <a:p>
            <a:pPr marL="281940" algn="just">
              <a:lnSpc>
                <a:spcPts val="1205"/>
              </a:lnSpc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gạt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công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tắc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5" dirty="0" err="1">
                <a:latin typeface="Times New Roman"/>
                <a:cs typeface="Times New Roman"/>
              </a:rPr>
              <a:t>phanh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vẽ,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70" dirty="0">
                <a:latin typeface="Times New Roman"/>
                <a:cs typeface="Times New Roman"/>
              </a:rPr>
              <a:t>dòng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0"/>
              </a:spcBef>
            </a:pP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 err="1">
                <a:latin typeface="Times New Roman"/>
                <a:cs typeface="Times New Roman"/>
              </a:rPr>
              <a:t>nén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qua </a:t>
            </a:r>
            <a:r>
              <a:rPr sz="1100" spc="-5" dirty="0">
                <a:latin typeface="Times New Roman"/>
                <a:cs typeface="Times New Roman"/>
              </a:rPr>
              <a:t>van một </a:t>
            </a:r>
            <a:r>
              <a:rPr sz="1100" dirty="0">
                <a:latin typeface="Times New Roman"/>
                <a:cs typeface="Times New Roman"/>
              </a:rPr>
              <a:t>chiều đi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bầu phanh, ép </a:t>
            </a:r>
            <a:r>
              <a:rPr sz="1100" spc="-50" dirty="0">
                <a:latin typeface="Times New Roman"/>
                <a:cs typeface="Times New Roman"/>
              </a:rPr>
              <a:t>màng 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thắng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hồi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của lò </a:t>
            </a:r>
            <a:r>
              <a:rPr sz="1100" spc="-10" dirty="0">
                <a:latin typeface="Times New Roman"/>
                <a:cs typeface="Times New Roman"/>
              </a:rPr>
              <a:t>xo </a:t>
            </a:r>
            <a:r>
              <a:rPr sz="1100" dirty="0">
                <a:latin typeface="Times New Roman"/>
                <a:cs typeface="Times New Roman"/>
              </a:rPr>
              <a:t>đẩy cần phanh 10 dịch  chuyển tác động qua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cấu phanh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làm ép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lên  </a:t>
            </a:r>
            <a:r>
              <a:rPr sz="1100" dirty="0">
                <a:latin typeface="Times New Roman"/>
                <a:cs typeface="Times New Roman"/>
              </a:rPr>
              <a:t>trống phanh, </a:t>
            </a:r>
            <a:r>
              <a:rPr sz="1100" spc="-5" dirty="0">
                <a:latin typeface="Times New Roman"/>
                <a:cs typeface="Times New Roman"/>
              </a:rPr>
              <a:t>hãm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dịch chuyển. Ở chu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nhả  phanh </a:t>
            </a:r>
            <a:r>
              <a:rPr sz="1100" spc="-5" dirty="0">
                <a:latin typeface="Times New Roman"/>
                <a:cs typeface="Times New Roman"/>
              </a:rPr>
              <a:t>đỗ,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khỏi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thống, lúc </a:t>
            </a:r>
            <a:r>
              <a:rPr sz="1100" dirty="0">
                <a:latin typeface="Times New Roman"/>
                <a:cs typeface="Times New Roman"/>
              </a:rPr>
              <a:t>này lò xo </a:t>
            </a:r>
            <a:r>
              <a:rPr sz="1100" spc="-5" dirty="0">
                <a:latin typeface="Times New Roman"/>
                <a:cs typeface="Times New Roman"/>
              </a:rPr>
              <a:t>hồi </a:t>
            </a:r>
            <a:r>
              <a:rPr sz="1100" spc="-80" dirty="0">
                <a:latin typeface="Times New Roman"/>
                <a:cs typeface="Times New Roman"/>
              </a:rPr>
              <a:t>vị  </a:t>
            </a:r>
            <a:r>
              <a:rPr sz="1100" dirty="0">
                <a:latin typeface="Times New Roman"/>
                <a:cs typeface="Times New Roman"/>
              </a:rPr>
              <a:t>đẩy </a:t>
            </a:r>
            <a:r>
              <a:rPr sz="1100" spc="-5" dirty="0">
                <a:latin typeface="Times New Roman"/>
                <a:cs typeface="Times New Roman"/>
              </a:rPr>
              <a:t>màng </a:t>
            </a:r>
            <a:r>
              <a:rPr sz="1100" dirty="0">
                <a:latin typeface="Times New Roman"/>
                <a:cs typeface="Times New Roman"/>
              </a:rPr>
              <a:t>ép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thanh </a:t>
            </a:r>
            <a:r>
              <a:rPr sz="1100" spc="-10" dirty="0">
                <a:latin typeface="Times New Roman"/>
                <a:cs typeface="Times New Roman"/>
              </a:rPr>
              <a:t>đẩy về vị </a:t>
            </a:r>
            <a:r>
              <a:rPr sz="1100" dirty="0">
                <a:latin typeface="Times New Roman"/>
                <a:cs typeface="Times New Roman"/>
              </a:rPr>
              <a:t>trí tự do thông </a:t>
            </a:r>
            <a:r>
              <a:rPr sz="1100" spc="-5" dirty="0">
                <a:latin typeface="Times New Roman"/>
                <a:cs typeface="Times New Roman"/>
              </a:rPr>
              <a:t>qua cơ cấu 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bánh xe nhả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khỏi </a:t>
            </a:r>
            <a:r>
              <a:rPr sz="1100" dirty="0">
                <a:latin typeface="Times New Roman"/>
                <a:cs typeface="Times New Roman"/>
              </a:rPr>
              <a:t>tang trống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nhả </a:t>
            </a:r>
            <a:r>
              <a:rPr sz="1100" spc="-5" dirty="0">
                <a:latin typeface="Times New Roman"/>
                <a:cs typeface="Times New Roman"/>
              </a:rPr>
              <a:t>phanh  </a:t>
            </a:r>
            <a:r>
              <a:rPr sz="1100" dirty="0">
                <a:latin typeface="Times New Roman"/>
                <a:cs typeface="Times New Roman"/>
              </a:rPr>
              <a:t>đỗ.</a:t>
            </a: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1938" y="1159620"/>
            <a:ext cx="3484520" cy="26992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1283" y="3891152"/>
            <a:ext cx="3618229" cy="83566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1239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3-24: </a:t>
            </a:r>
            <a:r>
              <a:rPr sz="1100" i="1" dirty="0">
                <a:latin typeface="Times New Roman"/>
                <a:cs typeface="Times New Roman"/>
              </a:rPr>
              <a:t>Sơ đồ 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phanh đỗ </a:t>
            </a:r>
            <a:r>
              <a:rPr sz="1100" i="1" spc="-5" dirty="0">
                <a:latin typeface="Times New Roman"/>
                <a:cs typeface="Times New Roman"/>
              </a:rPr>
              <a:t>dẫn động </a:t>
            </a:r>
            <a:r>
              <a:rPr sz="1100" i="1" dirty="0">
                <a:latin typeface="Times New Roman"/>
                <a:cs typeface="Times New Roman"/>
              </a:rPr>
              <a:t>bằng </a:t>
            </a:r>
            <a:r>
              <a:rPr sz="1100" i="1" spc="-5" dirty="0">
                <a:latin typeface="Times New Roman"/>
                <a:cs typeface="Times New Roman"/>
              </a:rPr>
              <a:t>khí </a:t>
            </a:r>
            <a:r>
              <a:rPr sz="1100" i="1" dirty="0">
                <a:latin typeface="Times New Roman"/>
                <a:cs typeface="Times New Roman"/>
              </a:rPr>
              <a:t>nén  1,9-bầu phanh bánh </a:t>
            </a:r>
            <a:r>
              <a:rPr sz="1100" i="1" spc="-5" dirty="0">
                <a:latin typeface="Times New Roman"/>
                <a:cs typeface="Times New Roman"/>
              </a:rPr>
              <a:t>xe sau; 2-van một </a:t>
            </a:r>
            <a:r>
              <a:rPr sz="1100" i="1" dirty="0">
                <a:latin typeface="Times New Roman"/>
                <a:cs typeface="Times New Roman"/>
              </a:rPr>
              <a:t>chiều; </a:t>
            </a:r>
            <a:r>
              <a:rPr sz="1100" i="1" spc="-5" dirty="0">
                <a:latin typeface="Times New Roman"/>
                <a:cs typeface="Times New Roman"/>
              </a:rPr>
              <a:t>3-van đảo; </a:t>
            </a:r>
            <a:r>
              <a:rPr sz="1100" i="1" dirty="0">
                <a:latin typeface="Times New Roman"/>
                <a:cs typeface="Times New Roman"/>
              </a:rPr>
              <a:t>4-bình</a:t>
            </a:r>
            <a:endParaRPr sz="1100">
              <a:latin typeface="Times New Roman"/>
              <a:cs typeface="Times New Roman"/>
            </a:endParaRPr>
          </a:p>
          <a:p>
            <a:pPr marL="116205">
              <a:lnSpc>
                <a:spcPts val="1205"/>
              </a:lnSpc>
            </a:pPr>
            <a:r>
              <a:rPr sz="1100" i="1" dirty="0">
                <a:latin typeface="Times New Roman"/>
                <a:cs typeface="Times New Roman"/>
              </a:rPr>
              <a:t>chứa </a:t>
            </a:r>
            <a:r>
              <a:rPr sz="1100" i="1" spc="-5" dirty="0">
                <a:latin typeface="Times New Roman"/>
                <a:cs typeface="Times New Roman"/>
              </a:rPr>
              <a:t>khí phanh </a:t>
            </a:r>
            <a:r>
              <a:rPr sz="1100" i="1" dirty="0">
                <a:latin typeface="Times New Roman"/>
                <a:cs typeface="Times New Roman"/>
              </a:rPr>
              <a:t>đỗ; </a:t>
            </a:r>
            <a:r>
              <a:rPr sz="1100" i="1" spc="-5" dirty="0">
                <a:latin typeface="Times New Roman"/>
                <a:cs typeface="Times New Roman"/>
              </a:rPr>
              <a:t>5-van đảo (khẩn cấp); </a:t>
            </a:r>
            <a:r>
              <a:rPr sz="1100" i="1" dirty="0">
                <a:latin typeface="Times New Roman"/>
                <a:cs typeface="Times New Roman"/>
              </a:rPr>
              <a:t>6-công </a:t>
            </a:r>
            <a:r>
              <a:rPr sz="1100" i="1" spc="-5" dirty="0">
                <a:latin typeface="Times New Roman"/>
                <a:cs typeface="Times New Roman"/>
              </a:rPr>
              <a:t>tắc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  <a:p>
            <a:pPr marL="67310" marR="58419" indent="2540">
              <a:lnSpc>
                <a:spcPts val="1260"/>
              </a:lnSpc>
              <a:spcBef>
                <a:spcPts val="70"/>
              </a:spcBef>
            </a:pPr>
            <a:r>
              <a:rPr sz="1100" i="1" dirty="0">
                <a:latin typeface="Times New Roman"/>
                <a:cs typeface="Times New Roman"/>
              </a:rPr>
              <a:t>đỗ; </a:t>
            </a:r>
            <a:r>
              <a:rPr sz="1100" i="1" spc="-5" dirty="0">
                <a:latin typeface="Times New Roman"/>
                <a:cs typeface="Times New Roman"/>
              </a:rPr>
              <a:t>7-van </a:t>
            </a:r>
            <a:r>
              <a:rPr sz="1100" i="1" dirty="0">
                <a:latin typeface="Times New Roman"/>
                <a:cs typeface="Times New Roman"/>
              </a:rPr>
              <a:t>phanh </a:t>
            </a:r>
            <a:r>
              <a:rPr sz="1100" i="1" spc="-5" dirty="0">
                <a:latin typeface="Times New Roman"/>
                <a:cs typeface="Times New Roman"/>
              </a:rPr>
              <a:t>chân; 8-bình </a:t>
            </a:r>
            <a:r>
              <a:rPr sz="1100" i="1" dirty="0">
                <a:latin typeface="Times New Roman"/>
                <a:cs typeface="Times New Roman"/>
              </a:rPr>
              <a:t>chứa </a:t>
            </a:r>
            <a:r>
              <a:rPr sz="1100" i="1" spc="-5" dirty="0">
                <a:latin typeface="Times New Roman"/>
                <a:cs typeface="Times New Roman"/>
              </a:rPr>
              <a:t>khí sơ cấp; </a:t>
            </a:r>
            <a:r>
              <a:rPr sz="1100" i="1" dirty="0">
                <a:latin typeface="Times New Roman"/>
                <a:cs typeface="Times New Roman"/>
              </a:rPr>
              <a:t>10-cần đẩy cơ  cấu phanh; </a:t>
            </a:r>
            <a:r>
              <a:rPr sz="1100" i="1" spc="-5" dirty="0">
                <a:latin typeface="Times New Roman"/>
                <a:cs typeface="Times New Roman"/>
              </a:rPr>
              <a:t>11-bộ điều </a:t>
            </a:r>
            <a:r>
              <a:rPr sz="1100" i="1" dirty="0">
                <a:latin typeface="Times New Roman"/>
                <a:cs typeface="Times New Roman"/>
              </a:rPr>
              <a:t>áp </a:t>
            </a:r>
            <a:r>
              <a:rPr sz="1100" i="1" spc="-5" dirty="0">
                <a:latin typeface="Times New Roman"/>
                <a:cs typeface="Times New Roman"/>
              </a:rPr>
              <a:t>khí nén; 12-thùng chứa khí thứ</a:t>
            </a:r>
            <a:r>
              <a:rPr sz="1100" i="1" spc="7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cấp.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4854702"/>
            <a:ext cx="121920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3.3.2.3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cấu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dirty="0">
                <a:latin typeface="Times New Roman"/>
                <a:cs typeface="Times New Roman"/>
              </a:rPr>
              <a:t>a)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phanh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đĩa: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58355" y="1043940"/>
            <a:ext cx="1703704" cy="1725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2793619"/>
            <a:ext cx="3627754" cy="515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2030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3-25: </a:t>
            </a:r>
            <a:r>
              <a:rPr sz="1100" i="1" dirty="0">
                <a:latin typeface="Times New Roman"/>
                <a:cs typeface="Times New Roman"/>
              </a:rPr>
              <a:t>cơ cấu phanh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đĩa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1-vỏ chắn </a:t>
            </a:r>
            <a:r>
              <a:rPr sz="1100" i="1" spc="-5" dirty="0">
                <a:latin typeface="Times New Roman"/>
                <a:cs typeface="Times New Roman"/>
              </a:rPr>
              <a:t>bụi; 2-ống dầu; </a:t>
            </a:r>
            <a:r>
              <a:rPr sz="1100" i="1" dirty="0">
                <a:latin typeface="Times New Roman"/>
                <a:cs typeface="Times New Roman"/>
              </a:rPr>
              <a:t>3-đĩa </a:t>
            </a:r>
            <a:r>
              <a:rPr sz="1100" i="1" spc="-5" dirty="0">
                <a:latin typeface="Times New Roman"/>
                <a:cs typeface="Times New Roman"/>
              </a:rPr>
              <a:t>phanh; 4-bu </a:t>
            </a:r>
            <a:r>
              <a:rPr sz="1100" i="1" dirty="0">
                <a:latin typeface="Times New Roman"/>
                <a:cs typeface="Times New Roman"/>
              </a:rPr>
              <a:t>lông lắp bánh </a:t>
            </a:r>
            <a:r>
              <a:rPr sz="1100" i="1" spc="-5" dirty="0">
                <a:latin typeface="Times New Roman"/>
                <a:cs typeface="Times New Roman"/>
              </a:rPr>
              <a:t>xe;  </a:t>
            </a:r>
            <a:r>
              <a:rPr sz="1100" i="1" dirty="0">
                <a:latin typeface="Times New Roman"/>
                <a:cs typeface="Times New Roman"/>
              </a:rPr>
              <a:t>5-xy lanh </a:t>
            </a:r>
            <a:r>
              <a:rPr sz="1100" i="1" spc="-5" dirty="0">
                <a:latin typeface="Times New Roman"/>
                <a:cs typeface="Times New Roman"/>
              </a:rPr>
              <a:t>phanh; 6-bích lắp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xe; 7-má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phanh.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3437001"/>
            <a:ext cx="3627754" cy="1800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Nguyên lý: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6100"/>
              </a:lnSpc>
              <a:spcBef>
                <a:spcPts val="2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đạp </a:t>
            </a:r>
            <a:r>
              <a:rPr sz="110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phanh, dầu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90" dirty="0" err="1">
                <a:latin typeface="Times New Roman"/>
                <a:cs typeface="Times New Roman"/>
              </a:rPr>
              <a:t>từ</a:t>
            </a:r>
            <a:r>
              <a:rPr sz="1100" spc="-9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2 đi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spc="5" dirty="0">
                <a:latin typeface="Times New Roman"/>
                <a:cs typeface="Times New Roman"/>
              </a:rPr>
              <a:t>xy lanh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trên bánh </a:t>
            </a:r>
            <a:r>
              <a:rPr sz="1100" dirty="0">
                <a:latin typeface="Times New Roman"/>
                <a:cs typeface="Times New Roman"/>
              </a:rPr>
              <a:t>xe, ép pis ton </a:t>
            </a:r>
            <a:r>
              <a:rPr sz="1100" spc="-195" dirty="0">
                <a:latin typeface="Times New Roman"/>
                <a:cs typeface="Times New Roman"/>
              </a:rPr>
              <a:t>5  </a:t>
            </a:r>
            <a:r>
              <a:rPr sz="1100" dirty="0">
                <a:latin typeface="Times New Roman"/>
                <a:cs typeface="Times New Roman"/>
              </a:rPr>
              <a:t>dịch chuyển </a:t>
            </a:r>
            <a:r>
              <a:rPr sz="1100" spc="-5" dirty="0">
                <a:latin typeface="Times New Roman"/>
                <a:cs typeface="Times New Roman"/>
              </a:rPr>
              <a:t>tác </a:t>
            </a:r>
            <a:r>
              <a:rPr sz="1100" dirty="0">
                <a:latin typeface="Times New Roman"/>
                <a:cs typeface="Times New Roman"/>
              </a:rPr>
              <a:t>động lên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7 ép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tiếp </a:t>
            </a:r>
            <a:r>
              <a:rPr sz="1100" dirty="0">
                <a:latin typeface="Times New Roman"/>
                <a:cs typeface="Times New Roman"/>
              </a:rPr>
              <a:t>xúc </a:t>
            </a:r>
            <a:r>
              <a:rPr sz="1100" spc="-5" dirty="0">
                <a:latin typeface="Times New Roman"/>
                <a:cs typeface="Times New Roman"/>
              </a:rPr>
              <a:t>với  </a:t>
            </a:r>
            <a:r>
              <a:rPr sz="1100" dirty="0">
                <a:latin typeface="Times New Roman"/>
                <a:cs typeface="Times New Roman"/>
              </a:rPr>
              <a:t>đĩa phanh tạo lực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hãm </a:t>
            </a:r>
            <a:r>
              <a:rPr sz="1100" dirty="0">
                <a:latin typeface="Times New Roman"/>
                <a:cs typeface="Times New Roman"/>
              </a:rPr>
              <a:t>bánh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xe.</a:t>
            </a:r>
          </a:p>
          <a:p>
            <a:pPr marL="12700" marR="7620" indent="457200">
              <a:lnSpc>
                <a:spcPts val="1260"/>
              </a:lnSpc>
              <a:spcBef>
                <a:spcPts val="3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nhả </a:t>
            </a:r>
            <a:r>
              <a:rPr sz="1100" spc="-5" dirty="0">
                <a:latin typeface="Times New Roman"/>
                <a:cs typeface="Times New Roman"/>
              </a:rPr>
              <a:t>phanh, áp suất dầu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</a:t>
            </a:r>
            <a:r>
              <a:rPr sz="1100" spc="-375" dirty="0">
                <a:latin typeface="Times New Roman"/>
                <a:cs typeface="Times New Roman"/>
              </a:rPr>
              <a:t>2 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(dầu chảy từ xy lanh phanh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theo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trở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85" dirty="0">
                <a:latin typeface="Times New Roman"/>
                <a:cs typeface="Times New Roman"/>
              </a:rPr>
              <a:t>về</a:t>
            </a:r>
            <a:endParaRPr sz="1100" dirty="0">
              <a:latin typeface="Times New Roman"/>
              <a:cs typeface="Times New Roman"/>
            </a:endParaRPr>
          </a:p>
          <a:p>
            <a:pPr marL="12700" marR="5715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xy lanh phanh chính), làm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lực tác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5" dirty="0">
                <a:latin typeface="Times New Roman"/>
                <a:cs typeface="Times New Roman"/>
              </a:rPr>
              <a:t>pis tông </a:t>
            </a:r>
            <a:r>
              <a:rPr sz="1100" dirty="0">
                <a:latin typeface="Times New Roman"/>
                <a:cs typeface="Times New Roman"/>
              </a:rPr>
              <a:t>phanh  bánh xe, </a:t>
            </a:r>
            <a:r>
              <a:rPr sz="1100" spc="-5" dirty="0">
                <a:latin typeface="Times New Roman"/>
                <a:cs typeface="Times New Roman"/>
              </a:rPr>
              <a:t>lúc </a:t>
            </a:r>
            <a:r>
              <a:rPr sz="1100" dirty="0">
                <a:latin typeface="Times New Roman"/>
                <a:cs typeface="Times New Roman"/>
              </a:rPr>
              <a:t>này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tách </a:t>
            </a:r>
            <a:r>
              <a:rPr sz="1100" spc="-5" dirty="0">
                <a:latin typeface="Times New Roman"/>
                <a:cs typeface="Times New Roman"/>
              </a:rPr>
              <a:t>khỏi đĩa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bánh xe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tiếp</a:t>
            </a:r>
          </a:p>
          <a:p>
            <a:pPr marL="12700">
              <a:lnSpc>
                <a:spcPts val="1215"/>
              </a:lnSpc>
            </a:pPr>
            <a:r>
              <a:rPr sz="1100" dirty="0">
                <a:latin typeface="Times New Roman"/>
                <a:cs typeface="Times New Roman"/>
              </a:rPr>
              <a:t>tục</a:t>
            </a:r>
            <a:r>
              <a:rPr sz="1100" spc="-5" dirty="0">
                <a:latin typeface="Times New Roman"/>
                <a:cs typeface="Times New Roman"/>
              </a:rPr>
              <a:t> quay.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dirty="0">
                <a:latin typeface="Times New Roman"/>
                <a:cs typeface="Times New Roman"/>
              </a:rPr>
              <a:t>b) </a:t>
            </a:r>
            <a:r>
              <a:rPr sz="1100" spc="-5" dirty="0">
                <a:latin typeface="Times New Roman"/>
                <a:cs typeface="Times New Roman"/>
              </a:rPr>
              <a:t>Cơ cấu </a:t>
            </a:r>
            <a:r>
              <a:rPr sz="1100" dirty="0">
                <a:latin typeface="Times New Roman"/>
                <a:cs typeface="Times New Roman"/>
              </a:rPr>
              <a:t>phanh tang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trống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9284" y="1043940"/>
            <a:ext cx="3598545" cy="1921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1763" y="3101467"/>
            <a:ext cx="3557270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3-26: Cơ </a:t>
            </a:r>
            <a:r>
              <a:rPr sz="1100" i="1" dirty="0">
                <a:latin typeface="Times New Roman"/>
                <a:cs typeface="Times New Roman"/>
              </a:rPr>
              <a:t>cấu phanh </a:t>
            </a:r>
            <a:r>
              <a:rPr sz="1100" i="1" spc="-5" dirty="0">
                <a:latin typeface="Times New Roman"/>
                <a:cs typeface="Times New Roman"/>
              </a:rPr>
              <a:t>tang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trống</a:t>
            </a:r>
            <a:endParaRPr sz="1100">
              <a:latin typeface="Times New Roman"/>
              <a:cs typeface="Times New Roman"/>
            </a:endParaRPr>
          </a:p>
          <a:p>
            <a:pPr marL="12065" marR="5080" algn="ctr">
              <a:lnSpc>
                <a:spcPct val="95900"/>
              </a:lnSpc>
              <a:spcBef>
                <a:spcPts val="25"/>
              </a:spcBef>
            </a:pPr>
            <a:r>
              <a:rPr sz="1100" i="1" spc="-5" dirty="0">
                <a:latin typeface="Times New Roman"/>
                <a:cs typeface="Times New Roman"/>
              </a:rPr>
              <a:t>1-Trống phanh; 2- má phanh; 3-lò </a:t>
            </a:r>
            <a:r>
              <a:rPr sz="1100" i="1" dirty="0">
                <a:latin typeface="Times New Roman"/>
                <a:cs typeface="Times New Roman"/>
              </a:rPr>
              <a:t>xo </a:t>
            </a:r>
            <a:r>
              <a:rPr sz="1100" i="1" spc="-5" dirty="0">
                <a:latin typeface="Times New Roman"/>
                <a:cs typeface="Times New Roman"/>
              </a:rPr>
              <a:t>hồi vị; 4-xylanh </a:t>
            </a:r>
            <a:r>
              <a:rPr sz="1100" i="1" dirty="0">
                <a:latin typeface="Times New Roman"/>
                <a:cs typeface="Times New Roman"/>
              </a:rPr>
              <a:t>phanh  bánh </a:t>
            </a:r>
            <a:r>
              <a:rPr sz="1100" i="1" spc="-5" dirty="0">
                <a:latin typeface="Times New Roman"/>
                <a:cs typeface="Times New Roman"/>
              </a:rPr>
              <a:t>xe; 5-nút </a:t>
            </a:r>
            <a:r>
              <a:rPr sz="1100" i="1" dirty="0">
                <a:latin typeface="Times New Roman"/>
                <a:cs typeface="Times New Roman"/>
              </a:rPr>
              <a:t>xả </a:t>
            </a:r>
            <a:r>
              <a:rPr sz="1100" i="1" spc="-5" dirty="0">
                <a:latin typeface="Times New Roman"/>
                <a:cs typeface="Times New Roman"/>
              </a:rPr>
              <a:t>air, 6-tự </a:t>
            </a:r>
            <a:r>
              <a:rPr sz="1100" i="1" dirty="0">
                <a:latin typeface="Times New Roman"/>
                <a:cs typeface="Times New Roman"/>
              </a:rPr>
              <a:t>guốc phanh; </a:t>
            </a:r>
            <a:r>
              <a:rPr sz="1100" i="1" spc="-5" dirty="0">
                <a:latin typeface="Times New Roman"/>
                <a:cs typeface="Times New Roman"/>
              </a:rPr>
              <a:t>7-chốt hãm; 8,10-guốc  </a:t>
            </a:r>
            <a:r>
              <a:rPr sz="1100" i="1" dirty="0">
                <a:latin typeface="Times New Roman"/>
                <a:cs typeface="Times New Roman"/>
              </a:rPr>
              <a:t>phanh, 11 đường </a:t>
            </a:r>
            <a:r>
              <a:rPr sz="1100" i="1" spc="-5" dirty="0">
                <a:latin typeface="Times New Roman"/>
                <a:cs typeface="Times New Roman"/>
              </a:rPr>
              <a:t>dầu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phanh.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904869"/>
            <a:ext cx="3627120" cy="1960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động: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ct val="96000"/>
              </a:lnSpc>
              <a:spcBef>
                <a:spcPts val="2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đạp </a:t>
            </a:r>
            <a:r>
              <a:rPr sz="1100" spc="-5" dirty="0">
                <a:latin typeface="Times New Roman"/>
                <a:cs typeface="Times New Roman"/>
              </a:rPr>
              <a:t>phanh, dầu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dirty="0" err="1">
                <a:latin typeface="Times New Roman"/>
                <a:cs typeface="Times New Roman"/>
              </a:rPr>
              <a:t>từ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25" dirty="0">
                <a:latin typeface="Times New Roman"/>
                <a:cs typeface="Times New Roman"/>
              </a:rPr>
              <a:t>ống  </a:t>
            </a:r>
            <a:r>
              <a:rPr sz="1100" dirty="0">
                <a:latin typeface="Times New Roman"/>
                <a:cs typeface="Times New Roman"/>
              </a:rPr>
              <a:t>11 chảy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xy lanh 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4, ép pis tông dịch </a:t>
            </a:r>
            <a:r>
              <a:rPr sz="1100" spc="-5" dirty="0">
                <a:latin typeface="Times New Roman"/>
                <a:cs typeface="Times New Roman"/>
              </a:rPr>
              <a:t>chuyển,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lực  </a:t>
            </a:r>
            <a:r>
              <a:rPr sz="1100" dirty="0">
                <a:latin typeface="Times New Roman"/>
                <a:cs typeface="Times New Roman"/>
              </a:rPr>
              <a:t>tác động lên </a:t>
            </a:r>
            <a:r>
              <a:rPr sz="1100" spc="-5" dirty="0">
                <a:latin typeface="Times New Roman"/>
                <a:cs typeface="Times New Roman"/>
              </a:rPr>
              <a:t>đầu guốc </a:t>
            </a:r>
            <a:r>
              <a:rPr sz="1100" dirty="0">
                <a:latin typeface="Times New Roman"/>
                <a:cs typeface="Times New Roman"/>
              </a:rPr>
              <a:t>phanh 2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8 ép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2 áp </a:t>
            </a:r>
            <a:r>
              <a:rPr sz="1100" spc="-5" dirty="0">
                <a:latin typeface="Times New Roman"/>
                <a:cs typeface="Times New Roman"/>
              </a:rPr>
              <a:t>sát mặt 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của tang </a:t>
            </a:r>
            <a:r>
              <a:rPr sz="1100" dirty="0">
                <a:latin typeface="Times New Roman"/>
                <a:cs typeface="Times New Roman"/>
              </a:rPr>
              <a:t>trống 1 </a:t>
            </a:r>
            <a:r>
              <a:rPr sz="1100" spc="-5" dirty="0">
                <a:latin typeface="Times New Roman"/>
                <a:cs typeface="Times New Roman"/>
              </a:rPr>
              <a:t>tạo </a:t>
            </a:r>
            <a:r>
              <a:rPr sz="1100" dirty="0">
                <a:latin typeface="Times New Roman"/>
                <a:cs typeface="Times New Roman"/>
              </a:rPr>
              <a:t>nên lực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hãm </a:t>
            </a:r>
            <a:r>
              <a:rPr sz="1100" dirty="0">
                <a:latin typeface="Times New Roman"/>
                <a:cs typeface="Times New Roman"/>
              </a:rPr>
              <a:t>chuyển động  quay của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xe.</a:t>
            </a:r>
          </a:p>
          <a:p>
            <a:pPr marL="12700" indent="457200" algn="just">
              <a:lnSpc>
                <a:spcPts val="1235"/>
              </a:lnSpc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nhả </a:t>
            </a:r>
            <a:r>
              <a:rPr sz="1100" dirty="0">
                <a:latin typeface="Times New Roman"/>
                <a:cs typeface="Times New Roman"/>
              </a:rPr>
              <a:t>bàn đạp phanh, dầu từ xy </a:t>
            </a:r>
            <a:r>
              <a:rPr sz="1100" spc="-5" dirty="0">
                <a:latin typeface="Times New Roman"/>
                <a:cs typeface="Times New Roman"/>
              </a:rPr>
              <a:t>lanh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bánh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chảy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 err="1">
                <a:latin typeface="Times New Roman"/>
                <a:cs typeface="Times New Roman"/>
              </a:rPr>
              <a:t>về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11, lực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của lò xo </a:t>
            </a:r>
            <a:r>
              <a:rPr sz="1100" spc="-5" dirty="0">
                <a:latin typeface="Times New Roman"/>
                <a:cs typeface="Times New Roman"/>
              </a:rPr>
              <a:t>hồi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3 </a:t>
            </a:r>
            <a:r>
              <a:rPr sz="1100" spc="-120" dirty="0">
                <a:latin typeface="Times New Roman"/>
                <a:cs typeface="Times New Roman"/>
              </a:rPr>
              <a:t>kéo 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tách </a:t>
            </a:r>
            <a:r>
              <a:rPr sz="1100" spc="-5" dirty="0">
                <a:latin typeface="Times New Roman"/>
                <a:cs typeface="Times New Roman"/>
              </a:rPr>
              <a:t>khỏi tang trống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lực hãm bánh xe </a:t>
            </a:r>
            <a:r>
              <a:rPr sz="1100" spc="-5" dirty="0">
                <a:latin typeface="Times New Roman"/>
                <a:cs typeface="Times New Roman"/>
              </a:rPr>
              <a:t>bánh 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tiếp </a:t>
            </a:r>
            <a:r>
              <a:rPr sz="1100" dirty="0">
                <a:latin typeface="Times New Roman"/>
                <a:cs typeface="Times New Roman"/>
              </a:rPr>
              <a:t>tục </a:t>
            </a:r>
            <a:r>
              <a:rPr sz="1100" spc="-5" dirty="0">
                <a:latin typeface="Times New Roman"/>
                <a:cs typeface="Times New Roman"/>
              </a:rPr>
              <a:t>quay, </a:t>
            </a:r>
            <a:r>
              <a:rPr sz="1100" dirty="0">
                <a:latin typeface="Times New Roman"/>
                <a:cs typeface="Times New Roman"/>
              </a:rPr>
              <a:t>đồng thời ép dầu </a:t>
            </a:r>
            <a:r>
              <a:rPr sz="1100" spc="-5" dirty="0">
                <a:latin typeface="Times New Roman"/>
                <a:cs typeface="Times New Roman"/>
              </a:rPr>
              <a:t>tiếp </a:t>
            </a:r>
            <a:r>
              <a:rPr sz="1100" dirty="0">
                <a:latin typeface="Times New Roman"/>
                <a:cs typeface="Times New Roman"/>
              </a:rPr>
              <a:t>tục </a:t>
            </a:r>
            <a:r>
              <a:rPr sz="1100" spc="-5" dirty="0" err="1">
                <a:latin typeface="Times New Roman"/>
                <a:cs typeface="Times New Roman"/>
              </a:rPr>
              <a:t>chảy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70" dirty="0">
                <a:latin typeface="Times New Roman"/>
                <a:cs typeface="Times New Roman"/>
              </a:rPr>
              <a:t>xy  </a:t>
            </a:r>
            <a:r>
              <a:rPr sz="1100" dirty="0">
                <a:latin typeface="Times New Roman"/>
                <a:cs typeface="Times New Roman"/>
              </a:rPr>
              <a:t>lanh </a:t>
            </a:r>
            <a:r>
              <a:rPr sz="1100" spc="-5" dirty="0">
                <a:latin typeface="Times New Roman"/>
                <a:cs typeface="Times New Roman"/>
              </a:rPr>
              <a:t>bánh xe </a:t>
            </a:r>
            <a:r>
              <a:rPr sz="1100" spc="-5" dirty="0" err="1">
                <a:latin typeface="Times New Roman"/>
                <a:cs typeface="Times New Roman"/>
              </a:rPr>
              <a:t>về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11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xy lanh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chính.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c)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phanh dẫn </a:t>
            </a:r>
            <a:r>
              <a:rPr sz="1100" spc="-5" dirty="0">
                <a:latin typeface="Times New Roman"/>
                <a:cs typeface="Times New Roman"/>
              </a:rPr>
              <a:t>động khí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nén</a:t>
            </a:r>
          </a:p>
        </p:txBody>
      </p:sp>
      <p:sp>
        <p:nvSpPr>
          <p:cNvPr id="5" name="object 5"/>
          <p:cNvSpPr/>
          <p:nvPr/>
        </p:nvSpPr>
        <p:spPr>
          <a:xfrm>
            <a:off x="6667500" y="1043940"/>
            <a:ext cx="2277109" cy="16865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07633" y="2799715"/>
            <a:ext cx="3609975" cy="6756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ctr">
              <a:lnSpc>
                <a:spcPct val="95800"/>
              </a:lnSpc>
              <a:spcBef>
                <a:spcPts val="16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3-27: Cơ </a:t>
            </a:r>
            <a:r>
              <a:rPr sz="1100" i="1" dirty="0">
                <a:latin typeface="Times New Roman"/>
                <a:cs typeface="Times New Roman"/>
              </a:rPr>
              <a:t>cấu phanh </a:t>
            </a:r>
            <a:r>
              <a:rPr sz="1100" i="1" spc="-5" dirty="0">
                <a:latin typeface="Times New Roman"/>
                <a:cs typeface="Times New Roman"/>
              </a:rPr>
              <a:t>của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phanh dẫn dộng </a:t>
            </a:r>
            <a:r>
              <a:rPr sz="1100" i="1" dirty="0">
                <a:latin typeface="Times New Roman"/>
                <a:cs typeface="Times New Roman"/>
              </a:rPr>
              <a:t>khí </a:t>
            </a:r>
            <a:r>
              <a:rPr sz="1100" i="1" spc="-5" dirty="0">
                <a:latin typeface="Times New Roman"/>
                <a:cs typeface="Times New Roman"/>
              </a:rPr>
              <a:t>nén  </a:t>
            </a:r>
            <a:r>
              <a:rPr sz="1100" i="1" dirty="0">
                <a:latin typeface="Times New Roman"/>
                <a:cs typeface="Times New Roman"/>
              </a:rPr>
              <a:t>1-con </a:t>
            </a:r>
            <a:r>
              <a:rPr sz="1100" i="1" spc="-5" dirty="0">
                <a:latin typeface="Times New Roman"/>
                <a:cs typeface="Times New Roman"/>
              </a:rPr>
              <a:t>lăn; 2-lò xo hồi vị; 3-trục; 4-bầu phanh; </a:t>
            </a:r>
            <a:r>
              <a:rPr sz="1100" i="1" dirty="0">
                <a:latin typeface="Times New Roman"/>
                <a:cs typeface="Times New Roman"/>
              </a:rPr>
              <a:t>5-thanh đẩy; </a:t>
            </a:r>
            <a:r>
              <a:rPr sz="1100" i="1" spc="-5" dirty="0">
                <a:latin typeface="Times New Roman"/>
                <a:cs typeface="Times New Roman"/>
              </a:rPr>
              <a:t>6-ê  </a:t>
            </a:r>
            <a:r>
              <a:rPr sz="1100" i="1" dirty="0">
                <a:latin typeface="Times New Roman"/>
                <a:cs typeface="Times New Roman"/>
              </a:rPr>
              <a:t>cu </a:t>
            </a:r>
            <a:r>
              <a:rPr sz="1100" i="1" spc="-5" dirty="0">
                <a:latin typeface="Times New Roman"/>
                <a:cs typeface="Times New Roman"/>
              </a:rPr>
              <a:t>điều chỉnh hành trình thanh đẩy; </a:t>
            </a:r>
            <a:r>
              <a:rPr sz="1100" i="1" dirty="0">
                <a:latin typeface="Times New Roman"/>
                <a:cs typeface="Times New Roman"/>
              </a:rPr>
              <a:t>7-khớp </a:t>
            </a:r>
            <a:r>
              <a:rPr sz="1100" i="1" spc="-5" dirty="0">
                <a:latin typeface="Times New Roman"/>
                <a:cs typeface="Times New Roman"/>
              </a:rPr>
              <a:t>quay; 8-cầu; 10-  trục </a:t>
            </a:r>
            <a:r>
              <a:rPr sz="1100" i="1" dirty="0">
                <a:latin typeface="Times New Roman"/>
                <a:cs typeface="Times New Roman"/>
              </a:rPr>
              <a:t>cam; </a:t>
            </a:r>
            <a:r>
              <a:rPr sz="1100" i="1" spc="-5" dirty="0">
                <a:latin typeface="Times New Roman"/>
                <a:cs typeface="Times New Roman"/>
              </a:rPr>
              <a:t>12-má phanh;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13-cam.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3606165"/>
            <a:ext cx="3629025" cy="27925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8295" lvl="2" indent="-316230" algn="just">
              <a:lnSpc>
                <a:spcPts val="1290"/>
              </a:lnSpc>
              <a:spcBef>
                <a:spcPts val="105"/>
              </a:spcBef>
              <a:buSzPct val="90909"/>
              <a:buAutoNum type="arabicPeriod" startAt="3"/>
              <a:tabLst>
                <a:tab pos="328930" algn="l"/>
              </a:tabLst>
            </a:pPr>
            <a:r>
              <a:rPr sz="1100" b="1" spc="-5" dirty="0">
                <a:solidFill>
                  <a:srgbClr val="1F1F1F"/>
                </a:solidFill>
                <a:latin typeface="Times New Roman"/>
                <a:cs typeface="Times New Roman"/>
              </a:rPr>
              <a:t>Hệ thống </a:t>
            </a:r>
            <a:r>
              <a:rPr sz="1100" b="1" dirty="0">
                <a:solidFill>
                  <a:srgbClr val="1F1F1F"/>
                </a:solidFill>
                <a:latin typeface="Times New Roman"/>
                <a:cs typeface="Times New Roman"/>
              </a:rPr>
              <a:t>phanh </a:t>
            </a:r>
            <a:r>
              <a:rPr sz="1100" b="1" spc="-5" dirty="0">
                <a:solidFill>
                  <a:srgbClr val="1F1F1F"/>
                </a:solidFill>
                <a:latin typeface="Times New Roman"/>
                <a:cs typeface="Times New Roman"/>
              </a:rPr>
              <a:t>trên </a:t>
            </a:r>
            <a:r>
              <a:rPr sz="1100" b="1" dirty="0">
                <a:solidFill>
                  <a:srgbClr val="1F1F1F"/>
                </a:solidFill>
                <a:latin typeface="Times New Roman"/>
                <a:cs typeface="Times New Roman"/>
              </a:rPr>
              <a:t>các </a:t>
            </a:r>
            <a:r>
              <a:rPr sz="1100" b="1" spc="-5" dirty="0">
                <a:solidFill>
                  <a:srgbClr val="1F1F1F"/>
                </a:solidFill>
                <a:latin typeface="Times New Roman"/>
                <a:cs typeface="Times New Roman"/>
              </a:rPr>
              <a:t>xe </a:t>
            </a:r>
            <a:r>
              <a:rPr sz="1100" b="1" dirty="0">
                <a:solidFill>
                  <a:srgbClr val="1F1F1F"/>
                </a:solidFill>
                <a:latin typeface="Times New Roman"/>
                <a:cs typeface="Times New Roman"/>
              </a:rPr>
              <a:t>hiện</a:t>
            </a:r>
            <a:r>
              <a:rPr sz="1100" b="1" spc="-5" dirty="0">
                <a:solidFill>
                  <a:srgbClr val="1F1F1F"/>
                </a:solidFill>
                <a:latin typeface="Times New Roman"/>
                <a:cs typeface="Times New Roman"/>
              </a:rPr>
              <a:t> đại</a:t>
            </a:r>
            <a:endParaRPr sz="1100" dirty="0">
              <a:latin typeface="Times New Roman"/>
              <a:cs typeface="Times New Roman"/>
            </a:endParaRPr>
          </a:p>
          <a:p>
            <a:pPr marL="646430" lvl="3" indent="-454659" algn="just">
              <a:lnSpc>
                <a:spcPts val="1265"/>
              </a:lnSpc>
              <a:buAutoNum type="arabicPeriod"/>
              <a:tabLst>
                <a:tab pos="647065" algn="l"/>
              </a:tabLst>
            </a:pP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chống </a:t>
            </a:r>
            <a:r>
              <a:rPr sz="1100" b="1" spc="-10" dirty="0">
                <a:latin typeface="Times New Roman"/>
                <a:cs typeface="Times New Roman"/>
              </a:rPr>
              <a:t>bó </a:t>
            </a:r>
            <a:r>
              <a:rPr sz="1100" b="1" dirty="0">
                <a:latin typeface="Times New Roman"/>
                <a:cs typeface="Times New Roman"/>
              </a:rPr>
              <a:t>cứng </a:t>
            </a:r>
            <a:r>
              <a:rPr sz="1100" b="1" spc="-5" dirty="0">
                <a:latin typeface="Times New Roman"/>
                <a:cs typeface="Times New Roman"/>
              </a:rPr>
              <a:t>phanh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(ABS)</a:t>
            </a:r>
            <a:endParaRPr sz="1100" dirty="0">
              <a:latin typeface="Times New Roman"/>
              <a:cs typeface="Times New Roman"/>
            </a:endParaRPr>
          </a:p>
          <a:p>
            <a:pPr marL="344805" indent="-153035" algn="just">
              <a:lnSpc>
                <a:spcPts val="1255"/>
              </a:lnSpc>
              <a:buAutoNum type="alphaLcParenR"/>
              <a:tabLst>
                <a:tab pos="345440" algn="l"/>
              </a:tabLst>
            </a:pPr>
            <a:r>
              <a:rPr sz="1100" b="1" spc="-5" dirty="0">
                <a:latin typeface="Times New Roman"/>
                <a:cs typeface="Times New Roman"/>
              </a:rPr>
              <a:t>Khái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niệm:</a:t>
            </a:r>
            <a:endParaRPr sz="1100" dirty="0">
              <a:latin typeface="Times New Roman"/>
              <a:cs typeface="Times New Roman"/>
            </a:endParaRPr>
          </a:p>
          <a:p>
            <a:pPr marL="12700" marR="8890" indent="179705" algn="just">
              <a:lnSpc>
                <a:spcPct val="95800"/>
              </a:lnSpc>
              <a:spcBef>
                <a:spcPts val="10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chống bó cứng phanh là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đảm bảo cho  hiệu </a:t>
            </a:r>
            <a:r>
              <a:rPr sz="1100" spc="-5" dirty="0">
                <a:latin typeface="Times New Roman"/>
                <a:cs typeface="Times New Roman"/>
              </a:rPr>
              <a:t>quả </a:t>
            </a:r>
            <a:r>
              <a:rPr sz="1100" dirty="0">
                <a:latin typeface="Times New Roman"/>
                <a:cs typeface="Times New Roman"/>
              </a:rPr>
              <a:t>phanh cao </a:t>
            </a:r>
            <a:r>
              <a:rPr sz="1100" spc="-5" dirty="0">
                <a:latin typeface="Times New Roman"/>
                <a:cs typeface="Times New Roman"/>
              </a:rPr>
              <a:t>nhất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khi không </a:t>
            </a:r>
            <a:r>
              <a:rPr sz="1100" spc="5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mất </a:t>
            </a:r>
            <a:r>
              <a:rPr sz="1100" dirty="0">
                <a:latin typeface="Times New Roman"/>
                <a:cs typeface="Times New Roman"/>
              </a:rPr>
              <a:t>tính </a:t>
            </a:r>
            <a:r>
              <a:rPr sz="1100" spc="-5" dirty="0" err="1">
                <a:latin typeface="Times New Roman"/>
                <a:cs typeface="Times New Roman"/>
              </a:rPr>
              <a:t>dẫn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các bánh xe </a:t>
            </a:r>
            <a:r>
              <a:rPr sz="1100" spc="-10" dirty="0" err="1">
                <a:latin typeface="Times New Roman"/>
                <a:cs typeface="Times New Roman"/>
              </a:rPr>
              <a:t>dẫn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(khi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 err="1">
                <a:latin typeface="Times New Roman"/>
                <a:cs typeface="Times New Roman"/>
              </a:rPr>
              <a:t>bị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85" dirty="0">
                <a:latin typeface="Times New Roman"/>
                <a:cs typeface="Times New Roman"/>
              </a:rPr>
              <a:t>thì 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mất tính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5" dirty="0" smtClean="0">
                <a:latin typeface="Times New Roman"/>
                <a:cs typeface="Times New Roman"/>
              </a:rPr>
              <a:t>h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ớng</a:t>
            </a:r>
            <a:r>
              <a:rPr sz="1100" spc="-45" dirty="0">
                <a:latin typeface="Times New Roman"/>
                <a:cs typeface="Times New Roman"/>
              </a:rPr>
              <a:t>).</a:t>
            </a:r>
            <a:endParaRPr sz="1100" dirty="0">
              <a:latin typeface="Times New Roman"/>
              <a:cs typeface="Times New Roman"/>
            </a:endParaRPr>
          </a:p>
          <a:p>
            <a:pPr marL="352425" indent="-160655" algn="just">
              <a:lnSpc>
                <a:spcPts val="1255"/>
              </a:lnSpc>
              <a:buAutoNum type="alphaLcParenR" startAt="2"/>
              <a:tabLst>
                <a:tab pos="353060" algn="l"/>
              </a:tabLst>
            </a:pPr>
            <a:r>
              <a:rPr sz="1100" b="1" dirty="0">
                <a:latin typeface="Times New Roman"/>
                <a:cs typeface="Times New Roman"/>
              </a:rPr>
              <a:t>Nguyên lý </a:t>
            </a:r>
            <a:r>
              <a:rPr sz="1100" b="1" spc="-5" dirty="0">
                <a:latin typeface="Times New Roman"/>
                <a:cs typeface="Times New Roman"/>
              </a:rPr>
              <a:t>hoạt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động: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Xe đang chuyển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đạp phanh </a:t>
            </a:r>
            <a:r>
              <a:rPr sz="1100" spc="-5" dirty="0">
                <a:latin typeface="Times New Roman"/>
                <a:cs typeface="Times New Roman"/>
              </a:rPr>
              <a:t>gấp </a:t>
            </a:r>
            <a:r>
              <a:rPr sz="1100" spc="-75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ABS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kích hoạt,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bơm </a:t>
            </a:r>
            <a:r>
              <a:rPr sz="1100" dirty="0">
                <a:latin typeface="Times New Roman"/>
                <a:cs typeface="Times New Roman"/>
              </a:rPr>
              <a:t>đến các </a:t>
            </a:r>
            <a:r>
              <a:rPr sz="1100" spc="-180" dirty="0">
                <a:latin typeface="Times New Roman"/>
                <a:cs typeface="Times New Roman"/>
              </a:rPr>
              <a:t>xy  </a:t>
            </a:r>
            <a:r>
              <a:rPr sz="1100" dirty="0">
                <a:latin typeface="Times New Roman"/>
                <a:cs typeface="Times New Roman"/>
              </a:rPr>
              <a:t>lanh </a:t>
            </a:r>
            <a:r>
              <a:rPr sz="1100" spc="-5" dirty="0">
                <a:latin typeface="Times New Roman"/>
                <a:cs typeface="Times New Roman"/>
              </a:rPr>
              <a:t>phanh bánh </a:t>
            </a:r>
            <a:r>
              <a:rPr sz="1100" dirty="0">
                <a:latin typeface="Times New Roman"/>
                <a:cs typeface="Times New Roman"/>
              </a:rPr>
              <a:t>xe để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dirty="0">
                <a:latin typeface="Times New Roman"/>
                <a:cs typeface="Times New Roman"/>
              </a:rPr>
              <a:t>lực phanh, </a:t>
            </a:r>
            <a:r>
              <a:rPr sz="1100" spc="-5" dirty="0">
                <a:latin typeface="Times New Roman"/>
                <a:cs typeface="Times New Roman"/>
              </a:rPr>
              <a:t>đồng thời các </a:t>
            </a:r>
            <a:r>
              <a:rPr sz="1100" dirty="0">
                <a:latin typeface="Times New Roman"/>
                <a:cs typeface="Times New Roman"/>
              </a:rPr>
              <a:t>cảm biến  tốc độ trên </a:t>
            </a:r>
            <a:r>
              <a:rPr sz="1100" spc="-5" dirty="0">
                <a:latin typeface="Times New Roman"/>
                <a:cs typeface="Times New Roman"/>
              </a:rPr>
              <a:t>các 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gửi </a:t>
            </a:r>
            <a:r>
              <a:rPr sz="1100" spc="-5" dirty="0">
                <a:latin typeface="Times New Roman"/>
                <a:cs typeface="Times New Roman"/>
              </a:rPr>
              <a:t>tín hiệu </a:t>
            </a:r>
            <a:r>
              <a:rPr sz="1100" spc="-10" dirty="0">
                <a:latin typeface="Times New Roman"/>
                <a:cs typeface="Times New Roman"/>
              </a:rPr>
              <a:t>về bộ </a:t>
            </a:r>
            <a:r>
              <a:rPr sz="1100" dirty="0">
                <a:latin typeface="Times New Roman"/>
                <a:cs typeface="Times New Roman"/>
              </a:rPr>
              <a:t>xử lý </a:t>
            </a:r>
            <a:r>
              <a:rPr sz="1100" spc="-5" dirty="0">
                <a:latin typeface="Times New Roman"/>
                <a:cs typeface="Times New Roman"/>
              </a:rPr>
              <a:t>trung </a:t>
            </a:r>
            <a:r>
              <a:rPr sz="1100" dirty="0">
                <a:latin typeface="Times New Roman"/>
                <a:cs typeface="Times New Roman"/>
              </a:rPr>
              <a:t>tâm để so  sánh tốc độ </a:t>
            </a:r>
            <a:r>
              <a:rPr sz="1100" spc="-5" dirty="0">
                <a:latin typeface="Times New Roman"/>
                <a:cs typeface="Times New Roman"/>
              </a:rPr>
              <a:t>trên các bánh xe. Khi </a:t>
            </a:r>
            <a:r>
              <a:rPr sz="1100" spc="5" dirty="0">
                <a:latin typeface="Times New Roman"/>
                <a:cs typeface="Times New Roman"/>
              </a:rPr>
              <a:t>tốc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một  giá </a:t>
            </a:r>
            <a:r>
              <a:rPr sz="1100" dirty="0">
                <a:latin typeface="Times New Roman"/>
                <a:cs typeface="Times New Roman"/>
              </a:rPr>
              <a:t>trị </a:t>
            </a:r>
            <a:r>
              <a:rPr sz="1100" spc="-5" dirty="0">
                <a:latin typeface="Times New Roman"/>
                <a:cs typeface="Times New Roman"/>
              </a:rPr>
              <a:t>tới hạn (bánh </a:t>
            </a:r>
            <a:r>
              <a:rPr sz="1100" dirty="0">
                <a:latin typeface="Times New Roman"/>
                <a:cs typeface="Times New Roman"/>
              </a:rPr>
              <a:t>xe sắp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ợt</a:t>
            </a:r>
            <a:r>
              <a:rPr sz="1100" spc="-60" dirty="0">
                <a:latin typeface="Times New Roman"/>
                <a:cs typeface="Times New Roman"/>
              </a:rPr>
              <a:t>)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bộ xử lý </a:t>
            </a:r>
            <a:r>
              <a:rPr sz="1100" spc="-5" dirty="0">
                <a:latin typeface="Times New Roman"/>
                <a:cs typeface="Times New Roman"/>
              </a:rPr>
              <a:t>trung </a:t>
            </a:r>
            <a:r>
              <a:rPr sz="1100" dirty="0">
                <a:latin typeface="Times New Roman"/>
                <a:cs typeface="Times New Roman"/>
              </a:rPr>
              <a:t>tâm sẽ </a:t>
            </a:r>
            <a:r>
              <a:rPr sz="1100" spc="-45" dirty="0">
                <a:latin typeface="Times New Roman"/>
                <a:cs typeface="Times New Roman"/>
              </a:rPr>
              <a:t>ra  </a:t>
            </a:r>
            <a:r>
              <a:rPr sz="1100" dirty="0">
                <a:latin typeface="Times New Roman"/>
                <a:cs typeface="Times New Roman"/>
              </a:rPr>
              <a:t>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áp suất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phanh để </a:t>
            </a:r>
            <a:r>
              <a:rPr sz="1100" spc="-5" dirty="0">
                <a:latin typeface="Times New Roman"/>
                <a:cs typeface="Times New Roman"/>
              </a:rPr>
              <a:t>loại bỏ nguy </a:t>
            </a:r>
            <a:r>
              <a:rPr sz="1100" spc="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bị bó </a:t>
            </a:r>
            <a:r>
              <a:rPr sz="1100" spc="-5" dirty="0">
                <a:latin typeface="Times New Roman"/>
                <a:cs typeface="Times New Roman"/>
              </a:rPr>
              <a:t>cứng </a:t>
            </a:r>
            <a:r>
              <a:rPr sz="1100" dirty="0">
                <a:latin typeface="Times New Roman"/>
                <a:cs typeface="Times New Roman"/>
              </a:rPr>
              <a:t>trong quá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phanh. </a:t>
            </a:r>
            <a:r>
              <a:rPr sz="1100" spc="-60" dirty="0" err="1" smtClean="0"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ng </a:t>
            </a:r>
            <a:r>
              <a:rPr sz="1100" spc="-5" dirty="0">
                <a:latin typeface="Times New Roman"/>
                <a:cs typeface="Times New Roman"/>
              </a:rPr>
              <a:t>ngay </a:t>
            </a:r>
            <a:r>
              <a:rPr sz="1100" dirty="0">
                <a:latin typeface="Times New Roman"/>
                <a:cs typeface="Times New Roman"/>
              </a:rPr>
              <a:t>sau khi loại </a:t>
            </a:r>
            <a:r>
              <a:rPr sz="1100" spc="-105" dirty="0" err="1">
                <a:latin typeface="Times New Roman"/>
                <a:cs typeface="Times New Roman"/>
              </a:rPr>
              <a:t>bỏ</a:t>
            </a:r>
            <a:r>
              <a:rPr sz="1100" spc="-10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nguy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thì bộ xử lý </a:t>
            </a:r>
            <a:r>
              <a:rPr sz="1100" spc="-5" dirty="0">
                <a:latin typeface="Times New Roman"/>
                <a:cs typeface="Times New Roman"/>
              </a:rPr>
              <a:t>trung </a:t>
            </a:r>
            <a:r>
              <a:rPr sz="1100" dirty="0">
                <a:latin typeface="Times New Roman"/>
                <a:cs typeface="Times New Roman"/>
              </a:rPr>
              <a:t>tâm tiếp tục ra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-114" dirty="0">
                <a:latin typeface="Times New Roman"/>
                <a:cs typeface="Times New Roman"/>
              </a:rPr>
              <a:t>tín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025" cy="5079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hiệu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tăng áp </a:t>
            </a:r>
            <a:r>
              <a:rPr sz="1100" spc="-5" dirty="0">
                <a:latin typeface="Times New Roman"/>
                <a:cs typeface="Times New Roman"/>
              </a:rPr>
              <a:t>suất phanh </a:t>
            </a:r>
            <a:r>
              <a:rPr sz="1100" dirty="0">
                <a:latin typeface="Times New Roman"/>
                <a:cs typeface="Times New Roman"/>
              </a:rPr>
              <a:t>để tăng hiệu phanh, đến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sắp </a:t>
            </a:r>
            <a:r>
              <a:rPr sz="1100" spc="-10" dirty="0" err="1">
                <a:latin typeface="Times New Roman"/>
                <a:cs typeface="Times New Roman"/>
              </a:rPr>
              <a:t>bị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lại </a:t>
            </a:r>
            <a:r>
              <a:rPr sz="1100" dirty="0">
                <a:latin typeface="Times New Roman"/>
                <a:cs typeface="Times New Roman"/>
              </a:rPr>
              <a:t>ra lệnh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suất. Quá trình này </a:t>
            </a:r>
            <a:r>
              <a:rPr sz="1100" spc="5" dirty="0">
                <a:latin typeface="Times New Roman"/>
                <a:cs typeface="Times New Roman"/>
              </a:rPr>
              <a:t>lặp </a:t>
            </a:r>
            <a:r>
              <a:rPr sz="1100" spc="-40" dirty="0">
                <a:latin typeface="Times New Roman"/>
                <a:cs typeface="Times New Roman"/>
              </a:rPr>
              <a:t>lại 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xe dừng hẳn </a:t>
            </a:r>
            <a:r>
              <a:rPr sz="1100" spc="-5" dirty="0" err="1">
                <a:latin typeface="Times New Roman"/>
                <a:cs typeface="Times New Roman"/>
              </a:rPr>
              <a:t>hoặc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thôi </a:t>
            </a:r>
            <a:r>
              <a:rPr sz="1100" dirty="0">
                <a:latin typeface="Times New Roman"/>
                <a:cs typeface="Times New Roman"/>
              </a:rPr>
              <a:t>tác dụng lên bàn </a:t>
            </a:r>
            <a:r>
              <a:rPr sz="1100" spc="-50" dirty="0">
                <a:latin typeface="Times New Roman"/>
                <a:cs typeface="Times New Roman"/>
              </a:rPr>
              <a:t>đạp  </a:t>
            </a:r>
            <a:r>
              <a:rPr sz="1100" dirty="0">
                <a:latin typeface="Times New Roman"/>
                <a:cs typeface="Times New Roman"/>
              </a:rPr>
              <a:t>phanh.</a:t>
            </a:r>
          </a:p>
        </p:txBody>
      </p:sp>
      <p:sp>
        <p:nvSpPr>
          <p:cNvPr id="3" name="object 3"/>
          <p:cNvSpPr/>
          <p:nvPr/>
        </p:nvSpPr>
        <p:spPr>
          <a:xfrm>
            <a:off x="1139825" y="1685290"/>
            <a:ext cx="2580004" cy="1838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517772"/>
            <a:ext cx="3629025" cy="2309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3-28: Hệ thống chống </a:t>
            </a:r>
            <a:r>
              <a:rPr sz="1100" i="1" dirty="0">
                <a:latin typeface="Times New Roman"/>
                <a:cs typeface="Times New Roman"/>
              </a:rPr>
              <a:t>bó cứng </a:t>
            </a:r>
            <a:r>
              <a:rPr sz="1100" i="1" spc="-5" dirty="0">
                <a:latin typeface="Times New Roman"/>
                <a:cs typeface="Times New Roman"/>
              </a:rPr>
              <a:t>phanh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(ABS)</a:t>
            </a:r>
            <a:endParaRPr sz="1100" dirty="0">
              <a:latin typeface="Times New Roman"/>
              <a:cs typeface="Times New Roman"/>
            </a:endParaRPr>
          </a:p>
          <a:p>
            <a:pPr marL="121920" marR="115570" algn="ctr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1-Cảm </a:t>
            </a:r>
            <a:r>
              <a:rPr sz="1100" i="1" spc="-5" dirty="0">
                <a:latin typeface="Times New Roman"/>
                <a:cs typeface="Times New Roman"/>
              </a:rPr>
              <a:t>biến tốc </a:t>
            </a:r>
            <a:r>
              <a:rPr sz="1100" i="1" dirty="0">
                <a:latin typeface="Times New Roman"/>
                <a:cs typeface="Times New Roman"/>
              </a:rPr>
              <a:t>độ </a:t>
            </a:r>
            <a:r>
              <a:rPr sz="1100" i="1" spc="-5" dirty="0">
                <a:latin typeface="Times New Roman"/>
                <a:cs typeface="Times New Roman"/>
              </a:rPr>
              <a:t>bánh xe; 2-Mô </a:t>
            </a:r>
            <a:r>
              <a:rPr sz="1100" i="1" dirty="0">
                <a:latin typeface="Times New Roman"/>
                <a:cs typeface="Times New Roman"/>
              </a:rPr>
              <a:t>đun </a:t>
            </a:r>
            <a:r>
              <a:rPr sz="1100" i="1" spc="-5" dirty="0">
                <a:latin typeface="Times New Roman"/>
                <a:cs typeface="Times New Roman"/>
              </a:rPr>
              <a:t>điều </a:t>
            </a:r>
            <a:r>
              <a:rPr sz="1100" i="1" dirty="0">
                <a:latin typeface="Times New Roman"/>
                <a:cs typeface="Times New Roman"/>
              </a:rPr>
              <a:t>khiển; 3-Bộ điều  chỉnh áp </a:t>
            </a:r>
            <a:r>
              <a:rPr sz="1100" i="1" spc="-5" dirty="0">
                <a:latin typeface="Times New Roman"/>
                <a:cs typeface="Times New Roman"/>
              </a:rPr>
              <a:t>suất dầu phanh; 4-Vành răng; 5-Đĩa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phanh;</a:t>
            </a:r>
            <a:endParaRPr sz="1100" dirty="0">
              <a:latin typeface="Times New Roman"/>
              <a:cs typeface="Times New Roman"/>
            </a:endParaRPr>
          </a:p>
          <a:p>
            <a:pPr marL="192405" algn="just">
              <a:lnSpc>
                <a:spcPts val="1235"/>
              </a:lnSpc>
            </a:pPr>
            <a:r>
              <a:rPr sz="1100" b="1" dirty="0">
                <a:latin typeface="Times New Roman"/>
                <a:cs typeface="Times New Roman"/>
              </a:rPr>
              <a:t>3.4.3.2. Hệ </a:t>
            </a:r>
            <a:r>
              <a:rPr sz="1100" b="1" spc="-5" dirty="0">
                <a:latin typeface="Times New Roman"/>
                <a:cs typeface="Times New Roman"/>
              </a:rPr>
              <a:t>thống hỗ </a:t>
            </a:r>
            <a:r>
              <a:rPr sz="1100" b="1" dirty="0">
                <a:latin typeface="Times New Roman"/>
                <a:cs typeface="Times New Roman"/>
              </a:rPr>
              <a:t>trợ </a:t>
            </a:r>
            <a:r>
              <a:rPr sz="1100" b="1" spc="-5" dirty="0">
                <a:latin typeface="Times New Roman"/>
                <a:cs typeface="Times New Roman"/>
              </a:rPr>
              <a:t>phanh khẩn </a:t>
            </a:r>
            <a:r>
              <a:rPr sz="1100" b="1" dirty="0">
                <a:latin typeface="Times New Roman"/>
                <a:cs typeface="Times New Roman"/>
              </a:rPr>
              <a:t>cấp (BA </a:t>
            </a:r>
            <a:r>
              <a:rPr sz="1100" b="1" spc="-5" dirty="0">
                <a:latin typeface="Times New Roman"/>
                <a:cs typeface="Times New Roman"/>
              </a:rPr>
              <a:t>hay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BAS)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50"/>
              </a:lnSpc>
            </a:pPr>
            <a:r>
              <a:rPr sz="1100" b="1" dirty="0">
                <a:latin typeface="Times New Roman"/>
                <a:cs typeface="Times New Roman"/>
              </a:rPr>
              <a:t>a) </a:t>
            </a:r>
            <a:r>
              <a:rPr sz="1100" b="1" spc="-5" dirty="0">
                <a:latin typeface="Times New Roman"/>
                <a:cs typeface="Times New Roman"/>
              </a:rPr>
              <a:t>Khái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niệm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dirty="0" err="1">
                <a:latin typeface="Times New Roman"/>
                <a:cs typeface="Times New Roman"/>
              </a:rPr>
              <a:t>nhiều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hiếm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spc="-35" dirty="0">
                <a:latin typeface="Times New Roman"/>
                <a:cs typeface="Times New Roman"/>
              </a:rPr>
              <a:t>tình  </a:t>
            </a:r>
            <a:r>
              <a:rPr sz="1100" dirty="0">
                <a:latin typeface="Times New Roman"/>
                <a:cs typeface="Times New Roman"/>
              </a:rPr>
              <a:t>huống bất </a:t>
            </a:r>
            <a:r>
              <a:rPr sz="1100" spc="-5" dirty="0">
                <a:latin typeface="Times New Roman"/>
                <a:cs typeface="Times New Roman"/>
              </a:rPr>
              <a:t>ngờ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phải phanh gấp.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tình </a:t>
            </a:r>
            <a:r>
              <a:rPr sz="1100" dirty="0">
                <a:latin typeface="Times New Roman"/>
                <a:cs typeface="Times New Roman"/>
              </a:rPr>
              <a:t>huống </a:t>
            </a:r>
            <a:r>
              <a:rPr sz="1100" dirty="0" err="1">
                <a:latin typeface="Times New Roman"/>
                <a:cs typeface="Times New Roman"/>
              </a:rPr>
              <a:t>đó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ng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ời</a:t>
            </a:r>
            <a:r>
              <a:rPr sz="1100" spc="-100" dirty="0" smtClean="0">
                <a:latin typeface="Times New Roman"/>
                <a:cs typeface="Times New Roman"/>
              </a:rPr>
              <a:t>  </a:t>
            </a:r>
            <a:r>
              <a:rPr sz="1100" dirty="0" err="1">
                <a:latin typeface="Times New Roman"/>
                <a:cs typeface="Times New Roman"/>
              </a:rPr>
              <a:t>lái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hoảng sợ, đạp </a:t>
            </a:r>
            <a:r>
              <a:rPr sz="1100" spc="-5" dirty="0">
                <a:latin typeface="Times New Roman"/>
                <a:cs typeface="Times New Roman"/>
              </a:rPr>
              <a:t>phanh thật </a:t>
            </a:r>
            <a:r>
              <a:rPr sz="1100" dirty="0" err="1">
                <a:latin typeface="Times New Roman"/>
                <a:cs typeface="Times New Roman"/>
              </a:rPr>
              <a:t>nhanh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spc="-5" dirty="0">
                <a:latin typeface="Times New Roman"/>
                <a:cs typeface="Times New Roman"/>
              </a:rPr>
              <a:t>thế </a:t>
            </a:r>
            <a:r>
              <a:rPr sz="1100" spc="-5" dirty="0" err="1">
                <a:latin typeface="Times New Roman"/>
                <a:cs typeface="Times New Roman"/>
              </a:rPr>
              <a:t>vẫn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20" dirty="0" err="1" smtClean="0">
                <a:latin typeface="Times New Roman"/>
                <a:cs typeface="Times New Roman"/>
              </a:rPr>
              <a:t>ch</a:t>
            </a:r>
            <a:r>
              <a:rPr lang="vi-VN" sz="1100" spc="-220" dirty="0" smtClean="0">
                <a:latin typeface="Times New Roman"/>
                <a:cs typeface="Times New Roman"/>
              </a:rPr>
              <a:t>ư</a:t>
            </a:r>
            <a:r>
              <a:rPr sz="1100" spc="-220" dirty="0" smtClean="0">
                <a:latin typeface="Times New Roman"/>
                <a:cs typeface="Times New Roman"/>
              </a:rPr>
              <a:t>a  </a:t>
            </a:r>
            <a:r>
              <a:rPr sz="1100" dirty="0">
                <a:latin typeface="Times New Roman"/>
                <a:cs typeface="Times New Roman"/>
              </a:rPr>
              <a:t>đủ, bạn </a:t>
            </a:r>
            <a:r>
              <a:rPr sz="1100" spc="-5" dirty="0">
                <a:latin typeface="Times New Roman"/>
                <a:cs typeface="Times New Roman"/>
              </a:rPr>
              <a:t>vẫn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còn thiếu lực đạp </a:t>
            </a:r>
            <a:r>
              <a:rPr sz="1100" dirty="0">
                <a:latin typeface="Times New Roman"/>
                <a:cs typeface="Times New Roman"/>
              </a:rPr>
              <a:t>phanh. </a:t>
            </a:r>
            <a:r>
              <a:rPr sz="1100" spc="-5" dirty="0">
                <a:latin typeface="Times New Roman"/>
                <a:cs typeface="Times New Roman"/>
              </a:rPr>
              <a:t>Một yếu </a:t>
            </a:r>
            <a:r>
              <a:rPr sz="1100" dirty="0">
                <a:latin typeface="Times New Roman"/>
                <a:cs typeface="Times New Roman"/>
              </a:rPr>
              <a:t>tố </a:t>
            </a:r>
            <a:r>
              <a:rPr sz="1100" spc="-5" dirty="0">
                <a:latin typeface="Times New Roman"/>
                <a:cs typeface="Times New Roman"/>
              </a:rPr>
              <a:t>nữa 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lực đạp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dirty="0" err="1">
                <a:latin typeface="Times New Roman"/>
                <a:cs typeface="Times New Roman"/>
              </a:rPr>
              <a:t>xu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sau thời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spc="-90" dirty="0">
                <a:latin typeface="Times New Roman"/>
                <a:cs typeface="Times New Roman"/>
              </a:rPr>
              <a:t>nhấn 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đầu tiên. Lực phanh không </a:t>
            </a:r>
            <a:r>
              <a:rPr sz="1100" dirty="0">
                <a:latin typeface="Times New Roman"/>
                <a:cs typeface="Times New Roman"/>
              </a:rPr>
              <a:t>đủ dẫn đến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xe dừng quá  điểm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tai nạn là </a:t>
            </a:r>
            <a:r>
              <a:rPr sz="1100" spc="-5" dirty="0">
                <a:latin typeface="Times New Roman"/>
                <a:cs typeface="Times New Roman"/>
              </a:rPr>
              <a:t>điều hoàn toàn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dirty="0">
                <a:latin typeface="Times New Roman"/>
                <a:cs typeface="Times New Roman"/>
              </a:rPr>
              <a:t>xảy ra. </a:t>
            </a: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 </a:t>
            </a:r>
            <a:r>
              <a:rPr sz="1100" b="1" dirty="0">
                <a:latin typeface="Times New Roman"/>
                <a:cs typeface="Times New Roman"/>
              </a:rPr>
              <a:t>phanh </a:t>
            </a:r>
            <a:r>
              <a:rPr sz="1100" b="1" spc="-5" dirty="0">
                <a:latin typeface="Times New Roman"/>
                <a:cs typeface="Times New Roman"/>
              </a:rPr>
              <a:t>khẩn </a:t>
            </a:r>
            <a:r>
              <a:rPr sz="1100" b="1" dirty="0">
                <a:latin typeface="Times New Roman"/>
                <a:cs typeface="Times New Roman"/>
              </a:rPr>
              <a:t>cấp </a:t>
            </a:r>
            <a:r>
              <a:rPr sz="1100" b="1" spc="5" dirty="0">
                <a:latin typeface="Times New Roman"/>
                <a:cs typeface="Times New Roman"/>
              </a:rPr>
              <a:t>BA </a:t>
            </a:r>
            <a:r>
              <a:rPr sz="1100" spc="-5" dirty="0" err="1">
                <a:latin typeface="Times New Roman"/>
                <a:cs typeface="Times New Roman"/>
              </a:rPr>
              <a:t>giúp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kịp thời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10" dirty="0">
                <a:latin typeface="Times New Roman"/>
                <a:cs typeface="Times New Roman"/>
              </a:rPr>
              <a:t>xung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45" dirty="0">
                <a:latin typeface="Times New Roman"/>
                <a:cs typeface="Times New Roman"/>
              </a:rPr>
              <a:t>tối  </a:t>
            </a:r>
            <a:r>
              <a:rPr sz="1100" dirty="0">
                <a:latin typeface="Times New Roman"/>
                <a:cs typeface="Times New Roman"/>
              </a:rPr>
              <a:t>đa </a:t>
            </a:r>
            <a:r>
              <a:rPr sz="1100" spc="-5" dirty="0">
                <a:latin typeface="Times New Roman"/>
                <a:cs typeface="Times New Roman"/>
              </a:rPr>
              <a:t>lên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phanh </a:t>
            </a:r>
            <a:r>
              <a:rPr sz="1100" spc="-5" dirty="0">
                <a:latin typeface="Times New Roman"/>
                <a:cs typeface="Times New Roman"/>
              </a:rPr>
              <a:t>trong khoảnh khắc </a:t>
            </a:r>
            <a:r>
              <a:rPr sz="1100" dirty="0">
                <a:latin typeface="Times New Roman"/>
                <a:cs typeface="Times New Roman"/>
              </a:rPr>
              <a:t>đầu </a:t>
            </a:r>
            <a:r>
              <a:rPr sz="1100" spc="-5" dirty="0">
                <a:latin typeface="Times New Roman"/>
                <a:cs typeface="Times New Roman"/>
              </a:rPr>
              <a:t>tiên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tình  </a:t>
            </a:r>
            <a:r>
              <a:rPr sz="1100" dirty="0">
                <a:latin typeface="Times New Roman"/>
                <a:cs typeface="Times New Roman"/>
              </a:rPr>
              <a:t>huống </a:t>
            </a:r>
            <a:r>
              <a:rPr sz="1100" spc="-5" dirty="0">
                <a:latin typeface="Times New Roman"/>
                <a:cs typeface="Times New Roman"/>
              </a:rPr>
              <a:t>khẩn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cấp.</a:t>
            </a:r>
          </a:p>
        </p:txBody>
      </p:sp>
      <p:sp>
        <p:nvSpPr>
          <p:cNvPr id="5" name="object 5"/>
          <p:cNvSpPr/>
          <p:nvPr/>
        </p:nvSpPr>
        <p:spPr>
          <a:xfrm>
            <a:off x="6211570" y="1043940"/>
            <a:ext cx="3543289" cy="2319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98133" y="3337940"/>
            <a:ext cx="3228975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69875" marR="5080" indent="-257810">
              <a:lnSpc>
                <a:spcPts val="1270"/>
              </a:lnSpc>
              <a:spcBef>
                <a:spcPts val="185"/>
              </a:spcBef>
            </a:pPr>
            <a:r>
              <a:rPr sz="1100" spc="-5" dirty="0">
                <a:latin typeface="Times New Roman"/>
                <a:cs typeface="Times New Roman"/>
              </a:rPr>
              <a:t>Hình 3-29: </a:t>
            </a:r>
            <a:r>
              <a:rPr sz="1100" dirty="0">
                <a:latin typeface="Times New Roman"/>
                <a:cs typeface="Times New Roman"/>
              </a:rPr>
              <a:t>biểu đồ </a:t>
            </a:r>
            <a:r>
              <a:rPr sz="1100" spc="-5" dirty="0">
                <a:latin typeface="Times New Roman"/>
                <a:cs typeface="Times New Roman"/>
              </a:rPr>
              <a:t>lực phanh khi </a:t>
            </a:r>
            <a:r>
              <a:rPr sz="1100" dirty="0">
                <a:latin typeface="Times New Roman"/>
                <a:cs typeface="Times New Roman"/>
              </a:rPr>
              <a:t>có BA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không có BA  b).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0300" y="3684904"/>
            <a:ext cx="3599815" cy="1967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5948934"/>
            <a:ext cx="3629025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3-30: Nguyên </a:t>
            </a:r>
            <a:r>
              <a:rPr sz="1100" i="1" dirty="0">
                <a:latin typeface="Times New Roman"/>
                <a:cs typeface="Times New Roman"/>
              </a:rPr>
              <a:t>lý </a:t>
            </a:r>
            <a:r>
              <a:rPr sz="1100" i="1" spc="-5" dirty="0">
                <a:latin typeface="Times New Roman"/>
                <a:cs typeface="Times New Roman"/>
              </a:rPr>
              <a:t>hoạt </a:t>
            </a:r>
            <a:r>
              <a:rPr sz="1100" i="1" dirty="0">
                <a:latin typeface="Times New Roman"/>
                <a:cs typeface="Times New Roman"/>
              </a:rPr>
              <a:t>động hệ thống phanh khẩn cấp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BA.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>
              <a:lnSpc>
                <a:spcPts val="1270"/>
              </a:lnSpc>
              <a:spcBef>
                <a:spcPts val="6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đang hoạt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dirty="0">
                <a:latin typeface="Times New Roman"/>
                <a:cs typeface="Times New Roman"/>
              </a:rPr>
              <a:t>có tình </a:t>
            </a:r>
            <a:r>
              <a:rPr sz="1100" spc="-5" dirty="0">
                <a:latin typeface="Times New Roman"/>
                <a:cs typeface="Times New Roman"/>
              </a:rPr>
              <a:t>huống </a:t>
            </a:r>
            <a:r>
              <a:rPr sz="1100" dirty="0">
                <a:latin typeface="Times New Roman"/>
                <a:cs typeface="Times New Roman"/>
              </a:rPr>
              <a:t>bất </a:t>
            </a:r>
            <a:r>
              <a:rPr sz="1100" spc="-5" dirty="0">
                <a:latin typeface="Times New Roman"/>
                <a:cs typeface="Times New Roman"/>
              </a:rPr>
              <a:t>ngờ </a:t>
            </a:r>
            <a:r>
              <a:rPr sz="1100" dirty="0">
                <a:latin typeface="Times New Roman"/>
                <a:cs typeface="Times New Roman"/>
              </a:rPr>
              <a:t>xảy đến 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phận </a:t>
            </a:r>
            <a:r>
              <a:rPr sz="1100" spc="-5" dirty="0">
                <a:latin typeface="Times New Roman"/>
                <a:cs typeface="Times New Roman"/>
              </a:rPr>
              <a:t>cảm </a:t>
            </a:r>
            <a:r>
              <a:rPr sz="1100" dirty="0">
                <a:latin typeface="Times New Roman"/>
                <a:cs typeface="Times New Roman"/>
              </a:rPr>
              <a:t>biến sẽ </a:t>
            </a:r>
            <a:r>
              <a:rPr sz="1100" dirty="0" err="1">
                <a:latin typeface="Times New Roman"/>
                <a:cs typeface="Times New Roman"/>
              </a:rPr>
              <a:t>nhận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0" dirty="0" smtClean="0">
                <a:latin typeface="Times New Roman"/>
                <a:cs typeface="Times New Roman"/>
              </a:rPr>
              <a:t>đ</a:t>
            </a:r>
            <a:r>
              <a:rPr lang="vi-VN" sz="1100" spc="-90" dirty="0" smtClean="0"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latin typeface="Times New Roman"/>
                <a:cs typeface="Times New Roman"/>
              </a:rPr>
              <a:t>ợc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Times New Roman"/>
                <a:cs typeface="Times New Roman"/>
              </a:rPr>
              <a:t>thông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164083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tin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thái </a:t>
            </a:r>
            <a:r>
              <a:rPr sz="1100" spc="-5" dirty="0" err="1">
                <a:latin typeface="Times New Roman"/>
                <a:cs typeface="Times New Roman"/>
              </a:rPr>
              <a:t>bất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 bàn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đến, </a:t>
            </a:r>
            <a:r>
              <a:rPr sz="1100" spc="-130" dirty="0">
                <a:latin typeface="Times New Roman"/>
                <a:cs typeface="Times New Roman"/>
              </a:rPr>
              <a:t>lúc  </a:t>
            </a:r>
            <a:r>
              <a:rPr sz="1100" dirty="0">
                <a:latin typeface="Times New Roman"/>
                <a:cs typeface="Times New Roman"/>
              </a:rPr>
              <a:t>này bộ xử lý trung tâm lập tức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van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cấp khí </a:t>
            </a:r>
            <a:r>
              <a:rPr sz="1100" dirty="0">
                <a:latin typeface="Times New Roman"/>
                <a:cs typeface="Times New Roman"/>
              </a:rPr>
              <a:t>nén 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khuếch </a:t>
            </a:r>
            <a:r>
              <a:rPr sz="1100" dirty="0">
                <a:latin typeface="Times New Roman"/>
                <a:cs typeface="Times New Roman"/>
              </a:rPr>
              <a:t>đại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phanh, </a:t>
            </a:r>
            <a:r>
              <a:rPr sz="1100" spc="-5" dirty="0">
                <a:latin typeface="Times New Roman"/>
                <a:cs typeface="Times New Roman"/>
              </a:rPr>
              <a:t>giúp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gấp </a:t>
            </a:r>
            <a:r>
              <a:rPr sz="1100" dirty="0">
                <a:latin typeface="Times New Roman"/>
                <a:cs typeface="Times New Roman"/>
              </a:rPr>
              <a:t>kịp </a:t>
            </a:r>
            <a:r>
              <a:rPr sz="1100" spc="-5" dirty="0">
                <a:latin typeface="Times New Roman"/>
                <a:cs typeface="Times New Roman"/>
              </a:rPr>
              <a:t>thời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đủ lực </a:t>
            </a:r>
            <a:r>
              <a:rPr sz="1100" spc="-5" dirty="0">
                <a:latin typeface="Times New Roman"/>
                <a:cs typeface="Times New Roman"/>
              </a:rPr>
              <a:t>mạnh. Bộ khuếch </a:t>
            </a:r>
            <a:r>
              <a:rPr sz="1100" dirty="0">
                <a:latin typeface="Times New Roman"/>
                <a:cs typeface="Times New Roman"/>
              </a:rPr>
              <a:t>đại lực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spc="-5" dirty="0" err="1">
                <a:latin typeface="Times New Roman"/>
                <a:cs typeface="Times New Roman"/>
              </a:rPr>
              <a:t>gần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ngay </a:t>
            </a:r>
            <a:r>
              <a:rPr sz="1100" dirty="0">
                <a:latin typeface="Times New Roman"/>
                <a:cs typeface="Times New Roman"/>
              </a:rPr>
              <a:t>lập </a:t>
            </a:r>
            <a:r>
              <a:rPr sz="1100" spc="-55" dirty="0">
                <a:latin typeface="Times New Roman"/>
                <a:cs typeface="Times New Roman"/>
              </a:rPr>
              <a:t>tức  </a:t>
            </a:r>
            <a:r>
              <a:rPr sz="1100" dirty="0">
                <a:latin typeface="Times New Roman"/>
                <a:cs typeface="Times New Roman"/>
              </a:rPr>
              <a:t>đẩy lực phanh </a:t>
            </a:r>
            <a:r>
              <a:rPr sz="1100" spc="-5" dirty="0">
                <a:latin typeface="Times New Roman"/>
                <a:cs typeface="Times New Roman"/>
              </a:rPr>
              <a:t>đạt tới mức </a:t>
            </a:r>
            <a:r>
              <a:rPr sz="1100" dirty="0">
                <a:latin typeface="Times New Roman"/>
                <a:cs typeface="Times New Roman"/>
              </a:rPr>
              <a:t>tối đa nên </a:t>
            </a:r>
            <a:r>
              <a:rPr sz="1100" spc="-5" dirty="0">
                <a:latin typeface="Times New Roman"/>
                <a:cs typeface="Times New Roman"/>
              </a:rPr>
              <a:t>nguy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err="1" smtClean="0">
                <a:latin typeface="Times New Roman"/>
                <a:cs typeface="Times New Roman"/>
              </a:rPr>
              <a:t>tr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ợt</a:t>
            </a:r>
            <a:r>
              <a:rPr sz="1100" spc="-10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rất </a:t>
            </a:r>
            <a:r>
              <a:rPr sz="1100" spc="-5" dirty="0">
                <a:latin typeface="Times New Roman"/>
                <a:cs typeface="Times New Roman"/>
              </a:rPr>
              <a:t>cao,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>
                <a:latin typeface="Times New Roman"/>
                <a:cs typeface="Times New Roman"/>
              </a:rPr>
              <a:t>hệ thống phanh </a:t>
            </a:r>
            <a:r>
              <a:rPr sz="1100" spc="-5" dirty="0">
                <a:latin typeface="Times New Roman"/>
                <a:cs typeface="Times New Roman"/>
              </a:rPr>
              <a:t>BAS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lắp đặt </a:t>
            </a:r>
            <a:r>
              <a:rPr sz="1100" spc="-100" dirty="0">
                <a:latin typeface="Times New Roman"/>
                <a:cs typeface="Times New Roman"/>
              </a:rPr>
              <a:t>đồng 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b="1" spc="-5" dirty="0">
                <a:solidFill>
                  <a:srgbClr val="0000AE"/>
                </a:solidFill>
                <a:latin typeface="Times New Roman"/>
                <a:cs typeface="Times New Roman"/>
                <a:hlinkClick r:id="rId2"/>
              </a:rPr>
              <a:t>hệ thống </a:t>
            </a:r>
            <a:r>
              <a:rPr sz="1100" b="1" dirty="0">
                <a:solidFill>
                  <a:srgbClr val="0000AE"/>
                </a:solidFill>
                <a:latin typeface="Times New Roman"/>
                <a:cs typeface="Times New Roman"/>
                <a:hlinkClick r:id="rId2"/>
              </a:rPr>
              <a:t>chống </a:t>
            </a:r>
            <a:r>
              <a:rPr sz="1100" b="1" spc="-5" dirty="0">
                <a:solidFill>
                  <a:srgbClr val="0000AE"/>
                </a:solidFill>
                <a:latin typeface="Times New Roman"/>
                <a:cs typeface="Times New Roman"/>
                <a:hlinkClick r:id="rId2"/>
              </a:rPr>
              <a:t>bó </a:t>
            </a:r>
            <a:r>
              <a:rPr sz="1100" b="1" dirty="0">
                <a:solidFill>
                  <a:srgbClr val="0000AE"/>
                </a:solidFill>
                <a:latin typeface="Times New Roman"/>
                <a:cs typeface="Times New Roman"/>
                <a:hlinkClick r:id="rId2"/>
              </a:rPr>
              <a:t>cứng phanh </a:t>
            </a:r>
            <a:r>
              <a:rPr sz="1100" b="1" spc="-5" dirty="0">
                <a:solidFill>
                  <a:srgbClr val="0000AE"/>
                </a:solidFill>
                <a:latin typeface="Times New Roman"/>
                <a:cs typeface="Times New Roman"/>
                <a:hlinkClick r:id="rId2"/>
              </a:rPr>
              <a:t>ABS</a:t>
            </a:r>
            <a:r>
              <a:rPr sz="1100" spc="-5" dirty="0">
                <a:latin typeface="Times New Roman"/>
                <a:cs typeface="Times New Roman"/>
                <a:hlinkClick r:id="rId2"/>
              </a:rPr>
              <a:t>. </a:t>
            </a:r>
            <a:r>
              <a:rPr sz="1100" dirty="0">
                <a:latin typeface="Times New Roman"/>
                <a:cs typeface="Times New Roman"/>
              </a:rPr>
              <a:t>Tính </a:t>
            </a:r>
            <a:r>
              <a:rPr sz="1100" spc="-5" dirty="0">
                <a:latin typeface="Times New Roman"/>
                <a:cs typeface="Times New Roman"/>
              </a:rPr>
              <a:t>năng </a:t>
            </a:r>
            <a:r>
              <a:rPr sz="1100" dirty="0">
                <a:latin typeface="Times New Roman"/>
                <a:cs typeface="Times New Roman"/>
              </a:rPr>
              <a:t>chống  bó cứng phanh </a:t>
            </a:r>
            <a:r>
              <a:rPr sz="1100" spc="-5" dirty="0">
                <a:latin typeface="Times New Roman"/>
                <a:cs typeface="Times New Roman"/>
              </a:rPr>
              <a:t>sẽ kịp thời </a:t>
            </a:r>
            <a:r>
              <a:rPr sz="1100" dirty="0">
                <a:latin typeface="Times New Roman"/>
                <a:cs typeface="Times New Roman"/>
              </a:rPr>
              <a:t>phát huy tác dụng chống bó cứng  bánh xe, đảm bảo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quả phanh </a:t>
            </a:r>
            <a:r>
              <a:rPr sz="1100" spc="-5" dirty="0">
                <a:latin typeface="Times New Roman"/>
                <a:cs typeface="Times New Roman"/>
              </a:rPr>
              <a:t>gấp </a:t>
            </a:r>
            <a:r>
              <a:rPr sz="1100" spc="-5" dirty="0" err="1">
                <a:latin typeface="Times New Roman"/>
                <a:cs typeface="Times New Roman"/>
              </a:rPr>
              <a:t>tối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u </a:t>
            </a:r>
            <a:r>
              <a:rPr sz="1100" spc="-5" dirty="0">
                <a:latin typeface="Times New Roman"/>
                <a:cs typeface="Times New Roman"/>
              </a:rPr>
              <a:t>ngay </a:t>
            </a:r>
            <a:r>
              <a:rPr sz="1100" dirty="0">
                <a:latin typeface="Times New Roman"/>
                <a:cs typeface="Times New Roman"/>
              </a:rPr>
              <a:t>cả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spc="-35" dirty="0">
                <a:latin typeface="Times New Roman"/>
                <a:cs typeface="Times New Roman"/>
              </a:rPr>
              <a:t>những  </a:t>
            </a:r>
            <a:r>
              <a:rPr sz="1100" dirty="0">
                <a:latin typeface="Times New Roman"/>
                <a:cs typeface="Times New Roman"/>
              </a:rPr>
              <a:t>bề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spc="-5" dirty="0" err="1">
                <a:latin typeface="Times New Roman"/>
                <a:cs typeface="Times New Roman"/>
              </a:rPr>
              <a:t>trơn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ợt</a:t>
            </a:r>
            <a:r>
              <a:rPr sz="1100" spc="-6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1190" y="2650490"/>
            <a:ext cx="3597910" cy="2040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4665726"/>
            <a:ext cx="3626485" cy="180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algn="just">
              <a:lnSpc>
                <a:spcPts val="131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3-31: </a:t>
            </a:r>
            <a:r>
              <a:rPr sz="1100" i="1" spc="-10" dirty="0">
                <a:latin typeface="Times New Roman"/>
                <a:cs typeface="Times New Roman"/>
              </a:rPr>
              <a:t>So </a:t>
            </a:r>
            <a:r>
              <a:rPr sz="1100" i="1" spc="-5" dirty="0">
                <a:latin typeface="Times New Roman"/>
                <a:cs typeface="Times New Roman"/>
              </a:rPr>
              <a:t>sánh </a:t>
            </a:r>
            <a:r>
              <a:rPr sz="1100" i="1" dirty="0">
                <a:latin typeface="Times New Roman"/>
                <a:cs typeface="Times New Roman"/>
              </a:rPr>
              <a:t>quãng đường phanh </a:t>
            </a:r>
            <a:r>
              <a:rPr sz="1100" i="1" spc="-5" dirty="0">
                <a:latin typeface="Times New Roman"/>
                <a:cs typeface="Times New Roman"/>
              </a:rPr>
              <a:t>khi </a:t>
            </a:r>
            <a:r>
              <a:rPr sz="1100" i="1" dirty="0">
                <a:latin typeface="Times New Roman"/>
                <a:cs typeface="Times New Roman"/>
              </a:rPr>
              <a:t>có BA</a:t>
            </a:r>
            <a:endParaRPr sz="1100" dirty="0">
              <a:latin typeface="Times New Roman"/>
              <a:cs typeface="Times New Roman"/>
            </a:endParaRPr>
          </a:p>
          <a:p>
            <a:pPr marL="192405" algn="just">
              <a:lnSpc>
                <a:spcPts val="1280"/>
              </a:lnSpc>
            </a:pPr>
            <a:r>
              <a:rPr sz="1100" b="1" dirty="0">
                <a:latin typeface="Times New Roman"/>
                <a:cs typeface="Times New Roman"/>
              </a:rPr>
              <a:t>3.4.3.3. Hệ </a:t>
            </a:r>
            <a:r>
              <a:rPr sz="1100" b="1" spc="-5" dirty="0">
                <a:latin typeface="Times New Roman"/>
                <a:cs typeface="Times New Roman"/>
              </a:rPr>
              <a:t>thống phân phối lực phanh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(EDB)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50"/>
              </a:lnSpc>
            </a:pPr>
            <a:r>
              <a:rPr sz="1100" b="1" dirty="0">
                <a:latin typeface="Times New Roman"/>
                <a:cs typeface="Times New Roman"/>
              </a:rPr>
              <a:t>a) </a:t>
            </a:r>
            <a:r>
              <a:rPr sz="1100" b="1" spc="-5" dirty="0">
                <a:latin typeface="Times New Roman"/>
                <a:cs typeface="Times New Roman"/>
              </a:rPr>
              <a:t>Khái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niệm: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thẳng, </a:t>
            </a:r>
            <a:r>
              <a:rPr sz="1100" dirty="0">
                <a:latin typeface="Times New Roman"/>
                <a:cs typeface="Times New Roman"/>
              </a:rPr>
              <a:t>tải </a:t>
            </a:r>
            <a:r>
              <a:rPr sz="1100" spc="-5" dirty="0">
                <a:latin typeface="Times New Roman"/>
                <a:cs typeface="Times New Roman"/>
              </a:rPr>
              <a:t>trọng </a:t>
            </a:r>
            <a:r>
              <a:rPr sz="1100" dirty="0">
                <a:latin typeface="Times New Roman"/>
                <a:cs typeface="Times New Roman"/>
              </a:rPr>
              <a:t>của xe có </a:t>
            </a:r>
            <a:r>
              <a:rPr sz="1100" spc="-100" dirty="0" err="1">
                <a:latin typeface="Times New Roman"/>
                <a:cs typeface="Times New Roman"/>
              </a:rPr>
              <a:t>xu</a:t>
            </a:r>
            <a:r>
              <a:rPr sz="1100" spc="-10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dồn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tăng tải cho </a:t>
            </a:r>
            <a:r>
              <a:rPr sz="1100" spc="-5" dirty="0" err="1">
                <a:latin typeface="Times New Roman"/>
                <a:cs typeface="Times New Roman"/>
              </a:rPr>
              <a:t>cầu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-175" dirty="0">
                <a:latin typeface="Times New Roman"/>
                <a:cs typeface="Times New Roman"/>
              </a:rPr>
              <a:t>tải  </a:t>
            </a:r>
            <a:r>
              <a:rPr sz="1100" dirty="0">
                <a:latin typeface="Times New Roman"/>
                <a:cs typeface="Times New Roman"/>
              </a:rPr>
              <a:t>cho cầu </a:t>
            </a:r>
            <a:r>
              <a:rPr sz="1100" spc="-5" dirty="0">
                <a:latin typeface="Times New Roman"/>
                <a:cs typeface="Times New Roman"/>
              </a:rPr>
              <a:t>sau. Sự </a:t>
            </a:r>
            <a:r>
              <a:rPr sz="1100" dirty="0">
                <a:latin typeface="Times New Roman"/>
                <a:cs typeface="Times New Roman"/>
              </a:rPr>
              <a:t>tăng tải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cầu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 err="1">
                <a:latin typeface="Times New Roman"/>
                <a:cs typeface="Times New Roman"/>
              </a:rPr>
              <a:t>phía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phụ thuộc </a:t>
            </a:r>
            <a:r>
              <a:rPr sz="1100" spc="-45" dirty="0">
                <a:latin typeface="Times New Roman"/>
                <a:cs typeface="Times New Roman"/>
              </a:rPr>
              <a:t>vào 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độ phanh </a:t>
            </a:r>
            <a:r>
              <a:rPr sz="1100" spc="-5" dirty="0">
                <a:latin typeface="Times New Roman"/>
                <a:cs typeface="Times New Roman"/>
              </a:rPr>
              <a:t>gấp xe. Thậm </a:t>
            </a:r>
            <a:r>
              <a:rPr sz="1100" dirty="0">
                <a:latin typeface="Times New Roman"/>
                <a:cs typeface="Times New Roman"/>
              </a:rPr>
              <a:t>chí </a:t>
            </a:r>
            <a:r>
              <a:rPr sz="1100" spc="-5" dirty="0" err="1">
                <a:latin typeface="Times New Roman"/>
                <a:cs typeface="Times New Roman"/>
              </a:rPr>
              <a:t>trong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hợp phanh </a:t>
            </a:r>
            <a:r>
              <a:rPr sz="1100" spc="-65" dirty="0">
                <a:latin typeface="Times New Roman"/>
                <a:cs typeface="Times New Roman"/>
              </a:rPr>
              <a:t>quá  </a:t>
            </a:r>
            <a:r>
              <a:rPr sz="1100" spc="-5" dirty="0">
                <a:latin typeface="Times New Roman"/>
                <a:cs typeface="Times New Roman"/>
              </a:rPr>
              <a:t>gấp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dẫn đến các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lết, làm mất khả </a:t>
            </a:r>
            <a:r>
              <a:rPr sz="1100" spc="-45" dirty="0">
                <a:latin typeface="Times New Roman"/>
                <a:cs typeface="Times New Roman"/>
              </a:rPr>
              <a:t>năng  </a:t>
            </a:r>
            <a:r>
              <a:rPr sz="1100" dirty="0">
                <a:latin typeface="Times New Roman"/>
                <a:cs typeface="Times New Roman"/>
              </a:rPr>
              <a:t>bám của lốp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với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gây mất </a:t>
            </a:r>
            <a:r>
              <a:rPr sz="1100" dirty="0">
                <a:latin typeface="Times New Roman"/>
                <a:cs typeface="Times New Roman"/>
              </a:rPr>
              <a:t>an toàn cho </a:t>
            </a:r>
            <a:r>
              <a:rPr sz="1100" spc="-5" dirty="0">
                <a:latin typeface="Times New Roman"/>
                <a:cs typeface="Times New Roman"/>
              </a:rPr>
              <a:t>xe. </a:t>
            </a:r>
            <a:r>
              <a:rPr sz="1100" spc="-5" dirty="0" err="1">
                <a:latin typeface="Times New Roman"/>
                <a:cs typeface="Times New Roman"/>
              </a:rPr>
              <a:t>Cũng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30" dirty="0" smtClean="0">
                <a:latin typeface="Times New Roman"/>
                <a:cs typeface="Times New Roman"/>
              </a:rPr>
              <a:t>t</a:t>
            </a:r>
            <a:r>
              <a:rPr lang="vi-VN" sz="1100" spc="-130" dirty="0" smtClean="0">
                <a:latin typeface="Times New Roman"/>
                <a:cs typeface="Times New Roman"/>
              </a:rPr>
              <a:t>ư</a:t>
            </a:r>
            <a:r>
              <a:rPr sz="1100" spc="-130" dirty="0" err="1" smtClean="0">
                <a:latin typeface="Times New Roman"/>
                <a:cs typeface="Times New Roman"/>
              </a:rPr>
              <a:t>ơng</a:t>
            </a:r>
            <a:r>
              <a:rPr sz="1100" spc="-130" dirty="0" smtClean="0">
                <a:latin typeface="Times New Roman"/>
                <a:cs typeface="Times New Roman"/>
              </a:rPr>
              <a:t>  </a:t>
            </a:r>
            <a:r>
              <a:rPr sz="1100" dirty="0" err="1">
                <a:latin typeface="Times New Roman"/>
                <a:cs typeface="Times New Roman"/>
              </a:rPr>
              <a:t>tự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hợp phanh khi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quay </a:t>
            </a:r>
            <a:r>
              <a:rPr sz="1100" dirty="0">
                <a:latin typeface="Times New Roman"/>
                <a:cs typeface="Times New Roman"/>
              </a:rPr>
              <a:t>vòng </a:t>
            </a:r>
            <a:r>
              <a:rPr sz="1100" spc="-95" dirty="0">
                <a:latin typeface="Times New Roman"/>
                <a:cs typeface="Times New Roman"/>
              </a:rPr>
              <a:t>hoặc  </a:t>
            </a:r>
            <a:r>
              <a:rPr sz="1100" dirty="0">
                <a:latin typeface="Times New Roman"/>
                <a:cs typeface="Times New Roman"/>
              </a:rPr>
              <a:t>chuyển </a:t>
            </a:r>
            <a:r>
              <a:rPr sz="1100" spc="-5" dirty="0">
                <a:latin typeface="Times New Roman"/>
                <a:cs typeface="Times New Roman"/>
              </a:rPr>
              <a:t>làn, các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phía bên ngoài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dirty="0" err="1">
                <a:latin typeface="Times New Roman"/>
                <a:cs typeface="Times New Roman"/>
              </a:rPr>
              <a:t>xu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dirty="0">
                <a:latin typeface="Times New Roman"/>
                <a:cs typeface="Times New Roman"/>
              </a:rPr>
              <a:t>tải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95" dirty="0">
                <a:latin typeface="Times New Roman"/>
                <a:cs typeface="Times New Roman"/>
              </a:rPr>
              <a:t>và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1017777"/>
            <a:ext cx="3629025" cy="43719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7620" algn="just">
              <a:lnSpc>
                <a:spcPct val="95900"/>
              </a:lnSpc>
              <a:spcBef>
                <a:spcPts val="155"/>
              </a:spcBef>
            </a:pP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tải cho 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phía </a:t>
            </a:r>
            <a:r>
              <a:rPr sz="1100" spc="5" dirty="0">
                <a:latin typeface="Times New Roman"/>
                <a:cs typeface="Times New Roman"/>
              </a:rPr>
              <a:t>bên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do có lực ly </a:t>
            </a:r>
            <a:r>
              <a:rPr sz="1100" spc="-5" dirty="0">
                <a:latin typeface="Times New Roman"/>
                <a:cs typeface="Times New Roman"/>
              </a:rPr>
              <a:t>tâm, mức  </a:t>
            </a:r>
            <a:r>
              <a:rPr sz="1100" dirty="0">
                <a:latin typeface="Times New Roman"/>
                <a:cs typeface="Times New Roman"/>
              </a:rPr>
              <a:t>độ tăng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phụ </a:t>
            </a:r>
            <a:r>
              <a:rPr sz="1100" spc="-5" dirty="0">
                <a:latin typeface="Times New Roman"/>
                <a:cs typeface="Times New Roman"/>
              </a:rPr>
              <a:t>thuộc vào vận </a:t>
            </a:r>
            <a:r>
              <a:rPr sz="1100" dirty="0">
                <a:latin typeface="Times New Roman"/>
                <a:cs typeface="Times New Roman"/>
              </a:rPr>
              <a:t>tốc chuyển động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bán </a:t>
            </a:r>
            <a:r>
              <a:rPr sz="1100" spc="-5" dirty="0">
                <a:latin typeface="Times New Roman"/>
                <a:cs typeface="Times New Roman"/>
              </a:rPr>
              <a:t>kính 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dirty="0">
                <a:latin typeface="Times New Roman"/>
                <a:cs typeface="Times New Roman"/>
              </a:rPr>
              <a:t>(độ </a:t>
            </a:r>
            <a:r>
              <a:rPr sz="1100" spc="-5" dirty="0">
                <a:latin typeface="Times New Roman"/>
                <a:cs typeface="Times New Roman"/>
              </a:rPr>
              <a:t>ngặt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cong).</a:t>
            </a:r>
          </a:p>
          <a:p>
            <a:pPr marL="12700" indent="457200" algn="just">
              <a:lnSpc>
                <a:spcPts val="1235"/>
              </a:lnSpc>
            </a:pP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phân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phối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phanh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(EDB)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sự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kết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của</a:t>
            </a:r>
            <a:endParaRPr sz="11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95800"/>
              </a:lnSpc>
              <a:spcBef>
                <a:spcPts val="35"/>
              </a:spcBef>
            </a:pP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hỗ </a:t>
            </a:r>
            <a:r>
              <a:rPr sz="1100" spc="-5" dirty="0">
                <a:latin typeface="Times New Roman"/>
                <a:cs typeface="Times New Roman"/>
              </a:rPr>
              <a:t>trợ lực </a:t>
            </a:r>
            <a:r>
              <a:rPr sz="1100" dirty="0">
                <a:latin typeface="Times New Roman"/>
                <a:cs typeface="Times New Roman"/>
              </a:rPr>
              <a:t>phanh BA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chống bó cứng bánh  xe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ABS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đảm </a:t>
            </a:r>
            <a:r>
              <a:rPr sz="1100" dirty="0">
                <a:latin typeface="Times New Roman"/>
                <a:cs typeface="Times New Roman"/>
              </a:rPr>
              <a:t>bảo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phanh  lớn </a:t>
            </a:r>
            <a:r>
              <a:rPr sz="1100" spc="-5" dirty="0">
                <a:latin typeface="Times New Roman"/>
                <a:cs typeface="Times New Roman"/>
              </a:rPr>
              <a:t>nhất </a:t>
            </a:r>
            <a:r>
              <a:rPr sz="1100" dirty="0">
                <a:latin typeface="Times New Roman"/>
                <a:cs typeface="Times New Roman"/>
              </a:rPr>
              <a:t>đến từng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đồng </a:t>
            </a:r>
            <a:r>
              <a:rPr sz="1100" spc="-5" dirty="0">
                <a:latin typeface="Times New Roman"/>
                <a:cs typeface="Times New Roman"/>
              </a:rPr>
              <a:t>thời không </a:t>
            </a:r>
            <a:r>
              <a:rPr sz="1100" dirty="0">
                <a:latin typeface="Times New Roman"/>
                <a:cs typeface="Times New Roman"/>
              </a:rPr>
              <a:t>làm bánh xe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ợt</a:t>
            </a:r>
            <a:r>
              <a:rPr sz="1100" spc="-6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50"/>
              </a:lnSpc>
            </a:pPr>
            <a:r>
              <a:rPr sz="1100" b="1" spc="-5" dirty="0">
                <a:latin typeface="Times New Roman"/>
                <a:cs typeface="Times New Roman"/>
              </a:rPr>
              <a:t>b) </a:t>
            </a:r>
            <a:r>
              <a:rPr sz="1100" b="1" dirty="0">
                <a:latin typeface="Times New Roman"/>
                <a:cs typeface="Times New Roman"/>
              </a:rPr>
              <a:t>Nguyên lý </a:t>
            </a:r>
            <a:r>
              <a:rPr sz="1100" b="1" spc="-5" dirty="0">
                <a:latin typeface="Times New Roman"/>
                <a:cs typeface="Times New Roman"/>
              </a:rPr>
              <a:t>hoạt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457200" algn="just">
              <a:lnSpc>
                <a:spcPct val="95700"/>
              </a:lnSpc>
              <a:spcBef>
                <a:spcPts val="2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Bộ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điều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khiển ECU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liên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tục nhận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tin từ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các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cảm biến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tốc độ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vòng quay,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tốc độ xe,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góc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tay lái, tải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trọng 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độ nghiêng của xe.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Nếu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nhận thấy xe bị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nghiêng quá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biên độ  cho phép,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EBD sẽ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tự động cho 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vận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hành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ơng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thích </a:t>
            </a:r>
            <a:r>
              <a:rPr sz="1100" spc="-45" dirty="0">
                <a:solidFill>
                  <a:srgbClr val="333333"/>
                </a:solidFill>
                <a:latin typeface="Times New Roman"/>
                <a:cs typeface="Times New Roman"/>
              </a:rPr>
              <a:t>với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lực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từng bánh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cần.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457200" algn="just">
              <a:lnSpc>
                <a:spcPct val="95800"/>
              </a:lnSpc>
              <a:spcBef>
                <a:spcPts val="10"/>
              </a:spcBef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Cụ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thể,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nếu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bạn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vào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cong bên phải quá 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nhanh,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cảm biến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ngang sẽ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bắt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đầu nhận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thấy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nghiêng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bên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trái, cùng với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đó,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ECU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cũng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nhận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tín hiệu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từ cảm </a:t>
            </a:r>
            <a:r>
              <a:rPr sz="1100" spc="-35" dirty="0">
                <a:solidFill>
                  <a:srgbClr val="333333"/>
                </a:solidFill>
                <a:latin typeface="Times New Roman"/>
                <a:cs typeface="Times New Roman"/>
              </a:rPr>
              <a:t>biến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tải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trọng, thông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báo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đang dồn lên 2 bánh 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bên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trái.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Lúc này nếu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nhận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thấy xe sắp bị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mất lái,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dù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lái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1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ch</a:t>
            </a:r>
            <a:r>
              <a:rPr lang="vi-VN" sz="1100" spc="-1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1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a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đạp 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thì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hệ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thống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EBD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vẫn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chủ động can thiệp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giảm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tốc  các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bánh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qua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việc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mở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van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dầu đến các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xylanh bánh</a:t>
            </a:r>
            <a:r>
              <a:rPr sz="1100" spc="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5"/>
              </a:spcBef>
            </a:pP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hợp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vào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cong phải nhanh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(đánh </a:t>
            </a:r>
            <a:r>
              <a:rPr sz="1100" spc="-105" dirty="0">
                <a:solidFill>
                  <a:srgbClr val="333333"/>
                </a:solidFill>
                <a:latin typeface="Times New Roman"/>
                <a:cs typeface="Times New Roman"/>
              </a:rPr>
              <a:t>lái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sang phải nhanh),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EBD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tăng lực 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lên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2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bánh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phía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trái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nhiều hơn,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vì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đang dồn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phía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này.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Nếu 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xe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EBD,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4 bánh sẽ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nhận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lực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phanh bằng nhau 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khiến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2 bánh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phía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phải nhận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nhiều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hơn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cần thiết,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việc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này dẫn  đến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mất cân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bằng </a:t>
            </a:r>
            <a:r>
              <a:rPr sz="1100" spc="-10" dirty="0" err="1">
                <a:solidFill>
                  <a:srgbClr val="333333"/>
                </a:solidFill>
                <a:latin typeface="Times New Roman"/>
                <a:cs typeface="Times New Roman"/>
              </a:rPr>
              <a:t>và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ra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khỏi</a:t>
            </a:r>
            <a:r>
              <a:rPr sz="1100" spc="7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>
                <a:solidFill>
                  <a:srgbClr val="333333"/>
                </a:solidFill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9284" y="1043940"/>
            <a:ext cx="3473450" cy="2033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3051175"/>
            <a:ext cx="3630295" cy="34467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6075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3-32: </a:t>
            </a:r>
            <a:r>
              <a:rPr sz="1100" i="1" spc="-10" dirty="0">
                <a:solidFill>
                  <a:srgbClr val="333333"/>
                </a:solidFill>
                <a:latin typeface="Times New Roman"/>
                <a:cs typeface="Times New Roman"/>
              </a:rPr>
              <a:t>So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sánh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quãng đường phanh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EDB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25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Trong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tình huống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khác, lái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phải 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gấp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để 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tránh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ch</a:t>
            </a:r>
            <a:r>
              <a:rPr lang="vi-VN"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ớng</a:t>
            </a:r>
            <a:r>
              <a:rPr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ngại vật,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lúc này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dồn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2 </a:t>
            </a:r>
            <a:r>
              <a:rPr sz="1100" spc="-80" dirty="0" err="1">
                <a:solidFill>
                  <a:srgbClr val="333333"/>
                </a:solidFill>
                <a:latin typeface="Times New Roman"/>
                <a:cs typeface="Times New Roman"/>
              </a:rPr>
              <a:t>bánh</a:t>
            </a:r>
            <a:r>
              <a:rPr sz="1100" spc="-8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ớc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cộng thêm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việc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phải “gánh”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trọng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của khối </a:t>
            </a:r>
            <a:r>
              <a:rPr sz="1100" spc="-90" dirty="0">
                <a:solidFill>
                  <a:srgbClr val="333333"/>
                </a:solidFill>
                <a:latin typeface="Times New Roman"/>
                <a:cs typeface="Times New Roman"/>
              </a:rPr>
              <a:t>động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cơ.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ECU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sẽ điều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chỉnh cho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bánh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nhận nhiều lực </a:t>
            </a:r>
            <a:r>
              <a:rPr sz="1100" spc="-30" dirty="0">
                <a:solidFill>
                  <a:srgbClr val="333333"/>
                </a:solidFill>
                <a:latin typeface="Times New Roman"/>
                <a:cs typeface="Times New Roman"/>
              </a:rPr>
              <a:t>phanh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hơn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bình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để hiệu suất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đạt cao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nhất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spc="-30" dirty="0" err="1">
                <a:solidFill>
                  <a:srgbClr val="333333"/>
                </a:solidFill>
                <a:latin typeface="Times New Roman"/>
                <a:cs typeface="Times New Roman"/>
              </a:rPr>
              <a:t>quãng</a:t>
            </a:r>
            <a:r>
              <a:rPr sz="1100" spc="-3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dừng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đạt khoảng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cách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ngắn</a:t>
            </a:r>
            <a:r>
              <a:rPr sz="1100" spc="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nhất.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55"/>
              </a:lnSpc>
            </a:pP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c) Hiệu</a:t>
            </a:r>
            <a:r>
              <a:rPr sz="1100" b="1" spc="-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b="1" spc="-5" dirty="0">
                <a:solidFill>
                  <a:srgbClr val="333333"/>
                </a:solidFill>
                <a:latin typeface="Times New Roman"/>
                <a:cs typeface="Times New Roman"/>
              </a:rPr>
              <a:t>quả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457200" algn="just">
              <a:lnSpc>
                <a:spcPct val="95900"/>
              </a:lnSpc>
              <a:spcBef>
                <a:spcPts val="10"/>
              </a:spcBef>
            </a:pP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Tất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nhiên, EBD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khả năng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dồn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lực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cho từng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nhau, </a:t>
            </a:r>
            <a:r>
              <a:rPr sz="1100" spc="-5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vô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nghĩa nếu bánh đó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hoàn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toàn </a:t>
            </a:r>
            <a:r>
              <a:rPr sz="1100" spc="-105" dirty="0">
                <a:solidFill>
                  <a:srgbClr val="333333"/>
                </a:solidFill>
                <a:latin typeface="Times New Roman"/>
                <a:cs typeface="Times New Roman"/>
              </a:rPr>
              <a:t>bị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cứng.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Vì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vậy EBD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hoạt động để bổ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trợ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cho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ABS,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nếu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EBD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dirty="0" err="1">
                <a:solidFill>
                  <a:srgbClr val="333333"/>
                </a:solidFill>
                <a:latin typeface="Times New Roman"/>
                <a:cs typeface="Times New Roman"/>
              </a:rPr>
              <a:t>đến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bánh bị bó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cứng,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hệ thống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ABS </a:t>
            </a:r>
            <a:r>
              <a:rPr sz="1100" spc="5" dirty="0">
                <a:solidFill>
                  <a:srgbClr val="333333"/>
                </a:solidFill>
                <a:latin typeface="Times New Roman"/>
                <a:cs typeface="Times New Roman"/>
              </a:rPr>
              <a:t>sẽ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lập </a:t>
            </a:r>
            <a:r>
              <a:rPr sz="1100" spc="-55" dirty="0">
                <a:solidFill>
                  <a:srgbClr val="333333"/>
                </a:solidFill>
                <a:latin typeface="Times New Roman"/>
                <a:cs typeface="Times New Roman"/>
              </a:rPr>
              <a:t>tức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can thiệp để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bánh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bị bó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cứng, 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tài xế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vẫn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làm chủ  tay</a:t>
            </a:r>
            <a:r>
              <a:rPr sz="11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lái.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457200" algn="just">
              <a:lnSpc>
                <a:spcPts val="1260"/>
              </a:lnSpc>
              <a:spcBef>
                <a:spcPts val="70"/>
              </a:spcBef>
            </a:pPr>
            <a:r>
              <a:rPr sz="1100" b="1" dirty="0">
                <a:latin typeface="Times New Roman"/>
                <a:cs typeface="Times New Roman"/>
              </a:rPr>
              <a:t>3.4.3.4. </a:t>
            </a:r>
            <a:r>
              <a:rPr sz="1100" b="1" spc="-5" dirty="0">
                <a:latin typeface="Times New Roman"/>
                <a:cs typeface="Times New Roman"/>
              </a:rPr>
              <a:t>Hệ </a:t>
            </a:r>
            <a:r>
              <a:rPr sz="1100" b="1" dirty="0">
                <a:latin typeface="Times New Roman"/>
                <a:cs typeface="Times New Roman"/>
              </a:rPr>
              <a:t>thống ổn </a:t>
            </a:r>
            <a:r>
              <a:rPr sz="1100" b="1" spc="-5" dirty="0">
                <a:latin typeface="Times New Roman"/>
                <a:cs typeface="Times New Roman"/>
              </a:rPr>
              <a:t>định </a:t>
            </a:r>
            <a:r>
              <a:rPr sz="1100" b="1" dirty="0">
                <a:latin typeface="Times New Roman"/>
                <a:cs typeface="Times New Roman"/>
              </a:rPr>
              <a:t>chuyển động </a:t>
            </a:r>
            <a:r>
              <a:rPr sz="1100" b="1" spc="-10" dirty="0">
                <a:latin typeface="Times New Roman"/>
                <a:cs typeface="Times New Roman"/>
              </a:rPr>
              <a:t>xe </a:t>
            </a:r>
            <a:r>
              <a:rPr sz="1100" b="1" spc="-5" dirty="0">
                <a:latin typeface="Times New Roman"/>
                <a:cs typeface="Times New Roman"/>
              </a:rPr>
              <a:t>(VSC, </a:t>
            </a:r>
            <a:r>
              <a:rPr sz="1100" b="1" dirty="0">
                <a:latin typeface="Times New Roman"/>
                <a:cs typeface="Times New Roman"/>
              </a:rPr>
              <a:t>ESP  hay</a:t>
            </a:r>
            <a:r>
              <a:rPr sz="1100" b="1" spc="-5" dirty="0">
                <a:latin typeface="Times New Roman"/>
                <a:cs typeface="Times New Roman"/>
              </a:rPr>
              <a:t> ESC)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190"/>
              </a:lnSpc>
            </a:pPr>
            <a:r>
              <a:rPr sz="1100" b="1" dirty="0">
                <a:latin typeface="Times New Roman"/>
                <a:cs typeface="Times New Roman"/>
              </a:rPr>
              <a:t>a) </a:t>
            </a:r>
            <a:r>
              <a:rPr sz="1100" b="1" spc="-5" dirty="0">
                <a:latin typeface="Times New Roman"/>
                <a:cs typeface="Times New Roman"/>
              </a:rPr>
              <a:t>Khái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niệm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457200" algn="just">
              <a:lnSpc>
                <a:spcPct val="95800"/>
              </a:lnSpc>
              <a:spcBef>
                <a:spcPts val="2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cong có </a:t>
            </a:r>
            <a:r>
              <a:rPr sz="1100" spc="-5" dirty="0">
                <a:latin typeface="Times New Roman"/>
                <a:cs typeface="Times New Roman"/>
              </a:rPr>
              <a:t>bán kính </a:t>
            </a:r>
            <a:r>
              <a:rPr sz="1100" dirty="0">
                <a:latin typeface="Times New Roman"/>
                <a:cs typeface="Times New Roman"/>
              </a:rPr>
              <a:t>nhỏ ở </a:t>
            </a:r>
            <a:r>
              <a:rPr sz="1100" spc="-120" dirty="0">
                <a:latin typeface="Times New Roman"/>
                <a:cs typeface="Times New Roman"/>
              </a:rPr>
              <a:t>tốc  </a:t>
            </a:r>
            <a:r>
              <a:rPr sz="1100" dirty="0">
                <a:latin typeface="Times New Roman"/>
                <a:cs typeface="Times New Roman"/>
              </a:rPr>
              <a:t>độ cao hay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xe đang </a:t>
            </a:r>
            <a:r>
              <a:rPr sz="1100" spc="-5" dirty="0">
                <a:latin typeface="Times New Roman"/>
                <a:cs typeface="Times New Roman"/>
              </a:rPr>
              <a:t>chuyển </a:t>
            </a:r>
            <a:r>
              <a:rPr sz="1100" dirty="0">
                <a:latin typeface="Times New Roman"/>
                <a:cs typeface="Times New Roman"/>
              </a:rPr>
              <a:t>động ở tốc độ </a:t>
            </a:r>
            <a:r>
              <a:rPr sz="1100" spc="-5" dirty="0">
                <a:latin typeface="Times New Roman"/>
                <a:cs typeface="Times New Roman"/>
              </a:rPr>
              <a:t>cao,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lý do  nào </a:t>
            </a:r>
            <a:r>
              <a:rPr sz="1100" dirty="0" err="1">
                <a:latin typeface="Times New Roman"/>
                <a:cs typeface="Times New Roman"/>
              </a:rPr>
              <a:t>đó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phanh gấp. </a:t>
            </a:r>
            <a:r>
              <a:rPr sz="1100" dirty="0">
                <a:latin typeface="Times New Roman"/>
                <a:cs typeface="Times New Roman"/>
              </a:rPr>
              <a:t>Khả năng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của bạn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lật </a:t>
            </a:r>
            <a:r>
              <a:rPr sz="1100" spc="-65" dirty="0">
                <a:latin typeface="Times New Roman"/>
                <a:cs typeface="Times New Roman"/>
              </a:rPr>
              <a:t>xảy 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rất lớn (do </a:t>
            </a:r>
            <a:r>
              <a:rPr sz="1100" dirty="0">
                <a:latin typeface="Times New Roman"/>
                <a:cs typeface="Times New Roman"/>
              </a:rPr>
              <a:t>đánh </a:t>
            </a:r>
            <a:r>
              <a:rPr sz="1100" spc="-5" dirty="0">
                <a:latin typeface="Times New Roman"/>
                <a:cs typeface="Times New Roman"/>
              </a:rPr>
              <a:t>lái thiếu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thừa), lực </a:t>
            </a:r>
            <a:r>
              <a:rPr sz="1100" dirty="0">
                <a:latin typeface="Times New Roman"/>
                <a:cs typeface="Times New Roman"/>
              </a:rPr>
              <a:t>quán </a:t>
            </a:r>
            <a:r>
              <a:rPr sz="1100" spc="-5" dirty="0">
                <a:latin typeface="Times New Roman"/>
                <a:cs typeface="Times New Roman"/>
              </a:rPr>
              <a:t>tính,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10" dirty="0">
                <a:latin typeface="Times New Roman"/>
                <a:cs typeface="Times New Roman"/>
              </a:rPr>
              <a:t>ma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sát,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489" y="1017777"/>
            <a:ext cx="3625215" cy="5156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tính </a:t>
            </a:r>
            <a:r>
              <a:rPr sz="1100" spc="-5" dirty="0">
                <a:latin typeface="Times New Roman"/>
                <a:cs typeface="Times New Roman"/>
              </a:rPr>
              <a:t>chất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sẽ không </a:t>
            </a:r>
            <a:r>
              <a:rPr sz="1100" dirty="0">
                <a:latin typeface="Times New Roman"/>
                <a:cs typeface="Times New Roman"/>
              </a:rPr>
              <a:t>thể </a:t>
            </a:r>
            <a:r>
              <a:rPr sz="1100" spc="-5" dirty="0">
                <a:latin typeface="Times New Roman"/>
                <a:cs typeface="Times New Roman"/>
              </a:rPr>
              <a:t>giữ chiếc </a:t>
            </a:r>
            <a:r>
              <a:rPr sz="1100" dirty="0">
                <a:latin typeface="Times New Roman"/>
                <a:cs typeface="Times New Roman"/>
              </a:rPr>
              <a:t>xe của bạn </a:t>
            </a:r>
            <a:r>
              <a:rPr sz="1100" spc="-45" dirty="0" err="1">
                <a:latin typeface="Times New Roman"/>
                <a:cs typeface="Times New Roman"/>
              </a:rPr>
              <a:t>vững</a:t>
            </a:r>
            <a:r>
              <a:rPr sz="1100" spc="-4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tình huống này do có </a:t>
            </a:r>
            <a:r>
              <a:rPr sz="1100" spc="-5" dirty="0">
                <a:latin typeface="Times New Roman"/>
                <a:cs typeface="Times New Roman"/>
              </a:rPr>
              <a:t>sự mất </a:t>
            </a:r>
            <a:r>
              <a:rPr sz="1100" dirty="0">
                <a:latin typeface="Times New Roman"/>
                <a:cs typeface="Times New Roman"/>
              </a:rPr>
              <a:t>cân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2 bên thân </a:t>
            </a:r>
            <a:r>
              <a:rPr sz="1100" spc="-95" dirty="0">
                <a:latin typeface="Times New Roman"/>
                <a:cs typeface="Times New Roman"/>
              </a:rPr>
              <a:t>xe 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cong.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10300" y="1525270"/>
            <a:ext cx="3601084" cy="3497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4997958"/>
            <a:ext cx="3629660" cy="147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9165" algn="just">
              <a:lnSpc>
                <a:spcPts val="131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3-33: </a:t>
            </a:r>
            <a:r>
              <a:rPr sz="1100" i="1" spc="-10" dirty="0">
                <a:latin typeface="Times New Roman"/>
                <a:cs typeface="Times New Roman"/>
              </a:rPr>
              <a:t>So </a:t>
            </a:r>
            <a:r>
              <a:rPr sz="1100" i="1" dirty="0">
                <a:latin typeface="Times New Roman"/>
                <a:cs typeface="Times New Roman"/>
              </a:rPr>
              <a:t>sánh </a:t>
            </a:r>
            <a:r>
              <a:rPr sz="1100" i="1" spc="-5" dirty="0">
                <a:latin typeface="Times New Roman"/>
                <a:cs typeface="Times New Roman"/>
              </a:rPr>
              <a:t>khi </a:t>
            </a:r>
            <a:r>
              <a:rPr sz="1100" i="1" dirty="0">
                <a:latin typeface="Times New Roman"/>
                <a:cs typeface="Times New Roman"/>
              </a:rPr>
              <a:t>có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VSC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65"/>
              </a:lnSpc>
            </a:pPr>
            <a:r>
              <a:rPr sz="1100" b="1" spc="-5" dirty="0">
                <a:latin typeface="Times New Roman"/>
                <a:cs typeface="Times New Roman"/>
              </a:rPr>
              <a:t>b) </a:t>
            </a:r>
            <a:r>
              <a:rPr sz="1100" b="1" dirty="0">
                <a:latin typeface="Times New Roman"/>
                <a:cs typeface="Times New Roman"/>
              </a:rPr>
              <a:t>Nguyên lý </a:t>
            </a:r>
            <a:r>
              <a:rPr sz="1100" b="1" spc="-5" dirty="0">
                <a:latin typeface="Times New Roman"/>
                <a:cs typeface="Times New Roman"/>
              </a:rPr>
              <a:t>hoạt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80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  <a:hlinkClick r:id="rId4"/>
              </a:rPr>
              <a:t>hệ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thống </a:t>
            </a:r>
            <a:r>
              <a:rPr sz="1100" dirty="0">
                <a:latin typeface="Times New Roman"/>
                <a:cs typeface="Times New Roman"/>
                <a:hlinkClick r:id="rId4"/>
              </a:rPr>
              <a:t>cân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bằng </a:t>
            </a:r>
            <a:r>
              <a:rPr sz="1100" dirty="0">
                <a:latin typeface="Times New Roman"/>
                <a:cs typeface="Times New Roman"/>
                <a:hlinkClick r:id="rId4"/>
              </a:rPr>
              <a:t>điện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tử 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ESP </a:t>
            </a:r>
            <a:r>
              <a:rPr sz="1100" dirty="0">
                <a:latin typeface="Times New Roman"/>
                <a:cs typeface="Times New Roman"/>
              </a:rPr>
              <a:t>đó là 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từ các </a:t>
            </a:r>
            <a:r>
              <a:rPr sz="1100" spc="-5" dirty="0">
                <a:latin typeface="Times New Roman"/>
                <a:cs typeface="Times New Roman"/>
              </a:rPr>
              <a:t>cảm </a:t>
            </a:r>
            <a:r>
              <a:rPr sz="1100" dirty="0">
                <a:latin typeface="Times New Roman"/>
                <a:cs typeface="Times New Roman"/>
              </a:rPr>
              <a:t>biến </a:t>
            </a:r>
            <a:r>
              <a:rPr sz="1100" spc="-5" dirty="0">
                <a:latin typeface="Times New Roman"/>
                <a:cs typeface="Times New Roman"/>
              </a:rPr>
              <a:t>gia </a:t>
            </a:r>
            <a:r>
              <a:rPr sz="1100" dirty="0">
                <a:latin typeface="Times New Roman"/>
                <a:cs typeface="Times New Roman"/>
              </a:rPr>
              <a:t>tốc, </a:t>
            </a:r>
            <a:r>
              <a:rPr sz="1100" spc="-5" dirty="0">
                <a:latin typeface="Times New Roman"/>
                <a:cs typeface="Times New Roman"/>
              </a:rPr>
              <a:t>cảm </a:t>
            </a:r>
            <a:r>
              <a:rPr sz="1100" dirty="0">
                <a:latin typeface="Times New Roman"/>
                <a:cs typeface="Times New Roman"/>
              </a:rPr>
              <a:t>biến </a:t>
            </a:r>
            <a:r>
              <a:rPr sz="1100" spc="-5" dirty="0">
                <a:latin typeface="Times New Roman"/>
                <a:cs typeface="Times New Roman"/>
              </a:rPr>
              <a:t>tốc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5" dirty="0">
                <a:latin typeface="Times New Roman"/>
                <a:cs typeface="Times New Roman"/>
              </a:rPr>
              <a:t>xe… tất cả </a:t>
            </a:r>
            <a:r>
              <a:rPr sz="1100" spc="-10" dirty="0" err="1">
                <a:latin typeface="Times New Roman"/>
                <a:cs typeface="Times New Roman"/>
              </a:rPr>
              <a:t>sẽ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thu thập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xác định trạng thái </a:t>
            </a:r>
            <a:r>
              <a:rPr sz="1100" spc="-25" dirty="0">
                <a:latin typeface="Times New Roman"/>
                <a:cs typeface="Times New Roman"/>
              </a:rPr>
              <a:t>chuyển  </a:t>
            </a:r>
            <a:r>
              <a:rPr sz="1100" dirty="0">
                <a:latin typeface="Times New Roman"/>
                <a:cs typeface="Times New Roman"/>
              </a:rPr>
              <a:t>động thực tế. Bộ điều </a:t>
            </a:r>
            <a:r>
              <a:rPr sz="1100" spc="-5" dirty="0">
                <a:latin typeface="Times New Roman"/>
                <a:cs typeface="Times New Roman"/>
              </a:rPr>
              <a:t>khiển CPU sẽ so </a:t>
            </a:r>
            <a:r>
              <a:rPr sz="1100" dirty="0">
                <a:latin typeface="Times New Roman"/>
                <a:cs typeface="Times New Roman"/>
              </a:rPr>
              <a:t>sánh </a:t>
            </a:r>
            <a:r>
              <a:rPr sz="1100" spc="-5" dirty="0">
                <a:latin typeface="Times New Roman"/>
                <a:cs typeface="Times New Roman"/>
              </a:rPr>
              <a:t>kết </a:t>
            </a:r>
            <a:r>
              <a:rPr sz="1100" dirty="0">
                <a:latin typeface="Times New Roman"/>
                <a:cs typeface="Times New Roman"/>
              </a:rPr>
              <a:t>quả này </a:t>
            </a:r>
            <a:r>
              <a:rPr sz="1100" spc="-5" dirty="0">
                <a:latin typeface="Times New Roman"/>
                <a:cs typeface="Times New Roman"/>
              </a:rPr>
              <a:t>với góc  </a:t>
            </a:r>
            <a:r>
              <a:rPr sz="1100" dirty="0">
                <a:latin typeface="Times New Roman"/>
                <a:cs typeface="Times New Roman"/>
              </a:rPr>
              <a:t>quay </a:t>
            </a:r>
            <a:r>
              <a:rPr sz="1100" spc="-5" dirty="0">
                <a:latin typeface="Times New Roman"/>
                <a:cs typeface="Times New Roman"/>
              </a:rPr>
              <a:t>vô-lăng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dirty="0" err="1">
                <a:latin typeface="Times New Roman"/>
                <a:cs typeface="Times New Roman"/>
              </a:rPr>
              <a:t>đó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ra các </a:t>
            </a:r>
            <a:r>
              <a:rPr sz="1100" spc="-5" dirty="0">
                <a:latin typeface="Times New Roman"/>
                <a:cs typeface="Times New Roman"/>
              </a:rPr>
              <a:t>lệnh điều khiển góc </a:t>
            </a:r>
            <a:r>
              <a:rPr sz="1100" dirty="0">
                <a:latin typeface="Times New Roman"/>
                <a:cs typeface="Times New Roman"/>
              </a:rPr>
              <a:t>xoay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45" dirty="0">
                <a:latin typeface="Times New Roman"/>
                <a:cs typeface="Times New Roman"/>
              </a:rPr>
              <a:t>tốc  </a:t>
            </a:r>
            <a:r>
              <a:rPr sz="1100" dirty="0">
                <a:latin typeface="Times New Roman"/>
                <a:cs typeface="Times New Roman"/>
              </a:rPr>
              <a:t>độ của từng bánh xe qua hệ thống phanh </a:t>
            </a:r>
            <a:r>
              <a:rPr sz="1100" spc="-5" dirty="0">
                <a:latin typeface="Times New Roman"/>
                <a:cs typeface="Times New Roman"/>
              </a:rPr>
              <a:t>hoặc thậm </a:t>
            </a:r>
            <a:r>
              <a:rPr sz="1100" dirty="0">
                <a:latin typeface="Times New Roman"/>
                <a:cs typeface="Times New Roman"/>
              </a:rPr>
              <a:t>chí </a:t>
            </a:r>
            <a:r>
              <a:rPr sz="1100" spc="-5" dirty="0">
                <a:latin typeface="Times New Roman"/>
                <a:cs typeface="Times New Roman"/>
              </a:rPr>
              <a:t>giảm  </a:t>
            </a:r>
            <a:r>
              <a:rPr sz="1100" dirty="0">
                <a:latin typeface="Times New Roman"/>
                <a:cs typeface="Times New Roman"/>
              </a:rPr>
              <a:t>công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rút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bớt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tác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</a:t>
            </a:r>
          </a:p>
        </p:txBody>
      </p:sp>
      <p:sp>
        <p:nvSpPr>
          <p:cNvPr id="7" name="object 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6756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chiếc xe của </a:t>
            </a:r>
            <a:r>
              <a:rPr sz="1100" spc="-5" dirty="0">
                <a:latin typeface="Times New Roman"/>
                <a:cs typeface="Times New Roman"/>
              </a:rPr>
              <a:t>bạn nhanh </a:t>
            </a:r>
            <a:r>
              <a:rPr sz="1100" dirty="0" err="1">
                <a:latin typeface="Times New Roman"/>
                <a:cs typeface="Times New Roman"/>
              </a:rPr>
              <a:t>chóng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trạng thái </a:t>
            </a:r>
            <a:r>
              <a:rPr sz="1100" spc="-135" dirty="0">
                <a:latin typeface="Times New Roman"/>
                <a:cs typeface="Times New Roman"/>
              </a:rPr>
              <a:t>cân  </a:t>
            </a:r>
            <a:r>
              <a:rPr sz="1100" dirty="0">
                <a:latin typeface="Times New Roman"/>
                <a:cs typeface="Times New Roman"/>
              </a:rPr>
              <a:t>bằng theo đúng </a:t>
            </a:r>
            <a:r>
              <a:rPr sz="1100" spc="-5" dirty="0">
                <a:latin typeface="Times New Roman"/>
                <a:cs typeface="Times New Roman"/>
              </a:rPr>
              <a:t>mong muốn </a:t>
            </a:r>
            <a:r>
              <a:rPr sz="1100" dirty="0" err="1">
                <a:latin typeface="Times New Roman"/>
                <a:cs typeface="Times New Roman"/>
              </a:rPr>
              <a:t>của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trong hành </a:t>
            </a:r>
            <a:r>
              <a:rPr sz="1100" spc="-5" dirty="0">
                <a:latin typeface="Times New Roman"/>
                <a:cs typeface="Times New Roman"/>
              </a:rPr>
              <a:t>vi </a:t>
            </a:r>
            <a:r>
              <a:rPr sz="1100" spc="-45" dirty="0">
                <a:latin typeface="Times New Roman"/>
                <a:cs typeface="Times New Roman"/>
              </a:rPr>
              <a:t>điều  </a:t>
            </a:r>
            <a:r>
              <a:rPr sz="1100" spc="-5" dirty="0">
                <a:latin typeface="Times New Roman"/>
                <a:cs typeface="Times New Roman"/>
              </a:rPr>
              <a:t>khiển </a:t>
            </a:r>
            <a:r>
              <a:rPr sz="1100" dirty="0">
                <a:latin typeface="Times New Roman"/>
                <a:cs typeface="Times New Roman"/>
              </a:rPr>
              <a:t>con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thì luôn </a:t>
            </a:r>
            <a:r>
              <a:rPr sz="1100" spc="-5" dirty="0">
                <a:latin typeface="Times New Roman"/>
                <a:cs typeface="Times New Roman"/>
              </a:rPr>
              <a:t>có sự sai </a:t>
            </a:r>
            <a:r>
              <a:rPr sz="1100" spc="-10" dirty="0">
                <a:latin typeface="Times New Roman"/>
                <a:cs typeface="Times New Roman"/>
              </a:rPr>
              <a:t>sót </a:t>
            </a:r>
            <a:r>
              <a:rPr sz="1100" spc="-5" dirty="0">
                <a:latin typeface="Times New Roman"/>
                <a:cs typeface="Times New Roman"/>
              </a:rPr>
              <a:t>nhất </a:t>
            </a:r>
            <a:r>
              <a:rPr sz="1100" dirty="0">
                <a:latin typeface="Times New Roman"/>
                <a:cs typeface="Times New Roman"/>
              </a:rPr>
              <a:t>định,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spc="-55" dirty="0">
                <a:latin typeface="Times New Roman"/>
                <a:cs typeface="Times New Roman"/>
              </a:rPr>
              <a:t>cân  </a:t>
            </a:r>
            <a:r>
              <a:rPr sz="1100" dirty="0">
                <a:latin typeface="Times New Roman"/>
                <a:cs typeface="Times New Roman"/>
              </a:rPr>
              <a:t>bằng điện tử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spc="-5" dirty="0">
                <a:latin typeface="Times New Roman"/>
                <a:cs typeface="Times New Roman"/>
              </a:rPr>
              <a:t>điều chỉnh lại hành </a:t>
            </a:r>
            <a:r>
              <a:rPr sz="1100" spc="-10" dirty="0">
                <a:latin typeface="Times New Roman"/>
                <a:cs typeface="Times New Roman"/>
              </a:rPr>
              <a:t>vi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của bạn </a:t>
            </a:r>
            <a:r>
              <a:rPr sz="1100" spc="-5" dirty="0">
                <a:latin typeface="Times New Roman"/>
                <a:cs typeface="Times New Roman"/>
              </a:rPr>
              <a:t>cho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đúng.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2019" y="1687195"/>
            <a:ext cx="2949287" cy="2263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935348"/>
            <a:ext cx="3628390" cy="1318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169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3-34: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ổn </a:t>
            </a:r>
            <a:r>
              <a:rPr sz="1100" i="1" spc="-5" dirty="0">
                <a:latin typeface="Times New Roman"/>
                <a:cs typeface="Times New Roman"/>
              </a:rPr>
              <a:t>định </a:t>
            </a:r>
            <a:r>
              <a:rPr sz="1100" i="1" dirty="0">
                <a:latin typeface="Times New Roman"/>
                <a:cs typeface="Times New Roman"/>
              </a:rPr>
              <a:t>chuyển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Bên cạnh đó, ESP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spc="-5" dirty="0">
                <a:latin typeface="Times New Roman"/>
                <a:cs typeface="Times New Roman"/>
              </a:rPr>
              <a:t>phân tích tốc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quay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từng  </a:t>
            </a:r>
            <a:r>
              <a:rPr sz="1100" dirty="0">
                <a:latin typeface="Times New Roman"/>
                <a:cs typeface="Times New Roman"/>
              </a:rPr>
              <a:t>bánh xe để phối </a:t>
            </a:r>
            <a:r>
              <a:rPr sz="1100" spc="-5" dirty="0">
                <a:latin typeface="Times New Roman"/>
                <a:cs typeface="Times New Roman"/>
              </a:rPr>
              <a:t>hợp với </a:t>
            </a:r>
            <a:r>
              <a:rPr sz="1100" dirty="0">
                <a:latin typeface="Times New Roman"/>
                <a:cs typeface="Times New Roman"/>
              </a:rPr>
              <a:t>hệ thống chống bó cứng </a:t>
            </a:r>
            <a:r>
              <a:rPr sz="1100" b="1" dirty="0">
                <a:solidFill>
                  <a:srgbClr val="0000AE"/>
                </a:solidFill>
                <a:latin typeface="Times New Roman"/>
                <a:cs typeface="Times New Roman"/>
                <a:hlinkClick r:id="rId3"/>
              </a:rPr>
              <a:t>phanh ABS </a:t>
            </a:r>
            <a:r>
              <a:rPr sz="1100" dirty="0">
                <a:latin typeface="Times New Roman"/>
                <a:cs typeface="Times New Roman"/>
              </a:rPr>
              <a:t>- 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hệ thống nhấp nhả phanh </a:t>
            </a:r>
            <a:r>
              <a:rPr sz="1100" spc="-5" dirty="0">
                <a:latin typeface="Times New Roman"/>
                <a:cs typeface="Times New Roman"/>
              </a:rPr>
              <a:t>liên tục </a:t>
            </a:r>
            <a:r>
              <a:rPr sz="1100" dirty="0">
                <a:latin typeface="Times New Roman"/>
                <a:cs typeface="Times New Roman"/>
              </a:rPr>
              <a:t>nhằm </a:t>
            </a:r>
            <a:r>
              <a:rPr sz="1100" spc="-5" dirty="0">
                <a:latin typeface="Times New Roman"/>
                <a:cs typeface="Times New Roman"/>
              </a:rPr>
              <a:t>triệt tiêu </a:t>
            </a:r>
            <a:r>
              <a:rPr sz="1100" dirty="0">
                <a:latin typeface="Times New Roman"/>
                <a:cs typeface="Times New Roman"/>
              </a:rPr>
              <a:t>quán </a:t>
            </a:r>
            <a:r>
              <a:rPr sz="1100" spc="-5" dirty="0">
                <a:latin typeface="Times New Roman"/>
                <a:cs typeface="Times New Roman"/>
              </a:rPr>
              <a:t>tính  </a:t>
            </a:r>
            <a:r>
              <a:rPr sz="1100" dirty="0">
                <a:latin typeface="Times New Roman"/>
                <a:cs typeface="Times New Roman"/>
              </a:rPr>
              <a:t>ly tâm của xe để </a:t>
            </a:r>
            <a:r>
              <a:rPr sz="1100" spc="-5" dirty="0">
                <a:latin typeface="Times New Roman"/>
                <a:cs typeface="Times New Roman"/>
              </a:rPr>
              <a:t>điều tiết </a:t>
            </a:r>
            <a:r>
              <a:rPr sz="1100" spc="-5" dirty="0" err="1">
                <a:latin typeface="Times New Roman"/>
                <a:cs typeface="Times New Roman"/>
              </a:rPr>
              <a:t>lực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 err="1">
                <a:latin typeface="Times New Roman"/>
                <a:cs typeface="Times New Roman"/>
              </a:rPr>
              <a:t>lệch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 bánh </a:t>
            </a:r>
            <a:r>
              <a:rPr sz="1100" spc="-110" dirty="0">
                <a:latin typeface="Times New Roman"/>
                <a:cs typeface="Times New Roman"/>
              </a:rPr>
              <a:t>xe.  </a:t>
            </a:r>
            <a:r>
              <a:rPr sz="1100" dirty="0">
                <a:latin typeface="Times New Roman"/>
                <a:cs typeface="Times New Roman"/>
              </a:rPr>
              <a:t>Bất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xe nào có trang bị hệ thống cân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từ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đều  </a:t>
            </a:r>
            <a:r>
              <a:rPr sz="1100" dirty="0">
                <a:latin typeface="Times New Roman"/>
                <a:cs typeface="Times New Roman"/>
              </a:rPr>
              <a:t>có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chống bó phanh </a:t>
            </a:r>
            <a:r>
              <a:rPr sz="1100" spc="-5" dirty="0">
                <a:latin typeface="Times New Roman"/>
                <a:cs typeface="Times New Roman"/>
              </a:rPr>
              <a:t>ABS,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xe có </a:t>
            </a:r>
            <a:r>
              <a:rPr sz="1100" spc="-5" dirty="0">
                <a:latin typeface="Times New Roman"/>
                <a:cs typeface="Times New Roman"/>
              </a:rPr>
              <a:t>ABS </a:t>
            </a:r>
            <a:r>
              <a:rPr sz="1100" spc="-180" dirty="0" err="1" smtClean="0">
                <a:latin typeface="Times New Roman"/>
                <a:cs typeface="Times New Roman"/>
              </a:rPr>
              <a:t>ch</a:t>
            </a:r>
            <a:r>
              <a:rPr lang="vi-VN" sz="1100" spc="-180" dirty="0" smtClean="0">
                <a:latin typeface="Times New Roman"/>
                <a:cs typeface="Times New Roman"/>
              </a:rPr>
              <a:t>ư</a:t>
            </a:r>
            <a:r>
              <a:rPr sz="1100" spc="-180" dirty="0" smtClean="0">
                <a:latin typeface="Times New Roman"/>
                <a:cs typeface="Times New Roman"/>
              </a:rPr>
              <a:t>a   </a:t>
            </a:r>
            <a:r>
              <a:rPr sz="1100" dirty="0">
                <a:latin typeface="Times New Roman"/>
                <a:cs typeface="Times New Roman"/>
              </a:rPr>
              <a:t>chắc </a:t>
            </a:r>
            <a:r>
              <a:rPr sz="1100" spc="-5" dirty="0">
                <a:latin typeface="Times New Roman"/>
                <a:cs typeface="Times New Roman"/>
              </a:rPr>
              <a:t>đã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cân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điện tử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ESP.</a:t>
            </a:r>
          </a:p>
        </p:txBody>
      </p:sp>
      <p:sp>
        <p:nvSpPr>
          <p:cNvPr id="5" name="object 5"/>
          <p:cNvSpPr/>
          <p:nvPr/>
        </p:nvSpPr>
        <p:spPr>
          <a:xfrm>
            <a:off x="6769734" y="1043940"/>
            <a:ext cx="2938145" cy="16548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2673223"/>
            <a:ext cx="3630295" cy="2122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>
              <a:lnSpc>
                <a:spcPts val="13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3-35: Hiệu quả </a:t>
            </a:r>
            <a:r>
              <a:rPr sz="1100" i="1" dirty="0">
                <a:latin typeface="Times New Roman"/>
                <a:cs typeface="Times New Roman"/>
              </a:rPr>
              <a:t>của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ổn </a:t>
            </a:r>
            <a:r>
              <a:rPr sz="1100" i="1" spc="-5" dirty="0">
                <a:latin typeface="Times New Roman"/>
                <a:cs typeface="Times New Roman"/>
              </a:rPr>
              <a:t>định chuyển</a:t>
            </a:r>
            <a:r>
              <a:rPr sz="1100" i="1" spc="6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8890" lvl="2" indent="179705">
              <a:lnSpc>
                <a:spcPts val="1270"/>
              </a:lnSpc>
              <a:spcBef>
                <a:spcPts val="65"/>
              </a:spcBef>
              <a:buAutoNum type="arabicPeriod" startAt="4"/>
              <a:tabLst>
                <a:tab pos="546100" algn="l"/>
              </a:tabLst>
            </a:pP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hỗ </a:t>
            </a:r>
            <a:r>
              <a:rPr sz="1100" b="1" dirty="0">
                <a:latin typeface="Times New Roman"/>
                <a:cs typeface="Times New Roman"/>
              </a:rPr>
              <a:t>trợ </a:t>
            </a:r>
            <a:r>
              <a:rPr sz="1100" b="1" spc="-5" dirty="0">
                <a:latin typeface="Times New Roman"/>
                <a:cs typeface="Times New Roman"/>
              </a:rPr>
              <a:t>khởi hành ngang dốc (HAC) </a:t>
            </a:r>
            <a:r>
              <a:rPr sz="1100" b="1" dirty="0">
                <a:latin typeface="Times New Roman"/>
                <a:cs typeface="Times New Roman"/>
              </a:rPr>
              <a:t>và </a:t>
            </a:r>
            <a:r>
              <a:rPr sz="1100" b="1" spc="-5" dirty="0">
                <a:latin typeface="Times New Roman"/>
                <a:cs typeface="Times New Roman"/>
              </a:rPr>
              <a:t>hệ  thống hỗ </a:t>
            </a:r>
            <a:r>
              <a:rPr sz="1100" b="1" dirty="0">
                <a:latin typeface="Times New Roman"/>
                <a:cs typeface="Times New Roman"/>
              </a:rPr>
              <a:t>trợ </a:t>
            </a:r>
            <a:r>
              <a:rPr sz="1100" b="1" spc="-5" dirty="0">
                <a:latin typeface="Times New Roman"/>
                <a:cs typeface="Times New Roman"/>
              </a:rPr>
              <a:t>đổ đèo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(DAC)</a:t>
            </a:r>
            <a:endParaRPr sz="1100" dirty="0">
              <a:latin typeface="Times New Roman"/>
              <a:cs typeface="Times New Roman"/>
            </a:endParaRPr>
          </a:p>
          <a:p>
            <a:pPr marL="681990" lvl="3" indent="-490220">
              <a:lnSpc>
                <a:spcPts val="1185"/>
              </a:lnSpc>
              <a:buAutoNum type="arabicPeriod"/>
              <a:tabLst>
                <a:tab pos="682625" algn="l"/>
              </a:tabLst>
            </a:pPr>
            <a:r>
              <a:rPr sz="1100" b="1" spc="-5" dirty="0">
                <a:latin typeface="Times New Roman"/>
                <a:cs typeface="Times New Roman"/>
              </a:rPr>
              <a:t>Khái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niệm</a:t>
            </a:r>
            <a:endParaRPr sz="1100" dirty="0">
              <a:latin typeface="Times New Roman"/>
              <a:cs typeface="Times New Roman"/>
            </a:endParaRPr>
          </a:p>
          <a:p>
            <a:pPr marL="12700" marR="5080" lvl="4" indent="457200" algn="just">
              <a:lnSpc>
                <a:spcPct val="95900"/>
              </a:lnSpc>
              <a:spcBef>
                <a:spcPts val="10"/>
              </a:spcBef>
              <a:buAutoNum type="alphaLcParenR"/>
              <a:tabLst>
                <a:tab pos="640715" algn="l"/>
              </a:tabLst>
            </a:pP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Hệ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thống hỗ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trợ khởi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hành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ngang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dốc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(HAC):Khi  khởi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hành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đang đang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đỗ trên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một con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dốc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nghiêng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ời</a:t>
            </a:r>
            <a:r>
              <a:rPr sz="1100" spc="-9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lái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phải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nhả phanh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ra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đạp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ga, theo nguyên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lý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bình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th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thì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lúc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đó xe bắt đầu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trôi </a:t>
            </a:r>
            <a:r>
              <a:rPr sz="1100" spc="-10" dirty="0" err="1">
                <a:solidFill>
                  <a:srgbClr val="333333"/>
                </a:solidFill>
                <a:latin typeface="Times New Roman"/>
                <a:cs typeface="Times New Roman"/>
              </a:rPr>
              <a:t>và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lái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xe sẽ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phải vội vàng </a:t>
            </a:r>
            <a:r>
              <a:rPr sz="1100" spc="-25" dirty="0">
                <a:solidFill>
                  <a:srgbClr val="333333"/>
                </a:solidFill>
                <a:latin typeface="Times New Roman"/>
                <a:cs typeface="Times New Roman"/>
              </a:rPr>
              <a:t>nhấn 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ga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mạnh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hơn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nữa.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May mắn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thì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chiếc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lăn bánh từ từ,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còn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tr</a:t>
            </a:r>
            <a:r>
              <a:rPr lang="vi-VN"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hợp xấu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hơn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là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phải chiếc xe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hoặc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mất </a:t>
            </a:r>
            <a:r>
              <a:rPr sz="1100" spc="-40" dirty="0">
                <a:solidFill>
                  <a:srgbClr val="333333"/>
                </a:solidFill>
                <a:latin typeface="Times New Roman"/>
                <a:cs typeface="Times New Roman"/>
              </a:rPr>
              <a:t>kiểm 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soát. </a:t>
            </a:r>
            <a:r>
              <a:rPr sz="1100" spc="-6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Nh</a:t>
            </a:r>
            <a:r>
              <a:rPr lang="vi-VN"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65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đối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với hệ thống HAC,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khi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lái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bỏ </a:t>
            </a:r>
            <a:r>
              <a:rPr sz="1100" spc="-85" dirty="0">
                <a:solidFill>
                  <a:srgbClr val="333333"/>
                </a:solidFill>
                <a:latin typeface="Times New Roman"/>
                <a:cs typeface="Times New Roman"/>
              </a:rPr>
              <a:t>chân 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khỏi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bàn đạp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thì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phanh vẫn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hoạt động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giúp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chiếc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xe </a:t>
            </a:r>
            <a:r>
              <a:rPr sz="1100" spc="-5" dirty="0" err="1">
                <a:solidFill>
                  <a:srgbClr val="333333"/>
                </a:solidFill>
                <a:latin typeface="Times New Roman"/>
                <a:cs typeface="Times New Roman"/>
              </a:rPr>
              <a:t>giữ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333333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trạng thái tĩnh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bạn đạp </a:t>
            </a:r>
            <a:r>
              <a:rPr sz="1100" spc="-10" dirty="0">
                <a:solidFill>
                  <a:srgbClr val="333333"/>
                </a:solidFill>
                <a:latin typeface="Times New Roman"/>
                <a:cs typeface="Times New Roman"/>
              </a:rPr>
              <a:t>ga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thì </a:t>
            </a:r>
            <a:r>
              <a:rPr sz="1100" spc="-5" dirty="0">
                <a:solidFill>
                  <a:srgbClr val="333333"/>
                </a:solidFill>
                <a:latin typeface="Times New Roman"/>
                <a:cs typeface="Times New Roman"/>
              </a:rPr>
              <a:t>phanh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chớm</a:t>
            </a:r>
            <a:r>
              <a:rPr sz="1100" spc="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333333"/>
                </a:solidFill>
                <a:latin typeface="Times New Roman"/>
                <a:cs typeface="Times New Roman"/>
              </a:rPr>
              <a:t>nhả.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67500" y="4990676"/>
            <a:ext cx="3034029" cy="9692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5689" y="5985764"/>
            <a:ext cx="317182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Hình 3-36: Hệ thống </a:t>
            </a:r>
            <a:r>
              <a:rPr sz="1100" i="1" dirty="0">
                <a:solidFill>
                  <a:srgbClr val="333333"/>
                </a:solidFill>
                <a:latin typeface="Times New Roman"/>
                <a:cs typeface="Times New Roman"/>
              </a:rPr>
              <a:t>hỗ trợ khởi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hành ngang</a:t>
            </a:r>
            <a:r>
              <a:rPr sz="1100" i="1" spc="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100" i="1" spc="-5" dirty="0">
                <a:solidFill>
                  <a:srgbClr val="333333"/>
                </a:solidFill>
                <a:latin typeface="Times New Roman"/>
                <a:cs typeface="Times New Roman"/>
              </a:rPr>
              <a:t>dốc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dirty="0">
                <a:latin typeface="Times New Roman"/>
                <a:cs typeface="Times New Roman"/>
              </a:rPr>
              <a:t>b)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Hệ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hỗ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trợ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đổ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đèo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(DAC):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xuống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dốc,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6322594"/>
            <a:ext cx="3627754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100" dirty="0">
                <a:latin typeface="Times New Roman"/>
                <a:cs typeface="Times New Roman"/>
              </a:rPr>
              <a:t>theo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quán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tính,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sẽ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kéo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lao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xuống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vận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tốc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tăng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660" cy="9969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 err="1">
                <a:latin typeface="Times New Roman"/>
                <a:cs typeface="Times New Roman"/>
              </a:rPr>
              <a:t>Nếu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sử dụng phanh quá nhiều có thể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dirty="0">
                <a:latin typeface="Times New Roman"/>
                <a:cs typeface="Times New Roman"/>
              </a:rPr>
              <a:t>tới </a:t>
            </a:r>
            <a:r>
              <a:rPr sz="1100" spc="-45" dirty="0">
                <a:latin typeface="Times New Roman"/>
                <a:cs typeface="Times New Roman"/>
              </a:rPr>
              <a:t>mất  </a:t>
            </a:r>
            <a:r>
              <a:rPr sz="1100" spc="-5" dirty="0">
                <a:latin typeface="Times New Roman"/>
                <a:cs typeface="Times New Roman"/>
              </a:rPr>
              <a:t>khả </a:t>
            </a:r>
            <a:r>
              <a:rPr sz="1100" dirty="0">
                <a:latin typeface="Times New Roman"/>
                <a:cs typeface="Times New Roman"/>
              </a:rPr>
              <a:t>năng phanh của xe.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hỗ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đổ đèo sẽ </a:t>
            </a:r>
            <a:r>
              <a:rPr sz="1100" spc="-10" dirty="0">
                <a:latin typeface="Times New Roman"/>
                <a:cs typeface="Times New Roman"/>
              </a:rPr>
              <a:t>giúp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từ  từ </a:t>
            </a:r>
            <a:r>
              <a:rPr sz="1100" spc="-5" dirty="0">
                <a:latin typeface="Times New Roman"/>
                <a:cs typeface="Times New Roman"/>
              </a:rPr>
              <a:t>lăn bánh một cách nhẹ nhàng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an </a:t>
            </a:r>
            <a:r>
              <a:rPr sz="1100" spc="-5" dirty="0">
                <a:latin typeface="Times New Roman"/>
                <a:cs typeface="Times New Roman"/>
              </a:rPr>
              <a:t>toàn khi đang </a:t>
            </a:r>
            <a:r>
              <a:rPr sz="1100" dirty="0">
                <a:latin typeface="Times New Roman"/>
                <a:cs typeface="Times New Roman"/>
              </a:rPr>
              <a:t>xuống dốc.  Bên cạnh </a:t>
            </a:r>
            <a:r>
              <a:rPr sz="1100" spc="-10" dirty="0">
                <a:latin typeface="Times New Roman"/>
                <a:cs typeface="Times New Roman"/>
              </a:rPr>
              <a:t>đó </a:t>
            </a:r>
            <a:r>
              <a:rPr sz="1100" spc="-5" dirty="0">
                <a:latin typeface="Times New Roman"/>
                <a:cs typeface="Times New Roman"/>
              </a:rPr>
              <a:t>DAC </a:t>
            </a: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sẽ có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nút </a:t>
            </a:r>
            <a:r>
              <a:rPr sz="1100" spc="-5" dirty="0">
                <a:latin typeface="Times New Roman"/>
                <a:cs typeface="Times New Roman"/>
              </a:rPr>
              <a:t>kích hoạt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30" dirty="0">
                <a:latin typeface="Times New Roman"/>
                <a:cs typeface="Times New Roman"/>
              </a:rPr>
              <a:t>cùng 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phép bạn </a:t>
            </a:r>
            <a:r>
              <a:rPr sz="1100" dirty="0">
                <a:latin typeface="Times New Roman"/>
                <a:cs typeface="Times New Roman"/>
              </a:rPr>
              <a:t>chủ động </a:t>
            </a:r>
            <a:r>
              <a:rPr sz="1100" spc="-5" dirty="0">
                <a:latin typeface="Times New Roman"/>
                <a:cs typeface="Times New Roman"/>
              </a:rPr>
              <a:t>hơn,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dirty="0">
                <a:latin typeface="Times New Roman"/>
                <a:cs typeface="Times New Roman"/>
              </a:rPr>
              <a:t>tùy ý sử dụng tính năng này  theo 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muốn.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38555" y="2007235"/>
            <a:ext cx="2583180" cy="170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8422" y="3688460"/>
            <a:ext cx="16637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3-37: Hỗ trợ </a:t>
            </a:r>
            <a:r>
              <a:rPr sz="1100" i="1" dirty="0">
                <a:latin typeface="Times New Roman"/>
                <a:cs typeface="Times New Roman"/>
              </a:rPr>
              <a:t>xuống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dốc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4216" y="4170045"/>
            <a:ext cx="1728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Times New Roman"/>
                <a:cs typeface="Times New Roman"/>
              </a:rPr>
              <a:t>3.4.4.1.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712" y="4491609"/>
            <a:ext cx="3629025" cy="18008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45720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a)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Hệ </a:t>
            </a:r>
            <a:r>
              <a:rPr sz="1100" dirty="0">
                <a:latin typeface="Times New Roman"/>
                <a:cs typeface="Times New Roman"/>
                <a:hlinkClick r:id="rId3"/>
              </a:rPr>
              <a:t>thống hỗ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trợ khởi </a:t>
            </a:r>
            <a:r>
              <a:rPr sz="1100" dirty="0">
                <a:latin typeface="Times New Roman"/>
                <a:cs typeface="Times New Roman"/>
                <a:hlinkClick r:id="rId3"/>
              </a:rPr>
              <a:t>hành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ngang </a:t>
            </a:r>
            <a:r>
              <a:rPr sz="1100" dirty="0">
                <a:latin typeface="Times New Roman"/>
                <a:cs typeface="Times New Roman"/>
                <a:hlinkClick r:id="rId3"/>
              </a:rPr>
              <a:t>dốc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HAC </a:t>
            </a:r>
            <a:r>
              <a:rPr sz="1100" spc="-5" dirty="0">
                <a:latin typeface="Times New Roman"/>
                <a:cs typeface="Times New Roman"/>
              </a:rPr>
              <a:t>(Hill  Start Assist Control)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 động </a:t>
            </a:r>
            <a:r>
              <a:rPr sz="1100" spc="-5" dirty="0">
                <a:latin typeface="Times New Roman"/>
                <a:cs typeface="Times New Roman"/>
              </a:rPr>
              <a:t>khá </a:t>
            </a:r>
            <a:r>
              <a:rPr sz="1100" dirty="0">
                <a:latin typeface="Times New Roman"/>
                <a:cs typeface="Times New Roman"/>
              </a:rPr>
              <a:t>đơn </a:t>
            </a:r>
            <a:r>
              <a:rPr sz="1100" spc="-5" dirty="0">
                <a:latin typeface="Times New Roman"/>
                <a:cs typeface="Times New Roman"/>
              </a:rPr>
              <a:t>giản </a:t>
            </a:r>
            <a:r>
              <a:rPr sz="1100" dirty="0">
                <a:latin typeface="Times New Roman"/>
                <a:cs typeface="Times New Roman"/>
              </a:rPr>
              <a:t>bằng  </a:t>
            </a:r>
            <a:r>
              <a:rPr sz="1100" spc="-5" dirty="0">
                <a:latin typeface="Times New Roman"/>
                <a:cs typeface="Times New Roman"/>
              </a:rPr>
              <a:t>việc sử </a:t>
            </a:r>
            <a:r>
              <a:rPr sz="1100" dirty="0">
                <a:latin typeface="Times New Roman"/>
                <a:cs typeface="Times New Roman"/>
              </a:rPr>
              <a:t>dụng con quay hồi chuyển xác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dirty="0">
                <a:latin typeface="Times New Roman"/>
                <a:cs typeface="Times New Roman"/>
              </a:rPr>
              <a:t>độ dốc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dừng giữa </a:t>
            </a:r>
            <a:r>
              <a:rPr sz="1100" dirty="0">
                <a:latin typeface="Times New Roman"/>
                <a:cs typeface="Times New Roman"/>
              </a:rPr>
              <a:t>dốc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lý </a:t>
            </a:r>
            <a:r>
              <a:rPr sz="1100" spc="-185" dirty="0">
                <a:latin typeface="Times New Roman"/>
                <a:cs typeface="Times New Roman"/>
              </a:rPr>
              <a:t>do 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nào </a:t>
            </a:r>
            <a:r>
              <a:rPr sz="1100" dirty="0" err="1">
                <a:latin typeface="Times New Roman"/>
                <a:cs typeface="Times New Roman"/>
              </a:rPr>
              <a:t>đó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latin typeface="Times New Roman"/>
                <a:cs typeface="Times New Roman"/>
              </a:rPr>
              <a:t>nh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: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dirty="0" err="1">
                <a:latin typeface="Times New Roman"/>
                <a:cs typeface="Times New Roman"/>
              </a:rPr>
              <a:t>tắc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hay </a:t>
            </a:r>
            <a:r>
              <a:rPr sz="1100" spc="-5" dirty="0" err="1">
                <a:latin typeface="Times New Roman"/>
                <a:cs typeface="Times New Roman"/>
              </a:rPr>
              <a:t>gặp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ch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ớng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ngại </a:t>
            </a:r>
            <a:r>
              <a:rPr sz="1100" spc="-5" dirty="0">
                <a:latin typeface="Times New Roman"/>
                <a:cs typeface="Times New Roman"/>
              </a:rPr>
              <a:t>vật. </a:t>
            </a: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20" dirty="0" smtClean="0">
                <a:latin typeface="Times New Roman"/>
                <a:cs typeface="Times New Roman"/>
              </a:rPr>
              <a:t>ng</a:t>
            </a:r>
            <a:r>
              <a:rPr lang="vi-VN" sz="1100" spc="-220" dirty="0" smtClean="0">
                <a:latin typeface="Times New Roman"/>
                <a:cs typeface="Times New Roman"/>
              </a:rPr>
              <a:t>ư</a:t>
            </a:r>
            <a:r>
              <a:rPr sz="1100" spc="-220" dirty="0" err="1" smtClean="0">
                <a:latin typeface="Times New Roman"/>
                <a:cs typeface="Times New Roman"/>
              </a:rPr>
              <a:t>ời</a:t>
            </a:r>
            <a:r>
              <a:rPr sz="1100" spc="-22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lái xe </a:t>
            </a:r>
            <a:r>
              <a:rPr sz="1100" spc="-5" dirty="0">
                <a:latin typeface="Times New Roman"/>
                <a:cs typeface="Times New Roman"/>
              </a:rPr>
              <a:t>chuyển trạng thái từ </a:t>
            </a:r>
            <a:r>
              <a:rPr sz="1100" dirty="0">
                <a:latin typeface="Times New Roman"/>
                <a:cs typeface="Times New Roman"/>
              </a:rPr>
              <a:t>chân </a:t>
            </a:r>
            <a:r>
              <a:rPr sz="1100" spc="-5" dirty="0">
                <a:latin typeface="Times New Roman"/>
                <a:cs typeface="Times New Roman"/>
              </a:rPr>
              <a:t>phanh sang </a:t>
            </a:r>
            <a:r>
              <a:rPr sz="1100" dirty="0">
                <a:latin typeface="Times New Roman"/>
                <a:cs typeface="Times New Roman"/>
              </a:rPr>
              <a:t>chân </a:t>
            </a:r>
            <a:r>
              <a:rPr sz="1100" spc="-10" dirty="0">
                <a:latin typeface="Times New Roman"/>
                <a:cs typeface="Times New Roman"/>
              </a:rPr>
              <a:t>ga sẽ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một 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trễ </a:t>
            </a:r>
            <a:r>
              <a:rPr sz="1100" dirty="0">
                <a:latin typeface="Times New Roman"/>
                <a:cs typeface="Times New Roman"/>
              </a:rPr>
              <a:t>chừng 1 </a:t>
            </a:r>
            <a:r>
              <a:rPr sz="1100" spc="-5" dirty="0">
                <a:latin typeface="Times New Roman"/>
                <a:cs typeface="Times New Roman"/>
              </a:rPr>
              <a:t>giây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ngay </a:t>
            </a:r>
            <a:r>
              <a:rPr sz="1100" dirty="0">
                <a:latin typeface="Times New Roman"/>
                <a:cs typeface="Times New Roman"/>
              </a:rPr>
              <a:t>lập tức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sẽ </a:t>
            </a:r>
            <a:r>
              <a:rPr sz="1100" dirty="0">
                <a:latin typeface="Times New Roman"/>
                <a:cs typeface="Times New Roman"/>
              </a:rPr>
              <a:t>tác  dụng lên </a:t>
            </a:r>
            <a:r>
              <a:rPr sz="1100" spc="-5" dirty="0">
                <a:latin typeface="Times New Roman"/>
                <a:cs typeface="Times New Roman"/>
              </a:rPr>
              <a:t>chân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một lực </a:t>
            </a:r>
            <a:r>
              <a:rPr sz="1100" dirty="0">
                <a:latin typeface="Times New Roman"/>
                <a:cs typeface="Times New Roman"/>
              </a:rPr>
              <a:t>đủ </a:t>
            </a:r>
            <a:r>
              <a:rPr sz="1100" spc="-5" dirty="0">
                <a:latin typeface="Times New Roman"/>
                <a:cs typeface="Times New Roman"/>
              </a:rPr>
              <a:t>mạnh </a:t>
            </a:r>
            <a:r>
              <a:rPr sz="1100" dirty="0">
                <a:latin typeface="Times New Roman"/>
                <a:cs typeface="Times New Roman"/>
              </a:rPr>
              <a:t>dựa </a:t>
            </a:r>
            <a:r>
              <a:rPr sz="1100" spc="-5" dirty="0">
                <a:latin typeface="Times New Roman"/>
                <a:cs typeface="Times New Roman"/>
              </a:rPr>
              <a:t>trên những </a:t>
            </a:r>
            <a:r>
              <a:rPr sz="1100" dirty="0">
                <a:latin typeface="Times New Roman"/>
                <a:cs typeface="Times New Roman"/>
              </a:rPr>
              <a:t>phản hồi 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trạng thái </a:t>
            </a:r>
            <a:r>
              <a:rPr sz="1100" spc="-10" dirty="0">
                <a:latin typeface="Times New Roman"/>
                <a:cs typeface="Times New Roman"/>
              </a:rPr>
              <a:t>độ </a:t>
            </a:r>
            <a:r>
              <a:rPr sz="1100" dirty="0">
                <a:latin typeface="Times New Roman"/>
                <a:cs typeface="Times New Roman"/>
              </a:rPr>
              <a:t>dốc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giữ </a:t>
            </a:r>
            <a:r>
              <a:rPr sz="1100" dirty="0">
                <a:latin typeface="Times New Roman"/>
                <a:cs typeface="Times New Roman"/>
              </a:rPr>
              <a:t>xe dừng lại </a:t>
            </a:r>
            <a:r>
              <a:rPr sz="1100" spc="-40" dirty="0">
                <a:latin typeface="Times New Roman"/>
                <a:cs typeface="Times New Roman"/>
              </a:rPr>
              <a:t>trong  </a:t>
            </a:r>
            <a:r>
              <a:rPr sz="1100" spc="-5" dirty="0">
                <a:latin typeface="Times New Roman"/>
                <a:cs typeface="Times New Roman"/>
              </a:rPr>
              <a:t>khoảng </a:t>
            </a:r>
            <a:r>
              <a:rPr sz="1100" b="1" dirty="0">
                <a:latin typeface="Times New Roman"/>
                <a:cs typeface="Times New Roman"/>
              </a:rPr>
              <a:t>3 giây </a:t>
            </a:r>
            <a:r>
              <a:rPr sz="1100" spc="-10" dirty="0" err="1">
                <a:latin typeface="Times New Roman"/>
                <a:cs typeface="Times New Roman"/>
              </a:rPr>
              <a:t>để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có đủ </a:t>
            </a:r>
            <a:r>
              <a:rPr sz="1100" spc="-5" dirty="0">
                <a:latin typeface="Times New Roman"/>
                <a:cs typeface="Times New Roman"/>
              </a:rPr>
              <a:t>thời gian </a:t>
            </a:r>
            <a:r>
              <a:rPr sz="1100" dirty="0">
                <a:latin typeface="Times New Roman"/>
                <a:cs typeface="Times New Roman"/>
              </a:rPr>
              <a:t>chuyển </a:t>
            </a:r>
            <a:r>
              <a:rPr sz="1100" spc="-5" dirty="0">
                <a:latin typeface="Times New Roman"/>
                <a:cs typeface="Times New Roman"/>
              </a:rPr>
              <a:t>sang </a:t>
            </a:r>
            <a:r>
              <a:rPr sz="1100" spc="-45" dirty="0">
                <a:latin typeface="Times New Roman"/>
                <a:cs typeface="Times New Roman"/>
              </a:rPr>
              <a:t>chân  </a:t>
            </a:r>
            <a:r>
              <a:rPr sz="1100" spc="-10" dirty="0">
                <a:latin typeface="Times New Roman"/>
                <a:cs typeface="Times New Roman"/>
              </a:rPr>
              <a:t>ga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ngay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lập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tức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tính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năng </a:t>
            </a:r>
            <a:r>
              <a:rPr sz="1100" dirty="0">
                <a:latin typeface="Times New Roman"/>
                <a:cs typeface="Times New Roman"/>
              </a:rPr>
              <a:t>hỗ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trợ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khởi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hành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ngang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dốc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sẽ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tắt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1017777"/>
            <a:ext cx="3629025" cy="22780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7620" indent="457200" algn="just">
              <a:lnSpc>
                <a:spcPct val="95800"/>
              </a:lnSpc>
              <a:spcBef>
                <a:spcPts val="160"/>
              </a:spcBef>
            </a:pPr>
            <a:r>
              <a:rPr sz="1100" b="1" spc="-5" dirty="0">
                <a:latin typeface="Times New Roman"/>
                <a:cs typeface="Times New Roman"/>
              </a:rPr>
              <a:t>Chú </a:t>
            </a:r>
            <a:r>
              <a:rPr sz="1100" b="1" dirty="0">
                <a:latin typeface="Times New Roman"/>
                <a:cs typeface="Times New Roman"/>
              </a:rPr>
              <a:t>ý: </a:t>
            </a:r>
            <a:r>
              <a:rPr sz="1100" spc="-5" dirty="0">
                <a:latin typeface="Times New Roman"/>
                <a:cs typeface="Times New Roman"/>
              </a:rPr>
              <a:t>Tính </a:t>
            </a:r>
            <a:r>
              <a:rPr sz="1100" dirty="0">
                <a:latin typeface="Times New Roman"/>
                <a:cs typeface="Times New Roman"/>
              </a:rPr>
              <a:t>năng hỗ </a:t>
            </a:r>
            <a:r>
              <a:rPr sz="1100" spc="-5" dirty="0">
                <a:latin typeface="Times New Roman"/>
                <a:cs typeface="Times New Roman"/>
              </a:rPr>
              <a:t>trợ khởi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ngang </a:t>
            </a:r>
            <a:r>
              <a:rPr sz="1100" dirty="0">
                <a:latin typeface="Times New Roman"/>
                <a:cs typeface="Times New Roman"/>
              </a:rPr>
              <a:t>dốc có </a:t>
            </a:r>
            <a:r>
              <a:rPr sz="1100" spc="-5" dirty="0">
                <a:latin typeface="Times New Roman"/>
                <a:cs typeface="Times New Roman"/>
              </a:rPr>
              <a:t>tác  </a:t>
            </a:r>
            <a:r>
              <a:rPr sz="1100" dirty="0">
                <a:latin typeface="Times New Roman"/>
                <a:cs typeface="Times New Roman"/>
              </a:rPr>
              <a:t>dụng trong 3 </a:t>
            </a:r>
            <a:r>
              <a:rPr sz="1100" spc="-5" dirty="0">
                <a:latin typeface="Times New Roman"/>
                <a:cs typeface="Times New Roman"/>
              </a:rPr>
              <a:t>giây </a:t>
            </a:r>
            <a:r>
              <a:rPr sz="1100" dirty="0">
                <a:latin typeface="Times New Roman"/>
                <a:cs typeface="Times New Roman"/>
              </a:rPr>
              <a:t>cũng áp </a:t>
            </a:r>
            <a:r>
              <a:rPr sz="1100" dirty="0" err="1">
                <a:latin typeface="Times New Roman"/>
                <a:cs typeface="Times New Roman"/>
              </a:rPr>
              <a:t>dụng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t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t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 khi </a:t>
            </a:r>
            <a:r>
              <a:rPr sz="1100" spc="-110" dirty="0">
                <a:latin typeface="Times New Roman"/>
                <a:cs typeface="Times New Roman"/>
              </a:rPr>
              <a:t>xuống  </a:t>
            </a:r>
            <a:r>
              <a:rPr sz="1100" dirty="0">
                <a:latin typeface="Times New Roman"/>
                <a:cs typeface="Times New Roman"/>
              </a:rPr>
              <a:t>dốc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hệ thống này </a:t>
            </a:r>
            <a:r>
              <a:rPr sz="1100" dirty="0" err="1">
                <a:latin typeface="Times New Roman"/>
                <a:cs typeface="Times New Roman"/>
              </a:rPr>
              <a:t>chỉ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 dùng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dòng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spc="-95" dirty="0">
                <a:latin typeface="Times New Roman"/>
                <a:cs typeface="Times New Roman"/>
              </a:rPr>
              <a:t>tự 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40"/>
              </a:lnSpc>
            </a:pPr>
            <a:r>
              <a:rPr sz="1100" dirty="0">
                <a:latin typeface="Times New Roman"/>
                <a:cs typeface="Times New Roman"/>
              </a:rPr>
              <a:t>b) </a:t>
            </a:r>
            <a:r>
              <a:rPr sz="1100" spc="-5" dirty="0">
                <a:latin typeface="Times New Roman"/>
                <a:cs typeface="Times New Roman"/>
              </a:rPr>
              <a:t>Hệ thống </a:t>
            </a:r>
            <a:r>
              <a:rPr sz="1100" dirty="0">
                <a:latin typeface="Times New Roman"/>
                <a:cs typeface="Times New Roman"/>
              </a:rPr>
              <a:t>hỗ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spc="-10" dirty="0">
                <a:latin typeface="Times New Roman"/>
                <a:cs typeface="Times New Roman"/>
              </a:rPr>
              <a:t>đổ </a:t>
            </a:r>
            <a:r>
              <a:rPr sz="1100" dirty="0">
                <a:latin typeface="Times New Roman"/>
                <a:cs typeface="Times New Roman"/>
              </a:rPr>
              <a:t>đèo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(DAC)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5900"/>
              </a:lnSpc>
              <a:spcBef>
                <a:spcPts val="20"/>
              </a:spcBef>
            </a:pP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chung con quay hồi chuyển </a:t>
            </a:r>
            <a:r>
              <a:rPr sz="1100" spc="-5" dirty="0">
                <a:latin typeface="Times New Roman"/>
                <a:cs typeface="Times New Roman"/>
              </a:rPr>
              <a:t>với cảm </a:t>
            </a:r>
            <a:r>
              <a:rPr sz="1100" dirty="0">
                <a:latin typeface="Times New Roman"/>
                <a:cs typeface="Times New Roman"/>
              </a:rPr>
              <a:t>biến độ  dốc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  <a:hlinkClick r:id="rId3"/>
              </a:rPr>
              <a:t>hệ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thống </a:t>
            </a:r>
            <a:r>
              <a:rPr sz="1100" dirty="0">
                <a:latin typeface="Times New Roman"/>
                <a:cs typeface="Times New Roman"/>
                <a:hlinkClick r:id="rId3"/>
              </a:rPr>
              <a:t>hỗ trợ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khởi </a:t>
            </a:r>
            <a:r>
              <a:rPr sz="1100" dirty="0">
                <a:latin typeface="Times New Roman"/>
                <a:cs typeface="Times New Roman"/>
                <a:hlinkClick r:id="rId3"/>
              </a:rPr>
              <a:t>hành </a:t>
            </a:r>
            <a:r>
              <a:rPr sz="1100" spc="-5" dirty="0">
                <a:latin typeface="Times New Roman"/>
                <a:cs typeface="Times New Roman"/>
                <a:hlinkClick r:id="rId3"/>
              </a:rPr>
              <a:t>ngang </a:t>
            </a:r>
            <a:r>
              <a:rPr sz="1100" dirty="0">
                <a:latin typeface="Times New Roman"/>
                <a:cs typeface="Times New Roman"/>
                <a:hlinkClick r:id="rId3"/>
              </a:rPr>
              <a:t>dốc </a:t>
            </a:r>
            <a:r>
              <a:rPr sz="1100" spc="-45" dirty="0">
                <a:latin typeface="Times New Roman"/>
                <a:cs typeface="Times New Roman"/>
                <a:hlinkClick r:id="rId3"/>
              </a:rPr>
              <a:t>HAC. 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Sau khi </a:t>
            </a:r>
            <a:r>
              <a:rPr sz="1100" dirty="0">
                <a:latin typeface="Times New Roman"/>
                <a:cs typeface="Times New Roman"/>
              </a:rPr>
              <a:t>bạn </a:t>
            </a:r>
            <a:r>
              <a:rPr sz="1100" spc="-5" dirty="0">
                <a:latin typeface="Times New Roman"/>
                <a:cs typeface="Times New Roman"/>
              </a:rPr>
              <a:t>kích hoạt chức </a:t>
            </a:r>
            <a:r>
              <a:rPr sz="1100" dirty="0">
                <a:latin typeface="Times New Roman"/>
                <a:cs typeface="Times New Roman"/>
              </a:rPr>
              <a:t>năng </a:t>
            </a:r>
            <a:r>
              <a:rPr sz="1100" b="1" spc="-5" dirty="0">
                <a:latin typeface="Times New Roman"/>
                <a:cs typeface="Times New Roman"/>
              </a:rPr>
              <a:t>hỗ </a:t>
            </a:r>
            <a:r>
              <a:rPr sz="1100" b="1" dirty="0">
                <a:latin typeface="Times New Roman"/>
                <a:cs typeface="Times New Roman"/>
              </a:rPr>
              <a:t>trợ </a:t>
            </a:r>
            <a:r>
              <a:rPr sz="1100" b="1" spc="-5" dirty="0">
                <a:latin typeface="Times New Roman"/>
                <a:cs typeface="Times New Roman"/>
              </a:rPr>
              <a:t>xuống dốc HDC </a:t>
            </a:r>
            <a:r>
              <a:rPr sz="1100" dirty="0">
                <a:latin typeface="Times New Roman"/>
                <a:cs typeface="Times New Roman"/>
              </a:rPr>
              <a:t>ngay  lập </a:t>
            </a:r>
            <a:r>
              <a:rPr sz="1100" spc="-5" dirty="0">
                <a:latin typeface="Times New Roman"/>
                <a:cs typeface="Times New Roman"/>
              </a:rPr>
              <a:t>tức </a:t>
            </a:r>
            <a:r>
              <a:rPr sz="1100" dirty="0">
                <a:latin typeface="Times New Roman"/>
                <a:cs typeface="Times New Roman"/>
              </a:rPr>
              <a:t>hệ thống điều </a:t>
            </a:r>
            <a:r>
              <a:rPr sz="1100" spc="-5" dirty="0">
                <a:latin typeface="Times New Roman"/>
                <a:cs typeface="Times New Roman"/>
              </a:rPr>
              <a:t>khiển sẽ </a:t>
            </a:r>
            <a:r>
              <a:rPr sz="1100" dirty="0">
                <a:latin typeface="Times New Roman"/>
                <a:cs typeface="Times New Roman"/>
              </a:rPr>
              <a:t>nhận </a:t>
            </a:r>
            <a:r>
              <a:rPr sz="1100" spc="-5" dirty="0">
                <a:latin typeface="Times New Roman"/>
                <a:cs typeface="Times New Roman"/>
              </a:rPr>
              <a:t>những </a:t>
            </a:r>
            <a:r>
              <a:rPr sz="1100" dirty="0">
                <a:latin typeface="Times New Roman"/>
                <a:cs typeface="Times New Roman"/>
              </a:rPr>
              <a:t>tín </a:t>
            </a:r>
            <a:r>
              <a:rPr sz="1100" spc="-5" dirty="0">
                <a:latin typeface="Times New Roman"/>
                <a:cs typeface="Times New Roman"/>
              </a:rPr>
              <a:t>hiệu phản </a:t>
            </a:r>
            <a:r>
              <a:rPr sz="1100" dirty="0">
                <a:latin typeface="Times New Roman"/>
                <a:cs typeface="Times New Roman"/>
              </a:rPr>
              <a:t>hồi </a:t>
            </a:r>
            <a:r>
              <a:rPr sz="1100" spc="-5" dirty="0">
                <a:latin typeface="Times New Roman"/>
                <a:cs typeface="Times New Roman"/>
              </a:rPr>
              <a:t>từ  </a:t>
            </a:r>
            <a:r>
              <a:rPr sz="1100" spc="-5" dirty="0" err="1">
                <a:latin typeface="Times New Roman"/>
                <a:cs typeface="Times New Roman"/>
              </a:rPr>
              <a:t>mặt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tác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giảm vòng </a:t>
            </a:r>
            <a:r>
              <a:rPr sz="1100" dirty="0">
                <a:latin typeface="Times New Roman"/>
                <a:cs typeface="Times New Roman"/>
              </a:rPr>
              <a:t>tua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để hãm tốc độ </a:t>
            </a:r>
            <a:r>
              <a:rPr sz="1100" spc="-105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bằng động cơ </a:t>
            </a:r>
            <a:r>
              <a:rPr sz="1100" spc="-5" dirty="0">
                <a:latin typeface="Times New Roman"/>
                <a:cs typeface="Times New Roman"/>
              </a:rPr>
              <a:t>lại </a:t>
            </a:r>
            <a:r>
              <a:rPr sz="1100" dirty="0">
                <a:latin typeface="Times New Roman"/>
                <a:cs typeface="Times New Roman"/>
              </a:rPr>
              <a:t>tùy theo </a:t>
            </a:r>
            <a:r>
              <a:rPr sz="1100" spc="-5" dirty="0">
                <a:latin typeface="Times New Roman"/>
                <a:cs typeface="Times New Roman"/>
              </a:rPr>
              <a:t>độ </a:t>
            </a:r>
            <a:r>
              <a:rPr sz="1100" dirty="0">
                <a:latin typeface="Times New Roman"/>
                <a:cs typeface="Times New Roman"/>
              </a:rPr>
              <a:t>dốc hỗ </a:t>
            </a:r>
            <a:r>
              <a:rPr sz="1100" spc="-5" dirty="0">
                <a:latin typeface="Times New Roman"/>
                <a:cs typeface="Times New Roman"/>
              </a:rPr>
              <a:t>trợ bạn </a:t>
            </a:r>
            <a:r>
              <a:rPr sz="1100" dirty="0">
                <a:latin typeface="Times New Roman"/>
                <a:cs typeface="Times New Roman"/>
              </a:rPr>
              <a:t>đổ </a:t>
            </a:r>
            <a:r>
              <a:rPr sz="1100" spc="-5" dirty="0">
                <a:latin typeface="Times New Roman"/>
                <a:cs typeface="Times New Roman"/>
              </a:rPr>
              <a:t>đèo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toàn.</a:t>
            </a:r>
          </a:p>
          <a:p>
            <a:pPr marL="12700" algn="just">
              <a:lnSpc>
                <a:spcPts val="1235"/>
              </a:lnSpc>
            </a:pPr>
            <a:r>
              <a:rPr sz="1100" b="1" spc="-5" dirty="0">
                <a:latin typeface="Times New Roman"/>
                <a:cs typeface="Times New Roman"/>
              </a:rPr>
              <a:t>Chú </a:t>
            </a:r>
            <a:r>
              <a:rPr sz="1100" b="1" dirty="0">
                <a:latin typeface="Times New Roman"/>
                <a:cs typeface="Times New Roman"/>
              </a:rPr>
              <a:t>ý: </a:t>
            </a:r>
            <a:r>
              <a:rPr sz="1100" dirty="0">
                <a:latin typeface="Times New Roman"/>
                <a:cs typeface="Times New Roman"/>
              </a:rPr>
              <a:t>nên </a:t>
            </a:r>
            <a:r>
              <a:rPr sz="1100" dirty="0" err="1">
                <a:latin typeface="Times New Roman"/>
                <a:cs typeface="Times New Roman"/>
              </a:rPr>
              <a:t>nhớ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bật </a:t>
            </a:r>
            <a:r>
              <a:rPr sz="1100" spc="-5" dirty="0">
                <a:latin typeface="Times New Roman"/>
                <a:cs typeface="Times New Roman"/>
              </a:rPr>
              <a:t>tính </a:t>
            </a:r>
            <a:r>
              <a:rPr sz="1100" dirty="0">
                <a:latin typeface="Times New Roman"/>
                <a:cs typeface="Times New Roman"/>
              </a:rPr>
              <a:t>năng này phải hãm phanh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96000"/>
              </a:lnSpc>
              <a:spcBef>
                <a:spcPts val="30"/>
              </a:spcBef>
            </a:pPr>
            <a:r>
              <a:rPr sz="1100" dirty="0" err="1">
                <a:latin typeface="Times New Roman"/>
                <a:cs typeface="Times New Roman"/>
              </a:rPr>
              <a:t>chạy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b="1" spc="-5" dirty="0">
                <a:latin typeface="Times New Roman"/>
                <a:cs typeface="Times New Roman"/>
              </a:rPr>
              <a:t>30km/h </a:t>
            </a:r>
            <a:r>
              <a:rPr sz="1100" spc="-1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xe dùng động cơ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hãm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spc="-60" dirty="0">
                <a:latin typeface="Times New Roman"/>
                <a:cs typeface="Times New Roman"/>
              </a:rPr>
              <a:t>tua 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chứ không </a:t>
            </a:r>
            <a:r>
              <a:rPr sz="1100" dirty="0">
                <a:latin typeface="Times New Roman"/>
                <a:cs typeface="Times New Roman"/>
              </a:rPr>
              <a:t>dùng phanh nên </a:t>
            </a:r>
            <a:r>
              <a:rPr sz="1100" spc="-5" dirty="0">
                <a:latin typeface="Times New Roman"/>
                <a:cs typeface="Times New Roman"/>
              </a:rPr>
              <a:t>chắc chắn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sẽ không 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 err="1">
                <a:latin typeface="Times New Roman"/>
                <a:cs typeface="Times New Roman"/>
              </a:rPr>
              <a:t>hiện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t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mất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30390" y="3912489"/>
            <a:ext cx="2164080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5"/>
              </a:lnSpc>
              <a:spcBef>
                <a:spcPts val="105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en-US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IV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5"/>
              </a:lnSpc>
            </a:pP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ĐIỆN TRÊN XE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4484217"/>
            <a:ext cx="3626485" cy="164782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65"/>
              </a:spcBef>
            </a:pPr>
            <a:r>
              <a:rPr sz="1100" b="1" dirty="0">
                <a:latin typeface="Times New Roman"/>
                <a:cs typeface="Times New Roman"/>
              </a:rPr>
              <a:t>4.1 - </a:t>
            </a:r>
            <a:r>
              <a:rPr sz="1100" b="1" spc="-5" dirty="0">
                <a:latin typeface="Times New Roman"/>
                <a:cs typeface="Times New Roman"/>
              </a:rPr>
              <a:t>KHÁI NIỆM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CHUNG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  <a:spcBef>
                <a:spcPts val="58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điện trên ôtô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cung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điện năng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 </a:t>
            </a:r>
            <a:r>
              <a:rPr sz="1100" dirty="0">
                <a:latin typeface="Times New Roman"/>
                <a:cs typeface="Times New Roman"/>
              </a:rPr>
              <a:t>đánh lửa </a:t>
            </a:r>
            <a:r>
              <a:rPr sz="1100" spc="-5" dirty="0">
                <a:latin typeface="Times New Roman"/>
                <a:cs typeface="Times New Roman"/>
              </a:rPr>
              <a:t>(động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xăng) </a:t>
            </a:r>
            <a:r>
              <a:rPr sz="1100" dirty="0">
                <a:latin typeface="Times New Roman"/>
                <a:cs typeface="Times New Roman"/>
              </a:rPr>
              <a:t>và cho các </a:t>
            </a:r>
            <a:r>
              <a:rPr sz="1100" spc="-5" dirty="0">
                <a:latin typeface="Times New Roman"/>
                <a:cs typeface="Times New Roman"/>
              </a:rPr>
              <a:t>nguồn </a:t>
            </a:r>
            <a:r>
              <a:rPr sz="1100" dirty="0">
                <a:latin typeface="Times New Roman"/>
                <a:cs typeface="Times New Roman"/>
              </a:rPr>
              <a:t>tiêu </a:t>
            </a:r>
            <a:r>
              <a:rPr sz="1100" spc="-5" dirty="0">
                <a:latin typeface="Times New Roman"/>
                <a:cs typeface="Times New Roman"/>
              </a:rPr>
              <a:t>thụ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 err="1">
                <a:latin typeface="Times New Roman"/>
                <a:cs typeface="Times New Roman"/>
              </a:rPr>
              <a:t>khác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máy khởi động, </a:t>
            </a:r>
            <a:r>
              <a:rPr sz="1100" dirty="0">
                <a:latin typeface="Times New Roman"/>
                <a:cs typeface="Times New Roman"/>
              </a:rPr>
              <a:t>đèn </a:t>
            </a:r>
            <a:r>
              <a:rPr sz="1100" spc="-5" dirty="0">
                <a:latin typeface="Times New Roman"/>
                <a:cs typeface="Times New Roman"/>
              </a:rPr>
              <a:t>chiếu sáng, </a:t>
            </a:r>
            <a:r>
              <a:rPr sz="1100" dirty="0">
                <a:latin typeface="Times New Roman"/>
                <a:cs typeface="Times New Roman"/>
              </a:rPr>
              <a:t>đèn tín </a:t>
            </a:r>
            <a:r>
              <a:rPr sz="1100" spc="-5" dirty="0">
                <a:latin typeface="Times New Roman"/>
                <a:cs typeface="Times New Roman"/>
              </a:rPr>
              <a:t>hiệu, các </a:t>
            </a:r>
            <a:r>
              <a:rPr sz="1100" dirty="0">
                <a:latin typeface="Times New Roman"/>
                <a:cs typeface="Times New Roman"/>
              </a:rPr>
              <a:t>đồng </a:t>
            </a:r>
            <a:r>
              <a:rPr sz="1100" spc="-85" dirty="0">
                <a:latin typeface="Times New Roman"/>
                <a:cs typeface="Times New Roman"/>
              </a:rPr>
              <a:t>hồ  </a:t>
            </a:r>
            <a:r>
              <a:rPr sz="1100" dirty="0">
                <a:latin typeface="Times New Roman"/>
                <a:cs typeface="Times New Roman"/>
              </a:rPr>
              <a:t>đo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...</a:t>
            </a:r>
          </a:p>
          <a:p>
            <a:pPr marL="12700" marR="6350" indent="269240" algn="just">
              <a:lnSpc>
                <a:spcPts val="1300"/>
              </a:lnSpc>
              <a:spcBef>
                <a:spcPts val="650"/>
              </a:spcBef>
            </a:pPr>
            <a:r>
              <a:rPr sz="1100" dirty="0">
                <a:latin typeface="Times New Roman"/>
                <a:cs typeface="Times New Roman"/>
              </a:rPr>
              <a:t>Tất cả các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điện trên </a:t>
            </a:r>
            <a:r>
              <a:rPr sz="1100" dirty="0">
                <a:latin typeface="Times New Roman"/>
                <a:cs typeface="Times New Roman"/>
              </a:rPr>
              <a:t>ôtô có thể </a:t>
            </a:r>
            <a:r>
              <a:rPr sz="1100" spc="-5" dirty="0">
                <a:latin typeface="Times New Roman"/>
                <a:cs typeface="Times New Roman"/>
              </a:rPr>
              <a:t>chia thành hai nhóm  </a:t>
            </a:r>
            <a:r>
              <a:rPr sz="1100" dirty="0">
                <a:latin typeface="Times New Roman"/>
                <a:cs typeface="Times New Roman"/>
              </a:rPr>
              <a:t>(hình </a:t>
            </a:r>
            <a:r>
              <a:rPr sz="1100" spc="-5" dirty="0">
                <a:latin typeface="Times New Roman"/>
                <a:cs typeface="Times New Roman"/>
              </a:rPr>
              <a:t>4-1)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281940" algn="just">
              <a:lnSpc>
                <a:spcPct val="100000"/>
              </a:lnSpc>
              <a:spcBef>
                <a:spcPts val="530"/>
              </a:spcBef>
            </a:pPr>
            <a:r>
              <a:rPr sz="1100" dirty="0">
                <a:latin typeface="Times New Roman"/>
                <a:cs typeface="Times New Roman"/>
              </a:rPr>
              <a:t>- Nhóm </a:t>
            </a:r>
            <a:r>
              <a:rPr sz="1100" spc="-5" dirty="0">
                <a:latin typeface="Times New Roman"/>
                <a:cs typeface="Times New Roman"/>
              </a:rPr>
              <a:t>nguồn </a:t>
            </a:r>
            <a:r>
              <a:rPr sz="1100" dirty="0">
                <a:latin typeface="Times New Roman"/>
                <a:cs typeface="Times New Roman"/>
              </a:rPr>
              <a:t>điện : ắc </a:t>
            </a:r>
            <a:r>
              <a:rPr sz="1100" spc="-10" dirty="0">
                <a:latin typeface="Times New Roman"/>
                <a:cs typeface="Times New Roman"/>
              </a:rPr>
              <a:t>quy,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điện;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712" y="6273826"/>
            <a:ext cx="1093470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spc="-10" dirty="0">
                <a:latin typeface="Times New Roman"/>
                <a:cs typeface="Times New Roman"/>
              </a:rPr>
              <a:t>di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4579" cy="524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dirty="0">
                <a:latin typeface="Times New Roman"/>
                <a:cs typeface="Times New Roman"/>
              </a:rPr>
              <a:t>- Nhóm tiêu thụ điện :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đánh lửa (động cơ </a:t>
            </a:r>
            <a:r>
              <a:rPr sz="1100" spc="-5" dirty="0">
                <a:latin typeface="Times New Roman"/>
                <a:cs typeface="Times New Roman"/>
              </a:rPr>
              <a:t>xăng),  máy khởi động,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đèn chiếu sáng,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đèn </a:t>
            </a:r>
            <a:r>
              <a:rPr sz="1100" dirty="0">
                <a:latin typeface="Times New Roman"/>
                <a:cs typeface="Times New Roman"/>
              </a:rPr>
              <a:t>tín </a:t>
            </a:r>
            <a:r>
              <a:rPr sz="1100" spc="-5" dirty="0">
                <a:latin typeface="Times New Roman"/>
                <a:cs typeface="Times New Roman"/>
              </a:rPr>
              <a:t>hiêu, 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 err="1">
                <a:latin typeface="Times New Roman"/>
                <a:cs typeface="Times New Roman"/>
              </a:rPr>
              <a:t>đo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phụ tải tiêu </a:t>
            </a:r>
            <a:r>
              <a:rPr sz="1100" dirty="0">
                <a:latin typeface="Times New Roman"/>
                <a:cs typeface="Times New Roman"/>
              </a:rPr>
              <a:t>thụ </a:t>
            </a:r>
            <a:r>
              <a:rPr sz="1100" spc="-5" dirty="0">
                <a:latin typeface="Times New Roman"/>
                <a:cs typeface="Times New Roman"/>
              </a:rPr>
              <a:t>điện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khác.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0397" y="1539240"/>
            <a:ext cx="3030892" cy="1931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458336"/>
            <a:ext cx="3626485" cy="29246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4255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4-1: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điện trên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12700" marR="20320">
              <a:lnSpc>
                <a:spcPts val="1260"/>
              </a:lnSpc>
              <a:spcBef>
                <a:spcPts val="65"/>
              </a:spcBef>
            </a:pPr>
            <a:r>
              <a:rPr sz="1100" i="1" dirty="0">
                <a:latin typeface="Times New Roman"/>
                <a:cs typeface="Times New Roman"/>
              </a:rPr>
              <a:t>1- </a:t>
            </a:r>
            <a:r>
              <a:rPr sz="1100" i="1" spc="-5" dirty="0">
                <a:latin typeface="Times New Roman"/>
                <a:cs typeface="Times New Roman"/>
              </a:rPr>
              <a:t>mô </a:t>
            </a:r>
            <a:r>
              <a:rPr sz="1100" i="1" dirty="0">
                <a:latin typeface="Times New Roman"/>
                <a:cs typeface="Times New Roman"/>
              </a:rPr>
              <a:t>tơ </a:t>
            </a:r>
            <a:r>
              <a:rPr sz="1100" i="1" spc="-5" dirty="0">
                <a:latin typeface="Times New Roman"/>
                <a:cs typeface="Times New Roman"/>
              </a:rPr>
              <a:t>khởi </a:t>
            </a:r>
            <a:r>
              <a:rPr sz="1100" i="1" dirty="0">
                <a:latin typeface="Times New Roman"/>
                <a:cs typeface="Times New Roman"/>
              </a:rPr>
              <a:t>động, 2-máy phát, </a:t>
            </a:r>
            <a:r>
              <a:rPr sz="1100" i="1" spc="-5" dirty="0">
                <a:latin typeface="Times New Roman"/>
                <a:cs typeface="Times New Roman"/>
              </a:rPr>
              <a:t>3-dây điện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nạp, 4-đèn  </a:t>
            </a:r>
            <a:r>
              <a:rPr sz="1100" i="1" dirty="0">
                <a:latin typeface="Times New Roman"/>
                <a:cs typeface="Times New Roman"/>
              </a:rPr>
              <a:t>báo nạp, </a:t>
            </a:r>
            <a:r>
              <a:rPr sz="1100" i="1" spc="-5" dirty="0">
                <a:latin typeface="Times New Roman"/>
                <a:cs typeface="Times New Roman"/>
              </a:rPr>
              <a:t>5- </a:t>
            </a:r>
            <a:r>
              <a:rPr sz="1100" i="1" dirty="0">
                <a:latin typeface="Times New Roman"/>
                <a:cs typeface="Times New Roman"/>
              </a:rPr>
              <a:t>hộp cầu chì, </a:t>
            </a:r>
            <a:r>
              <a:rPr sz="1100" i="1" spc="-5" dirty="0">
                <a:latin typeface="Times New Roman"/>
                <a:cs typeface="Times New Roman"/>
              </a:rPr>
              <a:t>6-cầu chì tổng, 7- </a:t>
            </a:r>
            <a:r>
              <a:rPr sz="1100" i="1" dirty="0">
                <a:latin typeface="Times New Roman"/>
                <a:cs typeface="Times New Roman"/>
              </a:rPr>
              <a:t>bộ ổn </a:t>
            </a:r>
            <a:r>
              <a:rPr sz="1100" i="1" spc="-5" dirty="0">
                <a:latin typeface="Times New Roman"/>
                <a:cs typeface="Times New Roman"/>
              </a:rPr>
              <a:t>định </a:t>
            </a:r>
            <a:r>
              <a:rPr sz="1100" i="1" dirty="0">
                <a:latin typeface="Times New Roman"/>
                <a:cs typeface="Times New Roman"/>
              </a:rPr>
              <a:t>điện </a:t>
            </a:r>
            <a:r>
              <a:rPr sz="1100" i="1" spc="-5" dirty="0">
                <a:latin typeface="Times New Roman"/>
                <a:cs typeface="Times New Roman"/>
              </a:rPr>
              <a:t>áp,  </a:t>
            </a:r>
            <a:r>
              <a:rPr sz="1100" i="1" dirty="0">
                <a:latin typeface="Times New Roman"/>
                <a:cs typeface="Times New Roman"/>
              </a:rPr>
              <a:t>8-Cực dương ắc </a:t>
            </a:r>
            <a:r>
              <a:rPr sz="1100" i="1" spc="-5" dirty="0">
                <a:latin typeface="Times New Roman"/>
                <a:cs typeface="Times New Roman"/>
              </a:rPr>
              <a:t>quy, 9-ắc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quy.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ts val="1300"/>
              </a:lnSpc>
              <a:spcBef>
                <a:spcPts val="30"/>
              </a:spcBef>
            </a:pPr>
            <a:r>
              <a:rPr sz="1100" spc="-5" dirty="0">
                <a:latin typeface="Times New Roman"/>
                <a:cs typeface="Times New Roman"/>
              </a:rPr>
              <a:t>Ắc </a:t>
            </a:r>
            <a:r>
              <a:rPr sz="1100" dirty="0">
                <a:latin typeface="Times New Roman"/>
                <a:cs typeface="Times New Roman"/>
              </a:rPr>
              <a:t>quy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 err="1">
                <a:latin typeface="Times New Roman"/>
                <a:cs typeface="Times New Roman"/>
              </a:rPr>
              <a:t>điện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mắc song </a:t>
            </a:r>
            <a:r>
              <a:rPr sz="1100" spc="-10" dirty="0">
                <a:latin typeface="Times New Roman"/>
                <a:cs typeface="Times New Roman"/>
              </a:rPr>
              <a:t>song.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spc="-60" dirty="0">
                <a:latin typeface="Times New Roman"/>
                <a:cs typeface="Times New Roman"/>
              </a:rPr>
              <a:t>máy 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điện không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áp do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 err="1">
                <a:latin typeface="Times New Roman"/>
                <a:cs typeface="Times New Roman"/>
              </a:rPr>
              <a:t>ra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5" dirty="0" err="1" smtClean="0">
                <a:latin typeface="Times New Roman"/>
                <a:cs typeface="Times New Roman"/>
              </a:rPr>
              <a:t>ch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a</a:t>
            </a:r>
            <a:r>
              <a:rPr sz="1100" spc="3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đạt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trị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định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mức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(khi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ôtô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quay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chậm)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thì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tất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85" dirty="0">
                <a:latin typeface="Times New Roman"/>
                <a:cs typeface="Times New Roman"/>
              </a:rPr>
              <a:t>cả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các nguồn </a:t>
            </a:r>
            <a:r>
              <a:rPr sz="1100" spc="-5" dirty="0">
                <a:latin typeface="Times New Roman"/>
                <a:cs typeface="Times New Roman"/>
              </a:rPr>
              <a:t>tiêu </a:t>
            </a:r>
            <a:r>
              <a:rPr sz="1100" dirty="0">
                <a:latin typeface="Times New Roman"/>
                <a:cs typeface="Times New Roman"/>
              </a:rPr>
              <a:t>thụ </a:t>
            </a:r>
            <a:r>
              <a:rPr sz="1100" spc="-5" dirty="0" err="1">
                <a:latin typeface="Times New Roman"/>
                <a:cs typeface="Times New Roman"/>
              </a:rPr>
              <a:t>điện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ắc quy cung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cấp.</a:t>
            </a:r>
          </a:p>
          <a:p>
            <a:pPr marL="12700" marR="5080" indent="269240" algn="just">
              <a:lnSpc>
                <a:spcPct val="986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Khi động cơ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quay nhanh,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áp do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" dirty="0">
                <a:latin typeface="Times New Roman"/>
                <a:cs typeface="Times New Roman"/>
              </a:rPr>
              <a:t>ra lớn 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5" dirty="0">
                <a:latin typeface="Times New Roman"/>
                <a:cs typeface="Times New Roman"/>
              </a:rPr>
              <a:t>trị số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5" dirty="0">
                <a:latin typeface="Times New Roman"/>
                <a:cs typeface="Times New Roman"/>
              </a:rPr>
              <a:t>mức,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điện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cung cấp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cho các  bộ phận </a:t>
            </a:r>
            <a:r>
              <a:rPr sz="1100" spc="-5" dirty="0">
                <a:latin typeface="Times New Roman"/>
                <a:cs typeface="Times New Roman"/>
              </a:rPr>
              <a:t>tiêu thụ điện và nạp </a:t>
            </a:r>
            <a:r>
              <a:rPr sz="1100" dirty="0">
                <a:latin typeface="Times New Roman"/>
                <a:cs typeface="Times New Roman"/>
              </a:rPr>
              <a:t>điện cho ắc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quy.</a:t>
            </a:r>
            <a:endParaRPr sz="1100" dirty="0">
              <a:latin typeface="Times New Roman"/>
              <a:cs typeface="Times New Roman"/>
            </a:endParaRPr>
          </a:p>
          <a:p>
            <a:pPr marL="492759" lvl="1" indent="-211454">
              <a:lnSpc>
                <a:spcPct val="100000"/>
              </a:lnSpc>
              <a:spcBef>
                <a:spcPts val="555"/>
              </a:spcBef>
              <a:buAutoNum type="arabicPeriod" startAt="2"/>
              <a:tabLst>
                <a:tab pos="493395" algn="l"/>
              </a:tabLst>
            </a:pPr>
            <a:r>
              <a:rPr sz="1100" b="1" dirty="0">
                <a:latin typeface="Times New Roman"/>
                <a:cs typeface="Times New Roman"/>
              </a:rPr>
              <a:t>- HỆ </a:t>
            </a:r>
            <a:r>
              <a:rPr sz="1100" b="1" spc="-5" dirty="0">
                <a:latin typeface="Times New Roman"/>
                <a:cs typeface="Times New Roman"/>
              </a:rPr>
              <a:t>THỐNG NGUỒN ĐIỆN TRÊN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>
              <a:lnSpc>
                <a:spcPct val="100000"/>
              </a:lnSpc>
              <a:spcBef>
                <a:spcPts val="560"/>
              </a:spcBef>
              <a:buAutoNum type="arabicPeriod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10" dirty="0">
                <a:latin typeface="Times New Roman"/>
                <a:cs typeface="Times New Roman"/>
              </a:rPr>
              <a:t>Ắc</a:t>
            </a:r>
            <a:r>
              <a:rPr sz="1100" i="1" dirty="0">
                <a:latin typeface="Times New Roman"/>
                <a:cs typeface="Times New Roman"/>
              </a:rPr>
              <a:t> quy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90"/>
              </a:spcBef>
            </a:pPr>
            <a:r>
              <a:rPr sz="1100" spc="-15" dirty="0">
                <a:latin typeface="Times New Roman"/>
                <a:cs typeface="Times New Roman"/>
              </a:rPr>
              <a:t>Ắc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quy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để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tích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trữ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điện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năng,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cung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cấp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cho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các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phụ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 err="1">
                <a:latin typeface="Times New Roman"/>
                <a:cs typeface="Times New Roman"/>
              </a:rPr>
              <a:t>tải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00" dirty="0" err="1" smtClean="0">
                <a:latin typeface="Times New Roman"/>
                <a:cs typeface="Times New Roman"/>
              </a:rPr>
              <a:t>nh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: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80"/>
              </a:spcBef>
            </a:pPr>
            <a:r>
              <a:rPr sz="1100" dirty="0">
                <a:latin typeface="Times New Roman"/>
                <a:cs typeface="Times New Roman"/>
              </a:rPr>
              <a:t>- Máy </a:t>
            </a:r>
            <a:r>
              <a:rPr sz="1100" spc="-5" dirty="0">
                <a:latin typeface="Times New Roman"/>
                <a:cs typeface="Times New Roman"/>
              </a:rPr>
              <a:t>khởi </a:t>
            </a:r>
            <a:r>
              <a:rPr sz="1100" dirty="0">
                <a:latin typeface="Times New Roman"/>
                <a:cs typeface="Times New Roman"/>
              </a:rPr>
              <a:t>động để </a:t>
            </a:r>
            <a:r>
              <a:rPr sz="1100" spc="-5" dirty="0">
                <a:latin typeface="Times New Roman"/>
                <a:cs typeface="Times New Roman"/>
              </a:rPr>
              <a:t>khởi động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98489" y="1023874"/>
            <a:ext cx="3625850" cy="6007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>
              <a:lnSpc>
                <a:spcPts val="13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- Các phụ </a:t>
            </a:r>
            <a:r>
              <a:rPr sz="1100" spc="-5" dirty="0">
                <a:latin typeface="Times New Roman"/>
                <a:cs typeface="Times New Roman"/>
              </a:rPr>
              <a:t>tải khác khi máy </a:t>
            </a:r>
            <a:r>
              <a:rPr sz="1100" dirty="0" err="1">
                <a:latin typeface="Times New Roman"/>
                <a:cs typeface="Times New Roman"/>
              </a:rPr>
              <a:t>phát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latin typeface="Times New Roman"/>
                <a:cs typeface="Times New Roman"/>
              </a:rPr>
              <a:t>ch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việc,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tốc </a:t>
            </a:r>
            <a:r>
              <a:rPr sz="1100" spc="-95" dirty="0">
                <a:latin typeface="Times New Roman"/>
                <a:cs typeface="Times New Roman"/>
              </a:rPr>
              <a:t>độ  </a:t>
            </a:r>
            <a:r>
              <a:rPr sz="1100" dirty="0">
                <a:latin typeface="Times New Roman"/>
                <a:cs typeface="Times New Roman"/>
              </a:rPr>
              <a:t>quay của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 err="1">
                <a:latin typeface="Times New Roman"/>
                <a:cs typeface="Times New Roman"/>
              </a:rPr>
              <a:t>phát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latin typeface="Times New Roman"/>
                <a:cs typeface="Times New Roman"/>
              </a:rPr>
              <a:t>ch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đạt định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mức.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45"/>
              </a:spcBef>
            </a:pPr>
            <a:r>
              <a:rPr sz="1100" spc="-5" dirty="0">
                <a:latin typeface="Times New Roman"/>
                <a:cs typeface="Times New Roman"/>
              </a:rPr>
              <a:t>Ắc </a:t>
            </a:r>
            <a:r>
              <a:rPr sz="1100" dirty="0">
                <a:latin typeface="Times New Roman"/>
                <a:cs typeface="Times New Roman"/>
              </a:rPr>
              <a:t>quy a xít chì </a:t>
            </a:r>
            <a:r>
              <a:rPr sz="1100" spc="-5" dirty="0">
                <a:latin typeface="Times New Roman"/>
                <a:cs typeface="Times New Roman"/>
              </a:rPr>
              <a:t>lắp trên </a:t>
            </a:r>
            <a:r>
              <a:rPr sz="1100" spc="-5" dirty="0" err="1">
                <a:latin typeface="Times New Roman"/>
                <a:cs typeface="Times New Roman"/>
              </a:rPr>
              <a:t>ôtô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bày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4-2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18222" y="1763077"/>
            <a:ext cx="3475704" cy="2328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3089" y="4226433"/>
            <a:ext cx="3679190" cy="19869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34695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4-2: </a:t>
            </a:r>
            <a:r>
              <a:rPr sz="1100" i="1" dirty="0">
                <a:latin typeface="Times New Roman"/>
                <a:cs typeface="Times New Roman"/>
              </a:rPr>
              <a:t>Ắc quy a </a:t>
            </a:r>
            <a:r>
              <a:rPr sz="1100" i="1" spc="-5" dirty="0">
                <a:latin typeface="Times New Roman"/>
                <a:cs typeface="Times New Roman"/>
              </a:rPr>
              <a:t>xít chì </a:t>
            </a:r>
            <a:r>
              <a:rPr sz="1100" i="1" dirty="0">
                <a:latin typeface="Times New Roman"/>
                <a:cs typeface="Times New Roman"/>
              </a:rPr>
              <a:t>lắp </a:t>
            </a:r>
            <a:r>
              <a:rPr sz="1100" i="1" spc="-5" dirty="0">
                <a:latin typeface="Times New Roman"/>
                <a:cs typeface="Times New Roman"/>
              </a:rPr>
              <a:t>trên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269240" algn="just">
              <a:lnSpc>
                <a:spcPct val="95600"/>
              </a:lnSpc>
              <a:spcBef>
                <a:spcPts val="30"/>
              </a:spcBef>
            </a:pPr>
            <a:r>
              <a:rPr sz="1100" spc="-55" dirty="0" smtClean="0">
                <a:latin typeface="Times New Roman"/>
                <a:cs typeface="Times New Roman"/>
              </a:rPr>
              <a:t>1-l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ới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cực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>
                <a:latin typeface="Times New Roman"/>
                <a:cs typeface="Times New Roman"/>
              </a:rPr>
              <a:t>; </a:t>
            </a:r>
            <a:r>
              <a:rPr sz="1100" spc="5" dirty="0">
                <a:latin typeface="Times New Roman"/>
                <a:cs typeface="Times New Roman"/>
              </a:rPr>
              <a:t>2- </a:t>
            </a:r>
            <a:r>
              <a:rPr sz="1100" dirty="0">
                <a:latin typeface="Times New Roman"/>
                <a:cs typeface="Times New Roman"/>
              </a:rPr>
              <a:t>bản </a:t>
            </a:r>
            <a:r>
              <a:rPr sz="1100" dirty="0" err="1">
                <a:latin typeface="Times New Roman"/>
                <a:cs typeface="Times New Roman"/>
              </a:rPr>
              <a:t>cực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smtClean="0">
                <a:latin typeface="Times New Roman"/>
                <a:cs typeface="Times New Roman"/>
              </a:rPr>
              <a:t>d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>
                <a:latin typeface="Times New Roman"/>
                <a:cs typeface="Times New Roman"/>
              </a:rPr>
              <a:t>; </a:t>
            </a:r>
            <a:r>
              <a:rPr sz="1100" spc="-5" dirty="0">
                <a:latin typeface="Times New Roman"/>
                <a:cs typeface="Times New Roman"/>
              </a:rPr>
              <a:t>3-tấm </a:t>
            </a: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điện; </a:t>
            </a:r>
            <a:r>
              <a:rPr sz="1100" spc="-290" dirty="0">
                <a:latin typeface="Times New Roman"/>
                <a:cs typeface="Times New Roman"/>
              </a:rPr>
              <a:t>4- 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l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cực âm; 5-bản </a:t>
            </a:r>
            <a:r>
              <a:rPr sz="1100" dirty="0">
                <a:latin typeface="Times New Roman"/>
                <a:cs typeface="Times New Roman"/>
              </a:rPr>
              <a:t>cực </a:t>
            </a:r>
            <a:r>
              <a:rPr sz="1100" spc="-5" dirty="0">
                <a:latin typeface="Times New Roman"/>
                <a:cs typeface="Times New Roman"/>
              </a:rPr>
              <a:t>âm; 6-các </a:t>
            </a:r>
            <a:r>
              <a:rPr sz="1100" dirty="0">
                <a:latin typeface="Times New Roman"/>
                <a:cs typeface="Times New Roman"/>
              </a:rPr>
              <a:t>tấm bản cực </a:t>
            </a:r>
            <a:r>
              <a:rPr sz="1100" spc="-5" dirty="0">
                <a:latin typeface="Times New Roman"/>
                <a:cs typeface="Times New Roman"/>
              </a:rPr>
              <a:t>âm; 7-khối </a:t>
            </a:r>
            <a:r>
              <a:rPr sz="1100" spc="-55" dirty="0">
                <a:latin typeface="Times New Roman"/>
                <a:cs typeface="Times New Roman"/>
              </a:rPr>
              <a:t>cực  </a:t>
            </a:r>
            <a:r>
              <a:rPr sz="1100" spc="-5" dirty="0">
                <a:latin typeface="Times New Roman"/>
                <a:cs typeface="Times New Roman"/>
              </a:rPr>
              <a:t>âm; 8-khối </a:t>
            </a:r>
            <a:r>
              <a:rPr sz="1100" dirty="0" err="1">
                <a:latin typeface="Times New Roman"/>
                <a:cs typeface="Times New Roman"/>
              </a:rPr>
              <a:t>cực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>
                <a:latin typeface="Times New Roman"/>
                <a:cs typeface="Times New Roman"/>
              </a:rPr>
              <a:t>; </a:t>
            </a:r>
            <a:r>
              <a:rPr sz="1100" spc="-5" dirty="0">
                <a:latin typeface="Times New Roman"/>
                <a:cs typeface="Times New Roman"/>
              </a:rPr>
              <a:t>9-mắt hiển thị;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10-nắp.</a:t>
            </a:r>
            <a:endParaRPr sz="1100" dirty="0">
              <a:latin typeface="Times New Roman"/>
              <a:cs typeface="Times New Roman"/>
            </a:endParaRPr>
          </a:p>
          <a:p>
            <a:pPr marL="38100" marR="31115" indent="269240" algn="just">
              <a:lnSpc>
                <a:spcPct val="98500"/>
              </a:lnSpc>
              <a:spcBef>
                <a:spcPts val="620"/>
              </a:spcBef>
            </a:pPr>
            <a:r>
              <a:rPr sz="1100" spc="-5" dirty="0">
                <a:latin typeface="Times New Roman"/>
                <a:cs typeface="Times New Roman"/>
              </a:rPr>
              <a:t>Dung </a:t>
            </a:r>
            <a:r>
              <a:rPr sz="1100" dirty="0">
                <a:latin typeface="Times New Roman"/>
                <a:cs typeface="Times New Roman"/>
              </a:rPr>
              <a:t>dịch điện phân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: a xít </a:t>
            </a:r>
            <a:r>
              <a:rPr sz="1100" spc="-5" dirty="0">
                <a:latin typeface="Times New Roman"/>
                <a:cs typeface="Times New Roman"/>
              </a:rPr>
              <a:t>sunfurich (H</a:t>
            </a:r>
            <a:r>
              <a:rPr sz="1050" spc="-7" baseline="-11904" dirty="0">
                <a:latin typeface="Times New Roman"/>
                <a:cs typeface="Times New Roman"/>
              </a:rPr>
              <a:t>2</a:t>
            </a:r>
            <a:r>
              <a:rPr sz="1100" spc="-5" dirty="0">
                <a:latin typeface="Times New Roman"/>
                <a:cs typeface="Times New Roman"/>
              </a:rPr>
              <a:t>SO</a:t>
            </a:r>
            <a:r>
              <a:rPr sz="1050" spc="-7" baseline="-11904" dirty="0">
                <a:latin typeface="Times New Roman"/>
                <a:cs typeface="Times New Roman"/>
              </a:rPr>
              <a:t>4) </a:t>
            </a:r>
            <a:r>
              <a:rPr sz="1100" dirty="0">
                <a:latin typeface="Times New Roman"/>
                <a:cs typeface="Times New Roman"/>
              </a:rPr>
              <a:t>đặc pha  </a:t>
            </a:r>
            <a:r>
              <a:rPr sz="1100" spc="-5" dirty="0" err="1">
                <a:latin typeface="Times New Roman"/>
                <a:cs typeface="Times New Roman"/>
              </a:rPr>
              <a:t>với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cất </a:t>
            </a:r>
            <a:r>
              <a:rPr sz="1100" dirty="0">
                <a:latin typeface="Times New Roman"/>
                <a:cs typeface="Times New Roman"/>
              </a:rPr>
              <a:t>theo nồng độ quy định.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nồng độ </a:t>
            </a:r>
            <a:r>
              <a:rPr sz="1100" spc="-5" dirty="0">
                <a:latin typeface="Times New Roman"/>
                <a:cs typeface="Times New Roman"/>
              </a:rPr>
              <a:t>dung </a:t>
            </a:r>
            <a:r>
              <a:rPr sz="1100" spc="-40" dirty="0">
                <a:latin typeface="Times New Roman"/>
                <a:cs typeface="Times New Roman"/>
              </a:rPr>
              <a:t>dịch  </a:t>
            </a:r>
            <a:r>
              <a:rPr sz="1100" dirty="0">
                <a:latin typeface="Times New Roman"/>
                <a:cs typeface="Times New Roman"/>
              </a:rPr>
              <a:t>quá đậm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làm các tấm bản cực </a:t>
            </a:r>
            <a:r>
              <a:rPr sz="1100" spc="-5" dirty="0">
                <a:latin typeface="Times New Roman"/>
                <a:cs typeface="Times New Roman"/>
              </a:rPr>
              <a:t>nhanh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sun phát hoá, </a:t>
            </a:r>
            <a:r>
              <a:rPr sz="1100" dirty="0">
                <a:latin typeface="Times New Roman"/>
                <a:cs typeface="Times New Roman"/>
              </a:rPr>
              <a:t>nếu </a:t>
            </a:r>
            <a:r>
              <a:rPr sz="1100" spc="-5" dirty="0">
                <a:latin typeface="Times New Roman"/>
                <a:cs typeface="Times New Roman"/>
              </a:rPr>
              <a:t>quá  </a:t>
            </a:r>
            <a:r>
              <a:rPr sz="1100" dirty="0">
                <a:latin typeface="Times New Roman"/>
                <a:cs typeface="Times New Roman"/>
              </a:rPr>
              <a:t>loãng </a:t>
            </a:r>
            <a:r>
              <a:rPr sz="1100" spc="-5" dirty="0">
                <a:latin typeface="Times New Roman"/>
                <a:cs typeface="Times New Roman"/>
              </a:rPr>
              <a:t>thì điện </a:t>
            </a:r>
            <a:r>
              <a:rPr sz="1100" dirty="0">
                <a:latin typeface="Times New Roman"/>
                <a:cs typeface="Times New Roman"/>
              </a:rPr>
              <a:t>dung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điện thế </a:t>
            </a:r>
            <a:r>
              <a:rPr sz="1100" spc="-5" dirty="0">
                <a:latin typeface="Times New Roman"/>
                <a:cs typeface="Times New Roman"/>
              </a:rPr>
              <a:t>của ắc </a:t>
            </a:r>
            <a:r>
              <a:rPr sz="1100" dirty="0">
                <a:latin typeface="Times New Roman"/>
                <a:cs typeface="Times New Roman"/>
              </a:rPr>
              <a:t>quy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giảm.</a:t>
            </a:r>
            <a:endParaRPr sz="1100" dirty="0">
              <a:latin typeface="Times New Roman"/>
              <a:cs typeface="Times New Roman"/>
            </a:endParaRPr>
          </a:p>
          <a:p>
            <a:pPr marL="38100" marR="33020" indent="269240" algn="just">
              <a:lnSpc>
                <a:spcPct val="987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Nhìn trên mắt </a:t>
            </a:r>
            <a:r>
              <a:rPr sz="1100" dirty="0">
                <a:latin typeface="Times New Roman"/>
                <a:cs typeface="Times New Roman"/>
              </a:rPr>
              <a:t>hiển thị </a:t>
            </a:r>
            <a:r>
              <a:rPr sz="1100" spc="-5" dirty="0">
                <a:latin typeface="Times New Roman"/>
                <a:cs typeface="Times New Roman"/>
              </a:rPr>
              <a:t>(9) trên hình </a:t>
            </a:r>
            <a:r>
              <a:rPr sz="1100" spc="-10" dirty="0">
                <a:latin typeface="Times New Roman"/>
                <a:cs typeface="Times New Roman"/>
              </a:rPr>
              <a:t>vẽ </a:t>
            </a:r>
            <a:r>
              <a:rPr sz="1100" dirty="0">
                <a:latin typeface="Times New Roman"/>
                <a:cs typeface="Times New Roman"/>
              </a:rPr>
              <a:t>nếu có </a:t>
            </a:r>
            <a:r>
              <a:rPr sz="1100" spc="-5" dirty="0">
                <a:latin typeface="Times New Roman"/>
                <a:cs typeface="Times New Roman"/>
              </a:rPr>
              <a:t>mầu </a:t>
            </a:r>
            <a:r>
              <a:rPr sz="1100" dirty="0">
                <a:latin typeface="Times New Roman"/>
                <a:cs typeface="Times New Roman"/>
              </a:rPr>
              <a:t>xanh thì  ắc quy còn tốt nếu </a:t>
            </a:r>
            <a:r>
              <a:rPr sz="1100" spc="-5" dirty="0">
                <a:latin typeface="Times New Roman"/>
                <a:cs typeface="Times New Roman"/>
              </a:rPr>
              <a:t>màu </a:t>
            </a:r>
            <a:r>
              <a:rPr sz="1100" dirty="0">
                <a:latin typeface="Times New Roman"/>
                <a:cs typeface="Times New Roman"/>
              </a:rPr>
              <a:t>đỏ hoặc </a:t>
            </a:r>
            <a:r>
              <a:rPr sz="1100" spc="-5" dirty="0">
                <a:latin typeface="Times New Roman"/>
                <a:cs typeface="Times New Roman"/>
              </a:rPr>
              <a:t>vàng </a:t>
            </a:r>
            <a:r>
              <a:rPr sz="1100" dirty="0">
                <a:latin typeface="Times New Roman"/>
                <a:cs typeface="Times New Roman"/>
              </a:rPr>
              <a:t>ắc quy </a:t>
            </a:r>
            <a:r>
              <a:rPr sz="1100" dirty="0" err="1">
                <a:latin typeface="Times New Roman"/>
                <a:cs typeface="Times New Roman"/>
              </a:rPr>
              <a:t>đã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0" dirty="0" smtClean="0">
                <a:latin typeface="Times New Roman"/>
                <a:cs typeface="Times New Roman"/>
              </a:rPr>
              <a:t>h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hỏng </a:t>
            </a:r>
            <a:r>
              <a:rPr sz="1100" spc="-50" dirty="0">
                <a:latin typeface="Times New Roman"/>
                <a:cs typeface="Times New Roman"/>
              </a:rPr>
              <a:t>hoặc 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còn đảm bảo </a:t>
            </a:r>
            <a:r>
              <a:rPr sz="1100" dirty="0" err="1">
                <a:latin typeface="Times New Roman"/>
                <a:cs typeface="Times New Roman"/>
              </a:rPr>
              <a:t>chất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độ an </a:t>
            </a:r>
            <a:r>
              <a:rPr sz="1100" spc="-5" dirty="0">
                <a:latin typeface="Times New Roman"/>
                <a:cs typeface="Times New Roman"/>
              </a:rPr>
              <a:t>toàn. Nên thay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mới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68236" y="6269254"/>
            <a:ext cx="122999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100" i="1" dirty="0">
                <a:latin typeface="Times New Roman"/>
                <a:cs typeface="Times New Roman"/>
              </a:rPr>
              <a:t>4.2.2 - Máy phát</a:t>
            </a:r>
            <a:r>
              <a:rPr sz="1100" i="1" spc="-8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điện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5850" cy="9194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dirty="0">
                <a:latin typeface="Times New Roman"/>
                <a:cs typeface="Times New Roman"/>
              </a:rPr>
              <a:t>Máy phát điện để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năng cung cấp cho các phụ  tải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nạp </a:t>
            </a:r>
            <a:r>
              <a:rPr sz="1100" spc="-5" dirty="0">
                <a:latin typeface="Times New Roman"/>
                <a:cs typeface="Times New Roman"/>
              </a:rPr>
              <a:t>điện cho ắc </a:t>
            </a:r>
            <a:r>
              <a:rPr sz="1100" dirty="0">
                <a:latin typeface="Times New Roman"/>
                <a:cs typeface="Times New Roman"/>
              </a:rPr>
              <a:t>quy ở những chế độ 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nhất </a:t>
            </a:r>
            <a:r>
              <a:rPr sz="1100" spc="-10" dirty="0">
                <a:latin typeface="Times New Roman"/>
                <a:cs typeface="Times New Roman"/>
              </a:rPr>
              <a:t>định  </a:t>
            </a:r>
            <a:r>
              <a:rPr sz="1100" dirty="0">
                <a:latin typeface="Times New Roman"/>
                <a:cs typeface="Times New Roman"/>
              </a:rPr>
              <a:t>của động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cơ.</a:t>
            </a:r>
            <a:endParaRPr sz="1100" dirty="0">
              <a:latin typeface="Times New Roman"/>
              <a:cs typeface="Times New Roman"/>
            </a:endParaRPr>
          </a:p>
          <a:p>
            <a:pPr marL="1270" algn="ctr">
              <a:lnSpc>
                <a:spcPts val="1290"/>
              </a:lnSpc>
              <a:spcBef>
                <a:spcPts val="530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của máy </a:t>
            </a:r>
            <a:r>
              <a:rPr sz="1100" dirty="0">
                <a:latin typeface="Times New Roman"/>
                <a:cs typeface="Times New Roman"/>
              </a:rPr>
              <a:t>phát điện </a:t>
            </a:r>
            <a:r>
              <a:rPr sz="1100" spc="-5" dirty="0">
                <a:latin typeface="Times New Roman"/>
                <a:cs typeface="Times New Roman"/>
              </a:rPr>
              <a:t>xoay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chiều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sz="1100" spc="-5" dirty="0">
                <a:latin typeface="Times New Roman"/>
                <a:cs typeface="Times New Roman"/>
              </a:rPr>
              <a:t>(</a:t>
            </a:r>
            <a:r>
              <a:rPr sz="1100" spc="-5" dirty="0" err="1">
                <a:latin typeface="Times New Roman"/>
                <a:cs typeface="Times New Roman"/>
              </a:rPr>
              <a:t>loại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trên </a:t>
            </a:r>
            <a:r>
              <a:rPr sz="1100" spc="-5" dirty="0">
                <a:latin typeface="Times New Roman"/>
                <a:cs typeface="Times New Roman"/>
              </a:rPr>
              <a:t>ôtô)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bày trên hình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4-3</a:t>
            </a:r>
          </a:p>
        </p:txBody>
      </p:sp>
      <p:sp>
        <p:nvSpPr>
          <p:cNvPr id="3" name="object 3"/>
          <p:cNvSpPr/>
          <p:nvPr/>
        </p:nvSpPr>
        <p:spPr>
          <a:xfrm>
            <a:off x="629284" y="2147570"/>
            <a:ext cx="3593465" cy="3116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4" y="5240273"/>
            <a:ext cx="3600450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4-3: </a:t>
            </a:r>
            <a:r>
              <a:rPr sz="1100" i="1" dirty="0">
                <a:latin typeface="Times New Roman"/>
                <a:cs typeface="Times New Roman"/>
              </a:rPr>
              <a:t>Máy </a:t>
            </a:r>
            <a:r>
              <a:rPr sz="1100" i="1" spc="-5" dirty="0">
                <a:latin typeface="Times New Roman"/>
                <a:cs typeface="Times New Roman"/>
              </a:rPr>
              <a:t>phát điện sử </a:t>
            </a:r>
            <a:r>
              <a:rPr sz="1100" i="1" dirty="0">
                <a:latin typeface="Times New Roman"/>
                <a:cs typeface="Times New Roman"/>
              </a:rPr>
              <a:t>dụng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ô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tô</a:t>
            </a:r>
            <a:endParaRPr sz="1100">
              <a:latin typeface="Times New Roman"/>
              <a:cs typeface="Times New Roman"/>
            </a:endParaRPr>
          </a:p>
          <a:p>
            <a:pPr marL="12065" marR="5080" indent="2540" algn="ctr">
              <a:lnSpc>
                <a:spcPct val="95900"/>
              </a:lnSpc>
              <a:spcBef>
                <a:spcPts val="25"/>
              </a:spcBef>
            </a:pPr>
            <a:r>
              <a:rPr sz="1100" i="1" dirty="0">
                <a:latin typeface="Times New Roman"/>
                <a:cs typeface="Times New Roman"/>
              </a:rPr>
              <a:t>1-cổ </a:t>
            </a:r>
            <a:r>
              <a:rPr sz="1100" i="1" spc="-5" dirty="0">
                <a:latin typeface="Times New Roman"/>
                <a:cs typeface="Times New Roman"/>
              </a:rPr>
              <a:t>góp; </a:t>
            </a:r>
            <a:r>
              <a:rPr sz="1100" i="1" spc="-10" dirty="0">
                <a:latin typeface="Times New Roman"/>
                <a:cs typeface="Times New Roman"/>
              </a:rPr>
              <a:t>2- </a:t>
            </a:r>
            <a:r>
              <a:rPr sz="1100" i="1" spc="-5" dirty="0">
                <a:latin typeface="Times New Roman"/>
                <a:cs typeface="Times New Roman"/>
              </a:rPr>
              <a:t>chổi than; 3-tiết chỉnh </a:t>
            </a:r>
            <a:r>
              <a:rPr sz="1100" i="1" dirty="0">
                <a:latin typeface="Times New Roman"/>
                <a:cs typeface="Times New Roman"/>
              </a:rPr>
              <a:t>lưu </a:t>
            </a:r>
            <a:r>
              <a:rPr sz="1100" i="1" spc="-5" dirty="0">
                <a:latin typeface="Times New Roman"/>
                <a:cs typeface="Times New Roman"/>
              </a:rPr>
              <a:t>nắn dòng; 4-cuộn </a:t>
            </a:r>
            <a:r>
              <a:rPr sz="1100" i="1" dirty="0">
                <a:latin typeface="Times New Roman"/>
                <a:cs typeface="Times New Roman"/>
              </a:rPr>
              <a:t>dây  rô </a:t>
            </a:r>
            <a:r>
              <a:rPr sz="1100" i="1" spc="-5" dirty="0">
                <a:latin typeface="Times New Roman"/>
                <a:cs typeface="Times New Roman"/>
              </a:rPr>
              <a:t>to; </a:t>
            </a:r>
            <a:r>
              <a:rPr sz="1100" i="1" dirty="0">
                <a:latin typeface="Times New Roman"/>
                <a:cs typeface="Times New Roman"/>
              </a:rPr>
              <a:t>5-quạt làm </a:t>
            </a:r>
            <a:r>
              <a:rPr sz="1100" i="1" spc="-5" dirty="0">
                <a:latin typeface="Times New Roman"/>
                <a:cs typeface="Times New Roman"/>
              </a:rPr>
              <a:t>mát; 6-dây </a:t>
            </a:r>
            <a:r>
              <a:rPr sz="1100" i="1" dirty="0">
                <a:latin typeface="Times New Roman"/>
                <a:cs typeface="Times New Roman"/>
              </a:rPr>
              <a:t>đai từ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 làm </a:t>
            </a:r>
            <a:r>
              <a:rPr sz="1100" i="1" spc="-5" dirty="0">
                <a:latin typeface="Times New Roman"/>
                <a:cs typeface="Times New Roman"/>
              </a:rPr>
              <a:t>quay rô </a:t>
            </a:r>
            <a:r>
              <a:rPr sz="1100" i="1" dirty="0">
                <a:latin typeface="Times New Roman"/>
                <a:cs typeface="Times New Roman"/>
              </a:rPr>
              <a:t>tô </a:t>
            </a:r>
            <a:r>
              <a:rPr sz="1100" i="1" spc="-5" dirty="0">
                <a:latin typeface="Times New Roman"/>
                <a:cs typeface="Times New Roman"/>
              </a:rPr>
              <a:t>máy  </a:t>
            </a:r>
            <a:r>
              <a:rPr sz="1100" i="1" dirty="0">
                <a:latin typeface="Times New Roman"/>
                <a:cs typeface="Times New Roman"/>
              </a:rPr>
              <a:t>phát; 7-cuộn </a:t>
            </a:r>
            <a:r>
              <a:rPr sz="1100" i="1" spc="-5" dirty="0">
                <a:latin typeface="Times New Roman"/>
                <a:cs typeface="Times New Roman"/>
              </a:rPr>
              <a:t>dây sta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to.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6049772"/>
            <a:ext cx="36252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924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Khi động cơ </a:t>
            </a:r>
            <a:r>
              <a:rPr sz="1100" spc="-5" dirty="0">
                <a:latin typeface="Times New Roman"/>
                <a:cs typeface="Times New Roman"/>
              </a:rPr>
              <a:t>ôtô làm việc, </a:t>
            </a:r>
            <a:r>
              <a:rPr sz="1100" dirty="0">
                <a:latin typeface="Times New Roman"/>
                <a:cs typeface="Times New Roman"/>
              </a:rPr>
              <a:t>qua bộ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đai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trục rô </a:t>
            </a:r>
            <a:r>
              <a:rPr sz="1100" spc="-5" dirty="0">
                <a:latin typeface="Times New Roman"/>
                <a:cs typeface="Times New Roman"/>
              </a:rPr>
              <a:t>to  quay,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từ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cuộn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dây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rôto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quét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qua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cuộn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23874"/>
            <a:ext cx="3629660" cy="499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dây phần ứng </a:t>
            </a:r>
            <a:r>
              <a:rPr sz="1100" spc="-5" dirty="0">
                <a:latin typeface="Times New Roman"/>
                <a:cs typeface="Times New Roman"/>
              </a:rPr>
              <a:t>(Stato), làm </a:t>
            </a:r>
            <a:r>
              <a:rPr sz="1100" dirty="0">
                <a:latin typeface="Times New Roman"/>
                <a:cs typeface="Times New Roman"/>
              </a:rPr>
              <a:t>từ thông </a:t>
            </a:r>
            <a:r>
              <a:rPr sz="1100" spc="-5" dirty="0">
                <a:latin typeface="Times New Roman"/>
                <a:cs typeface="Times New Roman"/>
              </a:rPr>
              <a:t>biến thiên </a:t>
            </a:r>
            <a:r>
              <a:rPr sz="1100" dirty="0">
                <a:latin typeface="Times New Roman"/>
                <a:cs typeface="Times New Roman"/>
              </a:rPr>
              <a:t>qua các cuộn dây  sinh ra </a:t>
            </a:r>
            <a:r>
              <a:rPr sz="1100" spc="-5" dirty="0">
                <a:latin typeface="Times New Roman"/>
                <a:cs typeface="Times New Roman"/>
              </a:rPr>
              <a:t>sức điện động </a:t>
            </a:r>
            <a:r>
              <a:rPr sz="1100" dirty="0">
                <a:latin typeface="Times New Roman"/>
                <a:cs typeface="Times New Roman"/>
              </a:rPr>
              <a:t>cảm ứng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phát ra </a:t>
            </a:r>
            <a:r>
              <a:rPr sz="1100" spc="-5" dirty="0">
                <a:latin typeface="Times New Roman"/>
                <a:cs typeface="Times New Roman"/>
              </a:rPr>
              <a:t>dòng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có chiều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spc="-5" dirty="0">
                <a:latin typeface="Times New Roman"/>
                <a:cs typeface="Times New Roman"/>
              </a:rPr>
              <a:t>trị số </a:t>
            </a:r>
            <a:r>
              <a:rPr sz="1100" dirty="0">
                <a:latin typeface="Times New Roman"/>
                <a:cs typeface="Times New Roman"/>
              </a:rPr>
              <a:t>thay đổi </a:t>
            </a:r>
            <a:r>
              <a:rPr sz="1100" spc="-5" dirty="0">
                <a:latin typeface="Times New Roman"/>
                <a:cs typeface="Times New Roman"/>
              </a:rPr>
              <a:t>theo thời gian (gọi </a:t>
            </a:r>
            <a:r>
              <a:rPr sz="1100" dirty="0">
                <a:latin typeface="Times New Roman"/>
                <a:cs typeface="Times New Roman"/>
              </a:rPr>
              <a:t>là dòng điện </a:t>
            </a:r>
            <a:r>
              <a:rPr sz="1100" spc="-5" dirty="0">
                <a:latin typeface="Times New Roman"/>
                <a:cs typeface="Times New Roman"/>
              </a:rPr>
              <a:t>xoay </a:t>
            </a:r>
            <a:r>
              <a:rPr sz="1100" dirty="0">
                <a:latin typeface="Times New Roman"/>
                <a:cs typeface="Times New Roman"/>
              </a:rPr>
              <a:t>chiều).  </a:t>
            </a:r>
            <a:r>
              <a:rPr sz="1100" spc="-5" dirty="0">
                <a:latin typeface="Times New Roman"/>
                <a:cs typeface="Times New Roman"/>
              </a:rPr>
              <a:t>Dòng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xoay </a:t>
            </a:r>
            <a:r>
              <a:rPr sz="1100" dirty="0">
                <a:latin typeface="Times New Roman"/>
                <a:cs typeface="Times New Roman"/>
              </a:rPr>
              <a:t>chiều </a:t>
            </a:r>
            <a:r>
              <a:rPr sz="1100" spc="-5" dirty="0">
                <a:latin typeface="Times New Roman"/>
                <a:cs typeface="Times New Roman"/>
              </a:rPr>
              <a:t>theo </a:t>
            </a:r>
            <a:r>
              <a:rPr sz="1100" dirty="0">
                <a:latin typeface="Times New Roman"/>
                <a:cs typeface="Times New Roman"/>
              </a:rPr>
              <a:t>các đầu dây qua bộ </a:t>
            </a:r>
            <a:r>
              <a:rPr sz="1100" spc="-5" dirty="0" err="1">
                <a:latin typeface="Times New Roman"/>
                <a:cs typeface="Times New Roman"/>
              </a:rPr>
              <a:t>chỉnh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l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u </a:t>
            </a:r>
            <a:r>
              <a:rPr sz="1100" spc="-65" dirty="0">
                <a:latin typeface="Times New Roman"/>
                <a:cs typeface="Times New Roman"/>
              </a:rPr>
              <a:t>nắn  </a:t>
            </a:r>
            <a:r>
              <a:rPr sz="1100" dirty="0">
                <a:latin typeface="Times New Roman"/>
                <a:cs typeface="Times New Roman"/>
              </a:rPr>
              <a:t>thành </a:t>
            </a:r>
            <a:r>
              <a:rPr sz="1100" spc="-5" dirty="0">
                <a:latin typeface="Times New Roman"/>
                <a:cs typeface="Times New Roman"/>
              </a:rPr>
              <a:t>dòng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chiều cung cấp cho phụ tải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nạp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cho  </a:t>
            </a:r>
            <a:r>
              <a:rPr sz="1100" dirty="0">
                <a:latin typeface="Times New Roman"/>
                <a:cs typeface="Times New Roman"/>
              </a:rPr>
              <a:t>ắc</a:t>
            </a:r>
            <a:r>
              <a:rPr sz="1100" spc="-5" dirty="0">
                <a:latin typeface="Times New Roman"/>
                <a:cs typeface="Times New Roman"/>
              </a:rPr>
              <a:t> quy.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605"/>
              </a:spcBef>
            </a:pPr>
            <a:r>
              <a:rPr sz="1100" i="1" dirty="0">
                <a:latin typeface="Times New Roman"/>
                <a:cs typeface="Times New Roman"/>
              </a:rPr>
              <a:t>4.2.3 - Bộ </a:t>
            </a:r>
            <a:r>
              <a:rPr sz="1100" i="1" spc="-5" dirty="0">
                <a:latin typeface="Times New Roman"/>
                <a:cs typeface="Times New Roman"/>
              </a:rPr>
              <a:t>điều chỉnh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điện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điện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điều </a:t>
            </a:r>
            <a:r>
              <a:rPr sz="1100" dirty="0">
                <a:latin typeface="Times New Roman"/>
                <a:cs typeface="Times New Roman"/>
              </a:rPr>
              <a:t>chỉnh </a:t>
            </a:r>
            <a:r>
              <a:rPr sz="1100" spc="-5" dirty="0">
                <a:latin typeface="Times New Roman"/>
                <a:cs typeface="Times New Roman"/>
              </a:rPr>
              <a:t>cho điện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c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độ  </a:t>
            </a:r>
            <a:r>
              <a:rPr sz="1100" dirty="0">
                <a:latin typeface="Times New Roman"/>
                <a:cs typeface="Times New Roman"/>
              </a:rPr>
              <a:t>dòng điện của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luôn </a:t>
            </a:r>
            <a:r>
              <a:rPr sz="1100" dirty="0">
                <a:latin typeface="Times New Roman"/>
                <a:cs typeface="Times New Roman"/>
              </a:rPr>
              <a:t>nằm trong </a:t>
            </a:r>
            <a:r>
              <a:rPr sz="1100" spc="-5" dirty="0">
                <a:latin typeface="Times New Roman"/>
                <a:cs typeface="Times New Roman"/>
              </a:rPr>
              <a:t>phạm </a:t>
            </a:r>
            <a:r>
              <a:rPr sz="1100" spc="-10" dirty="0">
                <a:latin typeface="Times New Roman"/>
                <a:cs typeface="Times New Roman"/>
              </a:rPr>
              <a:t>vi </a:t>
            </a:r>
            <a:r>
              <a:rPr sz="1100" dirty="0">
                <a:latin typeface="Times New Roman"/>
                <a:cs typeface="Times New Roman"/>
              </a:rPr>
              <a:t>quy định, đồng  </a:t>
            </a:r>
            <a:r>
              <a:rPr sz="1100" spc="-5" dirty="0">
                <a:latin typeface="Times New Roman"/>
                <a:cs typeface="Times New Roman"/>
              </a:rPr>
              <a:t>thời cắt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nối dòng điện </a:t>
            </a:r>
            <a:r>
              <a:rPr sz="1100" spc="-5" dirty="0">
                <a:latin typeface="Times New Roman"/>
                <a:cs typeface="Times New Roman"/>
              </a:rPr>
              <a:t>từ </a:t>
            </a:r>
            <a:r>
              <a:rPr sz="1100" dirty="0">
                <a:latin typeface="Times New Roman"/>
                <a:cs typeface="Times New Roman"/>
              </a:rPr>
              <a:t>ắc quy </a:t>
            </a:r>
            <a:r>
              <a:rPr sz="1100" spc="-5" dirty="0">
                <a:latin typeface="Times New Roman"/>
                <a:cs typeface="Times New Roman"/>
              </a:rPr>
              <a:t>tới máy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 err="1">
                <a:latin typeface="Times New Roman"/>
                <a:cs typeface="Times New Roman"/>
              </a:rPr>
              <a:t>những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cần thiết (rơ le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dirty="0" err="1">
                <a:latin typeface="Times New Roman"/>
                <a:cs typeface="Times New Roman"/>
              </a:rPr>
              <a:t>điện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5" dirty="0" smtClean="0">
                <a:latin typeface="Times New Roman"/>
                <a:cs typeface="Times New Roman"/>
              </a:rPr>
              <a:t>ng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ợc</a:t>
            </a:r>
            <a:r>
              <a:rPr sz="1100" spc="-45" dirty="0">
                <a:latin typeface="Times New Roman"/>
                <a:cs typeface="Times New Roman"/>
              </a:rPr>
              <a:t>).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spc="-10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nhiều loại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điện khác nhau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363220" indent="-81280">
              <a:lnSpc>
                <a:spcPct val="100000"/>
              </a:lnSpc>
              <a:spcBef>
                <a:spcPts val="590"/>
              </a:spcBef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Điều chỉnh điện cơ khí (loại rung </a:t>
            </a:r>
            <a:r>
              <a:rPr sz="1100" dirty="0">
                <a:latin typeface="Times New Roman"/>
                <a:cs typeface="Times New Roman"/>
              </a:rPr>
              <a:t>đơn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thuần);</a:t>
            </a:r>
            <a:endParaRPr sz="1100" dirty="0">
              <a:latin typeface="Times New Roman"/>
              <a:cs typeface="Times New Roman"/>
            </a:endParaRPr>
          </a:p>
          <a:p>
            <a:pPr marL="363220" indent="-81280">
              <a:lnSpc>
                <a:spcPct val="100000"/>
              </a:lnSpc>
              <a:spcBef>
                <a:spcPts val="610"/>
              </a:spcBef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Điều chỉnh điện bán </a:t>
            </a:r>
            <a:r>
              <a:rPr sz="1100" dirty="0">
                <a:latin typeface="Times New Roman"/>
                <a:cs typeface="Times New Roman"/>
              </a:rPr>
              <a:t>dẫn </a:t>
            </a:r>
            <a:r>
              <a:rPr sz="1100" spc="-5" dirty="0">
                <a:latin typeface="Times New Roman"/>
                <a:cs typeface="Times New Roman"/>
              </a:rPr>
              <a:t>có tiếp </a:t>
            </a:r>
            <a:r>
              <a:rPr sz="1100" dirty="0">
                <a:latin typeface="Times New Roman"/>
                <a:cs typeface="Times New Roman"/>
              </a:rPr>
              <a:t>điểm điều </a:t>
            </a:r>
            <a:r>
              <a:rPr sz="1100" spc="-5" dirty="0">
                <a:latin typeface="Times New Roman"/>
                <a:cs typeface="Times New Roman"/>
              </a:rPr>
              <a:t>khiển;</a:t>
            </a:r>
            <a:endParaRPr sz="1100" dirty="0">
              <a:latin typeface="Times New Roman"/>
              <a:cs typeface="Times New Roman"/>
            </a:endParaRPr>
          </a:p>
          <a:p>
            <a:pPr marL="281940" marR="127000">
              <a:lnSpc>
                <a:spcPct val="146400"/>
              </a:lnSpc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Điều chỉnh điện bán </a:t>
            </a:r>
            <a:r>
              <a:rPr sz="1100" dirty="0">
                <a:latin typeface="Times New Roman"/>
                <a:cs typeface="Times New Roman"/>
              </a:rPr>
              <a:t>dẫn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có tiếp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khiển. 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Điều chỉnh điện </a:t>
            </a:r>
            <a:r>
              <a:rPr sz="1100" dirty="0">
                <a:latin typeface="Times New Roman"/>
                <a:cs typeface="Times New Roman"/>
              </a:rPr>
              <a:t>đều có ba bộ phận cơ </a:t>
            </a:r>
            <a:r>
              <a:rPr sz="1100" spc="-5" dirty="0">
                <a:latin typeface="Times New Roman"/>
                <a:cs typeface="Times New Roman"/>
              </a:rPr>
              <a:t>bản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8255" indent="269240" algn="just">
              <a:lnSpc>
                <a:spcPct val="100600"/>
              </a:lnSpc>
              <a:spcBef>
                <a:spcPts val="605"/>
              </a:spcBef>
              <a:buChar char="-"/>
              <a:tabLst>
                <a:tab pos="369570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điện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(rơ </a:t>
            </a:r>
            <a:r>
              <a:rPr sz="1100" dirty="0">
                <a:latin typeface="Times New Roman"/>
                <a:cs typeface="Times New Roman"/>
              </a:rPr>
              <a:t>le </a:t>
            </a:r>
            <a:r>
              <a:rPr sz="1100" spc="-5" dirty="0">
                <a:latin typeface="Times New Roman"/>
                <a:cs typeface="Times New Roman"/>
              </a:rPr>
              <a:t>điện áp) </a:t>
            </a:r>
            <a:r>
              <a:rPr sz="1100" dirty="0">
                <a:latin typeface="Times New Roman"/>
                <a:cs typeface="Times New Roman"/>
              </a:rPr>
              <a:t>dùng để </a:t>
            </a:r>
            <a:r>
              <a:rPr sz="1100" spc="-5" dirty="0">
                <a:latin typeface="Times New Roman"/>
                <a:cs typeface="Times New Roman"/>
              </a:rPr>
              <a:t>điều chỉnh 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điện áp của máy </a:t>
            </a:r>
            <a:r>
              <a:rPr sz="1100" dirty="0">
                <a:latin typeface="Times New Roman"/>
                <a:cs typeface="Times New Roman"/>
              </a:rPr>
              <a:t>phát luôn ở </a:t>
            </a:r>
            <a:r>
              <a:rPr sz="1100" spc="-5" dirty="0">
                <a:latin typeface="Times New Roman"/>
                <a:cs typeface="Times New Roman"/>
              </a:rPr>
              <a:t>giá trị định mức khi số vòng  </a:t>
            </a:r>
            <a:r>
              <a:rPr sz="1100" dirty="0">
                <a:latin typeface="Times New Roman"/>
                <a:cs typeface="Times New Roman"/>
              </a:rPr>
              <a:t>quay của </a:t>
            </a:r>
            <a:r>
              <a:rPr sz="1100" spc="-5" dirty="0">
                <a:latin typeface="Times New Roman"/>
                <a:cs typeface="Times New Roman"/>
              </a:rPr>
              <a:t>trục khuỷu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thay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đổi;</a:t>
            </a:r>
          </a:p>
          <a:p>
            <a:pPr marL="12700" marR="11430" indent="269240" algn="just">
              <a:lnSpc>
                <a:spcPct val="100899"/>
              </a:lnSpc>
              <a:spcBef>
                <a:spcPts val="600"/>
              </a:spcBef>
              <a:buChar char="-"/>
              <a:tabLst>
                <a:tab pos="377190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dirty="0" err="1">
                <a:latin typeface="Times New Roman"/>
                <a:cs typeface="Times New Roman"/>
              </a:rPr>
              <a:t>chỉnh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c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 dòng điện (rơ </a:t>
            </a:r>
            <a:r>
              <a:rPr sz="1100" spc="-5" dirty="0">
                <a:latin typeface="Times New Roman"/>
                <a:cs typeface="Times New Roman"/>
              </a:rPr>
              <a:t>le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spc="-5" dirty="0">
                <a:latin typeface="Times New Roman"/>
                <a:cs typeface="Times New Roman"/>
              </a:rPr>
              <a:t>điện) </a:t>
            </a:r>
            <a:r>
              <a:rPr sz="1100" spc="-90" dirty="0">
                <a:latin typeface="Times New Roman"/>
                <a:cs typeface="Times New Roman"/>
              </a:rPr>
              <a:t>để  </a:t>
            </a:r>
            <a:r>
              <a:rPr sz="1100" dirty="0">
                <a:latin typeface="Times New Roman"/>
                <a:cs typeface="Times New Roman"/>
              </a:rPr>
              <a:t>đảm bảo cho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bị quá </a:t>
            </a:r>
            <a:r>
              <a:rPr sz="1100" spc="-5" dirty="0">
                <a:latin typeface="Times New Roman"/>
                <a:cs typeface="Times New Roman"/>
              </a:rPr>
              <a:t>tải khi 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quá nhiều  </a:t>
            </a:r>
            <a:r>
              <a:rPr sz="1100" dirty="0">
                <a:latin typeface="Times New Roman"/>
                <a:cs typeface="Times New Roman"/>
              </a:rPr>
              <a:t>phụ</a:t>
            </a:r>
            <a:r>
              <a:rPr sz="1100" spc="-5" dirty="0">
                <a:latin typeface="Times New Roman"/>
                <a:cs typeface="Times New Roman"/>
              </a:rPr>
              <a:t> tải;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100499"/>
              </a:lnSpc>
              <a:spcBef>
                <a:spcPts val="605"/>
              </a:spcBef>
              <a:buChar char="-"/>
              <a:tabLst>
                <a:tab pos="375920" algn="l"/>
              </a:tabLst>
            </a:pPr>
            <a:r>
              <a:rPr sz="1100" spc="-5" dirty="0">
                <a:latin typeface="Times New Roman"/>
                <a:cs typeface="Times New Roman"/>
              </a:rPr>
              <a:t>Bộ ngăn </a:t>
            </a:r>
            <a:r>
              <a:rPr sz="1100" dirty="0">
                <a:latin typeface="Times New Roman"/>
                <a:cs typeface="Times New Roman"/>
              </a:rPr>
              <a:t>chặn dòng </a:t>
            </a:r>
            <a:r>
              <a:rPr sz="1100" spc="-5" dirty="0" err="1">
                <a:latin typeface="Times New Roman"/>
                <a:cs typeface="Times New Roman"/>
              </a:rPr>
              <a:t>điện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(rơ le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spc="-5" dirty="0" err="1">
                <a:latin typeface="Times New Roman"/>
                <a:cs typeface="Times New Roman"/>
              </a:rPr>
              <a:t>điện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0" dirty="0" smtClean="0">
                <a:latin typeface="Times New Roman"/>
                <a:cs typeface="Times New Roman"/>
              </a:rPr>
              <a:t>ng</a:t>
            </a:r>
            <a:r>
              <a:rPr lang="vi-VN" sz="1100" spc="-110" dirty="0" smtClean="0">
                <a:latin typeface="Times New Roman"/>
                <a:cs typeface="Times New Roman"/>
              </a:rPr>
              <a:t>ư</a:t>
            </a:r>
            <a:r>
              <a:rPr sz="1100" spc="-110" dirty="0" err="1" smtClean="0">
                <a:latin typeface="Times New Roman"/>
                <a:cs typeface="Times New Roman"/>
              </a:rPr>
              <a:t>ợc</a:t>
            </a:r>
            <a:r>
              <a:rPr sz="1100" spc="-110" dirty="0">
                <a:latin typeface="Times New Roman"/>
                <a:cs typeface="Times New Roman"/>
              </a:rPr>
              <a:t>) 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để tự </a:t>
            </a:r>
            <a:r>
              <a:rPr sz="1100" spc="-5" dirty="0">
                <a:latin typeface="Times New Roman"/>
                <a:cs typeface="Times New Roman"/>
              </a:rPr>
              <a:t>cắt điện giữa </a:t>
            </a:r>
            <a:r>
              <a:rPr sz="1100" dirty="0">
                <a:latin typeface="Times New Roman"/>
                <a:cs typeface="Times New Roman"/>
              </a:rPr>
              <a:t>ắc quy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phát khi điện áp ắc quy  lớn </a:t>
            </a:r>
            <a:r>
              <a:rPr sz="1100" spc="-5" dirty="0">
                <a:latin typeface="Times New Roman"/>
                <a:cs typeface="Times New Roman"/>
              </a:rPr>
              <a:t>hơn điện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máy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phát.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68236" y="6150355"/>
            <a:ext cx="185991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4.3 - HỆ </a:t>
            </a:r>
            <a:r>
              <a:rPr sz="1100" b="1" spc="-5" dirty="0">
                <a:latin typeface="Times New Roman"/>
                <a:cs typeface="Times New Roman"/>
              </a:rPr>
              <a:t>THỐNG ĐÁNH</a:t>
            </a:r>
            <a:r>
              <a:rPr sz="1100" b="1" spc="-9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LỬA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8390" cy="38255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6350" indent="269240" algn="just">
              <a:lnSpc>
                <a:spcPct val="98500"/>
              </a:lnSpc>
              <a:spcBef>
                <a:spcPts val="120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đánh </a:t>
            </a:r>
            <a:r>
              <a:rPr sz="1100" dirty="0" err="1">
                <a:latin typeface="Times New Roman"/>
                <a:cs typeface="Times New Roman"/>
              </a:rPr>
              <a:t>lửa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trên động cơ </a:t>
            </a:r>
            <a:r>
              <a:rPr sz="1100" spc="-5" dirty="0">
                <a:latin typeface="Times New Roman"/>
                <a:cs typeface="Times New Roman"/>
              </a:rPr>
              <a:t>xăng, </a:t>
            </a:r>
            <a:r>
              <a:rPr sz="1100" spc="-40" dirty="0">
                <a:latin typeface="Times New Roman"/>
                <a:cs typeface="Times New Roman"/>
              </a:rPr>
              <a:t>dùng  </a:t>
            </a:r>
            <a:r>
              <a:rPr sz="1100" dirty="0">
                <a:latin typeface="Times New Roman"/>
                <a:cs typeface="Times New Roman"/>
              </a:rPr>
              <a:t>để biến dòng hạ áp có điện áp thấp </a:t>
            </a:r>
            <a:r>
              <a:rPr sz="1100" spc="-5" dirty="0">
                <a:latin typeface="Times New Roman"/>
                <a:cs typeface="Times New Roman"/>
              </a:rPr>
              <a:t>(6V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12V) thành </a:t>
            </a:r>
            <a:r>
              <a:rPr sz="1100" dirty="0">
                <a:latin typeface="Times New Roman"/>
                <a:cs typeface="Times New Roman"/>
              </a:rPr>
              <a:t>dòng  điện cao áp có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dirty="0">
                <a:latin typeface="Times New Roman"/>
                <a:cs typeface="Times New Roman"/>
              </a:rPr>
              <a:t>(12.000 V - 50.000 V) </a:t>
            </a:r>
            <a:r>
              <a:rPr sz="1100" spc="-5" dirty="0">
                <a:latin typeface="Times New Roman"/>
                <a:cs typeface="Times New Roman"/>
              </a:rPr>
              <a:t>tạo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tia lửa  </a:t>
            </a:r>
            <a:r>
              <a:rPr sz="1100" dirty="0">
                <a:latin typeface="Times New Roman"/>
                <a:cs typeface="Times New Roman"/>
              </a:rPr>
              <a:t>điện ở bu </a:t>
            </a:r>
            <a:r>
              <a:rPr sz="1100" spc="-10" dirty="0">
                <a:latin typeface="Times New Roman"/>
                <a:cs typeface="Times New Roman"/>
              </a:rPr>
              <a:t>gi </a:t>
            </a:r>
            <a:r>
              <a:rPr sz="1100" dirty="0">
                <a:latin typeface="Times New Roman"/>
                <a:cs typeface="Times New Roman"/>
              </a:rPr>
              <a:t>(nến </a:t>
            </a:r>
            <a:r>
              <a:rPr sz="1100" spc="-5" dirty="0">
                <a:latin typeface="Times New Roman"/>
                <a:cs typeface="Times New Roman"/>
              </a:rPr>
              <a:t>đánh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lửa)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80"/>
              </a:spcBef>
            </a:pPr>
            <a:r>
              <a:rPr sz="1100" spc="-25" dirty="0">
                <a:latin typeface="Times New Roman"/>
                <a:cs typeface="Times New Roman"/>
              </a:rPr>
              <a:t>Trên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ôtô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sử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dụng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nhiều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loại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hệ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thống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đánh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lửa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khác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30" dirty="0" err="1">
                <a:latin typeface="Times New Roman"/>
                <a:cs typeface="Times New Roman"/>
              </a:rPr>
              <a:t>nhau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35" dirty="0" err="1" smtClean="0">
                <a:latin typeface="Times New Roman"/>
                <a:cs typeface="Times New Roman"/>
              </a:rPr>
              <a:t>nh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363220" indent="-81280" algn="just">
              <a:lnSpc>
                <a:spcPct val="100000"/>
              </a:lnSpc>
              <a:spcBef>
                <a:spcPts val="590"/>
              </a:spcBef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đánh </a:t>
            </a:r>
            <a:r>
              <a:rPr sz="1100" spc="-5" dirty="0">
                <a:latin typeface="Times New Roman"/>
                <a:cs typeface="Times New Roman"/>
              </a:rPr>
              <a:t>lửa có tiếp </a:t>
            </a:r>
            <a:r>
              <a:rPr sz="1100" dirty="0">
                <a:latin typeface="Times New Roman"/>
                <a:cs typeface="Times New Roman"/>
              </a:rPr>
              <a:t>điểm (hình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4-4);</a:t>
            </a:r>
            <a:endParaRPr sz="1100" dirty="0">
              <a:latin typeface="Times New Roman"/>
              <a:cs typeface="Times New Roman"/>
            </a:endParaRPr>
          </a:p>
          <a:p>
            <a:pPr marL="281940" marR="172085" algn="just">
              <a:lnSpc>
                <a:spcPct val="143600"/>
              </a:lnSpc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đánh </a:t>
            </a:r>
            <a:r>
              <a:rPr sz="1100" spc="-5" dirty="0">
                <a:latin typeface="Times New Roman"/>
                <a:cs typeface="Times New Roman"/>
              </a:rPr>
              <a:t>lửa bán dẫn không </a:t>
            </a:r>
            <a:r>
              <a:rPr sz="1100" dirty="0">
                <a:latin typeface="Times New Roman"/>
                <a:cs typeface="Times New Roman"/>
              </a:rPr>
              <a:t>tiếp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dirty="0">
                <a:latin typeface="Times New Roman"/>
                <a:cs typeface="Times New Roman"/>
              </a:rPr>
              <a:t>(hình </a:t>
            </a:r>
            <a:r>
              <a:rPr sz="1100" spc="-5" dirty="0">
                <a:latin typeface="Times New Roman"/>
                <a:cs typeface="Times New Roman"/>
              </a:rPr>
              <a:t>4-6).  Nguyên </a:t>
            </a:r>
            <a:r>
              <a:rPr sz="1100" dirty="0">
                <a:latin typeface="Times New Roman"/>
                <a:cs typeface="Times New Roman"/>
              </a:rPr>
              <a:t>lý 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của hệ thống đánh lửa có </a:t>
            </a:r>
            <a:r>
              <a:rPr sz="1100" spc="-5" dirty="0">
                <a:latin typeface="Times New Roman"/>
                <a:cs typeface="Times New Roman"/>
              </a:rPr>
              <a:t>tiếp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điểm: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ts val="1300"/>
              </a:lnSpc>
              <a:spcBef>
                <a:spcPts val="65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khoá điện </a:t>
            </a:r>
            <a:r>
              <a:rPr sz="1100" dirty="0">
                <a:latin typeface="Times New Roman"/>
                <a:cs typeface="Times New Roman"/>
              </a:rPr>
              <a:t>2 </a:t>
            </a:r>
            <a:r>
              <a:rPr sz="1100" spc="-5" dirty="0">
                <a:latin typeface="Times New Roman"/>
                <a:cs typeface="Times New Roman"/>
              </a:rPr>
              <a:t>đóng, cam </a:t>
            </a:r>
            <a:r>
              <a:rPr sz="1100" dirty="0">
                <a:latin typeface="Times New Roman"/>
                <a:cs typeface="Times New Roman"/>
              </a:rPr>
              <a:t>6 quay đóng dòng điện qua  biến </a:t>
            </a:r>
            <a:r>
              <a:rPr sz="1100" spc="-5" dirty="0">
                <a:latin typeface="Times New Roman"/>
                <a:cs typeface="Times New Roman"/>
              </a:rPr>
              <a:t>áp </a:t>
            </a:r>
            <a:r>
              <a:rPr sz="1100" dirty="0">
                <a:latin typeface="Times New Roman"/>
                <a:cs typeface="Times New Roman"/>
              </a:rPr>
              <a:t>đánh lửa 8 </a:t>
            </a:r>
            <a:r>
              <a:rPr sz="1100" spc="-5" dirty="0">
                <a:latin typeface="Times New Roman"/>
                <a:cs typeface="Times New Roman"/>
              </a:rPr>
              <a:t>(mô bin) </a:t>
            </a:r>
            <a:r>
              <a:rPr sz="1100" dirty="0">
                <a:latin typeface="Times New Roman"/>
                <a:cs typeface="Times New Roman"/>
              </a:rPr>
              <a:t>tạo ra </a:t>
            </a:r>
            <a:r>
              <a:rPr sz="1100" spc="-5" dirty="0" err="1">
                <a:latin typeface="Times New Roman"/>
                <a:cs typeface="Times New Roman"/>
              </a:rPr>
              <a:t>năng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 tích </a:t>
            </a:r>
            <a:r>
              <a:rPr sz="1100" dirty="0" err="1">
                <a:latin typeface="Times New Roman"/>
                <a:cs typeface="Times New Roman"/>
              </a:rPr>
              <a:t>trữ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d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err="1" smtClean="0">
                <a:latin typeface="Times New Roman"/>
                <a:cs typeface="Times New Roman"/>
              </a:rPr>
              <a:t>ới</a:t>
            </a:r>
            <a:r>
              <a:rPr sz="1100" spc="-16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dạng </a:t>
            </a:r>
            <a:r>
              <a:rPr sz="1100" dirty="0" err="1">
                <a:latin typeface="Times New Roman"/>
                <a:cs typeface="Times New Roman"/>
              </a:rPr>
              <a:t>từ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biến áp </a:t>
            </a:r>
            <a:r>
              <a:rPr sz="1100" dirty="0">
                <a:latin typeface="Times New Roman"/>
                <a:cs typeface="Times New Roman"/>
              </a:rPr>
              <a:t>đánh lửa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8.</a:t>
            </a:r>
          </a:p>
          <a:p>
            <a:pPr marL="12700" marR="5080" indent="269240" algn="just">
              <a:lnSpc>
                <a:spcPct val="98400"/>
              </a:lnSpc>
              <a:spcBef>
                <a:spcPts val="560"/>
              </a:spcBef>
            </a:pPr>
            <a:r>
              <a:rPr sz="1100" dirty="0">
                <a:latin typeface="Times New Roman"/>
                <a:cs typeface="Times New Roman"/>
              </a:rPr>
              <a:t>Khi cam 6 quay ngắt dòng điện qua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biến áp 8, </a:t>
            </a:r>
            <a:r>
              <a:rPr sz="1100" dirty="0" err="1">
                <a:latin typeface="Times New Roman"/>
                <a:cs typeface="Times New Roman"/>
              </a:rPr>
              <a:t>từ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trong biến áp đánh </a:t>
            </a:r>
            <a:r>
              <a:rPr sz="1100" spc="-5" dirty="0">
                <a:latin typeface="Times New Roman"/>
                <a:cs typeface="Times New Roman"/>
              </a:rPr>
              <a:t>lửa </a:t>
            </a:r>
            <a:r>
              <a:rPr sz="1100" dirty="0">
                <a:latin typeface="Times New Roman"/>
                <a:cs typeface="Times New Roman"/>
              </a:rPr>
              <a:t>8 bị </a:t>
            </a:r>
            <a:r>
              <a:rPr sz="1100" spc="-5" dirty="0">
                <a:latin typeface="Times New Roman"/>
                <a:cs typeface="Times New Roman"/>
              </a:rPr>
              <a:t>mất </a:t>
            </a:r>
            <a:r>
              <a:rPr sz="1100" dirty="0">
                <a:latin typeface="Times New Roman"/>
                <a:cs typeface="Times New Roman"/>
              </a:rPr>
              <a:t>đột </a:t>
            </a:r>
            <a:r>
              <a:rPr sz="1100" spc="-5" dirty="0">
                <a:latin typeface="Times New Roman"/>
                <a:cs typeface="Times New Roman"/>
              </a:rPr>
              <a:t>ngột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sản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5" dirty="0">
                <a:latin typeface="Times New Roman"/>
                <a:cs typeface="Times New Roman"/>
              </a:rPr>
              <a:t>ra  </a:t>
            </a:r>
            <a:r>
              <a:rPr sz="1100" dirty="0">
                <a:latin typeface="Times New Roman"/>
                <a:cs typeface="Times New Roman"/>
              </a:rPr>
              <a:t>sức </a:t>
            </a:r>
            <a:r>
              <a:rPr sz="1100" spc="-5" dirty="0">
                <a:latin typeface="Times New Roman"/>
                <a:cs typeface="Times New Roman"/>
              </a:rPr>
              <a:t>điện động </a:t>
            </a:r>
            <a:r>
              <a:rPr sz="1100" dirty="0">
                <a:latin typeface="Times New Roman"/>
                <a:cs typeface="Times New Roman"/>
              </a:rPr>
              <a:t>cảm ứng có điện </a:t>
            </a:r>
            <a:r>
              <a:rPr sz="1100" spc="-5" dirty="0">
                <a:latin typeface="Times New Roman"/>
                <a:cs typeface="Times New Roman"/>
              </a:rPr>
              <a:t>áp </a:t>
            </a:r>
            <a:r>
              <a:rPr sz="1100" dirty="0">
                <a:latin typeface="Times New Roman"/>
                <a:cs typeface="Times New Roman"/>
              </a:rPr>
              <a:t>cao </a:t>
            </a:r>
            <a:r>
              <a:rPr sz="1100" spc="-5" dirty="0">
                <a:latin typeface="Times New Roman"/>
                <a:cs typeface="Times New Roman"/>
              </a:rPr>
              <a:t>(15.000 </a:t>
            </a:r>
            <a:r>
              <a:rPr sz="1100" dirty="0">
                <a:latin typeface="Times New Roman"/>
                <a:cs typeface="Times New Roman"/>
              </a:rPr>
              <a:t>- 20.000V) </a:t>
            </a:r>
            <a:r>
              <a:rPr sz="1100" spc="-5" dirty="0">
                <a:latin typeface="Times New Roman"/>
                <a:cs typeface="Times New Roman"/>
              </a:rPr>
              <a:t>trong  </a:t>
            </a:r>
            <a:r>
              <a:rPr sz="1100" dirty="0">
                <a:latin typeface="Times New Roman"/>
                <a:cs typeface="Times New Roman"/>
              </a:rPr>
              <a:t>cuộn dây thứ cấp. </a:t>
            </a:r>
            <a:r>
              <a:rPr sz="1100" spc="-5" dirty="0">
                <a:latin typeface="Times New Roman"/>
                <a:cs typeface="Times New Roman"/>
              </a:rPr>
              <a:t>Dòng điện </a:t>
            </a:r>
            <a:r>
              <a:rPr sz="1100" dirty="0">
                <a:latin typeface="Times New Roman"/>
                <a:cs typeface="Times New Roman"/>
              </a:rPr>
              <a:t>cao áp đi theo dây dẫn </a:t>
            </a:r>
            <a:r>
              <a:rPr sz="1100" spc="-5" dirty="0">
                <a:latin typeface="Times New Roman"/>
                <a:cs typeface="Times New Roman"/>
              </a:rPr>
              <a:t>tới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chia  </a:t>
            </a:r>
            <a:r>
              <a:rPr sz="1100" dirty="0">
                <a:latin typeface="Times New Roman"/>
                <a:cs typeface="Times New Roman"/>
              </a:rPr>
              <a:t>điện 5. Tại </a:t>
            </a:r>
            <a:r>
              <a:rPr sz="1100" spc="-5" dirty="0">
                <a:latin typeface="Times New Roman"/>
                <a:cs typeface="Times New Roman"/>
              </a:rPr>
              <a:t>đây </a:t>
            </a:r>
            <a:r>
              <a:rPr sz="1100" dirty="0">
                <a:latin typeface="Times New Roman"/>
                <a:cs typeface="Times New Roman"/>
              </a:rPr>
              <a:t>con </a:t>
            </a:r>
            <a:r>
              <a:rPr sz="1100" spc="-5" dirty="0">
                <a:latin typeface="Times New Roman"/>
                <a:cs typeface="Times New Roman"/>
              </a:rPr>
              <a:t>quay </a:t>
            </a:r>
            <a:r>
              <a:rPr sz="1100" dirty="0">
                <a:latin typeface="Times New Roman"/>
                <a:cs typeface="Times New Roman"/>
              </a:rPr>
              <a:t>chia </a:t>
            </a:r>
            <a:r>
              <a:rPr sz="1100" spc="-5" dirty="0">
                <a:latin typeface="Times New Roman"/>
                <a:cs typeface="Times New Roman"/>
              </a:rPr>
              <a:t>điện chia điện ra các </a:t>
            </a:r>
            <a:r>
              <a:rPr sz="1100" spc="-10" dirty="0">
                <a:latin typeface="Times New Roman"/>
                <a:cs typeface="Times New Roman"/>
              </a:rPr>
              <a:t>bu gi </a:t>
            </a:r>
            <a:r>
              <a:rPr sz="1100" spc="-5" dirty="0">
                <a:latin typeface="Times New Roman"/>
                <a:cs typeface="Times New Roman"/>
              </a:rPr>
              <a:t>đánh  </a:t>
            </a:r>
            <a:r>
              <a:rPr sz="1100" dirty="0">
                <a:latin typeface="Times New Roman"/>
                <a:cs typeface="Times New Roman"/>
              </a:rPr>
              <a:t>lửa </a:t>
            </a:r>
            <a:r>
              <a:rPr sz="1100" spc="-5" dirty="0">
                <a:latin typeface="Times New Roman"/>
                <a:cs typeface="Times New Roman"/>
              </a:rPr>
              <a:t>theo thứ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10" dirty="0">
                <a:latin typeface="Times New Roman"/>
                <a:cs typeface="Times New Roman"/>
              </a:rPr>
              <a:t>nổ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cơ, để tạo ra tia lửa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đốt cháy  hỗn </a:t>
            </a:r>
            <a:r>
              <a:rPr sz="1100" spc="-5" dirty="0">
                <a:latin typeface="Times New Roman"/>
                <a:cs typeface="Times New Roman"/>
              </a:rPr>
              <a:t>hợp nhiên liệu. Cuộn dây sơ cấp </a:t>
            </a:r>
            <a:r>
              <a:rPr sz="1100" dirty="0">
                <a:latin typeface="Times New Roman"/>
                <a:cs typeface="Times New Roman"/>
              </a:rPr>
              <a:t>cũng đồng </a:t>
            </a:r>
            <a:r>
              <a:rPr sz="1100" spc="-5" dirty="0">
                <a:latin typeface="Times New Roman"/>
                <a:cs typeface="Times New Roman"/>
              </a:rPr>
              <a:t>thời sinh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sức 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5" dirty="0">
                <a:latin typeface="Times New Roman"/>
                <a:cs typeface="Times New Roman"/>
              </a:rPr>
              <a:t>cảm (không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thiết) tạo ra tia </a:t>
            </a:r>
            <a:r>
              <a:rPr sz="1100" dirty="0">
                <a:latin typeface="Times New Roman"/>
                <a:cs typeface="Times New Roman"/>
              </a:rPr>
              <a:t>lửa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tiếp  điểm,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khắc </a:t>
            </a:r>
            <a:r>
              <a:rPr sz="1100" dirty="0">
                <a:latin typeface="Times New Roman"/>
                <a:cs typeface="Times New Roman"/>
              </a:rPr>
              <a:t>phục,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 </a:t>
            </a:r>
            <a:r>
              <a:rPr sz="1100" dirty="0">
                <a:latin typeface="Times New Roman"/>
                <a:cs typeface="Times New Roman"/>
              </a:rPr>
              <a:t>sử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tụ </a:t>
            </a:r>
            <a:r>
              <a:rPr sz="1100" spc="-5" dirty="0">
                <a:latin typeface="Times New Roman"/>
                <a:cs typeface="Times New Roman"/>
              </a:rPr>
              <a:t>điện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7.</a:t>
            </a:r>
          </a:p>
        </p:txBody>
      </p:sp>
      <p:sp>
        <p:nvSpPr>
          <p:cNvPr id="3" name="object 3"/>
          <p:cNvSpPr/>
          <p:nvPr/>
        </p:nvSpPr>
        <p:spPr>
          <a:xfrm>
            <a:off x="6785547" y="1145636"/>
            <a:ext cx="2444455" cy="18983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8489" y="3026791"/>
            <a:ext cx="3507104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00100" algn="ctr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4-4: </a:t>
            </a:r>
            <a:r>
              <a:rPr sz="1100" i="1" dirty="0">
                <a:latin typeface="Times New Roman"/>
                <a:cs typeface="Times New Roman"/>
              </a:rPr>
              <a:t>Sơ đồ hệ </a:t>
            </a:r>
            <a:r>
              <a:rPr sz="1100" i="1" spc="-5" dirty="0">
                <a:latin typeface="Times New Roman"/>
                <a:cs typeface="Times New Roman"/>
              </a:rPr>
              <a:t>thống đánh </a:t>
            </a:r>
            <a:r>
              <a:rPr sz="1100" i="1" dirty="0">
                <a:latin typeface="Times New Roman"/>
                <a:cs typeface="Times New Roman"/>
              </a:rPr>
              <a:t>lửa có </a:t>
            </a:r>
            <a:r>
              <a:rPr sz="1100" i="1" spc="-5" dirty="0">
                <a:latin typeface="Times New Roman"/>
                <a:cs typeface="Times New Roman"/>
              </a:rPr>
              <a:t>tiếp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điểm</a:t>
            </a:r>
            <a:endParaRPr sz="1100">
              <a:latin typeface="Times New Roman"/>
              <a:cs typeface="Times New Roman"/>
            </a:endParaRPr>
          </a:p>
          <a:p>
            <a:pPr marL="132715" marR="5080" algn="ctr">
              <a:lnSpc>
                <a:spcPct val="95500"/>
              </a:lnSpc>
              <a:spcBef>
                <a:spcPts val="35"/>
              </a:spcBef>
            </a:pPr>
            <a:r>
              <a:rPr sz="1100" i="1" dirty="0">
                <a:latin typeface="Times New Roman"/>
                <a:cs typeface="Times New Roman"/>
              </a:rPr>
              <a:t>1-ắc </a:t>
            </a:r>
            <a:r>
              <a:rPr sz="1100" i="1" spc="-5" dirty="0">
                <a:latin typeface="Times New Roman"/>
                <a:cs typeface="Times New Roman"/>
              </a:rPr>
              <a:t>quy; </a:t>
            </a:r>
            <a:r>
              <a:rPr sz="1100" i="1" dirty="0">
                <a:latin typeface="Times New Roman"/>
                <a:cs typeface="Times New Roman"/>
              </a:rPr>
              <a:t>2-khóa </a:t>
            </a:r>
            <a:r>
              <a:rPr sz="1100" i="1" spc="-5" dirty="0">
                <a:latin typeface="Times New Roman"/>
                <a:cs typeface="Times New Roman"/>
              </a:rPr>
              <a:t>điện; 3-bugi đánh lửa; 4-dây </a:t>
            </a:r>
            <a:r>
              <a:rPr sz="1100" i="1" dirty="0">
                <a:latin typeface="Times New Roman"/>
                <a:cs typeface="Times New Roman"/>
              </a:rPr>
              <a:t>cao </a:t>
            </a:r>
            <a:r>
              <a:rPr sz="1100" i="1" spc="-5" dirty="0">
                <a:latin typeface="Times New Roman"/>
                <a:cs typeface="Times New Roman"/>
              </a:rPr>
              <a:t>áp; 5-bộ  </a:t>
            </a:r>
            <a:r>
              <a:rPr sz="1100" i="1" dirty="0">
                <a:latin typeface="Times New Roman"/>
                <a:cs typeface="Times New Roman"/>
              </a:rPr>
              <a:t>chia </a:t>
            </a:r>
            <a:r>
              <a:rPr sz="1100" i="1" spc="-5" dirty="0">
                <a:latin typeface="Times New Roman"/>
                <a:cs typeface="Times New Roman"/>
              </a:rPr>
              <a:t>điện; 6-má vít; 7-tụ điện; 8-máy biến áp </a:t>
            </a:r>
            <a:r>
              <a:rPr sz="1100" i="1" dirty="0">
                <a:latin typeface="Times New Roman"/>
                <a:cs typeface="Times New Roman"/>
              </a:rPr>
              <a:t>đánh lửa </a:t>
            </a:r>
            <a:r>
              <a:rPr sz="1100" i="1" spc="-5" dirty="0">
                <a:latin typeface="Times New Roman"/>
                <a:cs typeface="Times New Roman"/>
              </a:rPr>
              <a:t>(mô  bin).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09359" y="3695700"/>
            <a:ext cx="3401695" cy="2142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5973572"/>
            <a:ext cx="3625215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95">
              <a:lnSpc>
                <a:spcPts val="1295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4-5: </a:t>
            </a:r>
            <a:r>
              <a:rPr sz="1100" i="1" dirty="0">
                <a:latin typeface="Times New Roman"/>
                <a:cs typeface="Times New Roman"/>
              </a:rPr>
              <a:t>Sơ đồ hệ </a:t>
            </a:r>
            <a:r>
              <a:rPr sz="1100" i="1" spc="-5" dirty="0">
                <a:latin typeface="Times New Roman"/>
                <a:cs typeface="Times New Roman"/>
              </a:rPr>
              <a:t>thống đánh </a:t>
            </a:r>
            <a:r>
              <a:rPr sz="1100" i="1" dirty="0">
                <a:latin typeface="Times New Roman"/>
                <a:cs typeface="Times New Roman"/>
              </a:rPr>
              <a:t>lửa </a:t>
            </a:r>
            <a:r>
              <a:rPr sz="1100" i="1" spc="-5" dirty="0">
                <a:latin typeface="Times New Roman"/>
                <a:cs typeface="Times New Roman"/>
              </a:rPr>
              <a:t>điều khiển điện</a:t>
            </a:r>
            <a:r>
              <a:rPr sz="1100" i="1" dirty="0">
                <a:latin typeface="Times New Roman"/>
                <a:cs typeface="Times New Roman"/>
              </a:rPr>
              <a:t> tử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60"/>
              </a:lnSpc>
              <a:spcBef>
                <a:spcPts val="7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bật </a:t>
            </a:r>
            <a:r>
              <a:rPr sz="1100" spc="-5" dirty="0">
                <a:latin typeface="Times New Roman"/>
                <a:cs typeface="Times New Roman"/>
              </a:rPr>
              <a:t>chìa khóa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khởi </a:t>
            </a:r>
            <a:r>
              <a:rPr sz="1100" dirty="0">
                <a:latin typeface="Times New Roman"/>
                <a:cs typeface="Times New Roman"/>
              </a:rPr>
              <a:t>động động cơ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65" dirty="0">
                <a:latin typeface="Times New Roman"/>
                <a:cs typeface="Times New Roman"/>
              </a:rPr>
              <a:t>tín  </a:t>
            </a:r>
            <a:r>
              <a:rPr sz="1100" dirty="0">
                <a:latin typeface="Times New Roman"/>
                <a:cs typeface="Times New Roman"/>
              </a:rPr>
              <a:t>hiệu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vị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trí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trục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khuỷu,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tín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hiệu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gõ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cơ,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…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 err="1">
                <a:latin typeface="Times New Roman"/>
                <a:cs typeface="Times New Roman"/>
              </a:rPr>
              <a:t>sẽ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40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gửi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6485" cy="8369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hộp điều </a:t>
            </a:r>
            <a:r>
              <a:rPr sz="1100" spc="-5" dirty="0">
                <a:latin typeface="Times New Roman"/>
                <a:cs typeface="Times New Roman"/>
              </a:rPr>
              <a:t>khiển ECU, tại </a:t>
            </a:r>
            <a:r>
              <a:rPr sz="1100" dirty="0">
                <a:latin typeface="Times New Roman"/>
                <a:cs typeface="Times New Roman"/>
              </a:rPr>
              <a:t>đây hộp </a:t>
            </a:r>
            <a:r>
              <a:rPr sz="1100" spc="-5" dirty="0">
                <a:latin typeface="Times New Roman"/>
                <a:cs typeface="Times New Roman"/>
              </a:rPr>
              <a:t>điều khiển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spc="-5" dirty="0">
                <a:latin typeface="Times New Roman"/>
                <a:cs typeface="Times New Roman"/>
              </a:rPr>
              <a:t>cấp </a:t>
            </a:r>
            <a:r>
              <a:rPr sz="1100" dirty="0">
                <a:latin typeface="Times New Roman"/>
                <a:cs typeface="Times New Roman"/>
              </a:rPr>
              <a:t>tín </a:t>
            </a:r>
            <a:r>
              <a:rPr sz="1100" spc="-5" dirty="0">
                <a:latin typeface="Times New Roman"/>
                <a:cs typeface="Times New Roman"/>
              </a:rPr>
              <a:t>hiệu 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đánh lửa đến các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dirty="0">
                <a:latin typeface="Times New Roman"/>
                <a:cs typeface="Times New Roman"/>
              </a:rPr>
              <a:t>bin cao áp để cấp </a:t>
            </a:r>
            <a:r>
              <a:rPr sz="1100" spc="-5" dirty="0">
                <a:latin typeface="Times New Roman"/>
                <a:cs typeface="Times New Roman"/>
              </a:rPr>
              <a:t>nguồn </a:t>
            </a:r>
            <a:r>
              <a:rPr sz="1100" dirty="0">
                <a:latin typeface="Times New Roman"/>
                <a:cs typeface="Times New Roman"/>
              </a:rPr>
              <a:t>cao áp  đến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bu </a:t>
            </a:r>
            <a:r>
              <a:rPr sz="1100" spc="-5" dirty="0">
                <a:latin typeface="Times New Roman"/>
                <a:cs typeface="Times New Roman"/>
              </a:rPr>
              <a:t>gi, thời điểm </a:t>
            </a:r>
            <a:r>
              <a:rPr sz="1100" dirty="0">
                <a:latin typeface="Times New Roman"/>
                <a:cs typeface="Times New Roman"/>
              </a:rPr>
              <a:t>đánh </a:t>
            </a:r>
            <a:r>
              <a:rPr sz="1100" spc="-5" dirty="0">
                <a:latin typeface="Times New Roman"/>
                <a:cs typeface="Times New Roman"/>
              </a:rPr>
              <a:t>lửa, thời gian </a:t>
            </a:r>
            <a:r>
              <a:rPr sz="1100" dirty="0">
                <a:latin typeface="Times New Roman"/>
                <a:cs typeface="Times New Roman"/>
              </a:rPr>
              <a:t>đánh </a:t>
            </a:r>
            <a:r>
              <a:rPr sz="1100" spc="-5" dirty="0" err="1">
                <a:latin typeface="Times New Roman"/>
                <a:cs typeface="Times New Roman"/>
              </a:rPr>
              <a:t>lửa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imes New Roman"/>
                <a:cs typeface="Times New Roman"/>
              </a:rPr>
              <a:t>hộp 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khiển đánh </a:t>
            </a:r>
            <a:r>
              <a:rPr sz="1100" dirty="0">
                <a:latin typeface="Times New Roman"/>
                <a:cs typeface="Times New Roman"/>
              </a:rPr>
              <a:t>lửa </a:t>
            </a:r>
            <a:r>
              <a:rPr sz="1100" spc="-10" dirty="0">
                <a:latin typeface="Times New Roman"/>
                <a:cs typeface="Times New Roman"/>
              </a:rPr>
              <a:t>ICM và </a:t>
            </a:r>
            <a:r>
              <a:rPr sz="1100" spc="-5" dirty="0">
                <a:latin typeface="Times New Roman"/>
                <a:cs typeface="Times New Roman"/>
              </a:rPr>
              <a:t>ECU quyết </a:t>
            </a:r>
            <a:r>
              <a:rPr sz="1100" dirty="0">
                <a:latin typeface="Times New Roman"/>
                <a:cs typeface="Times New Roman"/>
              </a:rPr>
              <a:t>định tùy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điều  kiện </a:t>
            </a:r>
            <a:r>
              <a:rPr sz="1100" dirty="0">
                <a:latin typeface="Times New Roman"/>
                <a:cs typeface="Times New Roman"/>
              </a:rPr>
              <a:t>tín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đầu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917928"/>
            <a:ext cx="3628390" cy="10701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25"/>
              </a:spcBef>
            </a:pPr>
            <a:r>
              <a:rPr sz="1100" b="1" dirty="0">
                <a:latin typeface="Times New Roman"/>
                <a:cs typeface="Times New Roman"/>
              </a:rPr>
              <a:t>4.4 - MÁY </a:t>
            </a:r>
            <a:r>
              <a:rPr sz="1100" b="1" spc="-5" dirty="0">
                <a:latin typeface="Times New Roman"/>
                <a:cs typeface="Times New Roman"/>
              </a:rPr>
              <a:t>KHỞI ĐỘNG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ĐIỆN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60"/>
              </a:lnSpc>
              <a:spcBef>
                <a:spcPts val="620"/>
              </a:spcBef>
            </a:pPr>
            <a:r>
              <a:rPr sz="1100" dirty="0">
                <a:latin typeface="Times New Roman"/>
                <a:cs typeface="Times New Roman"/>
              </a:rPr>
              <a:t>Máy </a:t>
            </a:r>
            <a:r>
              <a:rPr sz="1100" spc="-5" dirty="0">
                <a:latin typeface="Times New Roman"/>
                <a:cs typeface="Times New Roman"/>
              </a:rPr>
              <a:t>khởi </a:t>
            </a:r>
            <a:r>
              <a:rPr sz="1100" dirty="0">
                <a:latin typeface="Times New Roman"/>
                <a:cs typeface="Times New Roman"/>
              </a:rPr>
              <a:t>động điện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khởi động </a:t>
            </a:r>
            <a:r>
              <a:rPr sz="1100" dirty="0">
                <a:latin typeface="Times New Roman"/>
                <a:cs typeface="Times New Roman"/>
              </a:rPr>
              <a:t>động cơ bằng sức điện  nhằm đảm bảo an toàn </a:t>
            </a:r>
            <a:r>
              <a:rPr sz="1100" spc="-5" dirty="0">
                <a:latin typeface="Times New Roman"/>
                <a:cs typeface="Times New Roman"/>
              </a:rPr>
              <a:t>và giảm </a:t>
            </a:r>
            <a:r>
              <a:rPr sz="1100" dirty="0">
                <a:latin typeface="Times New Roman"/>
                <a:cs typeface="Times New Roman"/>
              </a:rPr>
              <a:t>sức lao động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lái.</a:t>
            </a:r>
            <a:endParaRPr sz="1100" dirty="0">
              <a:latin typeface="Times New Roman"/>
              <a:cs typeface="Times New Roman"/>
            </a:endParaRPr>
          </a:p>
          <a:p>
            <a:pPr marL="942340" marR="850265" indent="-86995">
              <a:lnSpc>
                <a:spcPts val="1260"/>
              </a:lnSpc>
              <a:spcBef>
                <a:spcPts val="615"/>
              </a:spcBef>
            </a:pP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cấu tạo máy khởi động </a:t>
            </a:r>
            <a:r>
              <a:rPr sz="1100" dirty="0" err="1">
                <a:latin typeface="Times New Roman"/>
                <a:cs typeface="Times New Roman"/>
              </a:rPr>
              <a:t>điện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bày trên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4-7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8810" y="2962910"/>
            <a:ext cx="3510289" cy="24974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435346"/>
            <a:ext cx="3625850" cy="83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4-7: </a:t>
            </a:r>
            <a:r>
              <a:rPr sz="1100" i="1" dirty="0">
                <a:latin typeface="Times New Roman"/>
                <a:cs typeface="Times New Roman"/>
              </a:rPr>
              <a:t>Cấu tạo </a:t>
            </a:r>
            <a:r>
              <a:rPr sz="1100" i="1" spc="-10" dirty="0">
                <a:latin typeface="Times New Roman"/>
                <a:cs typeface="Times New Roman"/>
              </a:rPr>
              <a:t>máy </a:t>
            </a:r>
            <a:r>
              <a:rPr sz="1100" i="1" spc="-5" dirty="0">
                <a:latin typeface="Times New Roman"/>
                <a:cs typeface="Times New Roman"/>
              </a:rPr>
              <a:t>khởi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5" dirty="0">
                <a:latin typeface="Times New Roman"/>
                <a:cs typeface="Times New Roman"/>
              </a:rPr>
              <a:t> điện</a:t>
            </a:r>
            <a:endParaRPr sz="1100">
              <a:latin typeface="Times New Roman"/>
              <a:cs typeface="Times New Roman"/>
            </a:endParaRPr>
          </a:p>
          <a:p>
            <a:pPr marL="12700" marR="32384">
              <a:lnSpc>
                <a:spcPts val="1270"/>
              </a:lnSpc>
              <a:spcBef>
                <a:spcPts val="55"/>
              </a:spcBef>
            </a:pPr>
            <a:r>
              <a:rPr sz="1100" i="1" dirty="0">
                <a:latin typeface="Times New Roman"/>
                <a:cs typeface="Times New Roman"/>
              </a:rPr>
              <a:t>1,2-Bánh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dẫn </a:t>
            </a:r>
            <a:r>
              <a:rPr sz="1100" i="1" spc="-5" dirty="0">
                <a:latin typeface="Times New Roman"/>
                <a:cs typeface="Times New Roman"/>
              </a:rPr>
              <a:t>động; 3-cần đẩy; 4-lò </a:t>
            </a:r>
            <a:r>
              <a:rPr sz="1100" i="1" dirty="0">
                <a:latin typeface="Times New Roman"/>
                <a:cs typeface="Times New Roman"/>
              </a:rPr>
              <a:t>xo hồi </a:t>
            </a:r>
            <a:r>
              <a:rPr sz="1100" i="1" spc="-5" dirty="0">
                <a:latin typeface="Times New Roman"/>
                <a:cs typeface="Times New Roman"/>
              </a:rPr>
              <a:t>vị; 5-rơ </a:t>
            </a:r>
            <a:r>
              <a:rPr sz="1100" i="1" dirty="0">
                <a:latin typeface="Times New Roman"/>
                <a:cs typeface="Times New Roman"/>
              </a:rPr>
              <a:t>le </a:t>
            </a:r>
            <a:r>
              <a:rPr sz="1100" i="1" spc="-5" dirty="0">
                <a:latin typeface="Times New Roman"/>
                <a:cs typeface="Times New Roman"/>
              </a:rPr>
              <a:t>điều  </a:t>
            </a:r>
            <a:r>
              <a:rPr sz="1100" i="1" dirty="0">
                <a:latin typeface="Times New Roman"/>
                <a:cs typeface="Times New Roman"/>
              </a:rPr>
              <a:t>khiển; 6-cuộn </a:t>
            </a:r>
            <a:r>
              <a:rPr sz="1100" i="1" spc="-5" dirty="0">
                <a:latin typeface="Times New Roman"/>
                <a:cs typeface="Times New Roman"/>
              </a:rPr>
              <a:t>ứng; </a:t>
            </a:r>
            <a:r>
              <a:rPr sz="1100" i="1" dirty="0">
                <a:latin typeface="Times New Roman"/>
                <a:cs typeface="Times New Roman"/>
              </a:rPr>
              <a:t>7-cuộn kích </a:t>
            </a:r>
            <a:r>
              <a:rPr sz="1100" i="1" spc="-5" dirty="0">
                <a:latin typeface="Times New Roman"/>
                <a:cs typeface="Times New Roman"/>
              </a:rPr>
              <a:t>thích; 8-cổ góp; 9-chổi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than.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5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spc="-5" dirty="0">
                <a:latin typeface="Times New Roman"/>
                <a:cs typeface="Times New Roman"/>
              </a:rPr>
              <a:t>khoá điện, dòng </a:t>
            </a:r>
            <a:r>
              <a:rPr sz="1100" dirty="0">
                <a:latin typeface="Times New Roman"/>
                <a:cs typeface="Times New Roman"/>
              </a:rPr>
              <a:t>điện đi từ ắc quy </a:t>
            </a:r>
            <a:r>
              <a:rPr sz="1100" spc="-5" dirty="0">
                <a:latin typeface="Times New Roman"/>
                <a:cs typeface="Times New Roman"/>
              </a:rPr>
              <a:t>vào rơle điều  khiển,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kéo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cần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đẩy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đẩy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bánh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răng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dẫn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ăn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khớp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19302"/>
            <a:ext cx="3625215" cy="35242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250"/>
              </a:lnSpc>
              <a:spcBef>
                <a:spcPts val="200"/>
              </a:spcBef>
            </a:pPr>
            <a:r>
              <a:rPr sz="1100" spc="-5" dirty="0">
                <a:latin typeface="Times New Roman"/>
                <a:cs typeface="Times New Roman"/>
              </a:rPr>
              <a:t>vành </a:t>
            </a:r>
            <a:r>
              <a:rPr sz="1100" dirty="0">
                <a:latin typeface="Times New Roman"/>
                <a:cs typeface="Times New Roman"/>
              </a:rPr>
              <a:t>răng </a:t>
            </a:r>
            <a:r>
              <a:rPr sz="1100" spc="-5" dirty="0">
                <a:latin typeface="Times New Roman"/>
                <a:cs typeface="Times New Roman"/>
              </a:rPr>
              <a:t>trên bánh </a:t>
            </a:r>
            <a:r>
              <a:rPr sz="1100" dirty="0">
                <a:latin typeface="Times New Roman"/>
                <a:cs typeface="Times New Roman"/>
              </a:rPr>
              <a:t>đà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động cơ đồng </a:t>
            </a:r>
            <a:r>
              <a:rPr sz="1100" spc="-5" dirty="0">
                <a:latin typeface="Times New Roman"/>
                <a:cs typeface="Times New Roman"/>
              </a:rPr>
              <a:t>thời </a:t>
            </a:r>
            <a:r>
              <a:rPr sz="1100" dirty="0">
                <a:latin typeface="Times New Roman"/>
                <a:cs typeface="Times New Roman"/>
              </a:rPr>
              <a:t>đóng </a:t>
            </a:r>
            <a:r>
              <a:rPr sz="1100" spc="-5" dirty="0">
                <a:latin typeface="Times New Roman"/>
                <a:cs typeface="Times New Roman"/>
              </a:rPr>
              <a:t>mạch </a:t>
            </a:r>
            <a:r>
              <a:rPr sz="1100" dirty="0">
                <a:latin typeface="Times New Roman"/>
                <a:cs typeface="Times New Roman"/>
              </a:rPr>
              <a:t>điện 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spc="-10" dirty="0">
                <a:latin typeface="Times New Roman"/>
                <a:cs typeface="Times New Roman"/>
              </a:rPr>
              <a:t>mô </a:t>
            </a:r>
            <a:r>
              <a:rPr sz="1100" dirty="0">
                <a:latin typeface="Times New Roman"/>
                <a:cs typeface="Times New Roman"/>
              </a:rPr>
              <a:t>tơ </a:t>
            </a:r>
            <a:r>
              <a:rPr sz="1100" spc="-5" dirty="0">
                <a:latin typeface="Times New Roman"/>
                <a:cs typeface="Times New Roman"/>
              </a:rPr>
              <a:t>khởi động </a:t>
            </a:r>
            <a:r>
              <a:rPr sz="1100" dirty="0">
                <a:latin typeface="Times New Roman"/>
                <a:cs typeface="Times New Roman"/>
              </a:rPr>
              <a:t>làm quay bánh đà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6525" y="1494790"/>
            <a:ext cx="3319145" cy="512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" algn="ctr">
              <a:lnSpc>
                <a:spcPts val="1290"/>
              </a:lnSpc>
              <a:spcBef>
                <a:spcPts val="105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en-US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V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55"/>
              </a:lnSpc>
            </a:pPr>
            <a:r>
              <a:rPr sz="1100" b="1" spc="-5" dirty="0">
                <a:latin typeface="Times New Roman"/>
                <a:cs typeface="Times New Roman"/>
              </a:rPr>
              <a:t>CÁC </a:t>
            </a:r>
            <a:r>
              <a:rPr sz="1100" b="1" spc="5" dirty="0">
                <a:latin typeface="Times New Roman"/>
                <a:cs typeface="Times New Roman"/>
              </a:rPr>
              <a:t>HỆ </a:t>
            </a:r>
            <a:r>
              <a:rPr sz="1100" b="1" dirty="0">
                <a:latin typeface="Times New Roman"/>
                <a:cs typeface="Times New Roman"/>
              </a:rPr>
              <a:t>THỐNG </a:t>
            </a:r>
            <a:r>
              <a:rPr sz="1100" b="1" spc="-5" dirty="0">
                <a:latin typeface="Times New Roman"/>
                <a:cs typeface="Times New Roman"/>
              </a:rPr>
              <a:t>AN TOÀN </a:t>
            </a:r>
            <a:r>
              <a:rPr sz="1100" b="1" dirty="0">
                <a:latin typeface="Times New Roman"/>
                <a:cs typeface="Times New Roman"/>
              </a:rPr>
              <a:t>CHỦ </a:t>
            </a:r>
            <a:r>
              <a:rPr sz="1100" b="1" spc="-5" dirty="0">
                <a:latin typeface="Times New Roman"/>
                <a:cs typeface="Times New Roman"/>
              </a:rPr>
              <a:t>ĐỘNG TRANG</a:t>
            </a:r>
            <a:r>
              <a:rPr sz="1100" b="1" spc="-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BỊ</a:t>
            </a:r>
            <a:endParaRPr sz="1100" dirty="0">
              <a:latin typeface="Times New Roman"/>
              <a:cs typeface="Times New Roman"/>
            </a:endParaRPr>
          </a:p>
          <a:p>
            <a:pPr marR="260985" algn="ctr">
              <a:lnSpc>
                <a:spcPts val="1285"/>
              </a:lnSpc>
            </a:pPr>
            <a:r>
              <a:rPr sz="1100" b="1" spc="-5" dirty="0">
                <a:latin typeface="Times New Roman"/>
                <a:cs typeface="Times New Roman"/>
              </a:rPr>
              <a:t>TRÊN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5689" y="2184019"/>
            <a:ext cx="24409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Times New Roman"/>
                <a:cs typeface="Times New Roman"/>
              </a:rPr>
              <a:t>5.1. </a:t>
            </a:r>
            <a:r>
              <a:rPr sz="1100" b="1" spc="-5" dirty="0">
                <a:latin typeface="Times New Roman"/>
                <a:cs typeface="Times New Roman"/>
              </a:rPr>
              <a:t>DÂY ĐAI </a:t>
            </a:r>
            <a:r>
              <a:rPr sz="1100" b="1" dirty="0">
                <a:latin typeface="Times New Roman"/>
                <a:cs typeface="Times New Roman"/>
              </a:rPr>
              <a:t>AN </a:t>
            </a:r>
            <a:r>
              <a:rPr sz="1100" b="1" spc="-5" dirty="0">
                <a:latin typeface="Times New Roman"/>
                <a:cs typeface="Times New Roman"/>
              </a:rPr>
              <a:t>TOÀN (SEAT</a:t>
            </a:r>
            <a:r>
              <a:rPr sz="1100" b="1" spc="-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BELT)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5689" y="2566543"/>
            <a:ext cx="15525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5.1.1.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2913100"/>
            <a:ext cx="3626485" cy="2402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9705" algn="just">
              <a:lnSpc>
                <a:spcPct val="121300"/>
              </a:lnSpc>
              <a:spcBef>
                <a:spcPts val="95"/>
              </a:spcBef>
            </a:pPr>
            <a:r>
              <a:rPr sz="1100" dirty="0">
                <a:latin typeface="Times New Roman"/>
                <a:cs typeface="Times New Roman"/>
              </a:rPr>
              <a:t>Khi xe ô tô di chuyển </a:t>
            </a:r>
            <a:r>
              <a:rPr sz="1100" spc="-5" dirty="0">
                <a:latin typeface="Times New Roman"/>
                <a:cs typeface="Times New Roman"/>
              </a:rPr>
              <a:t>với một vận </a:t>
            </a:r>
            <a:r>
              <a:rPr sz="1100" dirty="0">
                <a:latin typeface="Times New Roman"/>
                <a:cs typeface="Times New Roman"/>
              </a:rPr>
              <a:t>tốc nào đó,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9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khách </a:t>
            </a:r>
            <a:r>
              <a:rPr sz="1100" dirty="0">
                <a:latin typeface="Times New Roman"/>
                <a:cs typeface="Times New Roman"/>
              </a:rPr>
              <a:t>cũng đang di </a:t>
            </a:r>
            <a:r>
              <a:rPr sz="1100" spc="-5" dirty="0">
                <a:latin typeface="Times New Roman"/>
                <a:cs typeface="Times New Roman"/>
              </a:rPr>
              <a:t>chuyển với tốc </a:t>
            </a:r>
            <a:r>
              <a:rPr sz="1100" dirty="0">
                <a:latin typeface="Times New Roman"/>
                <a:cs typeface="Times New Roman"/>
              </a:rPr>
              <a:t>độ bằng </a:t>
            </a:r>
            <a:r>
              <a:rPr sz="1100" spc="-5" dirty="0">
                <a:latin typeface="Times New Roman"/>
                <a:cs typeface="Times New Roman"/>
              </a:rPr>
              <a:t>với tốc </a:t>
            </a:r>
            <a:r>
              <a:rPr sz="1100" dirty="0">
                <a:latin typeface="Times New Roman"/>
                <a:cs typeface="Times New Roman"/>
              </a:rPr>
              <a:t>độ của  ô tô.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chiếc xe dừng lại đột </a:t>
            </a:r>
            <a:r>
              <a:rPr sz="1100" spc="-5" dirty="0">
                <a:latin typeface="Times New Roman"/>
                <a:cs typeface="Times New Roman"/>
              </a:rPr>
              <a:t>ngột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10" dirty="0">
                <a:latin typeface="Times New Roman"/>
                <a:cs typeface="Times New Roman"/>
              </a:rPr>
              <a:t>va </a:t>
            </a:r>
            <a:r>
              <a:rPr sz="1100" dirty="0">
                <a:latin typeface="Times New Roman"/>
                <a:cs typeface="Times New Roman"/>
              </a:rPr>
              <a:t>chạm </a:t>
            </a:r>
            <a:r>
              <a:rPr sz="1100" dirty="0" err="1">
                <a:latin typeface="Times New Roman"/>
                <a:cs typeface="Times New Roman"/>
              </a:rPr>
              <a:t>với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5" dirty="0" err="1" smtClean="0">
                <a:latin typeface="Times New Roman"/>
                <a:cs typeface="Times New Roman"/>
              </a:rPr>
              <a:t>ch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ớng</a:t>
            </a:r>
            <a:r>
              <a:rPr sz="1100" spc="-85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ngại vật </a:t>
            </a:r>
            <a:r>
              <a:rPr sz="1100" dirty="0">
                <a:latin typeface="Times New Roman"/>
                <a:cs typeface="Times New Roman"/>
              </a:rPr>
              <a:t>hay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ô tô </a:t>
            </a:r>
            <a:r>
              <a:rPr sz="1100" spc="-5" dirty="0">
                <a:latin typeface="Times New Roman"/>
                <a:cs typeface="Times New Roman"/>
              </a:rPr>
              <a:t>khác,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lực quán </a:t>
            </a:r>
            <a:r>
              <a:rPr sz="1100" spc="-5" dirty="0" err="1">
                <a:latin typeface="Times New Roman"/>
                <a:cs typeface="Times New Roman"/>
              </a:rPr>
              <a:t>tính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lái và </a:t>
            </a:r>
            <a:r>
              <a:rPr sz="1100" spc="-40" dirty="0">
                <a:latin typeface="Times New Roman"/>
                <a:cs typeface="Times New Roman"/>
              </a:rPr>
              <a:t>hành  </a:t>
            </a:r>
            <a:r>
              <a:rPr sz="1100" spc="-5" dirty="0">
                <a:latin typeface="Times New Roman"/>
                <a:cs typeface="Times New Roman"/>
              </a:rPr>
              <a:t>khách vẫn </a:t>
            </a:r>
            <a:r>
              <a:rPr sz="1100" dirty="0">
                <a:latin typeface="Times New Roman"/>
                <a:cs typeface="Times New Roman"/>
              </a:rPr>
              <a:t>di </a:t>
            </a:r>
            <a:r>
              <a:rPr sz="1100" spc="-5" dirty="0">
                <a:latin typeface="Times New Roman"/>
                <a:cs typeface="Times New Roman"/>
              </a:rPr>
              <a:t>chuyển với tốc </a:t>
            </a:r>
            <a:r>
              <a:rPr sz="1100" dirty="0" err="1">
                <a:latin typeface="Times New Roman"/>
                <a:cs typeface="Times New Roman"/>
              </a:rPr>
              <a:t>độ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va </a:t>
            </a:r>
            <a:r>
              <a:rPr sz="1100" spc="-5" dirty="0">
                <a:latin typeface="Times New Roman"/>
                <a:cs typeface="Times New Roman"/>
              </a:rPr>
              <a:t>chạm, </a:t>
            </a:r>
            <a:r>
              <a:rPr sz="1100" dirty="0">
                <a:latin typeface="Times New Roman"/>
                <a:cs typeface="Times New Roman"/>
              </a:rPr>
              <a:t>dẫn </a:t>
            </a:r>
            <a:r>
              <a:rPr sz="1100" dirty="0" err="1">
                <a:latin typeface="Times New Roman"/>
                <a:cs typeface="Times New Roman"/>
              </a:rPr>
              <a:t>đến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40" dirty="0" smtClean="0">
                <a:latin typeface="Times New Roman"/>
                <a:cs typeface="Times New Roman"/>
              </a:rPr>
              <a:t>ng</a:t>
            </a:r>
            <a:r>
              <a:rPr lang="vi-VN" sz="1100" spc="-140" dirty="0" smtClean="0"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latin typeface="Times New Roman"/>
                <a:cs typeface="Times New Roman"/>
              </a:rPr>
              <a:t>ời</a:t>
            </a:r>
            <a:r>
              <a:rPr sz="1100" spc="-1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hành khách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spc="-10" dirty="0">
                <a:latin typeface="Times New Roman"/>
                <a:cs typeface="Times New Roman"/>
              </a:rPr>
              <a:t>va </a:t>
            </a:r>
            <a:r>
              <a:rPr sz="1100" spc="-5" dirty="0">
                <a:latin typeface="Times New Roman"/>
                <a:cs typeface="Times New Roman"/>
              </a:rPr>
              <a:t>chạm với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spc="-5" dirty="0">
                <a:latin typeface="Times New Roman"/>
                <a:cs typeface="Times New Roman"/>
              </a:rPr>
              <a:t>lăng, kính </a:t>
            </a:r>
            <a:r>
              <a:rPr sz="1100" dirty="0">
                <a:latin typeface="Times New Roman"/>
                <a:cs typeface="Times New Roman"/>
              </a:rPr>
              <a:t>chắn </a:t>
            </a:r>
            <a:r>
              <a:rPr sz="1100" spc="-10" dirty="0">
                <a:latin typeface="Times New Roman"/>
                <a:cs typeface="Times New Roman"/>
              </a:rPr>
              <a:t>gió,  </a:t>
            </a:r>
            <a:r>
              <a:rPr sz="1100" dirty="0">
                <a:latin typeface="Times New Roman"/>
                <a:cs typeface="Times New Roman"/>
              </a:rPr>
              <a:t>nội </a:t>
            </a:r>
            <a:r>
              <a:rPr sz="1100" spc="-5" dirty="0">
                <a:latin typeface="Times New Roman"/>
                <a:cs typeface="Times New Roman"/>
              </a:rPr>
              <a:t>thất trong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>
                <a:latin typeface="Times New Roman"/>
                <a:cs typeface="Times New Roman"/>
              </a:rPr>
              <a:t>nên </a:t>
            </a:r>
            <a:r>
              <a:rPr sz="1100" spc="-5" dirty="0" err="1">
                <a:latin typeface="Times New Roman"/>
                <a:cs typeface="Times New Roman"/>
              </a:rPr>
              <a:t>các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tích. Dây </a:t>
            </a:r>
            <a:r>
              <a:rPr sz="1100" dirty="0">
                <a:latin typeface="Times New Roman"/>
                <a:cs typeface="Times New Roman"/>
              </a:rPr>
              <a:t>đai có nhiệm </a:t>
            </a:r>
            <a:r>
              <a:rPr sz="1100" spc="-100" dirty="0">
                <a:latin typeface="Times New Roman"/>
                <a:cs typeface="Times New Roman"/>
              </a:rPr>
              <a:t>vụ  </a:t>
            </a:r>
            <a:r>
              <a:rPr sz="1100" spc="-5" dirty="0">
                <a:latin typeface="Times New Roman"/>
                <a:cs typeface="Times New Roman"/>
              </a:rPr>
              <a:t>giữ </a:t>
            </a:r>
            <a:r>
              <a:rPr sz="1100" spc="-5" dirty="0" err="1">
                <a:latin typeface="Times New Roman"/>
                <a:cs typeface="Times New Roman"/>
              </a:rPr>
              <a:t>chặt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khách trên ghế ngồi không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35" dirty="0" smtClean="0">
                <a:latin typeface="Times New Roman"/>
                <a:cs typeface="Times New Roman"/>
              </a:rPr>
              <a:t>ng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135" dirty="0" err="1" smtClean="0">
                <a:latin typeface="Times New Roman"/>
                <a:cs typeface="Times New Roman"/>
              </a:rPr>
              <a:t>ời</a:t>
            </a:r>
            <a:r>
              <a:rPr sz="1100" spc="-13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bay </a:t>
            </a:r>
            <a:r>
              <a:rPr sz="1100" spc="-10" dirty="0" err="1">
                <a:latin typeface="Times New Roman"/>
                <a:cs typeface="Times New Roman"/>
              </a:rPr>
              <a:t>về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đập </a:t>
            </a:r>
            <a:r>
              <a:rPr sz="1100" spc="-5" dirty="0">
                <a:latin typeface="Times New Roman"/>
                <a:cs typeface="Times New Roman"/>
              </a:rPr>
              <a:t>vào kính chắn gió hoặc </a:t>
            </a:r>
            <a:r>
              <a:rPr sz="1100" spc="-10" dirty="0">
                <a:latin typeface="Times New Roman"/>
                <a:cs typeface="Times New Roman"/>
              </a:rPr>
              <a:t>va </a:t>
            </a:r>
            <a:r>
              <a:rPr sz="1100" dirty="0">
                <a:latin typeface="Times New Roman"/>
                <a:cs typeface="Times New Roman"/>
              </a:rPr>
              <a:t>đập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spc="-35" dirty="0">
                <a:latin typeface="Times New Roman"/>
                <a:cs typeface="Times New Roman"/>
              </a:rPr>
              <a:t>bảng  </a:t>
            </a:r>
            <a:r>
              <a:rPr sz="1100" dirty="0">
                <a:latin typeface="Times New Roman"/>
                <a:cs typeface="Times New Roman"/>
              </a:rPr>
              <a:t>đồng hồ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chiếc xe đột </a:t>
            </a:r>
            <a:r>
              <a:rPr sz="1100" spc="-5" dirty="0">
                <a:latin typeface="Times New Roman"/>
                <a:cs typeface="Times New Roman"/>
              </a:rPr>
              <a:t>ngột </a:t>
            </a:r>
            <a:r>
              <a:rPr sz="1100" dirty="0">
                <a:latin typeface="Times New Roman"/>
                <a:cs typeface="Times New Roman"/>
              </a:rPr>
              <a:t>dừng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</a:pPr>
            <a:r>
              <a:rPr sz="1100" dirty="0">
                <a:latin typeface="Times New Roman"/>
                <a:cs typeface="Times New Roman"/>
              </a:rPr>
              <a:t>5.1.2. </a:t>
            </a:r>
            <a:r>
              <a:rPr sz="1100" spc="-5" dirty="0">
                <a:latin typeface="Times New Roman"/>
                <a:cs typeface="Times New Roman"/>
              </a:rPr>
              <a:t>Phân loại dây </a:t>
            </a:r>
            <a:r>
              <a:rPr sz="1100" dirty="0">
                <a:latin typeface="Times New Roman"/>
                <a:cs typeface="Times New Roman"/>
              </a:rPr>
              <a:t>đai an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toàn: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8489" y="5459729"/>
            <a:ext cx="362712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79705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- Dây đai an </a:t>
            </a:r>
            <a:r>
              <a:rPr sz="1100" spc="-5" dirty="0">
                <a:latin typeface="Times New Roman"/>
                <a:cs typeface="Times New Roman"/>
              </a:rPr>
              <a:t>toàn </a:t>
            </a:r>
            <a:r>
              <a:rPr sz="1100" dirty="0">
                <a:latin typeface="Times New Roman"/>
                <a:cs typeface="Times New Roman"/>
              </a:rPr>
              <a:t>3 </a:t>
            </a:r>
            <a:r>
              <a:rPr sz="1100" spc="-10" dirty="0">
                <a:latin typeface="Times New Roman"/>
                <a:cs typeface="Times New Roman"/>
              </a:rPr>
              <a:t>điểm: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các xe </a:t>
            </a:r>
            <a:r>
              <a:rPr sz="1100" spc="-130" dirty="0">
                <a:latin typeface="Times New Roman"/>
                <a:cs typeface="Times New Roman"/>
              </a:rPr>
              <a:t>phổ  </a:t>
            </a:r>
            <a:r>
              <a:rPr sz="1100" dirty="0">
                <a:latin typeface="Times New Roman"/>
                <a:cs typeface="Times New Roman"/>
              </a:rPr>
              <a:t>thông hiện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nay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198489" y="5958078"/>
            <a:ext cx="3625215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79705">
              <a:lnSpc>
                <a:spcPts val="1270"/>
              </a:lnSpc>
              <a:spcBef>
                <a:spcPts val="185"/>
              </a:spcBef>
            </a:pP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Dây </a:t>
            </a:r>
            <a:r>
              <a:rPr sz="1100" dirty="0">
                <a:latin typeface="Times New Roman"/>
                <a:cs typeface="Times New Roman"/>
              </a:rPr>
              <a:t>đai an toàn 4, 5 </a:t>
            </a:r>
            <a:r>
              <a:rPr sz="1100" spc="-5" dirty="0" err="1">
                <a:latin typeface="Times New Roman"/>
                <a:cs typeface="Times New Roman"/>
              </a:rPr>
              <a:t>điểm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trên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spc="-40" dirty="0">
                <a:latin typeface="Times New Roman"/>
                <a:cs typeface="Times New Roman"/>
              </a:rPr>
              <a:t>thao, 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đua</a:t>
            </a:r>
          </a:p>
        </p:txBody>
      </p:sp>
      <p:sp>
        <p:nvSpPr>
          <p:cNvPr id="13" name="object 13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" y="1380490"/>
            <a:ext cx="3564890" cy="2391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6220" y="3926204"/>
            <a:ext cx="1816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9761" y="3926204"/>
            <a:ext cx="1803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Times New Roman"/>
                <a:cs typeface="Times New Roman"/>
              </a:rPr>
              <a:t>(</a:t>
            </a:r>
            <a:r>
              <a:rPr sz="1100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56333" y="3926204"/>
            <a:ext cx="1548130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6355" algn="ctr">
              <a:lnSpc>
                <a:spcPts val="129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(b)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sz="1100" i="1" spc="-5" dirty="0">
                <a:latin typeface="Times New Roman"/>
                <a:cs typeface="Times New Roman"/>
              </a:rPr>
              <a:t>Hình: 5-1 Dây </a:t>
            </a:r>
            <a:r>
              <a:rPr sz="1100" i="1" dirty="0">
                <a:latin typeface="Times New Roman"/>
                <a:cs typeface="Times New Roman"/>
              </a:rPr>
              <a:t>dai an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toàn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544" y="4459604"/>
            <a:ext cx="2339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5.2. HỆ </a:t>
            </a:r>
            <a:r>
              <a:rPr sz="1100" b="1" spc="-5" dirty="0">
                <a:latin typeface="Times New Roman"/>
                <a:cs typeface="Times New Roman"/>
              </a:rPr>
              <a:t>THỐNG TÚI KHÍ </a:t>
            </a:r>
            <a:r>
              <a:rPr sz="1100" b="1" dirty="0">
                <a:latin typeface="Times New Roman"/>
                <a:cs typeface="Times New Roman"/>
              </a:rPr>
              <a:t>(AIR</a:t>
            </a:r>
            <a:r>
              <a:rPr sz="1100" b="1" spc="-6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BAG)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544" y="4842510"/>
            <a:ext cx="962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24242"/>
                </a:solidFill>
                <a:latin typeface="Times New Roman"/>
                <a:cs typeface="Times New Roman"/>
              </a:rPr>
              <a:t>5.2.1. Khái</a:t>
            </a:r>
            <a:r>
              <a:rPr sz="1100" spc="-70" dirty="0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424242"/>
                </a:solidFill>
                <a:latin typeface="Times New Roman"/>
                <a:cs typeface="Times New Roman"/>
              </a:rPr>
              <a:t>niệm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5186934"/>
            <a:ext cx="3629025" cy="13188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45720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Khi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xe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đâm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khác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hoặc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vật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thể cố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định,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nó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dừng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lại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rất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nhanh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5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phải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ngay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lập tức.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Ví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dụ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nếu khi </a:t>
            </a:r>
            <a:r>
              <a:rPr sz="1100" spc="-80" dirty="0">
                <a:solidFill>
                  <a:srgbClr val="242424"/>
                </a:solidFill>
                <a:latin typeface="Times New Roman"/>
                <a:cs typeface="Times New Roman"/>
              </a:rPr>
              <a:t>xe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đâm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Barie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cố định với vận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tốc 50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km/h,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thì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chỉ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dừng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lại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hoàn toàn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sau khoảng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0,1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giây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hoặc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hơn một chút.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Ở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thời điểm 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đập, ba đờ </a:t>
            </a:r>
            <a:r>
              <a:rPr sz="1100" spc="-5" dirty="0" err="1">
                <a:solidFill>
                  <a:srgbClr val="242424"/>
                </a:solidFill>
                <a:latin typeface="Times New Roman"/>
                <a:cs typeface="Times New Roman"/>
              </a:rPr>
              <a:t>sốc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ngừng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dịch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chuyển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phần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còn </a:t>
            </a:r>
            <a:r>
              <a:rPr sz="1100" spc="-125" dirty="0">
                <a:solidFill>
                  <a:srgbClr val="242424"/>
                </a:solidFill>
                <a:latin typeface="Times New Roman"/>
                <a:cs typeface="Times New Roman"/>
              </a:rPr>
              <a:t>lại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của xe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vẫn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dịch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chuyển với vận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tốc 50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km/h.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Xe bắt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đầu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hấp thụ 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năng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giảm tốc độ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vì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phần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của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xe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bị ép </a:t>
            </a:r>
            <a:r>
              <a:rPr sz="1100" spc="-90" dirty="0">
                <a:solidFill>
                  <a:srgbClr val="242424"/>
                </a:solidFill>
                <a:latin typeface="Times New Roman"/>
                <a:cs typeface="Times New Roman"/>
              </a:rPr>
              <a:t>lại.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Trong quá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trình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đập,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khoang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hành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khách bắt đầu</a:t>
            </a:r>
            <a:r>
              <a:rPr sz="1100" spc="9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chuyển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1017777"/>
            <a:ext cx="3629025" cy="2657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động chậm lại hoặc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giảm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tốc, </a:t>
            </a:r>
            <a:r>
              <a:rPr sz="1100" spc="-60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hành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khách vẫn tiếp </a:t>
            </a:r>
            <a:r>
              <a:rPr sz="1100" spc="-55" dirty="0">
                <a:solidFill>
                  <a:srgbClr val="242424"/>
                </a:solidFill>
                <a:latin typeface="Times New Roman"/>
                <a:cs typeface="Times New Roman"/>
              </a:rPr>
              <a:t>tục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chuyển động lao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về </a:t>
            </a:r>
            <a:r>
              <a:rPr sz="1100" spc="-5" dirty="0" err="1">
                <a:solidFill>
                  <a:srgbClr val="242424"/>
                </a:solidFill>
                <a:latin typeface="Times New Roman"/>
                <a:cs typeface="Times New Roman"/>
              </a:rPr>
              <a:t>phía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với vận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tốc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vận tốc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ban </a:t>
            </a:r>
            <a:r>
              <a:rPr sz="1100" spc="-114" dirty="0">
                <a:solidFill>
                  <a:srgbClr val="242424"/>
                </a:solidFill>
                <a:latin typeface="Times New Roman"/>
                <a:cs typeface="Times New Roman"/>
              </a:rPr>
              <a:t>đầu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trong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khoang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xe. </a:t>
            </a:r>
            <a:r>
              <a:rPr sz="1100" spc="-5" dirty="0" err="1">
                <a:solidFill>
                  <a:srgbClr val="242424"/>
                </a:solidFill>
                <a:latin typeface="Times New Roman"/>
                <a:cs typeface="Times New Roman"/>
              </a:rPr>
              <a:t>Nếu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lái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hành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khách không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đeo </a:t>
            </a:r>
            <a:r>
              <a:rPr sz="1100" spc="-45" dirty="0">
                <a:solidFill>
                  <a:srgbClr val="242424"/>
                </a:solidFill>
                <a:latin typeface="Times New Roman"/>
                <a:cs typeface="Times New Roman"/>
              </a:rPr>
              <a:t>dây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an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toàn,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họ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sẽ tiếp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tục chuyển động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với vận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tốc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50 km/h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cho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đến  khi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họ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các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vật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thể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trong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xe. Trong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ví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dụ cụ thể này hành 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khách </a:t>
            </a:r>
            <a:r>
              <a:rPr sz="1100" spc="-10" dirty="0" err="1">
                <a:solidFill>
                  <a:srgbClr val="242424"/>
                </a:solidFill>
                <a:latin typeface="Times New Roman"/>
                <a:cs typeface="Times New Roman"/>
              </a:rPr>
              <a:t>và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lái dịch chuyển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nhanh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9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khi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họ rơi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từ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tầng </a:t>
            </a:r>
            <a:r>
              <a:rPr sz="1100" spc="-355" dirty="0">
                <a:solidFill>
                  <a:srgbClr val="242424"/>
                </a:solidFill>
                <a:latin typeface="Times New Roman"/>
                <a:cs typeface="Times New Roman"/>
              </a:rPr>
              <a:t>3 </a:t>
            </a:r>
            <a:r>
              <a:rPr sz="1100" spc="46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xuống. </a:t>
            </a:r>
            <a:r>
              <a:rPr sz="1100" spc="-5" dirty="0" err="1">
                <a:solidFill>
                  <a:srgbClr val="242424"/>
                </a:solidFill>
                <a:latin typeface="Times New Roman"/>
                <a:cs typeface="Times New Roman"/>
              </a:rPr>
              <a:t>Nếu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lái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hành khách đeo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dây an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toàn thì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tốc </a:t>
            </a:r>
            <a:r>
              <a:rPr sz="1100" spc="-65" dirty="0">
                <a:solidFill>
                  <a:srgbClr val="242424"/>
                </a:solidFill>
                <a:latin typeface="Times New Roman"/>
                <a:cs typeface="Times New Roman"/>
              </a:rPr>
              <a:t>độ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dịch chuyển của họ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sẽ giảm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dần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do đó </a:t>
            </a:r>
            <a:r>
              <a:rPr sz="1100" spc="-5" dirty="0" err="1">
                <a:solidFill>
                  <a:srgbClr val="242424"/>
                </a:solidFill>
                <a:latin typeface="Times New Roman"/>
                <a:cs typeface="Times New Roman"/>
              </a:rPr>
              <a:t>giảm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242424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lực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spc="-55" dirty="0">
                <a:solidFill>
                  <a:srgbClr val="242424"/>
                </a:solidFill>
                <a:latin typeface="Times New Roman"/>
                <a:cs typeface="Times New Roman"/>
              </a:rPr>
              <a:t>đập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tác động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lên cơ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thể họ.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Tuy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nhiên,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với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các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đập mạnh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họ có  thể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vẫn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các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vật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thể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trong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xe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0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với một lực </a:t>
            </a:r>
            <a:r>
              <a:rPr sz="1100" spc="-50" dirty="0">
                <a:solidFill>
                  <a:srgbClr val="242424"/>
                </a:solidFill>
                <a:latin typeface="Times New Roman"/>
                <a:cs typeface="Times New Roman"/>
              </a:rPr>
              <a:t>nhỏ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hơn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nhiều so với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những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</a:t>
            </a:r>
            <a:r>
              <a:rPr lang="vi-VN" sz="1100" spc="-5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ời</a:t>
            </a:r>
            <a:r>
              <a:rPr sz="1100" spc="-5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đeo dây an toàn. Túi </a:t>
            </a:r>
            <a:r>
              <a:rPr sz="1100" spc="-65" dirty="0">
                <a:solidFill>
                  <a:srgbClr val="242424"/>
                </a:solidFill>
                <a:latin typeface="Times New Roman"/>
                <a:cs typeface="Times New Roman"/>
              </a:rPr>
              <a:t>khí 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giúp giảm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hơn nữa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khả năng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 của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mặt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đầu với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các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vật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thể trong xe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và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hấp thụ một phần lực </a:t>
            </a:r>
            <a:r>
              <a:rPr sz="1100" spc="-10" dirty="0">
                <a:solidFill>
                  <a:srgbClr val="242424"/>
                </a:solidFill>
                <a:latin typeface="Times New Roman"/>
                <a:cs typeface="Times New Roman"/>
              </a:rPr>
              <a:t>va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đập </a:t>
            </a:r>
            <a:r>
              <a:rPr sz="1100" dirty="0" err="1">
                <a:solidFill>
                  <a:srgbClr val="242424"/>
                </a:solidFill>
                <a:latin typeface="Times New Roman"/>
                <a:cs typeface="Times New Roman"/>
              </a:rPr>
              <a:t>lên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42424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lái </a:t>
            </a:r>
            <a:r>
              <a:rPr sz="1100" spc="-85" dirty="0">
                <a:solidFill>
                  <a:srgbClr val="242424"/>
                </a:solidFill>
                <a:latin typeface="Times New Roman"/>
                <a:cs typeface="Times New Roman"/>
              </a:rPr>
              <a:t>và 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hành</a:t>
            </a:r>
            <a:r>
              <a:rPr sz="1100" spc="-5" dirty="0">
                <a:solidFill>
                  <a:srgbClr val="242424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42424"/>
                </a:solidFill>
                <a:latin typeface="Times New Roman"/>
                <a:cs typeface="Times New Roman"/>
              </a:rPr>
              <a:t>khách.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</a:pPr>
            <a:r>
              <a:rPr sz="1100" dirty="0">
                <a:latin typeface="Times New Roman"/>
                <a:cs typeface="Times New Roman"/>
              </a:rPr>
              <a:t>5.2.2.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489" y="3825621"/>
            <a:ext cx="3629660" cy="18008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79705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Túi khí </a:t>
            </a:r>
            <a:r>
              <a:rPr sz="1100" spc="5" dirty="0" err="1">
                <a:latin typeface="Times New Roman"/>
                <a:cs typeface="Times New Roman"/>
              </a:rPr>
              <a:t>chỉ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sử </a:t>
            </a:r>
            <a:r>
              <a:rPr sz="1100" spc="-5" dirty="0">
                <a:latin typeface="Times New Roman"/>
                <a:cs typeface="Times New Roman"/>
              </a:rPr>
              <a:t>dụng một </a:t>
            </a:r>
            <a:r>
              <a:rPr sz="1100" dirty="0">
                <a:latin typeface="Times New Roman"/>
                <a:cs typeface="Times New Roman"/>
              </a:rPr>
              <a:t>lần,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nó sẽ </a:t>
            </a:r>
            <a:r>
              <a:rPr sz="1100" spc="-85" dirty="0">
                <a:latin typeface="Times New Roman"/>
                <a:cs typeface="Times New Roman"/>
              </a:rPr>
              <a:t>tự  </a:t>
            </a:r>
            <a:r>
              <a:rPr sz="1100" dirty="0">
                <a:latin typeface="Times New Roman"/>
                <a:cs typeface="Times New Roman"/>
              </a:rPr>
              <a:t>làm hỏng chính nó. </a:t>
            </a:r>
            <a:r>
              <a:rPr sz="1100" spc="-5" dirty="0">
                <a:latin typeface="Times New Roman"/>
                <a:cs typeface="Times New Roman"/>
              </a:rPr>
              <a:t>Va </a:t>
            </a:r>
            <a:r>
              <a:rPr sz="1100" dirty="0">
                <a:latin typeface="Times New Roman"/>
                <a:cs typeface="Times New Roman"/>
              </a:rPr>
              <a:t>chạm chính diện hay </a:t>
            </a:r>
            <a:r>
              <a:rPr sz="1100" dirty="0" err="1">
                <a:latin typeface="Times New Roman"/>
                <a:cs typeface="Times New Roman"/>
              </a:rPr>
              <a:t>bên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5" dirty="0" smtClean="0">
                <a:latin typeface="Times New Roman"/>
                <a:cs typeface="Times New Roman"/>
              </a:rPr>
              <a:t>s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ờn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đều </a:t>
            </a:r>
            <a:r>
              <a:rPr sz="1100" spc="-40" dirty="0">
                <a:latin typeface="Times New Roman"/>
                <a:cs typeface="Times New Roman"/>
              </a:rPr>
              <a:t>kích 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loạt </a:t>
            </a:r>
            <a:r>
              <a:rPr sz="1100" spc="-5" dirty="0">
                <a:latin typeface="Times New Roman"/>
                <a:cs typeface="Times New Roman"/>
              </a:rPr>
              <a:t>các cảm </a:t>
            </a:r>
            <a:r>
              <a:rPr sz="1100" dirty="0">
                <a:latin typeface="Times New Roman"/>
                <a:cs typeface="Times New Roman"/>
              </a:rPr>
              <a:t>biến của xe </a:t>
            </a:r>
            <a:r>
              <a:rPr sz="1100" spc="-5" dirty="0">
                <a:latin typeface="Times New Roman"/>
                <a:cs typeface="Times New Roman"/>
              </a:rPr>
              <a:t>bao gồm </a:t>
            </a:r>
            <a:r>
              <a:rPr sz="1100" dirty="0">
                <a:latin typeface="Times New Roman"/>
                <a:cs typeface="Times New Roman"/>
              </a:rPr>
              <a:t>cảm biến </a:t>
            </a:r>
            <a:r>
              <a:rPr sz="1100" spc="-5" dirty="0">
                <a:latin typeface="Times New Roman"/>
                <a:cs typeface="Times New Roman"/>
              </a:rPr>
              <a:t>gia tốc,  </a:t>
            </a:r>
            <a:r>
              <a:rPr sz="1100" dirty="0">
                <a:latin typeface="Times New Roman"/>
                <a:cs typeface="Times New Roman"/>
              </a:rPr>
              <a:t>cảm biến </a:t>
            </a:r>
            <a:r>
              <a:rPr sz="1100" spc="-10" dirty="0">
                <a:latin typeface="Times New Roman"/>
                <a:cs typeface="Times New Roman"/>
              </a:rPr>
              <a:t>va </a:t>
            </a:r>
            <a:r>
              <a:rPr sz="1100" dirty="0">
                <a:latin typeface="Times New Roman"/>
                <a:cs typeface="Times New Roman"/>
              </a:rPr>
              <a:t>chạm, </a:t>
            </a:r>
            <a:r>
              <a:rPr sz="1100" spc="5" dirty="0">
                <a:latin typeface="Times New Roman"/>
                <a:cs typeface="Times New Roman"/>
              </a:rPr>
              <a:t>cảm biết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 err="1">
                <a:latin typeface="Times New Roman"/>
                <a:cs typeface="Times New Roman"/>
              </a:rPr>
              <a:t>suất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s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ờn</a:t>
            </a:r>
            <a:r>
              <a:rPr sz="1100" spc="-70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cảm </a:t>
            </a:r>
            <a:r>
              <a:rPr sz="1100" dirty="0">
                <a:latin typeface="Times New Roman"/>
                <a:cs typeface="Times New Roman"/>
              </a:rPr>
              <a:t>biến áp </a:t>
            </a:r>
            <a:r>
              <a:rPr sz="1100" spc="-30" dirty="0">
                <a:latin typeface="Times New Roman"/>
                <a:cs typeface="Times New Roman"/>
              </a:rPr>
              <a:t>suất  </a:t>
            </a:r>
            <a:r>
              <a:rPr sz="1100" dirty="0">
                <a:latin typeface="Times New Roman"/>
                <a:cs typeface="Times New Roman"/>
              </a:rPr>
              <a:t>phanh, con </a:t>
            </a:r>
            <a:r>
              <a:rPr sz="1100" spc="-5" dirty="0">
                <a:latin typeface="Times New Roman"/>
                <a:cs typeface="Times New Roman"/>
              </a:rPr>
              <a:t>quay </a:t>
            </a:r>
            <a:r>
              <a:rPr sz="1100" dirty="0">
                <a:latin typeface="Times New Roman"/>
                <a:cs typeface="Times New Roman"/>
              </a:rPr>
              <a:t>hồi chuyển, cảm biến trên </a:t>
            </a:r>
            <a:r>
              <a:rPr sz="1100" spc="-5" dirty="0">
                <a:latin typeface="Times New Roman"/>
                <a:cs typeface="Times New Roman"/>
              </a:rPr>
              <a:t>ghế. </a:t>
            </a:r>
            <a:r>
              <a:rPr sz="1100" dirty="0">
                <a:latin typeface="Times New Roman"/>
                <a:cs typeface="Times New Roman"/>
              </a:rPr>
              <a:t>Tất cả những  cảm biến này cùng </a:t>
            </a:r>
            <a:r>
              <a:rPr sz="1100" spc="-5" dirty="0">
                <a:latin typeface="Times New Roman"/>
                <a:cs typeface="Times New Roman"/>
              </a:rPr>
              <a:t>kết nối chặt chẽ tới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điều khiển túi khí  ACU </a:t>
            </a:r>
            <a:r>
              <a:rPr sz="1100" dirty="0">
                <a:latin typeface="Times New Roman"/>
                <a:cs typeface="Times New Roman"/>
              </a:rPr>
              <a:t>– bộ não đặc biệt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hệ thống túi </a:t>
            </a:r>
            <a:r>
              <a:rPr sz="1100" spc="-5" dirty="0">
                <a:latin typeface="Times New Roman"/>
                <a:cs typeface="Times New Roman"/>
              </a:rPr>
              <a:t>khí. Bộ </a:t>
            </a:r>
            <a:r>
              <a:rPr sz="1100" dirty="0">
                <a:latin typeface="Times New Roman"/>
                <a:cs typeface="Times New Roman"/>
              </a:rPr>
              <a:t>phận này </a:t>
            </a:r>
            <a:r>
              <a:rPr sz="1100" spc="-5" dirty="0">
                <a:latin typeface="Times New Roman"/>
                <a:cs typeface="Times New Roman"/>
              </a:rPr>
              <a:t>sẽ  quyết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5" dirty="0">
                <a:latin typeface="Times New Roman"/>
                <a:cs typeface="Times New Roman"/>
              </a:rPr>
              <a:t>triển </a:t>
            </a:r>
            <a:r>
              <a:rPr sz="1100" dirty="0">
                <a:latin typeface="Times New Roman"/>
                <a:cs typeface="Times New Roman"/>
              </a:rPr>
              <a:t>khai </a:t>
            </a:r>
            <a:r>
              <a:rPr sz="1100" spc="-5" dirty="0">
                <a:latin typeface="Times New Roman"/>
                <a:cs typeface="Times New Roman"/>
              </a:rPr>
              <a:t>hoạt </a:t>
            </a:r>
            <a:r>
              <a:rPr sz="1100" dirty="0">
                <a:latin typeface="Times New Roman"/>
                <a:cs typeface="Times New Roman"/>
              </a:rPr>
              <a:t>động túi </a:t>
            </a:r>
            <a:r>
              <a:rPr sz="1100" spc="-5" dirty="0">
                <a:latin typeface="Times New Roman"/>
                <a:cs typeface="Times New Roman"/>
              </a:rPr>
              <a:t>khí theo </a:t>
            </a: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hợp </a:t>
            </a:r>
            <a:r>
              <a:rPr sz="1100" dirty="0">
                <a:latin typeface="Times New Roman"/>
                <a:cs typeface="Times New Roman"/>
              </a:rPr>
              <a:t>lý nhất.  Khi </a:t>
            </a:r>
            <a:r>
              <a:rPr sz="1100" spc="-5" dirty="0">
                <a:latin typeface="Times New Roman"/>
                <a:cs typeface="Times New Roman"/>
              </a:rPr>
              <a:t>nhận ra thời điểm triển khai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của túi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lý,  ACU kích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các ngòi </a:t>
            </a:r>
            <a:r>
              <a:rPr sz="1100" dirty="0">
                <a:latin typeface="Times New Roman"/>
                <a:cs typeface="Times New Roman"/>
              </a:rPr>
              <a:t>nổ để đốt hỗn </a:t>
            </a:r>
            <a:r>
              <a:rPr sz="1100" spc="-5" dirty="0">
                <a:latin typeface="Times New Roman"/>
                <a:cs typeface="Times New Roman"/>
              </a:rPr>
              <a:t>hợp gây </a:t>
            </a:r>
            <a:r>
              <a:rPr sz="1100" dirty="0">
                <a:latin typeface="Times New Roman"/>
                <a:cs typeface="Times New Roman"/>
              </a:rPr>
              <a:t>nổ, bắt đầu bơm  phồng các </a:t>
            </a:r>
            <a:r>
              <a:rPr sz="1100" spc="-5" dirty="0">
                <a:latin typeface="Times New Roman"/>
                <a:cs typeface="Times New Roman"/>
              </a:rPr>
              <a:t>túi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9284" y="1043940"/>
            <a:ext cx="3599815" cy="2569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4622" y="3587877"/>
            <a:ext cx="15119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Hình: 5-2 Hệ </a:t>
            </a:r>
            <a:r>
              <a:rPr sz="1100" i="1" dirty="0">
                <a:latin typeface="Times New Roman"/>
                <a:cs typeface="Times New Roman"/>
              </a:rPr>
              <a:t>thống </a:t>
            </a:r>
            <a:r>
              <a:rPr sz="1100" i="1" spc="-5" dirty="0">
                <a:latin typeface="Times New Roman"/>
                <a:cs typeface="Times New Roman"/>
              </a:rPr>
              <a:t>túi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khí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927728"/>
            <a:ext cx="3629660" cy="13176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57200" algn="just">
              <a:lnSpc>
                <a:spcPct val="95700"/>
              </a:lnSpc>
              <a:spcBef>
                <a:spcPts val="160"/>
              </a:spcBef>
            </a:pPr>
            <a:r>
              <a:rPr sz="1100" spc="-55" dirty="0" smtClean="0">
                <a:latin typeface="Times New Roman"/>
                <a:cs typeface="Times New Roman"/>
              </a:rPr>
              <a:t>L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ợng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 gas </a:t>
            </a:r>
            <a:r>
              <a:rPr sz="1100" dirty="0">
                <a:latin typeface="Times New Roman"/>
                <a:cs typeface="Times New Roman"/>
              </a:rPr>
              <a:t>lớn nén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thể </a:t>
            </a:r>
            <a:r>
              <a:rPr sz="1100" spc="-5" dirty="0">
                <a:latin typeface="Times New Roman"/>
                <a:cs typeface="Times New Roman"/>
              </a:rPr>
              <a:t>tích </a:t>
            </a:r>
            <a:r>
              <a:rPr sz="1100" dirty="0">
                <a:latin typeface="Times New Roman"/>
                <a:cs typeface="Times New Roman"/>
              </a:rPr>
              <a:t>nhỏ </a:t>
            </a:r>
            <a:r>
              <a:rPr sz="1100" spc="-5" dirty="0">
                <a:latin typeface="Times New Roman"/>
                <a:cs typeface="Times New Roman"/>
              </a:rPr>
              <a:t>buộc túi </a:t>
            </a:r>
            <a:r>
              <a:rPr sz="1100" spc="-65" dirty="0">
                <a:latin typeface="Times New Roman"/>
                <a:cs typeface="Times New Roman"/>
              </a:rPr>
              <a:t>khí  </a:t>
            </a:r>
            <a:r>
              <a:rPr sz="1100" dirty="0">
                <a:latin typeface="Times New Roman"/>
                <a:cs typeface="Times New Roman"/>
              </a:rPr>
              <a:t>bung ra </a:t>
            </a:r>
            <a:r>
              <a:rPr sz="1100" spc="-5" dirty="0">
                <a:latin typeface="Times New Roman"/>
                <a:cs typeface="Times New Roman"/>
              </a:rPr>
              <a:t>khỏi vô-lăng </a:t>
            </a:r>
            <a:r>
              <a:rPr sz="1100" dirty="0">
                <a:latin typeface="Times New Roman"/>
                <a:cs typeface="Times New Roman"/>
              </a:rPr>
              <a:t>hay các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lắp đặt khác với </a:t>
            </a:r>
            <a:r>
              <a:rPr sz="1100" spc="-10" dirty="0">
                <a:latin typeface="Times New Roman"/>
                <a:cs typeface="Times New Roman"/>
              </a:rPr>
              <a:t>vận </a:t>
            </a:r>
            <a:r>
              <a:rPr sz="1100" dirty="0">
                <a:latin typeface="Times New Roman"/>
                <a:cs typeface="Times New Roman"/>
              </a:rPr>
              <a:t>tốc 320  </a:t>
            </a:r>
            <a:r>
              <a:rPr sz="1100" spc="-5" dirty="0">
                <a:latin typeface="Times New Roman"/>
                <a:cs typeface="Times New Roman"/>
              </a:rPr>
              <a:t>km/h, </a:t>
            </a:r>
            <a:r>
              <a:rPr sz="1100" dirty="0">
                <a:latin typeface="Times New Roman"/>
                <a:cs typeface="Times New Roman"/>
              </a:rPr>
              <a:t>toàn bộ </a:t>
            </a:r>
            <a:r>
              <a:rPr sz="1100" spc="-5" dirty="0">
                <a:latin typeface="Times New Roman"/>
                <a:cs typeface="Times New Roman"/>
              </a:rPr>
              <a:t>quá trình </a:t>
            </a:r>
            <a:r>
              <a:rPr sz="1100" spc="-10" dirty="0">
                <a:latin typeface="Times New Roman"/>
                <a:cs typeface="Times New Roman"/>
              </a:rPr>
              <a:t>này </a:t>
            </a:r>
            <a:r>
              <a:rPr sz="1100" dirty="0">
                <a:latin typeface="Times New Roman"/>
                <a:cs typeface="Times New Roman"/>
              </a:rPr>
              <a:t>diễn </a:t>
            </a:r>
            <a:r>
              <a:rPr sz="1100" spc="-5" dirty="0">
                <a:latin typeface="Times New Roman"/>
                <a:cs typeface="Times New Roman"/>
              </a:rPr>
              <a:t>ra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khoảng thời gian </a:t>
            </a:r>
            <a:r>
              <a:rPr sz="1100" dirty="0">
                <a:latin typeface="Times New Roman"/>
                <a:cs typeface="Times New Roman"/>
              </a:rPr>
              <a:t>0,04  </a:t>
            </a:r>
            <a:r>
              <a:rPr sz="1100" spc="-5" dirty="0">
                <a:latin typeface="Times New Roman"/>
                <a:cs typeface="Times New Roman"/>
              </a:rPr>
              <a:t>giây. Giai </a:t>
            </a:r>
            <a:r>
              <a:rPr sz="1100" dirty="0">
                <a:latin typeface="Times New Roman"/>
                <a:cs typeface="Times New Roman"/>
              </a:rPr>
              <a:t>đoạn </a:t>
            </a:r>
            <a:r>
              <a:rPr sz="1100" spc="-5" dirty="0">
                <a:latin typeface="Times New Roman"/>
                <a:cs typeface="Times New Roman"/>
              </a:rPr>
              <a:t>cuối </a:t>
            </a:r>
            <a:r>
              <a:rPr sz="1100" dirty="0">
                <a:latin typeface="Times New Roman"/>
                <a:cs typeface="Times New Roman"/>
              </a:rPr>
              <a:t>cùng của </a:t>
            </a:r>
            <a:r>
              <a:rPr sz="1100" spc="-5" dirty="0">
                <a:latin typeface="Times New Roman"/>
                <a:cs typeface="Times New Roman"/>
              </a:rPr>
              <a:t>túi khí </a:t>
            </a:r>
            <a:r>
              <a:rPr sz="1100" dirty="0">
                <a:latin typeface="Times New Roman"/>
                <a:cs typeface="Times New Roman"/>
              </a:rPr>
              <a:t>sau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bung là xẹp </a:t>
            </a:r>
            <a:r>
              <a:rPr sz="1100" spc="-5" dirty="0">
                <a:latin typeface="Times New Roman"/>
                <a:cs typeface="Times New Roman"/>
              </a:rPr>
              <a:t>hơi, 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này cũng </a:t>
            </a:r>
            <a:r>
              <a:rPr sz="1100" spc="-5" dirty="0">
                <a:latin typeface="Times New Roman"/>
                <a:cs typeface="Times New Roman"/>
              </a:rPr>
              <a:t>diễn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ngay </a:t>
            </a:r>
            <a:r>
              <a:rPr sz="1100" dirty="0">
                <a:latin typeface="Times New Roman"/>
                <a:cs typeface="Times New Roman"/>
              </a:rPr>
              <a:t>lập tức sau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bơm  phồng hoàn thành. </a:t>
            </a:r>
            <a:r>
              <a:rPr sz="1100" spc="-60" dirty="0" smtClean="0"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khí </a:t>
            </a:r>
            <a:r>
              <a:rPr sz="1100" spc="-10" dirty="0">
                <a:latin typeface="Times New Roman"/>
                <a:cs typeface="Times New Roman"/>
              </a:rPr>
              <a:t>ga </a:t>
            </a:r>
            <a:r>
              <a:rPr sz="1100" dirty="0">
                <a:latin typeface="Times New Roman"/>
                <a:cs typeface="Times New Roman"/>
              </a:rPr>
              <a:t>sẽ thoát ra </a:t>
            </a:r>
            <a:r>
              <a:rPr sz="1100" spc="-5" dirty="0">
                <a:latin typeface="Times New Roman"/>
                <a:cs typeface="Times New Roman"/>
              </a:rPr>
              <a:t>ngoài thông </a:t>
            </a:r>
            <a:r>
              <a:rPr sz="1100" dirty="0">
                <a:latin typeface="Times New Roman"/>
                <a:cs typeface="Times New Roman"/>
              </a:rPr>
              <a:t>qua </a:t>
            </a:r>
            <a:r>
              <a:rPr sz="1100" spc="-60" dirty="0">
                <a:latin typeface="Times New Roman"/>
                <a:cs typeface="Times New Roman"/>
              </a:rPr>
              <a:t>các  </a:t>
            </a:r>
            <a:r>
              <a:rPr sz="1100" dirty="0">
                <a:latin typeface="Times New Roman"/>
                <a:cs typeface="Times New Roman"/>
              </a:rPr>
              <a:t>lỗ thông </a:t>
            </a:r>
            <a:r>
              <a:rPr sz="1100" spc="-5" dirty="0">
                <a:latin typeface="Times New Roman"/>
                <a:cs typeface="Times New Roman"/>
              </a:rPr>
              <a:t>hơi trên </a:t>
            </a:r>
            <a:r>
              <a:rPr sz="1100" dirty="0">
                <a:latin typeface="Times New Roman"/>
                <a:cs typeface="Times New Roman"/>
              </a:rPr>
              <a:t>bề </a:t>
            </a:r>
            <a:r>
              <a:rPr sz="1100" spc="-5" dirty="0">
                <a:latin typeface="Times New Roman"/>
                <a:cs typeface="Times New Roman"/>
              </a:rPr>
              <a:t>mặt túi khí, </a:t>
            </a:r>
            <a:r>
              <a:rPr sz="1100" dirty="0">
                <a:latin typeface="Times New Roman"/>
                <a:cs typeface="Times New Roman"/>
              </a:rPr>
              <a:t>điều này cũng </a:t>
            </a:r>
            <a:r>
              <a:rPr sz="1100" spc="-5" dirty="0">
                <a:latin typeface="Times New Roman"/>
                <a:cs typeface="Times New Roman"/>
              </a:rPr>
              <a:t>giúp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smtClean="0">
                <a:latin typeface="Times New Roman"/>
                <a:cs typeface="Times New Roman"/>
              </a:rPr>
              <a:t>ng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latin typeface="Times New Roman"/>
                <a:cs typeface="Times New Roman"/>
              </a:rPr>
              <a:t>ời</a:t>
            </a:r>
            <a:r>
              <a:rPr sz="1100" spc="-9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tai nạn </a:t>
            </a:r>
            <a:r>
              <a:rPr sz="1100" spc="-5" dirty="0" err="1">
                <a:latin typeface="Times New Roman"/>
                <a:cs typeface="Times New Roman"/>
              </a:rPr>
              <a:t>tránh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5" dirty="0" err="1">
                <a:latin typeface="Times New Roman"/>
                <a:cs typeface="Times New Roman"/>
              </a:rPr>
              <a:t>chấn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bởi các tác động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lớn.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6712" y="5389626"/>
            <a:ext cx="3624579" cy="111188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457200">
              <a:lnSpc>
                <a:spcPts val="1270"/>
              </a:lnSpc>
              <a:spcBef>
                <a:spcPts val="185"/>
              </a:spcBef>
            </a:pPr>
            <a:r>
              <a:rPr sz="1100" i="1" dirty="0">
                <a:latin typeface="Times New Roman"/>
                <a:cs typeface="Times New Roman"/>
              </a:rPr>
              <a:t>Chú ý: </a:t>
            </a:r>
            <a:r>
              <a:rPr sz="1100" i="1" spc="-5" dirty="0">
                <a:latin typeface="Times New Roman"/>
                <a:cs typeface="Times New Roman"/>
              </a:rPr>
              <a:t>Khi túi khí </a:t>
            </a:r>
            <a:r>
              <a:rPr sz="1100" i="1" dirty="0">
                <a:latin typeface="Times New Roman"/>
                <a:cs typeface="Times New Roman"/>
              </a:rPr>
              <a:t>đã bung </a:t>
            </a:r>
            <a:r>
              <a:rPr sz="1100" i="1" spc="-5" dirty="0">
                <a:latin typeface="Times New Roman"/>
                <a:cs typeface="Times New Roman"/>
              </a:rPr>
              <a:t>ra, </a:t>
            </a:r>
            <a:r>
              <a:rPr sz="1100" i="1" dirty="0">
                <a:latin typeface="Times New Roman"/>
                <a:cs typeface="Times New Roman"/>
              </a:rPr>
              <a:t>cần được lắp </a:t>
            </a:r>
            <a:r>
              <a:rPr sz="1100" i="1" spc="-5" dirty="0">
                <a:latin typeface="Times New Roman"/>
                <a:cs typeface="Times New Roman"/>
              </a:rPr>
              <a:t>đặt bởi một  </a:t>
            </a:r>
            <a:r>
              <a:rPr sz="1100" i="1" dirty="0">
                <a:latin typeface="Times New Roman"/>
                <a:cs typeface="Times New Roman"/>
              </a:rPr>
              <a:t>đại </a:t>
            </a:r>
            <a:r>
              <a:rPr sz="1100" i="1" spc="-5" dirty="0">
                <a:latin typeface="Times New Roman"/>
                <a:cs typeface="Times New Roman"/>
              </a:rPr>
              <a:t>lý chính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hãng.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437515" lvl="1" indent="-245745">
              <a:lnSpc>
                <a:spcPct val="100000"/>
              </a:lnSpc>
              <a:buAutoNum type="arabicPeriod" startAt="3"/>
              <a:tabLst>
                <a:tab pos="438150" algn="l"/>
              </a:tabLst>
            </a:pP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</a:t>
            </a:r>
            <a:r>
              <a:rPr sz="1100" b="1" dirty="0">
                <a:latin typeface="Times New Roman"/>
                <a:cs typeface="Times New Roman"/>
              </a:rPr>
              <a:t>PHÁT HIỆN </a:t>
            </a:r>
            <a:r>
              <a:rPr sz="1100" b="1" spc="-5" dirty="0">
                <a:latin typeface="Times New Roman"/>
                <a:cs typeface="Times New Roman"/>
              </a:rPr>
              <a:t>ĐIỂM </a:t>
            </a:r>
            <a:r>
              <a:rPr sz="1100" b="1" dirty="0">
                <a:latin typeface="Times New Roman"/>
                <a:cs typeface="Times New Roman"/>
              </a:rPr>
              <a:t>MÙ </a:t>
            </a:r>
            <a:r>
              <a:rPr sz="1100" b="1" spc="-5" dirty="0">
                <a:latin typeface="Times New Roman"/>
                <a:cs typeface="Times New Roman"/>
              </a:rPr>
              <a:t>(B </a:t>
            </a:r>
            <a:r>
              <a:rPr sz="1100" b="1" dirty="0">
                <a:latin typeface="Times New Roman"/>
                <a:cs typeface="Times New Roman"/>
              </a:rPr>
              <a:t>S</a:t>
            </a:r>
            <a:r>
              <a:rPr sz="1100" b="1" spc="-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M)</a:t>
            </a:r>
            <a:endParaRPr sz="11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Times New Roman"/>
              <a:buAutoNum type="arabicPeriod" startAt="3"/>
            </a:pPr>
            <a:endParaRPr sz="1450">
              <a:latin typeface="Times New Roman"/>
              <a:cs typeface="Times New Roman"/>
            </a:endParaRPr>
          </a:p>
          <a:p>
            <a:pPr marL="541020" lvl="2" indent="-349250">
              <a:lnSpc>
                <a:spcPct val="100000"/>
              </a:lnSpc>
              <a:buAutoNum type="arabicPeriod"/>
              <a:tabLst>
                <a:tab pos="541655" algn="l"/>
              </a:tabLst>
            </a:pPr>
            <a:r>
              <a:rPr sz="1100" dirty="0">
                <a:latin typeface="Times New Roman"/>
                <a:cs typeface="Times New Roman"/>
              </a:rPr>
              <a:t>Khái </a:t>
            </a:r>
            <a:r>
              <a:rPr sz="1100" spc="-5" dirty="0">
                <a:latin typeface="Times New Roman"/>
                <a:cs typeface="Times New Roman"/>
              </a:rPr>
              <a:t>niệm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026007"/>
            <a:ext cx="3625850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9410" algn="just">
              <a:lnSpc>
                <a:spcPct val="113500"/>
              </a:lnSpc>
              <a:spcBef>
                <a:spcPts val="100"/>
              </a:spcBef>
            </a:pP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Điểm </a:t>
            </a:r>
            <a:r>
              <a:rPr sz="1100" spc="-10" dirty="0">
                <a:solidFill>
                  <a:srgbClr val="2A2A2A"/>
                </a:solidFill>
                <a:latin typeface="Times New Roman"/>
                <a:cs typeface="Times New Roman"/>
              </a:rPr>
              <a:t>mù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khi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lái ôtô là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các góc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nhìn bạn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thể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quan  </a:t>
            </a:r>
            <a:r>
              <a:rPr sz="1100" spc="-5" dirty="0" err="1">
                <a:solidFill>
                  <a:srgbClr val="2A2A2A"/>
                </a:solidFill>
                <a:latin typeface="Times New Roman"/>
                <a:cs typeface="Times New Roman"/>
              </a:rPr>
              <a:t>sát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80" dirty="0" smtClean="0">
                <a:solidFill>
                  <a:srgbClr val="2A2A2A"/>
                </a:solidFill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thông qua 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g</a:t>
            </a:r>
            <a:r>
              <a:rPr lang="vi-VN"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chiếu hậu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hoặc cả nhìn trực tiếp, </a:t>
            </a:r>
            <a:r>
              <a:rPr sz="1100" spc="-125" dirty="0">
                <a:solidFill>
                  <a:srgbClr val="2A2A2A"/>
                </a:solidFill>
                <a:latin typeface="Times New Roman"/>
                <a:cs typeface="Times New Roman"/>
              </a:rPr>
              <a:t>qua 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đó nếu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không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xử lý tốt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rất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dễ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gây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tai nạn </a:t>
            </a:r>
            <a:r>
              <a:rPr sz="1100" spc="-10" dirty="0">
                <a:solidFill>
                  <a:srgbClr val="2A2A2A"/>
                </a:solidFill>
                <a:latin typeface="Times New Roman"/>
                <a:cs typeface="Times New Roman"/>
              </a:rPr>
              <a:t>va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chạm, điểm mù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phụ  thuộc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vào kết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cấu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khoang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xe,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cách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bố </a:t>
            </a:r>
            <a:r>
              <a:rPr sz="1100" spc="-5" dirty="0" err="1">
                <a:solidFill>
                  <a:srgbClr val="2A2A2A"/>
                </a:solidFill>
                <a:latin typeface="Times New Roman"/>
                <a:cs typeface="Times New Roman"/>
              </a:rPr>
              <a:t>trí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g</a:t>
            </a:r>
            <a:r>
              <a:rPr lang="vi-VN"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chiếu hậu </a:t>
            </a:r>
            <a:r>
              <a:rPr sz="1100" spc="-70" dirty="0">
                <a:solidFill>
                  <a:srgbClr val="2A2A2A"/>
                </a:solidFill>
                <a:latin typeface="Times New Roman"/>
                <a:cs typeface="Times New Roman"/>
              </a:rPr>
              <a:t>của 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từng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loại xe. Hệ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thống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cảnh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báo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điểm </a:t>
            </a:r>
            <a:r>
              <a:rPr sz="1100" spc="-10" dirty="0">
                <a:solidFill>
                  <a:srgbClr val="2A2A2A"/>
                </a:solidFill>
                <a:latin typeface="Times New Roman"/>
                <a:cs typeface="Times New Roman"/>
              </a:rPr>
              <a:t>mù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chủ </a:t>
            </a:r>
            <a:r>
              <a:rPr sz="1100" dirty="0" err="1">
                <a:solidFill>
                  <a:srgbClr val="2A2A2A"/>
                </a:solidFill>
                <a:latin typeface="Times New Roman"/>
                <a:cs typeface="Times New Roman"/>
              </a:rPr>
              <a:t>động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2A2A2A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55" dirty="0">
                <a:solidFill>
                  <a:srgbClr val="2A2A2A"/>
                </a:solidFill>
                <a:latin typeface="Times New Roman"/>
                <a:cs typeface="Times New Roman"/>
              </a:rPr>
              <a:t>phát 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triển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để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cảnh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báo </a:t>
            </a:r>
            <a:r>
              <a:rPr sz="1100" dirty="0" err="1">
                <a:solidFill>
                  <a:srgbClr val="2A2A2A"/>
                </a:solidFill>
                <a:latin typeface="Times New Roman"/>
                <a:cs typeface="Times New Roman"/>
              </a:rPr>
              <a:t>cho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lái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biết khi </a:t>
            </a:r>
            <a:r>
              <a:rPr sz="1100" dirty="0" err="1">
                <a:solidFill>
                  <a:srgbClr val="2A2A2A"/>
                </a:solidFill>
                <a:latin typeface="Times New Roman"/>
                <a:cs typeface="Times New Roman"/>
              </a:rPr>
              <a:t>có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ch</a:t>
            </a:r>
            <a:r>
              <a:rPr lang="vi-VN" sz="1100" spc="-50" dirty="0" smtClean="0">
                <a:solidFill>
                  <a:srgbClr val="2A2A2A"/>
                </a:solidFill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solidFill>
                  <a:srgbClr val="2A2A2A"/>
                </a:solidFill>
                <a:latin typeface="Times New Roman"/>
                <a:cs typeface="Times New Roman"/>
              </a:rPr>
              <a:t>ớng</a:t>
            </a:r>
            <a:r>
              <a:rPr sz="1100" spc="-50" dirty="0" smtClean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ngại vật </a:t>
            </a:r>
            <a:r>
              <a:rPr sz="1100" spc="-345" dirty="0">
                <a:solidFill>
                  <a:srgbClr val="2A2A2A"/>
                </a:solidFill>
                <a:latin typeface="Times New Roman"/>
                <a:cs typeface="Times New Roman"/>
              </a:rPr>
              <a:t>ở </a:t>
            </a:r>
            <a:r>
              <a:rPr sz="1100" spc="-135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A2A2A"/>
                </a:solidFill>
                <a:latin typeface="Times New Roman"/>
                <a:cs typeface="Times New Roman"/>
              </a:rPr>
              <a:t>các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điểm</a:t>
            </a:r>
            <a:r>
              <a:rPr sz="1100" spc="-10" dirty="0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A2A2A"/>
                </a:solidFill>
                <a:latin typeface="Times New Roman"/>
                <a:cs typeface="Times New Roman"/>
              </a:rPr>
              <a:t>mù.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</a:pPr>
            <a:r>
              <a:rPr sz="1100" dirty="0">
                <a:latin typeface="Times New Roman"/>
                <a:cs typeface="Times New Roman"/>
              </a:rPr>
              <a:t>5.3.2.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489" y="2913100"/>
            <a:ext cx="3629025" cy="2260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9705" algn="just">
              <a:lnSpc>
                <a:spcPct val="121200"/>
              </a:lnSpc>
              <a:spcBef>
                <a:spcPts val="9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cảnh báo điểm </a:t>
            </a:r>
            <a:r>
              <a:rPr sz="1100" spc="-10" dirty="0">
                <a:latin typeface="Times New Roman"/>
                <a:cs typeface="Times New Roman"/>
              </a:rPr>
              <a:t>mù </a:t>
            </a:r>
            <a:r>
              <a:rPr sz="1100" dirty="0">
                <a:latin typeface="Times New Roman"/>
                <a:cs typeface="Times New Roman"/>
              </a:rPr>
              <a:t>chủ động: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giám sát  </a:t>
            </a:r>
            <a:r>
              <a:rPr sz="1100" dirty="0">
                <a:latin typeface="Times New Roman"/>
                <a:cs typeface="Times New Roman"/>
              </a:rPr>
              <a:t>điểm </a:t>
            </a:r>
            <a:r>
              <a:rPr sz="1100" spc="-10" dirty="0">
                <a:latin typeface="Times New Roman"/>
                <a:cs typeface="Times New Roman"/>
              </a:rPr>
              <a:t>mù </a:t>
            </a:r>
            <a:r>
              <a:rPr sz="1100" dirty="0">
                <a:latin typeface="Times New Roman"/>
                <a:cs typeface="Times New Roman"/>
              </a:rPr>
              <a:t>bao gồm các </a:t>
            </a:r>
            <a:r>
              <a:rPr sz="1100" spc="5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phát </a:t>
            </a:r>
            <a:r>
              <a:rPr sz="1100" spc="-5" dirty="0">
                <a:latin typeface="Times New Roman"/>
                <a:cs typeface="Times New Roman"/>
              </a:rPr>
              <a:t>sóng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dirty="0" err="1">
                <a:latin typeface="Times New Roman"/>
                <a:cs typeface="Times New Roman"/>
              </a:rPr>
              <a:t>tử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gắn </a:t>
            </a:r>
            <a:r>
              <a:rPr sz="1100" spc="-35" dirty="0" err="1">
                <a:latin typeface="Times New Roman"/>
                <a:cs typeface="Times New Roman"/>
              </a:rPr>
              <a:t>trên</a:t>
            </a:r>
            <a:r>
              <a:rPr sz="1100" spc="-35" dirty="0">
                <a:latin typeface="Times New Roman"/>
                <a:cs typeface="Times New Roman"/>
              </a:rPr>
              <a:t>  </a:t>
            </a:r>
            <a:r>
              <a:rPr sz="1100" spc="-65" dirty="0" smtClean="0">
                <a:latin typeface="Times New Roman"/>
                <a:cs typeface="Times New Roman"/>
              </a:rPr>
              <a:t>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chiếu hậu, quanh </a:t>
            </a:r>
            <a:r>
              <a:rPr sz="1100" spc="-5" dirty="0">
                <a:latin typeface="Times New Roman"/>
                <a:cs typeface="Times New Roman"/>
              </a:rPr>
              <a:t>thân </a:t>
            </a:r>
            <a:r>
              <a:rPr sz="1100" dirty="0">
                <a:latin typeface="Times New Roman"/>
                <a:cs typeface="Times New Roman"/>
              </a:rPr>
              <a:t>xe hay cản sau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40" dirty="0">
                <a:latin typeface="Times New Roman"/>
                <a:cs typeface="Times New Roman"/>
              </a:rPr>
              <a:t>sóng  </a:t>
            </a:r>
            <a:r>
              <a:rPr sz="1100" dirty="0">
                <a:latin typeface="Times New Roman"/>
                <a:cs typeface="Times New Roman"/>
              </a:rPr>
              <a:t>điện từ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ô </a:t>
            </a:r>
            <a:r>
              <a:rPr sz="1100" spc="-5" dirty="0">
                <a:latin typeface="Times New Roman"/>
                <a:cs typeface="Times New Roman"/>
              </a:rPr>
              <a:t>tô </a:t>
            </a:r>
            <a:r>
              <a:rPr sz="1100" dirty="0">
                <a:latin typeface="Times New Roman"/>
                <a:cs typeface="Times New Roman"/>
              </a:rPr>
              <a:t>đang di </a:t>
            </a:r>
            <a:r>
              <a:rPr sz="1100" spc="-5" dirty="0">
                <a:latin typeface="Times New Roman"/>
                <a:cs typeface="Times New Roman"/>
              </a:rPr>
              <a:t>chuyển. Ngoài </a:t>
            </a:r>
            <a:r>
              <a:rPr sz="1100" dirty="0">
                <a:latin typeface="Times New Roman"/>
                <a:cs typeface="Times New Roman"/>
              </a:rPr>
              <a:t>ra, có thể </a:t>
            </a:r>
            <a:r>
              <a:rPr sz="1100" spc="-5" dirty="0">
                <a:latin typeface="Times New Roman"/>
                <a:cs typeface="Times New Roman"/>
              </a:rPr>
              <a:t>lắp </a:t>
            </a:r>
            <a:r>
              <a:rPr sz="1100" dirty="0">
                <a:latin typeface="Times New Roman"/>
                <a:cs typeface="Times New Roman"/>
              </a:rPr>
              <a:t>đặt </a:t>
            </a:r>
            <a:r>
              <a:rPr sz="1100" spc="-5" dirty="0">
                <a:latin typeface="Times New Roman"/>
                <a:cs typeface="Times New Roman"/>
              </a:rPr>
              <a:t>thêm  camera trên </a:t>
            </a:r>
            <a:r>
              <a:rPr sz="1100" dirty="0">
                <a:latin typeface="Times New Roman"/>
                <a:cs typeface="Times New Roman"/>
              </a:rPr>
              <a:t>2 </a:t>
            </a:r>
            <a:r>
              <a:rPr sz="1100" spc="-65" dirty="0" smtClean="0">
                <a:latin typeface="Times New Roman"/>
                <a:cs typeface="Times New Roman"/>
              </a:rPr>
              <a:t>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chiếu </a:t>
            </a:r>
            <a:r>
              <a:rPr sz="1100" dirty="0">
                <a:latin typeface="Times New Roman"/>
                <a:cs typeface="Times New Roman"/>
              </a:rPr>
              <a:t>hậu. </a:t>
            </a:r>
            <a:r>
              <a:rPr sz="1100" spc="-5" dirty="0">
                <a:latin typeface="Times New Roman"/>
                <a:cs typeface="Times New Roman"/>
              </a:rPr>
              <a:t>Nếu một chiếc </a:t>
            </a:r>
            <a:r>
              <a:rPr sz="1100" dirty="0">
                <a:latin typeface="Times New Roman"/>
                <a:cs typeface="Times New Roman"/>
              </a:rPr>
              <a:t>xe ở </a:t>
            </a:r>
            <a:r>
              <a:rPr sz="1100" spc="-5" dirty="0">
                <a:latin typeface="Times New Roman"/>
                <a:cs typeface="Times New Roman"/>
              </a:rPr>
              <a:t>phía </a:t>
            </a:r>
            <a:r>
              <a:rPr sz="1100" spc="-50" dirty="0">
                <a:latin typeface="Times New Roman"/>
                <a:cs typeface="Times New Roman"/>
              </a:rPr>
              <a:t>sau  </a:t>
            </a:r>
            <a:r>
              <a:rPr sz="1100" dirty="0">
                <a:latin typeface="Times New Roman"/>
                <a:cs typeface="Times New Roman"/>
              </a:rPr>
              <a:t>hoặc bên </a:t>
            </a:r>
            <a:r>
              <a:rPr sz="1100" spc="-5" dirty="0">
                <a:latin typeface="Times New Roman"/>
                <a:cs typeface="Times New Roman"/>
              </a:rPr>
              <a:t>hông </a:t>
            </a:r>
            <a:r>
              <a:rPr sz="1100" dirty="0">
                <a:latin typeface="Times New Roman"/>
                <a:cs typeface="Times New Roman"/>
              </a:rPr>
              <a:t>chạy quá </a:t>
            </a:r>
            <a:r>
              <a:rPr sz="1100" spc="-5" dirty="0">
                <a:latin typeface="Times New Roman"/>
                <a:cs typeface="Times New Roman"/>
              </a:rPr>
              <a:t>sát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bạn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từ sẽ  </a:t>
            </a:r>
            <a:r>
              <a:rPr sz="1100" dirty="0">
                <a:latin typeface="Times New Roman"/>
                <a:cs typeface="Times New Roman"/>
              </a:rPr>
              <a:t>nhận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gửi </a:t>
            </a:r>
            <a:r>
              <a:rPr sz="1100" dirty="0">
                <a:latin typeface="Times New Roman"/>
                <a:cs typeface="Times New Roman"/>
              </a:rPr>
              <a:t>tín hiệu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bộ điều </a:t>
            </a:r>
            <a:r>
              <a:rPr sz="1100" spc="-5" dirty="0">
                <a:latin typeface="Times New Roman"/>
                <a:cs typeface="Times New Roman"/>
              </a:rPr>
              <a:t>khiển. </a:t>
            </a:r>
            <a:r>
              <a:rPr sz="1100" dirty="0">
                <a:latin typeface="Times New Roman"/>
                <a:cs typeface="Times New Roman"/>
              </a:rPr>
              <a:t>Lúc </a:t>
            </a:r>
            <a:r>
              <a:rPr sz="1100" spc="-5" dirty="0">
                <a:latin typeface="Times New Roman"/>
                <a:cs typeface="Times New Roman"/>
              </a:rPr>
              <a:t>này,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spc="-5" dirty="0" err="1">
                <a:latin typeface="Times New Roman"/>
                <a:cs typeface="Times New Roman"/>
              </a:rPr>
              <a:t>sẽ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55" dirty="0" smtClean="0">
                <a:latin typeface="Times New Roman"/>
                <a:cs typeface="Times New Roman"/>
              </a:rPr>
              <a:t>đ</a:t>
            </a:r>
            <a:r>
              <a:rPr lang="vi-VN" sz="1100" spc="-155" dirty="0" smtClean="0">
                <a:latin typeface="Times New Roman"/>
                <a:cs typeface="Times New Roman"/>
              </a:rPr>
              <a:t>ư</a:t>
            </a:r>
            <a:r>
              <a:rPr sz="1100" spc="-155" dirty="0" smtClean="0">
                <a:latin typeface="Times New Roman"/>
                <a:cs typeface="Times New Roman"/>
              </a:rPr>
              <a:t>a 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cảnh </a:t>
            </a:r>
            <a:r>
              <a:rPr sz="1100" spc="-5" dirty="0" err="1">
                <a:latin typeface="Times New Roman"/>
                <a:cs typeface="Times New Roman"/>
              </a:rPr>
              <a:t>báo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5" dirty="0" err="1" smtClean="0">
                <a:latin typeface="Times New Roman"/>
                <a:cs typeface="Times New Roman"/>
              </a:rPr>
              <a:t>nh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smtClean="0">
                <a:latin typeface="Times New Roman"/>
                <a:cs typeface="Times New Roman"/>
              </a:rPr>
              <a:t>: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âm thanh, rung </a:t>
            </a:r>
            <a:r>
              <a:rPr sz="1100" spc="-5" dirty="0">
                <a:latin typeface="Times New Roman"/>
                <a:cs typeface="Times New Roman"/>
              </a:rPr>
              <a:t>vô-lăng, </a:t>
            </a:r>
            <a:r>
              <a:rPr sz="1100" dirty="0">
                <a:latin typeface="Times New Roman"/>
                <a:cs typeface="Times New Roman"/>
              </a:rPr>
              <a:t>đồng </a:t>
            </a:r>
            <a:r>
              <a:rPr sz="1100" spc="-5" dirty="0">
                <a:latin typeface="Times New Roman"/>
                <a:cs typeface="Times New Roman"/>
              </a:rPr>
              <a:t>thời </a:t>
            </a:r>
            <a:r>
              <a:rPr sz="1100" spc="-45" dirty="0">
                <a:latin typeface="Times New Roman"/>
                <a:cs typeface="Times New Roman"/>
              </a:rPr>
              <a:t>hình  </a:t>
            </a:r>
            <a:r>
              <a:rPr sz="1100" dirty="0">
                <a:latin typeface="Times New Roman"/>
                <a:cs typeface="Times New Roman"/>
              </a:rPr>
              <a:t>ảnh sẽ </a:t>
            </a:r>
            <a:r>
              <a:rPr sz="1100" spc="-5" dirty="0">
                <a:latin typeface="Times New Roman"/>
                <a:cs typeface="Times New Roman"/>
              </a:rPr>
              <a:t>hiển thị trên màn hình trung </a:t>
            </a:r>
            <a:r>
              <a:rPr sz="1100" dirty="0">
                <a:latin typeface="Times New Roman"/>
                <a:cs typeface="Times New Roman"/>
              </a:rPr>
              <a:t>tâm </a:t>
            </a:r>
            <a:r>
              <a:rPr sz="1100" spc="-5" dirty="0">
                <a:latin typeface="Times New Roman"/>
                <a:cs typeface="Times New Roman"/>
              </a:rPr>
              <a:t>giúp 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dễ dàng </a:t>
            </a:r>
            <a:r>
              <a:rPr sz="1100" dirty="0">
                <a:latin typeface="Times New Roman"/>
                <a:cs typeface="Times New Roman"/>
              </a:rPr>
              <a:t>quan  sát, thậm chí </a:t>
            </a:r>
            <a:r>
              <a:rPr sz="1100" spc="-5" dirty="0">
                <a:latin typeface="Times New Roman"/>
                <a:cs typeface="Times New Roman"/>
              </a:rPr>
              <a:t>nhiều </a:t>
            </a:r>
            <a:r>
              <a:rPr sz="1100" dirty="0">
                <a:latin typeface="Times New Roman"/>
                <a:cs typeface="Times New Roman"/>
              </a:rPr>
              <a:t>dòng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ô tô </a:t>
            </a:r>
            <a:r>
              <a:rPr sz="1100" dirty="0" err="1">
                <a:latin typeface="Times New Roman"/>
                <a:cs typeface="Times New Roman"/>
              </a:rPr>
              <a:t>còn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 err="1">
                <a:latin typeface="Times New Roman"/>
                <a:cs typeface="Times New Roman"/>
              </a:rPr>
              <a:t>ra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dẫn giúp </a:t>
            </a:r>
            <a:r>
              <a:rPr sz="1100" spc="-114" dirty="0">
                <a:latin typeface="Times New Roman"/>
                <a:cs typeface="Times New Roman"/>
              </a:rPr>
              <a:t>lái  </a:t>
            </a:r>
            <a:r>
              <a:rPr sz="1100" dirty="0">
                <a:latin typeface="Times New Roman"/>
                <a:cs typeface="Times New Roman"/>
              </a:rPr>
              <a:t>xe xử lý tình huống đang gặp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phải.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0289" y="1042670"/>
            <a:ext cx="2759710" cy="154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8048" y="2746375"/>
            <a:ext cx="3581400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568450" marR="5080" indent="-155638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Hình:5-3 </a:t>
            </a:r>
            <a:r>
              <a:rPr sz="1100" i="1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cảnh báo </a:t>
            </a:r>
            <a:r>
              <a:rPr sz="1100" i="1" dirty="0">
                <a:latin typeface="Times New Roman"/>
                <a:cs typeface="Times New Roman"/>
              </a:rPr>
              <a:t>điểm </a:t>
            </a:r>
            <a:r>
              <a:rPr sz="1100" i="1" spc="-5" dirty="0">
                <a:latin typeface="Times New Roman"/>
                <a:cs typeface="Times New Roman"/>
              </a:rPr>
              <a:t>mù có </a:t>
            </a:r>
            <a:r>
              <a:rPr sz="1100" i="1" dirty="0">
                <a:latin typeface="Times New Roman"/>
                <a:cs typeface="Times New Roman"/>
              </a:rPr>
              <a:t>xe từ </a:t>
            </a:r>
            <a:r>
              <a:rPr sz="1100" i="1" spc="-5" dirty="0">
                <a:latin typeface="Times New Roman"/>
                <a:cs typeface="Times New Roman"/>
              </a:rPr>
              <a:t>phía </a:t>
            </a:r>
            <a:r>
              <a:rPr sz="1100" i="1" spc="-10" dirty="0">
                <a:latin typeface="Times New Roman"/>
                <a:cs typeface="Times New Roman"/>
              </a:rPr>
              <a:t>sau </a:t>
            </a:r>
            <a:r>
              <a:rPr sz="1100" i="1" dirty="0">
                <a:latin typeface="Times New Roman"/>
                <a:cs typeface="Times New Roman"/>
              </a:rPr>
              <a:t>bên </a:t>
            </a:r>
            <a:r>
              <a:rPr sz="1100" i="1" spc="-10" dirty="0">
                <a:latin typeface="Times New Roman"/>
                <a:cs typeface="Times New Roman"/>
              </a:rPr>
              <a:t>trái  </a:t>
            </a:r>
            <a:r>
              <a:rPr sz="1100" i="1" spc="-5" dirty="0">
                <a:latin typeface="Times New Roman"/>
                <a:cs typeface="Times New Roman"/>
              </a:rPr>
              <a:t>tiếp </a:t>
            </a:r>
            <a:r>
              <a:rPr sz="1100" i="1" dirty="0">
                <a:latin typeface="Times New Roman"/>
                <a:cs typeface="Times New Roman"/>
              </a:rPr>
              <a:t>cận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244723"/>
            <a:ext cx="11798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5.3.3. Vị </a:t>
            </a:r>
            <a:r>
              <a:rPr sz="1100" i="1" spc="-5" dirty="0">
                <a:latin typeface="Times New Roman"/>
                <a:cs typeface="Times New Roman"/>
              </a:rPr>
              <a:t>trí điểm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mù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9284" y="3607435"/>
            <a:ext cx="3451860" cy="1203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972" y="4965954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7057" y="4965954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3606" y="5304282"/>
            <a:ext cx="15043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5-4 </a:t>
            </a:r>
            <a:r>
              <a:rPr sz="1100" i="1" spc="-10" dirty="0">
                <a:latin typeface="Times New Roman"/>
                <a:cs typeface="Times New Roman"/>
              </a:rPr>
              <a:t>b: </a:t>
            </a:r>
            <a:r>
              <a:rPr sz="1100" i="1" spc="-5" dirty="0">
                <a:latin typeface="Times New Roman"/>
                <a:cs typeface="Times New Roman"/>
              </a:rPr>
              <a:t>Điểm mù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phía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712" y="5304282"/>
            <a:ext cx="1767205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5-4 </a:t>
            </a:r>
            <a:r>
              <a:rPr sz="1100" i="1" dirty="0">
                <a:latin typeface="Times New Roman"/>
                <a:cs typeface="Times New Roman"/>
              </a:rPr>
              <a:t>a: </a:t>
            </a:r>
            <a:r>
              <a:rPr sz="1100" i="1" spc="-5" dirty="0">
                <a:latin typeface="Times New Roman"/>
                <a:cs typeface="Times New Roman"/>
              </a:rPr>
              <a:t>Điểm mù cột trước  trước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52590" y="1042670"/>
            <a:ext cx="2514600" cy="181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321" y="3014599"/>
            <a:ext cx="17259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5-4 </a:t>
            </a:r>
            <a:r>
              <a:rPr sz="1100" i="1" dirty="0">
                <a:latin typeface="Times New Roman"/>
                <a:cs typeface="Times New Roman"/>
              </a:rPr>
              <a:t>c: </a:t>
            </a:r>
            <a:r>
              <a:rPr sz="1100" i="1" spc="-5" dirty="0">
                <a:latin typeface="Times New Roman"/>
                <a:cs typeface="Times New Roman"/>
              </a:rPr>
              <a:t>Điểm mù phía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sau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98489" y="3353180"/>
            <a:ext cx="83629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5.3.4. Sử</a:t>
            </a:r>
            <a:r>
              <a:rPr sz="1100" i="1" spc="-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dụng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60972" y="3693033"/>
            <a:ext cx="3501390" cy="6756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8585" marR="101600" indent="482600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cảnh báo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spc="-5" dirty="0" err="1">
                <a:latin typeface="Times New Roman"/>
                <a:cs typeface="Times New Roman"/>
              </a:rPr>
              <a:t>mù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dirty="0" err="1">
                <a:latin typeface="Times New Roman"/>
                <a:cs typeface="Times New Roman"/>
              </a:rPr>
              <a:t>cả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chạy </a:t>
            </a:r>
            <a:r>
              <a:rPr sz="1100" dirty="0">
                <a:latin typeface="Times New Roman"/>
                <a:cs typeface="Times New Roman"/>
              </a:rPr>
              <a:t>tiến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lùi </a:t>
            </a:r>
            <a:r>
              <a:rPr sz="1100" spc="-5" dirty="0">
                <a:latin typeface="Times New Roman"/>
                <a:cs typeface="Times New Roman"/>
              </a:rPr>
              <a:t>xe, nhất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dirty="0" err="1">
                <a:latin typeface="Times New Roman"/>
                <a:cs typeface="Times New Roman"/>
              </a:rPr>
              <a:t>trong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35" dirty="0" smtClean="0">
                <a:latin typeface="Times New Roman"/>
                <a:cs typeface="Times New Roman"/>
              </a:rPr>
              <a:t> </a:t>
            </a:r>
            <a:r>
              <a:rPr sz="1100" spc="-95" dirty="0">
                <a:latin typeface="Times New Roman"/>
                <a:cs typeface="Times New Roman"/>
              </a:rPr>
              <a:t>hợp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chuyển làn, </a:t>
            </a:r>
            <a:r>
              <a:rPr sz="1100" dirty="0" err="1">
                <a:latin typeface="Times New Roman"/>
                <a:cs typeface="Times New Roman"/>
              </a:rPr>
              <a:t>chuyển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ớng</a:t>
            </a:r>
            <a:r>
              <a:rPr sz="1100" spc="-55" dirty="0">
                <a:latin typeface="Times New Roman"/>
                <a:cs typeface="Times New Roman"/>
              </a:rPr>
              <a:t>. </a:t>
            </a:r>
            <a:r>
              <a:rPr sz="1100" spc="-5" dirty="0">
                <a:latin typeface="Times New Roman"/>
                <a:cs typeface="Times New Roman"/>
              </a:rPr>
              <a:t>Nút </a:t>
            </a:r>
            <a:r>
              <a:rPr sz="1100" dirty="0">
                <a:latin typeface="Times New Roman"/>
                <a:cs typeface="Times New Roman"/>
              </a:rPr>
              <a:t>bấm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thể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tích hợp trên vô lăng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bảng đồng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hồ.</a:t>
            </a:r>
          </a:p>
        </p:txBody>
      </p:sp>
      <p:sp>
        <p:nvSpPr>
          <p:cNvPr id="14" name="object 14"/>
          <p:cNvSpPr/>
          <p:nvPr/>
        </p:nvSpPr>
        <p:spPr>
          <a:xfrm>
            <a:off x="6609715" y="4358640"/>
            <a:ext cx="2800984" cy="1600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06920" y="6113780"/>
            <a:ext cx="28086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Hình: 5-5: </a:t>
            </a:r>
            <a:r>
              <a:rPr sz="1100" i="1" dirty="0">
                <a:latin typeface="Times New Roman"/>
                <a:cs typeface="Times New Roman"/>
              </a:rPr>
              <a:t>Nút </a:t>
            </a:r>
            <a:r>
              <a:rPr sz="1100" i="1" spc="-5" dirty="0">
                <a:latin typeface="Times New Roman"/>
                <a:cs typeface="Times New Roman"/>
              </a:rPr>
              <a:t>bấm điều khiển cảnh </a:t>
            </a:r>
            <a:r>
              <a:rPr sz="1100" i="1" dirty="0">
                <a:latin typeface="Times New Roman"/>
                <a:cs typeface="Times New Roman"/>
              </a:rPr>
              <a:t>báo </a:t>
            </a:r>
            <a:r>
              <a:rPr sz="1100" i="1" spc="-5" dirty="0">
                <a:latin typeface="Times New Roman"/>
                <a:cs typeface="Times New Roman"/>
              </a:rPr>
              <a:t>điểm</a:t>
            </a:r>
            <a:r>
              <a:rPr sz="1100" i="1" spc="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mù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6544" y="1054353"/>
            <a:ext cx="16935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5.4. </a:t>
            </a:r>
            <a:r>
              <a:rPr sz="1100" b="1" spc="-5" dirty="0">
                <a:latin typeface="Times New Roman"/>
                <a:cs typeface="Times New Roman"/>
              </a:rPr>
              <a:t>ĐÈN </a:t>
            </a:r>
            <a:r>
              <a:rPr sz="1100" b="1" dirty="0">
                <a:latin typeface="Times New Roman"/>
                <a:cs typeface="Times New Roman"/>
              </a:rPr>
              <a:t>PHA </a:t>
            </a:r>
            <a:r>
              <a:rPr sz="1100" b="1" spc="-5" dirty="0">
                <a:latin typeface="Times New Roman"/>
                <a:cs typeface="Times New Roman"/>
              </a:rPr>
              <a:t>CHỦ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ĐỘNG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378052"/>
            <a:ext cx="3628390" cy="286829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820419" lvl="2" indent="-351155">
              <a:lnSpc>
                <a:spcPct val="100000"/>
              </a:lnSpc>
              <a:spcBef>
                <a:spcPts val="495"/>
              </a:spcBef>
              <a:buAutoNum type="arabicPeriod"/>
              <a:tabLst>
                <a:tab pos="821055" algn="l"/>
              </a:tabLst>
            </a:pPr>
            <a:r>
              <a:rPr sz="1100" i="1" u="sng" spc="-5" dirty="0">
                <a:solidFill>
                  <a:srgbClr val="454545"/>
                </a:solidFill>
                <a:uFill>
                  <a:solidFill>
                    <a:srgbClr val="454545"/>
                  </a:solidFill>
                </a:uFill>
                <a:latin typeface="Times New Roman"/>
                <a:cs typeface="Times New Roman"/>
              </a:rPr>
              <a:t>Khái</a:t>
            </a:r>
            <a:r>
              <a:rPr sz="1100" i="1" u="sng" dirty="0">
                <a:solidFill>
                  <a:srgbClr val="454545"/>
                </a:solidFill>
                <a:uFill>
                  <a:solidFill>
                    <a:srgbClr val="45454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5" dirty="0">
                <a:solidFill>
                  <a:srgbClr val="454545"/>
                </a:solidFill>
                <a:uFill>
                  <a:solidFill>
                    <a:srgbClr val="454545"/>
                  </a:solidFill>
                </a:uFill>
                <a:latin typeface="Times New Roman"/>
                <a:cs typeface="Times New Roman"/>
              </a:rPr>
              <a:t>niệm: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13300"/>
              </a:lnSpc>
              <a:spcBef>
                <a:spcPts val="220"/>
              </a:spcBef>
            </a:pP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Hệ </a:t>
            </a:r>
            <a:r>
              <a:rPr sz="1100" b="1" spc="-5" dirty="0">
                <a:solidFill>
                  <a:srgbClr val="454545"/>
                </a:solidFill>
                <a:latin typeface="Times New Roman"/>
                <a:cs typeface="Times New Roman"/>
              </a:rPr>
              <a:t>thống đèn pha </a:t>
            </a: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chủ </a:t>
            </a:r>
            <a:r>
              <a:rPr sz="1100" b="1" spc="-5" dirty="0">
                <a:solidFill>
                  <a:srgbClr val="454545"/>
                </a:solidFill>
                <a:latin typeface="Times New Roman"/>
                <a:cs typeface="Times New Roman"/>
              </a:rPr>
              <a:t>động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phát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hiện ra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những chiếc  xe </a:t>
            </a:r>
            <a:r>
              <a:rPr sz="1100" spc="-10" dirty="0" err="1">
                <a:solidFill>
                  <a:srgbClr val="212121"/>
                </a:solidFill>
                <a:latin typeface="Times New Roman"/>
                <a:cs typeface="Times New Roman"/>
              </a:rPr>
              <a:t>đi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chiều vào ban đêm,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chuyển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đèn pha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từ đèn </a:t>
            </a:r>
            <a:r>
              <a:rPr sz="1100" spc="-45" dirty="0">
                <a:solidFill>
                  <a:srgbClr val="212121"/>
                </a:solidFill>
                <a:latin typeface="Times New Roman"/>
                <a:cs typeface="Times New Roman"/>
              </a:rPr>
              <a:t>chính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thành đèn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chiếu 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mờ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tự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820419" lvl="2" indent="-351155" algn="just">
              <a:lnSpc>
                <a:spcPct val="100000"/>
              </a:lnSpc>
              <a:spcBef>
                <a:spcPts val="405"/>
              </a:spcBef>
              <a:buAutoNum type="arabicPeriod" startAt="2"/>
              <a:tabLst>
                <a:tab pos="821055" algn="l"/>
              </a:tabLst>
            </a:pP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Nguyên lý </a:t>
            </a:r>
            <a:r>
              <a:rPr sz="1100" b="1" spc="-5" dirty="0">
                <a:solidFill>
                  <a:srgbClr val="454545"/>
                </a:solidFill>
                <a:latin typeface="Times New Roman"/>
                <a:cs typeface="Times New Roman"/>
              </a:rPr>
              <a:t>hoạt</a:t>
            </a:r>
            <a:r>
              <a:rPr sz="1100" b="1" spc="-20" dirty="0">
                <a:solidFill>
                  <a:srgbClr val="454545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454545"/>
                </a:solidFill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ts val="1500"/>
              </a:lnSpc>
              <a:spcBef>
                <a:spcPts val="60"/>
              </a:spcBef>
            </a:pP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Một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cảm </a:t>
            </a:r>
            <a:r>
              <a:rPr sz="1100" dirty="0" err="1">
                <a:solidFill>
                  <a:srgbClr val="212121"/>
                </a:solidFill>
                <a:latin typeface="Times New Roman"/>
                <a:cs typeface="Times New Roman"/>
              </a:rPr>
              <a:t>biến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gắn </a:t>
            </a:r>
            <a:r>
              <a:rPr sz="1100" spc="-5" dirty="0" err="1">
                <a:solidFill>
                  <a:srgbClr val="212121"/>
                </a:solidFill>
                <a:latin typeface="Times New Roman"/>
                <a:cs typeface="Times New Roman"/>
              </a:rPr>
              <a:t>trên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g</a:t>
            </a:r>
            <a:r>
              <a:rPr lang="vi-VN"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ơng</a:t>
            </a:r>
            <a:r>
              <a:rPr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chiếu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hậu </a:t>
            </a:r>
            <a:r>
              <a:rPr sz="1100" spc="-95" dirty="0">
                <a:solidFill>
                  <a:srgbClr val="212121"/>
                </a:solidFill>
                <a:latin typeface="Times New Roman"/>
                <a:cs typeface="Times New Roman"/>
              </a:rPr>
              <a:t>phát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hiện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đèn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pha 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và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đèn hậu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của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những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chiếc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xe </a:t>
            </a:r>
            <a:r>
              <a:rPr sz="1100" spc="-5" dirty="0" err="1">
                <a:solidFill>
                  <a:srgbClr val="212121"/>
                </a:solidFill>
                <a:latin typeface="Times New Roman"/>
                <a:cs typeface="Times New Roman"/>
              </a:rPr>
              <a:t>phía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ớc</a:t>
            </a:r>
            <a:r>
              <a:rPr sz="1100" spc="-55" dirty="0">
                <a:solidFill>
                  <a:srgbClr val="212121"/>
                </a:solidFill>
                <a:latin typeface="Times New Roman"/>
                <a:cs typeface="Times New Roman"/>
              </a:rPr>
              <a:t>. </a:t>
            </a:r>
            <a:r>
              <a:rPr sz="1100" spc="-65" dirty="0">
                <a:solidFill>
                  <a:srgbClr val="212121"/>
                </a:solidFill>
                <a:latin typeface="Times New Roman"/>
                <a:cs typeface="Times New Roman"/>
              </a:rPr>
              <a:t>Nếu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con</a:t>
            </a:r>
            <a:r>
              <a:rPr sz="11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ờng</a:t>
            </a:r>
            <a:r>
              <a:rPr sz="1100" spc="70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 err="1">
                <a:solidFill>
                  <a:srgbClr val="212121"/>
                </a:solidFill>
                <a:latin typeface="Times New Roman"/>
                <a:cs typeface="Times New Roman"/>
              </a:rPr>
              <a:t>phía</a:t>
            </a:r>
            <a:r>
              <a:rPr sz="1100" spc="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ớc</a:t>
            </a:r>
            <a:r>
              <a:rPr sz="1100" spc="7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thông</a:t>
            </a:r>
            <a:r>
              <a:rPr sz="1100" spc="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thoáng,</a:t>
            </a:r>
            <a:r>
              <a:rPr sz="1100" spc="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đèn</a:t>
            </a:r>
            <a:r>
              <a:rPr sz="11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 err="1">
                <a:solidFill>
                  <a:srgbClr val="212121"/>
                </a:solidFill>
                <a:latin typeface="Times New Roman"/>
                <a:cs typeface="Times New Roman"/>
              </a:rPr>
              <a:t>cốt</a:t>
            </a:r>
            <a:r>
              <a:rPr sz="1100" spc="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75" dirty="0" smtClean="0">
                <a:solidFill>
                  <a:srgbClr val="212121"/>
                </a:solidFill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ợc</a:t>
            </a:r>
            <a:r>
              <a:rPr sz="1100" spc="8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kích</a:t>
            </a:r>
            <a:r>
              <a:rPr sz="1100" spc="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hoạt</a:t>
            </a:r>
            <a:r>
              <a:rPr sz="11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280" dirty="0">
                <a:solidFill>
                  <a:srgbClr val="212121"/>
                </a:solidFill>
                <a:latin typeface="Times New Roman"/>
                <a:cs typeface="Times New Roman"/>
              </a:rPr>
              <a:t>và</a:t>
            </a:r>
            <a:endParaRPr sz="11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ts val="1490"/>
              </a:lnSpc>
              <a:spcBef>
                <a:spcPts val="5"/>
              </a:spcBef>
            </a:pP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đèn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sẽ </a:t>
            </a:r>
            <a:r>
              <a:rPr sz="1100" spc="5" dirty="0">
                <a:solidFill>
                  <a:srgbClr val="212121"/>
                </a:solidFill>
                <a:latin typeface="Times New Roman"/>
                <a:cs typeface="Times New Roman"/>
              </a:rPr>
              <a:t>tự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động 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mờ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đi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khi chiếc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khác 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đi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vào tầm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chắn. </a:t>
            </a:r>
            <a:r>
              <a:rPr sz="1100" spc="-100" dirty="0" smtClean="0">
                <a:solidFill>
                  <a:srgbClr val="212121"/>
                </a:solidFill>
                <a:latin typeface="Times New Roman"/>
                <a:cs typeface="Times New Roman"/>
              </a:rPr>
              <a:t>Ng</a:t>
            </a:r>
            <a:r>
              <a:rPr lang="vi-VN" sz="1100" spc="-100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ời</a:t>
            </a:r>
            <a:r>
              <a:rPr sz="1100" spc="-100" dirty="0" smtClean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lái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sẽ không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cần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phải </a:t>
            </a:r>
            <a:r>
              <a:rPr sz="1100" spc="-10" dirty="0">
                <a:solidFill>
                  <a:srgbClr val="212121"/>
                </a:solidFill>
                <a:latin typeface="Times New Roman"/>
                <a:cs typeface="Times New Roman"/>
              </a:rPr>
              <a:t>bỏ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tay ra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khỏi vô-lăng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để điều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chỉnh</a:t>
            </a:r>
            <a:r>
              <a:rPr sz="11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đèn.</a:t>
            </a:r>
            <a:endParaRPr sz="1100" dirty="0">
              <a:latin typeface="Times New Roman"/>
              <a:cs typeface="Times New Roman"/>
            </a:endParaRPr>
          </a:p>
          <a:p>
            <a:pPr marL="820419" lvl="2" indent="-351155" algn="just">
              <a:lnSpc>
                <a:spcPct val="100000"/>
              </a:lnSpc>
              <a:spcBef>
                <a:spcPts val="894"/>
              </a:spcBef>
              <a:buAutoNum type="arabicPeriod" startAt="3"/>
              <a:tabLst>
                <a:tab pos="821055" algn="l"/>
              </a:tabLst>
            </a:pPr>
            <a:r>
              <a:rPr sz="1100" b="1" spc="-5" dirty="0">
                <a:solidFill>
                  <a:srgbClr val="454545"/>
                </a:solidFill>
                <a:latin typeface="Times New Roman"/>
                <a:cs typeface="Times New Roman"/>
              </a:rPr>
              <a:t>Sử dụng </a:t>
            </a: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Hệ </a:t>
            </a:r>
            <a:r>
              <a:rPr sz="1100" b="1" spc="-5" dirty="0">
                <a:solidFill>
                  <a:srgbClr val="454545"/>
                </a:solidFill>
                <a:latin typeface="Times New Roman"/>
                <a:cs typeface="Times New Roman"/>
              </a:rPr>
              <a:t>thống đèn pha </a:t>
            </a: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chủ</a:t>
            </a:r>
            <a:r>
              <a:rPr sz="1100" b="1" spc="-15" dirty="0">
                <a:solidFill>
                  <a:srgbClr val="45454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454545"/>
                </a:solidFill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457200" algn="just">
              <a:lnSpc>
                <a:spcPts val="1500"/>
              </a:lnSpc>
              <a:spcBef>
                <a:spcPts val="55"/>
              </a:spcBef>
            </a:pP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Nếu </a:t>
            </a:r>
            <a:r>
              <a:rPr sz="1100" dirty="0" err="1">
                <a:solidFill>
                  <a:srgbClr val="212121"/>
                </a:solidFill>
                <a:latin typeface="Times New Roman"/>
                <a:cs typeface="Times New Roman"/>
              </a:rPr>
              <a:t>bạn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xuyên lái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xe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trên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những con </a:t>
            </a:r>
            <a:r>
              <a:rPr sz="1100" spc="-140" dirty="0" smtClean="0">
                <a:solidFill>
                  <a:srgbClr val="212121"/>
                </a:solidFill>
                <a:latin typeface="Times New Roman"/>
                <a:cs typeface="Times New Roman"/>
              </a:rPr>
              <a:t>đ</a:t>
            </a:r>
            <a:r>
              <a:rPr lang="vi-VN" sz="1100" spc="-140" dirty="0" smtClean="0">
                <a:solidFill>
                  <a:srgbClr val="212121"/>
                </a:solidFill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solidFill>
                  <a:srgbClr val="212121"/>
                </a:solidFill>
                <a:latin typeface="Times New Roman"/>
                <a:cs typeface="Times New Roman"/>
              </a:rPr>
              <a:t>ờng</a:t>
            </a:r>
            <a:r>
              <a:rPr sz="1100" spc="-140" dirty="0" smtClean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đồng quê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vào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ban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đêm,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hệ thống đèn pha chủ động có thể 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khá  </a:t>
            </a:r>
            <a:r>
              <a:rPr sz="1100" dirty="0">
                <a:solidFill>
                  <a:srgbClr val="212121"/>
                </a:solidFill>
                <a:latin typeface="Times New Roman"/>
                <a:cs typeface="Times New Roman"/>
              </a:rPr>
              <a:t>hữu</a:t>
            </a:r>
            <a:r>
              <a:rPr sz="1100" spc="-5" dirty="0">
                <a:solidFill>
                  <a:srgbClr val="212121"/>
                </a:solidFill>
                <a:latin typeface="Times New Roman"/>
                <a:cs typeface="Times New Roman"/>
              </a:rPr>
              <a:t> ích.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544" y="4426077"/>
            <a:ext cx="325310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5.5. HỆ </a:t>
            </a:r>
            <a:r>
              <a:rPr sz="1100" b="1" spc="-5" dirty="0">
                <a:latin typeface="Times New Roman"/>
                <a:cs typeface="Times New Roman"/>
              </a:rPr>
              <a:t>THỐNG CẢNH </a:t>
            </a:r>
            <a:r>
              <a:rPr sz="1100" b="1" dirty="0">
                <a:latin typeface="Times New Roman"/>
                <a:cs typeface="Times New Roman"/>
              </a:rPr>
              <a:t>BÁO </a:t>
            </a:r>
            <a:r>
              <a:rPr sz="1100" b="1" spc="-5" dirty="0">
                <a:latin typeface="Times New Roman"/>
                <a:cs typeface="Times New Roman"/>
              </a:rPr>
              <a:t>CHỆCH LÀN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spc="-25" dirty="0" smtClean="0">
                <a:latin typeface="Times New Roman"/>
                <a:cs typeface="Times New Roman"/>
              </a:rPr>
              <a:t>Đ</a:t>
            </a:r>
            <a:r>
              <a:rPr lang="en-US" sz="1100" b="1" spc="-25" dirty="0">
                <a:latin typeface="Times New Roman"/>
                <a:cs typeface="Times New Roman"/>
              </a:rPr>
              <a:t>Ư</a:t>
            </a:r>
            <a:r>
              <a:rPr sz="1100" b="1" spc="-25" dirty="0" smtClean="0">
                <a:latin typeface="Times New Roman"/>
                <a:cs typeface="Times New Roman"/>
              </a:rPr>
              <a:t>ỜNG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4885182"/>
            <a:ext cx="3629025" cy="1292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5.5.1. Khái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niệm: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6370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Chệch </a:t>
            </a:r>
            <a:r>
              <a:rPr sz="1100" spc="-5" dirty="0" err="1">
                <a:latin typeface="Times New Roman"/>
                <a:cs typeface="Times New Roman"/>
              </a:rPr>
              <a:t>làn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 err="1">
                <a:latin typeface="Times New Roman"/>
                <a:cs typeface="Times New Roman"/>
              </a:rPr>
              <a:t>hiện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t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đột ngột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10" dirty="0">
                <a:latin typeface="Times New Roman"/>
                <a:cs typeface="Times New Roman"/>
              </a:rPr>
              <a:t>đi </a:t>
            </a:r>
            <a:r>
              <a:rPr sz="1100" spc="-75" dirty="0" err="1">
                <a:latin typeface="Times New Roman"/>
                <a:cs typeface="Times New Roman"/>
              </a:rPr>
              <a:t>chệch</a:t>
            </a:r>
            <a:r>
              <a:rPr sz="1100" spc="-7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 động ổn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mất tập trung </a:t>
            </a:r>
            <a:r>
              <a:rPr sz="1100" spc="-75" dirty="0">
                <a:latin typeface="Times New Roman"/>
                <a:cs typeface="Times New Roman"/>
              </a:rPr>
              <a:t>(đang 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điện thoại, với </a:t>
            </a:r>
            <a:r>
              <a:rPr sz="1100" dirty="0">
                <a:latin typeface="Times New Roman"/>
                <a:cs typeface="Times New Roman"/>
              </a:rPr>
              <a:t>tay lấy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cái </a:t>
            </a:r>
            <a:r>
              <a:rPr sz="1100" spc="-10" dirty="0">
                <a:latin typeface="Times New Roman"/>
                <a:cs typeface="Times New Roman"/>
              </a:rPr>
              <a:t>gì </a:t>
            </a:r>
            <a:r>
              <a:rPr sz="1100" dirty="0">
                <a:latin typeface="Times New Roman"/>
                <a:cs typeface="Times New Roman"/>
              </a:rPr>
              <a:t>đó ở </a:t>
            </a:r>
            <a:r>
              <a:rPr sz="1100" spc="-5" dirty="0">
                <a:latin typeface="Times New Roman"/>
                <a:cs typeface="Times New Roman"/>
              </a:rPr>
              <a:t>ghế sau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5" dirty="0">
                <a:latin typeface="Times New Roman"/>
                <a:cs typeface="Times New Roman"/>
              </a:rPr>
              <a:t>đơn  </a:t>
            </a:r>
            <a:r>
              <a:rPr sz="1100" spc="-5" dirty="0">
                <a:latin typeface="Times New Roman"/>
                <a:cs typeface="Times New Roman"/>
              </a:rPr>
              <a:t>giản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mất </a:t>
            </a:r>
            <a:r>
              <a:rPr sz="1100" dirty="0">
                <a:latin typeface="Times New Roman"/>
                <a:cs typeface="Times New Roman"/>
              </a:rPr>
              <a:t>tập </a:t>
            </a:r>
            <a:r>
              <a:rPr sz="1100" spc="-5" dirty="0">
                <a:latin typeface="Times New Roman"/>
                <a:cs typeface="Times New Roman"/>
              </a:rPr>
              <a:t>trung </a:t>
            </a:r>
            <a:r>
              <a:rPr sz="1100" dirty="0">
                <a:latin typeface="Times New Roman"/>
                <a:cs typeface="Times New Roman"/>
              </a:rPr>
              <a:t>do hệ thống </a:t>
            </a:r>
            <a:r>
              <a:rPr sz="1100" spc="-5" dirty="0">
                <a:latin typeface="Times New Roman"/>
                <a:cs typeface="Times New Roman"/>
              </a:rPr>
              <a:t>giải trí trên xe). Để </a:t>
            </a:r>
            <a:r>
              <a:rPr sz="1100" dirty="0">
                <a:latin typeface="Times New Roman"/>
                <a:cs typeface="Times New Roman"/>
              </a:rPr>
              <a:t>khắc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phục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489" y="1132077"/>
            <a:ext cx="3626485" cy="2388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Times New Roman"/>
                <a:cs typeface="Times New Roman"/>
              </a:rPr>
              <a:t>một giải </a:t>
            </a:r>
            <a:r>
              <a:rPr sz="1100" dirty="0" err="1">
                <a:latin typeface="Times New Roman"/>
                <a:cs typeface="Times New Roman"/>
              </a:rPr>
              <a:t>pháp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các chuyên gia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đó là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</a:t>
            </a:r>
            <a:r>
              <a:rPr sz="1100" spc="21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hệ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dirty="0">
                <a:latin typeface="Times New Roman"/>
                <a:cs typeface="Times New Roman"/>
              </a:rPr>
              <a:t>thống cảnh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dirty="0" err="1">
                <a:latin typeface="Times New Roman"/>
                <a:cs typeface="Times New Roman"/>
              </a:rPr>
              <a:t>làn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dấu hiệu đi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lệch</a:t>
            </a:r>
          </a:p>
          <a:p>
            <a:pPr marL="469900" algn="just">
              <a:lnSpc>
                <a:spcPct val="100000"/>
              </a:lnSpc>
              <a:spcBef>
                <a:spcPts val="840"/>
              </a:spcBef>
            </a:pPr>
            <a:r>
              <a:rPr sz="1100" dirty="0">
                <a:latin typeface="Times New Roman"/>
                <a:cs typeface="Times New Roman"/>
              </a:rPr>
              <a:t>5.5.2.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lý hoạt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63700"/>
              </a:lnSpc>
            </a:pPr>
            <a:r>
              <a:rPr sz="1100" spc="-5" dirty="0">
                <a:latin typeface="Times New Roman"/>
                <a:cs typeface="Times New Roman"/>
              </a:rPr>
              <a:t>Camera gắn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kính chắn gió </a:t>
            </a:r>
            <a:r>
              <a:rPr sz="1100" dirty="0">
                <a:latin typeface="Times New Roman"/>
                <a:cs typeface="Times New Roman"/>
              </a:rPr>
              <a:t>giám </a:t>
            </a:r>
            <a:r>
              <a:rPr sz="1100" spc="-5" dirty="0">
                <a:latin typeface="Times New Roman"/>
                <a:cs typeface="Times New Roman"/>
              </a:rPr>
              <a:t>sát vạch </a:t>
            </a:r>
            <a:r>
              <a:rPr sz="1100" spc="-10" dirty="0">
                <a:latin typeface="Times New Roman"/>
                <a:cs typeface="Times New Roman"/>
              </a:rPr>
              <a:t>kẻ </a:t>
            </a:r>
            <a:r>
              <a:rPr sz="1100" dirty="0" err="1">
                <a:latin typeface="Times New Roman"/>
                <a:cs typeface="Times New Roman"/>
              </a:rPr>
              <a:t>làn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hai </a:t>
            </a:r>
            <a:r>
              <a:rPr sz="1100" dirty="0">
                <a:latin typeface="Times New Roman"/>
                <a:cs typeface="Times New Roman"/>
              </a:rPr>
              <a:t>bên, hệ thống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phân </a:t>
            </a:r>
            <a:r>
              <a:rPr sz="1100" spc="-5" dirty="0">
                <a:latin typeface="Times New Roman"/>
                <a:cs typeface="Times New Roman"/>
              </a:rPr>
              <a:t>tích hình </a:t>
            </a:r>
            <a:r>
              <a:rPr sz="1100" dirty="0">
                <a:latin typeface="Times New Roman"/>
                <a:cs typeface="Times New Roman"/>
              </a:rPr>
              <a:t>ảnh </a:t>
            </a:r>
            <a:r>
              <a:rPr sz="1100" spc="-5" dirty="0">
                <a:latin typeface="Times New Roman"/>
                <a:cs typeface="Times New Roman"/>
              </a:rPr>
              <a:t>camera gửi </a:t>
            </a:r>
            <a:r>
              <a:rPr sz="1100" spc="-105" dirty="0">
                <a:latin typeface="Times New Roman"/>
                <a:cs typeface="Times New Roman"/>
              </a:rPr>
              <a:t>về  </a:t>
            </a:r>
            <a:r>
              <a:rPr sz="1100" spc="-5" dirty="0">
                <a:latin typeface="Times New Roman"/>
                <a:cs typeface="Times New Roman"/>
              </a:rPr>
              <a:t>kết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với tín hiệu </a:t>
            </a:r>
            <a:r>
              <a:rPr sz="1100" dirty="0">
                <a:latin typeface="Times New Roman"/>
                <a:cs typeface="Times New Roman"/>
              </a:rPr>
              <a:t>đèn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dirty="0">
                <a:latin typeface="Times New Roman"/>
                <a:cs typeface="Times New Roman"/>
              </a:rPr>
              <a:t>rẽ. </a:t>
            </a:r>
            <a:r>
              <a:rPr sz="1100" spc="-5" dirty="0">
                <a:latin typeface="Times New Roman"/>
                <a:cs typeface="Times New Roman"/>
              </a:rPr>
              <a:t>Nếu hình </a:t>
            </a:r>
            <a:r>
              <a:rPr sz="1100" dirty="0">
                <a:latin typeface="Times New Roman"/>
                <a:cs typeface="Times New Roman"/>
              </a:rPr>
              <a:t>ảnh </a:t>
            </a:r>
            <a:r>
              <a:rPr sz="1100" spc="-5" dirty="0">
                <a:latin typeface="Times New Roman"/>
                <a:cs typeface="Times New Roman"/>
              </a:rPr>
              <a:t>camera gửi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báo  xe đi </a:t>
            </a:r>
            <a:r>
              <a:rPr sz="1100" spc="-5" dirty="0">
                <a:latin typeface="Times New Roman"/>
                <a:cs typeface="Times New Roman"/>
              </a:rPr>
              <a:t>chệch </a:t>
            </a:r>
            <a:r>
              <a:rPr sz="1100" dirty="0" err="1">
                <a:latin typeface="Times New Roman"/>
                <a:cs typeface="Times New Roman"/>
              </a:rPr>
              <a:t>làn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mà không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tín hiện </a:t>
            </a:r>
            <a:r>
              <a:rPr sz="1100" dirty="0">
                <a:latin typeface="Times New Roman"/>
                <a:cs typeface="Times New Roman"/>
              </a:rPr>
              <a:t>đèn báo </a:t>
            </a:r>
            <a:r>
              <a:rPr sz="1100" spc="-5" dirty="0">
                <a:latin typeface="Times New Roman"/>
                <a:cs typeface="Times New Roman"/>
              </a:rPr>
              <a:t>rẽ, </a:t>
            </a:r>
            <a:r>
              <a:rPr sz="1100" spc="-100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 err="1">
                <a:latin typeface="Times New Roman"/>
                <a:cs typeface="Times New Roman"/>
              </a:rPr>
              <a:t>sẽ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ra cảnh báo khi 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lệch khỏi </a:t>
            </a:r>
            <a:r>
              <a:rPr sz="1100" dirty="0" err="1">
                <a:latin typeface="Times New Roman"/>
                <a:cs typeface="Times New Roman"/>
              </a:rPr>
              <a:t>làn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20" dirty="0">
                <a:latin typeface="Times New Roman"/>
                <a:cs typeface="Times New Roman"/>
              </a:rPr>
              <a:t>(có  </a:t>
            </a:r>
            <a:r>
              <a:rPr sz="1100" dirty="0">
                <a:latin typeface="Times New Roman"/>
                <a:cs typeface="Times New Roman"/>
              </a:rPr>
              <a:t>thể là âm thanh,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rung </a:t>
            </a:r>
            <a:r>
              <a:rPr sz="1100" spc="-10" dirty="0">
                <a:latin typeface="Times New Roman"/>
                <a:cs typeface="Times New Roman"/>
              </a:rPr>
              <a:t>vô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lăng).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445" y="3512820"/>
            <a:ext cx="3058795" cy="1706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33184" y="5403341"/>
            <a:ext cx="3157855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5-6: </a:t>
            </a:r>
            <a:r>
              <a:rPr sz="1100" i="1" spc="-5" dirty="0">
                <a:latin typeface="Times New Roman"/>
                <a:cs typeface="Times New Roman"/>
              </a:rPr>
              <a:t>camera giám </a:t>
            </a:r>
            <a:r>
              <a:rPr sz="1100" i="1" spc="-10" dirty="0">
                <a:latin typeface="Times New Roman"/>
                <a:cs typeface="Times New Roman"/>
              </a:rPr>
              <a:t>sát </a:t>
            </a:r>
            <a:r>
              <a:rPr sz="1100" i="1" dirty="0">
                <a:latin typeface="Times New Roman"/>
                <a:cs typeface="Times New Roman"/>
              </a:rPr>
              <a:t>vạch </a:t>
            </a:r>
            <a:r>
              <a:rPr sz="1100" i="1" spc="-5" dirty="0">
                <a:latin typeface="Times New Roman"/>
                <a:cs typeface="Times New Roman"/>
              </a:rPr>
              <a:t>kẻ làn </a:t>
            </a:r>
            <a:r>
              <a:rPr sz="1100" i="1" dirty="0">
                <a:latin typeface="Times New Roman"/>
                <a:cs typeface="Times New Roman"/>
              </a:rPr>
              <a:t>đường ở </a:t>
            </a:r>
            <a:r>
              <a:rPr sz="1100" dirty="0">
                <a:latin typeface="Times New Roman"/>
                <a:cs typeface="Times New Roman"/>
              </a:rPr>
              <a:t>hai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bên</a:t>
            </a:r>
            <a:endParaRPr sz="11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  <a:spcBef>
                <a:spcPts val="925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5.5.3. Cách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sử</a:t>
            </a:r>
            <a:r>
              <a:rPr sz="1100" i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dụng:</a:t>
            </a:r>
            <a:endParaRPr sz="11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  <a:spcBef>
                <a:spcPts val="240"/>
              </a:spcBef>
            </a:pPr>
            <a:r>
              <a:rPr sz="1100" dirty="0">
                <a:latin typeface="Times New Roman"/>
                <a:cs typeface="Times New Roman"/>
              </a:rPr>
              <a:t>- Chỉ cần </a:t>
            </a:r>
            <a:r>
              <a:rPr sz="1100" spc="-5" dirty="0">
                <a:latin typeface="Times New Roman"/>
                <a:cs typeface="Times New Roman"/>
              </a:rPr>
              <a:t>bấm </a:t>
            </a:r>
            <a:r>
              <a:rPr sz="1100" dirty="0">
                <a:latin typeface="Times New Roman"/>
                <a:cs typeface="Times New Roman"/>
              </a:rPr>
              <a:t>nút chức </a:t>
            </a:r>
            <a:r>
              <a:rPr sz="1100" spc="-5" dirty="0">
                <a:latin typeface="Times New Roman"/>
                <a:cs typeface="Times New Roman"/>
              </a:rPr>
              <a:t>năng </a:t>
            </a:r>
            <a:r>
              <a:rPr sz="1100" dirty="0">
                <a:latin typeface="Times New Roman"/>
                <a:cs typeface="Times New Roman"/>
              </a:rPr>
              <a:t>rên </a:t>
            </a:r>
            <a:r>
              <a:rPr sz="1100" spc="-5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lăng (hình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vẽ)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8535" y="1042670"/>
            <a:ext cx="2901315" cy="1621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2895727"/>
            <a:ext cx="3628390" cy="3517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5-7: Phím chức </a:t>
            </a:r>
            <a:r>
              <a:rPr sz="1100" i="1" dirty="0">
                <a:latin typeface="Times New Roman"/>
                <a:cs typeface="Times New Roman"/>
              </a:rPr>
              <a:t>năng </a:t>
            </a:r>
            <a:r>
              <a:rPr sz="1100" i="1" spc="-5" dirty="0">
                <a:latin typeface="Times New Roman"/>
                <a:cs typeface="Times New Roman"/>
              </a:rPr>
              <a:t>tích </a:t>
            </a:r>
            <a:r>
              <a:rPr sz="1100" i="1" dirty="0">
                <a:latin typeface="Times New Roman"/>
                <a:cs typeface="Times New Roman"/>
              </a:rPr>
              <a:t>hợp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vô lăng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37515" lvl="1" indent="-245745">
              <a:lnSpc>
                <a:spcPct val="100000"/>
              </a:lnSpc>
              <a:buAutoNum type="arabicPeriod" startAt="6"/>
              <a:tabLst>
                <a:tab pos="438150" algn="l"/>
              </a:tabLst>
            </a:pPr>
            <a:r>
              <a:rPr sz="1100" b="1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</a:t>
            </a:r>
            <a:r>
              <a:rPr sz="1100" b="1" dirty="0">
                <a:latin typeface="Times New Roman"/>
                <a:cs typeface="Times New Roman"/>
              </a:rPr>
              <a:t>HỖ </a:t>
            </a:r>
            <a:r>
              <a:rPr sz="1100" b="1" spc="-10" dirty="0">
                <a:latin typeface="Times New Roman"/>
                <a:cs typeface="Times New Roman"/>
              </a:rPr>
              <a:t>TRỢ </a:t>
            </a:r>
            <a:r>
              <a:rPr sz="1100" b="1" dirty="0">
                <a:latin typeface="Times New Roman"/>
                <a:cs typeface="Times New Roman"/>
              </a:rPr>
              <a:t>TỰ </a:t>
            </a:r>
            <a:r>
              <a:rPr sz="1100" b="1" spc="-5" dirty="0">
                <a:latin typeface="Times New Roman"/>
                <a:cs typeface="Times New Roman"/>
              </a:rPr>
              <a:t>GHÉP XE VÀO NƠI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ĐỖ</a:t>
            </a:r>
            <a:endParaRPr sz="11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6"/>
            </a:pPr>
            <a:endParaRPr sz="1450" dirty="0">
              <a:latin typeface="Times New Roman"/>
              <a:cs typeface="Times New Roman"/>
            </a:endParaRPr>
          </a:p>
          <a:p>
            <a:pPr marL="541020" lvl="2" indent="-349250">
              <a:lnSpc>
                <a:spcPct val="100000"/>
              </a:lnSpc>
              <a:buAutoNum type="arabicPeriod"/>
              <a:tabLst>
                <a:tab pos="541655" algn="l"/>
              </a:tabLst>
            </a:pPr>
            <a:r>
              <a:rPr sz="1100" b="1" spc="-5" dirty="0">
                <a:latin typeface="Times New Roman"/>
                <a:cs typeface="Times New Roman"/>
              </a:rPr>
              <a:t>Khái niệm:</a:t>
            </a:r>
            <a:endParaRPr sz="11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200" dirty="0">
              <a:latin typeface="Times New Roman"/>
              <a:cs typeface="Times New Roman"/>
            </a:endParaRPr>
          </a:p>
          <a:p>
            <a:pPr marL="12700" marR="5715" indent="179705" algn="just">
              <a:lnSpc>
                <a:spcPct val="120900"/>
              </a:lnSpc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hỗ </a:t>
            </a:r>
            <a:r>
              <a:rPr sz="1100" spc="-5" dirty="0">
                <a:latin typeface="Times New Roman"/>
                <a:cs typeface="Times New Roman"/>
              </a:rPr>
              <a:t>trợ ghép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nơi đỗ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hỗ </a:t>
            </a:r>
            <a:r>
              <a:rPr sz="1100" spc="-5" dirty="0" err="1">
                <a:latin typeface="Times New Roman"/>
                <a:cs typeface="Times New Roman"/>
              </a:rPr>
              <a:t>trợ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40" dirty="0">
                <a:latin typeface="Times New Roman"/>
                <a:cs typeface="Times New Roman"/>
              </a:rPr>
              <a:t>đánh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trả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tự động để </a:t>
            </a:r>
            <a:r>
              <a:rPr sz="1100" spc="-5" dirty="0">
                <a:latin typeface="Times New Roman"/>
                <a:cs typeface="Times New Roman"/>
              </a:rPr>
              <a:t>ghép xe vào </a:t>
            </a:r>
            <a:r>
              <a:rPr sz="1100" dirty="0">
                <a:latin typeface="Times New Roman"/>
                <a:cs typeface="Times New Roman"/>
              </a:rPr>
              <a:t>nơi đỗ còn </a:t>
            </a:r>
            <a:r>
              <a:rPr sz="1100" spc="-5" dirty="0">
                <a:latin typeface="Times New Roman"/>
                <a:cs typeface="Times New Roman"/>
              </a:rPr>
              <a:t>các thao tác, </a:t>
            </a:r>
            <a:r>
              <a:rPr sz="1100" dirty="0">
                <a:latin typeface="Times New Roman"/>
                <a:cs typeface="Times New Roman"/>
              </a:rPr>
              <a:t>phanh,  </a:t>
            </a:r>
            <a:r>
              <a:rPr sz="1100" spc="-5" dirty="0">
                <a:latin typeface="Times New Roman"/>
                <a:cs typeface="Times New Roman"/>
              </a:rPr>
              <a:t>ga, </a:t>
            </a:r>
            <a:r>
              <a:rPr sz="1100" dirty="0">
                <a:latin typeface="Times New Roman"/>
                <a:cs typeface="Times New Roman"/>
              </a:rPr>
              <a:t>bật đèn </a:t>
            </a:r>
            <a:r>
              <a:rPr sz="1100" dirty="0" err="1">
                <a:latin typeface="Times New Roman"/>
                <a:cs typeface="Times New Roman"/>
              </a:rPr>
              <a:t>xin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gài </a:t>
            </a:r>
            <a:r>
              <a:rPr sz="1100" spc="-5" dirty="0" err="1">
                <a:latin typeface="Times New Roman"/>
                <a:cs typeface="Times New Roman"/>
              </a:rPr>
              <a:t>số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vẫn phải thực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hiện.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542925" lvl="2" indent="-351155">
              <a:lnSpc>
                <a:spcPct val="100000"/>
              </a:lnSpc>
              <a:buAutoNum type="arabicPeriod" startAt="2"/>
              <a:tabLst>
                <a:tab pos="543560" algn="l"/>
              </a:tabLst>
            </a:pPr>
            <a:r>
              <a:rPr sz="1100" b="1" dirty="0">
                <a:latin typeface="Times New Roman"/>
                <a:cs typeface="Times New Roman"/>
              </a:rPr>
              <a:t>Nguyên lý </a:t>
            </a:r>
            <a:r>
              <a:rPr sz="1100" b="1" spc="-5" dirty="0">
                <a:latin typeface="Times New Roman"/>
                <a:cs typeface="Times New Roman"/>
              </a:rPr>
              <a:t>hoạt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động: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indent="179705" algn="just">
              <a:lnSpc>
                <a:spcPct val="121300"/>
              </a:lnSpc>
            </a:pP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chọn chỗ đỗ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kích hoạt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hỗ </a:t>
            </a:r>
            <a:r>
              <a:rPr sz="1100" spc="-50" dirty="0">
                <a:latin typeface="Times New Roman"/>
                <a:cs typeface="Times New Roman"/>
              </a:rPr>
              <a:t>trợ  </a:t>
            </a:r>
            <a:r>
              <a:rPr sz="1100" spc="-5" dirty="0">
                <a:latin typeface="Times New Roman"/>
                <a:cs typeface="Times New Roman"/>
              </a:rPr>
              <a:t>ghép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vào nơi đỗ, các camera phía sau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bộ thu phát </a:t>
            </a:r>
            <a:r>
              <a:rPr sz="1100" spc="-5" dirty="0">
                <a:latin typeface="Times New Roman"/>
                <a:cs typeface="Times New Roman"/>
              </a:rPr>
              <a:t>sóng  </a:t>
            </a:r>
            <a:r>
              <a:rPr sz="1100" dirty="0">
                <a:latin typeface="Times New Roman"/>
                <a:cs typeface="Times New Roman"/>
              </a:rPr>
              <a:t>siêu âm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dirty="0">
                <a:latin typeface="Times New Roman"/>
                <a:cs typeface="Times New Roman"/>
              </a:rPr>
              <a:t>hoạt động </a:t>
            </a:r>
            <a:r>
              <a:rPr sz="1100" spc="-5" dirty="0">
                <a:latin typeface="Times New Roman"/>
                <a:cs typeface="Times New Roman"/>
              </a:rPr>
              <a:t>gửi tín </a:t>
            </a:r>
            <a:r>
              <a:rPr sz="1100" dirty="0">
                <a:latin typeface="Times New Roman"/>
                <a:cs typeface="Times New Roman"/>
              </a:rPr>
              <a:t>hiệu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bộ xử lý để ra </a:t>
            </a:r>
            <a:r>
              <a:rPr sz="1100" spc="-5" dirty="0">
                <a:latin typeface="Times New Roman"/>
                <a:cs typeface="Times New Roman"/>
              </a:rPr>
              <a:t>lệnh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10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lái hoạt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(lấy, trả lái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5" dirty="0">
                <a:latin typeface="Times New Roman"/>
                <a:cs typeface="Times New Roman"/>
              </a:rPr>
              <a:t>động),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sẽ </a:t>
            </a:r>
            <a:r>
              <a:rPr sz="1100" spc="-35" dirty="0">
                <a:latin typeface="Times New Roman"/>
                <a:cs typeface="Times New Roman"/>
              </a:rPr>
              <a:t>theo  </a:t>
            </a:r>
            <a:r>
              <a:rPr sz="1100" dirty="0">
                <a:latin typeface="Times New Roman"/>
                <a:cs typeface="Times New Roman"/>
              </a:rPr>
              <a:t>dõi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chân </a:t>
            </a:r>
            <a:r>
              <a:rPr sz="1100" spc="-10" dirty="0">
                <a:latin typeface="Times New Roman"/>
                <a:cs typeface="Times New Roman"/>
              </a:rPr>
              <a:t>ga </a:t>
            </a:r>
            <a:r>
              <a:rPr sz="1100" dirty="0">
                <a:latin typeface="Times New Roman"/>
                <a:cs typeface="Times New Roman"/>
              </a:rPr>
              <a:t>(hệ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có thể </a:t>
            </a:r>
            <a:r>
              <a:rPr sz="1100" spc="-5" dirty="0">
                <a:latin typeface="Times New Roman"/>
                <a:cs typeface="Times New Roman"/>
              </a:rPr>
              <a:t>phối </a:t>
            </a:r>
            <a:r>
              <a:rPr sz="1100" dirty="0">
                <a:latin typeface="Times New Roman"/>
                <a:cs typeface="Times New Roman"/>
              </a:rPr>
              <a:t>hợp ra </a:t>
            </a:r>
            <a:r>
              <a:rPr sz="1100" spc="-5" dirty="0">
                <a:latin typeface="Times New Roman"/>
                <a:cs typeface="Times New Roman"/>
              </a:rPr>
              <a:t>lệnh </a:t>
            </a:r>
            <a:r>
              <a:rPr sz="1100" dirty="0">
                <a:latin typeface="Times New Roman"/>
                <a:cs typeface="Times New Roman"/>
              </a:rPr>
              <a:t>để  tăng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ga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một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tô),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chân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phanh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việc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ghép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489" y="1019911"/>
            <a:ext cx="3625215" cy="422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9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hoàn </a:t>
            </a:r>
            <a:r>
              <a:rPr sz="1100" spc="-5" dirty="0">
                <a:latin typeface="Times New Roman"/>
                <a:cs typeface="Times New Roman"/>
              </a:rPr>
              <a:t>thành,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chân </a:t>
            </a:r>
            <a:r>
              <a:rPr sz="1100" spc="-5" dirty="0">
                <a:latin typeface="Times New Roman"/>
                <a:cs typeface="Times New Roman"/>
              </a:rPr>
              <a:t>phanh,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tắt </a:t>
            </a:r>
            <a:r>
              <a:rPr sz="1100" dirty="0">
                <a:latin typeface="Times New Roman"/>
                <a:cs typeface="Times New Roman"/>
              </a:rPr>
              <a:t>đèn </a:t>
            </a:r>
            <a:r>
              <a:rPr sz="1100" spc="-55" dirty="0" err="1">
                <a:latin typeface="Times New Roman"/>
                <a:cs typeface="Times New Roman"/>
              </a:rPr>
              <a:t>xin</a:t>
            </a:r>
            <a:r>
              <a:rPr sz="1100" spc="-55" dirty="0">
                <a:latin typeface="Times New Roman"/>
                <a:cs typeface="Times New Roman"/>
              </a:rPr>
              <a:t>  </a:t>
            </a:r>
            <a:r>
              <a:rPr sz="1100" spc="-50" dirty="0" smtClean="0">
                <a:latin typeface="Times New Roman"/>
                <a:cs typeface="Times New Roman"/>
              </a:rPr>
              <a:t>đ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0826"/>
            <a:ext cx="3630295" cy="2791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0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VI</a:t>
            </a:r>
            <a:endParaRPr sz="1100" dirty="0">
              <a:latin typeface="Times New Roman"/>
              <a:cs typeface="Times New Roman"/>
            </a:endParaRPr>
          </a:p>
          <a:p>
            <a:pPr marL="466725" marR="462915" algn="ctr">
              <a:lnSpc>
                <a:spcPts val="1270"/>
              </a:lnSpc>
              <a:spcBef>
                <a:spcPts val="55"/>
              </a:spcBef>
            </a:pPr>
            <a:r>
              <a:rPr sz="1100" b="1" spc="5" dirty="0">
                <a:latin typeface="Times New Roman"/>
                <a:cs typeface="Times New Roman"/>
              </a:rPr>
              <a:t>HỆ </a:t>
            </a:r>
            <a:r>
              <a:rPr sz="1100" b="1" spc="-5" dirty="0">
                <a:latin typeface="Times New Roman"/>
                <a:cs typeface="Times New Roman"/>
              </a:rPr>
              <a:t>THỐNG </a:t>
            </a:r>
            <a:r>
              <a:rPr sz="1100" b="1" dirty="0">
                <a:latin typeface="Times New Roman"/>
                <a:cs typeface="Times New Roman"/>
              </a:rPr>
              <a:t>TỰ </a:t>
            </a:r>
            <a:r>
              <a:rPr sz="1100" b="1" spc="-5" dirty="0">
                <a:latin typeface="Times New Roman"/>
                <a:cs typeface="Times New Roman"/>
              </a:rPr>
              <a:t>CHẨN ĐOÁN TRÊN </a:t>
            </a:r>
            <a:r>
              <a:rPr sz="1100" b="1" dirty="0">
                <a:latin typeface="Times New Roman"/>
                <a:cs typeface="Times New Roman"/>
              </a:rPr>
              <a:t>Ô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TÔ  </a:t>
            </a:r>
            <a:r>
              <a:rPr sz="1100" b="1" spc="-5" dirty="0">
                <a:latin typeface="Times New Roman"/>
                <a:cs typeface="Times New Roman"/>
              </a:rPr>
              <a:t>VÀ CÁC </a:t>
            </a:r>
            <a:r>
              <a:rPr sz="1100" b="1" spc="15" dirty="0" smtClean="0">
                <a:latin typeface="Times New Roman"/>
                <a:cs typeface="Times New Roman"/>
              </a:rPr>
              <a:t>H</a:t>
            </a:r>
            <a:r>
              <a:rPr lang="vi-VN" sz="1100" b="1" spc="15" dirty="0" smtClean="0">
                <a:latin typeface="Times New Roman"/>
                <a:cs typeface="Times New Roman"/>
              </a:rPr>
              <a:t>Ư</a:t>
            </a:r>
            <a:r>
              <a:rPr sz="1100" b="1" spc="1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HỎNG </a:t>
            </a:r>
            <a:r>
              <a:rPr sz="1100" b="1" spc="-5" dirty="0">
                <a:latin typeface="Times New Roman"/>
                <a:cs typeface="Times New Roman"/>
              </a:rPr>
              <a:t>THÔNG</a:t>
            </a:r>
            <a:r>
              <a:rPr sz="1100" b="1" spc="-75" dirty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TH</a:t>
            </a:r>
            <a:r>
              <a:rPr lang="vi-VN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ỜNG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ct val="95800"/>
              </a:lnSpc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dirty="0" err="1">
                <a:latin typeface="Times New Roman"/>
                <a:cs typeface="Times New Roman"/>
              </a:rPr>
              <a:t>thị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 </a:t>
            </a:r>
            <a:r>
              <a:rPr sz="1100" dirty="0" err="1">
                <a:latin typeface="Times New Roman"/>
                <a:cs typeface="Times New Roman"/>
              </a:rPr>
              <a:t>tô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mại </a:t>
            </a:r>
            <a:r>
              <a:rPr sz="1100" dirty="0">
                <a:latin typeface="Times New Roman"/>
                <a:cs typeface="Times New Roman"/>
              </a:rPr>
              <a:t>ở Việt </a:t>
            </a:r>
            <a:r>
              <a:rPr sz="1100" spc="-5" dirty="0">
                <a:latin typeface="Times New Roman"/>
                <a:cs typeface="Times New Roman"/>
              </a:rPr>
              <a:t>Nam </a:t>
            </a:r>
            <a:r>
              <a:rPr sz="1100" dirty="0">
                <a:latin typeface="Times New Roman"/>
                <a:cs typeface="Times New Roman"/>
              </a:rPr>
              <a:t>hiện </a:t>
            </a:r>
            <a:r>
              <a:rPr sz="1100" spc="-5" dirty="0">
                <a:latin typeface="Times New Roman"/>
                <a:cs typeface="Times New Roman"/>
              </a:rPr>
              <a:t>nay </a:t>
            </a:r>
            <a:r>
              <a:rPr sz="1100" spc="-155" dirty="0">
                <a:latin typeface="Times New Roman"/>
                <a:cs typeface="Times New Roman"/>
              </a:rPr>
              <a:t>có  </a:t>
            </a:r>
            <a:r>
              <a:rPr sz="1100" dirty="0">
                <a:latin typeface="Times New Roman"/>
                <a:cs typeface="Times New Roman"/>
              </a:rPr>
              <a:t>nhiều </a:t>
            </a:r>
            <a:r>
              <a:rPr sz="1100" spc="-5" dirty="0">
                <a:latin typeface="Times New Roman"/>
                <a:cs typeface="Times New Roman"/>
              </a:rPr>
              <a:t>hãng </a:t>
            </a:r>
            <a:r>
              <a:rPr sz="1100" dirty="0">
                <a:latin typeface="Times New Roman"/>
                <a:cs typeface="Times New Roman"/>
              </a:rPr>
              <a:t>cung cấp nên chủng </a:t>
            </a:r>
            <a:r>
              <a:rPr sz="1100" dirty="0" err="1">
                <a:latin typeface="Times New Roman"/>
                <a:cs typeface="Times New Roman"/>
              </a:rPr>
              <a:t>loại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ph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tiện </a:t>
            </a:r>
            <a:r>
              <a:rPr sz="1100" spc="-5" dirty="0">
                <a:latin typeface="Times New Roman"/>
                <a:cs typeface="Times New Roman"/>
              </a:rPr>
              <a:t>phong </a:t>
            </a:r>
            <a:r>
              <a:rPr sz="1100" dirty="0">
                <a:latin typeface="Times New Roman"/>
                <a:cs typeface="Times New Roman"/>
              </a:rPr>
              <a:t>phú </a:t>
            </a:r>
            <a:r>
              <a:rPr sz="1100" spc="-70" dirty="0">
                <a:latin typeface="Times New Roman"/>
                <a:cs typeface="Times New Roman"/>
              </a:rPr>
              <a:t>đa  </a:t>
            </a:r>
            <a:r>
              <a:rPr sz="1100" dirty="0">
                <a:latin typeface="Times New Roman"/>
                <a:cs typeface="Times New Roman"/>
              </a:rPr>
              <a:t>dạng </a:t>
            </a:r>
            <a:r>
              <a:rPr sz="1100" spc="-5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chủng </a:t>
            </a:r>
            <a:r>
              <a:rPr sz="1100" spc="-5" dirty="0">
                <a:latin typeface="Times New Roman"/>
                <a:cs typeface="Times New Roman"/>
              </a:rPr>
              <a:t>loại, từ những </a:t>
            </a:r>
            <a:r>
              <a:rPr sz="1100" dirty="0">
                <a:latin typeface="Times New Roman"/>
                <a:cs typeface="Times New Roman"/>
              </a:rPr>
              <a:t>loại xe có </a:t>
            </a:r>
            <a:r>
              <a:rPr sz="1100" spc="-5" dirty="0">
                <a:latin typeface="Times New Roman"/>
                <a:cs typeface="Times New Roman"/>
              </a:rPr>
              <a:t>mức giá trung </a:t>
            </a:r>
            <a:r>
              <a:rPr sz="1100" dirty="0" err="1">
                <a:latin typeface="Times New Roman"/>
                <a:cs typeface="Times New Roman"/>
              </a:rPr>
              <a:t>bình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trang </a:t>
            </a:r>
            <a:r>
              <a:rPr sz="1100" dirty="0">
                <a:latin typeface="Times New Roman"/>
                <a:cs typeface="Times New Roman"/>
              </a:rPr>
              <a:t>bị các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dirty="0">
                <a:latin typeface="Times New Roman"/>
                <a:cs typeface="Times New Roman"/>
              </a:rPr>
              <a:t>bị cơ bản </a:t>
            </a:r>
            <a:r>
              <a:rPr sz="1100" spc="-5" dirty="0">
                <a:latin typeface="Times New Roman"/>
                <a:cs typeface="Times New Roman"/>
              </a:rPr>
              <a:t>đến </a:t>
            </a:r>
            <a:r>
              <a:rPr sz="1100" dirty="0">
                <a:latin typeface="Times New Roman"/>
                <a:cs typeface="Times New Roman"/>
              </a:rPr>
              <a:t>những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xe hạng </a:t>
            </a:r>
            <a:r>
              <a:rPr sz="1100" spc="-40" dirty="0">
                <a:latin typeface="Times New Roman"/>
                <a:cs typeface="Times New Roman"/>
              </a:rPr>
              <a:t>sang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trang </a:t>
            </a:r>
            <a:r>
              <a:rPr sz="1100" dirty="0">
                <a:latin typeface="Times New Roman"/>
                <a:cs typeface="Times New Roman"/>
              </a:rPr>
              <a:t>bị các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dirty="0">
                <a:latin typeface="Times New Roman"/>
                <a:cs typeface="Times New Roman"/>
              </a:rPr>
              <a:t>hiện đại </a:t>
            </a:r>
            <a:r>
              <a:rPr sz="1100" spc="-5" dirty="0">
                <a:latin typeface="Times New Roman"/>
                <a:cs typeface="Times New Roman"/>
              </a:rPr>
              <a:t>nhất hiện nay.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35" dirty="0">
                <a:latin typeface="Times New Roman"/>
                <a:cs typeface="Times New Roman"/>
              </a:rPr>
              <a:t>khuôn  </a:t>
            </a:r>
            <a:r>
              <a:rPr sz="1100" spc="-5" dirty="0">
                <a:latin typeface="Times New Roman"/>
                <a:cs typeface="Times New Roman"/>
              </a:rPr>
              <a:t>khổ </a:t>
            </a:r>
            <a:r>
              <a:rPr sz="1100" dirty="0">
                <a:latin typeface="Times New Roman"/>
                <a:cs typeface="Times New Roman"/>
              </a:rPr>
              <a:t>nội dung </a:t>
            </a:r>
            <a:r>
              <a:rPr sz="1100" spc="-50" dirty="0" err="1" smtClean="0">
                <a:latin typeface="Times New Roman"/>
                <a:cs typeface="Times New Roman"/>
              </a:rPr>
              <a:t>ch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đào </a:t>
            </a:r>
            <a:r>
              <a:rPr sz="1100" dirty="0" err="1">
                <a:latin typeface="Times New Roman"/>
                <a:cs typeface="Times New Roman"/>
              </a:rPr>
              <a:t>tạo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xe, </a:t>
            </a:r>
            <a:r>
              <a:rPr sz="1100" spc="-5" dirty="0">
                <a:latin typeface="Times New Roman"/>
                <a:cs typeface="Times New Roman"/>
              </a:rPr>
              <a:t>tài </a:t>
            </a:r>
            <a:r>
              <a:rPr sz="1100" dirty="0">
                <a:latin typeface="Times New Roman"/>
                <a:cs typeface="Times New Roman"/>
              </a:rPr>
              <a:t>liệu </a:t>
            </a:r>
            <a:r>
              <a:rPr sz="1100" spc="-5" dirty="0">
                <a:latin typeface="Times New Roman"/>
                <a:cs typeface="Times New Roman"/>
              </a:rPr>
              <a:t>trang </a:t>
            </a:r>
            <a:r>
              <a:rPr sz="1100" spc="-155" dirty="0">
                <a:latin typeface="Times New Roman"/>
                <a:cs typeface="Times New Roman"/>
              </a:rPr>
              <a:t>bị 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các kiến thức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bản </a:t>
            </a:r>
            <a:r>
              <a:rPr sz="1100" spc="-5" dirty="0">
                <a:latin typeface="Times New Roman"/>
                <a:cs typeface="Times New Roman"/>
              </a:rPr>
              <a:t>về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</a:t>
            </a:r>
            <a:r>
              <a:rPr sz="1100" spc="-5" dirty="0">
                <a:latin typeface="Times New Roman"/>
                <a:cs typeface="Times New Roman"/>
              </a:rPr>
              <a:t>chẩn </a:t>
            </a:r>
            <a:r>
              <a:rPr sz="1100" spc="-30" dirty="0">
                <a:latin typeface="Times New Roman"/>
                <a:cs typeface="Times New Roman"/>
              </a:rPr>
              <a:t>đoán  </a:t>
            </a:r>
            <a:r>
              <a:rPr sz="1100" dirty="0">
                <a:latin typeface="Times New Roman"/>
                <a:cs typeface="Times New Roman"/>
              </a:rPr>
              <a:t>trên ô </a:t>
            </a:r>
            <a:r>
              <a:rPr sz="1100" spc="-5" dirty="0">
                <a:latin typeface="Times New Roman"/>
                <a:cs typeface="Times New Roman"/>
              </a:rPr>
              <a:t>tô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nhận biết các vấn </a:t>
            </a:r>
            <a:r>
              <a:rPr sz="1100" dirty="0">
                <a:latin typeface="Times New Roman"/>
                <a:cs typeface="Times New Roman"/>
              </a:rPr>
              <a:t>đề </a:t>
            </a:r>
            <a:r>
              <a:rPr sz="1100" spc="-5" dirty="0">
                <a:latin typeface="Times New Roman"/>
                <a:cs typeface="Times New Roman"/>
              </a:rPr>
              <a:t>trục trặc </a:t>
            </a:r>
            <a:r>
              <a:rPr sz="1100" dirty="0">
                <a:latin typeface="Times New Roman"/>
                <a:cs typeface="Times New Roman"/>
              </a:rPr>
              <a:t>xảy ra </a:t>
            </a:r>
            <a:r>
              <a:rPr sz="1100" spc="-5" dirty="0">
                <a:latin typeface="Times New Roman"/>
                <a:cs typeface="Times New Roman"/>
              </a:rPr>
              <a:t>đối </a:t>
            </a:r>
            <a:r>
              <a:rPr sz="1100" spc="-5" dirty="0" err="1">
                <a:latin typeface="Times New Roman"/>
                <a:cs typeface="Times New Roman"/>
              </a:rPr>
              <a:t>với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err="1" smtClean="0">
                <a:latin typeface="Times New Roman"/>
                <a:cs typeface="Times New Roman"/>
              </a:rPr>
              <a:t>ph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ơng</a:t>
            </a:r>
            <a:r>
              <a:rPr sz="1100" spc="-8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tiện </a:t>
            </a:r>
            <a:r>
              <a:rPr sz="1100" spc="-5" dirty="0">
                <a:latin typeface="Times New Roman"/>
                <a:cs typeface="Times New Roman"/>
              </a:rPr>
              <a:t>mình </a:t>
            </a:r>
            <a:r>
              <a:rPr sz="1100" dirty="0">
                <a:latin typeface="Times New Roman"/>
                <a:cs typeface="Times New Roman"/>
              </a:rPr>
              <a:t>đang điều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khiển.</a:t>
            </a:r>
            <a:endParaRPr sz="1100" dirty="0">
              <a:latin typeface="Times New Roman"/>
              <a:cs typeface="Times New Roman"/>
            </a:endParaRPr>
          </a:p>
          <a:p>
            <a:pPr marL="469900" algn="just">
              <a:lnSpc>
                <a:spcPts val="1235"/>
              </a:lnSpc>
            </a:pP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tự chẩn đoán </a:t>
            </a:r>
            <a:r>
              <a:rPr sz="1100" spc="-5" dirty="0">
                <a:latin typeface="Times New Roman"/>
                <a:cs typeface="Times New Roman"/>
              </a:rPr>
              <a:t>và báo lỗi trên </a:t>
            </a:r>
            <a:r>
              <a:rPr sz="1100" dirty="0">
                <a:latin typeface="Times New Roman"/>
                <a:cs typeface="Times New Roman"/>
              </a:rPr>
              <a:t>ô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tô</a:t>
            </a:r>
          </a:p>
          <a:p>
            <a:pPr marL="12700" marR="6350" algn="just">
              <a:lnSpc>
                <a:spcPct val="95900"/>
              </a:lnSpc>
              <a:spcBef>
                <a:spcPts val="30"/>
              </a:spcBef>
            </a:pPr>
            <a:r>
              <a:rPr sz="1100" spc="-5" dirty="0">
                <a:latin typeface="Times New Roman"/>
                <a:cs typeface="Times New Roman"/>
              </a:rPr>
              <a:t>Ngoài </a:t>
            </a:r>
            <a:r>
              <a:rPr sz="1100" dirty="0">
                <a:latin typeface="Times New Roman"/>
                <a:cs typeface="Times New Roman"/>
              </a:rPr>
              <a:t>những dấu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âm thanh, độ rơ, </a:t>
            </a:r>
            <a:r>
              <a:rPr sz="1100" spc="-5" dirty="0">
                <a:latin typeface="Times New Roman"/>
                <a:cs typeface="Times New Roman"/>
              </a:rPr>
              <a:t>mùi vị </a:t>
            </a:r>
            <a:r>
              <a:rPr sz="1100" dirty="0">
                <a:latin typeface="Times New Roman"/>
                <a:cs typeface="Times New Roman"/>
              </a:rPr>
              <a:t>… </a:t>
            </a:r>
            <a:r>
              <a:rPr sz="1100" spc="-10" dirty="0" err="1">
                <a:latin typeface="Times New Roman"/>
                <a:cs typeface="Times New Roman"/>
              </a:rPr>
              <a:t>mà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90" dirty="0" smtClean="0">
                <a:latin typeface="Times New Roman"/>
                <a:cs typeface="Times New Roman"/>
              </a:rPr>
              <a:t>ng</a:t>
            </a:r>
            <a:r>
              <a:rPr lang="vi-VN" sz="1100" spc="-90" dirty="0" smtClean="0"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latin typeface="Times New Roman"/>
                <a:cs typeface="Times New Roman"/>
              </a:rPr>
              <a:t>ời</a:t>
            </a:r>
            <a:r>
              <a:rPr sz="1100" spc="-9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lái có thể </a:t>
            </a:r>
            <a:r>
              <a:rPr sz="1100" spc="-5" dirty="0">
                <a:latin typeface="Times New Roman"/>
                <a:cs typeface="Times New Roman"/>
              </a:rPr>
              <a:t>nhận biết, trên các </a:t>
            </a:r>
            <a:r>
              <a:rPr sz="1100" dirty="0">
                <a:latin typeface="Times New Roman"/>
                <a:cs typeface="Times New Roman"/>
              </a:rPr>
              <a:t>xe ô </a:t>
            </a:r>
            <a:r>
              <a:rPr sz="1100" spc="-5" dirty="0">
                <a:latin typeface="Times New Roman"/>
                <a:cs typeface="Times New Roman"/>
              </a:rPr>
              <a:t>tô </a:t>
            </a:r>
            <a:r>
              <a:rPr sz="1100" dirty="0">
                <a:latin typeface="Times New Roman"/>
                <a:cs typeface="Times New Roman"/>
              </a:rPr>
              <a:t>hiện nay đều có </a:t>
            </a:r>
            <a:r>
              <a:rPr sz="1100" spc="-5" dirty="0">
                <a:latin typeface="Times New Roman"/>
                <a:cs typeface="Times New Roman"/>
              </a:rPr>
              <a:t>trang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10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 tự </a:t>
            </a:r>
            <a:r>
              <a:rPr sz="1100" spc="-5" dirty="0">
                <a:latin typeface="Times New Roman"/>
                <a:cs typeface="Times New Roman"/>
              </a:rPr>
              <a:t>chẩn đoán </a:t>
            </a:r>
            <a:r>
              <a:rPr sz="1100" spc="-5" dirty="0" err="1">
                <a:latin typeface="Times New Roman"/>
                <a:cs typeface="Times New Roman"/>
              </a:rPr>
              <a:t>để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cảnh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xe: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9284" y="3935095"/>
            <a:ext cx="3610610" cy="1868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244" y="5778246"/>
            <a:ext cx="34956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5.1: Tín hiện cảnh báo </a:t>
            </a:r>
            <a:r>
              <a:rPr sz="1100" i="1" dirty="0">
                <a:latin typeface="Times New Roman"/>
                <a:cs typeface="Times New Roman"/>
              </a:rPr>
              <a:t>của hệ </a:t>
            </a:r>
            <a:r>
              <a:rPr sz="1100" i="1" spc="-5" dirty="0">
                <a:latin typeface="Times New Roman"/>
                <a:cs typeface="Times New Roman"/>
              </a:rPr>
              <a:t>thống chẩn </a:t>
            </a:r>
            <a:r>
              <a:rPr sz="1100" i="1" dirty="0">
                <a:latin typeface="Times New Roman"/>
                <a:cs typeface="Times New Roman"/>
              </a:rPr>
              <a:t>đoán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ô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tô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86855" y="1377950"/>
            <a:ext cx="389890" cy="466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86855" y="1865630"/>
            <a:ext cx="384175" cy="444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86855" y="2316480"/>
            <a:ext cx="370204" cy="411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86855" y="2735580"/>
            <a:ext cx="370204" cy="411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86855" y="3223260"/>
            <a:ext cx="342900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86855" y="3610610"/>
            <a:ext cx="338454" cy="4419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86855" y="4058285"/>
            <a:ext cx="342900" cy="380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86855" y="4445635"/>
            <a:ext cx="362584" cy="3898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86855" y="4843145"/>
            <a:ext cx="327659" cy="3873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86855" y="5236210"/>
            <a:ext cx="295275" cy="381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86855" y="5725795"/>
            <a:ext cx="381000" cy="381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200629"/>
              </p:ext>
            </p:extLst>
          </p:nvPr>
        </p:nvGraphicFramePr>
        <p:xfrm>
          <a:off x="6208140" y="1044194"/>
          <a:ext cx="3670299" cy="507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TT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 marR="172720" indent="7620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áo  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Ý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nghĩa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Biện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pháp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838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vi-VN"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mù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đang bật </a:t>
                      </a:r>
                      <a:r>
                        <a:rPr sz="1100" spc="-5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  (</a:t>
                      </a:r>
                      <a:r>
                        <a:rPr sz="1100" spc="-5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100" spc="-5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5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100" spc="-5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5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trợ lực lái</a:t>
                      </a:r>
                      <a:r>
                        <a:rPr sz="1100" spc="-3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điện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51130" indent="-91440">
                        <a:lnSpc>
                          <a:spcPts val="126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Cấn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sửa  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vi-VN"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mù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</a:t>
                      </a:r>
                      <a:r>
                        <a:rPr sz="1100" spc="6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sáng(sau)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1526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</a:t>
                      </a:r>
                      <a:r>
                        <a:rPr sz="1100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85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rửa kính </a:t>
                      </a:r>
                      <a:r>
                        <a:rPr sz="1100" spc="-16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ở 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mức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thấp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marR="86995" indent="8953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 bổ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sung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35" dirty="0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100" spc="-13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135" dirty="0" err="1" smtClean="0">
                          <a:latin typeface="Times New Roman"/>
                          <a:cs typeface="Times New Roman"/>
                        </a:rPr>
                        <a:t>ớc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50495">
                        <a:lnSpc>
                          <a:spcPts val="121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rửa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kính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má</a:t>
                      </a:r>
                      <a:r>
                        <a:rPr sz="1100" spc="-2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phanh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51130" indent="-91440">
                        <a:lnSpc>
                          <a:spcPts val="127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sửa  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93980">
                        <a:lnSpc>
                          <a:spcPts val="1260"/>
                        </a:lnSpc>
                        <a:spcBef>
                          <a:spcPts val="2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điều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khiển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hành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trình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09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rẽ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1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3812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cảm </a:t>
                      </a:r>
                      <a:r>
                        <a:rPr sz="1100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ứng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1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lang="vi-VN" sz="1100" spc="-11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11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sz="1100" spc="-6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ánh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1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chế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lái mùa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đông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9204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thông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tin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 indent="-35560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thông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84480" marR="153670" indent="-123825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tin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cảnh  báo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09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8100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sấy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nóng</a:t>
                      </a:r>
                      <a:r>
                        <a:rPr sz="1100" spc="-4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bugi/dầu  diesel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1050290"/>
            <a:ext cx="342900" cy="400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839" y="1456690"/>
            <a:ext cx="334009" cy="411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1874520"/>
            <a:ext cx="266700" cy="400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5839" y="2281555"/>
            <a:ext cx="334009" cy="3898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839" y="2677795"/>
            <a:ext cx="313690" cy="38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5839" y="3064510"/>
            <a:ext cx="313690" cy="3721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5839" y="3875404"/>
            <a:ext cx="381000" cy="38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5839" y="5006340"/>
            <a:ext cx="295909" cy="4102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5839" y="5422265"/>
            <a:ext cx="324484" cy="3905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5839" y="5818504"/>
            <a:ext cx="257809" cy="381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91525"/>
              </p:ext>
            </p:extLst>
          </p:nvPr>
        </p:nvGraphicFramePr>
        <p:xfrm>
          <a:off x="626363" y="1044194"/>
          <a:ext cx="3670299" cy="5308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908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trời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6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vi-VN" sz="1100" spc="-6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5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100" spc="-5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giá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57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công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tắc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khóa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điện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89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chìa khóa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không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nằm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1295"/>
                        </a:lnSpc>
                      </a:pP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trong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ổ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8321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khóa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bấm</a:t>
                      </a:r>
                      <a:r>
                        <a:rPr sz="1100" spc="-7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điều 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khiển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từ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xa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sắp hết</a:t>
                      </a:r>
                      <a:r>
                        <a:rPr sz="1100" spc="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pin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51130" indent="-9144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sửa  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khoảng</a:t>
                      </a:r>
                      <a:r>
                        <a:rPr sz="1100" spc="-4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cách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33350" indent="-15240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Dừng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lại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022"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5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nhấn chân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côn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marR="85090" indent="-3810" algn="ctr">
                        <a:lnSpc>
                          <a:spcPts val="126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Phải đạp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bàn đạp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ly  hợp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để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0" marR="92710" algn="ctr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khởi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động  động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cơ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1188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nhấn chân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phanh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 marR="135890" indent="-22860" algn="just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Phải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đạp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bàn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đạp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0330" marR="92710" indent="30480" algn="just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phanh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để  khởi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động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và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chuyển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34645" marR="100330" indent="-226060" algn="just">
                        <a:lnSpc>
                          <a:spcPts val="1260"/>
                        </a:lnSpc>
                        <a:spcBef>
                          <a:spcPts val="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số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hoặc  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khóa vô-lăng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đèn</a:t>
                      </a:r>
                      <a:r>
                        <a:rPr sz="1100" spc="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9458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áp suất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lốp ở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sz="1100" spc="-3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thấp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 indent="20955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Phải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bổ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0" marR="93345" indent="50165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bơm lốp  đủ áp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suất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6586855" y="1050290"/>
            <a:ext cx="313690" cy="4191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86855" y="1475105"/>
            <a:ext cx="342900" cy="4191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86855" y="1964690"/>
            <a:ext cx="313690" cy="3898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86855" y="2360930"/>
            <a:ext cx="381000" cy="36258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86855" y="3009900"/>
            <a:ext cx="342900" cy="3898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86855" y="3406140"/>
            <a:ext cx="381000" cy="40068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86855" y="3813175"/>
            <a:ext cx="351790" cy="36258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586855" y="4182110"/>
            <a:ext cx="295275" cy="3809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586855" y="4568825"/>
            <a:ext cx="248284" cy="37211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86855" y="4945379"/>
            <a:ext cx="342900" cy="40068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86855" y="5352415"/>
            <a:ext cx="342900" cy="3714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86855" y="5730240"/>
            <a:ext cx="342900" cy="40068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283821"/>
              </p:ext>
            </p:extLst>
          </p:nvPr>
        </p:nvGraphicFramePr>
        <p:xfrm>
          <a:off x="6208140" y="1044194"/>
          <a:ext cx="3670299" cy="5105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196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đèn chiếu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gần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20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2923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lỗi đèn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chiếu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</a:t>
                      </a:r>
                      <a:r>
                        <a:rPr sz="1100" spc="-7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và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tín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 indent="-22860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6364" marR="120650" indent="34925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thay thế  bóng</a:t>
                      </a:r>
                      <a:r>
                        <a:rPr sz="11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đèn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620">
                <a:tc>
                  <a:txBody>
                    <a:bodyPr/>
                    <a:lstStyle/>
                    <a:p>
                      <a:pPr marR="76835" algn="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5"/>
                        </a:lnSpc>
                      </a:pP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phanh</a:t>
                      </a:r>
                      <a:r>
                        <a:rPr sz="11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đỗ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73025" indent="-236220">
                        <a:lnSpc>
                          <a:spcPts val="1260"/>
                        </a:lnSpc>
                        <a:spcBef>
                          <a:spcPts val="15"/>
                        </a:spcBef>
                      </a:pP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Nhả</a:t>
                      </a:r>
                      <a:r>
                        <a:rPr sz="1100" spc="-7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phanh  đỗ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bộ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lọc hạt</a:t>
                      </a:r>
                      <a:r>
                        <a:rPr sz="1100" spc="-3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diesel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thay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6045" marR="100330" indent="1270" algn="ctr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thế lọc  nhiên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liệu  diesel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341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lỗi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móc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kéo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060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lỗi hệ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</a:t>
                      </a:r>
                      <a:r>
                        <a:rPr sz="1100" spc="-6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treo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808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chuyển </a:t>
                      </a:r>
                      <a:r>
                        <a:rPr sz="1100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làn</a:t>
                      </a:r>
                      <a:r>
                        <a:rPr sz="1100" spc="-4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100" spc="-7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ờng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665" marR="114300" indent="-12065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Quan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sát,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xử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095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29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3271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lỗi bộ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chuyển</a:t>
                      </a:r>
                      <a:r>
                        <a:rPr sz="1100" spc="-7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đổi  xúc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tác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33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không thắt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dây an</a:t>
                      </a:r>
                      <a:r>
                        <a:rPr sz="1100" spc="-3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toàn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 marR="79375" indent="-18034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Cài dây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  toàn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38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phanh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đỗ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73025" indent="-23622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Nhả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phanh  đỗ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952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35915">
                        <a:lnSpc>
                          <a:spcPts val="127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hết</a:t>
                      </a:r>
                      <a:r>
                        <a:rPr sz="1100" spc="-4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ắc-quy/lỗi  máy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phát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điện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161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hỗ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trợ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đỗ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1050290"/>
            <a:ext cx="342900" cy="389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839" y="1539240"/>
            <a:ext cx="362584" cy="3898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1935480"/>
            <a:ext cx="286384" cy="427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5839" y="2369820"/>
            <a:ext cx="295909" cy="4279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839" y="2858770"/>
            <a:ext cx="286384" cy="419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5839" y="3346450"/>
            <a:ext cx="275590" cy="4394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5839" y="3791585"/>
            <a:ext cx="334009" cy="4102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5839" y="4441190"/>
            <a:ext cx="351790" cy="419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5839" y="4928870"/>
            <a:ext cx="286384" cy="4191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5839" y="5353685"/>
            <a:ext cx="457200" cy="3524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05839" y="5841365"/>
            <a:ext cx="334009" cy="36258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362108"/>
              </p:ext>
            </p:extLst>
          </p:nvPr>
        </p:nvGraphicFramePr>
        <p:xfrm>
          <a:off x="626363" y="1044194"/>
          <a:ext cx="3670299" cy="5196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7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80035">
                        <a:lnSpc>
                          <a:spcPts val="127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cần đến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trạm</a:t>
                      </a:r>
                      <a:r>
                        <a:rPr sz="1100" spc="-6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bảo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6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100" spc="-60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0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ỡng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 indent="15240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đến</a:t>
                      </a:r>
                    </a:p>
                    <a:p>
                      <a:pPr marL="205104" marR="131445" indent="-67310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trạm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bảo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60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1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0" dirty="0" err="1" smtClean="0">
                          <a:latin typeface="Times New Roman"/>
                          <a:cs typeface="Times New Roman"/>
                        </a:rPr>
                        <a:t>ỡng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marR="76835" algn="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91465">
                        <a:lnSpc>
                          <a:spcPts val="1260"/>
                        </a:lnSpc>
                        <a:spcBef>
                          <a:spcPts val="2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chiếu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  thích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ứng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720">
                <a:tc>
                  <a:txBody>
                    <a:bodyPr/>
                    <a:lstStyle/>
                    <a:p>
                      <a:pPr marR="76835" algn="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80645">
                        <a:lnSpc>
                          <a:spcPts val="1260"/>
                        </a:lnSpc>
                        <a:spcBef>
                          <a:spcPts val="1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điều chỉnh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khoảng</a:t>
                      </a:r>
                      <a:r>
                        <a:rPr sz="1100" spc="-5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sáng  đèn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204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cánh gió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sau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 indent="-7620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Cánh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gió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94005" marR="130810" indent="-155575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sau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đang 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mở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4130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mui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của xe</a:t>
                      </a:r>
                      <a:r>
                        <a:rPr sz="1100" spc="-7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mui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trần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 marR="68580" indent="-635" algn="ctr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Mui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đang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đóng,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mở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262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túi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khí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69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phanh</a:t>
                      </a:r>
                      <a:r>
                        <a:rPr sz="1100" spc="-3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tay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73025" indent="-7048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Nhả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phanh  tay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hoặc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 marR="88265" indent="6985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bổ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sung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dầu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phanh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9585">
                <a:tc>
                  <a:txBody>
                    <a:bodyPr/>
                    <a:lstStyle/>
                    <a:p>
                      <a:pPr marR="76835" algn="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160020">
                        <a:lnSpc>
                          <a:spcPts val="1260"/>
                        </a:lnSpc>
                        <a:spcBef>
                          <a:spcPts val="2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 err="1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85" dirty="0" err="1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100" spc="-85" dirty="0" smtClean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vào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bộ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lọc </a:t>
                      </a:r>
                      <a:r>
                        <a:rPr sz="1100" spc="-4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nhiên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liệu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 marR="118745" indent="-635" algn="ctr">
                        <a:lnSpc>
                          <a:spcPts val="126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thay  lọc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nhiên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195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tắt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túi</a:t>
                      </a:r>
                      <a:r>
                        <a:rPr sz="1100" spc="-5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khí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lỗi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 indent="15240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đến</a:t>
                      </a:r>
                    </a:p>
                    <a:p>
                      <a:pPr marL="205104" marR="131445" indent="-67310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trạm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bảo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60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1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60" dirty="0" err="1" smtClean="0">
                          <a:latin typeface="Times New Roman"/>
                          <a:cs typeface="Times New Roman"/>
                        </a:rPr>
                        <a:t>ỡng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062">
                <a:tc>
                  <a:txBody>
                    <a:bodyPr/>
                    <a:lstStyle/>
                    <a:p>
                      <a:pPr marR="76835" algn="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5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đèn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cos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6586855" y="1050290"/>
            <a:ext cx="381000" cy="40068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86855" y="1456690"/>
            <a:ext cx="371475" cy="39052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86855" y="1852930"/>
            <a:ext cx="342900" cy="4191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86855" y="2278380"/>
            <a:ext cx="351790" cy="41021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86855" y="2694305"/>
            <a:ext cx="342900" cy="41021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86855" y="3183890"/>
            <a:ext cx="324484" cy="38988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586855" y="3671570"/>
            <a:ext cx="257175" cy="4191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586855" y="4096385"/>
            <a:ext cx="419100" cy="40068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86855" y="4745990"/>
            <a:ext cx="237490" cy="43878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86855" y="5233670"/>
            <a:ext cx="295275" cy="4387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86855" y="5678170"/>
            <a:ext cx="304800" cy="4286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227486"/>
              </p:ext>
            </p:extLst>
          </p:nvPr>
        </p:nvGraphicFramePr>
        <p:xfrm>
          <a:off x="6208140" y="1044194"/>
          <a:ext cx="3670299" cy="5065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908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45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bộ lọc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gió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bị</a:t>
                      </a:r>
                      <a:r>
                        <a:rPr sz="1100" spc="-3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bẩn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 marR="161290" indent="-24765">
                        <a:lnSpc>
                          <a:spcPts val="127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Vệ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sinh  lọc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gió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3591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chế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lái tiết kiệm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nhiên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576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15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bật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hỗ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trợ</a:t>
                      </a:r>
                      <a:r>
                        <a:rPr sz="1100" spc="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đổ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295"/>
                        </a:lnSpc>
                      </a:pP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nhiệt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79375" indent="51435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Dừng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lại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gọi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cứu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hộ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204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286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lỗi hệ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</a:t>
                      </a:r>
                      <a:r>
                        <a:rPr sz="1100" spc="-7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phanh  chống bó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cứng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93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7208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bộ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lọc nhiên</a:t>
                      </a:r>
                      <a:r>
                        <a:rPr sz="1100" spc="-7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liệu 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diesel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 marR="114300" indent="-4127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thay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lọc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ts val="121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nhiên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cửa xe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mở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 marR="111125" indent="-58419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mở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cửa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22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nắp capô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mở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</a:p>
                    <a:p>
                      <a:pPr marL="92710" marR="85090" algn="ctr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100" spc="-75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5" dirty="0" smtClean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đóng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chặt nắp  capô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marR="76835" algn="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5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sắp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hết nhiên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liệu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26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Cần bổ  sung</a:t>
                      </a:r>
                      <a:r>
                        <a:rPr sz="11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nhiên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5007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lỗi hộp số tự</a:t>
                      </a:r>
                      <a:r>
                        <a:rPr sz="1100" spc="-8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86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giới hạn tốc</a:t>
                      </a:r>
                      <a:r>
                        <a:rPr sz="1100" spc="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120650" indent="-189230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Giảm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tốc  độ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5792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1050290"/>
            <a:ext cx="152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839" y="1513205"/>
            <a:ext cx="466090" cy="248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1840865"/>
            <a:ext cx="342900" cy="2863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5839" y="2328545"/>
            <a:ext cx="419100" cy="2197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839" y="2978150"/>
            <a:ext cx="286384" cy="2952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5839" y="3305810"/>
            <a:ext cx="342900" cy="2571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5839" y="3633470"/>
            <a:ext cx="324484" cy="2374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5839" y="3961129"/>
            <a:ext cx="324484" cy="266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5839" y="4288790"/>
            <a:ext cx="313690" cy="304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623198"/>
              </p:ext>
            </p:extLst>
          </p:nvPr>
        </p:nvGraphicFramePr>
        <p:xfrm>
          <a:off x="626363" y="1044194"/>
          <a:ext cx="3670299" cy="3607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296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56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giảm</a:t>
                      </a:r>
                      <a:r>
                        <a:rPr sz="1100" spc="-2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xóc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áp suất dầu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ở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sz="1100" spc="-1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thấp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14300" indent="-32384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Dừng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lại,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585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làm tan băng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trên</a:t>
                      </a:r>
                      <a:r>
                        <a:rPr sz="1100" spc="-7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kính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1295"/>
                        </a:lnSpc>
                      </a:pP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chắn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gió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Chế độ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tan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99720" marR="88265" indent="-204470">
                        <a:lnSpc>
                          <a:spcPts val="1260"/>
                        </a:lnSpc>
                        <a:spcBef>
                          <a:spcPts val="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băng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đang  bật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cốp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100" spc="-1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mở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" marR="111125" algn="ctr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Cảnh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báo  cốp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xe</a:t>
                      </a:r>
                    </a:p>
                    <a:p>
                      <a:pPr marL="90805" marR="83820" algn="ctr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spc="-75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1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75" dirty="0" smtClean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19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100" spc="-19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19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100" spc="-19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đóng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chặt</a:t>
                      </a: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R="76835" algn="r">
                        <a:lnSpc>
                          <a:spcPts val="12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10185">
                        <a:lnSpc>
                          <a:spcPts val="126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tắt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hệ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thống cân</a:t>
                      </a:r>
                      <a:r>
                        <a:rPr sz="1100" spc="-8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bằng 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điện</a:t>
                      </a:r>
                      <a:r>
                        <a:rPr sz="1100" spc="-2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tử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6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13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cảm </a:t>
                      </a:r>
                      <a:r>
                        <a:rPr sz="110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ứng</a:t>
                      </a:r>
                      <a:r>
                        <a:rPr sz="11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lang="vi-VN" sz="1100" spc="-1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100" spc="-1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62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cảnh 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động cơ/khí</a:t>
                      </a:r>
                      <a:r>
                        <a:rPr sz="1100" spc="-5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thải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14300" indent="-1714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Kiểm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tra,  sửa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chữa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63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194945">
                        <a:lnSpc>
                          <a:spcPts val="1270"/>
                        </a:lnSpc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làm tan băng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trên</a:t>
                      </a:r>
                      <a:r>
                        <a:rPr sz="1100" spc="-9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cửa  sổ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sau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R="76835" algn="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64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9055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Đèn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báo </a:t>
                      </a:r>
                      <a:r>
                        <a:rPr sz="1100" spc="-5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cần gạt kính chắn gió </a:t>
                      </a:r>
                      <a:r>
                        <a:rPr sz="1100" dirty="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tự  động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hiệu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886460" y="4590669"/>
            <a:ext cx="33572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6.1.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dấu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nhận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biết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cơ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đang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gặp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vấn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đề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trục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6712" y="4752594"/>
            <a:ext cx="2743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tr</a:t>
            </a:r>
            <a:r>
              <a:rPr sz="1100" spc="-10" dirty="0">
                <a:latin typeface="Times New Roman"/>
                <a:cs typeface="Times New Roman"/>
              </a:rPr>
              <a:t>ặ</a:t>
            </a:r>
            <a:r>
              <a:rPr sz="1100" dirty="0">
                <a:latin typeface="Times New Roman"/>
                <a:cs typeface="Times New Roman"/>
              </a:rPr>
              <a:t>c: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6460" y="4912614"/>
            <a:ext cx="335661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dirty="0">
                <a:latin typeface="Times New Roman"/>
                <a:cs typeface="Times New Roman"/>
              </a:rPr>
              <a:t>6.1.1 </a:t>
            </a:r>
            <a:r>
              <a:rPr sz="1100" spc="-5" dirty="0">
                <a:latin typeface="Times New Roman"/>
                <a:cs typeface="Times New Roman"/>
              </a:rPr>
              <a:t>Đèn báo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bảng đổng hồ </a:t>
            </a:r>
            <a:r>
              <a:rPr sz="1100" spc="-5" dirty="0">
                <a:latin typeface="Times New Roman"/>
                <a:cs typeface="Times New Roman"/>
              </a:rPr>
              <a:t>bật </a:t>
            </a:r>
            <a:r>
              <a:rPr sz="1100" dirty="0">
                <a:latin typeface="Times New Roman"/>
                <a:cs typeface="Times New Roman"/>
              </a:rPr>
              <a:t>sáng  Khi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đèn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báo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bảng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đồng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hồ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bật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sáng,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6712" y="5234178"/>
            <a:ext cx="35883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sửa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100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89863" y="5441293"/>
            <a:ext cx="3299460" cy="615950"/>
            <a:chOff x="789863" y="5441293"/>
            <a:chExt cx="3299460" cy="615950"/>
          </a:xfrm>
        </p:grpSpPr>
        <p:sp>
          <p:nvSpPr>
            <p:cNvPr id="17" name="object 17"/>
            <p:cNvSpPr/>
            <p:nvPr/>
          </p:nvSpPr>
          <p:spPr>
            <a:xfrm>
              <a:off x="789863" y="5441293"/>
              <a:ext cx="597674" cy="59947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403350" y="5455920"/>
              <a:ext cx="897889" cy="60071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336164" y="5459095"/>
              <a:ext cx="1063625" cy="59753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435350" y="5460365"/>
              <a:ext cx="653414" cy="59626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1972" y="6033008"/>
            <a:ext cx="3278504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45110">
              <a:lnSpc>
                <a:spcPts val="1260"/>
              </a:lnSpc>
              <a:spcBef>
                <a:spcPts val="195"/>
              </a:spcBef>
              <a:tabLst>
                <a:tab pos="980440" algn="l"/>
                <a:tab pos="1946275" algn="l"/>
                <a:tab pos="2835275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(a)	(b)	(c)	</a:t>
            </a:r>
            <a:r>
              <a:rPr sz="1100" i="1" spc="-10" dirty="0">
                <a:latin typeface="Times New Roman"/>
                <a:cs typeface="Times New Roman"/>
              </a:rPr>
              <a:t>(d)  </a:t>
            </a:r>
            <a:r>
              <a:rPr sz="1100" i="1" spc="-5" dirty="0">
                <a:latin typeface="Times New Roman"/>
                <a:cs typeface="Times New Roman"/>
              </a:rPr>
              <a:t>Hình 6.2: </a:t>
            </a:r>
            <a:r>
              <a:rPr sz="1100" i="1" dirty="0">
                <a:latin typeface="Times New Roman"/>
                <a:cs typeface="Times New Roman"/>
              </a:rPr>
              <a:t>Các </a:t>
            </a:r>
            <a:r>
              <a:rPr sz="1100" i="1" spc="-5" dirty="0">
                <a:latin typeface="Times New Roman"/>
                <a:cs typeface="Times New Roman"/>
              </a:rPr>
              <a:t>dấu hiệu nhận </a:t>
            </a:r>
            <a:r>
              <a:rPr sz="1100" i="1" dirty="0">
                <a:latin typeface="Times New Roman"/>
                <a:cs typeface="Times New Roman"/>
              </a:rPr>
              <a:t>biết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cơ </a:t>
            </a:r>
            <a:r>
              <a:rPr sz="1100" i="1" spc="-5" dirty="0">
                <a:latin typeface="Times New Roman"/>
                <a:cs typeface="Times New Roman"/>
              </a:rPr>
              <a:t>đang </a:t>
            </a:r>
            <a:r>
              <a:rPr sz="1100" i="1" dirty="0">
                <a:latin typeface="Times New Roman"/>
                <a:cs typeface="Times New Roman"/>
              </a:rPr>
              <a:t>gặp </a:t>
            </a:r>
            <a:r>
              <a:rPr sz="1100" i="1" spc="-5" dirty="0">
                <a:latin typeface="Times New Roman"/>
                <a:cs typeface="Times New Roman"/>
              </a:rPr>
              <a:t>sự</a:t>
            </a:r>
            <a:r>
              <a:rPr sz="1100" i="1" spc="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98489" y="1017777"/>
            <a:ext cx="3629025" cy="5335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2460" lvl="2" indent="-351155" algn="just">
              <a:lnSpc>
                <a:spcPts val="1290"/>
              </a:lnSpc>
              <a:spcBef>
                <a:spcPts val="100"/>
              </a:spcBef>
              <a:buAutoNum type="arabicPeriod" startAt="2"/>
              <a:tabLst>
                <a:tab pos="633095" algn="l"/>
              </a:tabLst>
            </a:pPr>
            <a:r>
              <a:rPr sz="1100" spc="-5" dirty="0">
                <a:latin typeface="Times New Roman"/>
                <a:cs typeface="Times New Roman"/>
              </a:rPr>
              <a:t>Đồng </a:t>
            </a:r>
            <a:r>
              <a:rPr sz="1100" dirty="0">
                <a:latin typeface="Times New Roman"/>
                <a:cs typeface="Times New Roman"/>
              </a:rPr>
              <a:t>hồ báo </a:t>
            </a:r>
            <a:r>
              <a:rPr sz="1100" spc="-5" dirty="0">
                <a:latin typeface="Times New Roman"/>
                <a:cs typeface="Times New Roman"/>
              </a:rPr>
              <a:t>quá nhiệt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</a:p>
          <a:p>
            <a:pPr marL="12700" marR="7620" indent="269240" algn="just">
              <a:lnSpc>
                <a:spcPct val="961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đèn </a:t>
            </a:r>
            <a:r>
              <a:rPr sz="1100" dirty="0">
                <a:latin typeface="Times New Roman"/>
                <a:cs typeface="Times New Roman"/>
              </a:rPr>
              <a:t>báo </a:t>
            </a:r>
            <a:r>
              <a:rPr sz="1100" spc="-5" dirty="0">
                <a:latin typeface="Times New Roman"/>
                <a:cs typeface="Times New Roman"/>
              </a:rPr>
              <a:t>quá </a:t>
            </a:r>
            <a:r>
              <a:rPr sz="1100" spc="-5" dirty="0" err="1">
                <a:latin typeface="Times New Roman"/>
                <a:cs typeface="Times New Roman"/>
              </a:rPr>
              <a:t>nhiệt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</a:t>
            </a:r>
            <a:r>
              <a:rPr sz="1100" spc="-5" dirty="0">
                <a:latin typeface="Times New Roman"/>
                <a:cs typeface="Times New Roman"/>
              </a:rPr>
              <a:t>(b), hoặc </a:t>
            </a:r>
            <a:r>
              <a:rPr sz="1100" dirty="0">
                <a:latin typeface="Times New Roman"/>
                <a:cs typeface="Times New Roman"/>
              </a:rPr>
              <a:t>đồng hồ </a:t>
            </a:r>
            <a:r>
              <a:rPr sz="1100" spc="-55" dirty="0">
                <a:latin typeface="Times New Roman"/>
                <a:cs typeface="Times New Roman"/>
              </a:rPr>
              <a:t>báo  </a:t>
            </a:r>
            <a:r>
              <a:rPr sz="1100" spc="-5" dirty="0" err="1">
                <a:latin typeface="Times New Roman"/>
                <a:cs typeface="Times New Roman"/>
              </a:rPr>
              <a:t>nhiệt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(c),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spc="-10" dirty="0" err="1">
                <a:latin typeface="Times New Roman"/>
                <a:cs typeface="Times New Roman"/>
              </a:rPr>
              <a:t>độ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5" dirty="0" err="1">
                <a:latin typeface="Times New Roman"/>
                <a:cs typeface="Times New Roman"/>
              </a:rPr>
              <a:t>quá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55" dirty="0" smtClean="0">
                <a:latin typeface="Times New Roman"/>
                <a:cs typeface="Times New Roman"/>
              </a:rPr>
              <a:t>ng</a:t>
            </a:r>
            <a:r>
              <a:rPr lang="vi-VN" sz="1100" spc="-155" dirty="0" smtClean="0">
                <a:latin typeface="Times New Roman"/>
                <a:cs typeface="Times New Roman"/>
              </a:rPr>
              <a:t>ư</a:t>
            </a:r>
            <a:r>
              <a:rPr sz="1100" spc="-155" dirty="0" err="1" smtClean="0">
                <a:latin typeface="Times New Roman"/>
                <a:cs typeface="Times New Roman"/>
              </a:rPr>
              <a:t>ỡng</a:t>
            </a:r>
            <a:r>
              <a:rPr sz="1100" spc="-15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>
                <a:latin typeface="Times New Roman"/>
                <a:cs typeface="Times New Roman"/>
              </a:rPr>
              <a:t>nguy hiểm cho động cơ,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spc="-40" dirty="0">
                <a:latin typeface="Times New Roman"/>
                <a:cs typeface="Times New Roman"/>
              </a:rPr>
              <a:t>nhanh  </a:t>
            </a:r>
            <a:r>
              <a:rPr sz="1100" dirty="0">
                <a:latin typeface="Times New Roman"/>
                <a:cs typeface="Times New Roman"/>
              </a:rPr>
              <a:t>chóng dừng xe an toàn </a:t>
            </a:r>
            <a:r>
              <a:rPr sz="1100" spc="-5" dirty="0">
                <a:latin typeface="Times New Roman"/>
                <a:cs typeface="Times New Roman"/>
              </a:rPr>
              <a:t>và gọi cứu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  <a:p>
            <a:pPr marL="632460" lvl="2" indent="-351155" algn="just">
              <a:lnSpc>
                <a:spcPts val="1230"/>
              </a:lnSpc>
              <a:buAutoNum type="arabicPeriod" startAt="3"/>
              <a:tabLst>
                <a:tab pos="633095" algn="l"/>
              </a:tabLst>
            </a:pPr>
            <a:r>
              <a:rPr sz="1100" spc="-5" dirty="0">
                <a:latin typeface="Times New Roman"/>
                <a:cs typeface="Times New Roman"/>
              </a:rPr>
              <a:t>Đèn báo thiếu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bật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sáng</a:t>
            </a:r>
          </a:p>
          <a:p>
            <a:pPr marL="12700" marR="8890" indent="269240" algn="just">
              <a:lnSpc>
                <a:spcPct val="961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đèn </a:t>
            </a:r>
            <a:r>
              <a:rPr sz="1100" spc="-5" dirty="0" err="1">
                <a:latin typeface="Times New Roman"/>
                <a:cs typeface="Times New Roman"/>
              </a:rPr>
              <a:t>báo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err="1" smtClean="0">
                <a:latin typeface="Times New Roman"/>
                <a:cs typeface="Times New Roman"/>
              </a:rPr>
              <a:t>nh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 (d) bật sáng,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spc="-80" dirty="0">
                <a:latin typeface="Times New Roman"/>
                <a:cs typeface="Times New Roman"/>
              </a:rPr>
              <a:t>nhanh  </a:t>
            </a:r>
            <a:r>
              <a:rPr sz="1100" dirty="0">
                <a:latin typeface="Times New Roman"/>
                <a:cs typeface="Times New Roman"/>
              </a:rPr>
              <a:t>chóng dừng xe, </a:t>
            </a:r>
            <a:r>
              <a:rPr sz="1100" spc="-5" dirty="0">
                <a:latin typeface="Times New Roman"/>
                <a:cs typeface="Times New Roman"/>
              </a:rPr>
              <a:t>tắt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cơ,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dầu, nếu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 đảm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quy định, 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lọc dầu </a:t>
            </a:r>
            <a:r>
              <a:rPr sz="1100" spc="-5" dirty="0">
                <a:latin typeface="Times New Roman"/>
                <a:cs typeface="Times New Roman"/>
              </a:rPr>
              <a:t>(có thể </a:t>
            </a:r>
            <a:r>
              <a:rPr sz="1100" dirty="0">
                <a:latin typeface="Times New Roman"/>
                <a:cs typeface="Times New Roman"/>
              </a:rPr>
              <a:t>xảy </a:t>
            </a:r>
            <a:r>
              <a:rPr sz="1100" spc="-90" dirty="0" err="1">
                <a:latin typeface="Times New Roman"/>
                <a:cs typeface="Times New Roman"/>
              </a:rPr>
              <a:t>ra</a:t>
            </a:r>
            <a:r>
              <a:rPr sz="1100" spc="-9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tắc lọc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dầu).</a:t>
            </a:r>
            <a:endParaRPr sz="1100" dirty="0">
              <a:latin typeface="Times New Roman"/>
              <a:cs typeface="Times New Roman"/>
            </a:endParaRPr>
          </a:p>
          <a:p>
            <a:pPr marL="632460" lvl="2" indent="-351155" algn="just">
              <a:lnSpc>
                <a:spcPts val="1230"/>
              </a:lnSpc>
              <a:buAutoNum type="arabicPeriod" startAt="2"/>
              <a:tabLst>
                <a:tab pos="633095" algn="l"/>
              </a:tabLst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tiếng </a:t>
            </a:r>
            <a:r>
              <a:rPr sz="1100" spc="-10" dirty="0">
                <a:latin typeface="Times New Roman"/>
                <a:cs typeface="Times New Roman"/>
              </a:rPr>
              <a:t>gõ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</a:t>
            </a:r>
          </a:p>
          <a:p>
            <a:pPr marL="12700" marR="5715" indent="269240" algn="just">
              <a:lnSpc>
                <a:spcPct val="959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ô tô </a:t>
            </a:r>
            <a:r>
              <a:rPr sz="1100" spc="-5" dirty="0">
                <a:latin typeface="Times New Roman"/>
                <a:cs typeface="Times New Roman"/>
              </a:rPr>
              <a:t>phát ra tiếng </a:t>
            </a:r>
            <a:r>
              <a:rPr sz="1100" spc="-10" dirty="0">
                <a:latin typeface="Times New Roman"/>
                <a:cs typeface="Times New Roman"/>
              </a:rPr>
              <a:t>gõ </a:t>
            </a:r>
            <a:r>
              <a:rPr sz="1100" dirty="0">
                <a:latin typeface="Times New Roman"/>
                <a:cs typeface="Times New Roman"/>
              </a:rPr>
              <a:t>lạ,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 cần </a:t>
            </a:r>
            <a:r>
              <a:rPr sz="1100" spc="-45" dirty="0">
                <a:latin typeface="Times New Roman"/>
                <a:cs typeface="Times New Roman"/>
              </a:rPr>
              <a:t>tìm  </a:t>
            </a:r>
            <a:r>
              <a:rPr sz="1100" dirty="0">
                <a:latin typeface="Times New Roman"/>
                <a:cs typeface="Times New Roman"/>
              </a:rPr>
              <a:t>chỗ để đỗ xe an </a:t>
            </a:r>
            <a:r>
              <a:rPr sz="1100" spc="-5" dirty="0">
                <a:latin typeface="Times New Roman"/>
                <a:cs typeface="Times New Roman"/>
              </a:rPr>
              <a:t>toàn, kiểm </a:t>
            </a:r>
            <a:r>
              <a:rPr sz="1100" dirty="0">
                <a:latin typeface="Times New Roman"/>
                <a:cs typeface="Times New Roman"/>
              </a:rPr>
              <a:t>tra trên </a:t>
            </a:r>
            <a:r>
              <a:rPr sz="1100" spc="-5" dirty="0">
                <a:latin typeface="Times New Roman"/>
                <a:cs typeface="Times New Roman"/>
              </a:rPr>
              <a:t>bảng </a:t>
            </a:r>
            <a:r>
              <a:rPr sz="1100" dirty="0">
                <a:latin typeface="Times New Roman"/>
                <a:cs typeface="Times New Roman"/>
              </a:rPr>
              <a:t>đồng hồ các đèn báo có  bật </a:t>
            </a:r>
            <a:r>
              <a:rPr sz="1100" spc="-5" dirty="0">
                <a:latin typeface="Times New Roman"/>
                <a:cs typeface="Times New Roman"/>
              </a:rPr>
              <a:t>sáng. Nếu </a:t>
            </a:r>
            <a:r>
              <a:rPr sz="1100" dirty="0">
                <a:latin typeface="Times New Roman"/>
                <a:cs typeface="Times New Roman"/>
              </a:rPr>
              <a:t>có đèn báo bật </a:t>
            </a:r>
            <a:r>
              <a:rPr sz="1100" spc="-5" dirty="0">
                <a:latin typeface="Times New Roman"/>
                <a:cs typeface="Times New Roman"/>
              </a:rPr>
              <a:t>sáng,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dirty="0" err="1">
                <a:latin typeface="Times New Roman"/>
                <a:cs typeface="Times New Roman"/>
              </a:rPr>
              <a:t>theo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imes New Roman"/>
                <a:cs typeface="Times New Roman"/>
              </a:rPr>
              <a:t>dẫn.  </a:t>
            </a:r>
            <a:r>
              <a:rPr sz="1100" spc="-5" dirty="0">
                <a:latin typeface="Times New Roman"/>
                <a:cs typeface="Times New Roman"/>
              </a:rPr>
              <a:t>Nếu không </a:t>
            </a:r>
            <a:r>
              <a:rPr sz="1100" dirty="0">
                <a:latin typeface="Times New Roman"/>
                <a:cs typeface="Times New Roman"/>
              </a:rPr>
              <a:t>có đèn </a:t>
            </a:r>
            <a:r>
              <a:rPr sz="1100" spc="-5" dirty="0">
                <a:latin typeface="Times New Roman"/>
                <a:cs typeface="Times New Roman"/>
              </a:rPr>
              <a:t>bật sáng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tìm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gần nhất </a:t>
            </a:r>
            <a:r>
              <a:rPr sz="1100" spc="-95" dirty="0">
                <a:latin typeface="Times New Roman"/>
                <a:cs typeface="Times New Roman"/>
              </a:rPr>
              <a:t>để 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tra.</a:t>
            </a:r>
          </a:p>
          <a:p>
            <a:pPr marL="632460" lvl="2" indent="-351155" algn="just">
              <a:lnSpc>
                <a:spcPts val="1240"/>
              </a:lnSpc>
              <a:buAutoNum type="arabicPeriod" startAt="3"/>
              <a:tabLst>
                <a:tab pos="633095" algn="l"/>
              </a:tabLst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tiếng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rít</a:t>
            </a:r>
          </a:p>
          <a:p>
            <a:pPr marL="12700" marR="5080" indent="269240" algn="just">
              <a:lnSpc>
                <a:spcPct val="95800"/>
              </a:lnSpc>
              <a:spcBef>
                <a:spcPts val="25"/>
              </a:spcBef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liên tục 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tiếng </a:t>
            </a:r>
            <a:r>
              <a:rPr sz="1100" dirty="0">
                <a:latin typeface="Times New Roman"/>
                <a:cs typeface="Times New Roman"/>
              </a:rPr>
              <a:t>rít, </a:t>
            </a:r>
            <a:r>
              <a:rPr sz="1100" spc="-60" dirty="0" smtClean="0">
                <a:latin typeface="Times New Roman"/>
                <a:cs typeface="Times New Roman"/>
              </a:rPr>
              <a:t>ng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ời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tìm </a:t>
            </a:r>
            <a:r>
              <a:rPr sz="1100" spc="-35" dirty="0">
                <a:latin typeface="Times New Roman"/>
                <a:cs typeface="Times New Roman"/>
              </a:rPr>
              <a:t>chỗ  </a:t>
            </a:r>
            <a:r>
              <a:rPr sz="1100" dirty="0">
                <a:latin typeface="Times New Roman"/>
                <a:cs typeface="Times New Roman"/>
              </a:rPr>
              <a:t>đỗ xe an </a:t>
            </a:r>
            <a:r>
              <a:rPr sz="1100" spc="-5" dirty="0">
                <a:latin typeface="Times New Roman"/>
                <a:cs typeface="Times New Roman"/>
              </a:rPr>
              <a:t>toàn, </a:t>
            </a:r>
            <a:r>
              <a:rPr sz="1100" dirty="0">
                <a:latin typeface="Times New Roman"/>
                <a:cs typeface="Times New Roman"/>
              </a:rPr>
              <a:t>để động cơ hoạt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>
                <a:latin typeface="Times New Roman"/>
                <a:cs typeface="Times New Roman"/>
              </a:rPr>
              <a:t>khoang </a:t>
            </a:r>
            <a:r>
              <a:rPr sz="1100" dirty="0">
                <a:latin typeface="Times New Roman"/>
                <a:cs typeface="Times New Roman"/>
              </a:rPr>
              <a:t>động cơ,  thử </a:t>
            </a:r>
            <a:r>
              <a:rPr sz="1100" spc="-5" dirty="0">
                <a:latin typeface="Times New Roman"/>
                <a:cs typeface="Times New Roman"/>
              </a:rPr>
              <a:t>tắt </a:t>
            </a:r>
            <a:r>
              <a:rPr sz="1100" dirty="0">
                <a:latin typeface="Times New Roman"/>
                <a:cs typeface="Times New Roman"/>
              </a:rPr>
              <a:t>bật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điều hòa. </a:t>
            </a:r>
            <a:r>
              <a:rPr sz="1100" spc="-5" dirty="0">
                <a:latin typeface="Times New Roman"/>
                <a:cs typeface="Times New Roman"/>
              </a:rPr>
              <a:t>Nếu khi </a:t>
            </a:r>
            <a:r>
              <a:rPr sz="1100" dirty="0">
                <a:latin typeface="Times New Roman"/>
                <a:cs typeface="Times New Roman"/>
              </a:rPr>
              <a:t>tắt hệ thống điều hòa </a:t>
            </a:r>
            <a:r>
              <a:rPr sz="1100" spc="-10" dirty="0">
                <a:latin typeface="Times New Roman"/>
                <a:cs typeface="Times New Roman"/>
              </a:rPr>
              <a:t>mà  </a:t>
            </a:r>
            <a:r>
              <a:rPr sz="1100" dirty="0">
                <a:latin typeface="Times New Roman"/>
                <a:cs typeface="Times New Roman"/>
              </a:rPr>
              <a:t>hết </a:t>
            </a:r>
            <a:r>
              <a:rPr sz="1100" spc="-5" dirty="0">
                <a:latin typeface="Times New Roman"/>
                <a:cs typeface="Times New Roman"/>
              </a:rPr>
              <a:t>tiếng rít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dây </a:t>
            </a:r>
            <a:r>
              <a:rPr sz="1100" dirty="0">
                <a:latin typeface="Times New Roman"/>
                <a:cs typeface="Times New Roman"/>
              </a:rPr>
              <a:t>đai dẫn động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nén của hệ thống điều </a:t>
            </a:r>
            <a:r>
              <a:rPr sz="1100" spc="-5" dirty="0" err="1">
                <a:latin typeface="Times New Roman"/>
                <a:cs typeface="Times New Roman"/>
              </a:rPr>
              <a:t>hòa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 bị </a:t>
            </a:r>
            <a:r>
              <a:rPr sz="1100" spc="-5" dirty="0">
                <a:latin typeface="Times New Roman"/>
                <a:cs typeface="Times New Roman"/>
              </a:rPr>
              <a:t>trùng hoặc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dirty="0">
                <a:latin typeface="Times New Roman"/>
                <a:cs typeface="Times New Roman"/>
              </a:rPr>
              <a:t>hỏng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 err="1">
                <a:latin typeface="Times New Roman"/>
                <a:cs typeface="Times New Roman"/>
              </a:rPr>
              <a:t>bám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puli, </a:t>
            </a:r>
            <a:r>
              <a:rPr sz="1100" spc="-125" dirty="0" err="1">
                <a:latin typeface="Times New Roman"/>
                <a:cs typeface="Times New Roman"/>
              </a:rPr>
              <a:t>cần</a:t>
            </a:r>
            <a:r>
              <a:rPr sz="1100" spc="-125" dirty="0">
                <a:latin typeface="Times New Roman"/>
                <a:cs typeface="Times New Roman"/>
              </a:rPr>
              <a:t> 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dirty="0">
                <a:latin typeface="Times New Roman"/>
                <a:cs typeface="Times New Roman"/>
              </a:rPr>
              <a:t>dây đai </a:t>
            </a:r>
            <a:r>
              <a:rPr sz="1100" spc="-5" dirty="0">
                <a:latin typeface="Times New Roman"/>
                <a:cs typeface="Times New Roman"/>
              </a:rPr>
              <a:t>hoặc thay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thế.</a:t>
            </a:r>
          </a:p>
          <a:p>
            <a:pPr marL="12700" indent="269240" algn="just">
              <a:lnSpc>
                <a:spcPts val="1240"/>
              </a:lnSpc>
            </a:pP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phát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tiếng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rít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4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đánh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tay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lái,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dây</a:t>
            </a:r>
          </a:p>
          <a:p>
            <a:pPr marL="12700" marR="6985" algn="just">
              <a:lnSpc>
                <a:spcPct val="959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đai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máy </a:t>
            </a:r>
            <a:r>
              <a:rPr sz="1100" dirty="0">
                <a:latin typeface="Times New Roman"/>
                <a:cs typeface="Times New Roman"/>
              </a:rPr>
              <a:t>trợ </a:t>
            </a:r>
            <a:r>
              <a:rPr sz="1100" spc="5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tay </a:t>
            </a:r>
            <a:r>
              <a:rPr sz="1100" dirty="0">
                <a:latin typeface="Times New Roman"/>
                <a:cs typeface="Times New Roman"/>
              </a:rPr>
              <a:t>lái bị </a:t>
            </a:r>
            <a:r>
              <a:rPr sz="1100" spc="-5" dirty="0" err="1">
                <a:latin typeface="Times New Roman"/>
                <a:cs typeface="Times New Roman"/>
              </a:rPr>
              <a:t>trùng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trùng </a:t>
            </a:r>
            <a:r>
              <a:rPr sz="1100" spc="-40" dirty="0">
                <a:latin typeface="Times New Roman"/>
                <a:cs typeface="Times New Roman"/>
              </a:rPr>
              <a:t>hoặc  </a:t>
            </a:r>
            <a:r>
              <a:rPr sz="1100" dirty="0">
                <a:latin typeface="Times New Roman"/>
                <a:cs typeface="Times New Roman"/>
              </a:rPr>
              <a:t>bị hỏng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5" dirty="0" err="1">
                <a:latin typeface="Times New Roman"/>
                <a:cs typeface="Times New Roman"/>
              </a:rPr>
              <a:t>bám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puli, </a:t>
            </a:r>
            <a:r>
              <a:rPr sz="1100" spc="-5" dirty="0" err="1">
                <a:latin typeface="Times New Roman"/>
                <a:cs typeface="Times New Roman"/>
              </a:rPr>
              <a:t>cần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đến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spc="-130" dirty="0" err="1">
                <a:latin typeface="Times New Roman"/>
                <a:cs typeface="Times New Roman"/>
              </a:rPr>
              <a:t>bảo</a:t>
            </a:r>
            <a:r>
              <a:rPr sz="1100" spc="-13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dirty="0">
                <a:latin typeface="Times New Roman"/>
                <a:cs typeface="Times New Roman"/>
              </a:rPr>
              <a:t>dây đai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thay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thế.</a:t>
            </a:r>
          </a:p>
          <a:p>
            <a:pPr marL="12700" marR="5715" indent="269240">
              <a:lnSpc>
                <a:spcPts val="1260"/>
              </a:lnSpc>
              <a:spcBef>
                <a:spcPts val="35"/>
              </a:spcBef>
            </a:pP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phát ra </a:t>
            </a:r>
            <a:r>
              <a:rPr sz="1100" spc="-5" dirty="0">
                <a:latin typeface="Times New Roman"/>
                <a:cs typeface="Times New Roman"/>
              </a:rPr>
              <a:t>tiếng </a:t>
            </a:r>
            <a:r>
              <a:rPr sz="1100" dirty="0">
                <a:latin typeface="Times New Roman"/>
                <a:cs typeface="Times New Roman"/>
              </a:rPr>
              <a:t>rít </a:t>
            </a:r>
            <a:r>
              <a:rPr sz="1100" spc="-10" dirty="0">
                <a:latin typeface="Times New Roman"/>
                <a:cs typeface="Times New Roman"/>
              </a:rPr>
              <a:t>đi </a:t>
            </a:r>
            <a:r>
              <a:rPr sz="1100" dirty="0">
                <a:latin typeface="Times New Roman"/>
                <a:cs typeface="Times New Roman"/>
              </a:rPr>
              <a:t>kèm đèn báo quá </a:t>
            </a:r>
            <a:r>
              <a:rPr sz="1100" spc="-5" dirty="0">
                <a:latin typeface="Times New Roman"/>
                <a:cs typeface="Times New Roman"/>
              </a:rPr>
              <a:t>nhiệt động </a:t>
            </a:r>
            <a:r>
              <a:rPr sz="1100" dirty="0">
                <a:latin typeface="Times New Roman"/>
                <a:cs typeface="Times New Roman"/>
              </a:rPr>
              <a:t>cơ  bật sáng hoặc đồng hồ báo </a:t>
            </a:r>
            <a:r>
              <a:rPr sz="1100" spc="-5" dirty="0">
                <a:latin typeface="Times New Roman"/>
                <a:cs typeface="Times New Roman"/>
              </a:rPr>
              <a:t>nhiệt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trên mức trung bình. Dây</a:t>
            </a:r>
            <a:r>
              <a:rPr sz="1100" spc="24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đai</a:t>
            </a:r>
            <a:endParaRPr sz="1100" dirty="0">
              <a:latin typeface="Times New Roman"/>
              <a:cs typeface="Times New Roman"/>
            </a:endParaRPr>
          </a:p>
          <a:p>
            <a:pPr marL="12700" marR="8890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dẫn động </a:t>
            </a:r>
            <a:r>
              <a:rPr sz="1100" dirty="0" err="1">
                <a:latin typeface="Times New Roman"/>
                <a:cs typeface="Times New Roman"/>
              </a:rPr>
              <a:t>bơm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làm mát </a:t>
            </a:r>
            <a:r>
              <a:rPr sz="1100" spc="-10" dirty="0" err="1">
                <a:latin typeface="Times New Roman"/>
                <a:cs typeface="Times New Roman"/>
              </a:rPr>
              <a:t>bị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trùng,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hỏng </a:t>
            </a:r>
            <a:r>
              <a:rPr sz="1100" spc="-95" dirty="0">
                <a:latin typeface="Times New Roman"/>
                <a:cs typeface="Times New Roman"/>
              </a:rPr>
              <a:t>hoặc  </a:t>
            </a:r>
            <a:r>
              <a:rPr sz="1100" dirty="0" err="1">
                <a:latin typeface="Times New Roman"/>
                <a:cs typeface="Times New Roman"/>
              </a:rPr>
              <a:t>bơm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bị hỏng gây quá tải dây đai dẫn </a:t>
            </a:r>
            <a:r>
              <a:rPr sz="1100" spc="-5" dirty="0">
                <a:latin typeface="Times New Roman"/>
                <a:cs typeface="Times New Roman"/>
              </a:rPr>
              <a:t>động,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135" dirty="0" smtClean="0">
                <a:latin typeface="Times New Roman"/>
                <a:cs typeface="Times New Roman"/>
              </a:rPr>
              <a:t>ng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135" dirty="0" err="1" smtClean="0">
                <a:latin typeface="Times New Roman"/>
                <a:cs typeface="Times New Roman"/>
              </a:rPr>
              <a:t>ời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10"/>
              </a:lnSpc>
            </a:pPr>
            <a:r>
              <a:rPr sz="1100" dirty="0">
                <a:latin typeface="Times New Roman"/>
                <a:cs typeface="Times New Roman"/>
              </a:rPr>
              <a:t>lái xe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nhanh </a:t>
            </a:r>
            <a:r>
              <a:rPr sz="1100" spc="-5" dirty="0">
                <a:latin typeface="Times New Roman"/>
                <a:cs typeface="Times New Roman"/>
              </a:rPr>
              <a:t>chóng </a:t>
            </a:r>
            <a:r>
              <a:rPr sz="1100" dirty="0">
                <a:latin typeface="Times New Roman"/>
                <a:cs typeface="Times New Roman"/>
              </a:rPr>
              <a:t>tìm chỗ đỗ </a:t>
            </a:r>
            <a:r>
              <a:rPr sz="1100" spc="-5" dirty="0">
                <a:latin typeface="Times New Roman"/>
                <a:cs typeface="Times New Roman"/>
              </a:rPr>
              <a:t>an toàn, gọi cứu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  <a:p>
            <a:pPr marL="632460" lvl="2" indent="-351155">
              <a:lnSpc>
                <a:spcPts val="1290"/>
              </a:lnSpc>
              <a:buAutoNum type="arabicPeriod" startAt="4"/>
              <a:tabLst>
                <a:tab pos="633095" algn="l"/>
              </a:tabLst>
            </a:pPr>
            <a:r>
              <a:rPr sz="1100" dirty="0">
                <a:latin typeface="Times New Roman"/>
                <a:cs typeface="Times New Roman"/>
              </a:rPr>
              <a:t>Chảy </a:t>
            </a:r>
            <a:r>
              <a:rPr sz="1100" dirty="0" err="1">
                <a:latin typeface="Times New Roman"/>
                <a:cs typeface="Times New Roman"/>
              </a:rPr>
              <a:t>dầu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5" dirty="0" smtClean="0">
                <a:latin typeface="Times New Roman"/>
                <a:cs typeface="Times New Roman"/>
              </a:rPr>
              <a:t>d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ới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ô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tô</a:t>
            </a:r>
          </a:p>
        </p:txBody>
      </p:sp>
      <p:sp>
        <p:nvSpPr>
          <p:cNvPr id="23" name="object 23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39895" y="6717114"/>
            <a:ext cx="1778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579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119" y="1043940"/>
            <a:ext cx="1995170" cy="1118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60064" y="1043940"/>
            <a:ext cx="840105" cy="1118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2136775"/>
            <a:ext cx="3629025" cy="19886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15035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6.3: </a:t>
            </a:r>
            <a:r>
              <a:rPr sz="1100" i="1" dirty="0">
                <a:latin typeface="Times New Roman"/>
                <a:cs typeface="Times New Roman"/>
              </a:rPr>
              <a:t>dầu rò </a:t>
            </a:r>
            <a:r>
              <a:rPr sz="1100" i="1" spc="-5" dirty="0">
                <a:latin typeface="Times New Roman"/>
                <a:cs typeface="Times New Roman"/>
              </a:rPr>
              <a:t>rỉ dưới gầm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phát hiện </a:t>
            </a:r>
            <a:r>
              <a:rPr sz="1100" dirty="0">
                <a:latin typeface="Times New Roman"/>
                <a:cs typeface="Times New Roman"/>
              </a:rPr>
              <a:t>có dầu </a:t>
            </a:r>
            <a:r>
              <a:rPr sz="1100" spc="-5" dirty="0">
                <a:latin typeface="Times New Roman"/>
                <a:cs typeface="Times New Roman"/>
              </a:rPr>
              <a:t>rò </a:t>
            </a:r>
            <a:r>
              <a:rPr sz="1100" dirty="0" err="1">
                <a:latin typeface="Times New Roman"/>
                <a:cs typeface="Times New Roman"/>
              </a:rPr>
              <a:t>rỉ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 err="1">
                <a:latin typeface="Times New Roman"/>
                <a:cs typeface="Times New Roman"/>
              </a:rPr>
              <a:t>xe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ng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ời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 </a:t>
            </a:r>
            <a:r>
              <a:rPr sz="1100" spc="-125" dirty="0">
                <a:latin typeface="Times New Roman"/>
                <a:cs typeface="Times New Roman"/>
              </a:rPr>
              <a:t>cần  </a:t>
            </a:r>
            <a:r>
              <a:rPr sz="1100" dirty="0">
                <a:latin typeface="Times New Roman"/>
                <a:cs typeface="Times New Roman"/>
              </a:rPr>
              <a:t>xác </a:t>
            </a:r>
            <a:r>
              <a:rPr sz="1100" spc="-5" dirty="0">
                <a:latin typeface="Times New Roman"/>
                <a:cs typeface="Times New Roman"/>
              </a:rPr>
              <a:t>định loại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bị </a:t>
            </a:r>
            <a:r>
              <a:rPr sz="1100" dirty="0">
                <a:latin typeface="Times New Roman"/>
                <a:cs typeface="Times New Roman"/>
              </a:rPr>
              <a:t>rò </a:t>
            </a:r>
            <a:r>
              <a:rPr sz="1100" spc="-5" dirty="0">
                <a:latin typeface="Times New Roman"/>
                <a:cs typeface="Times New Roman"/>
              </a:rPr>
              <a:t>rỉ </a:t>
            </a:r>
            <a:r>
              <a:rPr sz="1100" dirty="0">
                <a:latin typeface="Times New Roman"/>
                <a:cs typeface="Times New Roman"/>
              </a:rPr>
              <a:t>để thực</a:t>
            </a:r>
            <a:r>
              <a:rPr sz="1100" spc="-5" dirty="0">
                <a:latin typeface="Times New Roman"/>
                <a:cs typeface="Times New Roman"/>
              </a:rPr>
              <a:t> hiện: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6.1.4.1.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rò rỉ </a:t>
            </a:r>
            <a:r>
              <a:rPr sz="1100" spc="-5" dirty="0">
                <a:latin typeface="Times New Roman"/>
                <a:cs typeface="Times New Roman"/>
              </a:rPr>
              <a:t>là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bôi trơn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45" dirty="0">
                <a:latin typeface="Times New Roman"/>
                <a:cs typeface="Times New Roman"/>
              </a:rPr>
              <a:t>(</a:t>
            </a:r>
            <a:r>
              <a:rPr sz="1100" spc="-45" dirty="0" err="1" smtClean="0">
                <a:latin typeface="Times New Roman"/>
                <a:cs typeface="Times New Roman"/>
              </a:rPr>
              <a:t>th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ờng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60" dirty="0">
                <a:latin typeface="Times New Roman"/>
                <a:cs typeface="Times New Roman"/>
              </a:rPr>
              <a:t>mầu  </a:t>
            </a:r>
            <a:r>
              <a:rPr sz="1100" dirty="0">
                <a:latin typeface="Times New Roman"/>
                <a:cs typeface="Times New Roman"/>
              </a:rPr>
              <a:t>nâu sẫm hoặc </a:t>
            </a:r>
            <a:r>
              <a:rPr sz="1100" spc="-5" dirty="0">
                <a:latin typeface="Times New Roman"/>
                <a:cs typeface="Times New Roman"/>
              </a:rPr>
              <a:t>đen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nhớt trung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bình)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phát hiện </a:t>
            </a:r>
            <a:r>
              <a:rPr sz="1100" spc="-5" dirty="0" err="1">
                <a:latin typeface="Times New Roman"/>
                <a:cs typeface="Times New Roman"/>
              </a:rPr>
              <a:t>phía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d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xe có dầu bôi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dirty="0">
                <a:latin typeface="Times New Roman"/>
                <a:cs typeface="Times New Roman"/>
              </a:rPr>
              <a:t>động cơ</a:t>
            </a:r>
            <a:r>
              <a:rPr sz="1100" spc="24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rò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rỉ </a:t>
            </a:r>
            <a:r>
              <a:rPr sz="1100" spc="-5" dirty="0">
                <a:latin typeface="Times New Roman"/>
                <a:cs typeface="Times New Roman"/>
              </a:rPr>
              <a:t>kèm </a:t>
            </a:r>
            <a:r>
              <a:rPr sz="1100" dirty="0">
                <a:latin typeface="Times New Roman"/>
                <a:cs typeface="Times New Roman"/>
              </a:rPr>
              <a:t>theo đèn báo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xe bật </a:t>
            </a:r>
            <a:r>
              <a:rPr sz="1100" spc="-5" dirty="0">
                <a:latin typeface="Times New Roman"/>
                <a:cs typeface="Times New Roman"/>
              </a:rPr>
              <a:t>sáng </a:t>
            </a:r>
            <a:r>
              <a:rPr sz="1100" dirty="0">
                <a:latin typeface="Times New Roman"/>
                <a:cs typeface="Times New Roman"/>
              </a:rPr>
              <a:t>hoặc đèn báo 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bật </a:t>
            </a:r>
            <a:r>
              <a:rPr sz="1100" spc="-5" dirty="0">
                <a:latin typeface="Times New Roman"/>
                <a:cs typeface="Times New Roman"/>
              </a:rPr>
              <a:t>sáng. Nếu mức </a:t>
            </a:r>
            <a:r>
              <a:rPr sz="1100" dirty="0">
                <a:latin typeface="Times New Roman"/>
                <a:cs typeface="Times New Roman"/>
              </a:rPr>
              <a:t>dầu bôi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dirty="0">
                <a:latin typeface="Times New Roman"/>
                <a:cs typeface="Times New Roman"/>
              </a:rPr>
              <a:t>thấp hơn quy  định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dầu rò rỉ </a:t>
            </a:r>
            <a:r>
              <a:rPr sz="1100" spc="-5" dirty="0" err="1">
                <a:latin typeface="Times New Roman"/>
                <a:cs typeface="Times New Roman"/>
              </a:rPr>
              <a:t>nhiều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(a),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cần gọi </a:t>
            </a:r>
            <a:r>
              <a:rPr sz="1100" dirty="0">
                <a:latin typeface="Times New Roman"/>
                <a:cs typeface="Times New Roman"/>
              </a:rPr>
              <a:t>cứu </a:t>
            </a:r>
            <a:r>
              <a:rPr sz="1100" spc="-175" dirty="0">
                <a:latin typeface="Times New Roman"/>
                <a:cs typeface="Times New Roman"/>
              </a:rPr>
              <a:t>hộ  </a:t>
            </a:r>
            <a:r>
              <a:rPr sz="1100" dirty="0" err="1">
                <a:latin typeface="Times New Roman"/>
                <a:cs typeface="Times New Roman"/>
              </a:rPr>
              <a:t>để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>
                <a:latin typeface="Times New Roman"/>
                <a:cs typeface="Times New Roman"/>
              </a:rPr>
              <a:t>; </a:t>
            </a:r>
            <a:r>
              <a:rPr sz="1100" spc="-5" dirty="0">
                <a:latin typeface="Times New Roman"/>
                <a:cs typeface="Times New Roman"/>
              </a:rPr>
              <a:t>Nếu mức </a:t>
            </a:r>
            <a:r>
              <a:rPr sz="1100" dirty="0">
                <a:latin typeface="Times New Roman"/>
                <a:cs typeface="Times New Roman"/>
              </a:rPr>
              <a:t>độ rò rỉ dầu </a:t>
            </a:r>
            <a:r>
              <a:rPr sz="1100" spc="-5" dirty="0" err="1">
                <a:latin typeface="Times New Roman"/>
                <a:cs typeface="Times New Roman"/>
              </a:rPr>
              <a:t>ít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155" dirty="0">
                <a:latin typeface="Times New Roman"/>
                <a:cs typeface="Times New Roman"/>
              </a:rPr>
              <a:t>hình  </a:t>
            </a:r>
            <a:r>
              <a:rPr sz="1100" dirty="0">
                <a:latin typeface="Times New Roman"/>
                <a:cs typeface="Times New Roman"/>
              </a:rPr>
              <a:t>(b), cần </a:t>
            </a:r>
            <a:r>
              <a:rPr sz="1100" spc="-1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sung </a:t>
            </a:r>
            <a:r>
              <a:rPr sz="1100" dirty="0">
                <a:latin typeface="Times New Roman"/>
                <a:cs typeface="Times New Roman"/>
              </a:rPr>
              <a:t>đủ </a:t>
            </a:r>
            <a:r>
              <a:rPr sz="1100" spc="-5" dirty="0">
                <a:latin typeface="Times New Roman"/>
                <a:cs typeface="Times New Roman"/>
              </a:rPr>
              <a:t>dầu bôi trơn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xe về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35" dirty="0" smtClean="0">
                <a:latin typeface="Times New Roman"/>
                <a:cs typeface="Times New Roman"/>
              </a:rPr>
              <a:t>d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135" dirty="0" err="1" smtClean="0">
                <a:latin typeface="Times New Roman"/>
                <a:cs typeface="Times New Roman"/>
              </a:rPr>
              <a:t>ỡng</a:t>
            </a:r>
            <a:r>
              <a:rPr sz="1100" spc="-13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sửa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9284" y="4104004"/>
            <a:ext cx="1447800" cy="1454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82495" y="4090670"/>
            <a:ext cx="1955164" cy="1467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1460" y="5532882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6125" y="5532882"/>
            <a:ext cx="2098675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72085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(b)  Hình 6.4: </a:t>
            </a:r>
            <a:r>
              <a:rPr sz="1100" i="1" dirty="0">
                <a:latin typeface="Times New Roman"/>
                <a:cs typeface="Times New Roman"/>
              </a:rPr>
              <a:t>Rò </a:t>
            </a:r>
            <a:r>
              <a:rPr sz="1100" i="1" spc="-10" dirty="0">
                <a:latin typeface="Times New Roman"/>
                <a:cs typeface="Times New Roman"/>
              </a:rPr>
              <a:t>rỉ </a:t>
            </a:r>
            <a:r>
              <a:rPr sz="1100" i="1" dirty="0">
                <a:latin typeface="Times New Roman"/>
                <a:cs typeface="Times New Roman"/>
              </a:rPr>
              <a:t>đầu bôi </a:t>
            </a:r>
            <a:r>
              <a:rPr sz="1100" i="1" spc="-5" dirty="0">
                <a:latin typeface="Times New Roman"/>
                <a:cs typeface="Times New Roman"/>
              </a:rPr>
              <a:t>trơn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712" y="5854446"/>
            <a:ext cx="3622675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269240">
              <a:lnSpc>
                <a:spcPts val="1270"/>
              </a:lnSpc>
              <a:spcBef>
                <a:spcPts val="185"/>
              </a:spcBef>
            </a:pPr>
            <a:r>
              <a:rPr sz="1100" dirty="0">
                <a:latin typeface="Times New Roman"/>
                <a:cs typeface="Times New Roman"/>
              </a:rPr>
              <a:t>6.1.4.2. </a:t>
            </a:r>
            <a:r>
              <a:rPr sz="1100" spc="-5" dirty="0">
                <a:latin typeface="Times New Roman"/>
                <a:cs typeface="Times New Roman"/>
              </a:rPr>
              <a:t>Dầu rò rỉ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dầu hộp số điều khiển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(có </a:t>
            </a:r>
            <a:r>
              <a:rPr sz="1100" spc="-5" dirty="0">
                <a:latin typeface="Times New Roman"/>
                <a:cs typeface="Times New Roman"/>
              </a:rPr>
              <a:t>màu  vàng trong, </a:t>
            </a:r>
            <a:r>
              <a:rPr sz="1100" dirty="0">
                <a:latin typeface="Times New Roman"/>
                <a:cs typeface="Times New Roman"/>
              </a:rPr>
              <a:t>độ nhớt cao </a:t>
            </a:r>
            <a:r>
              <a:rPr sz="1100" spc="-10" dirty="0">
                <a:latin typeface="Times New Roman"/>
                <a:cs typeface="Times New Roman"/>
              </a:rPr>
              <a:t>hơn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bôi trơn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cơ)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1017777"/>
            <a:ext cx="3627754" cy="8369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26924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Khi ô tô chuyển động hộp </a:t>
            </a:r>
            <a:r>
              <a:rPr sz="1100" spc="-5" dirty="0">
                <a:latin typeface="Times New Roman"/>
                <a:cs typeface="Times New Roman"/>
              </a:rPr>
              <a:t>số phát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tiếng kêu </a:t>
            </a:r>
            <a:r>
              <a:rPr sz="1100" dirty="0">
                <a:latin typeface="Times New Roman"/>
                <a:cs typeface="Times New Roman"/>
              </a:rPr>
              <a:t>to, </a:t>
            </a:r>
            <a:r>
              <a:rPr sz="1100" spc="-5" dirty="0">
                <a:latin typeface="Times New Roman"/>
                <a:cs typeface="Times New Roman"/>
              </a:rPr>
              <a:t>rung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dầu chảy nhiều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(a),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dừng xe </a:t>
            </a:r>
            <a:r>
              <a:rPr sz="1100" spc="-5" dirty="0">
                <a:latin typeface="Times New Roman"/>
                <a:cs typeface="Times New Roman"/>
              </a:rPr>
              <a:t>gọi </a:t>
            </a:r>
            <a:r>
              <a:rPr sz="1100" dirty="0">
                <a:latin typeface="Times New Roman"/>
                <a:cs typeface="Times New Roman"/>
              </a:rPr>
              <a:t>cứu hộ 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sửa  </a:t>
            </a:r>
            <a:r>
              <a:rPr sz="1100" spc="-5" dirty="0">
                <a:latin typeface="Times New Roman"/>
                <a:cs typeface="Times New Roman"/>
              </a:rPr>
              <a:t>chữa; </a:t>
            </a:r>
            <a:r>
              <a:rPr sz="1100" dirty="0">
                <a:latin typeface="Times New Roman"/>
                <a:cs typeface="Times New Roman"/>
              </a:rPr>
              <a:t>nếu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chạy 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không phát ra </a:t>
            </a:r>
            <a:r>
              <a:rPr sz="1100" spc="-5" dirty="0">
                <a:latin typeface="Times New Roman"/>
                <a:cs typeface="Times New Roman"/>
              </a:rPr>
              <a:t>tiếng kêu </a:t>
            </a:r>
            <a:r>
              <a:rPr sz="1100" spc="5" dirty="0">
                <a:latin typeface="Times New Roman"/>
                <a:cs typeface="Times New Roman"/>
              </a:rPr>
              <a:t>lạ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dầu  chảy ít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(b),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đến 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285" dirty="0">
                <a:latin typeface="Times New Roman"/>
                <a:cs typeface="Times New Roman"/>
              </a:rPr>
              <a:t>để 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thay </a:t>
            </a:r>
            <a:r>
              <a:rPr sz="1100" spc="-5" dirty="0">
                <a:latin typeface="Times New Roman"/>
                <a:cs typeface="Times New Roman"/>
              </a:rPr>
              <a:t>gioăng, </a:t>
            </a:r>
            <a:r>
              <a:rPr sz="1100" dirty="0">
                <a:latin typeface="Times New Roman"/>
                <a:cs typeface="Times New Roman"/>
              </a:rPr>
              <a:t>phớt </a:t>
            </a:r>
            <a:r>
              <a:rPr sz="1100" spc="-5" dirty="0">
                <a:latin typeface="Times New Roman"/>
                <a:cs typeface="Times New Roman"/>
              </a:rPr>
              <a:t>làm kín </a:t>
            </a:r>
            <a:r>
              <a:rPr sz="1100" dirty="0">
                <a:latin typeface="Times New Roman"/>
                <a:cs typeface="Times New Roman"/>
              </a:rPr>
              <a:t>của hộp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292850" y="2007235"/>
            <a:ext cx="1590675" cy="1250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58784" y="2010410"/>
            <a:ext cx="1670684" cy="1247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36485" y="3232531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83018" y="3232531"/>
            <a:ext cx="1528445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16713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(b)  Hình 6.5: </a:t>
            </a:r>
            <a:r>
              <a:rPr sz="1100" i="1" dirty="0">
                <a:latin typeface="Times New Roman"/>
                <a:cs typeface="Times New Roman"/>
              </a:rPr>
              <a:t>Rò </a:t>
            </a:r>
            <a:r>
              <a:rPr sz="1100" i="1" spc="-10" dirty="0">
                <a:latin typeface="Times New Roman"/>
                <a:cs typeface="Times New Roman"/>
              </a:rPr>
              <a:t>rỉ </a:t>
            </a:r>
            <a:r>
              <a:rPr sz="1100" i="1" dirty="0">
                <a:latin typeface="Times New Roman"/>
                <a:cs typeface="Times New Roman"/>
              </a:rPr>
              <a:t>dầu hộp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98489" y="3554348"/>
            <a:ext cx="362585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6924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6.1.4.3.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rò </a:t>
            </a:r>
            <a:r>
              <a:rPr sz="1100" spc="-5" dirty="0">
                <a:latin typeface="Times New Roman"/>
                <a:cs typeface="Times New Roman"/>
              </a:rPr>
              <a:t>rỉ là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1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tự động </a:t>
            </a:r>
            <a:r>
              <a:rPr sz="1100" spc="-45" dirty="0">
                <a:latin typeface="Times New Roman"/>
                <a:cs typeface="Times New Roman"/>
              </a:rPr>
              <a:t>(</a:t>
            </a:r>
            <a:r>
              <a:rPr sz="1100" spc="-45" dirty="0" err="1" smtClean="0">
                <a:latin typeface="Times New Roman"/>
                <a:cs typeface="Times New Roman"/>
              </a:rPr>
              <a:t>th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ờng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màu </a:t>
            </a:r>
            <a:r>
              <a:rPr sz="1100" spc="-60" dirty="0">
                <a:latin typeface="Times New Roman"/>
                <a:cs typeface="Times New Roman"/>
              </a:rPr>
              <a:t>đỏ,  </a:t>
            </a:r>
            <a:r>
              <a:rPr sz="1100" dirty="0">
                <a:latin typeface="Times New Roman"/>
                <a:cs typeface="Times New Roman"/>
              </a:rPr>
              <a:t>độ </a:t>
            </a:r>
            <a:r>
              <a:rPr sz="1100" spc="-5" dirty="0">
                <a:latin typeface="Times New Roman"/>
                <a:cs typeface="Times New Roman"/>
              </a:rPr>
              <a:t>nhớt thấp,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mùi </a:t>
            </a:r>
            <a:r>
              <a:rPr sz="1100" dirty="0" err="1">
                <a:latin typeface="Times New Roman"/>
                <a:cs typeface="Times New Roman"/>
              </a:rPr>
              <a:t>đặc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trí rò </a:t>
            </a:r>
            <a:r>
              <a:rPr sz="1100" spc="-5" dirty="0">
                <a:latin typeface="Times New Roman"/>
                <a:cs typeface="Times New Roman"/>
              </a:rPr>
              <a:t>rỉ phía </a:t>
            </a:r>
            <a:r>
              <a:rPr sz="1100" dirty="0">
                <a:latin typeface="Times New Roman"/>
                <a:cs typeface="Times New Roman"/>
              </a:rPr>
              <a:t>sau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cơ)</a:t>
            </a:r>
          </a:p>
        </p:txBody>
      </p:sp>
      <p:sp>
        <p:nvSpPr>
          <p:cNvPr id="16" name="object 16"/>
          <p:cNvSpPr/>
          <p:nvPr/>
        </p:nvSpPr>
        <p:spPr>
          <a:xfrm>
            <a:off x="6949440" y="3901440"/>
            <a:ext cx="2392679" cy="8470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98489" y="4723638"/>
            <a:ext cx="3627120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5510" algn="just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6.6: </a:t>
            </a:r>
            <a:r>
              <a:rPr sz="1100" i="1" dirty="0">
                <a:latin typeface="Times New Roman"/>
                <a:cs typeface="Times New Roman"/>
              </a:rPr>
              <a:t>dầu rò </a:t>
            </a:r>
            <a:r>
              <a:rPr sz="1100" i="1" spc="-5" dirty="0">
                <a:latin typeface="Times New Roman"/>
                <a:cs typeface="Times New Roman"/>
              </a:rPr>
              <a:t>rỉ </a:t>
            </a:r>
            <a:r>
              <a:rPr sz="1100" i="1" dirty="0">
                <a:latin typeface="Times New Roman"/>
                <a:cs typeface="Times New Roman"/>
              </a:rPr>
              <a:t>từ hộp </a:t>
            </a:r>
            <a:r>
              <a:rPr sz="1100" i="1" spc="-5" dirty="0">
                <a:latin typeface="Times New Roman"/>
                <a:cs typeface="Times New Roman"/>
              </a:rPr>
              <a:t>số </a:t>
            </a:r>
            <a:r>
              <a:rPr sz="1100" i="1" dirty="0">
                <a:latin typeface="Times New Roman"/>
                <a:cs typeface="Times New Roman"/>
              </a:rPr>
              <a:t>tự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động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900"/>
              </a:lnSpc>
              <a:spcBef>
                <a:spcPts val="25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rò rỉ </a:t>
            </a:r>
            <a:r>
              <a:rPr sz="1100" spc="-5" dirty="0" err="1">
                <a:latin typeface="Times New Roman"/>
                <a:cs typeface="Times New Roman"/>
              </a:rPr>
              <a:t>nhiều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đèn báo </a:t>
            </a:r>
            <a:r>
              <a:rPr sz="1100" spc="-85" dirty="0">
                <a:latin typeface="Times New Roman"/>
                <a:cs typeface="Times New Roman"/>
              </a:rPr>
              <a:t>hỏng 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số hình </a:t>
            </a:r>
            <a:r>
              <a:rPr sz="1100" dirty="0">
                <a:latin typeface="Times New Roman"/>
                <a:cs typeface="Times New Roman"/>
              </a:rPr>
              <a:t>(b), đèn báo quá </a:t>
            </a:r>
            <a:r>
              <a:rPr sz="1100" spc="-5" dirty="0">
                <a:latin typeface="Times New Roman"/>
                <a:cs typeface="Times New Roman"/>
              </a:rPr>
              <a:t>nhiệt dầu hộp </a:t>
            </a:r>
            <a:r>
              <a:rPr sz="1100" spc="-10" dirty="0">
                <a:latin typeface="Times New Roman"/>
                <a:cs typeface="Times New Roman"/>
              </a:rPr>
              <a:t>số </a:t>
            </a:r>
            <a:r>
              <a:rPr sz="1100" spc="-5" dirty="0">
                <a:latin typeface="Times New Roman"/>
                <a:cs typeface="Times New Roman"/>
              </a:rPr>
              <a:t>(c) </a:t>
            </a:r>
            <a:r>
              <a:rPr sz="1100" dirty="0">
                <a:latin typeface="Times New Roman"/>
                <a:cs typeface="Times New Roman"/>
              </a:rPr>
              <a:t>bật </a:t>
            </a:r>
            <a:r>
              <a:rPr sz="1100" spc="-5" dirty="0">
                <a:latin typeface="Times New Roman"/>
                <a:cs typeface="Times New Roman"/>
              </a:rPr>
              <a:t>sáng,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dừng xe </a:t>
            </a:r>
            <a:r>
              <a:rPr sz="1100" spc="-5" dirty="0">
                <a:latin typeface="Times New Roman"/>
                <a:cs typeface="Times New Roman"/>
              </a:rPr>
              <a:t>và gọi </a:t>
            </a:r>
            <a:r>
              <a:rPr sz="1100" dirty="0">
                <a:latin typeface="Times New Roman"/>
                <a:cs typeface="Times New Roman"/>
              </a:rPr>
              <a:t>cứu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</p:txBody>
      </p:sp>
      <p:sp>
        <p:nvSpPr>
          <p:cNvPr id="18" name="object 18"/>
          <p:cNvSpPr/>
          <p:nvPr/>
        </p:nvSpPr>
        <p:spPr>
          <a:xfrm>
            <a:off x="6321425" y="5405754"/>
            <a:ext cx="995045" cy="6565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86955" y="5401310"/>
            <a:ext cx="1510030" cy="661035"/>
            <a:chOff x="7386955" y="5401310"/>
            <a:chExt cx="1510030" cy="661035"/>
          </a:xfrm>
        </p:grpSpPr>
        <p:sp>
          <p:nvSpPr>
            <p:cNvPr id="20" name="object 20"/>
            <p:cNvSpPr/>
            <p:nvPr/>
          </p:nvSpPr>
          <p:spPr>
            <a:xfrm>
              <a:off x="7386955" y="5403850"/>
              <a:ext cx="685800" cy="65849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8107680" y="5401310"/>
              <a:ext cx="789304" cy="66103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object 22"/>
          <p:cNvSpPr/>
          <p:nvPr/>
        </p:nvSpPr>
        <p:spPr>
          <a:xfrm>
            <a:off x="9002394" y="5390515"/>
            <a:ext cx="696595" cy="6718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49008" y="6037580"/>
            <a:ext cx="292608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06680">
              <a:lnSpc>
                <a:spcPts val="1270"/>
              </a:lnSpc>
              <a:spcBef>
                <a:spcPts val="185"/>
              </a:spcBef>
              <a:tabLst>
                <a:tab pos="1017269" algn="l"/>
                <a:tab pos="1878330" algn="l"/>
                <a:tab pos="2592705" algn="l"/>
              </a:tabLst>
            </a:pP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	</a:t>
            </a:r>
            <a:r>
              <a:rPr sz="1100" i="1" spc="-5" dirty="0">
                <a:latin typeface="Times New Roman"/>
                <a:cs typeface="Times New Roman"/>
              </a:rPr>
              <a:t>(b)	(c)	(d)  Hình 6.7: Đèn báo hiệu trên </a:t>
            </a:r>
            <a:r>
              <a:rPr sz="1100" i="1" dirty="0">
                <a:latin typeface="Times New Roman"/>
                <a:cs typeface="Times New Roman"/>
              </a:rPr>
              <a:t>bảng </a:t>
            </a:r>
            <a:r>
              <a:rPr sz="1100" i="1" spc="-5" dirty="0">
                <a:latin typeface="Times New Roman"/>
                <a:cs typeface="Times New Roman"/>
              </a:rPr>
              <a:t>đồng </a:t>
            </a:r>
            <a:r>
              <a:rPr sz="1100" i="1" dirty="0">
                <a:latin typeface="Times New Roman"/>
                <a:cs typeface="Times New Roman"/>
              </a:rPr>
              <a:t>hồ </a:t>
            </a:r>
            <a:r>
              <a:rPr sz="1100" i="1" spc="-5" dirty="0">
                <a:latin typeface="Times New Roman"/>
                <a:cs typeface="Times New Roman"/>
              </a:rPr>
              <a:t>bật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sáng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025" cy="117314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31369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Khi đèn </a:t>
            </a:r>
            <a:r>
              <a:rPr sz="1100" spc="-5" dirty="0">
                <a:latin typeface="Times New Roman"/>
                <a:cs typeface="Times New Roman"/>
              </a:rPr>
              <a:t>O/D </a:t>
            </a:r>
            <a:r>
              <a:rPr sz="1100" dirty="0">
                <a:latin typeface="Times New Roman"/>
                <a:cs typeface="Times New Roman"/>
              </a:rPr>
              <a:t>chớp </a:t>
            </a:r>
            <a:r>
              <a:rPr sz="1100" spc="-5" dirty="0">
                <a:latin typeface="Times New Roman"/>
                <a:cs typeface="Times New Roman"/>
              </a:rPr>
              <a:t>sáng </a:t>
            </a:r>
            <a:r>
              <a:rPr sz="1100" dirty="0">
                <a:latin typeface="Times New Roman"/>
                <a:cs typeface="Times New Roman"/>
              </a:rPr>
              <a:t>liên tục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dirty="0">
                <a:latin typeface="Times New Roman"/>
                <a:cs typeface="Times New Roman"/>
              </a:rPr>
              <a:t>lỗi hộp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5" dirty="0">
                <a:latin typeface="Times New Roman"/>
                <a:cs typeface="Times New Roman"/>
              </a:rPr>
              <a:t>động, 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</a:t>
            </a:r>
            <a:r>
              <a:rPr sz="1100" spc="-5" dirty="0">
                <a:latin typeface="Times New Roman"/>
                <a:cs typeface="Times New Roman"/>
              </a:rPr>
              <a:t>kiểm tra mức </a:t>
            </a:r>
            <a:r>
              <a:rPr sz="1100" dirty="0">
                <a:latin typeface="Times New Roman"/>
                <a:cs typeface="Times New Roman"/>
              </a:rPr>
              <a:t>dầu hộp </a:t>
            </a:r>
            <a:r>
              <a:rPr sz="1100" spc="-5" dirty="0">
                <a:latin typeface="Times New Roman"/>
                <a:cs typeface="Times New Roman"/>
              </a:rPr>
              <a:t>số. </a:t>
            </a:r>
            <a:r>
              <a:rPr sz="1100" dirty="0">
                <a:latin typeface="Times New Roman"/>
                <a:cs typeface="Times New Roman"/>
              </a:rPr>
              <a:t>Nếu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hộp </a:t>
            </a:r>
            <a:r>
              <a:rPr sz="1100" spc="-70" dirty="0">
                <a:latin typeface="Times New Roman"/>
                <a:cs typeface="Times New Roman"/>
              </a:rPr>
              <a:t>số  </a:t>
            </a:r>
            <a:r>
              <a:rPr sz="1100" dirty="0">
                <a:latin typeface="Times New Roman"/>
                <a:cs typeface="Times New Roman"/>
              </a:rPr>
              <a:t>thấp </a:t>
            </a:r>
            <a:r>
              <a:rPr sz="1100" spc="-5" dirty="0">
                <a:latin typeface="Times New Roman"/>
                <a:cs typeface="Times New Roman"/>
              </a:rPr>
              <a:t>hơn </a:t>
            </a:r>
            <a:r>
              <a:rPr sz="1100" dirty="0">
                <a:latin typeface="Times New Roman"/>
                <a:cs typeface="Times New Roman"/>
              </a:rPr>
              <a:t>quy định, </a:t>
            </a:r>
            <a:r>
              <a:rPr sz="1100" spc="-5" dirty="0">
                <a:latin typeface="Times New Roman"/>
                <a:cs typeface="Times New Roman"/>
              </a:rPr>
              <a:t>cần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độ rò rỉ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bổ sung dầu  hộp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đến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x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ởng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bảo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sửa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9525" indent="269240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6.1.4.4.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rò rỉ là </a:t>
            </a:r>
            <a:r>
              <a:rPr sz="1100" spc="-5" dirty="0">
                <a:latin typeface="Times New Roman"/>
                <a:cs typeface="Times New Roman"/>
              </a:rPr>
              <a:t>dầu phanh (dầu có màu </a:t>
            </a:r>
            <a:r>
              <a:rPr sz="1100" dirty="0">
                <a:latin typeface="Times New Roman"/>
                <a:cs typeface="Times New Roman"/>
              </a:rPr>
              <a:t>đỏ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mùi  </a:t>
            </a:r>
            <a:r>
              <a:rPr sz="1100" dirty="0" err="1">
                <a:latin typeface="Times New Roman"/>
                <a:cs typeface="Times New Roman"/>
              </a:rPr>
              <a:t>đặc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</a:t>
            </a:r>
            <a:r>
              <a:rPr sz="1100" spc="-55" dirty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62753" y="2168525"/>
            <a:ext cx="821102" cy="682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2825623"/>
            <a:ext cx="3627754" cy="1478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3566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6.8: Đèn báo </a:t>
            </a:r>
            <a:r>
              <a:rPr sz="1100" i="1" dirty="0">
                <a:latin typeface="Times New Roman"/>
                <a:cs typeface="Times New Roman"/>
              </a:rPr>
              <a:t>dầu </a:t>
            </a:r>
            <a:r>
              <a:rPr sz="1100" i="1" spc="-5" dirty="0">
                <a:latin typeface="Times New Roman"/>
                <a:cs typeface="Times New Roman"/>
              </a:rPr>
              <a:t>phanh </a:t>
            </a:r>
            <a:r>
              <a:rPr sz="1100" i="1" dirty="0">
                <a:latin typeface="Times New Roman"/>
                <a:cs typeface="Times New Roman"/>
              </a:rPr>
              <a:t>bật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sáng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900"/>
              </a:lnSpc>
              <a:spcBef>
                <a:spcPts val="20"/>
              </a:spcBef>
            </a:pP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>
                <a:latin typeface="Times New Roman"/>
                <a:cs typeface="Times New Roman"/>
              </a:rPr>
              <a:t>khoang </a:t>
            </a:r>
            <a:r>
              <a:rPr sz="1100" dirty="0">
                <a:latin typeface="Times New Roman"/>
                <a:cs typeface="Times New Roman"/>
              </a:rPr>
              <a:t>động cơ, kiểm tra </a:t>
            </a:r>
            <a:r>
              <a:rPr sz="1100" spc="-50" dirty="0">
                <a:latin typeface="Times New Roman"/>
                <a:cs typeface="Times New Roman"/>
              </a:rPr>
              <a:t>mức  </a:t>
            </a:r>
            <a:r>
              <a:rPr sz="1100" dirty="0">
                <a:latin typeface="Times New Roman"/>
                <a:cs typeface="Times New Roman"/>
              </a:rPr>
              <a:t>dầu phanh,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 err="1">
                <a:latin typeface="Times New Roman"/>
                <a:cs typeface="Times New Roman"/>
              </a:rPr>
              <a:t>tra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phanh,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65" dirty="0">
                <a:latin typeface="Times New Roman"/>
                <a:cs typeface="Times New Roman"/>
              </a:rPr>
              <a:t>xe.  </a:t>
            </a:r>
            <a:r>
              <a:rPr sz="1100" spc="-5" dirty="0">
                <a:latin typeface="Times New Roman"/>
                <a:cs typeface="Times New Roman"/>
              </a:rPr>
              <a:t>Nếu mức </a:t>
            </a:r>
            <a:r>
              <a:rPr sz="1100" dirty="0">
                <a:latin typeface="Times New Roman"/>
                <a:cs typeface="Times New Roman"/>
              </a:rPr>
              <a:t>dầu phanh </a:t>
            </a:r>
            <a:r>
              <a:rPr sz="1100" spc="-5" dirty="0">
                <a:latin typeface="Times New Roman"/>
                <a:cs typeface="Times New Roman"/>
              </a:rPr>
              <a:t>thấp hơn mức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dầu rò </a:t>
            </a:r>
            <a:r>
              <a:rPr sz="1100" spc="-80" dirty="0">
                <a:latin typeface="Times New Roman"/>
                <a:cs typeface="Times New Roman"/>
              </a:rPr>
              <a:t>rỉ  </a:t>
            </a:r>
            <a:r>
              <a:rPr sz="1100" dirty="0">
                <a:latin typeface="Times New Roman"/>
                <a:cs typeface="Times New Roman"/>
              </a:rPr>
              <a:t>lớn,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rò rỉ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ống phanh hoặc ở </a:t>
            </a:r>
            <a:r>
              <a:rPr sz="1100" spc="-5" dirty="0">
                <a:latin typeface="Times New Roman"/>
                <a:cs typeface="Times New Roman"/>
              </a:rPr>
              <a:t>khu vực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55" dirty="0">
                <a:latin typeface="Times New Roman"/>
                <a:cs typeface="Times New Roman"/>
              </a:rPr>
              <a:t>xe,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gọi </a:t>
            </a:r>
            <a:r>
              <a:rPr sz="1100" dirty="0">
                <a:latin typeface="Times New Roman"/>
                <a:cs typeface="Times New Roman"/>
              </a:rPr>
              <a:t>cứu hộ 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sửa </a:t>
            </a:r>
            <a:r>
              <a:rPr sz="1100" spc="-5" dirty="0">
                <a:latin typeface="Times New Roman"/>
                <a:cs typeface="Times New Roman"/>
              </a:rPr>
              <a:t>chữa; Nếu mức </a:t>
            </a:r>
            <a:r>
              <a:rPr sz="1100" dirty="0">
                <a:latin typeface="Times New Roman"/>
                <a:cs typeface="Times New Roman"/>
              </a:rPr>
              <a:t>dầu phanh </a:t>
            </a:r>
            <a:r>
              <a:rPr sz="1100" spc="-5" dirty="0">
                <a:latin typeface="Times New Roman"/>
                <a:cs typeface="Times New Roman"/>
              </a:rPr>
              <a:t>thấp  </a:t>
            </a:r>
            <a:r>
              <a:rPr sz="1100" dirty="0">
                <a:latin typeface="Times New Roman"/>
                <a:cs typeface="Times New Roman"/>
              </a:rPr>
              <a:t>hơn </a:t>
            </a:r>
            <a:r>
              <a:rPr sz="1100" spc="-5" dirty="0">
                <a:latin typeface="Times New Roman"/>
                <a:cs typeface="Times New Roman"/>
              </a:rPr>
              <a:t>quy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l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rò </a:t>
            </a:r>
            <a:r>
              <a:rPr sz="1100" spc="-5" dirty="0">
                <a:latin typeface="Times New Roman"/>
                <a:cs typeface="Times New Roman"/>
              </a:rPr>
              <a:t>rỉ nhỏ, hiệu lực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vẫn </a:t>
            </a:r>
            <a:r>
              <a:rPr sz="1100" spc="-35" dirty="0">
                <a:latin typeface="Times New Roman"/>
                <a:cs typeface="Times New Roman"/>
              </a:rPr>
              <a:t>còn,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 cần bổ </a:t>
            </a:r>
            <a:r>
              <a:rPr sz="1100" spc="-5" dirty="0">
                <a:latin typeface="Times New Roman"/>
                <a:cs typeface="Times New Roman"/>
              </a:rPr>
              <a:t>sung dầu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đến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x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ởng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85" dirty="0" err="1">
                <a:latin typeface="Times New Roman"/>
                <a:cs typeface="Times New Roman"/>
              </a:rPr>
              <a:t>bảo</a:t>
            </a:r>
            <a:r>
              <a:rPr sz="1100" spc="-18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và sữa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9284" y="4457700"/>
            <a:ext cx="3593465" cy="1362710"/>
            <a:chOff x="629284" y="4457700"/>
            <a:chExt cx="3593465" cy="1362710"/>
          </a:xfrm>
        </p:grpSpPr>
        <p:sp>
          <p:nvSpPr>
            <p:cNvPr id="6" name="object 6"/>
            <p:cNvSpPr/>
            <p:nvPr/>
          </p:nvSpPr>
          <p:spPr>
            <a:xfrm>
              <a:off x="629284" y="4457700"/>
              <a:ext cx="1891664" cy="13627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555874" y="4471670"/>
              <a:ext cx="1666875" cy="13487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31366" y="5795010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3010" y="5795010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0300" y="1043940"/>
            <a:ext cx="1703704" cy="12788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84490" y="1050290"/>
            <a:ext cx="1708150" cy="1272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73645" y="2296795"/>
            <a:ext cx="1803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75397" y="2296795"/>
            <a:ext cx="1544955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17919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(d)  Hình 6.9: </a:t>
            </a:r>
            <a:r>
              <a:rPr sz="1100" i="1" dirty="0">
                <a:latin typeface="Times New Roman"/>
                <a:cs typeface="Times New Roman"/>
              </a:rPr>
              <a:t>Rò </a:t>
            </a:r>
            <a:r>
              <a:rPr sz="1100" i="1" spc="-10" dirty="0">
                <a:latin typeface="Times New Roman"/>
                <a:cs typeface="Times New Roman"/>
              </a:rPr>
              <a:t>rỉ </a:t>
            </a:r>
            <a:r>
              <a:rPr sz="1100" i="1" dirty="0">
                <a:latin typeface="Times New Roman"/>
                <a:cs typeface="Times New Roman"/>
              </a:rPr>
              <a:t>dầu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98489" y="2618359"/>
            <a:ext cx="3628390" cy="16467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(a) rò rỉ </a:t>
            </a:r>
            <a:r>
              <a:rPr sz="1100" i="1" dirty="0">
                <a:latin typeface="Times New Roman"/>
                <a:cs typeface="Times New Roman"/>
              </a:rPr>
              <a:t>dầu </a:t>
            </a:r>
            <a:r>
              <a:rPr sz="1100" i="1" spc="-5" dirty="0">
                <a:latin typeface="Times New Roman"/>
                <a:cs typeface="Times New Roman"/>
              </a:rPr>
              <a:t>dưới </a:t>
            </a:r>
            <a:r>
              <a:rPr sz="1100" i="1" dirty="0">
                <a:latin typeface="Times New Roman"/>
                <a:cs typeface="Times New Roman"/>
              </a:rPr>
              <a:t>gầm </a:t>
            </a:r>
            <a:r>
              <a:rPr sz="1100" i="1" spc="-5" dirty="0">
                <a:latin typeface="Times New Roman"/>
                <a:cs typeface="Times New Roman"/>
              </a:rPr>
              <a:t>xe; (b), </a:t>
            </a:r>
            <a:r>
              <a:rPr sz="1100" i="1" dirty="0">
                <a:latin typeface="Times New Roman"/>
                <a:cs typeface="Times New Roman"/>
              </a:rPr>
              <a:t>(c) </a:t>
            </a:r>
            <a:r>
              <a:rPr sz="1100" i="1" spc="-5" dirty="0">
                <a:latin typeface="Times New Roman"/>
                <a:cs typeface="Times New Roman"/>
              </a:rPr>
              <a:t>rò rỉ </a:t>
            </a:r>
            <a:r>
              <a:rPr sz="1100" i="1" dirty="0">
                <a:latin typeface="Times New Roman"/>
                <a:cs typeface="Times New Roman"/>
              </a:rPr>
              <a:t>dầu phanh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bánh</a:t>
            </a:r>
            <a:r>
              <a:rPr sz="1100" i="1" spc="18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xe,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60"/>
              </a:lnSpc>
            </a:pPr>
            <a:r>
              <a:rPr sz="1100" i="1" spc="-5" dirty="0">
                <a:latin typeface="Times New Roman"/>
                <a:cs typeface="Times New Roman"/>
              </a:rPr>
              <a:t>(d) rò </a:t>
            </a:r>
            <a:r>
              <a:rPr sz="1100" i="1" dirty="0">
                <a:latin typeface="Times New Roman"/>
                <a:cs typeface="Times New Roman"/>
              </a:rPr>
              <a:t>rỉ dầu </a:t>
            </a:r>
            <a:r>
              <a:rPr sz="1100" i="1" spc="-5" dirty="0">
                <a:latin typeface="Times New Roman"/>
                <a:cs typeface="Times New Roman"/>
              </a:rPr>
              <a:t>phanh </a:t>
            </a:r>
            <a:r>
              <a:rPr sz="1100" i="1" dirty="0">
                <a:latin typeface="Times New Roman"/>
                <a:cs typeface="Times New Roman"/>
              </a:rPr>
              <a:t>trên </a:t>
            </a:r>
            <a:r>
              <a:rPr sz="1100" i="1" spc="-5" dirty="0">
                <a:latin typeface="Times New Roman"/>
                <a:cs typeface="Times New Roman"/>
              </a:rPr>
              <a:t>đường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ống.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60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6.1.4.5. </a:t>
            </a:r>
            <a:r>
              <a:rPr sz="1100" spc="-5" dirty="0">
                <a:latin typeface="Times New Roman"/>
                <a:cs typeface="Times New Roman"/>
              </a:rPr>
              <a:t>Dầu rò rỉ </a:t>
            </a:r>
            <a:r>
              <a:rPr sz="1100" dirty="0">
                <a:latin typeface="Times New Roman"/>
                <a:cs typeface="Times New Roman"/>
              </a:rPr>
              <a:t>là dầu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lái (đánh </a:t>
            </a:r>
            <a:r>
              <a:rPr sz="1100" dirty="0">
                <a:latin typeface="Times New Roman"/>
                <a:cs typeface="Times New Roman"/>
              </a:rPr>
              <a:t>lái nặng </a:t>
            </a:r>
            <a:r>
              <a:rPr sz="1100" spc="-5" dirty="0">
                <a:latin typeface="Times New Roman"/>
                <a:cs typeface="Times New Roman"/>
              </a:rPr>
              <a:t>hơn </a:t>
            </a:r>
            <a:r>
              <a:rPr sz="1100" dirty="0" err="1">
                <a:latin typeface="Times New Roman"/>
                <a:cs typeface="Times New Roman"/>
              </a:rPr>
              <a:t>bình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dầu trợ lực </a:t>
            </a:r>
            <a:r>
              <a:rPr sz="1100" spc="-5" dirty="0" err="1">
                <a:latin typeface="Times New Roman"/>
                <a:cs typeface="Times New Roman"/>
              </a:rPr>
              <a:t>lái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màu </a:t>
            </a:r>
            <a:r>
              <a:rPr sz="1100" spc="5" dirty="0">
                <a:latin typeface="Times New Roman"/>
                <a:cs typeface="Times New Roman"/>
              </a:rPr>
              <a:t>đỏ,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trí rò rỉ ở </a:t>
            </a:r>
            <a:r>
              <a:rPr sz="1100" spc="-90" dirty="0" err="1">
                <a:latin typeface="Times New Roman"/>
                <a:cs typeface="Times New Roman"/>
              </a:rPr>
              <a:t>phía</a:t>
            </a:r>
            <a:r>
              <a:rPr sz="1100" spc="-90" dirty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580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Khi thấy có dầu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rò </a:t>
            </a:r>
            <a:r>
              <a:rPr sz="1100" spc="-5" dirty="0">
                <a:latin typeface="Times New Roman"/>
                <a:cs typeface="Times New Roman"/>
              </a:rPr>
              <a:t>rỉ kèm </a:t>
            </a:r>
            <a:r>
              <a:rPr sz="1100" dirty="0">
                <a:latin typeface="Times New Roman"/>
                <a:cs typeface="Times New Roman"/>
              </a:rPr>
              <a:t>theo đánh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thấy  nặng hơn </a:t>
            </a:r>
            <a:r>
              <a:rPr sz="1100" spc="-5" dirty="0" err="1">
                <a:latin typeface="Times New Roman"/>
                <a:cs typeface="Times New Roman"/>
              </a:rPr>
              <a:t>bình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dừng xe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>
                <a:latin typeface="Times New Roman"/>
                <a:cs typeface="Times New Roman"/>
              </a:rPr>
              <a:t>khoang </a:t>
            </a:r>
            <a:r>
              <a:rPr sz="1100" spc="-40" dirty="0">
                <a:latin typeface="Times New Roman"/>
                <a:cs typeface="Times New Roman"/>
              </a:rPr>
              <a:t>động  </a:t>
            </a:r>
            <a:r>
              <a:rPr sz="1100" dirty="0">
                <a:latin typeface="Times New Roman"/>
                <a:cs typeface="Times New Roman"/>
              </a:rPr>
              <a:t>cơ,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spc="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trợ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lái,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trợ lực lái thiếu </a:t>
            </a:r>
            <a:r>
              <a:rPr sz="1100" dirty="0">
                <a:latin typeface="Times New Roman"/>
                <a:cs typeface="Times New Roman"/>
              </a:rPr>
              <a:t>nhiều, 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độ rò rỉ dầu lớn, cần </a:t>
            </a:r>
            <a:r>
              <a:rPr sz="1100" spc="-5" dirty="0">
                <a:latin typeface="Times New Roman"/>
                <a:cs typeface="Times New Roman"/>
              </a:rPr>
              <a:t>gọi </a:t>
            </a:r>
            <a:r>
              <a:rPr sz="1100" dirty="0">
                <a:latin typeface="Times New Roman"/>
                <a:cs typeface="Times New Roman"/>
              </a:rPr>
              <a:t>cứu hộ 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sửa chữa; </a:t>
            </a:r>
            <a:r>
              <a:rPr sz="1100" spc="-5" dirty="0">
                <a:latin typeface="Times New Roman"/>
                <a:cs typeface="Times New Roman"/>
              </a:rPr>
              <a:t>Nếu 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lái thiếu ít, mức </a:t>
            </a:r>
            <a:r>
              <a:rPr sz="1100" dirty="0">
                <a:latin typeface="Times New Roman"/>
                <a:cs typeface="Times New Roman"/>
              </a:rPr>
              <a:t>độ rò </a:t>
            </a:r>
            <a:r>
              <a:rPr sz="1100" spc="-5" dirty="0">
                <a:latin typeface="Times New Roman"/>
                <a:cs typeface="Times New Roman"/>
              </a:rPr>
              <a:t>rỉ nhỏ, </a:t>
            </a:r>
            <a:r>
              <a:rPr sz="1100" spc="-5" dirty="0" err="1">
                <a:latin typeface="Times New Roman"/>
                <a:cs typeface="Times New Roman"/>
              </a:rPr>
              <a:t>cần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 err="1">
                <a:latin typeface="Times New Roman"/>
                <a:cs typeface="Times New Roman"/>
              </a:rPr>
              <a:t>về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35" dirty="0" smtClean="0">
                <a:latin typeface="Times New Roman"/>
                <a:cs typeface="Times New Roman"/>
              </a:rPr>
              <a:t>x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135" dirty="0" err="1" smtClean="0">
                <a:latin typeface="Times New Roman"/>
                <a:cs typeface="Times New Roman"/>
              </a:rPr>
              <a:t>ởng</a:t>
            </a:r>
            <a:r>
              <a:rPr sz="1100" spc="-135" dirty="0" smtClean="0">
                <a:latin typeface="Times New Roman"/>
                <a:cs typeface="Times New Roman"/>
              </a:rPr>
              <a:t> 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sửa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chữa.</a:t>
            </a:r>
          </a:p>
        </p:txBody>
      </p:sp>
      <p:sp>
        <p:nvSpPr>
          <p:cNvPr id="15" name="object 15"/>
          <p:cNvSpPr/>
          <p:nvPr/>
        </p:nvSpPr>
        <p:spPr>
          <a:xfrm>
            <a:off x="6329045" y="4572000"/>
            <a:ext cx="1553209" cy="9740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987030" y="4582795"/>
            <a:ext cx="1704339" cy="9632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0844" y="5520690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2518" y="5520690"/>
            <a:ext cx="1908810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513840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(b)  Hình 6.10: </a:t>
            </a:r>
            <a:r>
              <a:rPr sz="1100" i="1" dirty="0">
                <a:latin typeface="Times New Roman"/>
                <a:cs typeface="Times New Roman"/>
              </a:rPr>
              <a:t>Chảy dầu hệ </a:t>
            </a:r>
            <a:r>
              <a:rPr sz="1100" i="1" spc="-5" dirty="0">
                <a:latin typeface="Times New Roman"/>
                <a:cs typeface="Times New Roman"/>
              </a:rPr>
              <a:t>thống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lái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98489" y="5840730"/>
            <a:ext cx="362839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(a) </a:t>
            </a:r>
            <a:r>
              <a:rPr sz="1100" i="1" dirty="0">
                <a:latin typeface="Times New Roman"/>
                <a:cs typeface="Times New Roman"/>
              </a:rPr>
              <a:t>Rò rỉ dầu trợ lực lái </a:t>
            </a:r>
            <a:r>
              <a:rPr sz="1100" i="1" spc="-5" dirty="0">
                <a:latin typeface="Times New Roman"/>
                <a:cs typeface="Times New Roman"/>
              </a:rPr>
              <a:t>trên </a:t>
            </a:r>
            <a:r>
              <a:rPr sz="1100" i="1" dirty="0">
                <a:latin typeface="Times New Roman"/>
                <a:cs typeface="Times New Roman"/>
              </a:rPr>
              <a:t>cơ cấu </a:t>
            </a:r>
            <a:r>
              <a:rPr sz="1100" i="1" spc="-5" dirty="0">
                <a:latin typeface="Times New Roman"/>
                <a:cs typeface="Times New Roman"/>
              </a:rPr>
              <a:t>lái; (b) </a:t>
            </a:r>
            <a:r>
              <a:rPr sz="1100" i="1" dirty="0">
                <a:latin typeface="Times New Roman"/>
                <a:cs typeface="Times New Roman"/>
              </a:rPr>
              <a:t>rò </a:t>
            </a:r>
            <a:r>
              <a:rPr sz="1100" i="1" spc="5" dirty="0">
                <a:latin typeface="Times New Roman"/>
                <a:cs typeface="Times New Roman"/>
              </a:rPr>
              <a:t>rỉ </a:t>
            </a:r>
            <a:r>
              <a:rPr sz="1100" i="1" spc="-5" dirty="0">
                <a:latin typeface="Times New Roman"/>
                <a:cs typeface="Times New Roman"/>
              </a:rPr>
              <a:t>dầu trợ </a:t>
            </a:r>
            <a:r>
              <a:rPr sz="1100" i="1" dirty="0">
                <a:latin typeface="Times New Roman"/>
                <a:cs typeface="Times New Roman"/>
              </a:rPr>
              <a:t>lực </a:t>
            </a:r>
            <a:r>
              <a:rPr sz="1100" i="1" spc="-5" dirty="0">
                <a:latin typeface="Times New Roman"/>
                <a:cs typeface="Times New Roman"/>
              </a:rPr>
              <a:t>lái  </a:t>
            </a:r>
            <a:r>
              <a:rPr sz="1100" i="1" dirty="0">
                <a:latin typeface="Times New Roman"/>
                <a:cs typeface="Times New Roman"/>
              </a:rPr>
              <a:t>trên đường </a:t>
            </a:r>
            <a:r>
              <a:rPr sz="1100" i="1" spc="-5" dirty="0">
                <a:latin typeface="Times New Roman"/>
                <a:cs typeface="Times New Roman"/>
              </a:rPr>
              <a:t>ống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dẫn.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6485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720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6.2. Các </a:t>
            </a:r>
            <a:r>
              <a:rPr sz="1100" spc="-5" dirty="0">
                <a:latin typeface="Times New Roman"/>
                <a:cs typeface="Times New Roman"/>
              </a:rPr>
              <a:t>dấu hiệu nhận biết </a:t>
            </a:r>
            <a:r>
              <a:rPr sz="1100" dirty="0">
                <a:latin typeface="Times New Roman"/>
                <a:cs typeface="Times New Roman"/>
              </a:rPr>
              <a:t>hệ thống phanh </a:t>
            </a:r>
            <a:r>
              <a:rPr sz="1100" spc="-5" dirty="0">
                <a:latin typeface="Times New Roman"/>
                <a:cs typeface="Times New Roman"/>
              </a:rPr>
              <a:t>gặp vấn </a:t>
            </a:r>
            <a:r>
              <a:rPr sz="1100" dirty="0">
                <a:latin typeface="Times New Roman"/>
                <a:cs typeface="Times New Roman"/>
              </a:rPr>
              <a:t>đề  trục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trặc: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1060" y="1525270"/>
            <a:ext cx="1406525" cy="935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81910" y="1532890"/>
            <a:ext cx="1415414" cy="9283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6897" y="2435479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1338" y="2435479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7110" y="2788920"/>
            <a:ext cx="1228725" cy="975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89860" y="2782570"/>
            <a:ext cx="1197610" cy="9817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1366" y="3738752"/>
            <a:ext cx="18802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04339" algn="l"/>
              </a:tabLst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	</a:t>
            </a: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d)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6460" y="3898772"/>
            <a:ext cx="2527300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5310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6.11: </a:t>
            </a:r>
            <a:r>
              <a:rPr sz="1100" i="1" dirty="0">
                <a:latin typeface="Times New Roman"/>
                <a:cs typeface="Times New Roman"/>
              </a:rPr>
              <a:t>báo </a:t>
            </a:r>
            <a:r>
              <a:rPr sz="1100" i="1" spc="-5" dirty="0">
                <a:latin typeface="Times New Roman"/>
                <a:cs typeface="Times New Roman"/>
              </a:rPr>
              <a:t>lỗi </a:t>
            </a:r>
            <a:r>
              <a:rPr sz="1100" i="1" dirty="0">
                <a:latin typeface="Times New Roman"/>
                <a:cs typeface="Times New Roman"/>
              </a:rPr>
              <a:t>hệ thống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6.2.1. </a:t>
            </a:r>
            <a:r>
              <a:rPr sz="1100" spc="-5" dirty="0">
                <a:latin typeface="Times New Roman"/>
                <a:cs typeface="Times New Roman"/>
              </a:rPr>
              <a:t>Đèn báo phanh </a:t>
            </a:r>
            <a:r>
              <a:rPr sz="1100" dirty="0">
                <a:latin typeface="Times New Roman"/>
                <a:cs typeface="Times New Roman"/>
              </a:rPr>
              <a:t>đỗ </a:t>
            </a:r>
            <a:r>
              <a:rPr sz="1100" spc="-5" dirty="0">
                <a:latin typeface="Times New Roman"/>
                <a:cs typeface="Times New Roman"/>
              </a:rPr>
              <a:t>bật</a:t>
            </a:r>
            <a:r>
              <a:rPr sz="1100" dirty="0">
                <a:latin typeface="Times New Roman"/>
                <a:cs typeface="Times New Roman"/>
              </a:rPr>
              <a:t> sáng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6460" y="4220336"/>
            <a:ext cx="335534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Khi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đã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hạ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hết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đỗ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ng</a:t>
            </a:r>
            <a:r>
              <a:rPr sz="1100" spc="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đèn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báo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đỗ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vẫn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bật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6712" y="4380357"/>
            <a:ext cx="3623945" cy="5156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dirty="0">
                <a:latin typeface="Times New Roman"/>
                <a:cs typeface="Times New Roman"/>
              </a:rPr>
              <a:t>sáng có </a:t>
            </a:r>
            <a:r>
              <a:rPr sz="1100" spc="-5" dirty="0">
                <a:latin typeface="Times New Roman"/>
                <a:cs typeface="Times New Roman"/>
              </a:rPr>
              <a:t>nghĩa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phanh đang thiếu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(a), 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sung </a:t>
            </a:r>
            <a:r>
              <a:rPr sz="1100" dirty="0">
                <a:latin typeface="Times New Roman"/>
                <a:cs typeface="Times New Roman"/>
              </a:rPr>
              <a:t>dầu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phanh.</a:t>
            </a:r>
            <a:endParaRPr sz="1100">
              <a:latin typeface="Times New Roman"/>
              <a:cs typeface="Times New Roman"/>
            </a:endParaRPr>
          </a:p>
          <a:p>
            <a:pPr marL="281940">
              <a:lnSpc>
                <a:spcPts val="1230"/>
              </a:lnSpc>
            </a:pPr>
            <a:r>
              <a:rPr sz="1100" dirty="0">
                <a:latin typeface="Times New Roman"/>
                <a:cs typeface="Times New Roman"/>
              </a:rPr>
              <a:t>6.2.2. </a:t>
            </a:r>
            <a:r>
              <a:rPr sz="1100" spc="-5" dirty="0">
                <a:latin typeface="Times New Roman"/>
                <a:cs typeface="Times New Roman"/>
              </a:rPr>
              <a:t>Đèn báo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10" dirty="0">
                <a:latin typeface="Times New Roman"/>
                <a:cs typeface="Times New Roman"/>
              </a:rPr>
              <a:t>ABS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dirty="0">
                <a:latin typeface="Times New Roman"/>
                <a:cs typeface="Times New Roman"/>
              </a:rPr>
              <a:t>sự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6712" y="4863846"/>
            <a:ext cx="3628390" cy="14789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 algn="just">
              <a:lnSpc>
                <a:spcPct val="957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Khi động cơ đã nổ </a:t>
            </a:r>
            <a:r>
              <a:rPr sz="1100" spc="-5" dirty="0" err="1">
                <a:latin typeface="Times New Roman"/>
                <a:cs typeface="Times New Roman"/>
              </a:rPr>
              <a:t>đều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ng </a:t>
            </a:r>
            <a:r>
              <a:rPr sz="1100" dirty="0">
                <a:latin typeface="Times New Roman"/>
                <a:cs typeface="Times New Roman"/>
              </a:rPr>
              <a:t>đèn báo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ABS </a:t>
            </a:r>
            <a:r>
              <a:rPr sz="1100" spc="-70" dirty="0">
                <a:latin typeface="Times New Roman"/>
                <a:cs typeface="Times New Roman"/>
              </a:rPr>
              <a:t>gặp  </a:t>
            </a:r>
            <a:r>
              <a:rPr sz="1100" spc="-5" dirty="0">
                <a:latin typeface="Times New Roman"/>
                <a:cs typeface="Times New Roman"/>
              </a:rPr>
              <a:t>sự cố vẫn bật </a:t>
            </a:r>
            <a:r>
              <a:rPr sz="1100" spc="-5" dirty="0" err="1">
                <a:latin typeface="Times New Roman"/>
                <a:cs typeface="Times New Roman"/>
              </a:rPr>
              <a:t>sáng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dirty="0">
                <a:latin typeface="Times New Roman"/>
                <a:cs typeface="Times New Roman"/>
              </a:rPr>
              <a:t>(b). </a:t>
            </a:r>
            <a:r>
              <a:rPr sz="1100" spc="-5" dirty="0">
                <a:latin typeface="Times New Roman"/>
                <a:cs typeface="Times New Roman"/>
              </a:rPr>
              <a:t>Nếu phanh </a:t>
            </a:r>
            <a:r>
              <a:rPr sz="1100" dirty="0">
                <a:latin typeface="Times New Roman"/>
                <a:cs typeface="Times New Roman"/>
              </a:rPr>
              <a:t>xe còn </a:t>
            </a:r>
            <a:r>
              <a:rPr sz="1100" spc="-45" dirty="0">
                <a:latin typeface="Times New Roman"/>
                <a:cs typeface="Times New Roman"/>
              </a:rPr>
              <a:t>hiệu  </a:t>
            </a:r>
            <a:r>
              <a:rPr sz="1100" dirty="0">
                <a:latin typeface="Times New Roman"/>
                <a:cs typeface="Times New Roman"/>
              </a:rPr>
              <a:t>lực, </a:t>
            </a:r>
            <a:r>
              <a:rPr sz="1100" spc="-5" dirty="0">
                <a:latin typeface="Times New Roman"/>
                <a:cs typeface="Times New Roman"/>
              </a:rPr>
              <a:t>lúc </a:t>
            </a:r>
            <a:r>
              <a:rPr sz="1100" dirty="0">
                <a:latin typeface="Times New Roman"/>
                <a:cs typeface="Times New Roman"/>
              </a:rPr>
              <a:t>này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chống bó cứng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phanh đã </a:t>
            </a:r>
            <a:r>
              <a:rPr sz="1100" spc="-5" dirty="0">
                <a:latin typeface="Times New Roman"/>
                <a:cs typeface="Times New Roman"/>
              </a:rPr>
              <a:t>gặp sự </a:t>
            </a:r>
            <a:r>
              <a:rPr sz="1100" dirty="0">
                <a:latin typeface="Times New Roman"/>
                <a:cs typeface="Times New Roman"/>
              </a:rPr>
              <a:t>cố, </a:t>
            </a:r>
            <a:r>
              <a:rPr sz="1100" spc="-10" dirty="0">
                <a:latin typeface="Times New Roman"/>
                <a:cs typeface="Times New Roman"/>
              </a:rPr>
              <a:t>xe  </a:t>
            </a:r>
            <a:r>
              <a:rPr sz="1100" spc="-5" dirty="0">
                <a:latin typeface="Times New Roman"/>
                <a:cs typeface="Times New Roman"/>
              </a:rPr>
              <a:t>vẫn </a:t>
            </a:r>
            <a:r>
              <a:rPr sz="1100" dirty="0">
                <a:latin typeface="Times New Roman"/>
                <a:cs typeface="Times New Roman"/>
              </a:rPr>
              <a:t>có thể </a:t>
            </a:r>
            <a:r>
              <a:rPr sz="1100" spc="-10" dirty="0" err="1">
                <a:latin typeface="Times New Roman"/>
                <a:cs typeface="Times New Roman"/>
              </a:rPr>
              <a:t>đi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ng </a:t>
            </a:r>
            <a:r>
              <a:rPr sz="1100" dirty="0">
                <a:latin typeface="Times New Roman"/>
                <a:cs typeface="Times New Roman"/>
              </a:rPr>
              <a:t>hệ thống chống bó </a:t>
            </a:r>
            <a:r>
              <a:rPr sz="1100" spc="-5" dirty="0">
                <a:latin typeface="Times New Roman"/>
                <a:cs typeface="Times New Roman"/>
              </a:rPr>
              <a:t>cứng khi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204" dirty="0">
                <a:latin typeface="Times New Roman"/>
                <a:cs typeface="Times New Roman"/>
              </a:rPr>
              <a:t>bị 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hiệu hóa,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độ, đi chậm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spc="-19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đến 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sửa chữa. Nếu phanh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5" dirty="0">
                <a:latin typeface="Times New Roman"/>
                <a:cs typeface="Times New Roman"/>
              </a:rPr>
              <a:t>mất  </a:t>
            </a:r>
            <a:r>
              <a:rPr sz="1100" dirty="0">
                <a:latin typeface="Times New Roman"/>
                <a:cs typeface="Times New Roman"/>
              </a:rPr>
              <a:t>hiệu lực,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cần tìm </a:t>
            </a:r>
            <a:r>
              <a:rPr sz="1100" dirty="0">
                <a:latin typeface="Times New Roman"/>
                <a:cs typeface="Times New Roman"/>
              </a:rPr>
              <a:t>cách dừng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đỗ xe an toàn, </a:t>
            </a:r>
            <a:r>
              <a:rPr sz="1100" spc="-55" dirty="0">
                <a:latin typeface="Times New Roman"/>
                <a:cs typeface="Times New Roman"/>
              </a:rPr>
              <a:t>gọi  </a:t>
            </a:r>
            <a:r>
              <a:rPr sz="1100" dirty="0">
                <a:latin typeface="Times New Roman"/>
                <a:cs typeface="Times New Roman"/>
              </a:rPr>
              <a:t>cứu hộ </a:t>
            </a:r>
            <a:r>
              <a:rPr sz="1100" spc="-10" dirty="0" err="1">
                <a:latin typeface="Times New Roman"/>
                <a:cs typeface="Times New Roman"/>
              </a:rPr>
              <a:t>để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sửa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70"/>
              </a:lnSpc>
            </a:pPr>
            <a:r>
              <a:rPr sz="1100" dirty="0">
                <a:latin typeface="Times New Roman"/>
                <a:cs typeface="Times New Roman"/>
              </a:rPr>
              <a:t>6.2.3. </a:t>
            </a:r>
            <a:r>
              <a:rPr sz="1100" spc="-5" dirty="0">
                <a:latin typeface="Times New Roman"/>
                <a:cs typeface="Times New Roman"/>
              </a:rPr>
              <a:t>Đèn báo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phân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lực phanh gặp sự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198489" y="1017777"/>
            <a:ext cx="3630295" cy="443275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Khi động </a:t>
            </a:r>
            <a:r>
              <a:rPr sz="1100" spc="-5" dirty="0">
                <a:latin typeface="Times New Roman"/>
                <a:cs typeface="Times New Roman"/>
              </a:rPr>
              <a:t>cơ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10" dirty="0">
                <a:latin typeface="Times New Roman"/>
                <a:cs typeface="Times New Roman"/>
              </a:rPr>
              <a:t>nổ </a:t>
            </a:r>
            <a:r>
              <a:rPr sz="1100" spc="-5" dirty="0" err="1">
                <a:latin typeface="Times New Roman"/>
                <a:cs typeface="Times New Roman"/>
              </a:rPr>
              <a:t>đều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nh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smtClean="0">
                <a:latin typeface="Times New Roman"/>
                <a:cs typeface="Times New Roman"/>
              </a:rPr>
              <a:t>ng </a:t>
            </a:r>
            <a:r>
              <a:rPr sz="1100" dirty="0">
                <a:latin typeface="Times New Roman"/>
                <a:cs typeface="Times New Roman"/>
              </a:rPr>
              <a:t>đèn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phân </a:t>
            </a:r>
            <a:r>
              <a:rPr sz="1100" spc="-85" dirty="0">
                <a:latin typeface="Times New Roman"/>
                <a:cs typeface="Times New Roman"/>
              </a:rPr>
              <a:t>bổ 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(hệ thống </a:t>
            </a:r>
            <a:r>
              <a:rPr sz="1100" spc="-5" dirty="0">
                <a:latin typeface="Times New Roman"/>
                <a:cs typeface="Times New Roman"/>
              </a:rPr>
              <a:t>cân bằng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tử) vẫn bật sáng, lúc </a:t>
            </a:r>
            <a:r>
              <a:rPr sz="1100" dirty="0">
                <a:latin typeface="Times New Roman"/>
                <a:cs typeface="Times New Roman"/>
              </a:rPr>
              <a:t>này hệ  thống phân bổ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phanh đang bị lỗi,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phân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lực 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spc="-10" dirty="0">
                <a:latin typeface="Times New Roman"/>
                <a:cs typeface="Times New Roman"/>
              </a:rPr>
              <a:t>xe bị vô </a:t>
            </a:r>
            <a:r>
              <a:rPr sz="1100" dirty="0">
                <a:latin typeface="Times New Roman"/>
                <a:cs typeface="Times New Roman"/>
              </a:rPr>
              <a:t>hiệu </a:t>
            </a:r>
            <a:r>
              <a:rPr sz="1100" spc="-5" dirty="0">
                <a:latin typeface="Times New Roman"/>
                <a:cs typeface="Times New Roman"/>
              </a:rPr>
              <a:t>hóa. Nếu phanh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còn hiệu lực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vẫn 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dirty="0" err="1">
                <a:latin typeface="Times New Roman"/>
                <a:cs typeface="Times New Roman"/>
              </a:rPr>
              <a:t>đi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tốc độ </a:t>
            </a:r>
            <a:r>
              <a:rPr sz="1100" dirty="0" err="1">
                <a:latin typeface="Times New Roman"/>
                <a:cs typeface="Times New Roman"/>
              </a:rPr>
              <a:t>chậm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đến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29" dirty="0" smtClean="0">
                <a:latin typeface="Times New Roman"/>
                <a:cs typeface="Times New Roman"/>
              </a:rPr>
              <a:t>x</a:t>
            </a:r>
            <a:r>
              <a:rPr lang="vi-VN" sz="1100" spc="-229" dirty="0" smtClean="0">
                <a:latin typeface="Times New Roman"/>
                <a:cs typeface="Times New Roman"/>
              </a:rPr>
              <a:t>ư</a:t>
            </a:r>
            <a:r>
              <a:rPr sz="1100" spc="-229" dirty="0" err="1" smtClean="0">
                <a:latin typeface="Times New Roman"/>
                <a:cs typeface="Times New Roman"/>
              </a:rPr>
              <a:t>ởng</a:t>
            </a:r>
            <a:r>
              <a:rPr sz="1100" spc="-229" dirty="0" smtClean="0">
                <a:latin typeface="Times New Roman"/>
                <a:cs typeface="Times New Roman"/>
              </a:rPr>
              <a:t> 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sửa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chữa.</a:t>
            </a:r>
          </a:p>
          <a:p>
            <a:pPr marL="12700" lvl="2" indent="269240" algn="just">
              <a:lnSpc>
                <a:spcPts val="1240"/>
              </a:lnSpc>
              <a:buAutoNum type="arabicPeriod" startAt="4"/>
              <a:tabLst>
                <a:tab pos="65024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chạy </a:t>
            </a:r>
            <a:r>
              <a:rPr sz="1100" dirty="0">
                <a:latin typeface="Times New Roman"/>
                <a:cs typeface="Times New Roman"/>
              </a:rPr>
              <a:t>ở bánh xe </a:t>
            </a:r>
            <a:r>
              <a:rPr sz="1100" spc="-5" dirty="0">
                <a:latin typeface="Times New Roman"/>
                <a:cs typeface="Times New Roman"/>
              </a:rPr>
              <a:t>phát ra tiếng kêu “két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két”</a:t>
            </a:r>
            <a:endParaRPr sz="11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theo chu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liên </a:t>
            </a:r>
            <a:r>
              <a:rPr sz="1100" dirty="0" err="1">
                <a:latin typeface="Times New Roman"/>
                <a:cs typeface="Times New Roman"/>
              </a:rPr>
              <a:t>tục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(d), báo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90" dirty="0">
                <a:latin typeface="Times New Roman"/>
                <a:cs typeface="Times New Roman"/>
              </a:rPr>
              <a:t>đã 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cần thay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thế.</a:t>
            </a:r>
          </a:p>
          <a:p>
            <a:pPr marL="12700" marR="8255" lvl="2" indent="269240" algn="just">
              <a:lnSpc>
                <a:spcPts val="1260"/>
              </a:lnSpc>
              <a:spcBef>
                <a:spcPts val="15"/>
              </a:spcBef>
              <a:buAutoNum type="arabicPeriod" startAt="5"/>
              <a:tabLst>
                <a:tab pos="633095" algn="l"/>
              </a:tabLst>
            </a:pP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đạp phanh, lực đạp phanh </a:t>
            </a:r>
            <a:r>
              <a:rPr sz="1100" spc="-5" dirty="0">
                <a:latin typeface="Times New Roman"/>
                <a:cs typeface="Times New Roman"/>
              </a:rPr>
              <a:t>lớn hơn </a:t>
            </a:r>
            <a:r>
              <a:rPr sz="1100" spc="-45" dirty="0" err="1">
                <a:latin typeface="Times New Roman"/>
                <a:cs typeface="Times New Roman"/>
              </a:rPr>
              <a:t>bình</a:t>
            </a:r>
            <a:r>
              <a:rPr sz="1100" spc="-45" dirty="0">
                <a:latin typeface="Times New Roman"/>
                <a:cs typeface="Times New Roman"/>
              </a:rPr>
              <a:t> 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(đạp phanh </a:t>
            </a:r>
            <a:r>
              <a:rPr sz="1100" spc="-5" dirty="0">
                <a:latin typeface="Times New Roman"/>
                <a:cs typeface="Times New Roman"/>
              </a:rPr>
              <a:t>nặng, hiệu </a:t>
            </a:r>
            <a:r>
              <a:rPr sz="1100" dirty="0">
                <a:latin typeface="Times New Roman"/>
                <a:cs typeface="Times New Roman"/>
              </a:rPr>
              <a:t>lực phanh </a:t>
            </a:r>
            <a:r>
              <a:rPr sz="1100" spc="-5" dirty="0">
                <a:latin typeface="Times New Roman"/>
                <a:cs typeface="Times New Roman"/>
              </a:rPr>
              <a:t>kém), </a:t>
            </a:r>
            <a:r>
              <a:rPr sz="1100" dirty="0">
                <a:latin typeface="Times New Roman"/>
                <a:cs typeface="Times New Roman"/>
              </a:rPr>
              <a:t>bộ trợ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spc="-35" dirty="0">
                <a:latin typeface="Times New Roman"/>
                <a:cs typeface="Times New Roman"/>
              </a:rPr>
              <a:t>phanh  </a:t>
            </a:r>
            <a:r>
              <a:rPr sz="1100" dirty="0">
                <a:latin typeface="Times New Roman"/>
                <a:cs typeface="Times New Roman"/>
              </a:rPr>
              <a:t>đã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bị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hỏng,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10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cần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tốc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chậm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(nếu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imes New Roman"/>
                <a:cs typeface="Times New Roman"/>
              </a:rPr>
              <a:t>còn</a:t>
            </a:r>
            <a:endParaRPr sz="11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ts val="1260"/>
              </a:lnSpc>
              <a:spcBef>
                <a:spcPts val="10"/>
              </a:spcBef>
            </a:pPr>
            <a:r>
              <a:rPr sz="1100" spc="-5" dirty="0">
                <a:latin typeface="Times New Roman"/>
                <a:cs typeface="Times New Roman"/>
              </a:rPr>
              <a:t>khả </a:t>
            </a:r>
            <a:r>
              <a:rPr sz="1100" dirty="0">
                <a:latin typeface="Times New Roman"/>
                <a:cs typeface="Times New Roman"/>
              </a:rPr>
              <a:t>năng phanh)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120" dirty="0">
                <a:latin typeface="Times New Roman"/>
                <a:cs typeface="Times New Roman"/>
              </a:rPr>
              <a:t>sửa  </a:t>
            </a:r>
            <a:r>
              <a:rPr sz="1100" dirty="0">
                <a:latin typeface="Times New Roman"/>
                <a:cs typeface="Times New Roman"/>
              </a:rPr>
              <a:t>chữa.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Nếu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còn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khả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năng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xe,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xe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phải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imes New Roman"/>
                <a:cs typeface="Times New Roman"/>
              </a:rPr>
              <a:t>tìm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10"/>
              </a:lnSpc>
            </a:pPr>
            <a:r>
              <a:rPr sz="1100" dirty="0">
                <a:latin typeface="Times New Roman"/>
                <a:cs typeface="Times New Roman"/>
              </a:rPr>
              <a:t>chỗ đỗ </a:t>
            </a:r>
            <a:r>
              <a:rPr sz="1100" spc="-5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an toàn </a:t>
            </a:r>
            <a:r>
              <a:rPr sz="1100" spc="-5" dirty="0">
                <a:latin typeface="Times New Roman"/>
                <a:cs typeface="Times New Roman"/>
              </a:rPr>
              <a:t>và gọi </a:t>
            </a:r>
            <a:r>
              <a:rPr sz="1100" spc="-10" dirty="0">
                <a:latin typeface="Times New Roman"/>
                <a:cs typeface="Times New Roman"/>
              </a:rPr>
              <a:t>cứu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  <a:p>
            <a:pPr marL="12700" marR="6985" lvl="2" indent="269240" algn="just">
              <a:lnSpc>
                <a:spcPct val="95800"/>
              </a:lnSpc>
              <a:spcBef>
                <a:spcPts val="25"/>
              </a:spcBef>
              <a:buAutoNum type="arabicPeriod" startAt="6"/>
              <a:tabLst>
                <a:tab pos="645160" algn="l"/>
              </a:tabLst>
            </a:pP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đạp phanh, hành trình </a:t>
            </a:r>
            <a:r>
              <a:rPr sz="1100" dirty="0">
                <a:latin typeface="Times New Roman"/>
                <a:cs typeface="Times New Roman"/>
              </a:rPr>
              <a:t>bàn đạp </a:t>
            </a:r>
            <a:r>
              <a:rPr sz="1100" spc="-40" dirty="0">
                <a:latin typeface="Times New Roman"/>
                <a:cs typeface="Times New Roman"/>
              </a:rPr>
              <a:t>phanh  </a:t>
            </a:r>
            <a:r>
              <a:rPr sz="1100" dirty="0">
                <a:latin typeface="Times New Roman"/>
                <a:cs typeface="Times New Roman"/>
              </a:rPr>
              <a:t>lớn </a:t>
            </a:r>
            <a:r>
              <a:rPr sz="1100" dirty="0" err="1">
                <a:latin typeface="Times New Roman"/>
                <a:cs typeface="Times New Roman"/>
              </a:rPr>
              <a:t>bất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>
                <a:latin typeface="Times New Roman"/>
                <a:cs typeface="Times New Roman"/>
              </a:rPr>
              <a:t>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độ, </a:t>
            </a:r>
            <a:r>
              <a:rPr sz="1100" spc="-5" dirty="0">
                <a:latin typeface="Times New Roman"/>
                <a:cs typeface="Times New Roman"/>
              </a:rPr>
              <a:t>nhanh </a:t>
            </a:r>
            <a:r>
              <a:rPr sz="1100" dirty="0">
                <a:latin typeface="Times New Roman"/>
                <a:cs typeface="Times New Roman"/>
              </a:rPr>
              <a:t>chóng </a:t>
            </a:r>
            <a:r>
              <a:rPr sz="1100" spc="-110" dirty="0">
                <a:latin typeface="Times New Roman"/>
                <a:cs typeface="Times New Roman"/>
              </a:rPr>
              <a:t>tìm  </a:t>
            </a:r>
            <a:r>
              <a:rPr sz="1100" dirty="0">
                <a:latin typeface="Times New Roman"/>
                <a:cs typeface="Times New Roman"/>
              </a:rPr>
              <a:t>chỗ đỗ an </a:t>
            </a:r>
            <a:r>
              <a:rPr sz="1100" spc="-5" dirty="0">
                <a:latin typeface="Times New Roman"/>
                <a:cs typeface="Times New Roman"/>
              </a:rPr>
              <a:t>toàn và gọi </a:t>
            </a:r>
            <a:r>
              <a:rPr sz="1100" dirty="0">
                <a:latin typeface="Times New Roman"/>
                <a:cs typeface="Times New Roman"/>
              </a:rPr>
              <a:t>cứu hộ </a:t>
            </a:r>
            <a:r>
              <a:rPr sz="1100" dirty="0" err="1">
                <a:latin typeface="Times New Roman"/>
                <a:cs typeface="Times New Roman"/>
              </a:rPr>
              <a:t>để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95" dirty="0">
                <a:latin typeface="Times New Roman"/>
                <a:cs typeface="Times New Roman"/>
              </a:rPr>
              <a:t>kiểm  </a:t>
            </a:r>
            <a:r>
              <a:rPr sz="1100" dirty="0">
                <a:latin typeface="Times New Roman"/>
                <a:cs typeface="Times New Roman"/>
              </a:rPr>
              <a:t>tra, sửa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lvl="2" indent="269240" algn="just">
              <a:lnSpc>
                <a:spcPct val="95900"/>
              </a:lnSpc>
              <a:spcBef>
                <a:spcPts val="5"/>
              </a:spcBef>
              <a:buAutoNum type="arabicPeriod" startAt="6"/>
              <a:tabLst>
                <a:tab pos="640715" algn="l"/>
              </a:tabLst>
            </a:pP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đạp </a:t>
            </a:r>
            <a:r>
              <a:rPr sz="1100" spc="-5" dirty="0">
                <a:latin typeface="Times New Roman"/>
                <a:cs typeface="Times New Roman"/>
              </a:rPr>
              <a:t>phanh, </a:t>
            </a:r>
            <a:r>
              <a:rPr sz="1100" dirty="0">
                <a:latin typeface="Times New Roman"/>
                <a:cs typeface="Times New Roman"/>
              </a:rPr>
              <a:t>xe bị </a:t>
            </a:r>
            <a:r>
              <a:rPr sz="1100" spc="-5" dirty="0" err="1">
                <a:latin typeface="Times New Roman"/>
                <a:cs typeface="Times New Roman"/>
              </a:rPr>
              <a:t>chệch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Times New Roman"/>
                <a:cs typeface="Times New Roman"/>
              </a:rPr>
              <a:t>chuyển  </a:t>
            </a:r>
            <a:r>
              <a:rPr sz="1100" dirty="0">
                <a:latin typeface="Times New Roman"/>
                <a:cs typeface="Times New Roman"/>
              </a:rPr>
              <a:t>động (nhao sang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bên),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t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này có thể do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spc="-35" dirty="0">
                <a:latin typeface="Times New Roman"/>
                <a:cs typeface="Times New Roman"/>
              </a:rPr>
              <a:t>phanh  </a:t>
            </a:r>
            <a:r>
              <a:rPr sz="1100" dirty="0">
                <a:latin typeface="Times New Roman"/>
                <a:cs typeface="Times New Roman"/>
              </a:rPr>
              <a:t>trên các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đều nhau do </a:t>
            </a:r>
            <a:r>
              <a:rPr sz="1100" spc="-5" dirty="0">
                <a:latin typeface="Times New Roman"/>
                <a:cs typeface="Times New Roman"/>
              </a:rPr>
              <a:t>khe </a:t>
            </a:r>
            <a:r>
              <a:rPr sz="1100" dirty="0">
                <a:latin typeface="Times New Roman"/>
                <a:cs typeface="Times New Roman"/>
              </a:rPr>
              <a:t>hở </a:t>
            </a:r>
            <a:r>
              <a:rPr sz="1100" spc="-5" dirty="0">
                <a:latin typeface="Times New Roman"/>
                <a:cs typeface="Times New Roman"/>
              </a:rPr>
              <a:t>giữa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đĩa </a:t>
            </a:r>
            <a:r>
              <a:rPr sz="1100" spc="-5" dirty="0">
                <a:latin typeface="Times New Roman"/>
                <a:cs typeface="Times New Roman"/>
              </a:rPr>
              <a:t>phanh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tang </a:t>
            </a:r>
            <a:r>
              <a:rPr sz="1100" dirty="0">
                <a:latin typeface="Times New Roman"/>
                <a:cs typeface="Times New Roman"/>
              </a:rPr>
              <a:t>trống </a:t>
            </a:r>
            <a:r>
              <a:rPr sz="1100" spc="-5" dirty="0">
                <a:latin typeface="Times New Roman"/>
                <a:cs typeface="Times New Roman"/>
              </a:rPr>
              <a:t>giữa </a:t>
            </a:r>
            <a:r>
              <a:rPr sz="1100" dirty="0">
                <a:latin typeface="Times New Roman"/>
                <a:cs typeface="Times New Roman"/>
              </a:rPr>
              <a:t>các bánh xe </a:t>
            </a:r>
            <a:r>
              <a:rPr sz="1100" spc="-5" dirty="0">
                <a:latin typeface="Times New Roman"/>
                <a:cs typeface="Times New Roman"/>
              </a:rPr>
              <a:t>không đều nhau; </a:t>
            </a:r>
            <a:r>
              <a:rPr sz="1100" dirty="0">
                <a:latin typeface="Times New Roman"/>
                <a:cs typeface="Times New Roman"/>
              </a:rPr>
              <a:t>độ 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giữa các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đều nhau hoăc </a:t>
            </a:r>
            <a:r>
              <a:rPr sz="1100" spc="-5" dirty="0">
                <a:latin typeface="Times New Roman"/>
                <a:cs typeface="Times New Roman"/>
              </a:rPr>
              <a:t>một  nguyên </a:t>
            </a:r>
            <a:r>
              <a:rPr sz="1100" dirty="0">
                <a:latin typeface="Times New Roman"/>
                <a:cs typeface="Times New Roman"/>
              </a:rPr>
              <a:t>nhân nào đó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chất bẩn </a:t>
            </a:r>
            <a:r>
              <a:rPr sz="1100" spc="-5" dirty="0">
                <a:latin typeface="Times New Roman"/>
                <a:cs typeface="Times New Roman"/>
              </a:rPr>
              <a:t>dính </a:t>
            </a:r>
            <a:r>
              <a:rPr sz="1100" dirty="0">
                <a:latin typeface="Times New Roman"/>
                <a:cs typeface="Times New Roman"/>
              </a:rPr>
              <a:t>lên </a:t>
            </a:r>
            <a:r>
              <a:rPr sz="1100" spc="-10" dirty="0">
                <a:latin typeface="Times New Roman"/>
                <a:cs typeface="Times New Roman"/>
              </a:rPr>
              <a:t>má </a:t>
            </a:r>
            <a:r>
              <a:rPr sz="1100" dirty="0">
                <a:latin typeface="Times New Roman"/>
                <a:cs typeface="Times New Roman"/>
              </a:rPr>
              <a:t>phanh làm cho  lực </a:t>
            </a:r>
            <a:r>
              <a:rPr sz="1100" spc="-10" dirty="0">
                <a:latin typeface="Times New Roman"/>
                <a:cs typeface="Times New Roman"/>
              </a:rPr>
              <a:t>ma </a:t>
            </a:r>
            <a:r>
              <a:rPr sz="1100" spc="-5" dirty="0">
                <a:latin typeface="Times New Roman"/>
                <a:cs typeface="Times New Roman"/>
              </a:rPr>
              <a:t>sát trên </a:t>
            </a:r>
            <a:r>
              <a:rPr sz="1100" dirty="0">
                <a:latin typeface="Times New Roman"/>
                <a:cs typeface="Times New Roman"/>
              </a:rPr>
              <a:t>các 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đều </a:t>
            </a:r>
            <a:r>
              <a:rPr sz="1100" spc="-5" dirty="0">
                <a:latin typeface="Times New Roman"/>
                <a:cs typeface="Times New Roman"/>
              </a:rPr>
              <a:t>nhau. </a:t>
            </a:r>
            <a:r>
              <a:rPr sz="1100" dirty="0" err="1">
                <a:latin typeface="Times New Roman"/>
                <a:cs typeface="Times New Roman"/>
              </a:rPr>
              <a:t>Trong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hợp  </a:t>
            </a:r>
            <a:r>
              <a:rPr sz="1100" dirty="0">
                <a:latin typeface="Times New Roman"/>
                <a:cs typeface="Times New Roman"/>
              </a:rPr>
              <a:t>nay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tìm </a:t>
            </a:r>
            <a:r>
              <a:rPr sz="1100" spc="-5" dirty="0">
                <a:latin typeface="Times New Roman"/>
                <a:cs typeface="Times New Roman"/>
              </a:rPr>
              <a:t>chỗ </a:t>
            </a:r>
            <a:r>
              <a:rPr sz="1100" dirty="0">
                <a:latin typeface="Times New Roman"/>
                <a:cs typeface="Times New Roman"/>
              </a:rPr>
              <a:t>đỗ xe an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toàn.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198489" y="5516117"/>
            <a:ext cx="3627120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3395" lvl="1" indent="-211454" algn="just">
              <a:lnSpc>
                <a:spcPts val="1295"/>
              </a:lnSpc>
              <a:spcBef>
                <a:spcPts val="100"/>
              </a:spcBef>
              <a:buSzPct val="90909"/>
              <a:buAutoNum type="arabicPeriod" startAt="3"/>
              <a:tabLst>
                <a:tab pos="493395" algn="l"/>
              </a:tabLst>
            </a:pP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dấu hiện nhận biết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truyền lực gặp </a:t>
            </a:r>
            <a:r>
              <a:rPr sz="1100" dirty="0">
                <a:latin typeface="Times New Roman"/>
                <a:cs typeface="Times New Roman"/>
              </a:rPr>
              <a:t>sự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</a:p>
          <a:p>
            <a:pPr marL="596265" lvl="2" indent="-314960" algn="just">
              <a:lnSpc>
                <a:spcPts val="1265"/>
              </a:lnSpc>
              <a:buAutoNum type="arabicPeriod"/>
              <a:tabLst>
                <a:tab pos="596900" algn="l"/>
              </a:tabLst>
            </a:pPr>
            <a:r>
              <a:rPr sz="1100" dirty="0">
                <a:latin typeface="Times New Roman"/>
                <a:cs typeface="Times New Roman"/>
              </a:rPr>
              <a:t>Không </a:t>
            </a:r>
            <a:r>
              <a:rPr sz="1100" dirty="0" err="1">
                <a:latin typeface="Times New Roman"/>
                <a:cs typeface="Times New Roman"/>
              </a:rPr>
              <a:t>cắt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ly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hợp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800"/>
              </a:lnSpc>
              <a:spcBef>
                <a:spcPts val="3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đạp hết hành trình </a:t>
            </a:r>
            <a:r>
              <a:rPr sz="110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ly hợp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60" dirty="0">
                <a:latin typeface="Times New Roman"/>
                <a:cs typeface="Times New Roman"/>
              </a:rPr>
              <a:t>vào  </a:t>
            </a:r>
            <a:r>
              <a:rPr sz="1100" dirty="0">
                <a:latin typeface="Times New Roman"/>
                <a:cs typeface="Times New Roman"/>
              </a:rPr>
              <a:t>chuyển </a:t>
            </a:r>
            <a:r>
              <a:rPr sz="1100" spc="-5" dirty="0">
                <a:latin typeface="Times New Roman"/>
                <a:cs typeface="Times New Roman"/>
              </a:rPr>
              <a:t>số, </a:t>
            </a:r>
            <a:r>
              <a:rPr sz="1100" dirty="0">
                <a:latin typeface="Times New Roman"/>
                <a:cs typeface="Times New Roman"/>
              </a:rPr>
              <a:t>tuy </a:t>
            </a:r>
            <a:r>
              <a:rPr sz="1100" spc="-5" dirty="0">
                <a:latin typeface="Times New Roman"/>
                <a:cs typeface="Times New Roman"/>
              </a:rPr>
              <a:t>nhiên không </a:t>
            </a:r>
            <a:r>
              <a:rPr sz="1100" dirty="0">
                <a:latin typeface="Times New Roman"/>
                <a:cs typeface="Times New Roman"/>
              </a:rPr>
              <a:t>thể ra </a:t>
            </a:r>
            <a:r>
              <a:rPr sz="1100" spc="-5" dirty="0" err="1">
                <a:latin typeface="Times New Roman"/>
                <a:cs typeface="Times New Roman"/>
              </a:rPr>
              <a:t>số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spc="-5" dirty="0" err="1">
                <a:latin typeface="Times New Roman"/>
                <a:cs typeface="Times New Roman"/>
              </a:rPr>
              <a:t>rồi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35" dirty="0" err="1" smtClean="0">
                <a:latin typeface="Times New Roman"/>
                <a:cs typeface="Times New Roman"/>
              </a:rPr>
              <a:t>nh</a:t>
            </a:r>
            <a:r>
              <a:rPr lang="vi-VN" sz="1100" spc="-135" dirty="0" smtClean="0">
                <a:latin typeface="Times New Roman"/>
                <a:cs typeface="Times New Roman"/>
              </a:rPr>
              <a:t>ư</a:t>
            </a:r>
            <a:r>
              <a:rPr sz="1100" spc="-135" dirty="0" smtClean="0">
                <a:latin typeface="Times New Roman"/>
                <a:cs typeface="Times New Roman"/>
              </a:rPr>
              <a:t>ng </a:t>
            </a:r>
            <a:r>
              <a:rPr sz="1100" spc="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vào </a:t>
            </a:r>
            <a:r>
              <a:rPr sz="1100" spc="-5" dirty="0" err="1">
                <a:latin typeface="Times New Roman"/>
                <a:cs typeface="Times New Roman"/>
              </a:rPr>
              <a:t>số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do ly hợp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5" dirty="0" err="1">
                <a:latin typeface="Times New Roman"/>
                <a:cs typeface="Times New Roman"/>
              </a:rPr>
              <a:t>cắt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lúc này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114" dirty="0">
                <a:latin typeface="Times New Roman"/>
                <a:cs typeface="Times New Roman"/>
              </a:rPr>
              <a:t>tìm  </a:t>
            </a:r>
            <a:r>
              <a:rPr sz="1100" dirty="0">
                <a:latin typeface="Times New Roman"/>
                <a:cs typeface="Times New Roman"/>
              </a:rPr>
              <a:t>chỗ an </a:t>
            </a:r>
            <a:r>
              <a:rPr sz="1100" spc="-5" dirty="0">
                <a:latin typeface="Times New Roman"/>
                <a:cs typeface="Times New Roman"/>
              </a:rPr>
              <a:t>toàn dừng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dẫn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từ 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ly hợp đến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ly</a:t>
            </a:r>
          </a:p>
        </p:txBody>
      </p:sp>
      <p:sp>
        <p:nvSpPr>
          <p:cNvPr id="16" name="object 1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8390" cy="14789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hợp (có </a:t>
            </a:r>
            <a:r>
              <a:rPr sz="1100" spc="-5" dirty="0">
                <a:latin typeface="Times New Roman"/>
                <a:cs typeface="Times New Roman"/>
              </a:rPr>
              <a:t>thể đứt </a:t>
            </a:r>
            <a:r>
              <a:rPr sz="1100" dirty="0">
                <a:latin typeface="Times New Roman"/>
                <a:cs typeface="Times New Roman"/>
              </a:rPr>
              <a:t>dây dẫn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dẫn động </a:t>
            </a:r>
            <a:r>
              <a:rPr sz="1100" dirty="0">
                <a:latin typeface="Times New Roman"/>
                <a:cs typeface="Times New Roman"/>
              </a:rPr>
              <a:t>thủy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bàn  </a:t>
            </a:r>
            <a:r>
              <a:rPr sz="1100" dirty="0">
                <a:latin typeface="Times New Roman"/>
                <a:cs typeface="Times New Roman"/>
              </a:rPr>
              <a:t>đạp đến ly hợp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dirty="0">
                <a:latin typeface="Times New Roman"/>
                <a:cs typeface="Times New Roman"/>
              </a:rPr>
              <a:t>hỏng), </a:t>
            </a:r>
            <a:r>
              <a:rPr sz="1100" spc="-5" dirty="0">
                <a:latin typeface="Times New Roman"/>
                <a:cs typeface="Times New Roman"/>
              </a:rPr>
              <a:t>lúc </a:t>
            </a:r>
            <a:r>
              <a:rPr sz="1100" dirty="0" err="1">
                <a:latin typeface="Times New Roman"/>
                <a:cs typeface="Times New Roman"/>
              </a:rPr>
              <a:t>này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cần gọi cứu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  <a:p>
            <a:pPr marL="281940" algn="just">
              <a:lnSpc>
                <a:spcPts val="1210"/>
              </a:lnSpc>
            </a:pPr>
            <a:r>
              <a:rPr sz="1100" dirty="0">
                <a:latin typeface="Times New Roman"/>
                <a:cs typeface="Times New Roman"/>
              </a:rPr>
              <a:t>6.3.2.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ly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</a:p>
          <a:p>
            <a:pPr marL="12700" marR="5080" indent="269240" algn="just">
              <a:lnSpc>
                <a:spcPct val="95900"/>
              </a:lnSpc>
              <a:spcBef>
                <a:spcPts val="25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5" dirty="0">
                <a:latin typeface="Times New Roman"/>
                <a:cs typeface="Times New Roman"/>
              </a:rPr>
              <a:t>vào số, </a:t>
            </a:r>
            <a:r>
              <a:rPr sz="1100" dirty="0">
                <a:latin typeface="Times New Roman"/>
                <a:cs typeface="Times New Roman"/>
              </a:rPr>
              <a:t>nhả </a:t>
            </a:r>
            <a:r>
              <a:rPr sz="1100" spc="-5" dirty="0">
                <a:latin typeface="Times New Roman"/>
                <a:cs typeface="Times New Roman"/>
              </a:rPr>
              <a:t>hết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spc="-80" dirty="0">
                <a:latin typeface="Times New Roman"/>
                <a:cs typeface="Times New Roman"/>
              </a:rPr>
              <a:t>ly 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tăng </a:t>
            </a:r>
            <a:r>
              <a:rPr sz="1100" spc="-10" dirty="0" err="1">
                <a:latin typeface="Times New Roman"/>
                <a:cs typeface="Times New Roman"/>
              </a:rPr>
              <a:t>ga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vẫn không </a:t>
            </a:r>
            <a:r>
              <a:rPr sz="1100" dirty="0">
                <a:latin typeface="Times New Roman"/>
                <a:cs typeface="Times New Roman"/>
              </a:rPr>
              <a:t>tăng tốc độ kèm theo </a:t>
            </a:r>
            <a:r>
              <a:rPr sz="1100" spc="-100" dirty="0">
                <a:latin typeface="Times New Roman"/>
                <a:cs typeface="Times New Roman"/>
              </a:rPr>
              <a:t>có  </a:t>
            </a:r>
            <a:r>
              <a:rPr sz="1100" spc="-5" dirty="0">
                <a:latin typeface="Times New Roman"/>
                <a:cs typeface="Times New Roman"/>
              </a:rPr>
              <a:t>mùi khét, </a:t>
            </a:r>
            <a:r>
              <a:rPr sz="1100" dirty="0">
                <a:latin typeface="Times New Roman"/>
                <a:cs typeface="Times New Roman"/>
              </a:rPr>
              <a:t>lúc này ly hợp </a:t>
            </a:r>
            <a:r>
              <a:rPr sz="1100" spc="5" dirty="0">
                <a:latin typeface="Times New Roman"/>
                <a:cs typeface="Times New Roman"/>
              </a:rPr>
              <a:t>đã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(do </a:t>
            </a:r>
            <a:r>
              <a:rPr sz="1100" spc="-5" dirty="0">
                <a:latin typeface="Times New Roman"/>
                <a:cs typeface="Times New Roman"/>
              </a:rPr>
              <a:t>đĩa </a:t>
            </a:r>
            <a:r>
              <a:rPr sz="1100" dirty="0">
                <a:latin typeface="Times New Roman"/>
                <a:cs typeface="Times New Roman"/>
              </a:rPr>
              <a:t>ly hợp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quá, </a:t>
            </a:r>
            <a:r>
              <a:rPr sz="1100" spc="-55" dirty="0">
                <a:latin typeface="Times New Roman"/>
                <a:cs typeface="Times New Roman"/>
              </a:rPr>
              <a:t>lò  </a:t>
            </a:r>
            <a:r>
              <a:rPr sz="1100" dirty="0">
                <a:latin typeface="Times New Roman"/>
                <a:cs typeface="Times New Roman"/>
              </a:rPr>
              <a:t>xo bàn ép </a:t>
            </a:r>
            <a:r>
              <a:rPr sz="1100" spc="-5" dirty="0">
                <a:latin typeface="Times New Roman"/>
                <a:cs typeface="Times New Roman"/>
              </a:rPr>
              <a:t>quá yếu không </a:t>
            </a:r>
            <a:r>
              <a:rPr sz="1100" spc="5" dirty="0">
                <a:latin typeface="Times New Roman"/>
                <a:cs typeface="Times New Roman"/>
              </a:rPr>
              <a:t>đủ </a:t>
            </a:r>
            <a:r>
              <a:rPr sz="1100" dirty="0">
                <a:latin typeface="Times New Roman"/>
                <a:cs typeface="Times New Roman"/>
              </a:rPr>
              <a:t>lực ép </a:t>
            </a:r>
            <a:r>
              <a:rPr sz="1100" spc="-5" dirty="0">
                <a:latin typeface="Times New Roman"/>
                <a:cs typeface="Times New Roman"/>
              </a:rPr>
              <a:t>…),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spc="-45" dirty="0">
                <a:latin typeface="Times New Roman"/>
                <a:cs typeface="Times New Roman"/>
              </a:rPr>
              <a:t>ga,  </a:t>
            </a:r>
            <a:r>
              <a:rPr sz="1100" spc="-5" dirty="0">
                <a:latin typeface="Times New Roman"/>
                <a:cs typeface="Times New Roman"/>
              </a:rPr>
              <a:t>vào số thấp cho </a:t>
            </a:r>
            <a:r>
              <a:rPr sz="1100" dirty="0">
                <a:latin typeface="Times New Roman"/>
                <a:cs typeface="Times New Roman"/>
              </a:rPr>
              <a:t>xe đi </a:t>
            </a:r>
            <a:r>
              <a:rPr sz="1100" spc="-5" dirty="0">
                <a:latin typeface="Times New Roman"/>
                <a:cs typeface="Times New Roman"/>
              </a:rPr>
              <a:t>chậm, </a:t>
            </a:r>
            <a:r>
              <a:rPr sz="1100" dirty="0">
                <a:latin typeface="Times New Roman"/>
                <a:cs typeface="Times New Roman"/>
              </a:rPr>
              <a:t>tránh </a:t>
            </a:r>
            <a:r>
              <a:rPr sz="1100" spc="-5" dirty="0">
                <a:latin typeface="Times New Roman"/>
                <a:cs typeface="Times New Roman"/>
              </a:rPr>
              <a:t>tăng </a:t>
            </a:r>
            <a:r>
              <a:rPr sz="1100" spc="-10" dirty="0">
                <a:latin typeface="Times New Roman"/>
                <a:cs typeface="Times New Roman"/>
              </a:rPr>
              <a:t>ga </a:t>
            </a:r>
            <a:r>
              <a:rPr sz="1100" dirty="0">
                <a:latin typeface="Times New Roman"/>
                <a:cs typeface="Times New Roman"/>
              </a:rPr>
              <a:t>đột </a:t>
            </a:r>
            <a:r>
              <a:rPr sz="1100" spc="-5" dirty="0">
                <a:latin typeface="Times New Roman"/>
                <a:cs typeface="Times New Roman"/>
              </a:rPr>
              <a:t>ngột,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5" dirty="0">
                <a:latin typeface="Times New Roman"/>
                <a:cs typeface="Times New Roman"/>
              </a:rPr>
              <a:t>đến 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sửa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9284" y="2490470"/>
            <a:ext cx="3470275" cy="1217295"/>
            <a:chOff x="629284" y="2490470"/>
            <a:chExt cx="3470275" cy="1217295"/>
          </a:xfrm>
        </p:grpSpPr>
        <p:sp>
          <p:nvSpPr>
            <p:cNvPr id="4" name="object 4"/>
            <p:cNvSpPr/>
            <p:nvPr/>
          </p:nvSpPr>
          <p:spPr>
            <a:xfrm>
              <a:off x="629284" y="2490470"/>
              <a:ext cx="1830704" cy="12172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494914" y="2503805"/>
              <a:ext cx="1604644" cy="12039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12494" y="3682365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4933" y="3682365"/>
            <a:ext cx="1520190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331595">
              <a:lnSpc>
                <a:spcPts val="1260"/>
              </a:lnSpc>
              <a:spcBef>
                <a:spcPts val="19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  </a:t>
            </a:r>
            <a:r>
              <a:rPr sz="1100" i="1" spc="-5" dirty="0">
                <a:latin typeface="Times New Roman"/>
                <a:cs typeface="Times New Roman"/>
              </a:rPr>
              <a:t>Hình 6.12: Hỏng </a:t>
            </a:r>
            <a:r>
              <a:rPr sz="1100" i="1" dirty="0">
                <a:latin typeface="Times New Roman"/>
                <a:cs typeface="Times New Roman"/>
              </a:rPr>
              <a:t>ly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hợp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4003928"/>
            <a:ext cx="3629025" cy="1318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3925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(a) </a:t>
            </a:r>
            <a:r>
              <a:rPr sz="1100" i="1" dirty="0">
                <a:latin typeface="Times New Roman"/>
                <a:cs typeface="Times New Roman"/>
              </a:rPr>
              <a:t>hỏng đĩa </a:t>
            </a:r>
            <a:r>
              <a:rPr sz="1100" i="1" spc="-5" dirty="0">
                <a:latin typeface="Times New Roman"/>
                <a:cs typeface="Times New Roman"/>
              </a:rPr>
              <a:t>ly hợp; (b) </a:t>
            </a:r>
            <a:r>
              <a:rPr sz="1100" i="1" dirty="0">
                <a:latin typeface="Times New Roman"/>
                <a:cs typeface="Times New Roman"/>
              </a:rPr>
              <a:t>hỏng bàn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ép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6.3.3. Không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số, </a:t>
            </a:r>
            <a:r>
              <a:rPr sz="1100" spc="-5" dirty="0">
                <a:latin typeface="Times New Roman"/>
                <a:cs typeface="Times New Roman"/>
              </a:rPr>
              <a:t>vào số khó khăn </a:t>
            </a:r>
            <a:r>
              <a:rPr sz="1100" dirty="0">
                <a:latin typeface="Times New Roman"/>
                <a:cs typeface="Times New Roman"/>
              </a:rPr>
              <a:t>hoặc chỉ </a:t>
            </a:r>
            <a:r>
              <a:rPr sz="1100" spc="-95" dirty="0" err="1">
                <a:latin typeface="Times New Roman"/>
                <a:cs typeface="Times New Roman"/>
              </a:rPr>
              <a:t>đi</a:t>
            </a:r>
            <a:r>
              <a:rPr sz="1100" spc="-9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một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05"/>
              </a:lnSpc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hết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hành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bàn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lý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số,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tuy nhiên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hoặc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số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nh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ng </a:t>
            </a:r>
            <a:r>
              <a:rPr sz="1100" dirty="0" err="1" smtClean="0">
                <a:latin typeface="Times New Roman"/>
                <a:cs typeface="Times New Roman"/>
              </a:rPr>
              <a:t>phát</a:t>
            </a:r>
            <a:r>
              <a:rPr lang="en-US" sz="1100" dirty="0" smtClean="0">
                <a:latin typeface="Times New Roman"/>
                <a:cs typeface="Times New Roman"/>
              </a:rPr>
              <a:t> </a:t>
            </a:r>
            <a:r>
              <a:rPr lang="en-US" sz="1100" dirty="0" err="1" smtClean="0">
                <a:latin typeface="Times New Roman"/>
                <a:cs typeface="Times New Roman"/>
              </a:rPr>
              <a:t>ra</a:t>
            </a:r>
            <a:r>
              <a:rPr lang="en-US" sz="1100" dirty="0" smtClean="0">
                <a:latin typeface="Times New Roman"/>
                <a:cs typeface="Times New Roman"/>
              </a:rPr>
              <a:t> </a:t>
            </a:r>
            <a:r>
              <a:rPr sz="1100" spc="-5" dirty="0" err="1" smtClean="0">
                <a:latin typeface="Times New Roman"/>
                <a:cs typeface="Times New Roman"/>
              </a:rPr>
              <a:t>tiếng</a:t>
            </a:r>
            <a:r>
              <a:rPr sz="1100" spc="-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kêu </a:t>
            </a:r>
            <a:r>
              <a:rPr sz="1100" dirty="0">
                <a:latin typeface="Times New Roman"/>
                <a:cs typeface="Times New Roman"/>
              </a:rPr>
              <a:t>lớn, </a:t>
            </a:r>
            <a:r>
              <a:rPr sz="1100" spc="-5" dirty="0">
                <a:latin typeface="Times New Roman"/>
                <a:cs typeface="Times New Roman"/>
              </a:rPr>
              <a:t>lúc </a:t>
            </a:r>
            <a:r>
              <a:rPr sz="1100" dirty="0">
                <a:latin typeface="Times New Roman"/>
                <a:cs typeface="Times New Roman"/>
              </a:rPr>
              <a:t>này 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dẫn động chuyển </a:t>
            </a:r>
            <a:r>
              <a:rPr sz="1100" spc="-5" dirty="0">
                <a:latin typeface="Times New Roman"/>
                <a:cs typeface="Times New Roman"/>
              </a:rPr>
              <a:t>số hoặc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5" dirty="0">
                <a:latin typeface="Times New Roman"/>
                <a:cs typeface="Times New Roman"/>
              </a:rPr>
              <a:t>số  </a:t>
            </a:r>
            <a:r>
              <a:rPr sz="1100" dirty="0">
                <a:latin typeface="Times New Roman"/>
                <a:cs typeface="Times New Roman"/>
              </a:rPr>
              <a:t>đã bị kẹt, cần tìm chỗ đỗ </a:t>
            </a:r>
            <a:r>
              <a:rPr sz="1100" spc="-5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an </a:t>
            </a:r>
            <a:r>
              <a:rPr sz="1100" spc="-5" dirty="0">
                <a:latin typeface="Times New Roman"/>
                <a:cs typeface="Times New Roman"/>
              </a:rPr>
              <a:t>toàn, gọi cứu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hộ.</a:t>
            </a:r>
          </a:p>
        </p:txBody>
      </p:sp>
      <p:sp>
        <p:nvSpPr>
          <p:cNvPr id="9" name="object 9"/>
          <p:cNvSpPr/>
          <p:nvPr/>
        </p:nvSpPr>
        <p:spPr>
          <a:xfrm>
            <a:off x="7341234" y="1043940"/>
            <a:ext cx="1609090" cy="1203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8781" y="2222119"/>
            <a:ext cx="22561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6.13: </a:t>
            </a:r>
            <a:r>
              <a:rPr sz="1100" i="1" dirty="0">
                <a:latin typeface="Times New Roman"/>
                <a:cs typeface="Times New Roman"/>
              </a:rPr>
              <a:t>Bánh </a:t>
            </a:r>
            <a:r>
              <a:rPr sz="1100" i="1" spc="-5" dirty="0">
                <a:latin typeface="Times New Roman"/>
                <a:cs typeface="Times New Roman"/>
              </a:rPr>
              <a:t>răng </a:t>
            </a:r>
            <a:r>
              <a:rPr sz="1100" i="1" dirty="0">
                <a:latin typeface="Times New Roman"/>
                <a:cs typeface="Times New Roman"/>
              </a:rPr>
              <a:t>của hộp </a:t>
            </a:r>
            <a:r>
              <a:rPr sz="1100" i="1" spc="-5" dirty="0">
                <a:latin typeface="Times New Roman"/>
                <a:cs typeface="Times New Roman"/>
              </a:rPr>
              <a:t>số bị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xứt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8489" y="2543683"/>
            <a:ext cx="3629025" cy="1317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lvl="1" indent="-246379" algn="just">
              <a:lnSpc>
                <a:spcPts val="1290"/>
              </a:lnSpc>
              <a:spcBef>
                <a:spcPts val="105"/>
              </a:spcBef>
              <a:buAutoNum type="arabicPeriod" startAt="4"/>
              <a:tabLst>
                <a:tab pos="52832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Hệ thống truyền lực phát ra tiếng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kêu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ct val="958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Khi chạy xe </a:t>
            </a:r>
            <a:r>
              <a:rPr sz="1100" spc="-5" dirty="0">
                <a:latin typeface="Times New Roman"/>
                <a:cs typeface="Times New Roman"/>
              </a:rPr>
              <a:t>với tốc </a:t>
            </a:r>
            <a:r>
              <a:rPr sz="1100" dirty="0">
                <a:latin typeface="Times New Roman"/>
                <a:cs typeface="Times New Roman"/>
              </a:rPr>
              <a:t>độ ổn định, </a:t>
            </a:r>
            <a:r>
              <a:rPr sz="1100" dirty="0" err="1">
                <a:latin typeface="Times New Roman"/>
                <a:cs typeface="Times New Roman"/>
              </a:rPr>
              <a:t>từ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d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liên </a:t>
            </a:r>
            <a:r>
              <a:rPr sz="1100" spc="-5" dirty="0">
                <a:latin typeface="Times New Roman"/>
                <a:cs typeface="Times New Roman"/>
              </a:rPr>
              <a:t>tục </a:t>
            </a:r>
            <a:r>
              <a:rPr sz="1100" spc="-35" dirty="0">
                <a:latin typeface="Times New Roman"/>
                <a:cs typeface="Times New Roman"/>
              </a:rPr>
              <a:t>phát 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tiếng kêu </a:t>
            </a:r>
            <a:r>
              <a:rPr sz="1100" dirty="0">
                <a:latin typeface="Times New Roman"/>
                <a:cs typeface="Times New Roman"/>
              </a:rPr>
              <a:t>theo chu </a:t>
            </a:r>
            <a:r>
              <a:rPr sz="1100" spc="-10" dirty="0">
                <a:latin typeface="Times New Roman"/>
                <a:cs typeface="Times New Roman"/>
              </a:rPr>
              <a:t>kỳ, </a:t>
            </a:r>
            <a:r>
              <a:rPr sz="1100" dirty="0">
                <a:latin typeface="Times New Roman"/>
                <a:cs typeface="Times New Roman"/>
              </a:rPr>
              <a:t>kèm theo xe bị rung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tần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cao, hệ  thống </a:t>
            </a:r>
            <a:r>
              <a:rPr sz="1100" spc="-5" dirty="0">
                <a:latin typeface="Times New Roman"/>
                <a:cs typeface="Times New Roman"/>
              </a:rPr>
              <a:t>truyền </a:t>
            </a:r>
            <a:r>
              <a:rPr sz="1100" dirty="0">
                <a:latin typeface="Times New Roman"/>
                <a:cs typeface="Times New Roman"/>
              </a:rPr>
              <a:t>lực đã </a:t>
            </a:r>
            <a:r>
              <a:rPr sz="1100" spc="-5" dirty="0">
                <a:latin typeface="Times New Roman"/>
                <a:cs typeface="Times New Roman"/>
              </a:rPr>
              <a:t>gặp vấn </a:t>
            </a:r>
            <a:r>
              <a:rPr sz="1100" dirty="0">
                <a:latin typeface="Times New Roman"/>
                <a:cs typeface="Times New Roman"/>
              </a:rPr>
              <a:t>đề,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độ, </a:t>
            </a:r>
            <a:r>
              <a:rPr sz="1100" spc="-65" dirty="0">
                <a:latin typeface="Times New Roman"/>
                <a:cs typeface="Times New Roman"/>
              </a:rPr>
              <a:t>đi  </a:t>
            </a:r>
            <a:r>
              <a:rPr sz="1100" dirty="0">
                <a:latin typeface="Times New Roman"/>
                <a:cs typeface="Times New Roman"/>
              </a:rPr>
              <a:t>chậm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spc="-5" dirty="0" err="1">
                <a:latin typeface="Times New Roman"/>
                <a:cs typeface="Times New Roman"/>
              </a:rPr>
              <a:t>bảo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sửa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  <a:p>
            <a:pPr marL="632460" lvl="2" indent="-351155" algn="just">
              <a:lnSpc>
                <a:spcPts val="1245"/>
              </a:lnSpc>
              <a:buAutoNum type="arabicPeriod"/>
              <a:tabLst>
                <a:tab pos="633095" algn="l"/>
              </a:tabLst>
            </a:pPr>
            <a:r>
              <a:rPr sz="1100" dirty="0">
                <a:latin typeface="Times New Roman"/>
                <a:cs typeface="Times New Roman"/>
              </a:rPr>
              <a:t>Cầu chủ động bị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hỏng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ts val="1260"/>
              </a:lnSpc>
              <a:spcBef>
                <a:spcPts val="60"/>
              </a:spcBef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5" dirty="0">
                <a:latin typeface="Times New Roman"/>
                <a:cs typeface="Times New Roman"/>
              </a:rPr>
              <a:t>vào số, nhả </a:t>
            </a:r>
            <a:r>
              <a:rPr sz="1100" dirty="0">
                <a:latin typeface="Times New Roman"/>
                <a:cs typeface="Times New Roman"/>
              </a:rPr>
              <a:t>bản đạp ly hợp, tuy </a:t>
            </a:r>
            <a:r>
              <a:rPr sz="1100" spc="-5" dirty="0">
                <a:latin typeface="Times New Roman"/>
                <a:cs typeface="Times New Roman"/>
              </a:rPr>
              <a:t>nhiên </a:t>
            </a:r>
            <a:r>
              <a:rPr sz="1100" spc="-70" dirty="0">
                <a:latin typeface="Times New Roman"/>
                <a:cs typeface="Times New Roman"/>
              </a:rPr>
              <a:t>xe 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thể </a:t>
            </a:r>
            <a:r>
              <a:rPr sz="1100" spc="-5" dirty="0">
                <a:latin typeface="Times New Roman"/>
                <a:cs typeface="Times New Roman"/>
              </a:rPr>
              <a:t>chuyển động, </a:t>
            </a:r>
            <a:r>
              <a:rPr sz="1100" dirty="0">
                <a:latin typeface="Times New Roman"/>
                <a:cs typeface="Times New Roman"/>
              </a:rPr>
              <a:t>có thể </a:t>
            </a:r>
            <a:r>
              <a:rPr sz="1100" spc="-5" dirty="0">
                <a:latin typeface="Times New Roman"/>
                <a:cs typeface="Times New Roman"/>
              </a:rPr>
              <a:t>cầu chủ </a:t>
            </a:r>
            <a:r>
              <a:rPr sz="1100" dirty="0">
                <a:latin typeface="Times New Roman"/>
                <a:cs typeface="Times New Roman"/>
              </a:rPr>
              <a:t>động đã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hỏng</a:t>
            </a:r>
          </a:p>
        </p:txBody>
      </p:sp>
      <p:sp>
        <p:nvSpPr>
          <p:cNvPr id="12" name="object 12"/>
          <p:cNvSpPr/>
          <p:nvPr/>
        </p:nvSpPr>
        <p:spPr>
          <a:xfrm>
            <a:off x="6854825" y="3854450"/>
            <a:ext cx="2310765" cy="17310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8236" y="5560314"/>
            <a:ext cx="2873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6.14: </a:t>
            </a:r>
            <a:r>
              <a:rPr sz="1100" i="1" dirty="0">
                <a:latin typeface="Times New Roman"/>
                <a:cs typeface="Times New Roman"/>
              </a:rPr>
              <a:t>bộ vi sai của </a:t>
            </a:r>
            <a:r>
              <a:rPr sz="1100" i="1" spc="-10" dirty="0">
                <a:latin typeface="Times New Roman"/>
                <a:cs typeface="Times New Roman"/>
              </a:rPr>
              <a:t>cầu </a:t>
            </a:r>
            <a:r>
              <a:rPr sz="1100" i="1" dirty="0">
                <a:latin typeface="Times New Roman"/>
                <a:cs typeface="Times New Roman"/>
              </a:rPr>
              <a:t>chủ </a:t>
            </a:r>
            <a:r>
              <a:rPr sz="1100" i="1" spc="-5" dirty="0">
                <a:latin typeface="Times New Roman"/>
                <a:cs typeface="Times New Roman"/>
              </a:rPr>
              <a:t>động </a:t>
            </a:r>
            <a:r>
              <a:rPr sz="1100" i="1" dirty="0">
                <a:latin typeface="Times New Roman"/>
                <a:cs typeface="Times New Roman"/>
              </a:rPr>
              <a:t>bị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hỏng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6.5. Các </a:t>
            </a:r>
            <a:r>
              <a:rPr sz="1100" spc="-5" dirty="0">
                <a:latin typeface="Times New Roman"/>
                <a:cs typeface="Times New Roman"/>
              </a:rPr>
              <a:t>dấu hiện nhận biết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spc="-10" dirty="0">
                <a:latin typeface="Times New Roman"/>
                <a:cs typeface="Times New Roman"/>
              </a:rPr>
              <a:t>sự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1350" y="1042670"/>
            <a:ext cx="3576954" cy="1048385"/>
            <a:chOff x="641350" y="1042670"/>
            <a:chExt cx="3576954" cy="1048385"/>
          </a:xfrm>
        </p:grpSpPr>
        <p:sp>
          <p:nvSpPr>
            <p:cNvPr id="3" name="object 3"/>
            <p:cNvSpPr/>
            <p:nvPr/>
          </p:nvSpPr>
          <p:spPr>
            <a:xfrm>
              <a:off x="641350" y="1042670"/>
              <a:ext cx="1181100" cy="104838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22450" y="1169035"/>
              <a:ext cx="2395854" cy="9220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6712" y="2065147"/>
            <a:ext cx="3629025" cy="2168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4995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6.15: Dấu hiệu hệ thống lái </a:t>
            </a:r>
            <a:r>
              <a:rPr sz="1100" i="1" dirty="0">
                <a:latin typeface="Times New Roman"/>
                <a:cs typeface="Times New Roman"/>
              </a:rPr>
              <a:t>gặp </a:t>
            </a:r>
            <a:r>
              <a:rPr sz="1100" i="1" spc="-5" dirty="0">
                <a:latin typeface="Times New Roman"/>
                <a:cs typeface="Times New Roman"/>
              </a:rPr>
              <a:t>sự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cố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bảng </a:t>
            </a:r>
            <a:r>
              <a:rPr sz="1100" dirty="0">
                <a:latin typeface="Times New Roman"/>
                <a:cs typeface="Times New Roman"/>
              </a:rPr>
              <a:t>đồng hồ đèn </a:t>
            </a:r>
            <a:r>
              <a:rPr sz="1100" spc="-5" dirty="0">
                <a:latin typeface="Times New Roman"/>
                <a:cs typeface="Times New Roman"/>
              </a:rPr>
              <a:t>cảnh </a:t>
            </a:r>
            <a:r>
              <a:rPr sz="1100" dirty="0">
                <a:latin typeface="Times New Roman"/>
                <a:cs typeface="Times New Roman"/>
              </a:rPr>
              <a:t>báo hệ thống </a:t>
            </a:r>
            <a:r>
              <a:rPr sz="1100" spc="-5" dirty="0" err="1">
                <a:latin typeface="Times New Roman"/>
                <a:cs typeface="Times New Roman"/>
              </a:rPr>
              <a:t>lái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hình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1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(a) </a:t>
            </a:r>
            <a:r>
              <a:rPr sz="1100" spc="-5" dirty="0">
                <a:latin typeface="Times New Roman"/>
                <a:cs typeface="Times New Roman"/>
              </a:rPr>
              <a:t>bật sáng, </a:t>
            </a:r>
            <a:r>
              <a:rPr sz="1100" dirty="0">
                <a:latin typeface="Times New Roman"/>
                <a:cs typeface="Times New Roman"/>
              </a:rPr>
              <a:t>độ rơ </a:t>
            </a:r>
            <a:r>
              <a:rPr sz="1100" spc="-5" dirty="0">
                <a:latin typeface="Times New Roman"/>
                <a:cs typeface="Times New Roman"/>
              </a:rPr>
              <a:t>vành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lăng </a:t>
            </a:r>
            <a:r>
              <a:rPr sz="1100" spc="-5" dirty="0" err="1">
                <a:latin typeface="Times New Roman"/>
                <a:cs typeface="Times New Roman"/>
              </a:rPr>
              <a:t>lớn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 </a:t>
            </a:r>
            <a:r>
              <a:rPr sz="1100" dirty="0">
                <a:latin typeface="Times New Roman"/>
                <a:cs typeface="Times New Roman"/>
              </a:rPr>
              <a:t>(b) , </a:t>
            </a:r>
            <a:r>
              <a:rPr sz="1100" spc="-5" dirty="0">
                <a:latin typeface="Times New Roman"/>
                <a:cs typeface="Times New Roman"/>
              </a:rPr>
              <a:t>lực </a:t>
            </a:r>
            <a:r>
              <a:rPr sz="1100" spc="-35" dirty="0">
                <a:latin typeface="Times New Roman"/>
                <a:cs typeface="Times New Roman"/>
              </a:rPr>
              <a:t>đánh 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đều </a:t>
            </a:r>
            <a:r>
              <a:rPr sz="1100" spc="-5" dirty="0">
                <a:latin typeface="Times New Roman"/>
                <a:cs typeface="Times New Roman"/>
              </a:rPr>
              <a:t>(lúc </a:t>
            </a:r>
            <a:r>
              <a:rPr sz="1100" dirty="0">
                <a:latin typeface="Times New Roman"/>
                <a:cs typeface="Times New Roman"/>
              </a:rPr>
              <a:t>nặng </a:t>
            </a:r>
            <a:r>
              <a:rPr sz="1100" spc="-5" dirty="0">
                <a:latin typeface="Times New Roman"/>
                <a:cs typeface="Times New Roman"/>
              </a:rPr>
              <a:t>lúc nhẹ),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đi </a:t>
            </a:r>
            <a:r>
              <a:rPr sz="1100" spc="-5" dirty="0" err="1">
                <a:latin typeface="Times New Roman"/>
                <a:cs typeface="Times New Roman"/>
              </a:rPr>
              <a:t>lệch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40" dirty="0">
                <a:latin typeface="Times New Roman"/>
                <a:cs typeface="Times New Roman"/>
              </a:rPr>
              <a:t>đang 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thẳng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5" dirty="0">
                <a:latin typeface="Times New Roman"/>
                <a:cs typeface="Times New Roman"/>
              </a:rPr>
              <a:t>(</a:t>
            </a:r>
            <a:r>
              <a:rPr sz="1100" spc="-55" dirty="0" smtClean="0">
                <a:latin typeface="Times New Roman"/>
                <a:cs typeface="Times New Roman"/>
              </a:rPr>
              <a:t>đ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nghiêng </a:t>
            </a:r>
            <a:r>
              <a:rPr sz="1100" dirty="0">
                <a:latin typeface="Times New Roman"/>
                <a:cs typeface="Times New Roman"/>
              </a:rPr>
              <a:t>sang </a:t>
            </a:r>
            <a:r>
              <a:rPr sz="1100" spc="-120" dirty="0">
                <a:latin typeface="Times New Roman"/>
                <a:cs typeface="Times New Roman"/>
              </a:rPr>
              <a:t>hai  </a:t>
            </a:r>
            <a:r>
              <a:rPr sz="1100" spc="-5" dirty="0">
                <a:latin typeface="Times New Roman"/>
                <a:cs typeface="Times New Roman"/>
              </a:rPr>
              <a:t>bên);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ts val="126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gặp tình </a:t>
            </a:r>
            <a:r>
              <a:rPr sz="1100" dirty="0" err="1">
                <a:latin typeface="Times New Roman"/>
                <a:cs typeface="Times New Roman"/>
              </a:rPr>
              <a:t>huống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tìm chỗ đỗ </a:t>
            </a:r>
            <a:r>
              <a:rPr sz="1100" spc="-165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toàn,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đầu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tiên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cần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xe,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nếu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</a:t>
            </a:r>
            <a:endParaRPr sz="11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ts val="126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bên </a:t>
            </a:r>
            <a:r>
              <a:rPr sz="1100" spc="-5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(độ cao của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nhỏ </a:t>
            </a:r>
            <a:r>
              <a:rPr sz="1100" spc="-10" dirty="0">
                <a:latin typeface="Times New Roman"/>
                <a:cs typeface="Times New Roman"/>
              </a:rPr>
              <a:t>hơn </a:t>
            </a:r>
            <a:r>
              <a:rPr sz="1100" dirty="0">
                <a:latin typeface="Times New Roman"/>
                <a:cs typeface="Times New Roman"/>
              </a:rPr>
              <a:t>lốp còn  </a:t>
            </a:r>
            <a:r>
              <a:rPr sz="1100" spc="-5" dirty="0">
                <a:latin typeface="Times New Roman"/>
                <a:cs typeface="Times New Roman"/>
              </a:rPr>
              <a:t>lại)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xảy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tình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trạng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lệch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(mặc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imes New Roman"/>
                <a:cs typeface="Times New Roman"/>
              </a:rPr>
              <a:t>đang</a:t>
            </a:r>
            <a:endParaRPr sz="11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thằng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bằng), cần bơm bổ </a:t>
            </a:r>
            <a:r>
              <a:rPr sz="1100" spc="-5" dirty="0">
                <a:latin typeface="Times New Roman"/>
                <a:cs typeface="Times New Roman"/>
              </a:rPr>
              <a:t>sung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cho </a:t>
            </a:r>
            <a:r>
              <a:rPr sz="1100" spc="-45" dirty="0">
                <a:latin typeface="Times New Roman"/>
                <a:cs typeface="Times New Roman"/>
              </a:rPr>
              <a:t>lốp 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theo </a:t>
            </a:r>
            <a:r>
              <a:rPr sz="1100" dirty="0">
                <a:latin typeface="Times New Roman"/>
                <a:cs typeface="Times New Roman"/>
              </a:rPr>
              <a:t>quy </a:t>
            </a:r>
            <a:r>
              <a:rPr sz="1100" spc="-5" dirty="0">
                <a:latin typeface="Times New Roman"/>
                <a:cs typeface="Times New Roman"/>
              </a:rPr>
              <a:t>định hoặc </a:t>
            </a:r>
            <a:r>
              <a:rPr sz="1100" dirty="0">
                <a:latin typeface="Times New Roman"/>
                <a:cs typeface="Times New Roman"/>
              </a:rPr>
              <a:t>thay lốp </a:t>
            </a:r>
            <a:r>
              <a:rPr sz="1100" spc="-10" dirty="0">
                <a:latin typeface="Times New Roman"/>
                <a:cs typeface="Times New Roman"/>
              </a:rPr>
              <a:t>dự </a:t>
            </a:r>
            <a:r>
              <a:rPr sz="1100" spc="-5" dirty="0">
                <a:latin typeface="Times New Roman"/>
                <a:cs typeface="Times New Roman"/>
              </a:rPr>
              <a:t>phòng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tiếp </a:t>
            </a:r>
            <a:r>
              <a:rPr sz="1100" dirty="0">
                <a:latin typeface="Times New Roman"/>
                <a:cs typeface="Times New Roman"/>
              </a:rPr>
              <a:t>tục </a:t>
            </a:r>
            <a:r>
              <a:rPr sz="1100" spc="-5" dirty="0">
                <a:latin typeface="Times New Roman"/>
                <a:cs typeface="Times New Roman"/>
              </a:rPr>
              <a:t>hành trình.  </a:t>
            </a:r>
            <a:r>
              <a:rPr sz="1100" dirty="0" err="1">
                <a:latin typeface="Times New Roman"/>
                <a:cs typeface="Times New Roman"/>
              </a:rPr>
              <a:t>Trong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không gặp  sự  </a:t>
            </a:r>
            <a:r>
              <a:rPr sz="1100" dirty="0">
                <a:latin typeface="Times New Roman"/>
                <a:cs typeface="Times New Roman"/>
              </a:rPr>
              <a:t>cố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5" dirty="0">
                <a:latin typeface="Times New Roman"/>
                <a:cs typeface="Times New Roman"/>
              </a:rPr>
              <a:t>xe,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 </a:t>
            </a:r>
            <a:r>
              <a:rPr sz="1100" spc="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 </a:t>
            </a:r>
            <a:r>
              <a:rPr sz="1100" spc="-170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gọi cứu </a:t>
            </a:r>
            <a:r>
              <a:rPr sz="1100" dirty="0">
                <a:latin typeface="Times New Roman"/>
                <a:cs typeface="Times New Roman"/>
              </a:rPr>
              <a:t>hộ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spc="5" dirty="0" err="1">
                <a:latin typeface="Times New Roman"/>
                <a:cs typeface="Times New Roman"/>
              </a:rPr>
              <a:t>bảo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60" dirty="0">
                <a:latin typeface="Times New Roman"/>
                <a:cs typeface="Times New Roman"/>
              </a:rPr>
              <a:t>sửa  </a:t>
            </a:r>
            <a:r>
              <a:rPr sz="1100" dirty="0">
                <a:latin typeface="Times New Roman"/>
                <a:cs typeface="Times New Roman"/>
              </a:rPr>
              <a:t>chữa.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6712" y="4636770"/>
            <a:ext cx="3629025" cy="185884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255" indent="269240" algn="just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6.6. Các dấu </a:t>
            </a:r>
            <a:r>
              <a:rPr sz="1100" spc="-5" dirty="0">
                <a:latin typeface="Times New Roman"/>
                <a:cs typeface="Times New Roman"/>
              </a:rPr>
              <a:t>hiện </a:t>
            </a:r>
            <a:r>
              <a:rPr sz="1100" dirty="0">
                <a:latin typeface="Times New Roman"/>
                <a:cs typeface="Times New Roman"/>
              </a:rPr>
              <a:t>nhận </a:t>
            </a:r>
            <a:r>
              <a:rPr sz="1100" spc="-5" dirty="0">
                <a:latin typeface="Times New Roman"/>
                <a:cs typeface="Times New Roman"/>
              </a:rPr>
              <a:t>biết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chuyển động </a:t>
            </a:r>
            <a:r>
              <a:rPr sz="1100" spc="-5" dirty="0">
                <a:latin typeface="Times New Roman"/>
                <a:cs typeface="Times New Roman"/>
              </a:rPr>
              <a:t>(bánh  </a:t>
            </a:r>
            <a:r>
              <a:rPr sz="1100" dirty="0">
                <a:latin typeface="Times New Roman"/>
                <a:cs typeface="Times New Roman"/>
              </a:rPr>
              <a:t>xe)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dirty="0">
                <a:latin typeface="Times New Roman"/>
                <a:cs typeface="Times New Roman"/>
              </a:rPr>
              <a:t>sự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</a:p>
          <a:p>
            <a:pPr marL="12700" marR="9525" indent="269240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bảng đồng hồ đèn cảnh báo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bật sáng,  </a:t>
            </a:r>
            <a:r>
              <a:rPr sz="1100" dirty="0">
                <a:latin typeface="Times New Roman"/>
                <a:cs typeface="Times New Roman"/>
              </a:rPr>
              <a:t>hoặc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một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bên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bị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nghiêng,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tay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nặng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về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một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bên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mặc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  <a:p>
            <a:pPr marL="12700" marR="8890" algn="just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đang đi </a:t>
            </a:r>
            <a:r>
              <a:rPr sz="1100" dirty="0" err="1">
                <a:latin typeface="Times New Roman"/>
                <a:cs typeface="Times New Roman"/>
              </a:rPr>
              <a:t>trên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 phẳng, </a:t>
            </a:r>
            <a:r>
              <a:rPr sz="1100" spc="-60" dirty="0" smtClean="0">
                <a:latin typeface="Times New Roman"/>
                <a:cs typeface="Times New Roman"/>
              </a:rPr>
              <a:t>ng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ời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xe </a:t>
            </a:r>
            <a:r>
              <a:rPr sz="1100" spc="-5" dirty="0">
                <a:latin typeface="Times New Roman"/>
                <a:cs typeface="Times New Roman"/>
              </a:rPr>
              <a:t>cần tìm </a:t>
            </a:r>
            <a:r>
              <a:rPr sz="1100" dirty="0">
                <a:latin typeface="Times New Roman"/>
                <a:cs typeface="Times New Roman"/>
              </a:rPr>
              <a:t>chỗ </a:t>
            </a:r>
            <a:r>
              <a:rPr sz="1100" spc="-195" dirty="0">
                <a:latin typeface="Times New Roman"/>
                <a:cs typeface="Times New Roman"/>
              </a:rPr>
              <a:t>an  </a:t>
            </a:r>
            <a:r>
              <a:rPr sz="1100" dirty="0">
                <a:latin typeface="Times New Roman"/>
                <a:cs typeface="Times New Roman"/>
              </a:rPr>
              <a:t>toàn đỗ xe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tiến hành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lốp xe, bằng </a:t>
            </a:r>
            <a:r>
              <a:rPr sz="1100" spc="-5" dirty="0" err="1">
                <a:latin typeface="Times New Roman"/>
                <a:cs typeface="Times New Roman"/>
              </a:rPr>
              <a:t>mắt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45" dirty="0">
                <a:latin typeface="Times New Roman"/>
                <a:cs typeface="Times New Roman"/>
              </a:rPr>
              <a:t>thể 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chiều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cao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phát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lốp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bị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giảm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(bị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26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xẹp), </a:t>
            </a:r>
            <a:r>
              <a:rPr sz="1100" spc="-5" dirty="0" err="1">
                <a:latin typeface="Times New Roman"/>
                <a:cs typeface="Times New Roman"/>
              </a:rPr>
              <a:t>trong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hợp </a:t>
            </a:r>
            <a:r>
              <a:rPr sz="1100" dirty="0">
                <a:latin typeface="Times New Roman"/>
                <a:cs typeface="Times New Roman"/>
              </a:rPr>
              <a:t>này bánh xe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thoát hơi,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0" dirty="0">
                <a:latin typeface="Times New Roman"/>
                <a:cs typeface="Times New Roman"/>
              </a:rPr>
              <a:t>cán 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 err="1">
                <a:latin typeface="Times New Roman"/>
                <a:cs typeface="Times New Roman"/>
              </a:rPr>
              <a:t>đinh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  </a:t>
            </a:r>
            <a:r>
              <a:rPr sz="1100" spc="-5" dirty="0">
                <a:latin typeface="Times New Roman"/>
                <a:cs typeface="Times New Roman"/>
              </a:rPr>
              <a:t>hình (c)  hoặc  rò  khí </a:t>
            </a:r>
            <a:r>
              <a:rPr sz="1100" dirty="0">
                <a:latin typeface="Times New Roman"/>
                <a:cs typeface="Times New Roman"/>
              </a:rPr>
              <a:t>ở  chân </a:t>
            </a:r>
            <a:r>
              <a:rPr sz="1100" spc="-5" dirty="0">
                <a:latin typeface="Times New Roman"/>
                <a:cs typeface="Times New Roman"/>
              </a:rPr>
              <a:t>van, mép  tanh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lốp,</a:t>
            </a:r>
            <a:endParaRPr sz="11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ts val="1260"/>
              </a:lnSpc>
              <a:spcBef>
                <a:spcPts val="15"/>
              </a:spcBef>
            </a:pP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</a:t>
            </a:r>
            <a:r>
              <a:rPr sz="1100" spc="-5" dirty="0">
                <a:latin typeface="Times New Roman"/>
                <a:cs typeface="Times New Roman"/>
              </a:rPr>
              <a:t>tiến hành </a:t>
            </a:r>
            <a:r>
              <a:rPr sz="1100" dirty="0">
                <a:latin typeface="Times New Roman"/>
                <a:cs typeface="Times New Roman"/>
              </a:rPr>
              <a:t>thay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dự phòng đề </a:t>
            </a:r>
            <a:r>
              <a:rPr sz="1100" spc="-5" dirty="0">
                <a:latin typeface="Times New Roman"/>
                <a:cs typeface="Times New Roman"/>
              </a:rPr>
              <a:t>tiếp </a:t>
            </a:r>
            <a:r>
              <a:rPr sz="1100" dirty="0">
                <a:latin typeface="Times New Roman"/>
                <a:cs typeface="Times New Roman"/>
              </a:rPr>
              <a:t>tục </a:t>
            </a:r>
            <a:r>
              <a:rPr sz="1100" spc="-40" dirty="0">
                <a:latin typeface="Times New Roman"/>
                <a:cs typeface="Times New Roman"/>
              </a:rPr>
              <a:t>hành  </a:t>
            </a:r>
            <a:r>
              <a:rPr sz="1100" spc="-5" dirty="0">
                <a:latin typeface="Times New Roman"/>
                <a:cs typeface="Times New Roman"/>
              </a:rPr>
              <a:t>trình.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82384" y="1043940"/>
            <a:ext cx="1505585" cy="940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58455" y="1045210"/>
            <a:ext cx="1679575" cy="939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11745" y="1958467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12469" y="1958467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43954" y="2159635"/>
            <a:ext cx="2360295" cy="822960"/>
            <a:chOff x="6243954" y="2159635"/>
            <a:chExt cx="2360295" cy="822960"/>
          </a:xfrm>
        </p:grpSpPr>
        <p:sp>
          <p:nvSpPr>
            <p:cNvPr id="12" name="object 12"/>
            <p:cNvSpPr/>
            <p:nvPr/>
          </p:nvSpPr>
          <p:spPr>
            <a:xfrm>
              <a:off x="6243954" y="2159635"/>
              <a:ext cx="1228090" cy="8229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506969" y="2159635"/>
              <a:ext cx="1097279" cy="8229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object 14"/>
          <p:cNvSpPr/>
          <p:nvPr/>
        </p:nvSpPr>
        <p:spPr>
          <a:xfrm>
            <a:off x="8659600" y="2145665"/>
            <a:ext cx="1113182" cy="802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5689" y="2956687"/>
            <a:ext cx="26320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22070" algn="l"/>
                <a:tab pos="2463800" algn="l"/>
              </a:tabLst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	</a:t>
            </a: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d)	</a:t>
            </a: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e)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7420" y="3116707"/>
            <a:ext cx="24314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6.16: các </a:t>
            </a:r>
            <a:r>
              <a:rPr sz="1100" i="1" dirty="0">
                <a:latin typeface="Times New Roman"/>
                <a:cs typeface="Times New Roman"/>
              </a:rPr>
              <a:t>dấu </a:t>
            </a:r>
            <a:r>
              <a:rPr sz="1100" i="1" spc="-5" dirty="0">
                <a:latin typeface="Times New Roman"/>
                <a:cs typeface="Times New Roman"/>
              </a:rPr>
              <a:t>hiệu bánh </a:t>
            </a:r>
            <a:r>
              <a:rPr sz="1100" i="1" dirty="0">
                <a:latin typeface="Times New Roman"/>
                <a:cs typeface="Times New Roman"/>
              </a:rPr>
              <a:t>xe </a:t>
            </a:r>
            <a:r>
              <a:rPr sz="1100" i="1" spc="-5" dirty="0">
                <a:latin typeface="Times New Roman"/>
                <a:cs typeface="Times New Roman"/>
              </a:rPr>
              <a:t>gặp </a:t>
            </a:r>
            <a:r>
              <a:rPr sz="1100" i="1" dirty="0">
                <a:latin typeface="Times New Roman"/>
                <a:cs typeface="Times New Roman"/>
              </a:rPr>
              <a:t>sự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98489" y="3278504"/>
            <a:ext cx="3629025" cy="11569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Khi xe chạy ở </a:t>
            </a:r>
            <a:r>
              <a:rPr sz="1100" spc="-5" dirty="0">
                <a:latin typeface="Times New Roman"/>
                <a:cs typeface="Times New Roman"/>
              </a:rPr>
              <a:t>tốc </a:t>
            </a:r>
            <a:r>
              <a:rPr sz="1100" dirty="0">
                <a:latin typeface="Times New Roman"/>
                <a:cs typeface="Times New Roman"/>
              </a:rPr>
              <a:t>độ thấp </a:t>
            </a:r>
            <a:r>
              <a:rPr sz="1100" spc="-5" dirty="0">
                <a:latin typeface="Times New Roman"/>
                <a:cs typeface="Times New Roman"/>
              </a:rPr>
              <a:t>vẫn </a:t>
            </a:r>
            <a:r>
              <a:rPr sz="1100" dirty="0" err="1">
                <a:latin typeface="Times New Roman"/>
                <a:cs typeface="Times New Roman"/>
              </a:rPr>
              <a:t>bình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tuy nhiên </a:t>
            </a:r>
            <a:r>
              <a:rPr sz="1100" spc="-50" dirty="0">
                <a:latin typeface="Times New Roman"/>
                <a:cs typeface="Times New Roman"/>
              </a:rPr>
              <a:t>khi  </a:t>
            </a:r>
            <a:r>
              <a:rPr sz="1100" dirty="0">
                <a:latin typeface="Times New Roman"/>
                <a:cs typeface="Times New Roman"/>
              </a:rPr>
              <a:t>xe chạy ở tốc độ cao tay lái rung </a:t>
            </a:r>
            <a:r>
              <a:rPr sz="1100" dirty="0" err="1">
                <a:latin typeface="Times New Roman"/>
                <a:cs typeface="Times New Roman"/>
              </a:rPr>
              <a:t>lắc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hình </a:t>
            </a:r>
            <a:r>
              <a:rPr sz="1100" spc="-5" dirty="0">
                <a:latin typeface="Times New Roman"/>
                <a:cs typeface="Times New Roman"/>
              </a:rPr>
              <a:t>(e)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35" dirty="0">
                <a:latin typeface="Times New Roman"/>
                <a:cs typeface="Times New Roman"/>
              </a:rPr>
              <a:t>không  </a:t>
            </a:r>
            <a:r>
              <a:rPr sz="1100" dirty="0">
                <a:latin typeface="Times New Roman"/>
                <a:cs typeface="Times New Roman"/>
              </a:rPr>
              <a:t>kèm theo tiếng động lạ từ hệ thống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xe, </a:t>
            </a:r>
            <a:r>
              <a:rPr sz="1100" dirty="0" err="1">
                <a:latin typeface="Times New Roman"/>
                <a:cs typeface="Times New Roman"/>
              </a:rPr>
              <a:t>hiện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này </a:t>
            </a:r>
            <a:r>
              <a:rPr sz="1100" spc="-35" dirty="0">
                <a:latin typeface="Times New Roman"/>
                <a:cs typeface="Times New Roman"/>
              </a:rPr>
              <a:t>gây 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bởi sự mất </a:t>
            </a:r>
            <a:r>
              <a:rPr sz="1100" dirty="0">
                <a:latin typeface="Times New Roman"/>
                <a:cs typeface="Times New Roman"/>
              </a:rPr>
              <a:t>cân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động trên </a:t>
            </a:r>
            <a:r>
              <a:rPr sz="1100" spc="-5" dirty="0">
                <a:latin typeface="Times New Roman"/>
                <a:cs typeface="Times New Roman"/>
              </a:rPr>
              <a:t>các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dẫn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h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imes New Roman"/>
                <a:cs typeface="Times New Roman"/>
              </a:rPr>
              <a:t>hoặc  </a:t>
            </a:r>
            <a:r>
              <a:rPr sz="1100" dirty="0">
                <a:latin typeface="Times New Roman"/>
                <a:cs typeface="Times New Roman"/>
              </a:rPr>
              <a:t>lốp xe </a:t>
            </a:r>
            <a:r>
              <a:rPr sz="1100" spc="-5" dirty="0">
                <a:latin typeface="Times New Roman"/>
                <a:cs typeface="Times New Roman"/>
              </a:rPr>
              <a:t>mòn không </a:t>
            </a:r>
            <a:r>
              <a:rPr sz="1100" dirty="0">
                <a:latin typeface="Times New Roman"/>
                <a:cs typeface="Times New Roman"/>
              </a:rPr>
              <a:t>đều hoặc quá </a:t>
            </a:r>
            <a:r>
              <a:rPr sz="1100" spc="-5" dirty="0" err="1">
                <a:latin typeface="Times New Roman"/>
                <a:cs typeface="Times New Roman"/>
              </a:rPr>
              <a:t>mòn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(d),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75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tốc độ để đảm bảo an </a:t>
            </a:r>
            <a:r>
              <a:rPr sz="1100" spc="-5" dirty="0">
                <a:latin typeface="Times New Roman"/>
                <a:cs typeface="Times New Roman"/>
              </a:rPr>
              <a:t>toàn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trạm </a:t>
            </a:r>
            <a:r>
              <a:rPr sz="1100" spc="-55" dirty="0" err="1">
                <a:latin typeface="Times New Roman"/>
                <a:cs typeface="Times New Roman"/>
              </a:rPr>
              <a:t>bảo</a:t>
            </a:r>
            <a:r>
              <a:rPr sz="1100" spc="-5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cân </a:t>
            </a:r>
            <a:r>
              <a:rPr sz="1100" spc="-10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động bánh xe hoặc thay lốp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mới.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4563236"/>
            <a:ext cx="3625850" cy="3543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6924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6.7. Các dấu </a:t>
            </a:r>
            <a:r>
              <a:rPr sz="1100" spc="-5" dirty="0">
                <a:latin typeface="Times New Roman"/>
                <a:cs typeface="Times New Roman"/>
              </a:rPr>
              <a:t>hiệu nhận biết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an toàn </a:t>
            </a:r>
            <a:r>
              <a:rPr sz="1100" spc="-5" dirty="0">
                <a:latin typeface="Times New Roman"/>
                <a:cs typeface="Times New Roman"/>
              </a:rPr>
              <a:t>(dây </a:t>
            </a:r>
            <a:r>
              <a:rPr sz="1100" dirty="0">
                <a:latin typeface="Times New Roman"/>
                <a:cs typeface="Times New Roman"/>
              </a:rPr>
              <a:t>đai an  toàn, </a:t>
            </a:r>
            <a:r>
              <a:rPr sz="1100" spc="-5" dirty="0">
                <a:latin typeface="Times New Roman"/>
                <a:cs typeface="Times New Roman"/>
              </a:rPr>
              <a:t>túi khí, các cửa) trên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dirty="0">
                <a:latin typeface="Times New Roman"/>
                <a:cs typeface="Times New Roman"/>
              </a:rPr>
              <a:t>sự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cố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79209" y="4910454"/>
            <a:ext cx="1263649" cy="10179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12709" y="4921250"/>
            <a:ext cx="1927860" cy="1007110"/>
            <a:chOff x="7712709" y="4921250"/>
            <a:chExt cx="1927860" cy="1007110"/>
          </a:xfrm>
        </p:grpSpPr>
        <p:sp>
          <p:nvSpPr>
            <p:cNvPr id="21" name="object 21"/>
            <p:cNvSpPr/>
            <p:nvPr/>
          </p:nvSpPr>
          <p:spPr>
            <a:xfrm>
              <a:off x="7712709" y="4921250"/>
              <a:ext cx="1001395" cy="100710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8749029" y="4921250"/>
              <a:ext cx="891540" cy="100710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359560" y="5903214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66381" y="5903214"/>
            <a:ext cx="247904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  <a:tabLst>
                <a:tab pos="136271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(a)	(b)</a:t>
            </a:r>
            <a:endParaRPr sz="1100">
              <a:latin typeface="Times New Roman"/>
              <a:cs typeface="Times New Roman"/>
            </a:endParaRPr>
          </a:p>
          <a:p>
            <a:pPr marL="94615">
              <a:lnSpc>
                <a:spcPts val="1295"/>
              </a:lnSpc>
            </a:pPr>
            <a:r>
              <a:rPr sz="1100" i="1" spc="-5" dirty="0">
                <a:latin typeface="Times New Roman"/>
                <a:cs typeface="Times New Roman"/>
              </a:rPr>
              <a:t>Hình 6.17: </a:t>
            </a:r>
            <a:r>
              <a:rPr sz="1100" i="1" dirty="0">
                <a:latin typeface="Times New Roman"/>
                <a:cs typeface="Times New Roman"/>
              </a:rPr>
              <a:t>đèn cảnh báo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dirty="0">
                <a:latin typeface="Times New Roman"/>
                <a:cs typeface="Times New Roman"/>
              </a:rPr>
              <a:t>thống an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toàn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9025" cy="164083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269240" algn="just">
              <a:lnSpc>
                <a:spcPct val="959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Khi đèn cảnh báo </a:t>
            </a:r>
            <a:r>
              <a:rPr sz="1100" spc="-5" dirty="0">
                <a:latin typeface="Times New Roman"/>
                <a:cs typeface="Times New Roman"/>
              </a:rPr>
              <a:t>thắt dây </a:t>
            </a:r>
            <a:r>
              <a:rPr sz="1100" dirty="0">
                <a:latin typeface="Times New Roman"/>
                <a:cs typeface="Times New Roman"/>
              </a:rPr>
              <a:t>an </a:t>
            </a:r>
            <a:r>
              <a:rPr sz="1100" spc="-5" dirty="0">
                <a:latin typeface="Times New Roman"/>
                <a:cs typeface="Times New Roman"/>
              </a:rPr>
              <a:t>toàn trên </a:t>
            </a:r>
            <a:r>
              <a:rPr sz="1100" dirty="0">
                <a:latin typeface="Times New Roman"/>
                <a:cs typeface="Times New Roman"/>
              </a:rPr>
              <a:t>xe nhấp </a:t>
            </a:r>
            <a:r>
              <a:rPr sz="1100" dirty="0" err="1">
                <a:latin typeface="Times New Roman"/>
                <a:cs typeface="Times New Roman"/>
              </a:rPr>
              <a:t>nháy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65" dirty="0" err="1" smtClean="0">
                <a:latin typeface="Times New Roman"/>
                <a:cs typeface="Times New Roman"/>
              </a:rPr>
              <a:t>nh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hình (a) kèm </a:t>
            </a:r>
            <a:r>
              <a:rPr sz="1100" dirty="0">
                <a:latin typeface="Times New Roman"/>
                <a:cs typeface="Times New Roman"/>
              </a:rPr>
              <a:t>theo âm thanh cảnh </a:t>
            </a:r>
            <a:r>
              <a:rPr sz="1100" spc="-5" dirty="0">
                <a:latin typeface="Times New Roman"/>
                <a:cs typeface="Times New Roman"/>
              </a:rPr>
              <a:t>báo,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cần </a:t>
            </a:r>
            <a:r>
              <a:rPr sz="1100" spc="-35" dirty="0">
                <a:latin typeface="Times New Roman"/>
                <a:cs typeface="Times New Roman"/>
              </a:rPr>
              <a:t>phải  </a:t>
            </a:r>
            <a:r>
              <a:rPr sz="1100" dirty="0">
                <a:latin typeface="Times New Roman"/>
                <a:cs typeface="Times New Roman"/>
              </a:rPr>
              <a:t>tìm chỗ đỗ an </a:t>
            </a:r>
            <a:r>
              <a:rPr sz="1100" spc="-5" dirty="0">
                <a:latin typeface="Times New Roman"/>
                <a:cs typeface="Times New Roman"/>
              </a:rPr>
              <a:t>toàn và </a:t>
            </a:r>
            <a:r>
              <a:rPr sz="1100" dirty="0">
                <a:latin typeface="Times New Roman"/>
                <a:cs typeface="Times New Roman"/>
              </a:rPr>
              <a:t>cài </a:t>
            </a:r>
            <a:r>
              <a:rPr sz="1100" spc="-5" dirty="0">
                <a:latin typeface="Times New Roman"/>
                <a:cs typeface="Times New Roman"/>
              </a:rPr>
              <a:t>dây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toàn.</a:t>
            </a:r>
          </a:p>
          <a:p>
            <a:pPr marL="12700" indent="269240" algn="just">
              <a:lnSpc>
                <a:spcPts val="1235"/>
              </a:lnSpc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đèn cảnh </a:t>
            </a:r>
            <a:r>
              <a:rPr sz="1100" dirty="0" err="1">
                <a:latin typeface="Times New Roman"/>
                <a:cs typeface="Times New Roman"/>
              </a:rPr>
              <a:t>báo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err="1" smtClean="0">
                <a:latin typeface="Times New Roman"/>
                <a:cs typeface="Times New Roman"/>
              </a:rPr>
              <a:t>ch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đóng </a:t>
            </a:r>
            <a:r>
              <a:rPr sz="1100" dirty="0">
                <a:latin typeface="Times New Roman"/>
                <a:cs typeface="Times New Roman"/>
              </a:rPr>
              <a:t>chặt </a:t>
            </a:r>
            <a:r>
              <a:rPr sz="1100" dirty="0" err="1">
                <a:latin typeface="Times New Roman"/>
                <a:cs typeface="Times New Roman"/>
              </a:rPr>
              <a:t>cửa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 (b) vẫn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Times New Roman"/>
                <a:cs typeface="Times New Roman"/>
              </a:rPr>
              <a:t>còn</a:t>
            </a:r>
            <a:endParaRPr sz="11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95600"/>
              </a:lnSpc>
              <a:spcBef>
                <a:spcPts val="35"/>
              </a:spcBef>
            </a:pPr>
            <a:r>
              <a:rPr sz="1100" spc="-5" dirty="0">
                <a:latin typeface="Times New Roman"/>
                <a:cs typeface="Times New Roman"/>
              </a:rPr>
              <a:t>sáng, </a:t>
            </a:r>
            <a:r>
              <a:rPr sz="1100" dirty="0">
                <a:latin typeface="Times New Roman"/>
                <a:cs typeface="Times New Roman"/>
              </a:rPr>
              <a:t>điều đó có </a:t>
            </a:r>
            <a:r>
              <a:rPr sz="1100" spc="-5" dirty="0">
                <a:latin typeface="Times New Roman"/>
                <a:cs typeface="Times New Roman"/>
              </a:rPr>
              <a:t>nghĩa trên </a:t>
            </a:r>
            <a:r>
              <a:rPr sz="1100" dirty="0">
                <a:latin typeface="Times New Roman"/>
                <a:cs typeface="Times New Roman"/>
              </a:rPr>
              <a:t>xe còn có </a:t>
            </a:r>
            <a:r>
              <a:rPr sz="1100" spc="-5" dirty="0">
                <a:latin typeface="Times New Roman"/>
                <a:cs typeface="Times New Roman"/>
              </a:rPr>
              <a:t>cửa </a:t>
            </a:r>
            <a:r>
              <a:rPr sz="1100" dirty="0" err="1">
                <a:latin typeface="Times New Roman"/>
                <a:cs typeface="Times New Roman"/>
              </a:rPr>
              <a:t>đóng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err="1" smtClean="0">
                <a:latin typeface="Times New Roman"/>
                <a:cs typeface="Times New Roman"/>
              </a:rPr>
              <a:t>ch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chặt, </a:t>
            </a:r>
            <a:r>
              <a:rPr sz="1100" spc="-145" dirty="0" smtClean="0">
                <a:latin typeface="Times New Roman"/>
                <a:cs typeface="Times New Roman"/>
              </a:rPr>
              <a:t>ng</a:t>
            </a:r>
            <a:r>
              <a:rPr lang="vi-VN" sz="1100" spc="-145" dirty="0" smtClean="0">
                <a:latin typeface="Times New Roman"/>
                <a:cs typeface="Times New Roman"/>
              </a:rPr>
              <a:t>ư</a:t>
            </a:r>
            <a:r>
              <a:rPr sz="1100" spc="-145" dirty="0" err="1" smtClean="0">
                <a:latin typeface="Times New Roman"/>
                <a:cs typeface="Times New Roman"/>
              </a:rPr>
              <a:t>ời</a:t>
            </a:r>
            <a:r>
              <a:rPr sz="1100" spc="-14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5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tìm </a:t>
            </a:r>
            <a:r>
              <a:rPr sz="1100" dirty="0">
                <a:latin typeface="Times New Roman"/>
                <a:cs typeface="Times New Roman"/>
              </a:rPr>
              <a:t>chỗ đỗ an </a:t>
            </a:r>
            <a:r>
              <a:rPr sz="1100" spc="-5" dirty="0">
                <a:latin typeface="Times New Roman"/>
                <a:cs typeface="Times New Roman"/>
              </a:rPr>
              <a:t>toàn, kiểm </a:t>
            </a:r>
            <a:r>
              <a:rPr sz="1100" dirty="0">
                <a:latin typeface="Times New Roman"/>
                <a:cs typeface="Times New Roman"/>
              </a:rPr>
              <a:t>tra, đóng chặt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cửa </a:t>
            </a:r>
            <a:r>
              <a:rPr sz="1100" spc="-10" dirty="0">
                <a:latin typeface="Times New Roman"/>
                <a:cs typeface="Times New Roman"/>
              </a:rPr>
              <a:t>để  </a:t>
            </a:r>
            <a:r>
              <a:rPr sz="1100" dirty="0">
                <a:latin typeface="Times New Roman"/>
                <a:cs typeface="Times New Roman"/>
              </a:rPr>
              <a:t>đảm bảo an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40"/>
              </a:lnSpc>
            </a:pPr>
            <a:r>
              <a:rPr sz="1100" dirty="0">
                <a:latin typeface="Times New Roman"/>
                <a:cs typeface="Times New Roman"/>
              </a:rPr>
              <a:t>Khi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đèn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cảnh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báo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hệ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thống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túi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bật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sáng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hình</a:t>
            </a:r>
            <a:endParaRPr sz="11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ts val="1270"/>
              </a:lnSpc>
              <a:spcBef>
                <a:spcPts val="55"/>
              </a:spcBef>
            </a:pPr>
            <a:r>
              <a:rPr sz="1100" dirty="0">
                <a:latin typeface="Times New Roman"/>
                <a:cs typeface="Times New Roman"/>
              </a:rPr>
              <a:t>(b)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 err="1">
                <a:latin typeface="Times New Roman"/>
                <a:cs typeface="Times New Roman"/>
              </a:rPr>
              <a:t>cần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95" dirty="0">
                <a:latin typeface="Times New Roman"/>
                <a:cs typeface="Times New Roman"/>
              </a:rPr>
              <a:t>sửa  </a:t>
            </a:r>
            <a:r>
              <a:rPr sz="1100" dirty="0">
                <a:latin typeface="Times New Roman"/>
                <a:cs typeface="Times New Roman"/>
              </a:rPr>
              <a:t>chữa.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2" y="2784475"/>
            <a:ext cx="3628390" cy="214353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8255" indent="269240">
              <a:lnSpc>
                <a:spcPts val="1270"/>
              </a:lnSpc>
              <a:spcBef>
                <a:spcPts val="185"/>
              </a:spcBef>
            </a:pPr>
            <a:r>
              <a:rPr sz="1100" dirty="0">
                <a:latin typeface="Times New Roman"/>
                <a:cs typeface="Times New Roman"/>
              </a:rPr>
              <a:t>6.8. </a:t>
            </a:r>
            <a:r>
              <a:rPr sz="1100" spc="-5" dirty="0">
                <a:latin typeface="Times New Roman"/>
                <a:cs typeface="Times New Roman"/>
              </a:rPr>
              <a:t>Dấu </a:t>
            </a:r>
            <a:r>
              <a:rPr sz="1100" dirty="0">
                <a:latin typeface="Times New Roman"/>
                <a:cs typeface="Times New Roman"/>
              </a:rPr>
              <a:t>hiệu </a:t>
            </a:r>
            <a:r>
              <a:rPr sz="1100" spc="-5" dirty="0">
                <a:latin typeface="Times New Roman"/>
                <a:cs typeface="Times New Roman"/>
              </a:rPr>
              <a:t>nhận biết Ắc quy, </a:t>
            </a:r>
            <a:r>
              <a:rPr sz="1100" dirty="0">
                <a:latin typeface="Times New Roman"/>
                <a:cs typeface="Times New Roman"/>
              </a:rPr>
              <a:t>hệ thống nạp điện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xe  </a:t>
            </a:r>
            <a:r>
              <a:rPr sz="1100" spc="-5" dirty="0">
                <a:latin typeface="Times New Roman"/>
                <a:cs typeface="Times New Roman"/>
              </a:rPr>
              <a:t>gặp </a:t>
            </a:r>
            <a:r>
              <a:rPr sz="1100" dirty="0">
                <a:latin typeface="Times New Roman"/>
                <a:cs typeface="Times New Roman"/>
              </a:rPr>
              <a:t>sự cố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5800"/>
              </a:lnSpc>
            </a:pP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bật chìa khóa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khởi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spc="-65" dirty="0" err="1">
                <a:latin typeface="Times New Roman"/>
                <a:cs typeface="Times New Roman"/>
              </a:rPr>
              <a:t>cơ</a:t>
            </a:r>
            <a:r>
              <a:rPr sz="1100" spc="-65" dirty="0">
                <a:latin typeface="Times New Roman"/>
                <a:cs typeface="Times New Roman"/>
              </a:rPr>
              <a:t>  </a:t>
            </a:r>
            <a:r>
              <a:rPr sz="1100" spc="-55" dirty="0" err="1" smtClean="0">
                <a:latin typeface="Times New Roman"/>
                <a:cs typeface="Times New Roman"/>
              </a:rPr>
              <a:t>nh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smtClean="0">
                <a:latin typeface="Times New Roman"/>
                <a:cs typeface="Times New Roman"/>
              </a:rPr>
              <a:t>ng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khởi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hoạt động hoặc chỉ </a:t>
            </a:r>
            <a:r>
              <a:rPr sz="1100" spc="-5" dirty="0">
                <a:latin typeface="Times New Roman"/>
                <a:cs typeface="Times New Roman"/>
              </a:rPr>
              <a:t>phát ra </a:t>
            </a:r>
            <a:r>
              <a:rPr sz="1100" spc="-95" dirty="0">
                <a:latin typeface="Times New Roman"/>
                <a:cs typeface="Times New Roman"/>
              </a:rPr>
              <a:t>âm  </a:t>
            </a:r>
            <a:r>
              <a:rPr sz="1100" dirty="0">
                <a:latin typeface="Times New Roman"/>
                <a:cs typeface="Times New Roman"/>
              </a:rPr>
              <a:t>thanh đóng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rơ le </a:t>
            </a:r>
            <a:r>
              <a:rPr sz="1100" spc="-5" dirty="0">
                <a:latin typeface="Times New Roman"/>
                <a:cs typeface="Times New Roman"/>
              </a:rPr>
              <a:t>“tạch </a:t>
            </a:r>
            <a:r>
              <a:rPr sz="1100" dirty="0">
                <a:latin typeface="Times New Roman"/>
                <a:cs typeface="Times New Roman"/>
              </a:rPr>
              <a:t>tạch”, lúc </a:t>
            </a:r>
            <a:r>
              <a:rPr sz="1100" spc="-5" dirty="0">
                <a:latin typeface="Times New Roman"/>
                <a:cs typeface="Times New Roman"/>
              </a:rPr>
              <a:t>này </a:t>
            </a:r>
            <a:r>
              <a:rPr sz="1100" dirty="0">
                <a:latin typeface="Times New Roman"/>
                <a:cs typeface="Times New Roman"/>
              </a:rPr>
              <a:t>điện áp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ắc </a:t>
            </a:r>
            <a:r>
              <a:rPr sz="1100" spc="-5" dirty="0">
                <a:latin typeface="Times New Roman"/>
                <a:cs typeface="Times New Roman"/>
              </a:rPr>
              <a:t>quy  không </a:t>
            </a:r>
            <a:r>
              <a:rPr sz="1100" dirty="0">
                <a:latin typeface="Times New Roman"/>
                <a:cs typeface="Times New Roman"/>
              </a:rPr>
              <a:t>đủ để </a:t>
            </a:r>
            <a:r>
              <a:rPr sz="1100" spc="-5" dirty="0">
                <a:latin typeface="Times New Roman"/>
                <a:cs typeface="Times New Roman"/>
              </a:rPr>
              <a:t>khởi </a:t>
            </a:r>
            <a:r>
              <a:rPr sz="1100" dirty="0">
                <a:latin typeface="Times New Roman"/>
                <a:cs typeface="Times New Roman"/>
              </a:rPr>
              <a:t>động động </a:t>
            </a:r>
            <a:r>
              <a:rPr sz="1100" spc="5" dirty="0">
                <a:latin typeface="Times New Roman"/>
                <a:cs typeface="Times New Roman"/>
              </a:rPr>
              <a:t>cơ.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40" dirty="0">
                <a:latin typeface="Times New Roman"/>
                <a:cs typeface="Times New Roman"/>
              </a:rPr>
              <a:t>bình  </a:t>
            </a:r>
            <a:r>
              <a:rPr sz="1100" dirty="0">
                <a:latin typeface="Times New Roman"/>
                <a:cs typeface="Times New Roman"/>
              </a:rPr>
              <a:t>ắc </a:t>
            </a:r>
            <a:r>
              <a:rPr sz="1100" dirty="0" err="1">
                <a:latin typeface="Times New Roman"/>
                <a:cs typeface="Times New Roman"/>
              </a:rPr>
              <a:t>quy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đã nêu tại </a:t>
            </a:r>
            <a:r>
              <a:rPr sz="1100" spc="-5" dirty="0">
                <a:latin typeface="Times New Roman"/>
                <a:cs typeface="Times New Roman"/>
              </a:rPr>
              <a:t>mục </a:t>
            </a:r>
            <a:r>
              <a:rPr sz="1100" i="1" dirty="0">
                <a:solidFill>
                  <a:srgbClr val="FF0000"/>
                </a:solidFill>
                <a:latin typeface="Times New Roman"/>
                <a:cs typeface="Times New Roman"/>
              </a:rPr>
              <a:t>6.3.3.1 </a:t>
            </a:r>
            <a:r>
              <a:rPr sz="1100" spc="-5" dirty="0">
                <a:latin typeface="Times New Roman"/>
                <a:cs typeface="Times New Roman"/>
              </a:rPr>
              <a:t>của tài liệu này, nếu </a:t>
            </a:r>
            <a:r>
              <a:rPr sz="1100" dirty="0">
                <a:latin typeface="Times New Roman"/>
                <a:cs typeface="Times New Roman"/>
              </a:rPr>
              <a:t>ắc </a:t>
            </a:r>
            <a:r>
              <a:rPr sz="1100" spc="-70" dirty="0">
                <a:latin typeface="Times New Roman"/>
                <a:cs typeface="Times New Roman"/>
              </a:rPr>
              <a:t>quy 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5" dirty="0">
                <a:latin typeface="Times New Roman"/>
                <a:cs typeface="Times New Roman"/>
              </a:rPr>
              <a:t>hỏng, cần </a:t>
            </a:r>
            <a:r>
              <a:rPr sz="1100" dirty="0">
                <a:latin typeface="Times New Roman"/>
                <a:cs typeface="Times New Roman"/>
              </a:rPr>
              <a:t>thay </a:t>
            </a:r>
            <a:r>
              <a:rPr sz="1100" spc="-5" dirty="0">
                <a:latin typeface="Times New Roman"/>
                <a:cs typeface="Times New Roman"/>
              </a:rPr>
              <a:t>ắc </a:t>
            </a:r>
            <a:r>
              <a:rPr sz="1100" dirty="0">
                <a:latin typeface="Times New Roman"/>
                <a:cs typeface="Times New Roman"/>
              </a:rPr>
              <a:t>quy </a:t>
            </a:r>
            <a:r>
              <a:rPr sz="1100" spc="-5" dirty="0">
                <a:latin typeface="Times New Roman"/>
                <a:cs typeface="Times New Roman"/>
              </a:rPr>
              <a:t>mới. Nếu ắc </a:t>
            </a:r>
            <a:r>
              <a:rPr sz="1100" dirty="0" err="1">
                <a:latin typeface="Times New Roman"/>
                <a:cs typeface="Times New Roman"/>
              </a:rPr>
              <a:t>quy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err="1" smtClean="0">
                <a:latin typeface="Times New Roman"/>
                <a:cs typeface="Times New Roman"/>
              </a:rPr>
              <a:t>ch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hỏng,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40" dirty="0" err="1">
                <a:latin typeface="Times New Roman"/>
                <a:cs typeface="Times New Roman"/>
              </a:rPr>
              <a:t>phải</a:t>
            </a:r>
            <a:r>
              <a:rPr sz="1100" spc="-40" dirty="0">
                <a:latin typeface="Times New Roman"/>
                <a:cs typeface="Times New Roman"/>
              </a:rPr>
              <a:t> 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ắc </a:t>
            </a:r>
            <a:r>
              <a:rPr sz="1100" dirty="0">
                <a:latin typeface="Times New Roman"/>
                <a:cs typeface="Times New Roman"/>
              </a:rPr>
              <a:t>quy đi </a:t>
            </a:r>
            <a:r>
              <a:rPr sz="1100" spc="-5" dirty="0">
                <a:latin typeface="Times New Roman"/>
                <a:cs typeface="Times New Roman"/>
              </a:rPr>
              <a:t>nạp điện hoặc sử dụng một </a:t>
            </a:r>
            <a:r>
              <a:rPr sz="1100" dirty="0">
                <a:latin typeface="Times New Roman"/>
                <a:cs typeface="Times New Roman"/>
              </a:rPr>
              <a:t>bình ắc quy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spc="-55" dirty="0">
                <a:latin typeface="Times New Roman"/>
                <a:cs typeface="Times New Roman"/>
              </a:rPr>
              <a:t>nối  </a:t>
            </a:r>
            <a:r>
              <a:rPr sz="1100" spc="-5" dirty="0">
                <a:latin typeface="Times New Roman"/>
                <a:cs typeface="Times New Roman"/>
              </a:rPr>
              <a:t>song song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khởi động động </a:t>
            </a:r>
            <a:r>
              <a:rPr sz="1100" dirty="0">
                <a:latin typeface="Times New Roman"/>
                <a:cs typeface="Times New Roman"/>
              </a:rPr>
              <a:t>cơ, </a:t>
            </a: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dirty="0">
                <a:latin typeface="Times New Roman"/>
                <a:cs typeface="Times New Roman"/>
              </a:rPr>
              <a:t>đó </a:t>
            </a:r>
            <a:r>
              <a:rPr sz="1100" spc="-10" dirty="0">
                <a:latin typeface="Times New Roman"/>
                <a:cs typeface="Times New Roman"/>
              </a:rPr>
              <a:t>để xe </a:t>
            </a:r>
            <a:r>
              <a:rPr sz="1100" spc="-5" dirty="0">
                <a:latin typeface="Times New Roman"/>
                <a:cs typeface="Times New Roman"/>
              </a:rPr>
              <a:t>tự nạp </a:t>
            </a:r>
            <a:r>
              <a:rPr sz="1100" dirty="0">
                <a:latin typeface="Times New Roman"/>
                <a:cs typeface="Times New Roman"/>
              </a:rPr>
              <a:t>điện </a:t>
            </a:r>
            <a:r>
              <a:rPr sz="1100" spc="-5" dirty="0">
                <a:latin typeface="Times New Roman"/>
                <a:cs typeface="Times New Roman"/>
              </a:rPr>
              <a:t>(tuy 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 err="1">
                <a:latin typeface="Times New Roman"/>
                <a:cs typeface="Times New Roman"/>
              </a:rPr>
              <a:t>trong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>
                <a:latin typeface="Times New Roman"/>
                <a:cs typeface="Times New Roman"/>
              </a:rPr>
              <a:t>này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để tìm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spc="-30" dirty="0">
                <a:latin typeface="Times New Roman"/>
                <a:cs typeface="Times New Roman"/>
              </a:rPr>
              <a:t>nhân  </a:t>
            </a:r>
            <a:r>
              <a:rPr sz="1100" dirty="0">
                <a:latin typeface="Times New Roman"/>
                <a:cs typeface="Times New Roman"/>
              </a:rPr>
              <a:t>hết </a:t>
            </a:r>
            <a:r>
              <a:rPr sz="1100" spc="-5" dirty="0">
                <a:latin typeface="Times New Roman"/>
                <a:cs typeface="Times New Roman"/>
              </a:rPr>
              <a:t>điện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ắc quy).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9284" y="5059679"/>
            <a:ext cx="3572510" cy="702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737098"/>
            <a:ext cx="3629025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6.18: Kết </a:t>
            </a:r>
            <a:r>
              <a:rPr sz="1100" i="1" dirty="0">
                <a:latin typeface="Times New Roman"/>
                <a:cs typeface="Times New Roman"/>
              </a:rPr>
              <a:t>nối ắc </a:t>
            </a:r>
            <a:r>
              <a:rPr sz="1100" i="1" spc="-5" dirty="0">
                <a:latin typeface="Times New Roman"/>
                <a:cs typeface="Times New Roman"/>
              </a:rPr>
              <a:t>quy </a:t>
            </a:r>
            <a:r>
              <a:rPr sz="1100" i="1" spc="-10" dirty="0">
                <a:latin typeface="Times New Roman"/>
                <a:cs typeface="Times New Roman"/>
              </a:rPr>
              <a:t>để </a:t>
            </a:r>
            <a:r>
              <a:rPr sz="1100" i="1" dirty="0">
                <a:latin typeface="Times New Roman"/>
                <a:cs typeface="Times New Roman"/>
              </a:rPr>
              <a:t>khởi động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70"/>
              </a:lnSpc>
              <a:spcBef>
                <a:spcPts val="5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đã nổ </a:t>
            </a:r>
            <a:r>
              <a:rPr sz="1100" spc="-5" dirty="0">
                <a:latin typeface="Times New Roman"/>
                <a:cs typeface="Times New Roman"/>
              </a:rPr>
              <a:t>đều, tuy </a:t>
            </a:r>
            <a:r>
              <a:rPr sz="1100" dirty="0">
                <a:latin typeface="Times New Roman"/>
                <a:cs typeface="Times New Roman"/>
              </a:rPr>
              <a:t>nhiên đèn </a:t>
            </a:r>
            <a:r>
              <a:rPr sz="1100" dirty="0" err="1">
                <a:latin typeface="Times New Roman"/>
                <a:cs typeface="Times New Roman"/>
              </a:rPr>
              <a:t>báo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40" dirty="0">
                <a:latin typeface="Times New Roman"/>
                <a:cs typeface="Times New Roman"/>
              </a:rPr>
              <a:t>hình  </a:t>
            </a:r>
            <a:r>
              <a:rPr sz="1100" spc="-5" dirty="0">
                <a:latin typeface="Times New Roman"/>
                <a:cs typeface="Times New Roman"/>
              </a:rPr>
              <a:t>vẫn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bật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sáng,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nghĩa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hệ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nạp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hoặc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ắc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489" y="1017777"/>
            <a:ext cx="3624579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của xe đã </a:t>
            </a:r>
            <a:r>
              <a:rPr sz="1100" spc="-5" dirty="0">
                <a:latin typeface="Times New Roman"/>
                <a:cs typeface="Times New Roman"/>
              </a:rPr>
              <a:t>gặp sự </a:t>
            </a:r>
            <a:r>
              <a:rPr sz="1100" dirty="0">
                <a:latin typeface="Times New Roman"/>
                <a:cs typeface="Times New Roman"/>
              </a:rPr>
              <a:t>cố, </a:t>
            </a:r>
            <a:r>
              <a:rPr sz="1100" spc="-5" dirty="0" err="1">
                <a:latin typeface="Times New Roman"/>
                <a:cs typeface="Times New Roman"/>
              </a:rPr>
              <a:t>cần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đến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x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ởng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145" dirty="0">
                <a:latin typeface="Times New Roman"/>
                <a:cs typeface="Times New Roman"/>
              </a:rPr>
              <a:t>kiểm  </a:t>
            </a:r>
            <a:r>
              <a:rPr sz="1100" dirty="0">
                <a:latin typeface="Times New Roman"/>
                <a:cs typeface="Times New Roman"/>
              </a:rPr>
              <a:t>tra, sửa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chữa.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49209" y="1363980"/>
            <a:ext cx="723900" cy="5911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5565" y="2091055"/>
            <a:ext cx="31730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6.19: Đèn báo lỗi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cung </a:t>
            </a:r>
            <a:r>
              <a:rPr sz="1100" i="1" dirty="0">
                <a:latin typeface="Times New Roman"/>
                <a:cs typeface="Times New Roman"/>
              </a:rPr>
              <a:t>cấp </a:t>
            </a:r>
            <a:r>
              <a:rPr sz="1100" i="1" spc="-5" dirty="0">
                <a:latin typeface="Times New Roman"/>
                <a:cs typeface="Times New Roman"/>
              </a:rPr>
              <a:t>điện trên </a:t>
            </a:r>
            <a:r>
              <a:rPr sz="1100" i="1" dirty="0">
                <a:latin typeface="Times New Roman"/>
                <a:cs typeface="Times New Roman"/>
              </a:rPr>
              <a:t>ô</a:t>
            </a:r>
            <a:r>
              <a:rPr sz="1100" i="1" spc="9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tô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5448" y="1020826"/>
            <a:ext cx="2843530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034" algn="ctr">
              <a:lnSpc>
                <a:spcPts val="1290"/>
              </a:lnSpc>
              <a:spcBef>
                <a:spcPts val="100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VII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ts val="1270"/>
              </a:lnSpc>
              <a:spcBef>
                <a:spcPts val="55"/>
              </a:spcBef>
            </a:pPr>
            <a:r>
              <a:rPr sz="1100" b="1" spc="-5" dirty="0">
                <a:latin typeface="Times New Roman"/>
                <a:cs typeface="Times New Roman"/>
              </a:rPr>
              <a:t>NỘI QUI </a:t>
            </a:r>
            <a:r>
              <a:rPr sz="1100" b="1" dirty="0" smtClean="0">
                <a:latin typeface="Times New Roman"/>
                <a:cs typeface="Times New Roman"/>
              </a:rPr>
              <a:t>X</a:t>
            </a:r>
            <a:r>
              <a:rPr lang="vi-VN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ỞNG </a:t>
            </a:r>
            <a:r>
              <a:rPr sz="1100" b="1" spc="-5" dirty="0">
                <a:latin typeface="Times New Roman"/>
                <a:cs typeface="Times New Roman"/>
              </a:rPr>
              <a:t>VÀ KỸ THUẬT AN </a:t>
            </a:r>
            <a:r>
              <a:rPr sz="1100" b="1" spc="-60" dirty="0">
                <a:latin typeface="Times New Roman"/>
                <a:cs typeface="Times New Roman"/>
              </a:rPr>
              <a:t>TOÀN  </a:t>
            </a:r>
            <a:r>
              <a:rPr sz="1100" b="1" dirty="0">
                <a:latin typeface="Times New Roman"/>
                <a:cs typeface="Times New Roman"/>
              </a:rPr>
              <a:t>SỬ </a:t>
            </a:r>
            <a:r>
              <a:rPr sz="1100" b="1" spc="-5" dirty="0">
                <a:latin typeface="Times New Roman"/>
                <a:cs typeface="Times New Roman"/>
              </a:rPr>
              <a:t>DỤNG ĐỒ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NGHỀ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612747"/>
            <a:ext cx="3628390" cy="45008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505"/>
              </a:spcBef>
            </a:pPr>
            <a:r>
              <a:rPr sz="1100" b="1" dirty="0">
                <a:latin typeface="Times New Roman"/>
                <a:cs typeface="Times New Roman"/>
              </a:rPr>
              <a:t>7.1 - </a:t>
            </a:r>
            <a:r>
              <a:rPr sz="1100" b="1" spc="-5" dirty="0">
                <a:latin typeface="Times New Roman"/>
                <a:cs typeface="Times New Roman"/>
              </a:rPr>
              <a:t>NỘI QUY </a:t>
            </a:r>
            <a:r>
              <a:rPr sz="1100" b="1" dirty="0" smtClean="0">
                <a:latin typeface="Times New Roman"/>
                <a:cs typeface="Times New Roman"/>
              </a:rPr>
              <a:t>X</a:t>
            </a:r>
            <a:r>
              <a:rPr lang="vi-VN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ỞNG </a:t>
            </a:r>
            <a:r>
              <a:rPr sz="1100" b="1" dirty="0">
                <a:latin typeface="Times New Roman"/>
                <a:cs typeface="Times New Roman"/>
              </a:rPr>
              <a:t>BẢO </a:t>
            </a:r>
            <a:r>
              <a:rPr sz="1100" b="1" dirty="0" smtClean="0">
                <a:latin typeface="Times New Roman"/>
                <a:cs typeface="Times New Roman"/>
              </a:rPr>
              <a:t>D</a:t>
            </a:r>
            <a:r>
              <a:rPr lang="vi-VN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ỠNG </a:t>
            </a:r>
            <a:r>
              <a:rPr sz="1100" b="1" spc="-5" dirty="0">
                <a:latin typeface="Times New Roman"/>
                <a:cs typeface="Times New Roman"/>
              </a:rPr>
              <a:t>SỬA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CHỮA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93300"/>
              </a:lnSpc>
              <a:spcBef>
                <a:spcPts val="495"/>
              </a:spcBef>
            </a:pPr>
            <a:r>
              <a:rPr sz="1100" spc="-5" dirty="0" err="1">
                <a:latin typeface="Times New Roman"/>
                <a:cs typeface="Times New Roman"/>
              </a:rPr>
              <a:t>Mỗi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x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ởng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sửa chữa đều có </a:t>
            </a:r>
            <a:r>
              <a:rPr sz="1100" spc="-5" dirty="0">
                <a:latin typeface="Times New Roman"/>
                <a:cs typeface="Times New Roman"/>
              </a:rPr>
              <a:t>nội quy. </a:t>
            </a:r>
            <a:r>
              <a:rPr sz="1100" spc="-180" dirty="0" smtClean="0">
                <a:latin typeface="Times New Roman"/>
                <a:cs typeface="Times New Roman"/>
              </a:rPr>
              <a:t>X</a:t>
            </a:r>
            <a:r>
              <a:rPr lang="vi-VN" sz="1100" spc="-180" dirty="0" smtClean="0">
                <a:latin typeface="Times New Roman"/>
                <a:cs typeface="Times New Roman"/>
              </a:rPr>
              <a:t>ư</a:t>
            </a:r>
            <a:r>
              <a:rPr sz="1100" spc="-180" dirty="0" err="1" smtClean="0">
                <a:latin typeface="Times New Roman"/>
                <a:cs typeface="Times New Roman"/>
              </a:rPr>
              <a:t>ởng</a:t>
            </a:r>
            <a:r>
              <a:rPr sz="1100" spc="-180" dirty="0" smtClean="0">
                <a:latin typeface="Times New Roman"/>
                <a:cs typeface="Times New Roman"/>
              </a:rPr>
              <a:t> 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ởng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 nhiệm </a:t>
            </a:r>
            <a:r>
              <a:rPr sz="1100" spc="-10" dirty="0">
                <a:latin typeface="Times New Roman"/>
                <a:cs typeface="Times New Roman"/>
              </a:rPr>
              <a:t>vụ </a:t>
            </a:r>
            <a:r>
              <a:rPr sz="1100" dirty="0">
                <a:latin typeface="Times New Roman"/>
                <a:cs typeface="Times New Roman"/>
              </a:rPr>
              <a:t>phổ </a:t>
            </a:r>
            <a:r>
              <a:rPr sz="1100" spc="-5" dirty="0">
                <a:latin typeface="Times New Roman"/>
                <a:cs typeface="Times New Roman"/>
              </a:rPr>
              <a:t>biến cặn </a:t>
            </a:r>
            <a:r>
              <a:rPr sz="1100" spc="-10" dirty="0">
                <a:latin typeface="Times New Roman"/>
                <a:cs typeface="Times New Roman"/>
              </a:rPr>
              <a:t>kẽ </a:t>
            </a:r>
            <a:r>
              <a:rPr sz="1100" dirty="0">
                <a:latin typeface="Times New Roman"/>
                <a:cs typeface="Times New Roman"/>
              </a:rPr>
              <a:t>cho học </a:t>
            </a:r>
            <a:r>
              <a:rPr sz="1100" spc="-5" dirty="0" err="1">
                <a:latin typeface="Times New Roman"/>
                <a:cs typeface="Times New Roman"/>
              </a:rPr>
              <a:t>sinh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spc="-90" dirty="0">
                <a:latin typeface="Times New Roman"/>
                <a:cs typeface="Times New Roman"/>
              </a:rPr>
              <a:t>bắt  </a:t>
            </a:r>
            <a:r>
              <a:rPr sz="1100" dirty="0">
                <a:latin typeface="Times New Roman"/>
                <a:cs typeface="Times New Roman"/>
              </a:rPr>
              <a:t>đầu </a:t>
            </a:r>
            <a:r>
              <a:rPr sz="1100" spc="-5" dirty="0">
                <a:latin typeface="Times New Roman"/>
                <a:cs typeface="Times New Roman"/>
              </a:rPr>
              <a:t>thực </a:t>
            </a:r>
            <a:r>
              <a:rPr sz="1100" dirty="0">
                <a:latin typeface="Times New Roman"/>
                <a:cs typeface="Times New Roman"/>
              </a:rPr>
              <a:t>tập </a:t>
            </a:r>
            <a:r>
              <a:rPr sz="1100" spc="-5" dirty="0">
                <a:latin typeface="Times New Roman"/>
                <a:cs typeface="Times New Roman"/>
              </a:rPr>
              <a:t>và nhấn mạnh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điểm </a:t>
            </a:r>
            <a:r>
              <a:rPr sz="1100" dirty="0">
                <a:latin typeface="Times New Roman"/>
                <a:cs typeface="Times New Roman"/>
              </a:rPr>
              <a:t>sau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</a:p>
          <a:p>
            <a:pPr marL="12700" marR="8890" indent="269240" algn="just">
              <a:lnSpc>
                <a:spcPts val="1220"/>
              </a:lnSpc>
              <a:spcBef>
                <a:spcPts val="535"/>
              </a:spcBef>
              <a:buChar char="-"/>
              <a:tabLst>
                <a:tab pos="377825" algn="l"/>
              </a:tabLst>
            </a:pPr>
            <a:r>
              <a:rPr sz="1100" spc="-5" dirty="0">
                <a:latin typeface="Times New Roman"/>
                <a:cs typeface="Times New Roman"/>
              </a:rPr>
              <a:t>Học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dirty="0" err="1">
                <a:latin typeface="Times New Roman"/>
                <a:cs typeface="Times New Roman"/>
              </a:rPr>
              <a:t>đến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x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ởng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lần đầu </a:t>
            </a:r>
            <a:r>
              <a:rPr sz="1100" spc="-5" dirty="0" err="1">
                <a:latin typeface="Times New Roman"/>
                <a:cs typeface="Times New Roman"/>
              </a:rPr>
              <a:t>phải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phổ </a:t>
            </a:r>
            <a:r>
              <a:rPr sz="1100" spc="-5" dirty="0">
                <a:latin typeface="Times New Roman"/>
                <a:cs typeface="Times New Roman"/>
              </a:rPr>
              <a:t>biến cặn </a:t>
            </a:r>
            <a:r>
              <a:rPr sz="1100" spc="-195" dirty="0">
                <a:latin typeface="Times New Roman"/>
                <a:cs typeface="Times New Roman"/>
              </a:rPr>
              <a:t>kẽ  </a:t>
            </a:r>
            <a:r>
              <a:rPr sz="1100" dirty="0">
                <a:latin typeface="Times New Roman"/>
                <a:cs typeface="Times New Roman"/>
              </a:rPr>
              <a:t>các quy </a:t>
            </a:r>
            <a:r>
              <a:rPr sz="1100" spc="-5" dirty="0">
                <a:latin typeface="Times New Roman"/>
                <a:cs typeface="Times New Roman"/>
              </a:rPr>
              <a:t>tắc </a:t>
            </a:r>
            <a:r>
              <a:rPr sz="1100" dirty="0">
                <a:latin typeface="Times New Roman"/>
                <a:cs typeface="Times New Roman"/>
              </a:rPr>
              <a:t>an </a:t>
            </a:r>
            <a:r>
              <a:rPr sz="1100" spc="-5" dirty="0">
                <a:latin typeface="Times New Roman"/>
                <a:cs typeface="Times New Roman"/>
              </a:rPr>
              <a:t>toàn lao động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phòng chống </a:t>
            </a:r>
            <a:r>
              <a:rPr sz="1100" spc="-5" dirty="0">
                <a:latin typeface="Times New Roman"/>
                <a:cs typeface="Times New Roman"/>
              </a:rPr>
              <a:t>cháy,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nổ.</a:t>
            </a:r>
          </a:p>
          <a:p>
            <a:pPr marL="12700" marR="7620" indent="269240" algn="just">
              <a:lnSpc>
                <a:spcPct val="93200"/>
              </a:lnSpc>
              <a:spcBef>
                <a:spcPts val="490"/>
              </a:spcBef>
              <a:buChar char="-"/>
              <a:tabLst>
                <a:tab pos="374650" algn="l"/>
              </a:tabLst>
            </a:pPr>
            <a:r>
              <a:rPr sz="1100" spc="-5" dirty="0">
                <a:latin typeface="Times New Roman"/>
                <a:cs typeface="Times New Roman"/>
              </a:rPr>
              <a:t>Học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" dirty="0" err="1">
                <a:latin typeface="Times New Roman"/>
                <a:cs typeface="Times New Roman"/>
              </a:rPr>
              <a:t>đến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x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ởng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thực tập </a:t>
            </a:r>
            <a:r>
              <a:rPr sz="1100" spc="-5" dirty="0">
                <a:latin typeface="Times New Roman"/>
                <a:cs typeface="Times New Roman"/>
              </a:rPr>
              <a:t>phải đúng giờ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95" dirty="0">
                <a:latin typeface="Times New Roman"/>
                <a:cs typeface="Times New Roman"/>
              </a:rPr>
              <a:t>và  </a:t>
            </a:r>
            <a:r>
              <a:rPr sz="1100" spc="-5" dirty="0">
                <a:latin typeface="Times New Roman"/>
                <a:cs typeface="Times New Roman"/>
              </a:rPr>
              <a:t>mặc </a:t>
            </a:r>
            <a:r>
              <a:rPr sz="1100" dirty="0">
                <a:latin typeface="Times New Roman"/>
                <a:cs typeface="Times New Roman"/>
              </a:rPr>
              <a:t>trang phục </a:t>
            </a:r>
            <a:r>
              <a:rPr sz="1100" spc="-5" dirty="0">
                <a:latin typeface="Times New Roman"/>
                <a:cs typeface="Times New Roman"/>
              </a:rPr>
              <a:t>lao động, không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giầy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dép có </a:t>
            </a:r>
            <a:r>
              <a:rPr sz="1100" dirty="0">
                <a:latin typeface="Times New Roman"/>
                <a:cs typeface="Times New Roman"/>
              </a:rPr>
              <a:t>đế </a:t>
            </a:r>
            <a:r>
              <a:rPr sz="1100" spc="-5" dirty="0">
                <a:latin typeface="Times New Roman"/>
                <a:cs typeface="Times New Roman"/>
              </a:rPr>
              <a:t>trơn,  </a:t>
            </a:r>
            <a:r>
              <a:rPr sz="1100" dirty="0">
                <a:latin typeface="Times New Roman"/>
                <a:cs typeface="Times New Roman"/>
              </a:rPr>
              <a:t>đeo phù </a:t>
            </a:r>
            <a:r>
              <a:rPr sz="1100" spc="-5" dirty="0">
                <a:latin typeface="Times New Roman"/>
                <a:cs typeface="Times New Roman"/>
              </a:rPr>
              <a:t>hiệu lên ngực,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10" dirty="0">
                <a:latin typeface="Times New Roman"/>
                <a:cs typeface="Times New Roman"/>
              </a:rPr>
              <a:t>sổ </a:t>
            </a:r>
            <a:r>
              <a:rPr sz="1100" spc="-5" dirty="0">
                <a:latin typeface="Times New Roman"/>
                <a:cs typeface="Times New Roman"/>
              </a:rPr>
              <a:t>thực </a:t>
            </a:r>
            <a:r>
              <a:rPr sz="1100" dirty="0">
                <a:latin typeface="Times New Roman"/>
                <a:cs typeface="Times New Roman"/>
              </a:rPr>
              <a:t>tập </a:t>
            </a:r>
            <a:r>
              <a:rPr sz="1100" spc="-5" dirty="0">
                <a:latin typeface="Times New Roman"/>
                <a:cs typeface="Times New Roman"/>
              </a:rPr>
              <a:t>ghi chép </a:t>
            </a:r>
            <a:r>
              <a:rPr sz="1100" dirty="0">
                <a:latin typeface="Times New Roman"/>
                <a:cs typeface="Times New Roman"/>
              </a:rPr>
              <a:t>đầy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đủ.</a:t>
            </a:r>
          </a:p>
          <a:p>
            <a:pPr marL="12700" marR="8255" indent="269240" algn="just">
              <a:lnSpc>
                <a:spcPts val="1220"/>
              </a:lnSpc>
              <a:spcBef>
                <a:spcPts val="535"/>
              </a:spcBef>
              <a:buChar char="-"/>
              <a:tabLst>
                <a:tab pos="371475" algn="l"/>
              </a:tabLst>
            </a:pPr>
            <a:r>
              <a:rPr sz="1100" spc="-5" dirty="0">
                <a:latin typeface="Times New Roman"/>
                <a:cs typeface="Times New Roman"/>
              </a:rPr>
              <a:t>Học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" dirty="0">
                <a:latin typeface="Times New Roman"/>
                <a:cs typeface="Times New Roman"/>
              </a:rPr>
              <a:t>phải chấp hành nghiêm </a:t>
            </a:r>
            <a:r>
              <a:rPr sz="1100" dirty="0">
                <a:latin typeface="Times New Roman"/>
                <a:cs typeface="Times New Roman"/>
              </a:rPr>
              <a:t>chỉnh </a:t>
            </a:r>
            <a:r>
              <a:rPr sz="1100" spc="-10" dirty="0">
                <a:latin typeface="Times New Roman"/>
                <a:cs typeface="Times New Roman"/>
              </a:rPr>
              <a:t>kỷ </a:t>
            </a:r>
            <a:r>
              <a:rPr sz="1100" dirty="0">
                <a:latin typeface="Times New Roman"/>
                <a:cs typeface="Times New Roman"/>
              </a:rPr>
              <a:t>luật </a:t>
            </a:r>
            <a:r>
              <a:rPr sz="1100" spc="-5" dirty="0">
                <a:latin typeface="Times New Roman"/>
                <a:cs typeface="Times New Roman"/>
              </a:rPr>
              <a:t>lao động, 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qui 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an toàn lao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spc="-10" dirty="0">
                <a:latin typeface="Times New Roman"/>
                <a:cs typeface="Times New Roman"/>
              </a:rPr>
              <a:t>vệ </a:t>
            </a:r>
            <a:r>
              <a:rPr sz="1100" dirty="0">
                <a:latin typeface="Times New Roman"/>
                <a:cs typeface="Times New Roman"/>
              </a:rPr>
              <a:t>sinh công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nghiệp.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3000"/>
              </a:lnSpc>
              <a:spcBef>
                <a:spcPts val="490"/>
              </a:spcBef>
              <a:buChar char="-"/>
              <a:tabLst>
                <a:tab pos="374650" algn="l"/>
              </a:tabLst>
            </a:pPr>
            <a:r>
              <a:rPr sz="1100" spc="-20" dirty="0">
                <a:latin typeface="Times New Roman"/>
                <a:cs typeface="Times New Roman"/>
              </a:rPr>
              <a:t>Học sinh phải chấp </a:t>
            </a:r>
            <a:r>
              <a:rPr sz="1100" spc="-15" dirty="0">
                <a:latin typeface="Times New Roman"/>
                <a:cs typeface="Times New Roman"/>
              </a:rPr>
              <a:t>hành theo </a:t>
            </a:r>
            <a:r>
              <a:rPr sz="1100" spc="-15" dirty="0" err="1">
                <a:latin typeface="Times New Roman"/>
                <a:cs typeface="Times New Roman"/>
              </a:rPr>
              <a:t>sự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85" dirty="0" smtClean="0">
                <a:latin typeface="Times New Roman"/>
                <a:cs typeface="Times New Roman"/>
              </a:rPr>
              <a:t>h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ớng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dẫn </a:t>
            </a:r>
            <a:r>
              <a:rPr sz="1100" spc="-10" dirty="0">
                <a:latin typeface="Times New Roman"/>
                <a:cs typeface="Times New Roman"/>
              </a:rPr>
              <a:t>của </a:t>
            </a:r>
            <a:r>
              <a:rPr sz="1100" spc="-20" dirty="0">
                <a:latin typeface="Times New Roman"/>
                <a:cs typeface="Times New Roman"/>
              </a:rPr>
              <a:t>giáo </a:t>
            </a:r>
            <a:r>
              <a:rPr sz="1100" spc="-50" dirty="0">
                <a:latin typeface="Times New Roman"/>
                <a:cs typeface="Times New Roman"/>
              </a:rPr>
              <a:t>viên,  </a:t>
            </a:r>
            <a:r>
              <a:rPr sz="1100" spc="-20" dirty="0" err="1">
                <a:latin typeface="Times New Roman"/>
                <a:cs typeface="Times New Roman"/>
              </a:rPr>
              <a:t>không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ợc</a:t>
            </a:r>
            <a:r>
              <a:rPr sz="1100" spc="-10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tự </a:t>
            </a:r>
            <a:r>
              <a:rPr sz="1100" dirty="0">
                <a:latin typeface="Times New Roman"/>
                <a:cs typeface="Times New Roman"/>
              </a:rPr>
              <a:t>ý </a:t>
            </a:r>
            <a:r>
              <a:rPr sz="1100" spc="-15" dirty="0">
                <a:latin typeface="Times New Roman"/>
                <a:cs typeface="Times New Roman"/>
              </a:rPr>
              <a:t>sử dụng </a:t>
            </a:r>
            <a:r>
              <a:rPr sz="1100" spc="-10" dirty="0">
                <a:latin typeface="Times New Roman"/>
                <a:cs typeface="Times New Roman"/>
              </a:rPr>
              <a:t>các </a:t>
            </a:r>
            <a:r>
              <a:rPr sz="1100" spc="-20" dirty="0">
                <a:latin typeface="Times New Roman"/>
                <a:cs typeface="Times New Roman"/>
              </a:rPr>
              <a:t>máy móc, thiết </a:t>
            </a:r>
            <a:r>
              <a:rPr sz="1100" spc="-15" dirty="0">
                <a:latin typeface="Times New Roman"/>
                <a:cs typeface="Times New Roman"/>
              </a:rPr>
              <a:t>bị </a:t>
            </a:r>
            <a:r>
              <a:rPr sz="1100" spc="-15" dirty="0" err="1">
                <a:latin typeface="Times New Roman"/>
                <a:cs typeface="Times New Roman"/>
              </a:rPr>
              <a:t>của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85" dirty="0" smtClean="0">
                <a:latin typeface="Times New Roman"/>
                <a:cs typeface="Times New Roman"/>
              </a:rPr>
              <a:t>x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ởng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Times New Roman"/>
                <a:cs typeface="Times New Roman"/>
              </a:rPr>
              <a:t>thực  </a:t>
            </a:r>
            <a:r>
              <a:rPr sz="1100" spc="-20" dirty="0">
                <a:latin typeface="Times New Roman"/>
                <a:cs typeface="Times New Roman"/>
              </a:rPr>
              <a:t>tập, </a:t>
            </a:r>
            <a:r>
              <a:rPr sz="1100" spc="-15" dirty="0">
                <a:latin typeface="Times New Roman"/>
                <a:cs typeface="Times New Roman"/>
              </a:rPr>
              <a:t>đặc </a:t>
            </a:r>
            <a:r>
              <a:rPr sz="1100" spc="-20" dirty="0">
                <a:latin typeface="Times New Roman"/>
                <a:cs typeface="Times New Roman"/>
              </a:rPr>
              <a:t>biệt </a:t>
            </a:r>
            <a:r>
              <a:rPr sz="1100" spc="-10" dirty="0">
                <a:latin typeface="Times New Roman"/>
                <a:cs typeface="Times New Roman"/>
              </a:rPr>
              <a:t>là </a:t>
            </a:r>
            <a:r>
              <a:rPr sz="1100" spc="-15" dirty="0">
                <a:latin typeface="Times New Roman"/>
                <a:cs typeface="Times New Roman"/>
              </a:rPr>
              <a:t>các máy công cụ, các </a:t>
            </a:r>
            <a:r>
              <a:rPr sz="1100" spc="-20" dirty="0">
                <a:latin typeface="Times New Roman"/>
                <a:cs typeface="Times New Roman"/>
              </a:rPr>
              <a:t>thiết </a:t>
            </a:r>
            <a:r>
              <a:rPr sz="1100" spc="-15" dirty="0">
                <a:latin typeface="Times New Roman"/>
                <a:cs typeface="Times New Roman"/>
              </a:rPr>
              <a:t>bị </a:t>
            </a:r>
            <a:r>
              <a:rPr sz="1100" spc="-20" dirty="0">
                <a:latin typeface="Times New Roman"/>
                <a:cs typeface="Times New Roman"/>
              </a:rPr>
              <a:t>khí </a:t>
            </a:r>
            <a:r>
              <a:rPr sz="1100" spc="-10" dirty="0">
                <a:latin typeface="Times New Roman"/>
                <a:cs typeface="Times New Roman"/>
              </a:rPr>
              <a:t>nén </a:t>
            </a:r>
            <a:r>
              <a:rPr sz="1100" spc="-15" dirty="0">
                <a:latin typeface="Times New Roman"/>
                <a:cs typeface="Times New Roman"/>
              </a:rPr>
              <a:t>có sử dụng  </a:t>
            </a:r>
            <a:r>
              <a:rPr sz="1100" spc="-20" dirty="0">
                <a:latin typeface="Times New Roman"/>
                <a:cs typeface="Times New Roman"/>
              </a:rPr>
              <a:t>điện.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ct val="93300"/>
              </a:lnSpc>
              <a:spcBef>
                <a:spcPts val="495"/>
              </a:spcBef>
              <a:buChar char="-"/>
              <a:tabLst>
                <a:tab pos="372745" algn="l"/>
              </a:tabLst>
            </a:pPr>
            <a:r>
              <a:rPr sz="1100" spc="-5" dirty="0">
                <a:latin typeface="Times New Roman"/>
                <a:cs typeface="Times New Roman"/>
              </a:rPr>
              <a:t>Học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làm đúng </a:t>
            </a:r>
            <a:r>
              <a:rPr sz="1100" spc="-5" dirty="0">
                <a:latin typeface="Times New Roman"/>
                <a:cs typeface="Times New Roman"/>
              </a:rPr>
              <a:t>sự </a:t>
            </a:r>
            <a:r>
              <a:rPr sz="1100" dirty="0">
                <a:latin typeface="Times New Roman"/>
                <a:cs typeface="Times New Roman"/>
              </a:rPr>
              <a:t>phân công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spc="-65" dirty="0">
                <a:latin typeface="Times New Roman"/>
                <a:cs typeface="Times New Roman"/>
              </a:rPr>
              <a:t>của  </a:t>
            </a:r>
            <a:r>
              <a:rPr sz="1100" spc="-5" dirty="0">
                <a:latin typeface="Times New Roman"/>
                <a:cs typeface="Times New Roman"/>
              </a:rPr>
              <a:t>giáo viên </a:t>
            </a:r>
            <a:r>
              <a:rPr sz="1100" dirty="0">
                <a:latin typeface="Times New Roman"/>
                <a:cs typeface="Times New Roman"/>
              </a:rPr>
              <a:t>theo các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làm việc, không </a:t>
            </a:r>
            <a:r>
              <a:rPr sz="1100" dirty="0">
                <a:latin typeface="Times New Roman"/>
                <a:cs typeface="Times New Roman"/>
              </a:rPr>
              <a:t>đi lại lộn </a:t>
            </a:r>
            <a:r>
              <a:rPr sz="1100" spc="-5" dirty="0">
                <a:latin typeface="Times New Roman"/>
                <a:cs typeface="Times New Roman"/>
              </a:rPr>
              <a:t>xộn, không </a:t>
            </a:r>
            <a:r>
              <a:rPr sz="1100" dirty="0">
                <a:latin typeface="Times New Roman"/>
                <a:cs typeface="Times New Roman"/>
              </a:rPr>
              <a:t>tự  ý thay đổi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làm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việc.</a:t>
            </a:r>
            <a:endParaRPr sz="1100" dirty="0">
              <a:latin typeface="Times New Roman"/>
              <a:cs typeface="Times New Roman"/>
            </a:endParaRPr>
          </a:p>
          <a:p>
            <a:pPr marL="12700" marR="9525" indent="269240" algn="just">
              <a:lnSpc>
                <a:spcPts val="1220"/>
              </a:lnSpc>
              <a:spcBef>
                <a:spcPts val="545"/>
              </a:spcBef>
              <a:buChar char="-"/>
              <a:tabLst>
                <a:tab pos="372745" algn="l"/>
              </a:tabLst>
            </a:pPr>
            <a:r>
              <a:rPr sz="1100" dirty="0">
                <a:latin typeface="Times New Roman"/>
                <a:cs typeface="Times New Roman"/>
              </a:rPr>
              <a:t>Chỗ </a:t>
            </a:r>
            <a:r>
              <a:rPr sz="1100" spc="5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sạch </a:t>
            </a:r>
            <a:r>
              <a:rPr sz="1100" spc="-10" dirty="0">
                <a:latin typeface="Times New Roman"/>
                <a:cs typeface="Times New Roman"/>
              </a:rPr>
              <a:t>sẽ và </a:t>
            </a:r>
            <a:r>
              <a:rPr sz="1100" dirty="0">
                <a:latin typeface="Times New Roman"/>
                <a:cs typeface="Times New Roman"/>
              </a:rPr>
              <a:t>ngăn nắp </a:t>
            </a:r>
            <a:r>
              <a:rPr sz="1100" spc="-5" dirty="0">
                <a:latin typeface="Times New Roman"/>
                <a:cs typeface="Times New Roman"/>
              </a:rPr>
              <a:t>(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vứt  </a:t>
            </a:r>
            <a:r>
              <a:rPr sz="1100" dirty="0">
                <a:latin typeface="Times New Roman"/>
                <a:cs typeface="Times New Roman"/>
              </a:rPr>
              <a:t>bừa bãi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chi </a:t>
            </a:r>
            <a:r>
              <a:rPr sz="1100" spc="-5" dirty="0">
                <a:latin typeface="Times New Roman"/>
                <a:cs typeface="Times New Roman"/>
              </a:rPr>
              <a:t>tiết, </a:t>
            </a:r>
            <a:r>
              <a:rPr sz="1100" dirty="0">
                <a:latin typeface="Times New Roman"/>
                <a:cs typeface="Times New Roman"/>
              </a:rPr>
              <a:t>dụng cụ, đồ </a:t>
            </a:r>
            <a:r>
              <a:rPr sz="1100" spc="-5" dirty="0">
                <a:latin typeface="Times New Roman"/>
                <a:cs typeface="Times New Roman"/>
              </a:rPr>
              <a:t>nghề </a:t>
            </a:r>
            <a:r>
              <a:rPr sz="1100" dirty="0">
                <a:latin typeface="Times New Roman"/>
                <a:cs typeface="Times New Roman"/>
              </a:rPr>
              <a:t>...). Cấm để dầu </a:t>
            </a:r>
            <a:r>
              <a:rPr sz="1100" spc="-10" dirty="0">
                <a:latin typeface="Times New Roman"/>
                <a:cs typeface="Times New Roman"/>
              </a:rPr>
              <a:t>mỡ </a:t>
            </a:r>
            <a:r>
              <a:rPr sz="1100" dirty="0">
                <a:latin typeface="Times New Roman"/>
                <a:cs typeface="Times New Roman"/>
              </a:rPr>
              <a:t>dây  trên nền </a:t>
            </a:r>
            <a:r>
              <a:rPr sz="1100" spc="-5" dirty="0">
                <a:latin typeface="Times New Roman"/>
                <a:cs typeface="Times New Roman"/>
              </a:rPr>
              <a:t>nhà gây </a:t>
            </a:r>
            <a:r>
              <a:rPr sz="1100" dirty="0" err="1">
                <a:latin typeface="Times New Roman"/>
                <a:cs typeface="Times New Roman"/>
              </a:rPr>
              <a:t>trơn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ợt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ts val="1210"/>
              </a:lnSpc>
              <a:spcBef>
                <a:spcPts val="20"/>
              </a:spcBef>
              <a:buChar char="-"/>
              <a:tabLst>
                <a:tab pos="386715" algn="l"/>
              </a:tabLst>
            </a:pPr>
            <a:r>
              <a:rPr sz="1100" dirty="0">
                <a:latin typeface="Times New Roman"/>
                <a:cs typeface="Times New Roman"/>
              </a:rPr>
              <a:t>Cấm hút </a:t>
            </a:r>
            <a:r>
              <a:rPr sz="1100" spc="-5" dirty="0">
                <a:latin typeface="Times New Roman"/>
                <a:cs typeface="Times New Roman"/>
              </a:rPr>
              <a:t>thuốc </a:t>
            </a:r>
            <a:r>
              <a:rPr sz="1100" dirty="0">
                <a:latin typeface="Times New Roman"/>
                <a:cs typeface="Times New Roman"/>
              </a:rPr>
              <a:t>lá </a:t>
            </a:r>
            <a:r>
              <a:rPr sz="1100" dirty="0" err="1">
                <a:latin typeface="Times New Roman"/>
                <a:cs typeface="Times New Roman"/>
              </a:rPr>
              <a:t>trong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x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ởng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thực tập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chấp </a:t>
            </a:r>
            <a:r>
              <a:rPr sz="1100" spc="-45" dirty="0">
                <a:latin typeface="Times New Roman"/>
                <a:cs typeface="Times New Roman"/>
              </a:rPr>
              <a:t>hành  </a:t>
            </a:r>
            <a:r>
              <a:rPr sz="1100" spc="-5" dirty="0">
                <a:latin typeface="Times New Roman"/>
                <a:cs typeface="Times New Roman"/>
              </a:rPr>
              <a:t>nghiêm </a:t>
            </a:r>
            <a:r>
              <a:rPr sz="1100" dirty="0">
                <a:latin typeface="Times New Roman"/>
                <a:cs typeface="Times New Roman"/>
              </a:rPr>
              <a:t>các quy 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phòng chống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cháy,nổ.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ts val="1220"/>
              </a:lnSpc>
              <a:spcBef>
                <a:spcPts val="535"/>
              </a:spcBef>
              <a:buChar char="-"/>
              <a:tabLst>
                <a:tab pos="386715" algn="l"/>
              </a:tabLst>
            </a:pPr>
            <a:r>
              <a:rPr sz="1100" spc="-5" dirty="0">
                <a:latin typeface="Times New Roman"/>
                <a:cs typeface="Times New Roman"/>
              </a:rPr>
              <a:t>Hết giờ thực </a:t>
            </a:r>
            <a:r>
              <a:rPr sz="1100" dirty="0">
                <a:latin typeface="Times New Roman"/>
                <a:cs typeface="Times New Roman"/>
              </a:rPr>
              <a:t>tập, </a:t>
            </a:r>
            <a:r>
              <a:rPr sz="1100" spc="-5" dirty="0">
                <a:latin typeface="Times New Roman"/>
                <a:cs typeface="Times New Roman"/>
              </a:rPr>
              <a:t>phải bàn giao </a:t>
            </a:r>
            <a:r>
              <a:rPr sz="1100" dirty="0">
                <a:latin typeface="Times New Roman"/>
                <a:cs typeface="Times New Roman"/>
              </a:rPr>
              <a:t>dụng cụ, </a:t>
            </a:r>
            <a:r>
              <a:rPr sz="1100" spc="-1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nghề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50" dirty="0" smtClean="0">
                <a:latin typeface="Times New Roman"/>
                <a:cs typeface="Times New Roman"/>
              </a:rPr>
              <a:t>x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ởng</a:t>
            </a:r>
            <a:r>
              <a:rPr sz="1100" spc="-5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8489" y="1014730"/>
            <a:ext cx="3629025" cy="521525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8255" lvl="1" indent="269240">
              <a:lnSpc>
                <a:spcPts val="1220"/>
              </a:lnSpc>
              <a:spcBef>
                <a:spcPts val="225"/>
              </a:spcBef>
              <a:buAutoNum type="arabicPeriod" startAt="2"/>
              <a:tabLst>
                <a:tab pos="500380" algn="l"/>
              </a:tabLst>
            </a:pPr>
            <a:r>
              <a:rPr sz="1100" b="1" dirty="0">
                <a:latin typeface="Times New Roman"/>
                <a:cs typeface="Times New Roman"/>
              </a:rPr>
              <a:t>- </a:t>
            </a:r>
            <a:r>
              <a:rPr sz="1100" b="1" spc="-5" dirty="0">
                <a:latin typeface="Times New Roman"/>
                <a:cs typeface="Times New Roman"/>
              </a:rPr>
              <a:t>AN TOÀN LAO ĐỘNG </a:t>
            </a:r>
            <a:r>
              <a:rPr sz="1100" b="1" dirty="0">
                <a:latin typeface="Times New Roman"/>
                <a:cs typeface="Times New Roman"/>
              </a:rPr>
              <a:t>KHI </a:t>
            </a:r>
            <a:r>
              <a:rPr sz="1100" b="1" spc="-5" dirty="0">
                <a:latin typeface="Times New Roman"/>
                <a:cs typeface="Times New Roman"/>
              </a:rPr>
              <a:t>BẢO </a:t>
            </a:r>
            <a:r>
              <a:rPr sz="1100" b="1" spc="5" dirty="0" smtClean="0">
                <a:latin typeface="Times New Roman"/>
                <a:cs typeface="Times New Roman"/>
              </a:rPr>
              <a:t>D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ỠNG </a:t>
            </a:r>
            <a:r>
              <a:rPr sz="1100" b="1" spc="-75" dirty="0">
                <a:latin typeface="Times New Roman"/>
                <a:cs typeface="Times New Roman"/>
              </a:rPr>
              <a:t>SỬA  </a:t>
            </a:r>
            <a:r>
              <a:rPr sz="1100" b="1" dirty="0">
                <a:latin typeface="Times New Roman"/>
                <a:cs typeface="Times New Roman"/>
              </a:rPr>
              <a:t>CHỮA </a:t>
            </a:r>
            <a:r>
              <a:rPr sz="1100" b="1" spc="-5" dirty="0">
                <a:latin typeface="Times New Roman"/>
                <a:cs typeface="Times New Roman"/>
              </a:rPr>
              <a:t>XE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597535" lvl="2" indent="-31623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598170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Những qui định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chung</a:t>
            </a:r>
            <a:endParaRPr sz="1100" dirty="0">
              <a:latin typeface="Times New Roman"/>
              <a:cs typeface="Times New Roman"/>
            </a:endParaRPr>
          </a:p>
          <a:p>
            <a:pPr marL="12700" marR="9525" indent="269240">
              <a:lnSpc>
                <a:spcPts val="1220"/>
              </a:lnSpc>
              <a:spcBef>
                <a:spcPts val="560"/>
              </a:spcBef>
            </a:pPr>
            <a:r>
              <a:rPr sz="1100" dirty="0">
                <a:latin typeface="Times New Roman"/>
                <a:cs typeface="Times New Roman"/>
              </a:rPr>
              <a:t>Khi làm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xe </a:t>
            </a:r>
            <a:r>
              <a:rPr sz="1100" spc="-5" dirty="0">
                <a:latin typeface="Times New Roman"/>
                <a:cs typeface="Times New Roman"/>
              </a:rPr>
              <a:t>ôtô,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spc="-100" dirty="0">
                <a:latin typeface="Times New Roman"/>
                <a:cs typeface="Times New Roman"/>
              </a:rPr>
              <a:t>thực  </a:t>
            </a:r>
            <a:r>
              <a:rPr sz="1100" dirty="0">
                <a:latin typeface="Times New Roman"/>
                <a:cs typeface="Times New Roman"/>
              </a:rPr>
              <a:t>hiện những qui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dirty="0">
                <a:latin typeface="Times New Roman"/>
                <a:cs typeface="Times New Roman"/>
              </a:rPr>
              <a:t>sau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đây:</a:t>
            </a:r>
            <a:endParaRPr sz="1100" dirty="0">
              <a:latin typeface="Times New Roman"/>
              <a:cs typeface="Times New Roman"/>
            </a:endParaRPr>
          </a:p>
          <a:p>
            <a:pPr marL="12700" marR="9525" indent="269240">
              <a:lnSpc>
                <a:spcPts val="1210"/>
              </a:lnSpc>
              <a:spcBef>
                <a:spcPts val="54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5" dirty="0">
                <a:latin typeface="Times New Roman"/>
                <a:cs typeface="Times New Roman"/>
              </a:rPr>
              <a:t>khi làm việc phải sử </a:t>
            </a:r>
            <a:r>
              <a:rPr sz="1100" dirty="0">
                <a:latin typeface="Times New Roman"/>
                <a:cs typeface="Times New Roman"/>
              </a:rPr>
              <a:t>dụng </a:t>
            </a:r>
            <a:r>
              <a:rPr sz="1100" spc="-5" dirty="0">
                <a:latin typeface="Times New Roman"/>
                <a:cs typeface="Times New Roman"/>
              </a:rPr>
              <a:t>các trang </a:t>
            </a:r>
            <a:r>
              <a:rPr sz="1100" dirty="0">
                <a:latin typeface="Times New Roman"/>
                <a:cs typeface="Times New Roman"/>
              </a:rPr>
              <a:t>bị phòng </a:t>
            </a:r>
            <a:r>
              <a:rPr sz="1100" spc="-10" dirty="0">
                <a:latin typeface="Times New Roman"/>
                <a:cs typeface="Times New Roman"/>
              </a:rPr>
              <a:t>hộ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thiết, phù hợp với yêu cầu </a:t>
            </a:r>
            <a:r>
              <a:rPr sz="1100" dirty="0">
                <a:latin typeface="Times New Roman"/>
                <a:cs typeface="Times New Roman"/>
              </a:rPr>
              <a:t>an toàn lao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>
              <a:lnSpc>
                <a:spcPts val="1220"/>
              </a:lnSpc>
              <a:spcBef>
                <a:spcPts val="53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spc="-15" dirty="0">
                <a:latin typeface="Times New Roman"/>
                <a:cs typeface="Times New Roman"/>
              </a:rPr>
              <a:t>Sử dụng các dụng cụ đồ nghề có </a:t>
            </a:r>
            <a:r>
              <a:rPr sz="1100" spc="-20" dirty="0" err="1">
                <a:latin typeface="Times New Roman"/>
                <a:cs typeface="Times New Roman"/>
              </a:rPr>
              <a:t>chất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85" dirty="0" smtClean="0">
                <a:latin typeface="Times New Roman"/>
                <a:cs typeface="Times New Roman"/>
              </a:rPr>
              <a:t>l</a:t>
            </a:r>
            <a:r>
              <a:rPr lang="vi-VN" sz="1100" spc="-85" dirty="0" smtClean="0">
                <a:latin typeface="Times New Roman"/>
                <a:cs typeface="Times New Roman"/>
              </a:rPr>
              <a:t>ư</a:t>
            </a:r>
            <a:r>
              <a:rPr sz="1100" spc="-85" dirty="0" err="1" smtClean="0">
                <a:latin typeface="Times New Roman"/>
                <a:cs typeface="Times New Roman"/>
              </a:rPr>
              <a:t>ợng</a:t>
            </a:r>
            <a:r>
              <a:rPr sz="1100" spc="-85" dirty="0" smtClean="0">
                <a:latin typeface="Times New Roman"/>
                <a:cs typeface="Times New Roman"/>
              </a:rPr>
              <a:t> </a:t>
            </a:r>
            <a:r>
              <a:rPr sz="1100" spc="-15" dirty="0" err="1">
                <a:latin typeface="Times New Roman"/>
                <a:cs typeface="Times New Roman"/>
              </a:rPr>
              <a:t>tốt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5" dirty="0" err="1" smtClean="0">
                <a:latin typeface="Times New Roman"/>
                <a:cs typeface="Times New Roman"/>
              </a:rPr>
              <a:t>nh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: </a:t>
            </a:r>
            <a:r>
              <a:rPr sz="1100" spc="-114" dirty="0">
                <a:latin typeface="Times New Roman"/>
                <a:cs typeface="Times New Roman"/>
              </a:rPr>
              <a:t>Búa  </a:t>
            </a:r>
            <a:r>
              <a:rPr sz="1100" spc="-20" dirty="0" err="1">
                <a:latin typeface="Times New Roman"/>
                <a:cs typeface="Times New Roman"/>
              </a:rPr>
              <a:t>phải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ợc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chêm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chặt,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cờ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lê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phải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đúng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cỡ,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0" dirty="0" err="1">
                <a:latin typeface="Times New Roman"/>
                <a:cs typeface="Times New Roman"/>
              </a:rPr>
              <a:t>không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ợc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rạn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nứt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...;</a:t>
            </a:r>
            <a:endParaRPr sz="1100" dirty="0">
              <a:latin typeface="Times New Roman"/>
              <a:cs typeface="Times New Roman"/>
            </a:endParaRPr>
          </a:p>
          <a:p>
            <a:pPr marL="12700" marR="9525" indent="269240">
              <a:lnSpc>
                <a:spcPts val="1210"/>
              </a:lnSpc>
              <a:spcBef>
                <a:spcPts val="54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Kê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phải đảm </a:t>
            </a:r>
            <a:r>
              <a:rPr sz="1100" dirty="0">
                <a:latin typeface="Times New Roman"/>
                <a:cs typeface="Times New Roman"/>
              </a:rPr>
              <a:t>bảo chắc </a:t>
            </a:r>
            <a:r>
              <a:rPr sz="1100" spc="-5" dirty="0">
                <a:latin typeface="Times New Roman"/>
                <a:cs typeface="Times New Roman"/>
              </a:rPr>
              <a:t>chắn </a:t>
            </a:r>
            <a:r>
              <a:rPr sz="1100" dirty="0">
                <a:latin typeface="Times New Roman"/>
                <a:cs typeface="Times New Roman"/>
              </a:rPr>
              <a:t>ở độ </a:t>
            </a:r>
            <a:r>
              <a:rPr sz="1100" spc="-5" dirty="0">
                <a:latin typeface="Times New Roman"/>
                <a:cs typeface="Times New Roman"/>
              </a:rPr>
              <a:t>cao vừa phải.  </a:t>
            </a:r>
            <a:r>
              <a:rPr sz="1100" dirty="0" err="1">
                <a:latin typeface="Times New Roman"/>
                <a:cs typeface="Times New Roman"/>
              </a:rPr>
              <a:t>Không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chui xuống gầm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đang </a:t>
            </a:r>
            <a:r>
              <a:rPr sz="1100" spc="-5" dirty="0">
                <a:latin typeface="Times New Roman"/>
                <a:cs typeface="Times New Roman"/>
              </a:rPr>
              <a:t>kích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xe.</a:t>
            </a:r>
          </a:p>
          <a:p>
            <a:pPr marL="12700" marR="7620" indent="269240">
              <a:lnSpc>
                <a:spcPts val="1230"/>
              </a:lnSpc>
              <a:spcBef>
                <a:spcPts val="52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thực hiện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</a:t>
            </a:r>
            <a:r>
              <a:rPr sz="1100" spc="-5" dirty="0">
                <a:latin typeface="Times New Roman"/>
                <a:cs typeface="Times New Roman"/>
              </a:rPr>
              <a:t>ôtô, phải kéo </a:t>
            </a:r>
            <a:r>
              <a:rPr sz="1100" spc="-40" dirty="0">
                <a:latin typeface="Times New Roman"/>
                <a:cs typeface="Times New Roman"/>
              </a:rPr>
              <a:t>phanh  </a:t>
            </a:r>
            <a:r>
              <a:rPr sz="1100" dirty="0">
                <a:latin typeface="Times New Roman"/>
                <a:cs typeface="Times New Roman"/>
              </a:rPr>
              <a:t>tay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gài số ''0'' </a:t>
            </a:r>
            <a:r>
              <a:rPr sz="1100" dirty="0">
                <a:latin typeface="Times New Roman"/>
                <a:cs typeface="Times New Roman"/>
              </a:rPr>
              <a:t>(số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mo)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10"/>
              </a:lnSpc>
              <a:spcBef>
                <a:spcPts val="53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những </a:t>
            </a:r>
            <a:r>
              <a:rPr sz="1100" dirty="0">
                <a:latin typeface="Times New Roman"/>
                <a:cs typeface="Times New Roman"/>
              </a:rPr>
              <a:t>chỗ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 err="1">
                <a:latin typeface="Times New Roman"/>
                <a:cs typeface="Times New Roman"/>
              </a:rPr>
              <a:t>nhìn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0" dirty="0">
                <a:latin typeface="Times New Roman"/>
                <a:cs typeface="Times New Roman"/>
              </a:rPr>
              <a:t>mắt, 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tay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dùng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spc="-10" dirty="0">
                <a:latin typeface="Times New Roman"/>
                <a:cs typeface="Times New Roman"/>
              </a:rPr>
              <a:t>bị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khác.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415"/>
              </a:spcBef>
            </a:pPr>
            <a:r>
              <a:rPr sz="1100" i="1" dirty="0">
                <a:latin typeface="Times New Roman"/>
                <a:cs typeface="Times New Roman"/>
              </a:rPr>
              <a:t>7.2.2 - An </a:t>
            </a:r>
            <a:r>
              <a:rPr sz="1100" i="1" spc="-5" dirty="0">
                <a:latin typeface="Times New Roman"/>
                <a:cs typeface="Times New Roman"/>
              </a:rPr>
              <a:t>toàn khi thực hiện </a:t>
            </a:r>
            <a:r>
              <a:rPr sz="1100" i="1" dirty="0">
                <a:latin typeface="Times New Roman"/>
                <a:cs typeface="Times New Roman"/>
              </a:rPr>
              <a:t>các </a:t>
            </a:r>
            <a:r>
              <a:rPr sz="1100" i="1" spc="-5" dirty="0">
                <a:latin typeface="Times New Roman"/>
                <a:cs typeface="Times New Roman"/>
              </a:rPr>
              <a:t>công việc </a:t>
            </a:r>
            <a:r>
              <a:rPr sz="1100" i="1" dirty="0">
                <a:latin typeface="Times New Roman"/>
                <a:cs typeface="Times New Roman"/>
              </a:rPr>
              <a:t>về tháo,</a:t>
            </a:r>
            <a:r>
              <a:rPr sz="1100" i="1" spc="-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lắp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20"/>
              </a:lnSpc>
              <a:spcBef>
                <a:spcPts val="55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tháo </a:t>
            </a:r>
            <a:r>
              <a:rPr sz="1100" spc="-5" dirty="0">
                <a:latin typeface="Times New Roman"/>
                <a:cs typeface="Times New Roman"/>
              </a:rPr>
              <a:t>lắp </a:t>
            </a:r>
            <a:r>
              <a:rPr sz="1100" dirty="0">
                <a:latin typeface="Times New Roman"/>
                <a:cs typeface="Times New Roman"/>
              </a:rPr>
              <a:t>lốp, </a:t>
            </a:r>
            <a:r>
              <a:rPr sz="1100" spc="-5" dirty="0">
                <a:latin typeface="Times New Roman"/>
                <a:cs typeface="Times New Roman"/>
              </a:rPr>
              <a:t>điều </a:t>
            </a:r>
            <a:r>
              <a:rPr sz="1100" dirty="0">
                <a:latin typeface="Times New Roman"/>
                <a:cs typeface="Times New Roman"/>
              </a:rPr>
              <a:t>chỉnh phanh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spc="-10" dirty="0">
                <a:latin typeface="Times New Roman"/>
                <a:cs typeface="Times New Roman"/>
              </a:rPr>
              <a:t>kê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spc="-1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cẩn </a:t>
            </a:r>
            <a:r>
              <a:rPr sz="1100" spc="-5" dirty="0">
                <a:latin typeface="Times New Roman"/>
                <a:cs typeface="Times New Roman"/>
              </a:rPr>
              <a:t>thận trên </a:t>
            </a:r>
            <a:r>
              <a:rPr sz="1100" dirty="0">
                <a:latin typeface="Times New Roman"/>
                <a:cs typeface="Times New Roman"/>
              </a:rPr>
              <a:t>nền đất cứng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không bị </a:t>
            </a:r>
            <a:r>
              <a:rPr sz="1100" spc="-5" dirty="0" err="1">
                <a:latin typeface="Times New Roman"/>
                <a:cs typeface="Times New Roman"/>
              </a:rPr>
              <a:t>trơn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tr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ợt</a:t>
            </a:r>
            <a:r>
              <a:rPr sz="1100" spc="-60" dirty="0">
                <a:latin typeface="Times New Roman"/>
                <a:cs typeface="Times New Roman"/>
              </a:rPr>
              <a:t>;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ct val="92600"/>
              </a:lnSpc>
              <a:spcBef>
                <a:spcPts val="495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tháo </a:t>
            </a:r>
            <a:r>
              <a:rPr sz="1100" dirty="0">
                <a:latin typeface="Times New Roman"/>
                <a:cs typeface="Times New Roman"/>
              </a:rPr>
              <a:t>lắp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bu </a:t>
            </a:r>
            <a:r>
              <a:rPr sz="1100" spc="-5" dirty="0">
                <a:latin typeface="Times New Roman"/>
                <a:cs typeface="Times New Roman"/>
              </a:rPr>
              <a:t>lông, </a:t>
            </a:r>
            <a:r>
              <a:rPr sz="1100" dirty="0">
                <a:latin typeface="Times New Roman"/>
                <a:cs typeface="Times New Roman"/>
              </a:rPr>
              <a:t>đai </a:t>
            </a:r>
            <a:r>
              <a:rPr sz="1100" spc="-10" dirty="0">
                <a:latin typeface="Times New Roman"/>
                <a:cs typeface="Times New Roman"/>
              </a:rPr>
              <a:t>ốc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đảm bảo lực </a:t>
            </a:r>
            <a:r>
              <a:rPr sz="1100" spc="-5" dirty="0">
                <a:latin typeface="Times New Roman"/>
                <a:cs typeface="Times New Roman"/>
              </a:rPr>
              <a:t>xiết  </a:t>
            </a:r>
            <a:r>
              <a:rPr sz="1100" dirty="0">
                <a:latin typeface="Times New Roman"/>
                <a:cs typeface="Times New Roman"/>
              </a:rPr>
              <a:t>đúng quy định. </a:t>
            </a:r>
            <a:r>
              <a:rPr sz="1100" spc="-5" dirty="0">
                <a:latin typeface="Times New Roman"/>
                <a:cs typeface="Times New Roman"/>
              </a:rPr>
              <a:t>Khi xiết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hai </a:t>
            </a:r>
            <a:r>
              <a:rPr sz="1100" spc="-5" dirty="0">
                <a:latin typeface="Times New Roman"/>
                <a:cs typeface="Times New Roman"/>
              </a:rPr>
              <a:t>tay, </a:t>
            </a:r>
            <a:r>
              <a:rPr sz="1100" dirty="0" err="1">
                <a:latin typeface="Times New Roman"/>
                <a:cs typeface="Times New Roman"/>
              </a:rPr>
              <a:t>không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70" dirty="0" smtClean="0">
                <a:latin typeface="Times New Roman"/>
                <a:cs typeface="Times New Roman"/>
              </a:rPr>
              <a:t>đ</a:t>
            </a:r>
            <a:r>
              <a:rPr lang="vi-VN" sz="1100" spc="-170" dirty="0" smtClean="0">
                <a:latin typeface="Times New Roman"/>
                <a:cs typeface="Times New Roman"/>
              </a:rPr>
              <a:t>ư</a:t>
            </a:r>
            <a:r>
              <a:rPr sz="1100" spc="-170" dirty="0" err="1" smtClean="0">
                <a:latin typeface="Times New Roman"/>
                <a:cs typeface="Times New Roman"/>
              </a:rPr>
              <a:t>ợc</a:t>
            </a:r>
            <a:r>
              <a:rPr sz="1100" spc="-17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dùng búa để đánh </a:t>
            </a:r>
            <a:r>
              <a:rPr sz="1100" spc="-5" dirty="0">
                <a:latin typeface="Times New Roman"/>
                <a:cs typeface="Times New Roman"/>
              </a:rPr>
              <a:t>vào miệng </a:t>
            </a:r>
            <a:r>
              <a:rPr sz="1100" dirty="0">
                <a:latin typeface="Times New Roman"/>
                <a:cs typeface="Times New Roman"/>
              </a:rPr>
              <a:t>clê cho ăn </a:t>
            </a:r>
            <a:r>
              <a:rPr sz="1100" spc="-5" dirty="0">
                <a:latin typeface="Times New Roman"/>
                <a:cs typeface="Times New Roman"/>
              </a:rPr>
              <a:t>khớp với </a:t>
            </a:r>
            <a:r>
              <a:rPr sz="1100" dirty="0">
                <a:latin typeface="Times New Roman"/>
                <a:cs typeface="Times New Roman"/>
              </a:rPr>
              <a:t>đai ốc,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dùng </a:t>
            </a:r>
            <a:r>
              <a:rPr sz="1100" dirty="0">
                <a:latin typeface="Times New Roman"/>
                <a:cs typeface="Times New Roman"/>
              </a:rPr>
              <a:t>clê quá </a:t>
            </a:r>
            <a:r>
              <a:rPr sz="1100" spc="-5" dirty="0">
                <a:latin typeface="Times New Roman"/>
                <a:cs typeface="Times New Roman"/>
              </a:rPr>
              <a:t>mỏng so với </a:t>
            </a:r>
            <a:r>
              <a:rPr sz="1100" dirty="0">
                <a:latin typeface="Times New Roman"/>
                <a:cs typeface="Times New Roman"/>
              </a:rPr>
              <a:t>chiều dày của </a:t>
            </a:r>
            <a:r>
              <a:rPr sz="1100" spc="-5" dirty="0">
                <a:latin typeface="Times New Roman"/>
                <a:cs typeface="Times New Roman"/>
              </a:rPr>
              <a:t>đai </a:t>
            </a:r>
            <a:r>
              <a:rPr sz="1100" dirty="0">
                <a:latin typeface="Times New Roman"/>
                <a:cs typeface="Times New Roman"/>
              </a:rPr>
              <a:t>ốc </a:t>
            </a:r>
            <a:r>
              <a:rPr sz="1100" spc="-5" dirty="0">
                <a:latin typeface="Times New Roman"/>
                <a:cs typeface="Times New Roman"/>
              </a:rPr>
              <a:t>(tối </a:t>
            </a:r>
            <a:r>
              <a:rPr sz="1100" spc="-40" dirty="0">
                <a:latin typeface="Times New Roman"/>
                <a:cs typeface="Times New Roman"/>
              </a:rPr>
              <a:t>thiểu  </a:t>
            </a:r>
            <a:r>
              <a:rPr sz="1100" dirty="0">
                <a:latin typeface="Times New Roman"/>
                <a:cs typeface="Times New Roman"/>
              </a:rPr>
              <a:t>bằng 2/5 </a:t>
            </a:r>
            <a:r>
              <a:rPr sz="1100" spc="-5" dirty="0">
                <a:latin typeface="Times New Roman"/>
                <a:cs typeface="Times New Roman"/>
              </a:rPr>
              <a:t>chiều </a:t>
            </a:r>
            <a:r>
              <a:rPr sz="1100" dirty="0">
                <a:latin typeface="Times New Roman"/>
                <a:cs typeface="Times New Roman"/>
              </a:rPr>
              <a:t>dày của </a:t>
            </a:r>
            <a:r>
              <a:rPr sz="1100" spc="-5" dirty="0">
                <a:latin typeface="Times New Roman"/>
                <a:cs typeface="Times New Roman"/>
              </a:rPr>
              <a:t>đai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ốc);</a:t>
            </a:r>
          </a:p>
          <a:p>
            <a:pPr marL="12700" marR="9525" indent="269240">
              <a:lnSpc>
                <a:spcPts val="1220"/>
              </a:lnSpc>
              <a:spcBef>
                <a:spcPts val="560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Khi xe đang nổ </a:t>
            </a:r>
            <a:r>
              <a:rPr sz="1100" spc="-10" dirty="0">
                <a:latin typeface="Times New Roman"/>
                <a:cs typeface="Times New Roman"/>
              </a:rPr>
              <a:t>máy,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nên chui xuống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xe để 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hoặc </a:t>
            </a:r>
            <a:r>
              <a:rPr sz="1100" spc="-5" dirty="0">
                <a:latin typeface="Times New Roman"/>
                <a:cs typeface="Times New Roman"/>
              </a:rPr>
              <a:t>điều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chỉnh.</a:t>
            </a:r>
          </a:p>
          <a:p>
            <a:pPr marL="281940">
              <a:lnSpc>
                <a:spcPts val="1205"/>
              </a:lnSpc>
            </a:pPr>
            <a:r>
              <a:rPr sz="1100" i="1" dirty="0">
                <a:latin typeface="Times New Roman"/>
                <a:cs typeface="Times New Roman"/>
              </a:rPr>
              <a:t>7.2.3 - An </a:t>
            </a:r>
            <a:r>
              <a:rPr sz="1100" i="1" spc="-5" dirty="0">
                <a:latin typeface="Times New Roman"/>
                <a:cs typeface="Times New Roman"/>
              </a:rPr>
              <a:t>toàn khi thực hiện </a:t>
            </a:r>
            <a:r>
              <a:rPr sz="1100" i="1" dirty="0">
                <a:latin typeface="Times New Roman"/>
                <a:cs typeface="Times New Roman"/>
              </a:rPr>
              <a:t>công </a:t>
            </a:r>
            <a:r>
              <a:rPr sz="1100" i="1" spc="-5" dirty="0">
                <a:latin typeface="Times New Roman"/>
                <a:cs typeface="Times New Roman"/>
              </a:rPr>
              <a:t>việc </a:t>
            </a:r>
            <a:r>
              <a:rPr sz="1100" i="1" dirty="0">
                <a:latin typeface="Times New Roman"/>
                <a:cs typeface="Times New Roman"/>
              </a:rPr>
              <a:t>săm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lốp.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300"/>
              </a:lnSpc>
              <a:spcBef>
                <a:spcPts val="635"/>
              </a:spcBef>
              <a:tabLst>
                <a:tab pos="469265" algn="l"/>
              </a:tabLst>
            </a:pPr>
            <a:r>
              <a:rPr sz="1100" dirty="0">
                <a:latin typeface="Times New Roman"/>
                <a:cs typeface="Times New Roman"/>
              </a:rPr>
              <a:t>-	Khi </a:t>
            </a:r>
            <a:r>
              <a:rPr sz="1100" spc="-5" dirty="0">
                <a:latin typeface="Times New Roman"/>
                <a:cs typeface="Times New Roman"/>
              </a:rPr>
              <a:t>tháo </a:t>
            </a:r>
            <a:r>
              <a:rPr sz="1100" dirty="0">
                <a:latin typeface="Times New Roman"/>
                <a:cs typeface="Times New Roman"/>
              </a:rPr>
              <a:t>lốp,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tiên phải </a:t>
            </a:r>
            <a:r>
              <a:rPr sz="1100" spc="-1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hết hơi trong </a:t>
            </a:r>
            <a:r>
              <a:rPr sz="1100" dirty="0">
                <a:latin typeface="Times New Roman"/>
                <a:cs typeface="Times New Roman"/>
              </a:rPr>
              <a:t>lốp, </a:t>
            </a:r>
            <a:r>
              <a:rPr sz="1100" spc="-45" dirty="0">
                <a:latin typeface="Times New Roman"/>
                <a:cs typeface="Times New Roman"/>
              </a:rPr>
              <a:t>tiến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tháo </a:t>
            </a:r>
            <a:r>
              <a:rPr sz="1100" dirty="0">
                <a:latin typeface="Times New Roman"/>
                <a:cs typeface="Times New Roman"/>
              </a:rPr>
              <a:t>theo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5" dirty="0">
                <a:latin typeface="Times New Roman"/>
                <a:cs typeface="Times New Roman"/>
              </a:rPr>
              <a:t>quy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định.</a:t>
            </a:r>
          </a:p>
        </p:txBody>
      </p:sp>
      <p:sp>
        <p:nvSpPr>
          <p:cNvPr id="5" name="object 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9302"/>
            <a:ext cx="3628390" cy="54927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8255" indent="269240" algn="just">
              <a:lnSpc>
                <a:spcPts val="1250"/>
              </a:lnSpc>
              <a:spcBef>
                <a:spcPts val="200"/>
              </a:spcBef>
              <a:buChar char="-"/>
              <a:tabLst>
                <a:tab pos="470534" algn="l"/>
              </a:tabLst>
            </a:pP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bơm lốp phải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vành hãm, </a:t>
            </a:r>
            <a:r>
              <a:rPr sz="1100" dirty="0">
                <a:latin typeface="Times New Roman"/>
                <a:cs typeface="Times New Roman"/>
              </a:rPr>
              <a:t>nên đặt </a:t>
            </a:r>
            <a:r>
              <a:rPr sz="1100" spc="-60" dirty="0">
                <a:latin typeface="Times New Roman"/>
                <a:cs typeface="Times New Roman"/>
              </a:rPr>
              <a:t>lốp  </a:t>
            </a:r>
            <a:r>
              <a:rPr sz="1100" dirty="0">
                <a:latin typeface="Times New Roman"/>
                <a:cs typeface="Times New Roman"/>
              </a:rPr>
              <a:t>trong lồng bảo </a:t>
            </a:r>
            <a:r>
              <a:rPr sz="1100" spc="-5" dirty="0">
                <a:latin typeface="Times New Roman"/>
                <a:cs typeface="Times New Roman"/>
              </a:rPr>
              <a:t>hiểm, </a:t>
            </a:r>
            <a:r>
              <a:rPr sz="1100" dirty="0">
                <a:latin typeface="Times New Roman"/>
                <a:cs typeface="Times New Roman"/>
              </a:rPr>
              <a:t>đề phòng </a:t>
            </a:r>
            <a:r>
              <a:rPr sz="1100" spc="-5" dirty="0">
                <a:latin typeface="Times New Roman"/>
                <a:cs typeface="Times New Roman"/>
              </a:rPr>
              <a:t>vành </a:t>
            </a:r>
            <a:r>
              <a:rPr sz="1100" dirty="0">
                <a:latin typeface="Times New Roman"/>
                <a:cs typeface="Times New Roman"/>
              </a:rPr>
              <a:t>hãm bị bật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ra.</a:t>
            </a:r>
          </a:p>
          <a:p>
            <a:pPr marL="12700" marR="5715" indent="269240" algn="just">
              <a:lnSpc>
                <a:spcPct val="95000"/>
              </a:lnSpc>
              <a:spcBef>
                <a:spcPts val="565"/>
              </a:spcBef>
              <a:buChar char="-"/>
              <a:tabLst>
                <a:tab pos="470534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bơm </a:t>
            </a:r>
            <a:r>
              <a:rPr sz="1100" dirty="0">
                <a:latin typeface="Times New Roman"/>
                <a:cs typeface="Times New Roman"/>
              </a:rPr>
              <a:t>lốp tại xe, nếu áp lực </a:t>
            </a:r>
            <a:r>
              <a:rPr sz="1100" spc="-5" dirty="0" err="1">
                <a:latin typeface="Times New Roman"/>
                <a:cs typeface="Times New Roman"/>
              </a:rPr>
              <a:t>hơi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40% tiêu </a:t>
            </a:r>
            <a:r>
              <a:rPr sz="1100" spc="-40" dirty="0">
                <a:latin typeface="Times New Roman"/>
                <a:cs typeface="Times New Roman"/>
              </a:rPr>
              <a:t>chuẩn  </a:t>
            </a:r>
            <a:r>
              <a:rPr sz="1100" dirty="0">
                <a:latin typeface="Times New Roman"/>
                <a:cs typeface="Times New Roman"/>
              </a:rPr>
              <a:t>quy định, </a:t>
            </a:r>
            <a:r>
              <a:rPr sz="1100" spc="-5" dirty="0">
                <a:latin typeface="Times New Roman"/>
                <a:cs typeface="Times New Roman"/>
              </a:rPr>
              <a:t>phải kích </a:t>
            </a:r>
            <a:r>
              <a:rPr sz="1100" dirty="0">
                <a:latin typeface="Times New Roman"/>
                <a:cs typeface="Times New Roman"/>
              </a:rPr>
              <a:t>xe lên </a:t>
            </a:r>
            <a:r>
              <a:rPr sz="1100" spc="-5" dirty="0">
                <a:latin typeface="Times New Roman"/>
                <a:cs typeface="Times New Roman"/>
              </a:rPr>
              <a:t>rồi mới bơm,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phải tháo </a:t>
            </a:r>
            <a:r>
              <a:rPr sz="1100" dirty="0">
                <a:latin typeface="Times New Roman"/>
                <a:cs typeface="Times New Roman"/>
              </a:rPr>
              <a:t>bánh </a:t>
            </a:r>
            <a:r>
              <a:rPr sz="1100" spc="-10" dirty="0">
                <a:latin typeface="Times New Roman"/>
                <a:cs typeface="Times New Roman"/>
              </a:rPr>
              <a:t>xe 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rồi mới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bơm.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30"/>
              </a:spcBef>
            </a:pPr>
            <a:r>
              <a:rPr sz="1100" i="1" dirty="0">
                <a:latin typeface="Times New Roman"/>
                <a:cs typeface="Times New Roman"/>
              </a:rPr>
              <a:t>7.2.4 - An </a:t>
            </a:r>
            <a:r>
              <a:rPr sz="1100" i="1" spc="-5" dirty="0">
                <a:latin typeface="Times New Roman"/>
                <a:cs typeface="Times New Roman"/>
              </a:rPr>
              <a:t>toàn </a:t>
            </a:r>
            <a:r>
              <a:rPr sz="1100" i="1" dirty="0">
                <a:latin typeface="Times New Roman"/>
                <a:cs typeface="Times New Roman"/>
              </a:rPr>
              <a:t>đối với </a:t>
            </a:r>
            <a:r>
              <a:rPr sz="1100" i="1" spc="-5" dirty="0">
                <a:latin typeface="Times New Roman"/>
                <a:cs typeface="Times New Roman"/>
              </a:rPr>
              <a:t>công </a:t>
            </a:r>
            <a:r>
              <a:rPr sz="1100" i="1" dirty="0">
                <a:latin typeface="Times New Roman"/>
                <a:cs typeface="Times New Roman"/>
              </a:rPr>
              <a:t>việc bảo dưỡng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ts val="1250"/>
              </a:lnSpc>
              <a:spcBef>
                <a:spcPts val="630"/>
              </a:spcBef>
              <a:buChar char="-"/>
              <a:tabLst>
                <a:tab pos="470534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cho động cơ nổ </a:t>
            </a:r>
            <a:r>
              <a:rPr sz="1100" spc="-5" dirty="0">
                <a:latin typeface="Times New Roman"/>
                <a:cs typeface="Times New Roman"/>
              </a:rPr>
              <a:t>tại </a:t>
            </a:r>
            <a:r>
              <a:rPr sz="1100" dirty="0">
                <a:latin typeface="Times New Roman"/>
                <a:cs typeface="Times New Roman"/>
              </a:rPr>
              <a:t>chỗ phải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5" dirty="0">
                <a:latin typeface="Times New Roman"/>
                <a:cs typeface="Times New Roman"/>
              </a:rPr>
              <a:t>tay, </a:t>
            </a:r>
            <a:r>
              <a:rPr sz="1100" dirty="0">
                <a:latin typeface="Times New Roman"/>
                <a:cs typeface="Times New Roman"/>
              </a:rPr>
              <a:t>gài  </a:t>
            </a:r>
            <a:r>
              <a:rPr sz="1100" spc="-5" dirty="0">
                <a:latin typeface="Times New Roman"/>
                <a:cs typeface="Times New Roman"/>
              </a:rPr>
              <a:t>số ''0'' </a:t>
            </a:r>
            <a:r>
              <a:rPr sz="1100" dirty="0">
                <a:latin typeface="Times New Roman"/>
                <a:cs typeface="Times New Roman"/>
              </a:rPr>
              <a:t>chèn chặt </a:t>
            </a:r>
            <a:r>
              <a:rPr sz="1100" spc="-5" dirty="0">
                <a:latin typeface="Times New Roman"/>
                <a:cs typeface="Times New Roman"/>
              </a:rPr>
              <a:t>bánh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ts val="1250"/>
              </a:lnSpc>
              <a:spcBef>
                <a:spcPts val="595"/>
              </a:spcBef>
              <a:buChar char="-"/>
              <a:tabLst>
                <a:tab pos="470534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thử điện cao áp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5" dirty="0">
                <a:latin typeface="Times New Roman"/>
                <a:cs typeface="Times New Roman"/>
              </a:rPr>
              <a:t>tay </a:t>
            </a:r>
            <a:r>
              <a:rPr sz="1100" spc="-10" dirty="0">
                <a:latin typeface="Times New Roman"/>
                <a:cs typeface="Times New Roman"/>
              </a:rPr>
              <a:t>mà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60" dirty="0">
                <a:latin typeface="Times New Roman"/>
                <a:cs typeface="Times New Roman"/>
              </a:rPr>
              <a:t>dùng  </a:t>
            </a:r>
            <a:r>
              <a:rPr sz="1100" dirty="0">
                <a:latin typeface="Times New Roman"/>
                <a:cs typeface="Times New Roman"/>
              </a:rPr>
              <a:t>tuốc </a:t>
            </a:r>
            <a:r>
              <a:rPr sz="1100" spc="-5" dirty="0">
                <a:latin typeface="Times New Roman"/>
                <a:cs typeface="Times New Roman"/>
              </a:rPr>
              <a:t>nơ vít </a:t>
            </a:r>
            <a:r>
              <a:rPr sz="1100" dirty="0">
                <a:latin typeface="Times New Roman"/>
                <a:cs typeface="Times New Roman"/>
              </a:rPr>
              <a:t>cán </a:t>
            </a:r>
            <a:r>
              <a:rPr sz="1100" spc="-10" dirty="0">
                <a:latin typeface="Times New Roman"/>
                <a:cs typeface="Times New Roman"/>
              </a:rPr>
              <a:t>gỗ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dirty="0">
                <a:latin typeface="Times New Roman"/>
                <a:cs typeface="Times New Roman"/>
              </a:rPr>
              <a:t>cán nhựa </a:t>
            </a:r>
            <a:r>
              <a:rPr sz="1100" spc="-5" dirty="0">
                <a:latin typeface="Times New Roman"/>
                <a:cs typeface="Times New Roman"/>
              </a:rPr>
              <a:t>cách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ts val="1250"/>
              </a:lnSpc>
              <a:spcBef>
                <a:spcPts val="605"/>
              </a:spcBef>
              <a:buChar char="-"/>
              <a:tabLst>
                <a:tab pos="470534" algn="l"/>
              </a:tabLst>
            </a:pPr>
            <a:r>
              <a:rPr sz="1100" spc="-5" dirty="0" err="1">
                <a:latin typeface="Times New Roman"/>
                <a:cs typeface="Times New Roman"/>
              </a:rPr>
              <a:t>Nếu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spc="-5" dirty="0" err="1">
                <a:latin typeface="Times New Roman"/>
                <a:cs typeface="Times New Roman"/>
              </a:rPr>
              <a:t>két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bị sôi,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đổ </a:t>
            </a:r>
            <a:r>
              <a:rPr sz="1100" spc="-100" dirty="0">
                <a:latin typeface="Times New Roman"/>
                <a:cs typeface="Times New Roman"/>
              </a:rPr>
              <a:t>thêm 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phải tắt </a:t>
            </a:r>
            <a:r>
              <a:rPr sz="1100" spc="-10" dirty="0">
                <a:latin typeface="Times New Roman"/>
                <a:cs typeface="Times New Roman"/>
              </a:rPr>
              <a:t>máy, </a:t>
            </a:r>
            <a:r>
              <a:rPr sz="1100" dirty="0">
                <a:latin typeface="Times New Roman"/>
                <a:cs typeface="Times New Roman"/>
              </a:rPr>
              <a:t>đợi </a:t>
            </a:r>
            <a:r>
              <a:rPr sz="1100" dirty="0" err="1">
                <a:latin typeface="Times New Roman"/>
                <a:cs typeface="Times New Roman"/>
              </a:rPr>
              <a:t>cho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hết </a:t>
            </a:r>
            <a:r>
              <a:rPr sz="1100" spc="-10" dirty="0">
                <a:latin typeface="Times New Roman"/>
                <a:cs typeface="Times New Roman"/>
              </a:rPr>
              <a:t>sôi </a:t>
            </a:r>
            <a:r>
              <a:rPr sz="1100" spc="-5" dirty="0" err="1">
                <a:latin typeface="Times New Roman"/>
                <a:cs typeface="Times New Roman"/>
              </a:rPr>
              <a:t>mới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135" dirty="0" err="1">
                <a:latin typeface="Times New Roman"/>
                <a:cs typeface="Times New Roman"/>
              </a:rPr>
              <a:t>két</a:t>
            </a:r>
            <a:r>
              <a:rPr sz="1100" spc="-13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n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 err="1">
                <a:latin typeface="Times New Roman"/>
                <a:cs typeface="Times New Roman"/>
              </a:rPr>
              <a:t>tránh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sôi </a:t>
            </a:r>
            <a:r>
              <a:rPr sz="1100" spc="-10" dirty="0">
                <a:latin typeface="Times New Roman"/>
                <a:cs typeface="Times New Roman"/>
              </a:rPr>
              <a:t>phụt </a:t>
            </a:r>
            <a:r>
              <a:rPr sz="1100" spc="-5" dirty="0">
                <a:latin typeface="Times New Roman"/>
                <a:cs typeface="Times New Roman"/>
              </a:rPr>
              <a:t>ra </a:t>
            </a:r>
            <a:r>
              <a:rPr sz="1100" dirty="0">
                <a:latin typeface="Times New Roman"/>
                <a:cs typeface="Times New Roman"/>
              </a:rPr>
              <a:t>sẽ bị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bỏng.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4800"/>
              </a:lnSpc>
              <a:spcBef>
                <a:spcPts val="565"/>
              </a:spcBef>
              <a:buChar char="-"/>
              <a:tabLst>
                <a:tab pos="470534" algn="l"/>
              </a:tabLst>
            </a:pPr>
            <a:r>
              <a:rPr sz="1100" dirty="0">
                <a:latin typeface="Times New Roman"/>
                <a:cs typeface="Times New Roman"/>
              </a:rPr>
              <a:t>Khi đổ xăng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thùng nhiên </a:t>
            </a:r>
            <a:r>
              <a:rPr sz="1100" spc="-5" dirty="0">
                <a:latin typeface="Times New Roman"/>
                <a:cs typeface="Times New Roman"/>
              </a:rPr>
              <a:t>liệu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xe, không </a:t>
            </a:r>
            <a:r>
              <a:rPr sz="1100" dirty="0">
                <a:latin typeface="Times New Roman"/>
                <a:cs typeface="Times New Roman"/>
              </a:rPr>
              <a:t>để  xăng dây ra chân </a:t>
            </a:r>
            <a:r>
              <a:rPr sz="1100" spc="-5" dirty="0">
                <a:latin typeface="Times New Roman"/>
                <a:cs typeface="Times New Roman"/>
              </a:rPr>
              <a:t>tay, quần </a:t>
            </a:r>
            <a:r>
              <a:rPr sz="1100" dirty="0">
                <a:latin typeface="Times New Roman"/>
                <a:cs typeface="Times New Roman"/>
              </a:rPr>
              <a:t>áo,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dùng </a:t>
            </a:r>
            <a:r>
              <a:rPr sz="1100" dirty="0">
                <a:latin typeface="Times New Roman"/>
                <a:cs typeface="Times New Roman"/>
              </a:rPr>
              <a:t>miệng để </a:t>
            </a:r>
            <a:r>
              <a:rPr sz="1100" spc="-65" dirty="0">
                <a:latin typeface="Times New Roman"/>
                <a:cs typeface="Times New Roman"/>
              </a:rPr>
              <a:t>hút  </a:t>
            </a:r>
            <a:r>
              <a:rPr sz="1100" spc="-5" dirty="0">
                <a:latin typeface="Times New Roman"/>
                <a:cs typeface="Times New Roman"/>
              </a:rPr>
              <a:t>xăng; </a:t>
            </a:r>
            <a:r>
              <a:rPr sz="1100" dirty="0">
                <a:latin typeface="Times New Roman"/>
                <a:cs typeface="Times New Roman"/>
              </a:rPr>
              <a:t>Không đổ xăng ở </a:t>
            </a:r>
            <a:r>
              <a:rPr sz="1100" dirty="0" err="1">
                <a:latin typeface="Times New Roman"/>
                <a:cs typeface="Times New Roman"/>
              </a:rPr>
              <a:t>đầu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 err="1">
                <a:latin typeface="Times New Roman"/>
                <a:cs typeface="Times New Roman"/>
              </a:rPr>
              <a:t>tránh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hơi </a:t>
            </a:r>
            <a:r>
              <a:rPr sz="1100" dirty="0">
                <a:latin typeface="Times New Roman"/>
                <a:cs typeface="Times New Roman"/>
              </a:rPr>
              <a:t>xăng </a:t>
            </a:r>
            <a:r>
              <a:rPr sz="1100" spc="-130" dirty="0">
                <a:latin typeface="Times New Roman"/>
                <a:cs typeface="Times New Roman"/>
              </a:rPr>
              <a:t>vào  </a:t>
            </a:r>
            <a:r>
              <a:rPr sz="1100" spc="-5" dirty="0">
                <a:latin typeface="Times New Roman"/>
                <a:cs typeface="Times New Roman"/>
              </a:rPr>
              <a:t>mặt.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ts val="1300"/>
              </a:lnSpc>
              <a:spcBef>
                <a:spcPts val="625"/>
              </a:spcBef>
              <a:buChar char="-"/>
              <a:tabLst>
                <a:tab pos="470534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vòi phun của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5" dirty="0">
                <a:latin typeface="Times New Roman"/>
                <a:cs typeface="Times New Roman"/>
              </a:rPr>
              <a:t>diesel tại </a:t>
            </a:r>
            <a:r>
              <a:rPr sz="1100" dirty="0">
                <a:latin typeface="Times New Roman"/>
                <a:cs typeface="Times New Roman"/>
              </a:rPr>
              <a:t>xe,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có 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chuyên </a:t>
            </a:r>
            <a:r>
              <a:rPr sz="1100" dirty="0">
                <a:latin typeface="Times New Roman"/>
                <a:cs typeface="Times New Roman"/>
              </a:rPr>
              <a:t>dùng để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thử.</a:t>
            </a:r>
            <a:endParaRPr sz="1100" dirty="0">
              <a:latin typeface="Times New Roman"/>
              <a:cs typeface="Times New Roman"/>
            </a:endParaRPr>
          </a:p>
          <a:p>
            <a:pPr marL="492759" lvl="1" indent="-211454" algn="just">
              <a:lnSpc>
                <a:spcPct val="100000"/>
              </a:lnSpc>
              <a:spcBef>
                <a:spcPts val="509"/>
              </a:spcBef>
              <a:buAutoNum type="arabicPeriod" startAt="3"/>
              <a:tabLst>
                <a:tab pos="493395" algn="l"/>
              </a:tabLst>
            </a:pPr>
            <a:r>
              <a:rPr sz="1100" b="1" dirty="0">
                <a:latin typeface="Times New Roman"/>
                <a:cs typeface="Times New Roman"/>
              </a:rPr>
              <a:t>- </a:t>
            </a:r>
            <a:r>
              <a:rPr sz="1100" b="1" spc="-5" dirty="0">
                <a:latin typeface="Times New Roman"/>
                <a:cs typeface="Times New Roman"/>
              </a:rPr>
              <a:t>DỤNG CỤ ĐỒ NGHỀ DÙNG CHO LÁI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598170" lvl="2" indent="-316865" algn="just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Kích nâng, </a:t>
            </a:r>
            <a:r>
              <a:rPr sz="1100" i="1" dirty="0">
                <a:latin typeface="Times New Roman"/>
                <a:cs typeface="Times New Roman"/>
              </a:rPr>
              <a:t>hạ và </a:t>
            </a:r>
            <a:r>
              <a:rPr sz="1100" i="1" spc="-5" dirty="0">
                <a:latin typeface="Times New Roman"/>
                <a:cs typeface="Times New Roman"/>
              </a:rPr>
              <a:t>chèn </a:t>
            </a:r>
            <a:r>
              <a:rPr sz="1100" i="1" dirty="0">
                <a:latin typeface="Times New Roman"/>
                <a:cs typeface="Times New Roman"/>
              </a:rPr>
              <a:t>bánh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30"/>
              </a:spcBef>
            </a:pPr>
            <a:r>
              <a:rPr sz="1100" b="1" i="1" dirty="0">
                <a:latin typeface="Times New Roman"/>
                <a:cs typeface="Times New Roman"/>
              </a:rPr>
              <a:t>a </a:t>
            </a: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dirty="0">
                <a:latin typeface="Times New Roman"/>
                <a:cs typeface="Times New Roman"/>
              </a:rPr>
              <a:t>Kích nâng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hạ</a:t>
            </a:r>
          </a:p>
          <a:p>
            <a:pPr marL="12700" marR="6985" indent="457200" algn="just">
              <a:lnSpc>
                <a:spcPct val="94700"/>
              </a:lnSpc>
              <a:spcBef>
                <a:spcPts val="600"/>
              </a:spcBef>
            </a:pPr>
            <a:r>
              <a:rPr sz="1100" dirty="0">
                <a:latin typeface="Times New Roman"/>
                <a:cs typeface="Times New Roman"/>
              </a:rPr>
              <a:t>Kích </a:t>
            </a:r>
            <a:r>
              <a:rPr sz="1100" spc="-5" dirty="0">
                <a:latin typeface="Times New Roman"/>
                <a:cs typeface="Times New Roman"/>
              </a:rPr>
              <a:t>nâng </a:t>
            </a:r>
            <a:r>
              <a:rPr sz="1100" dirty="0">
                <a:latin typeface="Times New Roman"/>
                <a:cs typeface="Times New Roman"/>
              </a:rPr>
              <a:t>hạ ôtô có </a:t>
            </a:r>
            <a:r>
              <a:rPr sz="1100" spc="-5" dirty="0">
                <a:latin typeface="Times New Roman"/>
                <a:cs typeface="Times New Roman"/>
              </a:rPr>
              <a:t>nhiều loại, </a:t>
            </a:r>
            <a:r>
              <a:rPr sz="1100" dirty="0">
                <a:latin typeface="Times New Roman"/>
                <a:cs typeface="Times New Roman"/>
              </a:rPr>
              <a:t>có sức nâng </a:t>
            </a:r>
            <a:r>
              <a:rPr sz="1100" spc="-5" dirty="0">
                <a:latin typeface="Times New Roman"/>
                <a:cs typeface="Times New Roman"/>
              </a:rPr>
              <a:t>lớn nhất  </a:t>
            </a:r>
            <a:r>
              <a:rPr sz="1100" dirty="0">
                <a:latin typeface="Times New Roman"/>
                <a:cs typeface="Times New Roman"/>
              </a:rPr>
              <a:t>của nó </a:t>
            </a:r>
            <a:r>
              <a:rPr sz="1100" spc="-5" dirty="0">
                <a:latin typeface="Times New Roman"/>
                <a:cs typeface="Times New Roman"/>
              </a:rPr>
              <a:t>từ vài </a:t>
            </a:r>
            <a:r>
              <a:rPr sz="1100" dirty="0">
                <a:latin typeface="Times New Roman"/>
                <a:cs typeface="Times New Roman"/>
              </a:rPr>
              <a:t>tấn </a:t>
            </a:r>
            <a:r>
              <a:rPr sz="1100" spc="-5" dirty="0">
                <a:latin typeface="Times New Roman"/>
                <a:cs typeface="Times New Roman"/>
              </a:rPr>
              <a:t>đến vài trăm </a:t>
            </a:r>
            <a:r>
              <a:rPr sz="1100" dirty="0">
                <a:latin typeface="Times New Roman"/>
                <a:cs typeface="Times New Roman"/>
              </a:rPr>
              <a:t>tấn. Kích dùng cho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là </a:t>
            </a:r>
            <a:r>
              <a:rPr sz="1100" spc="-5" dirty="0">
                <a:latin typeface="Times New Roman"/>
                <a:cs typeface="Times New Roman"/>
              </a:rPr>
              <a:t>loại  </a:t>
            </a:r>
            <a:r>
              <a:rPr sz="1100" dirty="0">
                <a:latin typeface="Times New Roman"/>
                <a:cs typeface="Times New Roman"/>
              </a:rPr>
              <a:t>xách tay có </a:t>
            </a:r>
            <a:r>
              <a:rPr sz="1100" spc="-5" dirty="0">
                <a:latin typeface="Times New Roman"/>
                <a:cs typeface="Times New Roman"/>
              </a:rPr>
              <a:t>sức nâng khoảng </a:t>
            </a:r>
            <a:r>
              <a:rPr sz="1100" dirty="0">
                <a:latin typeface="Times New Roman"/>
                <a:cs typeface="Times New Roman"/>
              </a:rPr>
              <a:t>3 đến </a:t>
            </a:r>
            <a:r>
              <a:rPr sz="1100" spc="-10" dirty="0">
                <a:latin typeface="Times New Roman"/>
                <a:cs typeface="Times New Roman"/>
              </a:rPr>
              <a:t>12 </a:t>
            </a:r>
            <a:r>
              <a:rPr sz="1100" dirty="0">
                <a:latin typeface="Times New Roman"/>
                <a:cs typeface="Times New Roman"/>
              </a:rPr>
              <a:t>tấn. </a:t>
            </a:r>
            <a:r>
              <a:rPr sz="1100" spc="-5" dirty="0">
                <a:latin typeface="Times New Roman"/>
                <a:cs typeface="Times New Roman"/>
              </a:rPr>
              <a:t>Về mặt cấu tạo </a:t>
            </a:r>
            <a:r>
              <a:rPr sz="1100" dirty="0">
                <a:latin typeface="Times New Roman"/>
                <a:cs typeface="Times New Roman"/>
              </a:rPr>
              <a:t>có 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dirty="0">
                <a:latin typeface="Times New Roman"/>
                <a:cs typeface="Times New Roman"/>
              </a:rPr>
              <a:t>dầu, </a:t>
            </a:r>
            <a:r>
              <a:rPr sz="1100" spc="-5" dirty="0">
                <a:latin typeface="Times New Roman"/>
                <a:cs typeface="Times New Roman"/>
              </a:rPr>
              <a:t>kích vít,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kích </a:t>
            </a:r>
            <a:r>
              <a:rPr sz="1100" dirty="0">
                <a:latin typeface="Times New Roman"/>
                <a:cs typeface="Times New Roman"/>
              </a:rPr>
              <a:t>răng </a:t>
            </a:r>
            <a:r>
              <a:rPr sz="1100" spc="-5" dirty="0">
                <a:latin typeface="Times New Roman"/>
                <a:cs typeface="Times New Roman"/>
              </a:rPr>
              <a:t>(hình 5.1). Kích </a:t>
            </a:r>
            <a:r>
              <a:rPr sz="1100" dirty="0">
                <a:latin typeface="Times New Roman"/>
                <a:cs typeface="Times New Roman"/>
              </a:rPr>
              <a:t>dầu tạo </a:t>
            </a:r>
            <a:r>
              <a:rPr sz="1100" spc="-5" dirty="0">
                <a:latin typeface="Times New Roman"/>
                <a:cs typeface="Times New Roman"/>
              </a:rPr>
              <a:t>ra áp  </a:t>
            </a:r>
            <a:r>
              <a:rPr sz="1100" dirty="0">
                <a:latin typeface="Times New Roman"/>
                <a:cs typeface="Times New Roman"/>
              </a:rPr>
              <a:t>lực bằng bơm dầu, thao </a:t>
            </a:r>
            <a:r>
              <a:rPr sz="1100" spc="-5" dirty="0">
                <a:latin typeface="Times New Roman"/>
                <a:cs typeface="Times New Roman"/>
              </a:rPr>
              <a:t>tác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" dirty="0">
                <a:latin typeface="Times New Roman"/>
                <a:cs typeface="Times New Roman"/>
              </a:rPr>
              <a:t>tay. Khi kích thì vặn chặt van  khống </a:t>
            </a:r>
            <a:r>
              <a:rPr sz="1100" dirty="0">
                <a:latin typeface="Times New Roman"/>
                <a:cs typeface="Times New Roman"/>
              </a:rPr>
              <a:t>chế </a:t>
            </a:r>
            <a:r>
              <a:rPr sz="1100" spc="-5" dirty="0">
                <a:latin typeface="Times New Roman"/>
                <a:cs typeface="Times New Roman"/>
              </a:rPr>
              <a:t>rồi bơm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nâng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lên.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hạ ôtô xuống </a:t>
            </a:r>
            <a:r>
              <a:rPr sz="1100" spc="-5" dirty="0">
                <a:latin typeface="Times New Roman"/>
                <a:cs typeface="Times New Roman"/>
              </a:rPr>
              <a:t>thì  </a:t>
            </a:r>
            <a:r>
              <a:rPr sz="1100" dirty="0">
                <a:latin typeface="Times New Roman"/>
                <a:cs typeface="Times New Roman"/>
              </a:rPr>
              <a:t>nới </a:t>
            </a:r>
            <a:r>
              <a:rPr sz="1100" spc="-5" dirty="0">
                <a:latin typeface="Times New Roman"/>
                <a:cs typeface="Times New Roman"/>
              </a:rPr>
              <a:t>van </a:t>
            </a:r>
            <a:r>
              <a:rPr sz="1100" dirty="0">
                <a:latin typeface="Times New Roman"/>
                <a:cs typeface="Times New Roman"/>
              </a:rPr>
              <a:t>khống chế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ra.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14745" y="1115695"/>
            <a:ext cx="1612364" cy="1250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09559" y="1080557"/>
            <a:ext cx="1897379" cy="13273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03542" y="2543683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04264" y="2543683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96684" y="2749550"/>
            <a:ext cx="1493519" cy="20770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69855" y="2790797"/>
            <a:ext cx="826964" cy="20358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68236" y="4801361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8885" y="4801361"/>
            <a:ext cx="18459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128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(d)  Hình 7.1: </a:t>
            </a:r>
            <a:r>
              <a:rPr sz="1100" i="1" dirty="0">
                <a:latin typeface="Times New Roman"/>
                <a:cs typeface="Times New Roman"/>
              </a:rPr>
              <a:t>Các loại </a:t>
            </a:r>
            <a:r>
              <a:rPr sz="1100" i="1" spc="-5" dirty="0">
                <a:latin typeface="Times New Roman"/>
                <a:cs typeface="Times New Roman"/>
              </a:rPr>
              <a:t>kích xách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tay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8489" y="5133594"/>
            <a:ext cx="3629025" cy="1184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600"/>
              </a:lnSpc>
              <a:spcBef>
                <a:spcPts val="12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(a) </a:t>
            </a:r>
            <a:r>
              <a:rPr sz="1100" i="1" dirty="0">
                <a:latin typeface="Times New Roman"/>
                <a:cs typeface="Times New Roman"/>
              </a:rPr>
              <a:t>Kích thủy lực, </a:t>
            </a:r>
            <a:r>
              <a:rPr sz="1100" i="1" spc="-5" dirty="0">
                <a:latin typeface="Times New Roman"/>
                <a:cs typeface="Times New Roman"/>
              </a:rPr>
              <a:t>1-van </a:t>
            </a:r>
            <a:r>
              <a:rPr sz="1100" i="1" dirty="0">
                <a:latin typeface="Times New Roman"/>
                <a:cs typeface="Times New Roman"/>
              </a:rPr>
              <a:t>xả; </a:t>
            </a:r>
            <a:r>
              <a:rPr sz="1100" i="1" spc="-5" dirty="0">
                <a:latin typeface="Times New Roman"/>
                <a:cs typeface="Times New Roman"/>
              </a:rPr>
              <a:t>2-lỗ </a:t>
            </a:r>
            <a:r>
              <a:rPr sz="1100" i="1" dirty="0">
                <a:latin typeface="Times New Roman"/>
                <a:cs typeface="Times New Roman"/>
              </a:rPr>
              <a:t>bù dầu; </a:t>
            </a:r>
            <a:r>
              <a:rPr sz="1100" i="1" spc="-5" dirty="0">
                <a:latin typeface="Times New Roman"/>
                <a:cs typeface="Times New Roman"/>
              </a:rPr>
              <a:t>3-ê </a:t>
            </a:r>
            <a:r>
              <a:rPr sz="1100" i="1" dirty="0">
                <a:latin typeface="Times New Roman"/>
                <a:cs typeface="Times New Roman"/>
              </a:rPr>
              <a:t>cu </a:t>
            </a:r>
            <a:r>
              <a:rPr sz="1100" i="1" spc="-5" dirty="0">
                <a:latin typeface="Times New Roman"/>
                <a:cs typeface="Times New Roman"/>
              </a:rPr>
              <a:t>tăng </a:t>
            </a:r>
            <a:r>
              <a:rPr sz="1100" i="1" dirty="0">
                <a:latin typeface="Times New Roman"/>
                <a:cs typeface="Times New Roman"/>
              </a:rPr>
              <a:t>chiều  dài; </a:t>
            </a:r>
            <a:r>
              <a:rPr sz="1100" i="1" spc="-5" dirty="0">
                <a:latin typeface="Times New Roman"/>
                <a:cs typeface="Times New Roman"/>
              </a:rPr>
              <a:t>4-đầu kích; 5-piston </a:t>
            </a:r>
            <a:r>
              <a:rPr sz="1100" i="1" dirty="0">
                <a:latin typeface="Times New Roman"/>
                <a:cs typeface="Times New Roman"/>
              </a:rPr>
              <a:t>nâng kích; </a:t>
            </a:r>
            <a:r>
              <a:rPr sz="1100" i="1" spc="-5" dirty="0">
                <a:latin typeface="Times New Roman"/>
                <a:cs typeface="Times New Roman"/>
              </a:rPr>
              <a:t>6-đầu </a:t>
            </a:r>
            <a:r>
              <a:rPr sz="1100" i="1" dirty="0">
                <a:latin typeface="Times New Roman"/>
                <a:cs typeface="Times New Roman"/>
              </a:rPr>
              <a:t>piston </a:t>
            </a:r>
            <a:r>
              <a:rPr sz="1100" i="1" spc="-5" dirty="0">
                <a:latin typeface="Times New Roman"/>
                <a:cs typeface="Times New Roman"/>
              </a:rPr>
              <a:t>bơm; </a:t>
            </a:r>
            <a:r>
              <a:rPr sz="1100" i="1" dirty="0">
                <a:latin typeface="Times New Roman"/>
                <a:cs typeface="Times New Roman"/>
              </a:rPr>
              <a:t>7-  </a:t>
            </a:r>
            <a:r>
              <a:rPr sz="1100" i="1" spc="-5" dirty="0">
                <a:latin typeface="Times New Roman"/>
                <a:cs typeface="Times New Roman"/>
              </a:rPr>
              <a:t>xylanh bơm.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00"/>
              </a:lnSpc>
              <a:spcBef>
                <a:spcPts val="3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(b) </a:t>
            </a:r>
            <a:r>
              <a:rPr sz="1100" i="1" dirty="0">
                <a:latin typeface="Times New Roman"/>
                <a:cs typeface="Times New Roman"/>
              </a:rPr>
              <a:t>kích </a:t>
            </a:r>
            <a:r>
              <a:rPr sz="1100" i="1" spc="-5" dirty="0">
                <a:latin typeface="Times New Roman"/>
                <a:cs typeface="Times New Roman"/>
              </a:rPr>
              <a:t>chữ </a:t>
            </a:r>
            <a:r>
              <a:rPr sz="1100" i="1" dirty="0">
                <a:latin typeface="Times New Roman"/>
                <a:cs typeface="Times New Roman"/>
              </a:rPr>
              <a:t>A, </a:t>
            </a:r>
            <a:r>
              <a:rPr sz="1100" i="1" spc="-5" dirty="0">
                <a:latin typeface="Times New Roman"/>
                <a:cs typeface="Times New Roman"/>
              </a:rPr>
              <a:t>1-chân </a:t>
            </a:r>
            <a:r>
              <a:rPr sz="1100" i="1" dirty="0">
                <a:latin typeface="Times New Roman"/>
                <a:cs typeface="Times New Roman"/>
              </a:rPr>
              <a:t>đế </a:t>
            </a:r>
            <a:r>
              <a:rPr sz="1100" i="1" spc="-5" dirty="0">
                <a:latin typeface="Times New Roman"/>
                <a:cs typeface="Times New Roman"/>
              </a:rPr>
              <a:t>kích; </a:t>
            </a:r>
            <a:r>
              <a:rPr sz="1100" i="1" dirty="0">
                <a:latin typeface="Times New Roman"/>
                <a:cs typeface="Times New Roman"/>
              </a:rPr>
              <a:t>2-ecu; </a:t>
            </a:r>
            <a:r>
              <a:rPr sz="1100" i="1" spc="-5" dirty="0">
                <a:latin typeface="Times New Roman"/>
                <a:cs typeface="Times New Roman"/>
              </a:rPr>
              <a:t>3-càng nâng; 4-đầu  </a:t>
            </a:r>
            <a:r>
              <a:rPr sz="1100" i="1" dirty="0">
                <a:latin typeface="Times New Roman"/>
                <a:cs typeface="Times New Roman"/>
              </a:rPr>
              <a:t>kích; </a:t>
            </a:r>
            <a:r>
              <a:rPr sz="1100" i="1" spc="-5" dirty="0">
                <a:latin typeface="Times New Roman"/>
                <a:cs typeface="Times New Roman"/>
              </a:rPr>
              <a:t>5-trục vít; </a:t>
            </a:r>
            <a:r>
              <a:rPr sz="1100" i="1" dirty="0">
                <a:latin typeface="Times New Roman"/>
                <a:cs typeface="Times New Roman"/>
              </a:rPr>
              <a:t>6-tay</a:t>
            </a:r>
            <a:r>
              <a:rPr sz="1100" i="1" spc="-5" dirty="0">
                <a:latin typeface="Times New Roman"/>
                <a:cs typeface="Times New Roman"/>
              </a:rPr>
              <a:t> quay;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00"/>
              </a:lnSpc>
              <a:spcBef>
                <a:spcPts val="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(c) </a:t>
            </a:r>
            <a:r>
              <a:rPr sz="1100" i="1" dirty="0">
                <a:latin typeface="Times New Roman"/>
                <a:cs typeface="Times New Roman"/>
              </a:rPr>
              <a:t>Kích </a:t>
            </a:r>
            <a:r>
              <a:rPr sz="1100" i="1" spc="-5" dirty="0">
                <a:latin typeface="Times New Roman"/>
                <a:cs typeface="Times New Roman"/>
              </a:rPr>
              <a:t>trục vít </a:t>
            </a:r>
            <a:r>
              <a:rPr sz="1100" i="1" dirty="0">
                <a:latin typeface="Times New Roman"/>
                <a:cs typeface="Times New Roman"/>
              </a:rPr>
              <a:t>tự </a:t>
            </a:r>
            <a:r>
              <a:rPr sz="1100" i="1" spc="-5" dirty="0">
                <a:latin typeface="Times New Roman"/>
                <a:cs typeface="Times New Roman"/>
              </a:rPr>
              <a:t>hãm, </a:t>
            </a:r>
            <a:r>
              <a:rPr sz="1100" i="1" dirty="0">
                <a:latin typeface="Times New Roman"/>
                <a:cs typeface="Times New Roman"/>
              </a:rPr>
              <a:t>1-tay </a:t>
            </a:r>
            <a:r>
              <a:rPr sz="1100" i="1" spc="-5" dirty="0">
                <a:latin typeface="Times New Roman"/>
                <a:cs typeface="Times New Roman"/>
              </a:rPr>
              <a:t>quay; 2-đầu kích; 3-thân  </a:t>
            </a:r>
            <a:r>
              <a:rPr sz="1100" i="1" dirty="0">
                <a:latin typeface="Times New Roman"/>
                <a:cs typeface="Times New Roman"/>
              </a:rPr>
              <a:t>kích; 4-chân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đế.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9660" cy="320517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350">
              <a:lnSpc>
                <a:spcPts val="1300"/>
              </a:lnSpc>
              <a:spcBef>
                <a:spcPts val="16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(d) </a:t>
            </a:r>
            <a:r>
              <a:rPr sz="1100" i="1" dirty="0">
                <a:latin typeface="Times New Roman"/>
                <a:cs typeface="Times New Roman"/>
              </a:rPr>
              <a:t>Kích </a:t>
            </a:r>
            <a:r>
              <a:rPr sz="1100" i="1" spc="-5" dirty="0">
                <a:latin typeface="Times New Roman"/>
                <a:cs typeface="Times New Roman"/>
              </a:rPr>
              <a:t>răng, 1-chân </a:t>
            </a:r>
            <a:r>
              <a:rPr sz="1100" i="1" dirty="0">
                <a:latin typeface="Times New Roman"/>
                <a:cs typeface="Times New Roman"/>
              </a:rPr>
              <a:t>đế; </a:t>
            </a:r>
            <a:r>
              <a:rPr sz="1100" i="1" spc="-5" dirty="0">
                <a:latin typeface="Times New Roman"/>
                <a:cs typeface="Times New Roman"/>
              </a:rPr>
              <a:t>2-tay kích; </a:t>
            </a:r>
            <a:r>
              <a:rPr sz="1100" i="1" dirty="0">
                <a:latin typeface="Times New Roman"/>
                <a:cs typeface="Times New Roman"/>
              </a:rPr>
              <a:t>3- </a:t>
            </a:r>
            <a:r>
              <a:rPr sz="1100" i="1" spc="-5" dirty="0">
                <a:latin typeface="Times New Roman"/>
                <a:cs typeface="Times New Roman"/>
              </a:rPr>
              <a:t>thanh răng; </a:t>
            </a:r>
            <a:r>
              <a:rPr sz="1100" i="1" dirty="0">
                <a:latin typeface="Times New Roman"/>
                <a:cs typeface="Times New Roman"/>
              </a:rPr>
              <a:t>4-  vấu</a:t>
            </a:r>
            <a:r>
              <a:rPr sz="1100" i="1" spc="-5" dirty="0">
                <a:latin typeface="Times New Roman"/>
                <a:cs typeface="Times New Roman"/>
              </a:rPr>
              <a:t> kích.</a:t>
            </a:r>
            <a:endParaRPr sz="1100" dirty="0">
              <a:latin typeface="Times New Roman"/>
              <a:cs typeface="Times New Roman"/>
            </a:endParaRPr>
          </a:p>
          <a:p>
            <a:pPr marL="12700" marR="8890" indent="457200">
              <a:lnSpc>
                <a:spcPts val="134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dùng kích </a:t>
            </a:r>
            <a:r>
              <a:rPr sz="1100" dirty="0">
                <a:latin typeface="Times New Roman"/>
                <a:cs typeface="Times New Roman"/>
              </a:rPr>
              <a:t>phải chú ý </a:t>
            </a:r>
            <a:r>
              <a:rPr sz="1100" dirty="0" err="1">
                <a:latin typeface="Times New Roman"/>
                <a:cs typeface="Times New Roman"/>
              </a:rPr>
              <a:t>trọng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 ôtô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spc="-50" dirty="0">
                <a:latin typeface="Times New Roman"/>
                <a:cs typeface="Times New Roman"/>
              </a:rPr>
              <a:t>nâng  </a:t>
            </a:r>
            <a:r>
              <a:rPr sz="1100" dirty="0">
                <a:latin typeface="Times New Roman"/>
                <a:cs typeface="Times New Roman"/>
              </a:rPr>
              <a:t>phù hợp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sức </a:t>
            </a:r>
            <a:r>
              <a:rPr sz="1100" spc="-5" dirty="0">
                <a:latin typeface="Times New Roman"/>
                <a:cs typeface="Times New Roman"/>
              </a:rPr>
              <a:t>nâng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kích. Nếu quá tải kích </a:t>
            </a:r>
            <a:r>
              <a:rPr sz="1100" spc="-10" dirty="0">
                <a:latin typeface="Times New Roman"/>
                <a:cs typeface="Times New Roman"/>
              </a:rPr>
              <a:t>sẽ </a:t>
            </a:r>
            <a:r>
              <a:rPr sz="1100" spc="-5" dirty="0">
                <a:latin typeface="Times New Roman"/>
                <a:cs typeface="Times New Roman"/>
              </a:rPr>
              <a:t>hỏng. </a:t>
            </a:r>
            <a:r>
              <a:rPr sz="1100" dirty="0">
                <a:latin typeface="Times New Roman"/>
                <a:cs typeface="Times New Roman"/>
              </a:rPr>
              <a:t>Chú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ý</a:t>
            </a:r>
          </a:p>
          <a:p>
            <a:pPr marL="12700" marR="8890">
              <a:lnSpc>
                <a:spcPts val="134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đặt </a:t>
            </a:r>
            <a:r>
              <a:rPr sz="1100" spc="-5" dirty="0">
                <a:latin typeface="Times New Roman"/>
                <a:cs typeface="Times New Roman"/>
              </a:rPr>
              <a:t>kích phải thẳng góc </a:t>
            </a:r>
            <a:r>
              <a:rPr sz="1100" dirty="0">
                <a:latin typeface="Times New Roman"/>
                <a:cs typeface="Times New Roman"/>
              </a:rPr>
              <a:t>với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đất, </a:t>
            </a:r>
            <a:r>
              <a:rPr sz="1100" spc="-5" dirty="0">
                <a:latin typeface="Times New Roman"/>
                <a:cs typeface="Times New Roman"/>
              </a:rPr>
              <a:t>đầu kích phải vuông góc  với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vị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nâng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đệm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gỗ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đầu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kích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phòng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ợt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Sau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sz="1100" spc="-5" dirty="0">
                <a:latin typeface="Times New Roman"/>
                <a:cs typeface="Times New Roman"/>
              </a:rPr>
              <a:t>khi kích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10" dirty="0">
                <a:latin typeface="Times New Roman"/>
                <a:cs typeface="Times New Roman"/>
              </a:rPr>
              <a:t>kê </a:t>
            </a:r>
            <a:r>
              <a:rPr sz="1100" spc="-5" dirty="0">
                <a:latin typeface="Times New Roman"/>
                <a:cs typeface="Times New Roman"/>
              </a:rPr>
              <a:t>ôtô cho chắc chắn </a:t>
            </a:r>
            <a:r>
              <a:rPr sz="1100" spc="-5" dirty="0" err="1">
                <a:latin typeface="Times New Roman"/>
                <a:cs typeface="Times New Roman"/>
              </a:rPr>
              <a:t>mới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chui vào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gầm.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625"/>
              </a:spcBef>
            </a:pPr>
            <a:r>
              <a:rPr sz="1100" b="1" i="1" dirty="0">
                <a:latin typeface="Times New Roman"/>
                <a:cs typeface="Times New Roman"/>
              </a:rPr>
              <a:t>b - </a:t>
            </a:r>
            <a:r>
              <a:rPr sz="1100" dirty="0">
                <a:latin typeface="Times New Roman"/>
                <a:cs typeface="Times New Roman"/>
              </a:rPr>
              <a:t>Chèn bánh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02200"/>
              </a:lnSpc>
              <a:spcBef>
                <a:spcPts val="605"/>
              </a:spcBef>
            </a:pPr>
            <a:r>
              <a:rPr sz="1100" spc="-10" dirty="0">
                <a:latin typeface="Times New Roman"/>
                <a:cs typeface="Times New Roman"/>
              </a:rPr>
              <a:t>Chèn bánh xe </a:t>
            </a:r>
            <a:r>
              <a:rPr sz="1100" spc="-5" dirty="0">
                <a:latin typeface="Times New Roman"/>
                <a:cs typeface="Times New Roman"/>
              </a:rPr>
              <a:t>là </a:t>
            </a:r>
            <a:r>
              <a:rPr sz="1100" spc="-15" dirty="0">
                <a:latin typeface="Times New Roman"/>
                <a:cs typeface="Times New Roman"/>
              </a:rPr>
              <a:t>một khối </a:t>
            </a:r>
            <a:r>
              <a:rPr sz="1100" spc="-5" dirty="0">
                <a:latin typeface="Times New Roman"/>
                <a:cs typeface="Times New Roman"/>
              </a:rPr>
              <a:t>có </a:t>
            </a:r>
            <a:r>
              <a:rPr sz="1100" spc="-10" dirty="0">
                <a:latin typeface="Times New Roman"/>
                <a:cs typeface="Times New Roman"/>
              </a:rPr>
              <a:t>dạng </a:t>
            </a:r>
            <a:r>
              <a:rPr sz="1100" spc="-5" dirty="0">
                <a:latin typeface="Times New Roman"/>
                <a:cs typeface="Times New Roman"/>
              </a:rPr>
              <a:t>tam </a:t>
            </a:r>
            <a:r>
              <a:rPr sz="1100" spc="-10" dirty="0">
                <a:latin typeface="Times New Roman"/>
                <a:cs typeface="Times New Roman"/>
              </a:rPr>
              <a:t>giác vuông </a:t>
            </a:r>
            <a:r>
              <a:rPr sz="1100" spc="-5" dirty="0">
                <a:latin typeface="Times New Roman"/>
                <a:cs typeface="Times New Roman"/>
              </a:rPr>
              <a:t>làm  </a:t>
            </a:r>
            <a:r>
              <a:rPr sz="1100" spc="-10" dirty="0">
                <a:latin typeface="Times New Roman"/>
                <a:cs typeface="Times New Roman"/>
              </a:rPr>
              <a:t>bằng </a:t>
            </a:r>
            <a:r>
              <a:rPr sz="1100" spc="-15" dirty="0">
                <a:latin typeface="Times New Roman"/>
                <a:cs typeface="Times New Roman"/>
              </a:rPr>
              <a:t>gỗ </a:t>
            </a:r>
            <a:r>
              <a:rPr sz="1100" spc="-10" dirty="0">
                <a:latin typeface="Times New Roman"/>
                <a:cs typeface="Times New Roman"/>
              </a:rPr>
              <a:t>hoặc kim loại, dùng để giữ bánh xe tại chỗ, không cho  phép ôtô </a:t>
            </a:r>
            <a:r>
              <a:rPr sz="1100" spc="-5" dirty="0">
                <a:latin typeface="Times New Roman"/>
                <a:cs typeface="Times New Roman"/>
              </a:rPr>
              <a:t>tự </a:t>
            </a:r>
            <a:r>
              <a:rPr sz="1100" spc="-10" dirty="0">
                <a:latin typeface="Times New Roman"/>
                <a:cs typeface="Times New Roman"/>
              </a:rPr>
              <a:t>di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ợt</a:t>
            </a:r>
            <a:r>
              <a:rPr sz="1100" spc="-65" dirty="0">
                <a:latin typeface="Times New Roman"/>
                <a:cs typeface="Times New Roman"/>
              </a:rPr>
              <a:t>, </a:t>
            </a:r>
            <a:r>
              <a:rPr sz="1100" spc="-10" dirty="0">
                <a:latin typeface="Times New Roman"/>
                <a:cs typeface="Times New Roman"/>
              </a:rPr>
              <a:t>đảm bảo </a:t>
            </a: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spc="-10" dirty="0">
                <a:latin typeface="Times New Roman"/>
                <a:cs typeface="Times New Roman"/>
              </a:rPr>
              <a:t>toàn </a:t>
            </a:r>
            <a:r>
              <a:rPr sz="1100" spc="-10" dirty="0" err="1">
                <a:latin typeface="Times New Roman"/>
                <a:cs typeface="Times New Roman"/>
              </a:rPr>
              <a:t>cho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ng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ời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đang thao </a:t>
            </a:r>
            <a:r>
              <a:rPr sz="1100" spc="-100" dirty="0" err="1">
                <a:latin typeface="Times New Roman"/>
                <a:cs typeface="Times New Roman"/>
              </a:rPr>
              <a:t>tác</a:t>
            </a:r>
            <a:r>
              <a:rPr sz="1100" spc="-100" dirty="0">
                <a:latin typeface="Times New Roman"/>
                <a:cs typeface="Times New Roman"/>
              </a:rPr>
              <a:t>  </a:t>
            </a:r>
            <a:r>
              <a:rPr sz="1100" spc="-95" dirty="0" smtClean="0">
                <a:latin typeface="Times New Roman"/>
                <a:cs typeface="Times New Roman"/>
              </a:rPr>
              <a:t>d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latin typeface="Times New Roman"/>
                <a:cs typeface="Times New Roman"/>
              </a:rPr>
              <a:t>ới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gầm xe ôtô. Chú </a:t>
            </a:r>
            <a:r>
              <a:rPr sz="1100" dirty="0">
                <a:latin typeface="Times New Roman"/>
                <a:cs typeface="Times New Roman"/>
              </a:rPr>
              <a:t>ý </a:t>
            </a:r>
            <a:r>
              <a:rPr sz="1100" spc="-10" dirty="0">
                <a:latin typeface="Times New Roman"/>
                <a:cs typeface="Times New Roman"/>
              </a:rPr>
              <a:t>khi nâng ôtô </a:t>
            </a:r>
            <a:r>
              <a:rPr sz="1100" spc="-15" dirty="0">
                <a:latin typeface="Times New Roman"/>
                <a:cs typeface="Times New Roman"/>
              </a:rPr>
              <a:t>phải </a:t>
            </a:r>
            <a:r>
              <a:rPr sz="1100" spc="-10" dirty="0">
                <a:latin typeface="Times New Roman"/>
                <a:cs typeface="Times New Roman"/>
              </a:rPr>
              <a:t>kéo </a:t>
            </a:r>
            <a:r>
              <a:rPr sz="1100" spc="-15" dirty="0">
                <a:latin typeface="Times New Roman"/>
                <a:cs typeface="Times New Roman"/>
              </a:rPr>
              <a:t>phanh và </a:t>
            </a:r>
            <a:r>
              <a:rPr sz="1100" spc="-35" dirty="0">
                <a:latin typeface="Times New Roman"/>
                <a:cs typeface="Times New Roman"/>
              </a:rPr>
              <a:t>chèn  </a:t>
            </a:r>
            <a:r>
              <a:rPr sz="1100" spc="-10" dirty="0">
                <a:latin typeface="Times New Roman"/>
                <a:cs typeface="Times New Roman"/>
              </a:rPr>
              <a:t>bánh xe chắc chắn. Chèn </a:t>
            </a:r>
            <a:r>
              <a:rPr sz="1100" spc="-15" dirty="0" err="1">
                <a:latin typeface="Times New Roman"/>
                <a:cs typeface="Times New Roman"/>
              </a:rPr>
              <a:t>còn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25" dirty="0" err="1" smtClean="0">
                <a:latin typeface="Times New Roman"/>
                <a:cs typeface="Times New Roman"/>
              </a:rPr>
              <a:t>gĩ</a:t>
            </a:r>
            <a:r>
              <a:rPr lang="vi-VN" sz="1100" spc="-125" dirty="0" smtClean="0">
                <a:latin typeface="Times New Roman"/>
                <a:cs typeface="Times New Roman"/>
              </a:rPr>
              <a:t>ư</a:t>
            </a:r>
            <a:r>
              <a:rPr sz="1100" spc="-12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cho </a:t>
            </a:r>
            <a:r>
              <a:rPr sz="1100" spc="-10" dirty="0">
                <a:latin typeface="Times New Roman"/>
                <a:cs typeface="Times New Roman"/>
              </a:rPr>
              <a:t>ôtô đỗ trên </a:t>
            </a:r>
            <a:r>
              <a:rPr sz="1100" spc="-10" dirty="0" err="1">
                <a:latin typeface="Times New Roman"/>
                <a:cs typeface="Times New Roman"/>
              </a:rPr>
              <a:t>dốc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90" dirty="0" smtClean="0">
                <a:latin typeface="Times New Roman"/>
                <a:cs typeface="Times New Roman"/>
              </a:rPr>
              <a:t>đ</a:t>
            </a:r>
            <a:r>
              <a:rPr lang="vi-VN" sz="1100" spc="-90" dirty="0" smtClean="0"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latin typeface="Times New Roman"/>
                <a:cs typeface="Times New Roman"/>
              </a:rPr>
              <a:t>ợc</a:t>
            </a:r>
            <a:r>
              <a:rPr sz="1100" spc="-90" dirty="0" smtClean="0">
                <a:latin typeface="Times New Roman"/>
                <a:cs typeface="Times New Roman"/>
              </a:rPr>
              <a:t> </a:t>
            </a:r>
            <a:r>
              <a:rPr sz="1100" spc="-165" dirty="0">
                <a:latin typeface="Times New Roman"/>
                <a:cs typeface="Times New Roman"/>
              </a:rPr>
              <a:t>an  </a:t>
            </a:r>
            <a:r>
              <a:rPr sz="1100" spc="-10" dirty="0">
                <a:latin typeface="Times New Roman"/>
                <a:cs typeface="Times New Roman"/>
              </a:rPr>
              <a:t>toàn.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635"/>
              </a:spcBef>
            </a:pPr>
            <a:r>
              <a:rPr sz="1100" i="1" dirty="0">
                <a:latin typeface="Times New Roman"/>
                <a:cs typeface="Times New Roman"/>
              </a:rPr>
              <a:t>7.3.2 - </a:t>
            </a:r>
            <a:r>
              <a:rPr sz="1100" i="1" spc="-5" dirty="0">
                <a:latin typeface="Times New Roman"/>
                <a:cs typeface="Times New Roman"/>
              </a:rPr>
              <a:t>Dụng </a:t>
            </a:r>
            <a:r>
              <a:rPr sz="1100" i="1" dirty="0">
                <a:latin typeface="Times New Roman"/>
                <a:cs typeface="Times New Roman"/>
              </a:rPr>
              <a:t>cụ </a:t>
            </a:r>
            <a:r>
              <a:rPr sz="1100" i="1" spc="-5" dirty="0">
                <a:latin typeface="Times New Roman"/>
                <a:cs typeface="Times New Roman"/>
              </a:rPr>
              <a:t>đồ </a:t>
            </a:r>
            <a:r>
              <a:rPr sz="1100" i="1" dirty="0">
                <a:latin typeface="Times New Roman"/>
                <a:cs typeface="Times New Roman"/>
              </a:rPr>
              <a:t>nghề </a:t>
            </a:r>
            <a:r>
              <a:rPr sz="1100" i="1" spc="-5" dirty="0">
                <a:latin typeface="Times New Roman"/>
                <a:cs typeface="Times New Roman"/>
              </a:rPr>
              <a:t>cần mang theo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ct val="102299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có sẵn </a:t>
            </a:r>
            <a:r>
              <a:rPr sz="1100" spc="-10" dirty="0">
                <a:latin typeface="Times New Roman"/>
                <a:cs typeface="Times New Roman"/>
              </a:rPr>
              <a:t>đồ </a:t>
            </a:r>
            <a:r>
              <a:rPr sz="1100" spc="-5" dirty="0">
                <a:latin typeface="Times New Roman"/>
                <a:cs typeface="Times New Roman"/>
              </a:rPr>
              <a:t>nghề </a:t>
            </a:r>
            <a:r>
              <a:rPr sz="1100" dirty="0">
                <a:latin typeface="Times New Roman"/>
                <a:cs typeface="Times New Roman"/>
              </a:rPr>
              <a:t>để lái xe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có thể </a:t>
            </a:r>
            <a:r>
              <a:rPr sz="1100" spc="-5" dirty="0">
                <a:latin typeface="Times New Roman"/>
                <a:cs typeface="Times New Roman"/>
              </a:rPr>
              <a:t>thực hiện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sửa chữa </a:t>
            </a:r>
            <a:r>
              <a:rPr sz="1100" spc="-5" dirty="0" err="1">
                <a:latin typeface="Times New Roman"/>
                <a:cs typeface="Times New Roman"/>
              </a:rPr>
              <a:t>những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50" dirty="0" smtClean="0">
                <a:latin typeface="Times New Roman"/>
                <a:cs typeface="Times New Roman"/>
              </a:rPr>
              <a:t>h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hỏng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100" spc="-5" dirty="0">
                <a:latin typeface="Times New Roman"/>
                <a:cs typeface="Times New Roman"/>
              </a:rPr>
              <a:t> </a:t>
            </a:r>
            <a:r>
              <a:rPr lang="en-US" sz="1100" spc="-5" dirty="0" err="1" smtClean="0">
                <a:latin typeface="Times New Roman"/>
                <a:cs typeface="Times New Roman"/>
              </a:rPr>
              <a:t>thường</a:t>
            </a:r>
            <a:r>
              <a:rPr sz="1100" dirty="0" err="1" smtClean="0">
                <a:latin typeface="Times New Roman"/>
                <a:cs typeface="Times New Roman"/>
              </a:rPr>
              <a:t>phát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sinh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trình chạy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3" name="object 3"/>
          <p:cNvSpPr/>
          <p:nvPr/>
        </p:nvSpPr>
        <p:spPr>
          <a:xfrm>
            <a:off x="6210300" y="1043940"/>
            <a:ext cx="3550920" cy="2606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5630" y="3624452"/>
            <a:ext cx="2402205" cy="3587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5720">
              <a:lnSpc>
                <a:spcPts val="1300"/>
              </a:lnSpc>
              <a:spcBef>
                <a:spcPts val="16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7.2: </a:t>
            </a:r>
            <a:r>
              <a:rPr sz="1100" b="1" i="1" spc="-5" dirty="0">
                <a:latin typeface="Times New Roman"/>
                <a:cs typeface="Times New Roman"/>
              </a:rPr>
              <a:t>Bộ </a:t>
            </a:r>
            <a:r>
              <a:rPr sz="1100" b="1" i="1" dirty="0">
                <a:latin typeface="Times New Roman"/>
                <a:cs typeface="Times New Roman"/>
              </a:rPr>
              <a:t>đồ </a:t>
            </a:r>
            <a:r>
              <a:rPr sz="1100" b="1" i="1" spc="-10" dirty="0">
                <a:latin typeface="Times New Roman"/>
                <a:cs typeface="Times New Roman"/>
              </a:rPr>
              <a:t>nghề </a:t>
            </a:r>
            <a:r>
              <a:rPr sz="1100" b="1" i="1" dirty="0">
                <a:latin typeface="Times New Roman"/>
                <a:cs typeface="Times New Roman"/>
              </a:rPr>
              <a:t>cần mang theo </a:t>
            </a:r>
            <a:r>
              <a:rPr sz="1100" b="1" i="1" spc="-10" dirty="0">
                <a:latin typeface="Times New Roman"/>
                <a:cs typeface="Times New Roman"/>
              </a:rPr>
              <a:t>xe  </a:t>
            </a:r>
            <a:r>
              <a:rPr sz="1100" b="1" i="1" spc="-5" dirty="0">
                <a:latin typeface="Times New Roman"/>
                <a:cs typeface="Times New Roman"/>
              </a:rPr>
              <a:t>1-tay </a:t>
            </a:r>
            <a:r>
              <a:rPr sz="1100" b="1" i="1" dirty="0">
                <a:latin typeface="Times New Roman"/>
                <a:cs typeface="Times New Roman"/>
              </a:rPr>
              <a:t>quay </a:t>
            </a:r>
            <a:r>
              <a:rPr sz="1100" b="1" i="1" spc="-5" dirty="0">
                <a:latin typeface="Times New Roman"/>
                <a:cs typeface="Times New Roman"/>
              </a:rPr>
              <a:t>kích; 2-kích; 3,4 tuýp tháo</a:t>
            </a:r>
            <a:r>
              <a:rPr sz="1100" b="1" i="1" dirty="0">
                <a:latin typeface="Times New Roman"/>
                <a:cs typeface="Times New Roman"/>
              </a:rPr>
              <a:t> lốp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68236" y="4106036"/>
            <a:ext cx="10941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7.3.3 Thay bánh</a:t>
            </a:r>
            <a:r>
              <a:rPr sz="1100" i="1" spc="-9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4427601"/>
            <a:ext cx="3627754" cy="19621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6985" indent="457200" algn="just">
              <a:lnSpc>
                <a:spcPct val="960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Trong quá </a:t>
            </a:r>
            <a:r>
              <a:rPr sz="1100" spc="-5" dirty="0" err="1">
                <a:latin typeface="Times New Roman"/>
                <a:cs typeface="Times New Roman"/>
              </a:rPr>
              <a:t>trình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l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u </a:t>
            </a:r>
            <a:r>
              <a:rPr sz="1100" spc="-5" dirty="0">
                <a:latin typeface="Times New Roman"/>
                <a:cs typeface="Times New Roman"/>
              </a:rPr>
              <a:t>thông </a:t>
            </a:r>
            <a:r>
              <a:rPr sz="1100" dirty="0" err="1">
                <a:latin typeface="Times New Roman"/>
                <a:cs typeface="Times New Roman"/>
              </a:rPr>
              <a:t>trên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tránh </a:t>
            </a:r>
            <a:r>
              <a:rPr sz="1100" spc="-95" dirty="0">
                <a:latin typeface="Times New Roman"/>
                <a:cs typeface="Times New Roman"/>
              </a:rPr>
              <a:t>khỏi 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lúc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1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thủng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cần thay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lốp </a:t>
            </a:r>
            <a:r>
              <a:rPr sz="1100" dirty="0">
                <a:latin typeface="Times New Roman"/>
                <a:cs typeface="Times New Roman"/>
              </a:rPr>
              <a:t>dự </a:t>
            </a:r>
            <a:r>
              <a:rPr sz="1100" spc="-5" dirty="0">
                <a:latin typeface="Times New Roman"/>
                <a:cs typeface="Times New Roman"/>
              </a:rPr>
              <a:t>phòng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tiếp tục  </a:t>
            </a:r>
            <a:r>
              <a:rPr sz="1100" dirty="0">
                <a:latin typeface="Times New Roman"/>
                <a:cs typeface="Times New Roman"/>
              </a:rPr>
              <a:t>hành</a:t>
            </a:r>
            <a:r>
              <a:rPr sz="1100" spc="-5" dirty="0">
                <a:latin typeface="Times New Roman"/>
                <a:cs typeface="Times New Roman"/>
              </a:rPr>
              <a:t> trình.</a:t>
            </a:r>
            <a:endParaRPr sz="1100" dirty="0">
              <a:latin typeface="Times New Roman"/>
              <a:cs typeface="Times New Roman"/>
            </a:endParaRPr>
          </a:p>
          <a:p>
            <a:pPr marL="12700" indent="457200" algn="just">
              <a:lnSpc>
                <a:spcPts val="1235"/>
              </a:lnSpc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thay lốp xe, </a:t>
            </a:r>
            <a:r>
              <a:rPr sz="1100" spc="-70" dirty="0" smtClean="0">
                <a:latin typeface="Times New Roman"/>
                <a:cs typeface="Times New Roman"/>
              </a:rPr>
              <a:t>Ng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ời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5" dirty="0" smtClean="0">
                <a:latin typeface="Times New Roman"/>
                <a:cs typeface="Times New Roman"/>
              </a:rPr>
              <a:t>đ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đến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thích</a:t>
            </a:r>
            <a:endParaRPr sz="11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30"/>
              </a:spcBef>
            </a:pPr>
            <a:r>
              <a:rPr sz="1100" dirty="0">
                <a:latin typeface="Times New Roman"/>
                <a:cs typeface="Times New Roman"/>
              </a:rPr>
              <a:t>hợp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(</a:t>
            </a:r>
            <a:r>
              <a:rPr sz="1100" spc="-45" dirty="0" err="1" smtClean="0">
                <a:latin typeface="Times New Roman"/>
                <a:cs typeface="Times New Roman"/>
              </a:rPr>
              <a:t>th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ờng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dirty="0" err="1">
                <a:latin typeface="Times New Roman"/>
                <a:cs typeface="Times New Roman"/>
              </a:rPr>
              <a:t>chỗ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đủ rộng có </a:t>
            </a:r>
            <a:r>
              <a:rPr sz="1100" dirty="0" err="1">
                <a:latin typeface="Times New Roman"/>
                <a:cs typeface="Times New Roman"/>
              </a:rPr>
              <a:t>lề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lang="en-US" sz="1100" spc="-60" dirty="0">
                <a:latin typeface="Times New Roman"/>
                <a:cs typeface="Times New Roman"/>
              </a:rPr>
              <a:t> </a:t>
            </a:r>
            <a:r>
              <a:rPr lang="en-US" sz="1100" spc="-60" dirty="0" err="1" smtClean="0">
                <a:latin typeface="Times New Roman"/>
                <a:cs typeface="Times New Roman"/>
              </a:rPr>
              <a:t>có</a:t>
            </a:r>
            <a:r>
              <a:rPr lang="en-US" sz="1100" spc="-60" dirty="0" smtClean="0">
                <a:latin typeface="Times New Roman"/>
                <a:cs typeface="Times New Roman"/>
              </a:rPr>
              <a:t> </a:t>
            </a:r>
            <a:r>
              <a:rPr sz="1100" spc="-5" dirty="0" err="1" smtClean="0">
                <a:latin typeface="Times New Roman"/>
                <a:cs typeface="Times New Roman"/>
              </a:rPr>
              <a:t>mặt</a:t>
            </a:r>
            <a:r>
              <a:rPr sz="1100" spc="-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phẳng) bật đèn cảnh </a:t>
            </a:r>
            <a:r>
              <a:rPr sz="1100" spc="-5" dirty="0">
                <a:latin typeface="Times New Roman"/>
                <a:cs typeface="Times New Roman"/>
              </a:rPr>
              <a:t>báo </a:t>
            </a:r>
            <a:r>
              <a:rPr sz="1100" dirty="0">
                <a:latin typeface="Times New Roman"/>
                <a:cs typeface="Times New Roman"/>
              </a:rPr>
              <a:t>để báo </a:t>
            </a:r>
            <a:r>
              <a:rPr sz="1100" spc="-5" dirty="0">
                <a:latin typeface="Times New Roman"/>
                <a:cs typeface="Times New Roman"/>
              </a:rPr>
              <a:t>hiệu </a:t>
            </a:r>
            <a:r>
              <a:rPr sz="1100" dirty="0">
                <a:latin typeface="Times New Roman"/>
                <a:cs typeface="Times New Roman"/>
              </a:rPr>
              <a:t>dừng </a:t>
            </a:r>
            <a:r>
              <a:rPr sz="1100" spc="-5" dirty="0">
                <a:latin typeface="Times New Roman"/>
                <a:cs typeface="Times New Roman"/>
              </a:rPr>
              <a:t>khẩn </a:t>
            </a:r>
            <a:r>
              <a:rPr sz="1100" dirty="0">
                <a:latin typeface="Times New Roman"/>
                <a:cs typeface="Times New Roman"/>
              </a:rPr>
              <a:t>cấp, </a:t>
            </a:r>
            <a:r>
              <a:rPr sz="1100" spc="-5" dirty="0">
                <a:latin typeface="Times New Roman"/>
                <a:cs typeface="Times New Roman"/>
              </a:rPr>
              <a:t>kéo  </a:t>
            </a:r>
            <a:r>
              <a:rPr sz="1100" dirty="0">
                <a:latin typeface="Times New Roman"/>
                <a:cs typeface="Times New Roman"/>
              </a:rPr>
              <a:t>phanh tay </a:t>
            </a:r>
            <a:r>
              <a:rPr sz="1100" spc="-5" dirty="0">
                <a:latin typeface="Times New Roman"/>
                <a:cs typeface="Times New Roman"/>
              </a:rPr>
              <a:t>(đặt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P đối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số tự động), </a:t>
            </a:r>
            <a:r>
              <a:rPr sz="1100" dirty="0">
                <a:latin typeface="Times New Roman"/>
                <a:cs typeface="Times New Roman"/>
              </a:rPr>
              <a:t>đặt cảnh  báo phía </a:t>
            </a: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(nếu trên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có sẵn hoặc </a:t>
            </a:r>
            <a:r>
              <a:rPr sz="1100" spc="-5" dirty="0">
                <a:latin typeface="Times New Roman"/>
                <a:cs typeface="Times New Roman"/>
              </a:rPr>
              <a:t>cành cây) </a:t>
            </a:r>
            <a:r>
              <a:rPr sz="1100" dirty="0">
                <a:latin typeface="Times New Roman"/>
                <a:cs typeface="Times New Roman"/>
              </a:rPr>
              <a:t>để báo hiệu  cho các xe </a:t>
            </a:r>
            <a:r>
              <a:rPr sz="1100" spc="-10" dirty="0">
                <a:latin typeface="Times New Roman"/>
                <a:cs typeface="Times New Roman"/>
              </a:rPr>
              <a:t>đi </a:t>
            </a:r>
            <a:r>
              <a:rPr sz="1100" dirty="0">
                <a:latin typeface="Times New Roman"/>
                <a:cs typeface="Times New Roman"/>
              </a:rPr>
              <a:t>phía </a:t>
            </a:r>
            <a:r>
              <a:rPr sz="1100" spc="-5" dirty="0">
                <a:latin typeface="Times New Roman"/>
                <a:cs typeface="Times New Roman"/>
              </a:rPr>
              <a:t>sau </a:t>
            </a:r>
            <a:r>
              <a:rPr sz="1100" dirty="0">
                <a:latin typeface="Times New Roman"/>
                <a:cs typeface="Times New Roman"/>
              </a:rPr>
              <a:t>biết, lấy bộ dụng cụ thay lốp dự phòng có  sẵn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bao </a:t>
            </a:r>
            <a:r>
              <a:rPr sz="1100" spc="-10" dirty="0">
                <a:latin typeface="Times New Roman"/>
                <a:cs typeface="Times New Roman"/>
              </a:rPr>
              <a:t>gồm: </a:t>
            </a:r>
            <a:r>
              <a:rPr sz="1100" dirty="0">
                <a:latin typeface="Times New Roman"/>
                <a:cs typeface="Times New Roman"/>
              </a:rPr>
              <a:t>lốp dự </a:t>
            </a:r>
            <a:r>
              <a:rPr sz="1100" spc="-5" dirty="0">
                <a:latin typeface="Times New Roman"/>
                <a:cs typeface="Times New Roman"/>
              </a:rPr>
              <a:t>phòng, kích tay </a:t>
            </a:r>
            <a:r>
              <a:rPr sz="1100" dirty="0">
                <a:latin typeface="Times New Roman"/>
                <a:cs typeface="Times New Roman"/>
              </a:rPr>
              <a:t>quay </a:t>
            </a:r>
            <a:r>
              <a:rPr sz="1100" spc="-5" dirty="0">
                <a:latin typeface="Times New Roman"/>
                <a:cs typeface="Times New Roman"/>
              </a:rPr>
              <a:t>kích, tuýp  </a:t>
            </a:r>
            <a:r>
              <a:rPr sz="1100" dirty="0">
                <a:latin typeface="Times New Roman"/>
                <a:cs typeface="Times New Roman"/>
              </a:rPr>
              <a:t>tháo lốp, </a:t>
            </a:r>
            <a:r>
              <a:rPr sz="1100" spc="-5" dirty="0">
                <a:latin typeface="Times New Roman"/>
                <a:cs typeface="Times New Roman"/>
              </a:rPr>
              <a:t>chèn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(hoặc bất </a:t>
            </a:r>
            <a:r>
              <a:rPr sz="1100" dirty="0">
                <a:latin typeface="Times New Roman"/>
                <a:cs typeface="Times New Roman"/>
              </a:rPr>
              <a:t>cứ </a:t>
            </a:r>
            <a:r>
              <a:rPr sz="1100" spc="-5" dirty="0">
                <a:latin typeface="Times New Roman"/>
                <a:cs typeface="Times New Roman"/>
              </a:rPr>
              <a:t>vật cứng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</a:t>
            </a:r>
            <a:r>
              <a:rPr sz="1100" dirty="0">
                <a:latin typeface="Times New Roman"/>
                <a:cs typeface="Times New Roman"/>
              </a:rPr>
              <a:t>chèn </a:t>
            </a:r>
            <a:r>
              <a:rPr sz="1100" spc="-10" dirty="0">
                <a:latin typeface="Times New Roman"/>
                <a:cs typeface="Times New Roman"/>
              </a:rPr>
              <a:t>đề  </a:t>
            </a:r>
            <a:r>
              <a:rPr sz="1100" dirty="0">
                <a:latin typeface="Times New Roman"/>
                <a:cs typeface="Times New Roman"/>
              </a:rPr>
              <a:t>bánh xe </a:t>
            </a:r>
            <a:r>
              <a:rPr sz="1100" spc="-5" dirty="0">
                <a:latin typeface="Times New Roman"/>
                <a:cs typeface="Times New Roman"/>
              </a:rPr>
              <a:t>không dịch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chuyển).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9030" y="1203960"/>
            <a:ext cx="2600324" cy="1629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7838" y="2807335"/>
            <a:ext cx="18649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7.3: </a:t>
            </a:r>
            <a:r>
              <a:rPr sz="1100" i="1" dirty="0">
                <a:latin typeface="Times New Roman"/>
                <a:cs typeface="Times New Roman"/>
              </a:rPr>
              <a:t>bánh xe </a:t>
            </a:r>
            <a:r>
              <a:rPr sz="1100" i="1" spc="-10" dirty="0">
                <a:latin typeface="Times New Roman"/>
                <a:cs typeface="Times New Roman"/>
              </a:rPr>
              <a:t>bị </a:t>
            </a:r>
            <a:r>
              <a:rPr sz="1100" i="1" spc="-5" dirty="0">
                <a:latin typeface="Times New Roman"/>
                <a:cs typeface="Times New Roman"/>
              </a:rPr>
              <a:t>mất </a:t>
            </a:r>
            <a:r>
              <a:rPr sz="1100" i="1" spc="-10" dirty="0">
                <a:latin typeface="Times New Roman"/>
                <a:cs typeface="Times New Roman"/>
              </a:rPr>
              <a:t>áp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suất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9284" y="2993390"/>
            <a:ext cx="1711325" cy="1078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15870" y="3005455"/>
            <a:ext cx="1600200" cy="106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4914" y="4046601"/>
            <a:ext cx="14122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Hình </a:t>
            </a:r>
            <a:r>
              <a:rPr sz="1100" i="1" spc="-5" dirty="0">
                <a:latin typeface="Times New Roman"/>
                <a:cs typeface="Times New Roman"/>
              </a:rPr>
              <a:t>7.4: </a:t>
            </a:r>
            <a:r>
              <a:rPr sz="1100" i="1" dirty="0">
                <a:latin typeface="Times New Roman"/>
                <a:cs typeface="Times New Roman"/>
              </a:rPr>
              <a:t>Kéo phanh</a:t>
            </a:r>
            <a:r>
              <a:rPr sz="1100" i="1" spc="-8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tay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9284" y="4233545"/>
            <a:ext cx="1409700" cy="140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79320" y="4279265"/>
            <a:ext cx="2033270" cy="1363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7585" y="5618226"/>
            <a:ext cx="13271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7.4: đặt </a:t>
            </a:r>
            <a:r>
              <a:rPr sz="1100" i="1" dirty="0">
                <a:latin typeface="Times New Roman"/>
                <a:cs typeface="Times New Roman"/>
              </a:rPr>
              <a:t>cảnh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báo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712" y="5939790"/>
            <a:ext cx="132715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các </a:t>
            </a:r>
            <a:r>
              <a:rPr sz="1100" dirty="0">
                <a:latin typeface="Times New Roman"/>
                <a:cs typeface="Times New Roman"/>
              </a:rPr>
              <a:t>thao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tác:  </a:t>
            </a: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1: chèn bánh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98489" y="1017777"/>
            <a:ext cx="3628390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Times New Roman"/>
                <a:cs typeface="Times New Roman"/>
              </a:rPr>
              <a:t>Có </a:t>
            </a:r>
            <a:r>
              <a:rPr sz="1100" dirty="0">
                <a:latin typeface="Times New Roman"/>
                <a:cs typeface="Times New Roman"/>
              </a:rPr>
              <a:t>thể dùng </a:t>
            </a:r>
            <a:r>
              <a:rPr sz="1100" spc="-5" dirty="0">
                <a:latin typeface="Times New Roman"/>
                <a:cs typeface="Times New Roman"/>
              </a:rPr>
              <a:t>chèn bánh </a:t>
            </a:r>
            <a:r>
              <a:rPr sz="1100" dirty="0">
                <a:latin typeface="Times New Roman"/>
                <a:cs typeface="Times New Roman"/>
              </a:rPr>
              <a:t>xe chuyên dụng </a:t>
            </a:r>
            <a:r>
              <a:rPr sz="1100" spc="-5" dirty="0">
                <a:latin typeface="Times New Roman"/>
                <a:cs typeface="Times New Roman"/>
              </a:rPr>
              <a:t>hoặc bất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spc="-5" dirty="0">
                <a:latin typeface="Times New Roman"/>
                <a:cs typeface="Times New Roman"/>
              </a:rPr>
              <a:t>vật </a:t>
            </a:r>
            <a:r>
              <a:rPr sz="1100" dirty="0">
                <a:latin typeface="Times New Roman"/>
                <a:cs typeface="Times New Roman"/>
              </a:rPr>
              <a:t>cứng  nào phù </a:t>
            </a:r>
            <a:r>
              <a:rPr sz="1100" spc="-5" dirty="0">
                <a:latin typeface="Times New Roman"/>
                <a:cs typeface="Times New Roman"/>
              </a:rPr>
              <a:t>hợp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chèn bánh</a:t>
            </a:r>
            <a:r>
              <a:rPr sz="1100" dirty="0">
                <a:latin typeface="Times New Roman"/>
                <a:cs typeface="Times New Roman"/>
              </a:rPr>
              <a:t> 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13550" y="1363980"/>
            <a:ext cx="2394584" cy="1438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8489" y="2776855"/>
            <a:ext cx="2496185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635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7.5: </a:t>
            </a:r>
            <a:r>
              <a:rPr sz="1100" i="1" dirty="0">
                <a:latin typeface="Times New Roman"/>
                <a:cs typeface="Times New Roman"/>
              </a:rPr>
              <a:t>Chèn </a:t>
            </a:r>
            <a:r>
              <a:rPr sz="1100" i="1" spc="-5" dirty="0">
                <a:latin typeface="Times New Roman"/>
                <a:cs typeface="Times New Roman"/>
              </a:rPr>
              <a:t>bánh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2: nới ecu bánh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6210300" y="3124200"/>
            <a:ext cx="3558540" cy="1104900"/>
            <a:chOff x="6210300" y="3124200"/>
            <a:chExt cx="3558540" cy="1104900"/>
          </a:xfrm>
        </p:grpSpPr>
        <p:sp>
          <p:nvSpPr>
            <p:cNvPr id="15" name="object 15"/>
            <p:cNvSpPr/>
            <p:nvPr/>
          </p:nvSpPr>
          <p:spPr>
            <a:xfrm>
              <a:off x="6210300" y="3124200"/>
              <a:ext cx="2124709" cy="1104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335010" y="3153409"/>
              <a:ext cx="1433829" cy="107568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936485" y="4203573"/>
            <a:ext cx="223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(</a:t>
            </a:r>
            <a:r>
              <a:rPr sz="1100" i="1" spc="-8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00338" y="4203573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98489" y="4365116"/>
            <a:ext cx="281305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363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7.6: </a:t>
            </a:r>
            <a:r>
              <a:rPr sz="1100" i="1" dirty="0">
                <a:latin typeface="Times New Roman"/>
                <a:cs typeface="Times New Roman"/>
              </a:rPr>
              <a:t>Nới </a:t>
            </a:r>
            <a:r>
              <a:rPr sz="1100" i="1" spc="-10" dirty="0">
                <a:latin typeface="Times New Roman"/>
                <a:cs typeface="Times New Roman"/>
              </a:rPr>
              <a:t>ốc </a:t>
            </a:r>
            <a:r>
              <a:rPr sz="1100" i="1" dirty="0">
                <a:latin typeface="Times New Roman"/>
                <a:cs typeface="Times New Roman"/>
              </a:rPr>
              <a:t>bánh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70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3: kích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đặt </a:t>
            </a:r>
            <a:r>
              <a:rPr sz="1100" spc="-5" dirty="0" err="1">
                <a:latin typeface="Times New Roman"/>
                <a:cs typeface="Times New Roman"/>
              </a:rPr>
              <a:t>kích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trên hình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(b),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10300" y="4876800"/>
            <a:ext cx="1897379" cy="13030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77530" y="4872354"/>
            <a:ext cx="1569720" cy="13074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55689" y="6154928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01890" y="6154928"/>
            <a:ext cx="211455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70104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(b) </a:t>
            </a:r>
            <a:r>
              <a:rPr sz="1100" i="1" dirty="0">
                <a:latin typeface="Times New Roman"/>
                <a:cs typeface="Times New Roman"/>
              </a:rPr>
              <a:t>vị </a:t>
            </a:r>
            <a:r>
              <a:rPr sz="1100" i="1" spc="-5" dirty="0">
                <a:latin typeface="Times New Roman"/>
                <a:cs typeface="Times New Roman"/>
              </a:rPr>
              <a:t>trí kích trên </a:t>
            </a:r>
            <a:r>
              <a:rPr sz="1100" i="1" dirty="0">
                <a:latin typeface="Times New Roman"/>
                <a:cs typeface="Times New Roman"/>
              </a:rPr>
              <a:t>xe </a:t>
            </a:r>
            <a:r>
              <a:rPr sz="1100" i="1" spc="-5" dirty="0">
                <a:latin typeface="Times New Roman"/>
                <a:cs typeface="Times New Roman"/>
              </a:rPr>
              <a:t>con  Hình 7.7: Kích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24034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4: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hoàn toàn các ecu </a:t>
            </a:r>
            <a:r>
              <a:rPr sz="1100" spc="-5" dirty="0">
                <a:latin typeface="Times New Roman"/>
                <a:cs typeface="Times New Roman"/>
              </a:rPr>
              <a:t>lắp bánh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8575" y="1203960"/>
            <a:ext cx="2261235" cy="1508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2686939"/>
            <a:ext cx="2527935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11250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7.8: </a:t>
            </a:r>
            <a:r>
              <a:rPr sz="1100" i="1" dirty="0">
                <a:latin typeface="Times New Roman"/>
                <a:cs typeface="Times New Roman"/>
              </a:rPr>
              <a:t>Mở ốc </a:t>
            </a:r>
            <a:r>
              <a:rPr sz="1100" i="1" spc="-5" dirty="0">
                <a:latin typeface="Times New Roman"/>
                <a:cs typeface="Times New Roman"/>
              </a:rPr>
              <a:t>bánh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5: tháo bánh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khỏi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</a:t>
            </a:r>
          </a:p>
        </p:txBody>
      </p:sp>
      <p:sp>
        <p:nvSpPr>
          <p:cNvPr id="5" name="object 5"/>
          <p:cNvSpPr/>
          <p:nvPr/>
        </p:nvSpPr>
        <p:spPr>
          <a:xfrm>
            <a:off x="1287780" y="3034030"/>
            <a:ext cx="2284730" cy="1495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712" y="4503801"/>
            <a:ext cx="2491105" cy="354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935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</a:t>
            </a:r>
            <a:r>
              <a:rPr sz="1100" i="1" dirty="0">
                <a:latin typeface="Times New Roman"/>
                <a:cs typeface="Times New Roman"/>
              </a:rPr>
              <a:t>7.9 : </a:t>
            </a:r>
            <a:r>
              <a:rPr sz="1100" i="1" spc="-5" dirty="0">
                <a:latin typeface="Times New Roman"/>
                <a:cs typeface="Times New Roman"/>
              </a:rPr>
              <a:t>tháo bánh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6: lắp lốp </a:t>
            </a:r>
            <a:r>
              <a:rPr sz="1100" dirty="0">
                <a:latin typeface="Times New Roman"/>
                <a:cs typeface="Times New Roman"/>
              </a:rPr>
              <a:t>dự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phòng</a:t>
            </a:r>
          </a:p>
        </p:txBody>
      </p:sp>
      <p:sp>
        <p:nvSpPr>
          <p:cNvPr id="7" name="object 7"/>
          <p:cNvSpPr/>
          <p:nvPr/>
        </p:nvSpPr>
        <p:spPr>
          <a:xfrm>
            <a:off x="1025525" y="4850765"/>
            <a:ext cx="2807335" cy="1504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0633" y="6330188"/>
            <a:ext cx="13188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7.10: lắp </a:t>
            </a:r>
            <a:r>
              <a:rPr sz="1100" i="1" dirty="0">
                <a:latin typeface="Times New Roman"/>
                <a:cs typeface="Times New Roman"/>
              </a:rPr>
              <a:t>bánh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1017777"/>
            <a:ext cx="22313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7: lắp các ecu bánh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vừa </a:t>
            </a:r>
            <a:r>
              <a:rPr sz="1100" dirty="0">
                <a:latin typeface="Times New Roman"/>
                <a:cs typeface="Times New Roman"/>
              </a:rPr>
              <a:t>đủ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lực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0300" y="1203960"/>
            <a:ext cx="3079750" cy="19386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8489" y="3116707"/>
            <a:ext cx="2719705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1385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7.11: lắp các </a:t>
            </a:r>
            <a:r>
              <a:rPr sz="1100" i="1" dirty="0">
                <a:latin typeface="Times New Roman"/>
                <a:cs typeface="Times New Roman"/>
              </a:rPr>
              <a:t>e </a:t>
            </a:r>
            <a:r>
              <a:rPr sz="1100" i="1" spc="-5" dirty="0">
                <a:latin typeface="Times New Roman"/>
                <a:cs typeface="Times New Roman"/>
              </a:rPr>
              <a:t>cu bánh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8: </a:t>
            </a:r>
            <a:r>
              <a:rPr sz="1100" dirty="0">
                <a:latin typeface="Times New Roman"/>
                <a:cs typeface="Times New Roman"/>
              </a:rPr>
              <a:t>hạ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kích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06540" y="3463925"/>
            <a:ext cx="2808604" cy="2338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8489" y="5776722"/>
            <a:ext cx="248666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3175">
              <a:lnSpc>
                <a:spcPts val="1295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7.12: Hạ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kích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9: thực hiện </a:t>
            </a:r>
            <a:r>
              <a:rPr sz="1100" dirty="0">
                <a:latin typeface="Times New Roman"/>
                <a:cs typeface="Times New Roman"/>
              </a:rPr>
              <a:t>siết </a:t>
            </a:r>
            <a:r>
              <a:rPr sz="1100" spc="-5" dirty="0">
                <a:latin typeface="Times New Roman"/>
                <a:cs typeface="Times New Roman"/>
              </a:rPr>
              <a:t>chặt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ecu bánh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705" y="1043940"/>
            <a:ext cx="2974974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1053" y="2923159"/>
            <a:ext cx="22193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7.13: siết chặt các </a:t>
            </a:r>
            <a:r>
              <a:rPr sz="1100" i="1" dirty="0">
                <a:latin typeface="Times New Roman"/>
                <a:cs typeface="Times New Roman"/>
              </a:rPr>
              <a:t>ốc lắp </a:t>
            </a:r>
            <a:r>
              <a:rPr sz="1100" i="1" spc="-5" dirty="0">
                <a:latin typeface="Times New Roman"/>
                <a:cs typeface="Times New Roman"/>
              </a:rPr>
              <a:t>bánh</a:t>
            </a:r>
            <a:r>
              <a:rPr sz="1100" i="1" spc="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247771"/>
            <a:ext cx="261874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5" dirty="0" smtClean="0">
                <a:latin typeface="Times New Roman"/>
                <a:cs typeface="Times New Roman"/>
              </a:rPr>
              <a:t>B</a:t>
            </a:r>
            <a:r>
              <a:rPr lang="vi-VN" sz="1100" b="1" spc="-55" dirty="0" smtClean="0">
                <a:latin typeface="Times New Roman"/>
                <a:cs typeface="Times New Roman"/>
              </a:rPr>
              <a:t>ư</a:t>
            </a:r>
            <a:r>
              <a:rPr sz="1100" b="1" spc="-55" dirty="0" err="1" smtClean="0">
                <a:latin typeface="Times New Roman"/>
                <a:cs typeface="Times New Roman"/>
              </a:rPr>
              <a:t>ớc</a:t>
            </a:r>
            <a:r>
              <a:rPr sz="1100" b="1" spc="-5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10: </a:t>
            </a:r>
            <a:r>
              <a:rPr sz="1100" b="1" spc="-5" dirty="0">
                <a:latin typeface="Times New Roman"/>
                <a:cs typeface="Times New Roman"/>
              </a:rPr>
              <a:t>thu, cất cảnh </a:t>
            </a:r>
            <a:r>
              <a:rPr sz="1100" b="1" spc="-5" dirty="0" err="1">
                <a:latin typeface="Times New Roman"/>
                <a:cs typeface="Times New Roman"/>
              </a:rPr>
              <a:t>báo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-45" dirty="0" err="1" smtClean="0">
                <a:latin typeface="Times New Roman"/>
                <a:cs typeface="Times New Roman"/>
              </a:rPr>
              <a:t>tr</a:t>
            </a:r>
            <a:r>
              <a:rPr lang="vi-VN" sz="1100" b="1" spc="-45" dirty="0" smtClean="0">
                <a:latin typeface="Times New Roman"/>
                <a:cs typeface="Times New Roman"/>
              </a:rPr>
              <a:t>ư</a:t>
            </a:r>
            <a:r>
              <a:rPr sz="1100" b="1" spc="-45" dirty="0" err="1" smtClean="0">
                <a:latin typeface="Times New Roman"/>
                <a:cs typeface="Times New Roman"/>
              </a:rPr>
              <a:t>ớc</a:t>
            </a:r>
            <a:r>
              <a:rPr sz="1100" b="1" spc="-45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khi </a:t>
            </a:r>
            <a:r>
              <a:rPr sz="1100" b="1" dirty="0">
                <a:latin typeface="Times New Roman"/>
                <a:cs typeface="Times New Roman"/>
              </a:rPr>
              <a:t>rời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spc="-114" dirty="0">
                <a:latin typeface="Times New Roman"/>
                <a:cs typeface="Times New Roman"/>
              </a:rPr>
              <a:t>đi.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9242" y="1020826"/>
            <a:ext cx="224472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ts val="1290"/>
              </a:lnSpc>
              <a:spcBef>
                <a:spcPts val="100"/>
              </a:spcBef>
            </a:pPr>
            <a:r>
              <a:rPr sz="1100" b="1" spc="5" dirty="0" smtClean="0">
                <a:latin typeface="Times New Roman"/>
                <a:cs typeface="Times New Roman"/>
              </a:rPr>
              <a:t>CH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ƠNG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VIII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sz="1100" b="1" dirty="0">
                <a:latin typeface="Times New Roman"/>
                <a:cs typeface="Times New Roman"/>
              </a:rPr>
              <a:t>BẢO </a:t>
            </a:r>
            <a:r>
              <a:rPr sz="1100" b="1" dirty="0" smtClean="0">
                <a:latin typeface="Times New Roman"/>
                <a:cs typeface="Times New Roman"/>
              </a:rPr>
              <a:t>D</a:t>
            </a:r>
            <a:r>
              <a:rPr lang="vi-VN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ỠNG </a:t>
            </a:r>
            <a:r>
              <a:rPr sz="1100" b="1" spc="-5" dirty="0">
                <a:latin typeface="Times New Roman"/>
                <a:cs typeface="Times New Roman"/>
              </a:rPr>
              <a:t>KỸ </a:t>
            </a:r>
            <a:r>
              <a:rPr sz="1100" b="1" spc="-10" dirty="0">
                <a:latin typeface="Times New Roman"/>
                <a:cs typeface="Times New Roman"/>
              </a:rPr>
              <a:t>THUẬT </a:t>
            </a:r>
            <a:r>
              <a:rPr sz="1100" b="1" spc="-5" dirty="0">
                <a:latin typeface="Times New Roman"/>
                <a:cs typeface="Times New Roman"/>
              </a:rPr>
              <a:t>XE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1505458"/>
            <a:ext cx="3629025" cy="49594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762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spc="-5" dirty="0">
                <a:latin typeface="Times New Roman"/>
                <a:cs typeface="Times New Roman"/>
              </a:rPr>
              <a:t>Để </a:t>
            </a: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khoản </a:t>
            </a:r>
            <a:r>
              <a:rPr sz="1100" dirty="0">
                <a:latin typeface="Times New Roman"/>
                <a:cs typeface="Times New Roman"/>
              </a:rPr>
              <a:t>1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5 điều 50 </a:t>
            </a:r>
            <a:r>
              <a:rPr sz="1100" spc="-5" dirty="0">
                <a:latin typeface="Times New Roman"/>
                <a:cs typeface="Times New Roman"/>
              </a:rPr>
              <a:t>của Luật giao </a:t>
            </a:r>
            <a:r>
              <a:rPr sz="1100" spc="-5" dirty="0" err="1">
                <a:latin typeface="Times New Roman"/>
                <a:cs typeface="Times New Roman"/>
              </a:rPr>
              <a:t>thông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bộ, nhằm đáp ứng tiêu chuẩn </a:t>
            </a: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toàn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bảo </a:t>
            </a:r>
            <a:r>
              <a:rPr sz="1100" spc="-95" dirty="0">
                <a:latin typeface="Times New Roman"/>
                <a:cs typeface="Times New Roman"/>
              </a:rPr>
              <a:t>vệ  </a:t>
            </a:r>
            <a:r>
              <a:rPr sz="1100" spc="-5" dirty="0" err="1">
                <a:latin typeface="Times New Roman"/>
                <a:cs typeface="Times New Roman"/>
              </a:rPr>
              <a:t>môi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5" dirty="0" err="1" smtClean="0">
                <a:latin typeface="Times New Roman"/>
                <a:cs typeface="Times New Roman"/>
              </a:rPr>
              <a:t>tr</a:t>
            </a:r>
            <a:r>
              <a:rPr lang="vi-VN" sz="1100" spc="-45" dirty="0" smtClean="0">
                <a:latin typeface="Times New Roman"/>
                <a:cs typeface="Times New Roman"/>
              </a:rPr>
              <a:t>ư</a:t>
            </a:r>
            <a:r>
              <a:rPr sz="1100" spc="-45" dirty="0" err="1" smtClean="0">
                <a:latin typeface="Times New Roman"/>
                <a:cs typeface="Times New Roman"/>
              </a:rPr>
              <a:t>ờng</a:t>
            </a:r>
            <a:r>
              <a:rPr sz="1100" spc="-45" dirty="0">
                <a:latin typeface="Times New Roman"/>
                <a:cs typeface="Times New Roman"/>
              </a:rPr>
              <a:t>, </a:t>
            </a:r>
            <a:r>
              <a:rPr sz="1100" spc="-5" dirty="0">
                <a:latin typeface="Times New Roman"/>
                <a:cs typeface="Times New Roman"/>
              </a:rPr>
              <a:t>tất </a:t>
            </a:r>
            <a:r>
              <a:rPr sz="1100" dirty="0">
                <a:latin typeface="Times New Roman"/>
                <a:cs typeface="Times New Roman"/>
              </a:rPr>
              <a:t>cả các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xe ôtô tham </a:t>
            </a:r>
            <a:r>
              <a:rPr sz="1100" spc="-5" dirty="0">
                <a:latin typeface="Times New Roman"/>
                <a:cs typeface="Times New Roman"/>
              </a:rPr>
              <a:t>gia giao </a:t>
            </a: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70" dirty="0">
                <a:latin typeface="Times New Roman"/>
                <a:cs typeface="Times New Roman"/>
              </a:rPr>
              <a:t>bộ 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thực hiện quy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 err="1">
                <a:latin typeface="Times New Roman"/>
                <a:cs typeface="Times New Roman"/>
              </a:rPr>
              <a:t>sửa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lang="en-US" sz="1100" spc="-75" dirty="0" err="1" smtClean="0">
                <a:latin typeface="Times New Roman"/>
                <a:cs typeface="Times New Roman"/>
              </a:rPr>
              <a:t>chữa</a:t>
            </a:r>
            <a:r>
              <a:rPr lang="en-US" sz="1100" spc="-75" dirty="0" smtClean="0">
                <a:latin typeface="Times New Roman"/>
                <a:cs typeface="Times New Roman"/>
              </a:rPr>
              <a:t> </a:t>
            </a:r>
            <a:r>
              <a:rPr sz="1100" spc="-180" dirty="0" smtClean="0">
                <a:latin typeface="Times New Roman"/>
                <a:cs typeface="Times New Roman"/>
              </a:rPr>
              <a:t>do  </a:t>
            </a:r>
            <a:r>
              <a:rPr sz="1100" spc="-5" dirty="0">
                <a:latin typeface="Times New Roman"/>
                <a:cs typeface="Times New Roman"/>
              </a:rPr>
              <a:t>Bộ Giao </a:t>
            </a:r>
            <a:r>
              <a:rPr sz="1100" dirty="0">
                <a:latin typeface="Times New Roman"/>
                <a:cs typeface="Times New Roman"/>
              </a:rPr>
              <a:t>thông </a:t>
            </a:r>
            <a:r>
              <a:rPr sz="1100" spc="-5" dirty="0">
                <a:latin typeface="Times New Roman"/>
                <a:cs typeface="Times New Roman"/>
              </a:rPr>
              <a:t>vận </a:t>
            </a:r>
            <a:r>
              <a:rPr sz="1100" dirty="0">
                <a:latin typeface="Times New Roman"/>
                <a:cs typeface="Times New Roman"/>
              </a:rPr>
              <a:t>tải ban hành, </a:t>
            </a:r>
            <a:r>
              <a:rPr sz="1100" spc="-5" dirty="0" err="1">
                <a:latin typeface="Times New Roman"/>
                <a:cs typeface="Times New Roman"/>
              </a:rPr>
              <a:t>hoặc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dẫn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40" dirty="0" smtClean="0">
                <a:latin typeface="Times New Roman"/>
                <a:cs typeface="Times New Roman"/>
              </a:rPr>
              <a:t>d</a:t>
            </a:r>
            <a:r>
              <a:rPr lang="vi-VN" sz="1100" spc="-140" dirty="0" smtClean="0"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latin typeface="Times New Roman"/>
                <a:cs typeface="Times New Roman"/>
              </a:rPr>
              <a:t>ỡng</a:t>
            </a:r>
            <a:r>
              <a:rPr sz="1100" spc="-1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kỹ thuật </a:t>
            </a:r>
            <a:r>
              <a:rPr sz="1100" spc="-5" dirty="0">
                <a:latin typeface="Times New Roman"/>
                <a:cs typeface="Times New Roman"/>
              </a:rPr>
              <a:t>của nhà sản xuất.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lvl="1">
              <a:lnSpc>
                <a:spcPts val="1270"/>
              </a:lnSpc>
              <a:spcBef>
                <a:spcPts val="635"/>
              </a:spcBef>
              <a:buAutoNum type="arabicPeriod"/>
              <a:tabLst>
                <a:tab pos="247650" algn="l"/>
              </a:tabLst>
            </a:pPr>
            <a:r>
              <a:rPr sz="1100" b="1" dirty="0">
                <a:latin typeface="Times New Roman"/>
                <a:cs typeface="Times New Roman"/>
              </a:rPr>
              <a:t>- MỤC </a:t>
            </a:r>
            <a:r>
              <a:rPr sz="1100" b="1" spc="-5" dirty="0">
                <a:latin typeface="Times New Roman"/>
                <a:cs typeface="Times New Roman"/>
              </a:rPr>
              <a:t>ĐÍCH, TÍNH CHẤT CỦA </a:t>
            </a:r>
            <a:r>
              <a:rPr sz="1100" b="1" dirty="0">
                <a:latin typeface="Times New Roman"/>
                <a:cs typeface="Times New Roman"/>
              </a:rPr>
              <a:t>BẢO </a:t>
            </a:r>
            <a:r>
              <a:rPr sz="1100" b="1" spc="5" dirty="0" smtClean="0">
                <a:latin typeface="Times New Roman"/>
                <a:cs typeface="Times New Roman"/>
              </a:rPr>
              <a:t>D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ỠNG </a:t>
            </a:r>
            <a:r>
              <a:rPr sz="1100" b="1" spc="-105" dirty="0">
                <a:latin typeface="Times New Roman"/>
                <a:cs typeface="Times New Roman"/>
              </a:rPr>
              <a:t>KỸ  </a:t>
            </a:r>
            <a:r>
              <a:rPr sz="1100" b="1" spc="-5" dirty="0">
                <a:latin typeface="Times New Roman"/>
                <a:cs typeface="Times New Roman"/>
              </a:rPr>
              <a:t>THUẬT XE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339725" algn="just">
              <a:lnSpc>
                <a:spcPct val="98500"/>
              </a:lnSpc>
              <a:spcBef>
                <a:spcPts val="555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xe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nhằm </a:t>
            </a:r>
            <a:r>
              <a:rPr sz="1100" spc="-5" dirty="0">
                <a:latin typeface="Times New Roman"/>
                <a:cs typeface="Times New Roman"/>
              </a:rPr>
              <a:t>mục </a:t>
            </a:r>
            <a:r>
              <a:rPr sz="1100" dirty="0">
                <a:latin typeface="Times New Roman"/>
                <a:cs typeface="Times New Roman"/>
              </a:rPr>
              <a:t>đích duy </a:t>
            </a:r>
            <a:r>
              <a:rPr sz="1100" spc="-5" dirty="0">
                <a:latin typeface="Times New Roman"/>
                <a:cs typeface="Times New Roman"/>
              </a:rPr>
              <a:t>trì </a:t>
            </a:r>
            <a:r>
              <a:rPr sz="1100" spc="-50" dirty="0">
                <a:latin typeface="Times New Roman"/>
                <a:cs typeface="Times New Roman"/>
              </a:rPr>
              <a:t>tình  </a:t>
            </a:r>
            <a:r>
              <a:rPr sz="1100" dirty="0">
                <a:latin typeface="Times New Roman"/>
                <a:cs typeface="Times New Roman"/>
              </a:rPr>
              <a:t>trạng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</a:t>
            </a:r>
            <a:r>
              <a:rPr sz="1100" spc="-5" dirty="0">
                <a:latin typeface="Times New Roman"/>
                <a:cs typeface="Times New Roman"/>
              </a:rPr>
              <a:t>luôn luôn tốt, </a:t>
            </a:r>
            <a:r>
              <a:rPr sz="1100" spc="-5" dirty="0" err="1">
                <a:latin typeface="Times New Roman"/>
                <a:cs typeface="Times New Roman"/>
              </a:rPr>
              <a:t>giảm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c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 hao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0" dirty="0">
                <a:latin typeface="Times New Roman"/>
                <a:cs typeface="Times New Roman"/>
              </a:rPr>
              <a:t>chi  </a:t>
            </a:r>
            <a:r>
              <a:rPr sz="1100" spc="-5" dirty="0">
                <a:latin typeface="Times New Roman"/>
                <a:cs typeface="Times New Roman"/>
              </a:rPr>
              <a:t>tiết, ngăn ngừa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phát hiện </a:t>
            </a:r>
            <a:r>
              <a:rPr sz="1100" spc="-5" dirty="0">
                <a:latin typeface="Times New Roman"/>
                <a:cs typeface="Times New Roman"/>
              </a:rPr>
              <a:t>kịp </a:t>
            </a:r>
            <a:r>
              <a:rPr sz="1100" dirty="0" err="1">
                <a:latin typeface="Times New Roman"/>
                <a:cs typeface="Times New Roman"/>
              </a:rPr>
              <a:t>thời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0" dirty="0" smtClean="0">
                <a:latin typeface="Times New Roman"/>
                <a:cs typeface="Times New Roman"/>
              </a:rPr>
              <a:t>h</a:t>
            </a:r>
            <a:r>
              <a:rPr lang="vi-VN" sz="1100" spc="-150" dirty="0" smtClean="0">
                <a:latin typeface="Times New Roman"/>
                <a:cs typeface="Times New Roman"/>
              </a:rPr>
              <a:t>ư</a:t>
            </a:r>
            <a:r>
              <a:rPr sz="1100" spc="-1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hỏng của các </a:t>
            </a:r>
            <a:r>
              <a:rPr sz="1100" spc="-10" dirty="0">
                <a:latin typeface="Times New Roman"/>
                <a:cs typeface="Times New Roman"/>
              </a:rPr>
              <a:t>cụm, </a:t>
            </a:r>
            <a:r>
              <a:rPr sz="1100" spc="-45" dirty="0">
                <a:latin typeface="Times New Roman"/>
                <a:cs typeface="Times New Roman"/>
              </a:rPr>
              <a:t>tổng  </a:t>
            </a:r>
            <a:r>
              <a:rPr sz="1100" dirty="0">
                <a:latin typeface="Times New Roman"/>
                <a:cs typeface="Times New Roman"/>
              </a:rPr>
              <a:t>thành, hệ thống ..., để có </a:t>
            </a:r>
            <a:r>
              <a:rPr sz="1100" spc="-5" dirty="0">
                <a:latin typeface="Times New Roman"/>
                <a:cs typeface="Times New Roman"/>
              </a:rPr>
              <a:t>biện </a:t>
            </a:r>
            <a:r>
              <a:rPr sz="1100" dirty="0">
                <a:latin typeface="Times New Roman"/>
                <a:cs typeface="Times New Roman"/>
              </a:rPr>
              <a:t>pháp </a:t>
            </a:r>
            <a:r>
              <a:rPr sz="1100" spc="-5" dirty="0">
                <a:latin typeface="Times New Roman"/>
                <a:cs typeface="Times New Roman"/>
              </a:rPr>
              <a:t>khắc </a:t>
            </a:r>
            <a:r>
              <a:rPr sz="1100" dirty="0">
                <a:latin typeface="Times New Roman"/>
                <a:cs typeface="Times New Roman"/>
              </a:rPr>
              <a:t>phục </a:t>
            </a:r>
            <a:r>
              <a:rPr sz="1100" spc="-5" dirty="0">
                <a:latin typeface="Times New Roman"/>
                <a:cs typeface="Times New Roman"/>
              </a:rPr>
              <a:t>kịp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thời.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ts val="1310"/>
              </a:lnSpc>
              <a:spcBef>
                <a:spcPts val="625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xe </a:t>
            </a:r>
            <a:r>
              <a:rPr sz="1100" spc="-5" dirty="0">
                <a:latin typeface="Times New Roman"/>
                <a:cs typeface="Times New Roman"/>
              </a:rPr>
              <a:t>ôtô có </a:t>
            </a:r>
            <a:r>
              <a:rPr sz="1100" dirty="0">
                <a:latin typeface="Times New Roman"/>
                <a:cs typeface="Times New Roman"/>
              </a:rPr>
              <a:t>tính </a:t>
            </a:r>
            <a:r>
              <a:rPr sz="1100" spc="-5" dirty="0" err="1">
                <a:latin typeface="Times New Roman"/>
                <a:cs typeface="Times New Roman"/>
              </a:rPr>
              <a:t>chất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c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bức, </a:t>
            </a:r>
            <a:r>
              <a:rPr sz="1100" spc="-185" dirty="0">
                <a:latin typeface="Times New Roman"/>
                <a:cs typeface="Times New Roman"/>
              </a:rPr>
              <a:t>dự  </a:t>
            </a:r>
            <a:r>
              <a:rPr sz="1100" dirty="0">
                <a:latin typeface="Times New Roman"/>
                <a:cs typeface="Times New Roman"/>
              </a:rPr>
              <a:t>phòng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10" dirty="0">
                <a:latin typeface="Times New Roman"/>
                <a:cs typeface="Times New Roman"/>
              </a:rPr>
              <a:t>kế </a:t>
            </a:r>
            <a:r>
              <a:rPr sz="1100" dirty="0">
                <a:latin typeface="Times New Roman"/>
                <a:cs typeface="Times New Roman"/>
              </a:rPr>
              <a:t>hoạch.</a:t>
            </a:r>
          </a:p>
          <a:p>
            <a:pPr marL="12700" marR="8255" lvl="1" indent="269240" algn="just">
              <a:lnSpc>
                <a:spcPts val="1200"/>
              </a:lnSpc>
              <a:spcBef>
                <a:spcPts val="590"/>
              </a:spcBef>
              <a:buAutoNum type="arabicPeriod" startAt="2"/>
              <a:tabLst>
                <a:tab pos="514350" algn="l"/>
              </a:tabLst>
            </a:pPr>
            <a:r>
              <a:rPr sz="1100" b="1" dirty="0">
                <a:latin typeface="Times New Roman"/>
                <a:cs typeface="Times New Roman"/>
              </a:rPr>
              <a:t>- </a:t>
            </a:r>
            <a:r>
              <a:rPr sz="1100" b="1" spc="-5" dirty="0">
                <a:latin typeface="Times New Roman"/>
                <a:cs typeface="Times New Roman"/>
              </a:rPr>
              <a:t>NỘI DUNG VÀ </a:t>
            </a:r>
            <a:r>
              <a:rPr sz="1100" b="1" dirty="0">
                <a:latin typeface="Times New Roman"/>
                <a:cs typeface="Times New Roman"/>
              </a:rPr>
              <a:t>PHÂN </a:t>
            </a:r>
            <a:r>
              <a:rPr sz="1100" b="1" spc="-5" dirty="0">
                <a:latin typeface="Times New Roman"/>
                <a:cs typeface="Times New Roman"/>
              </a:rPr>
              <a:t>CẤP </a:t>
            </a:r>
            <a:r>
              <a:rPr sz="1100" b="1" dirty="0">
                <a:latin typeface="Times New Roman"/>
                <a:cs typeface="Times New Roman"/>
              </a:rPr>
              <a:t>BẢO </a:t>
            </a:r>
            <a:r>
              <a:rPr sz="1100" b="1" spc="-5" dirty="0" smtClean="0">
                <a:latin typeface="Times New Roman"/>
                <a:cs typeface="Times New Roman"/>
              </a:rPr>
              <a:t>D</a:t>
            </a:r>
            <a:r>
              <a:rPr lang="vi-VN" sz="1100" b="1" spc="-5" dirty="0" smtClean="0">
                <a:latin typeface="Times New Roman"/>
                <a:cs typeface="Times New Roman"/>
              </a:rPr>
              <a:t>Ư</a:t>
            </a:r>
            <a:r>
              <a:rPr sz="1100" b="1" spc="-5" dirty="0" smtClean="0">
                <a:latin typeface="Times New Roman"/>
                <a:cs typeface="Times New Roman"/>
              </a:rPr>
              <a:t>ỠNG </a:t>
            </a:r>
            <a:r>
              <a:rPr sz="1100" b="1" spc="-95" dirty="0">
                <a:latin typeface="Times New Roman"/>
                <a:cs typeface="Times New Roman"/>
              </a:rPr>
              <a:t>KỸ  </a:t>
            </a:r>
            <a:r>
              <a:rPr sz="1100" b="1" spc="-5" dirty="0">
                <a:latin typeface="Times New Roman"/>
                <a:cs typeface="Times New Roman"/>
              </a:rPr>
              <a:t>THUẬT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700"/>
              </a:lnSpc>
              <a:spcBef>
                <a:spcPts val="560"/>
              </a:spcBef>
            </a:pPr>
            <a:r>
              <a:rPr sz="1100" spc="-5" dirty="0">
                <a:latin typeface="Times New Roman"/>
                <a:cs typeface="Times New Roman"/>
              </a:rPr>
              <a:t>Nội </a:t>
            </a:r>
            <a:r>
              <a:rPr sz="1100" dirty="0">
                <a:latin typeface="Times New Roman"/>
                <a:cs typeface="Times New Roman"/>
              </a:rPr>
              <a:t>dung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spc="-5" dirty="0" err="1">
                <a:latin typeface="Times New Roman"/>
                <a:cs typeface="Times New Roman"/>
              </a:rPr>
              <a:t>bảo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xe ôtô bao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40" dirty="0">
                <a:latin typeface="Times New Roman"/>
                <a:cs typeface="Times New Roman"/>
              </a:rPr>
              <a:t>công  </a:t>
            </a:r>
            <a:r>
              <a:rPr sz="1100" spc="-5" dirty="0">
                <a:latin typeface="Times New Roman"/>
                <a:cs typeface="Times New Roman"/>
              </a:rPr>
              <a:t>việc: </a:t>
            </a:r>
            <a:r>
              <a:rPr sz="1100" dirty="0">
                <a:latin typeface="Times New Roman"/>
                <a:cs typeface="Times New Roman"/>
              </a:rPr>
              <a:t>Làm sạch,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xiết </a:t>
            </a:r>
            <a:r>
              <a:rPr sz="1100" dirty="0">
                <a:latin typeface="Times New Roman"/>
                <a:cs typeface="Times New Roman"/>
              </a:rPr>
              <a:t>chặt, </a:t>
            </a:r>
            <a:r>
              <a:rPr sz="1100" spc="-5" dirty="0">
                <a:latin typeface="Times New Roman"/>
                <a:cs typeface="Times New Roman"/>
              </a:rPr>
              <a:t>điều </a:t>
            </a:r>
            <a:r>
              <a:rPr sz="1100" dirty="0">
                <a:latin typeface="Times New Roman"/>
                <a:cs typeface="Times New Roman"/>
              </a:rPr>
              <a:t>chỉnh, bôi trơn, </a:t>
            </a:r>
            <a:r>
              <a:rPr sz="1100" spc="-10" dirty="0">
                <a:latin typeface="Times New Roman"/>
                <a:cs typeface="Times New Roman"/>
              </a:rPr>
              <a:t>bổ  </a:t>
            </a:r>
            <a:r>
              <a:rPr sz="1100" dirty="0">
                <a:latin typeface="Times New Roman"/>
                <a:cs typeface="Times New Roman"/>
              </a:rPr>
              <a:t>xung nhiên </a:t>
            </a:r>
            <a:r>
              <a:rPr sz="1100" spc="-5" dirty="0">
                <a:latin typeface="Times New Roman"/>
                <a:cs typeface="Times New Roman"/>
              </a:rPr>
              <a:t>liệu,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mát.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75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</a:t>
            </a:r>
            <a:r>
              <a:rPr sz="1100" spc="-5" dirty="0" err="1">
                <a:latin typeface="Times New Roman"/>
                <a:cs typeface="Times New Roman"/>
              </a:rPr>
              <a:t>ôtô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chia </a:t>
            </a:r>
            <a:r>
              <a:rPr sz="1100" dirty="0">
                <a:latin typeface="Times New Roman"/>
                <a:cs typeface="Times New Roman"/>
              </a:rPr>
              <a:t>làm hai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cấp: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ct val="98600"/>
              </a:lnSpc>
              <a:spcBef>
                <a:spcPts val="595"/>
              </a:spcBef>
              <a:buChar char="-"/>
              <a:tabLst>
                <a:tab pos="469900" algn="l"/>
              </a:tabLst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</a:t>
            </a:r>
            <a:r>
              <a:rPr sz="1100" dirty="0" err="1">
                <a:latin typeface="Times New Roman"/>
                <a:cs typeface="Times New Roman"/>
              </a:rPr>
              <a:t>thuật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xuyên (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spc="-120" dirty="0">
                <a:latin typeface="Times New Roman"/>
                <a:cs typeface="Times New Roman"/>
              </a:rPr>
              <a:t>thuật  </a:t>
            </a:r>
            <a:r>
              <a:rPr sz="1100" dirty="0">
                <a:latin typeface="Times New Roman"/>
                <a:cs typeface="Times New Roman"/>
              </a:rPr>
              <a:t>hàng </a:t>
            </a:r>
            <a:r>
              <a:rPr sz="1100" spc="-5" dirty="0">
                <a:latin typeface="Times New Roman"/>
                <a:cs typeface="Times New Roman"/>
              </a:rPr>
              <a:t>ngày) </a:t>
            </a:r>
            <a:r>
              <a:rPr sz="1100" dirty="0">
                <a:latin typeface="Times New Roman"/>
                <a:cs typeface="Times New Roman"/>
              </a:rPr>
              <a:t>chủ </a:t>
            </a:r>
            <a:r>
              <a:rPr sz="1100" spc="-5" dirty="0">
                <a:latin typeface="Times New Roman"/>
                <a:cs typeface="Times New Roman"/>
              </a:rPr>
              <a:t>yếu </a:t>
            </a:r>
            <a:r>
              <a:rPr sz="1100" dirty="0">
                <a:latin typeface="Times New Roman"/>
                <a:cs typeface="Times New Roman"/>
              </a:rPr>
              <a:t>do lái, phụ xe </a:t>
            </a:r>
            <a:r>
              <a:rPr sz="1100" spc="-5" dirty="0">
                <a:latin typeface="Times New Roman"/>
                <a:cs typeface="Times New Roman"/>
              </a:rPr>
              <a:t>hoặc </a:t>
            </a:r>
            <a:r>
              <a:rPr sz="1100" spc="-1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các 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d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err="1" smtClean="0">
                <a:latin typeface="Times New Roman"/>
                <a:cs typeface="Times New Roman"/>
              </a:rPr>
              <a:t>ỡng</a:t>
            </a:r>
            <a:r>
              <a:rPr sz="1100" spc="-10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sửa </a:t>
            </a:r>
            <a:r>
              <a:rPr sz="1100" spc="-5" dirty="0">
                <a:latin typeface="Times New Roman"/>
                <a:cs typeface="Times New Roman"/>
              </a:rPr>
              <a:t>chữa thực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hiện.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700"/>
              </a:lnSpc>
              <a:spcBef>
                <a:spcPts val="595"/>
              </a:spcBef>
              <a:buChar char="-"/>
              <a:tabLst>
                <a:tab pos="469900" algn="l"/>
              </a:tabLst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định </a:t>
            </a:r>
            <a:r>
              <a:rPr sz="1100" spc="-5" dirty="0">
                <a:latin typeface="Times New Roman"/>
                <a:cs typeface="Times New Roman"/>
              </a:rPr>
              <a:t>kỳ: Do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40" dirty="0" smtClean="0">
                <a:latin typeface="Times New Roman"/>
                <a:cs typeface="Times New Roman"/>
              </a:rPr>
              <a:t>d</a:t>
            </a:r>
            <a:r>
              <a:rPr lang="vi-VN" sz="1100" spc="-140" dirty="0" smtClean="0">
                <a:latin typeface="Times New Roman"/>
                <a:cs typeface="Times New Roman"/>
              </a:rPr>
              <a:t>ư</a:t>
            </a:r>
            <a:r>
              <a:rPr sz="1100" spc="-140" dirty="0" err="1" smtClean="0">
                <a:latin typeface="Times New Roman"/>
                <a:cs typeface="Times New Roman"/>
              </a:rPr>
              <a:t>ỡng</a:t>
            </a:r>
            <a:r>
              <a:rPr sz="1100" spc="-1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sửa </a:t>
            </a:r>
            <a:r>
              <a:rPr sz="1100" dirty="0" err="1">
                <a:latin typeface="Times New Roman"/>
                <a:cs typeface="Times New Roman"/>
              </a:rPr>
              <a:t>chữa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đầu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t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dirty="0">
                <a:latin typeface="Times New Roman"/>
                <a:cs typeface="Times New Roman"/>
              </a:rPr>
              <a:t>bị, có đủ </a:t>
            </a:r>
            <a:r>
              <a:rPr sz="1100" spc="-5" dirty="0">
                <a:latin typeface="Times New Roman"/>
                <a:cs typeface="Times New Roman"/>
              </a:rPr>
              <a:t>thợ </a:t>
            </a:r>
            <a:r>
              <a:rPr sz="1100" dirty="0">
                <a:latin typeface="Times New Roman"/>
                <a:cs typeface="Times New Roman"/>
              </a:rPr>
              <a:t>lành </a:t>
            </a:r>
            <a:r>
              <a:rPr sz="1100" spc="-5" dirty="0">
                <a:latin typeface="Times New Roman"/>
                <a:cs typeface="Times New Roman"/>
              </a:rPr>
              <a:t>nghề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0" dirty="0">
                <a:latin typeface="Times New Roman"/>
                <a:cs typeface="Times New Roman"/>
              </a:rPr>
              <a:t>chuyên  </a:t>
            </a:r>
            <a:r>
              <a:rPr sz="1100" spc="-5" dirty="0">
                <a:latin typeface="Times New Roman"/>
                <a:cs typeface="Times New Roman"/>
              </a:rPr>
              <a:t>gia </a:t>
            </a:r>
            <a:r>
              <a:rPr sz="1100" dirty="0">
                <a:latin typeface="Times New Roman"/>
                <a:cs typeface="Times New Roman"/>
              </a:rPr>
              <a:t>kỹ thuật </a:t>
            </a:r>
            <a:r>
              <a:rPr sz="1100" spc="-5" dirty="0">
                <a:latin typeface="Times New Roman"/>
                <a:cs typeface="Times New Roman"/>
              </a:rPr>
              <a:t>thực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112875"/>
            <a:ext cx="3626485" cy="199067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75"/>
              </a:spcBef>
            </a:pPr>
            <a:r>
              <a:rPr sz="1100" b="1" dirty="0">
                <a:latin typeface="Times New Roman"/>
                <a:cs typeface="Times New Roman"/>
              </a:rPr>
              <a:t>8.3 - BẢO </a:t>
            </a:r>
            <a:r>
              <a:rPr sz="1100" b="1" dirty="0" smtClean="0">
                <a:latin typeface="Times New Roman"/>
                <a:cs typeface="Times New Roman"/>
              </a:rPr>
              <a:t>D</a:t>
            </a:r>
            <a:r>
              <a:rPr lang="en-US" sz="1100" b="1" dirty="0" smtClean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ỠNG </a:t>
            </a:r>
            <a:r>
              <a:rPr sz="1100" b="1" spc="-5" dirty="0">
                <a:latin typeface="Times New Roman"/>
                <a:cs typeface="Times New Roman"/>
              </a:rPr>
              <a:t>KỸ </a:t>
            </a:r>
            <a:r>
              <a:rPr sz="1100" b="1" spc="-10" dirty="0">
                <a:latin typeface="Times New Roman"/>
                <a:cs typeface="Times New Roman"/>
              </a:rPr>
              <a:t>THUẬT </a:t>
            </a:r>
            <a:r>
              <a:rPr sz="1100" b="1" spc="5" dirty="0" smtClean="0">
                <a:latin typeface="Times New Roman"/>
                <a:cs typeface="Times New Roman"/>
              </a:rPr>
              <a:t>TH</a:t>
            </a:r>
            <a:r>
              <a:rPr lang="vi-VN" sz="1100" b="1" spc="5" dirty="0" smtClean="0">
                <a:latin typeface="Times New Roman"/>
                <a:cs typeface="Times New Roman"/>
              </a:rPr>
              <a:t>Ư</a:t>
            </a:r>
            <a:r>
              <a:rPr sz="1100" b="1" spc="5" dirty="0" smtClean="0">
                <a:latin typeface="Times New Roman"/>
                <a:cs typeface="Times New Roman"/>
              </a:rPr>
              <a:t>ỜNG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XUYÊN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39725" algn="just">
              <a:lnSpc>
                <a:spcPts val="1300"/>
              </a:lnSpc>
              <a:spcBef>
                <a:spcPts val="635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</a:t>
            </a:r>
            <a:r>
              <a:rPr sz="1100" dirty="0" err="1">
                <a:latin typeface="Times New Roman"/>
                <a:cs typeface="Times New Roman"/>
              </a:rPr>
              <a:t>thuật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xuyên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thực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" dirty="0" err="1" smtClean="0">
                <a:latin typeface="Times New Roman"/>
                <a:cs typeface="Times New Roman"/>
              </a:rPr>
              <a:t>hiện</a:t>
            </a:r>
            <a:r>
              <a:rPr lang="en-US" sz="1100" spc="-5" dirty="0">
                <a:latin typeface="Times New Roman"/>
                <a:cs typeface="Times New Roman"/>
              </a:rPr>
              <a:t> </a:t>
            </a:r>
            <a:r>
              <a:rPr lang="en-US" sz="1100" spc="-5" dirty="0" err="1" smtClean="0">
                <a:latin typeface="Times New Roman"/>
                <a:cs typeface="Times New Roman"/>
              </a:rPr>
              <a:t>trước</a:t>
            </a:r>
            <a:r>
              <a:rPr lang="en-US" sz="1100" spc="-5" dirty="0" smtClean="0">
                <a:latin typeface="Times New Roman"/>
                <a:cs typeface="Times New Roman"/>
              </a:rPr>
              <a:t> </a:t>
            </a:r>
            <a:r>
              <a:rPr sz="1100" dirty="0" err="1" smtClean="0">
                <a:latin typeface="Times New Roman"/>
                <a:cs typeface="Times New Roman"/>
              </a:rPr>
              <a:t>hoặc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sau </a:t>
            </a:r>
            <a:r>
              <a:rPr sz="1100" spc="-5" dirty="0">
                <a:latin typeface="Times New Roman"/>
                <a:cs typeface="Times New Roman"/>
              </a:rPr>
              <a:t>mỗi ngày </a:t>
            </a:r>
            <a:r>
              <a:rPr sz="1100" dirty="0">
                <a:latin typeface="Times New Roman"/>
                <a:cs typeface="Times New Roman"/>
              </a:rPr>
              <a:t>hoạt động của xe, hoặc trong </a:t>
            </a:r>
            <a:r>
              <a:rPr sz="1100" spc="-5" dirty="0">
                <a:latin typeface="Times New Roman"/>
                <a:cs typeface="Times New Roman"/>
              </a:rPr>
              <a:t>thời gian </a:t>
            </a:r>
            <a:r>
              <a:rPr sz="1100" dirty="0">
                <a:latin typeface="Times New Roman"/>
                <a:cs typeface="Times New Roman"/>
              </a:rPr>
              <a:t>xe  hoạt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04800" algn="just">
              <a:lnSpc>
                <a:spcPct val="98500"/>
              </a:lnSpc>
              <a:spcBef>
                <a:spcPts val="560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 err="1">
                <a:latin typeface="Times New Roman"/>
                <a:cs typeface="Times New Roman"/>
              </a:rPr>
              <a:t>thuật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xuyên </a:t>
            </a:r>
            <a:r>
              <a:rPr sz="1100" dirty="0">
                <a:latin typeface="Times New Roman"/>
                <a:cs typeface="Times New Roman"/>
              </a:rPr>
              <a:t>bao </a:t>
            </a:r>
            <a:r>
              <a:rPr sz="1100" spc="-5" dirty="0">
                <a:latin typeface="Times New Roman"/>
                <a:cs typeface="Times New Roman"/>
              </a:rPr>
              <a:t>gồm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phần </a:t>
            </a:r>
            <a:r>
              <a:rPr sz="1100" spc="-85" dirty="0">
                <a:latin typeface="Times New Roman"/>
                <a:cs typeface="Times New Roman"/>
              </a:rPr>
              <a:t>việc: 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mặt ngoài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(quét </a:t>
            </a:r>
            <a:r>
              <a:rPr sz="1100" dirty="0">
                <a:latin typeface="Times New Roman"/>
                <a:cs typeface="Times New Roman"/>
              </a:rPr>
              <a:t>dọn, </a:t>
            </a:r>
            <a:r>
              <a:rPr sz="1100" spc="-5" dirty="0">
                <a:latin typeface="Times New Roman"/>
                <a:cs typeface="Times New Roman"/>
              </a:rPr>
              <a:t>rửa, lau chùi); </a:t>
            </a:r>
            <a:r>
              <a:rPr sz="1100" dirty="0">
                <a:latin typeface="Times New Roman"/>
                <a:cs typeface="Times New Roman"/>
              </a:rPr>
              <a:t>Kiểm </a:t>
            </a:r>
            <a:r>
              <a:rPr sz="1100" spc="-45" dirty="0">
                <a:latin typeface="Times New Roman"/>
                <a:cs typeface="Times New Roman"/>
              </a:rPr>
              <a:t>tra, 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xiết chặt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phận bắt </a:t>
            </a:r>
            <a:r>
              <a:rPr sz="1100" spc="-5" dirty="0">
                <a:latin typeface="Times New Roman"/>
                <a:cs typeface="Times New Roman"/>
              </a:rPr>
              <a:t>nối,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xung thêm </a:t>
            </a:r>
            <a:r>
              <a:rPr sz="1100" dirty="0">
                <a:latin typeface="Times New Roman"/>
                <a:cs typeface="Times New Roman"/>
              </a:rPr>
              <a:t>nhiên  </a:t>
            </a:r>
            <a:r>
              <a:rPr sz="1100" spc="-5" dirty="0">
                <a:latin typeface="Times New Roman"/>
                <a:cs typeface="Times New Roman"/>
              </a:rPr>
              <a:t>liệu, </a:t>
            </a:r>
            <a:r>
              <a:rPr sz="1100" dirty="0">
                <a:latin typeface="Times New Roman"/>
                <a:cs typeface="Times New Roman"/>
              </a:rPr>
              <a:t>dầu bôi </a:t>
            </a:r>
            <a:r>
              <a:rPr sz="1100" spc="-5" dirty="0">
                <a:latin typeface="Times New Roman"/>
                <a:cs typeface="Times New Roman"/>
              </a:rPr>
              <a:t>trơn </a:t>
            </a:r>
            <a:r>
              <a:rPr sz="1100" spc="-10" dirty="0" err="1">
                <a:latin typeface="Times New Roman"/>
                <a:cs typeface="Times New Roman"/>
              </a:rPr>
              <a:t>và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làm mát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cơ.</a:t>
            </a:r>
          </a:p>
          <a:p>
            <a:pPr marL="12700" marR="5080" indent="269240" algn="just">
              <a:lnSpc>
                <a:spcPts val="1300"/>
              </a:lnSpc>
              <a:spcBef>
                <a:spcPts val="640"/>
              </a:spcBef>
            </a:pP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tốt </a:t>
            </a:r>
            <a:r>
              <a:rPr sz="1100" spc="-5" dirty="0" err="1">
                <a:latin typeface="Times New Roman"/>
                <a:cs typeface="Times New Roman"/>
              </a:rPr>
              <a:t>bảo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</a:t>
            </a:r>
            <a:r>
              <a:rPr sz="1100" dirty="0" err="1">
                <a:latin typeface="Times New Roman"/>
                <a:cs typeface="Times New Roman"/>
              </a:rPr>
              <a:t>thuật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xuyên sẽ </a:t>
            </a:r>
            <a:r>
              <a:rPr sz="1100" spc="-105" dirty="0">
                <a:latin typeface="Times New Roman"/>
                <a:cs typeface="Times New Roman"/>
              </a:rPr>
              <a:t>mang  </a:t>
            </a:r>
            <a:r>
              <a:rPr sz="1100" dirty="0">
                <a:latin typeface="Times New Roman"/>
                <a:cs typeface="Times New Roman"/>
              </a:rPr>
              <a:t>lại những </a:t>
            </a:r>
            <a:r>
              <a:rPr sz="1100" spc="-5" dirty="0">
                <a:latin typeface="Times New Roman"/>
                <a:cs typeface="Times New Roman"/>
              </a:rPr>
              <a:t>lợi </a:t>
            </a:r>
            <a:r>
              <a:rPr sz="1100" dirty="0">
                <a:latin typeface="Times New Roman"/>
                <a:cs typeface="Times New Roman"/>
              </a:rPr>
              <a:t>ích </a:t>
            </a:r>
            <a:r>
              <a:rPr sz="1100" spc="-5" dirty="0">
                <a:latin typeface="Times New Roman"/>
                <a:cs typeface="Times New Roman"/>
              </a:rPr>
              <a:t>thiết thực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sau: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6460" y="3068294"/>
            <a:ext cx="2840990" cy="7486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00025" indent="-187960">
              <a:lnSpc>
                <a:spcPct val="100000"/>
              </a:lnSpc>
              <a:spcBef>
                <a:spcPts val="675"/>
              </a:spcBef>
              <a:buChar char="-"/>
              <a:tabLst>
                <a:tab pos="200025" algn="l"/>
                <a:tab pos="200660" algn="l"/>
              </a:tabLst>
            </a:pPr>
            <a:r>
              <a:rPr sz="1100" spc="-5" dirty="0">
                <a:latin typeface="Times New Roman"/>
                <a:cs typeface="Times New Roman"/>
              </a:rPr>
              <a:t>Nâng </a:t>
            </a:r>
            <a:r>
              <a:rPr sz="1100" dirty="0">
                <a:latin typeface="Times New Roman"/>
                <a:cs typeface="Times New Roman"/>
              </a:rPr>
              <a:t>cao độ </a:t>
            </a:r>
            <a:r>
              <a:rPr sz="1100" spc="-5" dirty="0">
                <a:latin typeface="Times New Roman"/>
                <a:cs typeface="Times New Roman"/>
              </a:rPr>
              <a:t>tin cậy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dài tuổi thọ của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xe;</a:t>
            </a:r>
          </a:p>
          <a:p>
            <a:pPr marL="200025" indent="-187960">
              <a:lnSpc>
                <a:spcPct val="100000"/>
              </a:lnSpc>
              <a:spcBef>
                <a:spcPts val="580"/>
              </a:spcBef>
              <a:buChar char="-"/>
              <a:tabLst>
                <a:tab pos="200025" algn="l"/>
                <a:tab pos="200660" algn="l"/>
              </a:tabLst>
            </a:pPr>
            <a:r>
              <a:rPr sz="1100" dirty="0">
                <a:latin typeface="Times New Roman"/>
                <a:cs typeface="Times New Roman"/>
              </a:rPr>
              <a:t>Tiết </a:t>
            </a:r>
            <a:r>
              <a:rPr sz="1100" spc="-5" dirty="0" err="1">
                <a:latin typeface="Times New Roman"/>
                <a:cs typeface="Times New Roman"/>
              </a:rPr>
              <a:t>kiệm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nhiên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liệu;</a:t>
            </a:r>
            <a:endParaRPr sz="1100" dirty="0">
              <a:latin typeface="Times New Roman"/>
              <a:cs typeface="Times New Roman"/>
            </a:endParaRPr>
          </a:p>
          <a:p>
            <a:pPr marL="200025" indent="-187960">
              <a:lnSpc>
                <a:spcPct val="100000"/>
              </a:lnSpc>
              <a:spcBef>
                <a:spcPts val="575"/>
              </a:spcBef>
              <a:buChar char="-"/>
              <a:tabLst>
                <a:tab pos="200025" algn="l"/>
                <a:tab pos="200660" algn="l"/>
              </a:tabLst>
            </a:pP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điều kiện để 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3792702"/>
            <a:ext cx="3628390" cy="10788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75"/>
              </a:spcBef>
            </a:pPr>
            <a:r>
              <a:rPr sz="1100" i="1" dirty="0">
                <a:latin typeface="Times New Roman"/>
                <a:cs typeface="Times New Roman"/>
              </a:rPr>
              <a:t>8.3.1 - </a:t>
            </a:r>
            <a:r>
              <a:rPr sz="1100" i="1" spc="-5" dirty="0">
                <a:latin typeface="Times New Roman"/>
                <a:cs typeface="Times New Roman"/>
              </a:rPr>
              <a:t>Bảo </a:t>
            </a:r>
            <a:r>
              <a:rPr sz="1100" i="1" dirty="0">
                <a:latin typeface="Times New Roman"/>
                <a:cs typeface="Times New Roman"/>
              </a:rPr>
              <a:t>dưỡng kỹ </a:t>
            </a:r>
            <a:r>
              <a:rPr sz="1100" i="1" spc="-5" dirty="0">
                <a:latin typeface="Times New Roman"/>
                <a:cs typeface="Times New Roman"/>
              </a:rPr>
              <a:t>thuật mặt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ngoài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339725" algn="just">
              <a:lnSpc>
                <a:spcPct val="986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d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ỡng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</a:t>
            </a:r>
            <a:r>
              <a:rPr sz="1100" spc="-5" dirty="0">
                <a:latin typeface="Times New Roman"/>
                <a:cs typeface="Times New Roman"/>
              </a:rPr>
              <a:t>mặt ngoài </a:t>
            </a:r>
            <a:r>
              <a:rPr sz="1100" dirty="0" err="1">
                <a:latin typeface="Times New Roman"/>
                <a:cs typeface="Times New Roman"/>
              </a:rPr>
              <a:t>đúng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ph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pháp </a:t>
            </a:r>
            <a:r>
              <a:rPr sz="1100" spc="-204" dirty="0">
                <a:latin typeface="Times New Roman"/>
                <a:cs typeface="Times New Roman"/>
              </a:rPr>
              <a:t>sẽ  </a:t>
            </a:r>
            <a:r>
              <a:rPr sz="1100" dirty="0">
                <a:latin typeface="Times New Roman"/>
                <a:cs typeface="Times New Roman"/>
              </a:rPr>
              <a:t>làm cho xe ôtô sạch </a:t>
            </a:r>
            <a:r>
              <a:rPr sz="1100" spc="-5" dirty="0">
                <a:latin typeface="Times New Roman"/>
                <a:cs typeface="Times New Roman"/>
              </a:rPr>
              <a:t>sẽ, bóng, </a:t>
            </a:r>
            <a:r>
              <a:rPr sz="1100" dirty="0">
                <a:latin typeface="Times New Roman"/>
                <a:cs typeface="Times New Roman"/>
              </a:rPr>
              <a:t>đẹp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khả </a:t>
            </a:r>
            <a:r>
              <a:rPr sz="1100" dirty="0">
                <a:latin typeface="Times New Roman"/>
                <a:cs typeface="Times New Roman"/>
              </a:rPr>
              <a:t>năng chống ăn  </a:t>
            </a:r>
            <a:r>
              <a:rPr sz="1100" spc="-5" dirty="0">
                <a:latin typeface="Times New Roman"/>
                <a:cs typeface="Times New Roman"/>
              </a:rPr>
              <a:t>mòn.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75"/>
              </a:spcBef>
            </a:pPr>
            <a:r>
              <a:rPr sz="1100" dirty="0">
                <a:latin typeface="Times New Roman"/>
                <a:cs typeface="Times New Roman"/>
              </a:rPr>
              <a:t>Những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nhân chủ </a:t>
            </a:r>
            <a:r>
              <a:rPr sz="1100" spc="-5" dirty="0">
                <a:latin typeface="Times New Roman"/>
                <a:cs typeface="Times New Roman"/>
              </a:rPr>
              <a:t>yếu gây </a:t>
            </a:r>
            <a:r>
              <a:rPr sz="1100" dirty="0">
                <a:latin typeface="Times New Roman"/>
                <a:cs typeface="Times New Roman"/>
              </a:rPr>
              <a:t>ăn </a:t>
            </a:r>
            <a:r>
              <a:rPr sz="1100" spc="-5" dirty="0">
                <a:latin typeface="Times New Roman"/>
                <a:cs typeface="Times New Roman"/>
              </a:rPr>
              <a:t>mòn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6460" y="4918710"/>
            <a:ext cx="3355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950" algn="l"/>
              </a:tabLst>
            </a:pPr>
            <a:r>
              <a:rPr sz="1100" dirty="0">
                <a:latin typeface="Times New Roman"/>
                <a:cs typeface="Times New Roman"/>
              </a:rPr>
              <a:t>-	</a:t>
            </a:r>
            <a:r>
              <a:rPr sz="1100" spc="-5" dirty="0">
                <a:latin typeface="Times New Roman"/>
                <a:cs typeface="Times New Roman"/>
              </a:rPr>
              <a:t>Sự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tích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tụ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muối,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bụi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bẩn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hơi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ẩm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ở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những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vị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trí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712" y="5084826"/>
            <a:ext cx="7715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khó </a:t>
            </a:r>
            <a:r>
              <a:rPr sz="1100" dirty="0">
                <a:latin typeface="Times New Roman"/>
                <a:cs typeface="Times New Roman"/>
              </a:rPr>
              <a:t>quan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sát;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712" y="5253075"/>
            <a:ext cx="3627120" cy="83561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75"/>
              </a:spcBef>
            </a:pPr>
            <a:r>
              <a:rPr sz="1100" dirty="0">
                <a:latin typeface="Times New Roman"/>
                <a:cs typeface="Times New Roman"/>
              </a:rPr>
              <a:t>- Lớp </a:t>
            </a:r>
            <a:r>
              <a:rPr sz="1100" spc="-5" dirty="0">
                <a:latin typeface="Times New Roman"/>
                <a:cs typeface="Times New Roman"/>
              </a:rPr>
              <a:t>sơn ngoài hoặc lớp sơn </a:t>
            </a:r>
            <a:r>
              <a:rPr sz="1100" dirty="0">
                <a:latin typeface="Times New Roman"/>
                <a:cs typeface="Times New Roman"/>
              </a:rPr>
              <a:t>lót bị </a:t>
            </a:r>
            <a:r>
              <a:rPr sz="1100" spc="-5" dirty="0">
                <a:latin typeface="Times New Roman"/>
                <a:cs typeface="Times New Roman"/>
              </a:rPr>
              <a:t>tróc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spc="-10" dirty="0">
                <a:latin typeface="Times New Roman"/>
                <a:cs typeface="Times New Roman"/>
              </a:rPr>
              <a:t>va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chạm.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  <a:spcBef>
                <a:spcPts val="595"/>
              </a:spcBef>
            </a:pPr>
            <a:r>
              <a:rPr sz="1100" spc="-5" dirty="0">
                <a:latin typeface="Times New Roman"/>
                <a:cs typeface="Times New Roman"/>
              </a:rPr>
              <a:t>Để tránh ăn mòn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rửa </a:t>
            </a:r>
            <a:r>
              <a:rPr sz="1100" dirty="0" err="1">
                <a:latin typeface="Times New Roman"/>
                <a:cs typeface="Times New Roman"/>
              </a:rPr>
              <a:t>xe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xuyên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75" dirty="0" smtClean="0">
                <a:latin typeface="Times New Roman"/>
                <a:cs typeface="Times New Roman"/>
              </a:rPr>
              <a:t>n</a:t>
            </a:r>
            <a:r>
              <a:rPr lang="vi-VN" sz="1100" spc="-175" dirty="0" smtClean="0">
                <a:latin typeface="Times New Roman"/>
                <a:cs typeface="Times New Roman"/>
              </a:rPr>
              <a:t>ư</a:t>
            </a:r>
            <a:r>
              <a:rPr sz="1100" spc="-175" dirty="0" err="1" smtClean="0">
                <a:latin typeface="Times New Roman"/>
                <a:cs typeface="Times New Roman"/>
              </a:rPr>
              <a:t>ớc</a:t>
            </a:r>
            <a:r>
              <a:rPr sz="1100" spc="-17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sạch,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dùng các </a:t>
            </a:r>
            <a:r>
              <a:rPr sz="1100" spc="-5" dirty="0">
                <a:latin typeface="Times New Roman"/>
                <a:cs typeface="Times New Roman"/>
              </a:rPr>
              <a:t>hoá </a:t>
            </a:r>
            <a:r>
              <a:rPr sz="1100" dirty="0">
                <a:latin typeface="Times New Roman"/>
                <a:cs typeface="Times New Roman"/>
              </a:rPr>
              <a:t>chất tẩy </a:t>
            </a:r>
            <a:r>
              <a:rPr sz="1100" spc="-5" dirty="0">
                <a:latin typeface="Times New Roman"/>
                <a:cs typeface="Times New Roman"/>
              </a:rPr>
              <a:t>rửa. Nếu sử dụng </a:t>
            </a:r>
            <a:r>
              <a:rPr sz="1100" dirty="0">
                <a:latin typeface="Times New Roman"/>
                <a:cs typeface="Times New Roman"/>
              </a:rPr>
              <a:t>xe ở </a:t>
            </a:r>
            <a:r>
              <a:rPr sz="1100" spc="-5" dirty="0">
                <a:latin typeface="Times New Roman"/>
                <a:cs typeface="Times New Roman"/>
              </a:rPr>
              <a:t>vùng  </a:t>
            </a:r>
            <a:r>
              <a:rPr sz="1100" dirty="0">
                <a:latin typeface="Times New Roman"/>
                <a:cs typeface="Times New Roman"/>
              </a:rPr>
              <a:t>nhiều </a:t>
            </a:r>
            <a:r>
              <a:rPr sz="1100" spc="-5" dirty="0">
                <a:latin typeface="Times New Roman"/>
                <a:cs typeface="Times New Roman"/>
              </a:rPr>
              <a:t>chất muối phải phun </a:t>
            </a:r>
            <a:r>
              <a:rPr sz="1100" dirty="0">
                <a:latin typeface="Times New Roman"/>
                <a:cs typeface="Times New Roman"/>
              </a:rPr>
              <a:t>rửa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xe ít </a:t>
            </a:r>
            <a:r>
              <a:rPr sz="1100" spc="-5" dirty="0">
                <a:latin typeface="Times New Roman"/>
                <a:cs typeface="Times New Roman"/>
              </a:rPr>
              <a:t>nhất mỗi tháng một  </a:t>
            </a:r>
            <a:r>
              <a:rPr sz="1100" dirty="0">
                <a:latin typeface="Times New Roman"/>
                <a:cs typeface="Times New Roman"/>
              </a:rPr>
              <a:t>lần.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489" y="1017777"/>
            <a:ext cx="3624579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69240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Times New Roman"/>
                <a:cs typeface="Times New Roman"/>
              </a:rPr>
              <a:t>Nên sử dụng </a:t>
            </a:r>
            <a:r>
              <a:rPr sz="1100" dirty="0">
                <a:latin typeface="Times New Roman"/>
                <a:cs typeface="Times New Roman"/>
              </a:rPr>
              <a:t>dầu đánh </a:t>
            </a:r>
            <a:r>
              <a:rPr sz="1100" spc="-10" dirty="0">
                <a:latin typeface="Times New Roman"/>
                <a:cs typeface="Times New Roman"/>
              </a:rPr>
              <a:t>bóng </a:t>
            </a:r>
            <a:r>
              <a:rPr sz="1100" dirty="0">
                <a:latin typeface="Times New Roman"/>
                <a:cs typeface="Times New Roman"/>
              </a:rPr>
              <a:t>hoặc sáp </a:t>
            </a:r>
            <a:r>
              <a:rPr sz="1100" spc="-5" dirty="0">
                <a:latin typeface="Times New Roman"/>
                <a:cs typeface="Times New Roman"/>
              </a:rPr>
              <a:t>đánh bóng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giữ 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vỏ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độ </a:t>
            </a:r>
            <a:r>
              <a:rPr sz="1100" dirty="0">
                <a:latin typeface="Times New Roman"/>
                <a:cs typeface="Times New Roman"/>
              </a:rPr>
              <a:t>bóng </a:t>
            </a:r>
            <a:r>
              <a:rPr sz="1100" dirty="0" err="1">
                <a:latin typeface="Times New Roman"/>
                <a:cs typeface="Times New Roman"/>
              </a:rPr>
              <a:t>đẹp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1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mới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2709799"/>
            <a:ext cx="60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45225" y="1360805"/>
            <a:ext cx="3522345" cy="1501140"/>
            <a:chOff x="6245225" y="1360805"/>
            <a:chExt cx="3522345" cy="1501140"/>
          </a:xfrm>
        </p:grpSpPr>
        <p:sp>
          <p:nvSpPr>
            <p:cNvPr id="11" name="object 11"/>
            <p:cNvSpPr/>
            <p:nvPr/>
          </p:nvSpPr>
          <p:spPr>
            <a:xfrm>
              <a:off x="6245225" y="1376045"/>
              <a:ext cx="1950720" cy="1485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230870" y="1360805"/>
              <a:ext cx="1536700" cy="15011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916673" y="2869819"/>
            <a:ext cx="21907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8.1: Đánh bóng mặt ngoài xe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ôtô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98489" y="3124682"/>
            <a:ext cx="3626485" cy="320382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597535" lvl="2" indent="-316230" algn="just">
              <a:lnSpc>
                <a:spcPct val="100000"/>
              </a:lnSpc>
              <a:spcBef>
                <a:spcPts val="675"/>
              </a:spcBef>
              <a:buAutoNum type="arabicPeriod" startAt="2"/>
              <a:tabLst>
                <a:tab pos="598170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Kiểm tra, bảo dưỡng </a:t>
            </a:r>
            <a:r>
              <a:rPr sz="1100" i="1" dirty="0">
                <a:latin typeface="Times New Roman"/>
                <a:cs typeface="Times New Roman"/>
              </a:rPr>
              <a:t>động cơ và gầm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  <a:p>
            <a:pPr marL="702945" lvl="3" indent="-421640" algn="just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703580" algn="l"/>
              </a:tabLst>
            </a:pPr>
            <a:r>
              <a:rPr sz="1100" i="1" dirty="0">
                <a:latin typeface="Times New Roman"/>
                <a:cs typeface="Times New Roman"/>
              </a:rPr>
              <a:t>- Kiểm </a:t>
            </a:r>
            <a:r>
              <a:rPr sz="1100" i="1" spc="-5" dirty="0">
                <a:latin typeface="Times New Roman"/>
                <a:cs typeface="Times New Roman"/>
              </a:rPr>
              <a:t>tra, bổ </a:t>
            </a:r>
            <a:r>
              <a:rPr sz="1100" i="1" dirty="0">
                <a:latin typeface="Times New Roman"/>
                <a:cs typeface="Times New Roman"/>
              </a:rPr>
              <a:t>xung </a:t>
            </a:r>
            <a:r>
              <a:rPr sz="1100" i="1" spc="-5" dirty="0">
                <a:latin typeface="Times New Roman"/>
                <a:cs typeface="Times New Roman"/>
              </a:rPr>
              <a:t>mức </a:t>
            </a:r>
            <a:r>
              <a:rPr sz="1100" i="1" dirty="0">
                <a:latin typeface="Times New Roman"/>
                <a:cs typeface="Times New Roman"/>
              </a:rPr>
              <a:t>dầu </a:t>
            </a:r>
            <a:r>
              <a:rPr sz="1100" i="1" spc="-5" dirty="0">
                <a:latin typeface="Times New Roman"/>
                <a:cs typeface="Times New Roman"/>
              </a:rPr>
              <a:t>bôi trơn động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98500"/>
              </a:lnSpc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xung </a:t>
            </a:r>
            <a:r>
              <a:rPr sz="1100" dirty="0">
                <a:latin typeface="Times New Roman"/>
                <a:cs typeface="Times New Roman"/>
              </a:rPr>
              <a:t>dầu bôi </a:t>
            </a:r>
            <a:r>
              <a:rPr sz="1100" spc="-5" dirty="0" err="1">
                <a:latin typeface="Times New Roman"/>
                <a:cs typeface="Times New Roman"/>
              </a:rPr>
              <a:t>trơn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xuyên là </a:t>
            </a:r>
            <a:r>
              <a:rPr sz="1100" spc="-60" dirty="0">
                <a:latin typeface="Times New Roman"/>
                <a:cs typeface="Times New Roman"/>
              </a:rPr>
              <a:t>rất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thiết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dirty="0">
                <a:latin typeface="Times New Roman"/>
                <a:cs typeface="Times New Roman"/>
              </a:rPr>
              <a:t>nó </a:t>
            </a:r>
            <a:r>
              <a:rPr sz="1100" spc="-5" dirty="0">
                <a:latin typeface="Times New Roman"/>
                <a:cs typeface="Times New Roman"/>
              </a:rPr>
              <a:t>kéo dài tuổi thọ </a:t>
            </a:r>
            <a:r>
              <a:rPr sz="1100" dirty="0">
                <a:latin typeface="Times New Roman"/>
                <a:cs typeface="Times New Roman"/>
              </a:rPr>
              <a:t>của động cơ. 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xe  ôtô cần đỗ </a:t>
            </a:r>
            <a:r>
              <a:rPr sz="1100" spc="-5" dirty="0" err="1">
                <a:latin typeface="Times New Roman"/>
                <a:cs typeface="Times New Roman"/>
              </a:rPr>
              <a:t>trên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 phẳng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ở thời điểm dầu bôi </a:t>
            </a:r>
            <a:r>
              <a:rPr sz="1100" spc="-50" dirty="0">
                <a:latin typeface="Times New Roman"/>
                <a:cs typeface="Times New Roman"/>
              </a:rPr>
              <a:t>trơn 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5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hết các te </a:t>
            </a:r>
            <a:r>
              <a:rPr sz="1100" spc="-5" dirty="0">
                <a:latin typeface="Times New Roman"/>
                <a:cs typeface="Times New Roman"/>
              </a:rPr>
              <a:t>chứa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dầu.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75"/>
              </a:spcBef>
            </a:pPr>
            <a:r>
              <a:rPr sz="1100" spc="-50" dirty="0" err="1" smtClean="0">
                <a:latin typeface="Times New Roman"/>
                <a:cs typeface="Times New Roman"/>
              </a:rPr>
              <a:t>Ph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ơng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pháp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 err="1">
                <a:latin typeface="Times New Roman"/>
                <a:cs typeface="Times New Roman"/>
              </a:rPr>
              <a:t>tra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 </a:t>
            </a:r>
            <a:r>
              <a:rPr sz="1100" dirty="0" err="1">
                <a:latin typeface="Times New Roman"/>
                <a:cs typeface="Times New Roman"/>
              </a:rPr>
              <a:t>hành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sau: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310"/>
              </a:lnSpc>
              <a:spcBef>
                <a:spcPts val="635"/>
              </a:spcBef>
              <a:buChar char="-"/>
              <a:tabLst>
                <a:tab pos="387985" algn="l"/>
              </a:tabLst>
            </a:pPr>
            <a:r>
              <a:rPr sz="1100" dirty="0" err="1">
                <a:latin typeface="Times New Roman"/>
                <a:cs typeface="Times New Roman"/>
              </a:rPr>
              <a:t>Rút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thăm dầu 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dùng </a:t>
            </a:r>
            <a:r>
              <a:rPr sz="1100" spc="-5" dirty="0">
                <a:latin typeface="Times New Roman"/>
                <a:cs typeface="Times New Roman"/>
              </a:rPr>
              <a:t>một miếng giẻ </a:t>
            </a:r>
            <a:r>
              <a:rPr sz="1100" spc="5" dirty="0">
                <a:latin typeface="Times New Roman"/>
                <a:cs typeface="Times New Roman"/>
              </a:rPr>
              <a:t>để </a:t>
            </a:r>
            <a:r>
              <a:rPr sz="1100" spc="-60" dirty="0">
                <a:latin typeface="Times New Roman"/>
                <a:cs typeface="Times New Roman"/>
              </a:rPr>
              <a:t>lau  </a:t>
            </a:r>
            <a:r>
              <a:rPr sz="1100" spc="-5" dirty="0">
                <a:latin typeface="Times New Roman"/>
                <a:cs typeface="Times New Roman"/>
              </a:rPr>
              <a:t>sạch;</a:t>
            </a:r>
            <a:endParaRPr sz="1100" dirty="0">
              <a:latin typeface="Times New Roman"/>
              <a:cs typeface="Times New Roman"/>
            </a:endParaRPr>
          </a:p>
          <a:p>
            <a:pPr marL="469900" indent="-187960">
              <a:lnSpc>
                <a:spcPct val="100000"/>
              </a:lnSpc>
              <a:spcBef>
                <a:spcPts val="530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Cắm </a:t>
            </a:r>
            <a:r>
              <a:rPr sz="1100" dirty="0" err="1">
                <a:latin typeface="Times New Roman"/>
                <a:cs typeface="Times New Roman"/>
              </a:rPr>
              <a:t>lại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thăm dầu ở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sâu hết hành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trình;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310"/>
              </a:lnSpc>
              <a:spcBef>
                <a:spcPts val="630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 err="1">
                <a:latin typeface="Times New Roman"/>
                <a:cs typeface="Times New Roman"/>
              </a:rPr>
              <a:t>Rút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thăm </a:t>
            </a:r>
            <a:r>
              <a:rPr sz="1100" dirty="0">
                <a:latin typeface="Times New Roman"/>
                <a:cs typeface="Times New Roman"/>
              </a:rPr>
              <a:t>dầu 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bám </a:t>
            </a:r>
            <a:r>
              <a:rPr sz="1100" spc="-45" dirty="0">
                <a:latin typeface="Times New Roman"/>
                <a:cs typeface="Times New Roman"/>
              </a:rPr>
              <a:t>trên  </a:t>
            </a:r>
            <a:r>
              <a:rPr sz="1100" dirty="0">
                <a:latin typeface="Times New Roman"/>
                <a:cs typeface="Times New Roman"/>
              </a:rPr>
              <a:t>phần </a:t>
            </a:r>
            <a:r>
              <a:rPr sz="1100" spc="-5" dirty="0">
                <a:latin typeface="Times New Roman"/>
                <a:cs typeface="Times New Roman"/>
              </a:rPr>
              <a:t>cuối </a:t>
            </a:r>
            <a:r>
              <a:rPr sz="1100" spc="-5" dirty="0" err="1">
                <a:latin typeface="Times New Roman"/>
                <a:cs typeface="Times New Roman"/>
              </a:rPr>
              <a:t>của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ts val="1310"/>
              </a:lnSpc>
              <a:spcBef>
                <a:spcPts val="530"/>
              </a:spcBef>
            </a:pPr>
            <a:r>
              <a:rPr sz="1100" dirty="0">
                <a:latin typeface="Times New Roman"/>
                <a:cs typeface="Times New Roman"/>
              </a:rPr>
              <a:t>Mức </a:t>
            </a: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nằm ở </a:t>
            </a:r>
            <a:r>
              <a:rPr sz="1100" spc="-5" dirty="0">
                <a:latin typeface="Times New Roman"/>
                <a:cs typeface="Times New Roman"/>
              </a:rPr>
              <a:t>giữa vạch ''MIN''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vạch ''MAX'' </a:t>
            </a:r>
            <a:r>
              <a:rPr sz="1100" dirty="0">
                <a:latin typeface="Times New Roman"/>
                <a:cs typeface="Times New Roman"/>
              </a:rPr>
              <a:t>là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phù</a:t>
            </a:r>
          </a:p>
          <a:p>
            <a:pPr marL="12700">
              <a:lnSpc>
                <a:spcPts val="1310"/>
              </a:lnSpc>
            </a:pPr>
            <a:r>
              <a:rPr sz="1100" dirty="0">
                <a:latin typeface="Times New Roman"/>
                <a:cs typeface="Times New Roman"/>
              </a:rPr>
              <a:t>hợp.</a:t>
            </a:r>
          </a:p>
          <a:p>
            <a:pPr marL="12700" marR="5715" indent="269240">
              <a:lnSpc>
                <a:spcPts val="1300"/>
              </a:lnSpc>
              <a:spcBef>
                <a:spcPts val="650"/>
              </a:spcBef>
            </a:pPr>
            <a:r>
              <a:rPr sz="1100" spc="-5" dirty="0">
                <a:latin typeface="Times New Roman"/>
                <a:cs typeface="Times New Roman"/>
              </a:rPr>
              <a:t>Nếu mức </a:t>
            </a:r>
            <a:r>
              <a:rPr sz="1100" dirty="0">
                <a:latin typeface="Times New Roman"/>
                <a:cs typeface="Times New Roman"/>
              </a:rPr>
              <a:t>dầu ở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hoặc chỉ ở </a:t>
            </a:r>
            <a:r>
              <a:rPr sz="1100" spc="-5" dirty="0">
                <a:latin typeface="Times New Roman"/>
                <a:cs typeface="Times New Roman"/>
              </a:rPr>
              <a:t>trên vạch ''MIN'' một </a:t>
            </a:r>
            <a:r>
              <a:rPr sz="1100" spc="-35" dirty="0">
                <a:latin typeface="Times New Roman"/>
                <a:cs typeface="Times New Roman"/>
              </a:rPr>
              <a:t>chút,  </a:t>
            </a:r>
            <a:r>
              <a:rPr sz="1100" dirty="0">
                <a:latin typeface="Times New Roman"/>
                <a:cs typeface="Times New Roman"/>
              </a:rPr>
              <a:t>cần đổ thêm dầu cùng </a:t>
            </a:r>
            <a:r>
              <a:rPr sz="1100" spc="-5" dirty="0">
                <a:latin typeface="Times New Roman"/>
                <a:cs typeface="Times New Roman"/>
              </a:rPr>
              <a:t>loại với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đang </a:t>
            </a:r>
            <a:r>
              <a:rPr sz="1100" dirty="0">
                <a:latin typeface="Times New Roman"/>
                <a:cs typeface="Times New Roman"/>
              </a:rPr>
              <a:t>dùng trong </a:t>
            </a:r>
            <a:r>
              <a:rPr sz="1100" spc="-5" dirty="0">
                <a:latin typeface="Times New Roman"/>
                <a:cs typeface="Times New Roman"/>
              </a:rPr>
              <a:t>động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cơ.</a:t>
            </a:r>
          </a:p>
        </p:txBody>
      </p:sp>
      <p:sp>
        <p:nvSpPr>
          <p:cNvPr id="15" name="object 15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9025" cy="7651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255" indent="269240">
              <a:lnSpc>
                <a:spcPts val="13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Tránh đổ dầu </a:t>
            </a:r>
            <a:r>
              <a:rPr sz="1100" spc="-5" dirty="0">
                <a:latin typeface="Times New Roman"/>
                <a:cs typeface="Times New Roman"/>
              </a:rPr>
              <a:t>quá </a:t>
            </a:r>
            <a:r>
              <a:rPr sz="1100" dirty="0">
                <a:latin typeface="Times New Roman"/>
                <a:cs typeface="Times New Roman"/>
              </a:rPr>
              <a:t>đầy </a:t>
            </a:r>
            <a:r>
              <a:rPr sz="1100" spc="-70" dirty="0">
                <a:latin typeface="Times New Roman"/>
                <a:cs typeface="Times New Roman"/>
              </a:rPr>
              <a:t>(</a:t>
            </a:r>
            <a:r>
              <a:rPr sz="1100" spc="-70" dirty="0" smtClean="0">
                <a:latin typeface="Times New Roman"/>
                <a:cs typeface="Times New Roman"/>
              </a:rPr>
              <a:t>V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ợt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qúa </a:t>
            </a:r>
            <a:r>
              <a:rPr sz="1100" spc="-5" dirty="0">
                <a:latin typeface="Times New Roman"/>
                <a:cs typeface="Times New Roman"/>
              </a:rPr>
              <a:t>vạch </a:t>
            </a:r>
            <a:r>
              <a:rPr sz="1100" spc="-10" dirty="0">
                <a:latin typeface="Times New Roman"/>
                <a:cs typeface="Times New Roman"/>
              </a:rPr>
              <a:t>''MAX'') vì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đó </a:t>
            </a:r>
            <a:r>
              <a:rPr sz="1100" spc="-75" dirty="0">
                <a:latin typeface="Times New Roman"/>
                <a:cs typeface="Times New Roman"/>
              </a:rPr>
              <a:t>dễ  </a:t>
            </a:r>
            <a:r>
              <a:rPr sz="1100" spc="-5" dirty="0">
                <a:latin typeface="Times New Roman"/>
                <a:cs typeface="Times New Roman"/>
              </a:rPr>
              <a:t>gây muội </a:t>
            </a:r>
            <a:r>
              <a:rPr sz="1100" dirty="0">
                <a:latin typeface="Times New Roman"/>
                <a:cs typeface="Times New Roman"/>
              </a:rPr>
              <a:t>than làm </a:t>
            </a:r>
            <a:r>
              <a:rPr sz="1100" spc="-5" dirty="0">
                <a:latin typeface="Times New Roman"/>
                <a:cs typeface="Times New Roman"/>
              </a:rPr>
              <a:t>giảm </a:t>
            </a:r>
            <a:r>
              <a:rPr sz="1100" dirty="0">
                <a:latin typeface="Times New Roman"/>
                <a:cs typeface="Times New Roman"/>
              </a:rPr>
              <a:t>tuổi </a:t>
            </a:r>
            <a:r>
              <a:rPr sz="1100" spc="-5" dirty="0">
                <a:latin typeface="Times New Roman"/>
                <a:cs typeface="Times New Roman"/>
              </a:rPr>
              <a:t>thọ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cơ.</a:t>
            </a:r>
          </a:p>
          <a:p>
            <a:pPr marL="12700" marR="5080" indent="269240">
              <a:lnSpc>
                <a:spcPts val="1300"/>
              </a:lnSpc>
              <a:spcBef>
                <a:spcPts val="605"/>
              </a:spcBef>
            </a:pPr>
            <a:r>
              <a:rPr sz="1100" spc="-5" dirty="0">
                <a:latin typeface="Times New Roman"/>
                <a:cs typeface="Times New Roman"/>
              </a:rPr>
              <a:t>Sau khi </a:t>
            </a:r>
            <a:r>
              <a:rPr sz="1100" dirty="0">
                <a:latin typeface="Times New Roman"/>
                <a:cs typeface="Times New Roman"/>
              </a:rPr>
              <a:t>đổ thêm dầu 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dirty="0" err="1">
                <a:latin typeface="Times New Roman"/>
                <a:cs typeface="Times New Roman"/>
              </a:rPr>
              <a:t>trên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th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thăm 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lần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nữa.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9160" y="1941830"/>
            <a:ext cx="3361691" cy="2561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4638294"/>
            <a:ext cx="3624579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9145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8.2: </a:t>
            </a:r>
            <a:r>
              <a:rPr sz="1100" i="1" dirty="0">
                <a:latin typeface="Times New Roman"/>
                <a:cs typeface="Times New Roman"/>
              </a:rPr>
              <a:t>Kiểm </a:t>
            </a:r>
            <a:r>
              <a:rPr sz="1100" i="1" spc="-5" dirty="0">
                <a:latin typeface="Times New Roman"/>
                <a:cs typeface="Times New Roman"/>
              </a:rPr>
              <a:t>tra mức dầu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281940">
              <a:lnSpc>
                <a:spcPts val="1290"/>
              </a:lnSpc>
            </a:pPr>
            <a:r>
              <a:rPr sz="1100" i="1" dirty="0">
                <a:latin typeface="Times New Roman"/>
                <a:cs typeface="Times New Roman"/>
              </a:rPr>
              <a:t>8.3.2.2 - Kiểm </a:t>
            </a:r>
            <a:r>
              <a:rPr sz="1100" i="1" spc="-5" dirty="0">
                <a:latin typeface="Times New Roman"/>
                <a:cs typeface="Times New Roman"/>
              </a:rPr>
              <a:t>tra, bổ </a:t>
            </a:r>
            <a:r>
              <a:rPr sz="1100" i="1" dirty="0">
                <a:latin typeface="Times New Roman"/>
                <a:cs typeface="Times New Roman"/>
              </a:rPr>
              <a:t>xung nước làm </a:t>
            </a:r>
            <a:r>
              <a:rPr sz="1100" i="1" spc="-10" dirty="0">
                <a:latin typeface="Times New Roman"/>
                <a:cs typeface="Times New Roman"/>
              </a:rPr>
              <a:t>mát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70"/>
              </a:lnSpc>
              <a:spcBef>
                <a:spcPts val="55"/>
              </a:spcBef>
            </a:pPr>
            <a:r>
              <a:rPr sz="1100" spc="-5" dirty="0">
                <a:latin typeface="Times New Roman"/>
                <a:cs typeface="Times New Roman"/>
              </a:rPr>
              <a:t>Để tránh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bỏng,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 err="1">
                <a:latin typeface="Times New Roman"/>
                <a:cs typeface="Times New Roman"/>
              </a:rPr>
              <a:t>két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10" dirty="0">
                <a:latin typeface="Times New Roman"/>
                <a:cs typeface="Times New Roman"/>
              </a:rPr>
              <a:t>kiểm </a:t>
            </a:r>
            <a:r>
              <a:rPr sz="1100" spc="-125" dirty="0">
                <a:latin typeface="Times New Roman"/>
                <a:cs typeface="Times New Roman"/>
              </a:rPr>
              <a:t>tra  </a:t>
            </a:r>
            <a:r>
              <a:rPr sz="1100" spc="-5" dirty="0" err="1">
                <a:latin typeface="Times New Roman"/>
                <a:cs typeface="Times New Roman"/>
              </a:rPr>
              <a:t>khi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spc="-5" dirty="0" err="1">
                <a:latin typeface="Times New Roman"/>
                <a:cs typeface="Times New Roman"/>
              </a:rPr>
              <a:t>két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còn </a:t>
            </a:r>
            <a:r>
              <a:rPr sz="1100" dirty="0">
                <a:latin typeface="Times New Roman"/>
                <a:cs typeface="Times New Roman"/>
              </a:rPr>
              <a:t>đang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sôi;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80175" y="1043940"/>
            <a:ext cx="2846704" cy="15989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8489" y="2616835"/>
            <a:ext cx="3626485" cy="152772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170940" marR="152400" indent="-1010919" algn="just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8.3: </a:t>
            </a:r>
            <a:r>
              <a:rPr sz="1100" i="1" dirty="0">
                <a:latin typeface="Times New Roman"/>
                <a:cs typeface="Times New Roman"/>
              </a:rPr>
              <a:t>Cảnh </a:t>
            </a:r>
            <a:r>
              <a:rPr sz="1100" i="1" spc="-5" dirty="0">
                <a:latin typeface="Times New Roman"/>
                <a:cs typeface="Times New Roman"/>
              </a:rPr>
              <a:t>báo </a:t>
            </a:r>
            <a:r>
              <a:rPr sz="1100" i="1" dirty="0">
                <a:latin typeface="Times New Roman"/>
                <a:cs typeface="Times New Roman"/>
              </a:rPr>
              <a:t>không được </a:t>
            </a:r>
            <a:r>
              <a:rPr sz="1100" i="1" spc="-5" dirty="0">
                <a:latin typeface="Times New Roman"/>
                <a:cs typeface="Times New Roman"/>
              </a:rPr>
              <a:t>mở </a:t>
            </a:r>
            <a:r>
              <a:rPr sz="1100" i="1" dirty="0">
                <a:latin typeface="Times New Roman"/>
                <a:cs typeface="Times New Roman"/>
              </a:rPr>
              <a:t>nắp </a:t>
            </a:r>
            <a:r>
              <a:rPr sz="1100" i="1" spc="-5" dirty="0">
                <a:latin typeface="Times New Roman"/>
                <a:cs typeface="Times New Roman"/>
              </a:rPr>
              <a:t>két </a:t>
            </a:r>
            <a:r>
              <a:rPr sz="1100" i="1" dirty="0">
                <a:latin typeface="Times New Roman"/>
                <a:cs typeface="Times New Roman"/>
              </a:rPr>
              <a:t>nước </a:t>
            </a:r>
            <a:r>
              <a:rPr sz="1100" i="1" spc="-5" dirty="0">
                <a:latin typeface="Times New Roman"/>
                <a:cs typeface="Times New Roman"/>
              </a:rPr>
              <a:t>khi </a:t>
            </a:r>
            <a:r>
              <a:rPr sz="1100" i="1" dirty="0">
                <a:latin typeface="Times New Roman"/>
                <a:cs typeface="Times New Roman"/>
              </a:rPr>
              <a:t>nước  trong </a:t>
            </a:r>
            <a:r>
              <a:rPr sz="1100" i="1" spc="-5" dirty="0">
                <a:latin typeface="Times New Roman"/>
                <a:cs typeface="Times New Roman"/>
              </a:rPr>
              <a:t>két </a:t>
            </a:r>
            <a:r>
              <a:rPr sz="1100" i="1" dirty="0">
                <a:latin typeface="Times New Roman"/>
                <a:cs typeface="Times New Roman"/>
              </a:rPr>
              <a:t>còn nóng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sôi.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  <a:spcBef>
                <a:spcPts val="575"/>
              </a:spcBef>
            </a:pPr>
            <a:r>
              <a:rPr sz="1100" dirty="0" err="1">
                <a:latin typeface="Times New Roman"/>
                <a:cs typeface="Times New Roman"/>
              </a:rPr>
              <a:t>Mức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 err="1">
                <a:latin typeface="Times New Roman"/>
                <a:cs typeface="Times New Roman"/>
              </a:rPr>
              <a:t>mát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coi </a:t>
            </a:r>
            <a:r>
              <a:rPr sz="1100" dirty="0">
                <a:latin typeface="Times New Roman"/>
                <a:cs typeface="Times New Roman"/>
              </a:rPr>
              <a:t>là đủ nếu nó nằm </a:t>
            </a:r>
            <a:r>
              <a:rPr sz="1100" spc="-5" dirty="0">
                <a:latin typeface="Times New Roman"/>
                <a:cs typeface="Times New Roman"/>
              </a:rPr>
              <a:t>giữa </a:t>
            </a:r>
            <a:r>
              <a:rPr sz="1100" spc="-95" dirty="0">
                <a:latin typeface="Times New Roman"/>
                <a:cs typeface="Times New Roman"/>
              </a:rPr>
              <a:t>vạch  </a:t>
            </a:r>
            <a:r>
              <a:rPr sz="1100" spc="-5" dirty="0">
                <a:latin typeface="Times New Roman"/>
                <a:cs typeface="Times New Roman"/>
              </a:rPr>
              <a:t>“MIN”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“MAX” </a:t>
            </a:r>
            <a:r>
              <a:rPr sz="1100" spc="-5" dirty="0">
                <a:latin typeface="Times New Roman"/>
                <a:cs typeface="Times New Roman"/>
              </a:rPr>
              <a:t>ghi trên </a:t>
            </a:r>
            <a:r>
              <a:rPr sz="1100" dirty="0" err="1">
                <a:latin typeface="Times New Roman"/>
                <a:cs typeface="Times New Roman"/>
              </a:rPr>
              <a:t>bình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phụ.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spc="-5" dirty="0" err="1">
                <a:latin typeface="Times New Roman"/>
                <a:cs typeface="Times New Roman"/>
              </a:rPr>
              <a:t>mức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95" dirty="0" err="1">
                <a:latin typeface="Times New Roman"/>
                <a:cs typeface="Times New Roman"/>
              </a:rPr>
              <a:t>thấp</a:t>
            </a:r>
            <a:r>
              <a:rPr sz="1100" spc="-9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vạch “MIN” </a:t>
            </a:r>
            <a:r>
              <a:rPr sz="1100" dirty="0">
                <a:latin typeface="Times New Roman"/>
                <a:cs typeface="Times New Roman"/>
              </a:rPr>
              <a:t>thì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đổ </a:t>
            </a:r>
            <a:r>
              <a:rPr sz="1100" dirty="0" err="1">
                <a:latin typeface="Times New Roman"/>
                <a:cs typeface="Times New Roman"/>
              </a:rPr>
              <a:t>thêm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mát, cùng với </a:t>
            </a:r>
            <a:r>
              <a:rPr sz="1100" spc="-100" dirty="0" err="1">
                <a:latin typeface="Times New Roman"/>
                <a:cs typeface="Times New Roman"/>
              </a:rPr>
              <a:t>loại</a:t>
            </a:r>
            <a:r>
              <a:rPr sz="1100" spc="-100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đang dùng trong hệ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thống.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ts val="1300"/>
              </a:lnSpc>
              <a:spcBef>
                <a:spcPts val="650"/>
              </a:spcBef>
            </a:pP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làm mát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dirty="0" err="1">
                <a:latin typeface="Times New Roman"/>
                <a:cs typeface="Times New Roman"/>
              </a:rPr>
              <a:t>là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sạch, </a:t>
            </a:r>
            <a:r>
              <a:rPr sz="1100" spc="-5" dirty="0" err="1">
                <a:latin typeface="Times New Roman"/>
                <a:cs typeface="Times New Roman"/>
              </a:rPr>
              <a:t>hoặc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sạch pha </a:t>
            </a:r>
            <a:r>
              <a:rPr sz="1100" spc="-145" dirty="0">
                <a:latin typeface="Times New Roman"/>
                <a:cs typeface="Times New Roman"/>
              </a:rPr>
              <a:t>thêm  </a:t>
            </a:r>
            <a:r>
              <a:rPr sz="1100" dirty="0">
                <a:latin typeface="Times New Roman"/>
                <a:cs typeface="Times New Roman"/>
              </a:rPr>
              <a:t>chất chống ăn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mòn.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0300" y="4271645"/>
            <a:ext cx="1574404" cy="1400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68284" y="4408804"/>
            <a:ext cx="1931034" cy="1263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7069" y="5814822"/>
            <a:ext cx="3488690" cy="52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ts val="131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8.4: </a:t>
            </a:r>
            <a:r>
              <a:rPr sz="1100" i="1" dirty="0">
                <a:latin typeface="Times New Roman"/>
                <a:cs typeface="Times New Roman"/>
              </a:rPr>
              <a:t>Bổ </a:t>
            </a:r>
            <a:r>
              <a:rPr sz="1100" i="1" spc="-5" dirty="0">
                <a:latin typeface="Times New Roman"/>
                <a:cs typeface="Times New Roman"/>
              </a:rPr>
              <a:t>xung </a:t>
            </a:r>
            <a:r>
              <a:rPr sz="1100" i="1" dirty="0">
                <a:latin typeface="Times New Roman"/>
                <a:cs typeface="Times New Roman"/>
              </a:rPr>
              <a:t>nước </a:t>
            </a:r>
            <a:r>
              <a:rPr sz="1100" i="1" spc="-5" dirty="0">
                <a:latin typeface="Times New Roman"/>
                <a:cs typeface="Times New Roman"/>
              </a:rPr>
              <a:t>làm mát </a:t>
            </a:r>
            <a:r>
              <a:rPr sz="1100" i="1" dirty="0">
                <a:latin typeface="Times New Roman"/>
                <a:cs typeface="Times New Roman"/>
              </a:rPr>
              <a:t>động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cơ</a:t>
            </a:r>
            <a:endParaRPr sz="1100">
              <a:latin typeface="Times New Roman"/>
              <a:cs typeface="Times New Roman"/>
            </a:endParaRPr>
          </a:p>
          <a:p>
            <a:pPr marL="12065" marR="5080" algn="ctr">
              <a:lnSpc>
                <a:spcPts val="1310"/>
              </a:lnSpc>
              <a:spcBef>
                <a:spcPts val="45"/>
              </a:spcBef>
            </a:pPr>
            <a:r>
              <a:rPr sz="1100" i="1" dirty="0">
                <a:latin typeface="Times New Roman"/>
                <a:cs typeface="Times New Roman"/>
              </a:rPr>
              <a:t>1-can chứa </a:t>
            </a:r>
            <a:r>
              <a:rPr sz="1100" i="1" spc="-5" dirty="0">
                <a:latin typeface="Times New Roman"/>
                <a:cs typeface="Times New Roman"/>
              </a:rPr>
              <a:t>nước </a:t>
            </a:r>
            <a:r>
              <a:rPr sz="1100" i="1" dirty="0">
                <a:latin typeface="Times New Roman"/>
                <a:cs typeface="Times New Roman"/>
              </a:rPr>
              <a:t>làm </a:t>
            </a:r>
            <a:r>
              <a:rPr sz="1100" i="1" spc="-5" dirty="0">
                <a:latin typeface="Times New Roman"/>
                <a:cs typeface="Times New Roman"/>
              </a:rPr>
              <a:t>mát; </a:t>
            </a:r>
            <a:r>
              <a:rPr sz="1100" i="1" dirty="0">
                <a:latin typeface="Times New Roman"/>
                <a:cs typeface="Times New Roman"/>
              </a:rPr>
              <a:t>2-phễu </a:t>
            </a:r>
            <a:r>
              <a:rPr sz="1100" i="1" spc="-5" dirty="0">
                <a:latin typeface="Times New Roman"/>
                <a:cs typeface="Times New Roman"/>
              </a:rPr>
              <a:t>rót; 3- bình chứa nước </a:t>
            </a:r>
            <a:r>
              <a:rPr sz="1100" i="1" dirty="0">
                <a:latin typeface="Times New Roman"/>
                <a:cs typeface="Times New Roman"/>
              </a:rPr>
              <a:t>làm  </a:t>
            </a:r>
            <a:r>
              <a:rPr sz="1100" i="1" spc="-5" dirty="0">
                <a:latin typeface="Times New Roman"/>
                <a:cs typeface="Times New Roman"/>
              </a:rPr>
              <a:t>mát </a:t>
            </a:r>
            <a:r>
              <a:rPr sz="1100" i="1" dirty="0">
                <a:latin typeface="Times New Roman"/>
                <a:cs typeface="Times New Roman"/>
              </a:rPr>
              <a:t>của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951331"/>
            <a:ext cx="3625850" cy="23639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75"/>
              </a:spcBef>
            </a:pPr>
            <a:r>
              <a:rPr sz="1100" i="1" dirty="0">
                <a:latin typeface="Times New Roman"/>
                <a:cs typeface="Times New Roman"/>
              </a:rPr>
              <a:t>8.3.2.3 - Kiểm </a:t>
            </a:r>
            <a:r>
              <a:rPr sz="1100" i="1" spc="-5" dirty="0">
                <a:latin typeface="Times New Roman"/>
                <a:cs typeface="Times New Roman"/>
              </a:rPr>
              <a:t>tra, </a:t>
            </a:r>
            <a:r>
              <a:rPr sz="1100" i="1" dirty="0">
                <a:latin typeface="Times New Roman"/>
                <a:cs typeface="Times New Roman"/>
              </a:rPr>
              <a:t>xả nước </a:t>
            </a:r>
            <a:r>
              <a:rPr sz="1100" i="1" spc="-5" dirty="0">
                <a:latin typeface="Times New Roman"/>
                <a:cs typeface="Times New Roman"/>
              </a:rPr>
              <a:t>trong </a:t>
            </a:r>
            <a:r>
              <a:rPr sz="1100" i="1" dirty="0">
                <a:latin typeface="Times New Roman"/>
                <a:cs typeface="Times New Roman"/>
              </a:rPr>
              <a:t>bộ </a:t>
            </a:r>
            <a:r>
              <a:rPr sz="1100" i="1" spc="-5" dirty="0">
                <a:latin typeface="Times New Roman"/>
                <a:cs typeface="Times New Roman"/>
              </a:rPr>
              <a:t>lọc nhiên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liệu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ct val="986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 </a:t>
            </a:r>
            <a:r>
              <a:rPr sz="1100" dirty="0">
                <a:latin typeface="Times New Roman"/>
                <a:cs typeface="Times New Roman"/>
              </a:rPr>
              <a:t>dùng trong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 err="1">
                <a:latin typeface="Times New Roman"/>
                <a:cs typeface="Times New Roman"/>
              </a:rPr>
              <a:t>cơ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lẫn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130" dirty="0">
                <a:latin typeface="Times New Roman"/>
                <a:cs typeface="Times New Roman"/>
              </a:rPr>
              <a:t>cặn  </a:t>
            </a:r>
            <a:r>
              <a:rPr sz="1100" dirty="0">
                <a:latin typeface="Times New Roman"/>
                <a:cs typeface="Times New Roman"/>
              </a:rPr>
              <a:t>bẩn, do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và </a:t>
            </a:r>
            <a:r>
              <a:rPr sz="1100" dirty="0" err="1">
                <a:latin typeface="Times New Roman"/>
                <a:cs typeface="Times New Roman"/>
              </a:rPr>
              <a:t>xả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cũng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cặn </a:t>
            </a:r>
            <a:r>
              <a:rPr sz="1100" spc="-5" dirty="0">
                <a:latin typeface="Times New Roman"/>
                <a:cs typeface="Times New Roman"/>
              </a:rPr>
              <a:t>bẩn </a:t>
            </a:r>
            <a:r>
              <a:rPr sz="1100" dirty="0">
                <a:latin typeface="Times New Roman"/>
                <a:cs typeface="Times New Roman"/>
              </a:rPr>
              <a:t>trong </a:t>
            </a:r>
            <a:r>
              <a:rPr sz="1100" spc="-200" dirty="0">
                <a:latin typeface="Times New Roman"/>
                <a:cs typeface="Times New Roman"/>
              </a:rPr>
              <a:t>bộ 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nhiên liệu </a:t>
            </a:r>
            <a:r>
              <a:rPr sz="1100" dirty="0">
                <a:latin typeface="Times New Roman"/>
                <a:cs typeface="Times New Roman"/>
              </a:rPr>
              <a:t>ra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ngoài.</a:t>
            </a:r>
          </a:p>
          <a:p>
            <a:pPr marL="12700" marR="5715" indent="269240" algn="just">
              <a:lnSpc>
                <a:spcPct val="98800"/>
              </a:lnSpc>
              <a:spcBef>
                <a:spcPts val="59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đèn </a:t>
            </a:r>
            <a:r>
              <a:rPr sz="1100" dirty="0">
                <a:latin typeface="Times New Roman"/>
                <a:cs typeface="Times New Roman"/>
              </a:rPr>
              <a:t>báo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lọc nhiên liệu </a:t>
            </a:r>
            <a:r>
              <a:rPr sz="1100" dirty="0">
                <a:latin typeface="Times New Roman"/>
                <a:cs typeface="Times New Roman"/>
              </a:rPr>
              <a:t>sáng lên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còi </a:t>
            </a:r>
            <a:r>
              <a:rPr sz="1100" spc="-5" dirty="0">
                <a:latin typeface="Times New Roman"/>
                <a:cs typeface="Times New Roman"/>
              </a:rPr>
              <a:t>kêu </a:t>
            </a:r>
            <a:r>
              <a:rPr sz="1100" dirty="0">
                <a:latin typeface="Times New Roman"/>
                <a:cs typeface="Times New Roman"/>
              </a:rPr>
              <a:t>hoặc  </a:t>
            </a:r>
            <a:r>
              <a:rPr sz="1100" spc="-5" dirty="0">
                <a:latin typeface="Times New Roman"/>
                <a:cs typeface="Times New Roman"/>
              </a:rPr>
              <a:t>khi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thấy </a:t>
            </a:r>
            <a:r>
              <a:rPr sz="1100" dirty="0" err="1">
                <a:latin typeface="Times New Roman"/>
                <a:cs typeface="Times New Roman"/>
              </a:rPr>
              <a:t>có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cặn bẩn,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lọc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0" dirty="0">
                <a:latin typeface="Times New Roman"/>
                <a:cs typeface="Times New Roman"/>
              </a:rPr>
              <a:t>liệu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tháo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xả ra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ngay.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106400"/>
              </a:lnSpc>
              <a:spcBef>
                <a:spcPts val="565"/>
              </a:spcBef>
            </a:pPr>
            <a:r>
              <a:rPr sz="1100" spc="-5" dirty="0">
                <a:latin typeface="Times New Roman"/>
                <a:cs typeface="Times New Roman"/>
              </a:rPr>
              <a:t>Đặt một khay </a:t>
            </a:r>
            <a:r>
              <a:rPr sz="1100" dirty="0" err="1">
                <a:latin typeface="Times New Roman"/>
                <a:cs typeface="Times New Roman"/>
              </a:rPr>
              <a:t>nhỏ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d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ới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nút </a:t>
            </a:r>
            <a:r>
              <a:rPr sz="1100" dirty="0">
                <a:latin typeface="Times New Roman"/>
                <a:cs typeface="Times New Roman"/>
              </a:rPr>
              <a:t>xả để </a:t>
            </a:r>
            <a:r>
              <a:rPr sz="1100" dirty="0" err="1">
                <a:latin typeface="Times New Roman"/>
                <a:cs typeface="Times New Roman"/>
              </a:rPr>
              <a:t>hứng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n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ớc</a:t>
            </a:r>
            <a:r>
              <a:rPr sz="1100" spc="-60" dirty="0">
                <a:latin typeface="Times New Roman"/>
                <a:cs typeface="Times New Roman"/>
              </a:rPr>
              <a:t>. </a:t>
            </a:r>
            <a:r>
              <a:rPr sz="1100" spc="-5" dirty="0">
                <a:latin typeface="Times New Roman"/>
                <a:cs typeface="Times New Roman"/>
              </a:rPr>
              <a:t>Vặn nút </a:t>
            </a:r>
            <a:r>
              <a:rPr sz="1100" spc="-200" dirty="0" err="1">
                <a:latin typeface="Times New Roman"/>
                <a:cs typeface="Times New Roman"/>
              </a:rPr>
              <a:t>xả</a:t>
            </a:r>
            <a:r>
              <a:rPr sz="1100" spc="-200" dirty="0">
                <a:latin typeface="Times New Roman"/>
                <a:cs typeface="Times New Roman"/>
              </a:rPr>
              <a:t> 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chiều kim </a:t>
            </a:r>
            <a:r>
              <a:rPr sz="1100" dirty="0">
                <a:latin typeface="Times New Roman"/>
                <a:cs typeface="Times New Roman"/>
              </a:rPr>
              <a:t>đồng hồ </a:t>
            </a:r>
            <a:r>
              <a:rPr sz="1100" spc="-5" dirty="0">
                <a:latin typeface="Times New Roman"/>
                <a:cs typeface="Times New Roman"/>
              </a:rPr>
              <a:t>khoảng </a:t>
            </a:r>
            <a:r>
              <a:rPr sz="1100" dirty="0">
                <a:latin typeface="Times New Roman"/>
                <a:cs typeface="Times New Roman"/>
              </a:rPr>
              <a:t>từ 2 </a:t>
            </a:r>
            <a:r>
              <a:rPr sz="1100" spc="5" dirty="0">
                <a:latin typeface="Times New Roman"/>
                <a:cs typeface="Times New Roman"/>
              </a:rPr>
              <a:t>đến </a:t>
            </a:r>
            <a:r>
              <a:rPr sz="1100" dirty="0">
                <a:latin typeface="Times New Roman"/>
                <a:cs typeface="Times New Roman"/>
              </a:rPr>
              <a:t>2,5 </a:t>
            </a:r>
            <a:r>
              <a:rPr sz="1100" spc="-5" dirty="0">
                <a:latin typeface="Times New Roman"/>
                <a:cs typeface="Times New Roman"/>
              </a:rPr>
              <a:t>vòng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spc="-60" dirty="0">
                <a:latin typeface="Times New Roman"/>
                <a:cs typeface="Times New Roman"/>
              </a:rPr>
              <a:t>vặn  </a:t>
            </a:r>
            <a:r>
              <a:rPr sz="1100" dirty="0">
                <a:latin typeface="Times New Roman"/>
                <a:cs typeface="Times New Roman"/>
              </a:rPr>
              <a:t>quá sẽ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 err="1">
                <a:latin typeface="Times New Roman"/>
                <a:cs typeface="Times New Roman"/>
              </a:rPr>
              <a:t>rỉ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n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xung </a:t>
            </a:r>
            <a:r>
              <a:rPr sz="1100" spc="-5" dirty="0">
                <a:latin typeface="Times New Roman"/>
                <a:cs typeface="Times New Roman"/>
              </a:rPr>
              <a:t>quanh nút </a:t>
            </a:r>
            <a:r>
              <a:rPr sz="1100" dirty="0">
                <a:latin typeface="Times New Roman"/>
                <a:cs typeface="Times New Roman"/>
              </a:rPr>
              <a:t>xả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).</a:t>
            </a:r>
          </a:p>
          <a:p>
            <a:pPr marL="281940" algn="just">
              <a:lnSpc>
                <a:spcPts val="1250"/>
              </a:lnSpc>
            </a:pPr>
            <a:r>
              <a:rPr sz="1100" dirty="0">
                <a:latin typeface="Times New Roman"/>
                <a:cs typeface="Times New Roman"/>
              </a:rPr>
              <a:t>Vận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hành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bơm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xả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cho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đến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nhiên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liệu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bắt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đầu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chảy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ra.</a:t>
            </a:r>
          </a:p>
          <a:p>
            <a:pPr marL="12700" algn="just">
              <a:lnSpc>
                <a:spcPts val="1295"/>
              </a:lnSpc>
            </a:pPr>
            <a:r>
              <a:rPr sz="1100" spc="-5" dirty="0">
                <a:latin typeface="Times New Roman"/>
                <a:cs typeface="Times New Roman"/>
              </a:rPr>
              <a:t>Sau khi </a:t>
            </a:r>
            <a:r>
              <a:rPr sz="1100" dirty="0">
                <a:latin typeface="Times New Roman"/>
                <a:cs typeface="Times New Roman"/>
              </a:rPr>
              <a:t>xả, </a:t>
            </a:r>
            <a:r>
              <a:rPr sz="1100" spc="-5" dirty="0">
                <a:latin typeface="Times New Roman"/>
                <a:cs typeface="Times New Roman"/>
              </a:rPr>
              <a:t>vặn chặn lại </a:t>
            </a:r>
            <a:r>
              <a:rPr sz="1100" dirty="0">
                <a:latin typeface="Times New Roman"/>
                <a:cs typeface="Times New Roman"/>
              </a:rPr>
              <a:t>nút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xả.</a:t>
            </a:r>
          </a:p>
        </p:txBody>
      </p:sp>
      <p:sp>
        <p:nvSpPr>
          <p:cNvPr id="3" name="object 3"/>
          <p:cNvSpPr/>
          <p:nvPr/>
        </p:nvSpPr>
        <p:spPr>
          <a:xfrm>
            <a:off x="1575844" y="3282950"/>
            <a:ext cx="1720422" cy="20250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5282946"/>
            <a:ext cx="3627120" cy="121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8395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8.4: Lọc nhiên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liệu</a:t>
            </a:r>
            <a:endParaRPr sz="1100">
              <a:latin typeface="Times New Roman"/>
              <a:cs typeface="Times New Roman"/>
            </a:endParaRPr>
          </a:p>
          <a:p>
            <a:pPr marL="433070">
              <a:lnSpc>
                <a:spcPts val="1290"/>
              </a:lnSpc>
            </a:pPr>
            <a:r>
              <a:rPr sz="1100" i="1" dirty="0">
                <a:latin typeface="Times New Roman"/>
                <a:cs typeface="Times New Roman"/>
              </a:rPr>
              <a:t>1-đường </a:t>
            </a:r>
            <a:r>
              <a:rPr sz="1100" i="1" spc="-5" dirty="0">
                <a:latin typeface="Times New Roman"/>
                <a:cs typeface="Times New Roman"/>
              </a:rPr>
              <a:t>nhiên liệu ra, vào; </a:t>
            </a:r>
            <a:r>
              <a:rPr sz="1100" i="1" dirty="0">
                <a:latin typeface="Times New Roman"/>
                <a:cs typeface="Times New Roman"/>
              </a:rPr>
              <a:t>2-van xả </a:t>
            </a:r>
            <a:r>
              <a:rPr sz="1100" i="1" spc="-5" dirty="0">
                <a:latin typeface="Times New Roman"/>
                <a:cs typeface="Times New Roman"/>
              </a:rPr>
              <a:t>nước; 3-bơm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tay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ct val="105500"/>
              </a:lnSpc>
              <a:spcBef>
                <a:spcPts val="600"/>
              </a:spcBef>
            </a:pPr>
            <a:r>
              <a:rPr sz="1100" i="1" dirty="0">
                <a:latin typeface="Times New Roman"/>
                <a:cs typeface="Times New Roman"/>
              </a:rPr>
              <a:t>8.2.3.4 - </a:t>
            </a:r>
            <a:r>
              <a:rPr sz="1100" i="1" spc="-5" dirty="0">
                <a:latin typeface="Times New Roman"/>
                <a:cs typeface="Times New Roman"/>
              </a:rPr>
              <a:t>Kiểm tra, </a:t>
            </a:r>
            <a:r>
              <a:rPr sz="1100" i="1" dirty="0">
                <a:latin typeface="Times New Roman"/>
                <a:cs typeface="Times New Roman"/>
              </a:rPr>
              <a:t>xả </a:t>
            </a:r>
            <a:r>
              <a:rPr sz="1100" i="1" spc="-5" dirty="0">
                <a:latin typeface="Times New Roman"/>
                <a:cs typeface="Times New Roman"/>
              </a:rPr>
              <a:t>không </a:t>
            </a:r>
            <a:r>
              <a:rPr sz="1100" i="1" dirty="0">
                <a:latin typeface="Times New Roman"/>
                <a:cs typeface="Times New Roman"/>
              </a:rPr>
              <a:t>khí lẫn </a:t>
            </a:r>
            <a:r>
              <a:rPr sz="1100" i="1" spc="-5" dirty="0">
                <a:latin typeface="Times New Roman"/>
                <a:cs typeface="Times New Roman"/>
              </a:rPr>
              <a:t>trong </a:t>
            </a:r>
            <a:r>
              <a:rPr sz="1100" i="1" dirty="0">
                <a:latin typeface="Times New Roman"/>
                <a:cs typeface="Times New Roman"/>
              </a:rPr>
              <a:t>hệ thống </a:t>
            </a:r>
            <a:r>
              <a:rPr sz="1100" i="1" spc="-5" dirty="0">
                <a:latin typeface="Times New Roman"/>
                <a:cs typeface="Times New Roman"/>
              </a:rPr>
              <a:t>nhiên  liệu </a:t>
            </a:r>
            <a:r>
              <a:rPr sz="1100" i="1" dirty="0">
                <a:latin typeface="Times New Roman"/>
                <a:cs typeface="Times New Roman"/>
              </a:rPr>
              <a:t>động cơ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Diesél</a:t>
            </a:r>
            <a:endParaRPr sz="1100">
              <a:latin typeface="Times New Roman"/>
              <a:cs typeface="Times New Roman"/>
            </a:endParaRPr>
          </a:p>
          <a:p>
            <a:pPr marL="12700" marR="6350" indent="269240">
              <a:lnSpc>
                <a:spcPct val="106400"/>
              </a:lnSpc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(xả </a:t>
            </a:r>
            <a:r>
              <a:rPr sz="1100" spc="-5" dirty="0">
                <a:latin typeface="Times New Roman"/>
                <a:cs typeface="Times New Roman"/>
              </a:rPr>
              <a:t>air) </a:t>
            </a:r>
            <a:r>
              <a:rPr sz="1100" dirty="0">
                <a:latin typeface="Times New Roman"/>
                <a:cs typeface="Times New Roman"/>
              </a:rPr>
              <a:t>lẫn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 </a:t>
            </a:r>
            <a:r>
              <a:rPr sz="1100" dirty="0">
                <a:latin typeface="Times New Roman"/>
                <a:cs typeface="Times New Roman"/>
              </a:rPr>
              <a:t>nhiên </a:t>
            </a:r>
            <a:r>
              <a:rPr sz="1100" spc="-5" dirty="0">
                <a:latin typeface="Times New Roman"/>
                <a:cs typeface="Times New Roman"/>
              </a:rPr>
              <a:t>liệu đông </a:t>
            </a:r>
            <a:r>
              <a:rPr sz="1100" dirty="0">
                <a:latin typeface="Times New Roman"/>
                <a:cs typeface="Times New Roman"/>
              </a:rPr>
              <a:t>cơ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Diesél.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8489" y="1033018"/>
            <a:ext cx="3626485" cy="2153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xả </a:t>
            </a:r>
            <a:r>
              <a:rPr sz="1100" dirty="0">
                <a:latin typeface="Times New Roman"/>
                <a:cs typeface="Times New Roman"/>
              </a:rPr>
              <a:t>không </a:t>
            </a:r>
            <a:r>
              <a:rPr sz="1100" spc="-5" dirty="0">
                <a:latin typeface="Times New Roman"/>
                <a:cs typeface="Times New Roman"/>
              </a:rPr>
              <a:t>khí theo trình </a:t>
            </a:r>
            <a:r>
              <a:rPr sz="1100" dirty="0">
                <a:latin typeface="Times New Roman"/>
                <a:cs typeface="Times New Roman"/>
              </a:rPr>
              <a:t>tự</a:t>
            </a:r>
            <a:r>
              <a:rPr sz="1100" spc="-5" dirty="0">
                <a:latin typeface="Times New Roman"/>
                <a:cs typeface="Times New Roman"/>
              </a:rPr>
              <a:t> sau: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269240" algn="just">
              <a:lnSpc>
                <a:spcPts val="1300"/>
              </a:lnSpc>
              <a:spcBef>
                <a:spcPts val="75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Xoay nắp ở bơm tay </a:t>
            </a:r>
            <a:r>
              <a:rPr sz="1100" spc="-5" dirty="0">
                <a:latin typeface="Times New Roman"/>
                <a:cs typeface="Times New Roman"/>
              </a:rPr>
              <a:t>nhiên liệu theo </a:t>
            </a:r>
            <a:r>
              <a:rPr sz="1100" spc="-5" dirty="0" err="1">
                <a:latin typeface="Times New Roman"/>
                <a:cs typeface="Times New Roman"/>
              </a:rPr>
              <a:t>chiều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imes New Roman"/>
                <a:cs typeface="Times New Roman"/>
              </a:rPr>
              <a:t>chiều  </a:t>
            </a:r>
            <a:r>
              <a:rPr sz="1100" dirty="0">
                <a:latin typeface="Times New Roman"/>
                <a:cs typeface="Times New Roman"/>
              </a:rPr>
              <a:t>kim đồng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hồ;</a:t>
            </a:r>
          </a:p>
          <a:p>
            <a:pPr marL="12700" marR="5080" indent="269240" algn="just">
              <a:lnSpc>
                <a:spcPct val="98800"/>
              </a:lnSpc>
              <a:spcBef>
                <a:spcPts val="545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Bơm nhiên </a:t>
            </a:r>
            <a:r>
              <a:rPr sz="1100" spc="-5" dirty="0">
                <a:latin typeface="Times New Roman"/>
                <a:cs typeface="Times New Roman"/>
              </a:rPr>
              <a:t>liệu cho </a:t>
            </a:r>
            <a:r>
              <a:rPr sz="1100" dirty="0">
                <a:latin typeface="Times New Roman"/>
                <a:cs typeface="Times New Roman"/>
              </a:rPr>
              <a:t>đến </a:t>
            </a:r>
            <a:r>
              <a:rPr sz="1100" spc="-1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thấy </a:t>
            </a:r>
            <a:r>
              <a:rPr sz="1100" dirty="0">
                <a:latin typeface="Times New Roman"/>
                <a:cs typeface="Times New Roman"/>
              </a:rPr>
              <a:t>căng </a:t>
            </a:r>
            <a:r>
              <a:rPr sz="1100" spc="-5" dirty="0">
                <a:latin typeface="Times New Roman"/>
                <a:cs typeface="Times New Roman"/>
              </a:rPr>
              <a:t>tay. Giữ tay </a:t>
            </a:r>
            <a:r>
              <a:rPr sz="1100" dirty="0">
                <a:latin typeface="Times New Roman"/>
                <a:cs typeface="Times New Roman"/>
              </a:rPr>
              <a:t>bơm  </a:t>
            </a:r>
            <a:r>
              <a:rPr sz="1100" spc="-80" dirty="0">
                <a:latin typeface="Times New Roman"/>
                <a:cs typeface="Times New Roman"/>
              </a:rPr>
              <a:t>(</a:t>
            </a:r>
            <a:r>
              <a:rPr sz="1100" spc="-80" dirty="0" err="1" smtClean="0">
                <a:latin typeface="Times New Roman"/>
                <a:cs typeface="Times New Roman"/>
              </a:rPr>
              <a:t>Nh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</a:t>
            </a:r>
            <a:r>
              <a:rPr sz="1100" spc="-5" dirty="0">
                <a:latin typeface="Times New Roman"/>
                <a:cs typeface="Times New Roman"/>
              </a:rPr>
              <a:t>8.4)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nới </a:t>
            </a:r>
            <a:r>
              <a:rPr sz="1100" spc="-5" dirty="0">
                <a:latin typeface="Times New Roman"/>
                <a:cs typeface="Times New Roman"/>
              </a:rPr>
              <a:t>nút </a:t>
            </a:r>
            <a:r>
              <a:rPr sz="110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của bộ lọc </a:t>
            </a:r>
            <a:r>
              <a:rPr sz="1100" spc="-5" dirty="0">
                <a:latin typeface="Times New Roman"/>
                <a:cs typeface="Times New Roman"/>
              </a:rPr>
              <a:t>thô (lần </a:t>
            </a:r>
            <a:r>
              <a:rPr sz="1100" spc="-75" dirty="0">
                <a:latin typeface="Times New Roman"/>
                <a:cs typeface="Times New Roman"/>
              </a:rPr>
              <a:t>1)  </a:t>
            </a:r>
            <a:r>
              <a:rPr sz="1100" dirty="0">
                <a:latin typeface="Times New Roman"/>
                <a:cs typeface="Times New Roman"/>
              </a:rPr>
              <a:t>sau đó </a:t>
            </a:r>
            <a:r>
              <a:rPr sz="1100" spc="-5" dirty="0">
                <a:latin typeface="Times New Roman"/>
                <a:cs typeface="Times New Roman"/>
              </a:rPr>
              <a:t>đóng </a:t>
            </a:r>
            <a:r>
              <a:rPr sz="1100" dirty="0">
                <a:latin typeface="Times New Roman"/>
                <a:cs typeface="Times New Roman"/>
              </a:rPr>
              <a:t>nhanh </a:t>
            </a:r>
            <a:r>
              <a:rPr sz="1100" spc="-5" dirty="0">
                <a:latin typeface="Times New Roman"/>
                <a:cs typeface="Times New Roman"/>
              </a:rPr>
              <a:t>nút </a:t>
            </a:r>
            <a:r>
              <a:rPr sz="110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không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khí;</a:t>
            </a:r>
            <a:endParaRPr sz="1100" dirty="0">
              <a:latin typeface="Times New Roman"/>
              <a:cs typeface="Times New Roman"/>
            </a:endParaRPr>
          </a:p>
          <a:p>
            <a:pPr marL="469900" indent="-187960" algn="just">
              <a:lnSpc>
                <a:spcPts val="1315"/>
              </a:lnSpc>
              <a:spcBef>
                <a:spcPts val="580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Làm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lại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b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ớc</a:t>
            </a:r>
            <a:r>
              <a:rPr sz="1100" spc="10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xả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không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khí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cho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đến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nhiên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liệu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hết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sz="1100" dirty="0">
                <a:latin typeface="Times New Roman"/>
                <a:cs typeface="Times New Roman"/>
              </a:rPr>
              <a:t>bọt;</a:t>
            </a:r>
          </a:p>
          <a:p>
            <a:pPr marL="12700" marR="6985" indent="269240">
              <a:lnSpc>
                <a:spcPts val="1300"/>
              </a:lnSpc>
              <a:spcBef>
                <a:spcPts val="635"/>
              </a:spcBef>
              <a:buChar char="-"/>
              <a:tabLst>
                <a:tab pos="469265" algn="l"/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Xả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bộ lọc </a:t>
            </a:r>
            <a:r>
              <a:rPr sz="1100" spc="-5" dirty="0">
                <a:latin typeface="Times New Roman"/>
                <a:cs typeface="Times New Roman"/>
              </a:rPr>
              <a:t>tinh (lần </a:t>
            </a:r>
            <a:r>
              <a:rPr sz="1100" spc="-10" dirty="0">
                <a:latin typeface="Times New Roman"/>
                <a:cs typeface="Times New Roman"/>
              </a:rPr>
              <a:t>2) và </a:t>
            </a:r>
            <a:r>
              <a:rPr sz="1100" spc="-5" dirty="0">
                <a:latin typeface="Times New Roman"/>
                <a:cs typeface="Times New Roman"/>
              </a:rPr>
              <a:t>bơm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theo </a:t>
            </a:r>
            <a:r>
              <a:rPr sz="1100" spc="-5" dirty="0" err="1">
                <a:latin typeface="Times New Roman"/>
                <a:cs typeface="Times New Roman"/>
              </a:rPr>
              <a:t>các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b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5" dirty="0">
                <a:latin typeface="Times New Roman"/>
                <a:cs typeface="Times New Roman"/>
              </a:rPr>
              <a:t>lọc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thô;</a:t>
            </a:r>
            <a:endParaRPr sz="1100" dirty="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45"/>
              </a:spcBef>
            </a:pPr>
            <a:r>
              <a:rPr sz="1100" spc="-5" dirty="0">
                <a:latin typeface="Times New Roman"/>
                <a:cs typeface="Times New Roman"/>
              </a:rPr>
              <a:t>Sau khi </a:t>
            </a:r>
            <a:r>
              <a:rPr sz="1100" dirty="0">
                <a:latin typeface="Times New Roman"/>
                <a:cs typeface="Times New Roman"/>
              </a:rPr>
              <a:t>xả không </a:t>
            </a:r>
            <a:r>
              <a:rPr sz="1100" spc="-5" dirty="0">
                <a:latin typeface="Times New Roman"/>
                <a:cs typeface="Times New Roman"/>
              </a:rPr>
              <a:t>khí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vặn </a:t>
            </a:r>
            <a:r>
              <a:rPr sz="1100" dirty="0">
                <a:latin typeface="Times New Roman"/>
                <a:cs typeface="Times New Roman"/>
              </a:rPr>
              <a:t>chặt </a:t>
            </a:r>
            <a:r>
              <a:rPr sz="1100" spc="-5" dirty="0">
                <a:latin typeface="Times New Roman"/>
                <a:cs typeface="Times New Roman"/>
              </a:rPr>
              <a:t>các nút </a:t>
            </a:r>
            <a:r>
              <a:rPr sz="1100" spc="-10" dirty="0">
                <a:latin typeface="Times New Roman"/>
                <a:cs typeface="Times New Roman"/>
              </a:rPr>
              <a:t>xả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41490" y="3337560"/>
            <a:ext cx="2337434" cy="2584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9909" y="5897117"/>
            <a:ext cx="22256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8.5:</a:t>
            </a:r>
            <a:r>
              <a:rPr sz="1100" i="1" spc="25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Xả </a:t>
            </a:r>
            <a:r>
              <a:rPr sz="1100" i="1" spc="-30" dirty="0">
                <a:latin typeface="Times New Roman"/>
                <a:cs typeface="Times New Roman"/>
              </a:rPr>
              <a:t>không </a:t>
            </a:r>
            <a:r>
              <a:rPr sz="1100" i="1" spc="-25" dirty="0">
                <a:latin typeface="Times New Roman"/>
                <a:cs typeface="Times New Roman"/>
              </a:rPr>
              <a:t>khí </a:t>
            </a:r>
            <a:r>
              <a:rPr sz="1100" i="1" spc="-20" dirty="0">
                <a:latin typeface="Times New Roman"/>
                <a:cs typeface="Times New Roman"/>
              </a:rPr>
              <a:t>bộ lọc </a:t>
            </a:r>
            <a:r>
              <a:rPr sz="1100" i="1" spc="-30" dirty="0">
                <a:latin typeface="Times New Roman"/>
                <a:cs typeface="Times New Roman"/>
              </a:rPr>
              <a:t>nhiên </a:t>
            </a:r>
            <a:r>
              <a:rPr sz="1100" i="1" spc="-25" dirty="0">
                <a:latin typeface="Times New Roman"/>
                <a:cs typeface="Times New Roman"/>
              </a:rPr>
              <a:t>liệu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68236" y="6225032"/>
            <a:ext cx="21253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8.2.3.5 - Kiểm </a:t>
            </a:r>
            <a:r>
              <a:rPr sz="1100" i="1" spc="-5" dirty="0">
                <a:latin typeface="Times New Roman"/>
                <a:cs typeface="Times New Roman"/>
              </a:rPr>
              <a:t>tra, điều chỉnh </a:t>
            </a:r>
            <a:r>
              <a:rPr sz="1100" i="1" dirty="0">
                <a:latin typeface="Times New Roman"/>
                <a:cs typeface="Times New Roman"/>
              </a:rPr>
              <a:t>dây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đai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23874"/>
            <a:ext cx="3625215" cy="7651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6924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Phải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dirty="0" err="1">
                <a:latin typeface="Times New Roman"/>
                <a:cs typeface="Times New Roman"/>
              </a:rPr>
              <a:t>chất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</a:t>
            </a:r>
            <a:r>
              <a:rPr sz="1100" dirty="0">
                <a:latin typeface="Times New Roman"/>
                <a:cs typeface="Times New Roman"/>
              </a:rPr>
              <a:t>độ căng của các </a:t>
            </a:r>
            <a:r>
              <a:rPr sz="1100" spc="-55" dirty="0">
                <a:latin typeface="Times New Roman"/>
                <a:cs typeface="Times New Roman"/>
              </a:rPr>
              <a:t>dây  </a:t>
            </a:r>
            <a:r>
              <a:rPr sz="1100" dirty="0">
                <a:latin typeface="Times New Roman"/>
                <a:cs typeface="Times New Roman"/>
              </a:rPr>
              <a:t>đai </a:t>
            </a:r>
            <a:r>
              <a:rPr sz="1100" spc="-5" dirty="0">
                <a:latin typeface="Times New Roman"/>
                <a:cs typeface="Times New Roman"/>
              </a:rPr>
              <a:t>dẫn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lúc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hoạt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động.</a:t>
            </a:r>
          </a:p>
          <a:p>
            <a:pPr marL="12700" marR="5080" indent="269240">
              <a:lnSpc>
                <a:spcPts val="1300"/>
              </a:lnSpc>
              <a:spcBef>
                <a:spcPts val="605"/>
              </a:spcBef>
            </a:pP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dây đai bị rạn nứt, </a:t>
            </a:r>
            <a:r>
              <a:rPr sz="1100" spc="-5" dirty="0">
                <a:latin typeface="Times New Roman"/>
                <a:cs typeface="Times New Roman"/>
              </a:rPr>
              <a:t>bong </a:t>
            </a:r>
            <a:r>
              <a:rPr sz="1100" dirty="0">
                <a:latin typeface="Times New Roman"/>
                <a:cs typeface="Times New Roman"/>
              </a:rPr>
              <a:t>sờn,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mức, </a:t>
            </a:r>
            <a:r>
              <a:rPr sz="1100" dirty="0">
                <a:latin typeface="Times New Roman"/>
                <a:cs typeface="Times New Roman"/>
              </a:rPr>
              <a:t>biến đổi  </a:t>
            </a:r>
            <a:r>
              <a:rPr sz="1100" spc="-5" dirty="0">
                <a:latin typeface="Times New Roman"/>
                <a:cs typeface="Times New Roman"/>
              </a:rPr>
              <a:t>màu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thế bằng dây đai </a:t>
            </a:r>
            <a:r>
              <a:rPr sz="1100" spc="-5" dirty="0">
                <a:latin typeface="Times New Roman"/>
                <a:cs typeface="Times New Roman"/>
              </a:rPr>
              <a:t>cùng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loại;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926463"/>
            <a:ext cx="3627754" cy="1184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269240" algn="just">
              <a:lnSpc>
                <a:spcPct val="98500"/>
              </a:lnSpc>
              <a:spcBef>
                <a:spcPts val="120"/>
              </a:spcBef>
            </a:pPr>
            <a:r>
              <a:rPr sz="1100" dirty="0">
                <a:latin typeface="Times New Roman"/>
                <a:cs typeface="Times New Roman"/>
              </a:rPr>
              <a:t>Kiểm tra độ căng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dây đai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cách ấn </a:t>
            </a:r>
            <a:r>
              <a:rPr sz="1100" spc="-5" dirty="0">
                <a:latin typeface="Times New Roman"/>
                <a:cs typeface="Times New Roman"/>
              </a:rPr>
              <a:t>ngón tay </a:t>
            </a:r>
            <a:r>
              <a:rPr sz="1100" dirty="0">
                <a:latin typeface="Times New Roman"/>
                <a:cs typeface="Times New Roman"/>
              </a:rPr>
              <a:t>cái 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đúng điểm </a:t>
            </a:r>
            <a:r>
              <a:rPr sz="1100" spc="-5" dirty="0">
                <a:latin typeface="Times New Roman"/>
                <a:cs typeface="Times New Roman"/>
              </a:rPr>
              <a:t>giữa </a:t>
            </a:r>
            <a:r>
              <a:rPr sz="1100" dirty="0">
                <a:latin typeface="Times New Roman"/>
                <a:cs typeface="Times New Roman"/>
              </a:rPr>
              <a:t>dây đai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khoảng </a:t>
            </a:r>
            <a:r>
              <a:rPr sz="1100" dirty="0">
                <a:latin typeface="Times New Roman"/>
                <a:cs typeface="Times New Roman"/>
              </a:rPr>
              <a:t>10 KG, độ </a:t>
            </a:r>
            <a:r>
              <a:rPr sz="1100" spc="-5" dirty="0">
                <a:latin typeface="Times New Roman"/>
                <a:cs typeface="Times New Roman"/>
              </a:rPr>
              <a:t>võng  </a:t>
            </a:r>
            <a:r>
              <a:rPr sz="1100" dirty="0">
                <a:latin typeface="Times New Roman"/>
                <a:cs typeface="Times New Roman"/>
              </a:rPr>
              <a:t>xuống </a:t>
            </a:r>
            <a:r>
              <a:rPr sz="1100" dirty="0" err="1">
                <a:latin typeface="Times New Roman"/>
                <a:cs typeface="Times New Roman"/>
              </a:rPr>
              <a:t>không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v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ợt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quá độ </a:t>
            </a:r>
            <a:r>
              <a:rPr sz="1100" spc="-5" dirty="0">
                <a:latin typeface="Times New Roman"/>
                <a:cs typeface="Times New Roman"/>
              </a:rPr>
              <a:t>võng </a:t>
            </a:r>
            <a:r>
              <a:rPr sz="1100" dirty="0">
                <a:latin typeface="Times New Roman"/>
                <a:cs typeface="Times New Roman"/>
              </a:rPr>
              <a:t>cho phép </a:t>
            </a:r>
            <a:r>
              <a:rPr sz="1100" spc="5" dirty="0">
                <a:latin typeface="Times New Roman"/>
                <a:cs typeface="Times New Roman"/>
              </a:rPr>
              <a:t>quy </a:t>
            </a:r>
            <a:r>
              <a:rPr sz="1100" dirty="0">
                <a:latin typeface="Times New Roman"/>
                <a:cs typeface="Times New Roman"/>
              </a:rPr>
              <a:t>định cho từng </a:t>
            </a:r>
            <a:r>
              <a:rPr sz="1100" spc="-50" dirty="0">
                <a:latin typeface="Times New Roman"/>
                <a:cs typeface="Times New Roman"/>
              </a:rPr>
              <a:t>loại 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(khoảng 10mm). Nếu dây </a:t>
            </a:r>
            <a:r>
              <a:rPr sz="1100" dirty="0">
                <a:latin typeface="Times New Roman"/>
                <a:cs typeface="Times New Roman"/>
              </a:rPr>
              <a:t>đai chùng </a:t>
            </a:r>
            <a:r>
              <a:rPr sz="1100" spc="-5" dirty="0">
                <a:latin typeface="Times New Roman"/>
                <a:cs typeface="Times New Roman"/>
              </a:rPr>
              <a:t>hoặc căng </a:t>
            </a:r>
            <a:r>
              <a:rPr sz="1100" dirty="0">
                <a:latin typeface="Times New Roman"/>
                <a:cs typeface="Times New Roman"/>
              </a:rPr>
              <a:t>quá phải </a:t>
            </a:r>
            <a:r>
              <a:rPr sz="1100" spc="-5" dirty="0">
                <a:latin typeface="Times New Roman"/>
                <a:cs typeface="Times New Roman"/>
              </a:rPr>
              <a:t>điều  </a:t>
            </a:r>
            <a:r>
              <a:rPr sz="1100" dirty="0">
                <a:latin typeface="Times New Roman"/>
                <a:cs typeface="Times New Roman"/>
              </a:rPr>
              <a:t>chỉnh để </a:t>
            </a:r>
            <a:r>
              <a:rPr sz="1100" spc="-5" dirty="0">
                <a:latin typeface="Times New Roman"/>
                <a:cs typeface="Times New Roman"/>
              </a:rPr>
              <a:t>bảo </a:t>
            </a:r>
            <a:r>
              <a:rPr sz="1100" dirty="0">
                <a:latin typeface="Times New Roman"/>
                <a:cs typeface="Times New Roman"/>
              </a:rPr>
              <a:t>đảm độ căng đúng </a:t>
            </a:r>
            <a:r>
              <a:rPr sz="1100" spc="5" dirty="0">
                <a:latin typeface="Times New Roman"/>
                <a:cs typeface="Times New Roman"/>
              </a:rPr>
              <a:t>quy </a:t>
            </a:r>
            <a:r>
              <a:rPr sz="1100" dirty="0">
                <a:latin typeface="Times New Roman"/>
                <a:cs typeface="Times New Roman"/>
              </a:rPr>
              <a:t>định (đối </a:t>
            </a:r>
            <a:r>
              <a:rPr sz="1100" spc="-5" dirty="0">
                <a:latin typeface="Times New Roman"/>
                <a:cs typeface="Times New Roman"/>
              </a:rPr>
              <a:t>với động </a:t>
            </a:r>
            <a:r>
              <a:rPr sz="1100" dirty="0">
                <a:latin typeface="Times New Roman"/>
                <a:cs typeface="Times New Roman"/>
              </a:rPr>
              <a:t>cơ có  bộ tăng dây dai tự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dirty="0">
                <a:latin typeface="Times New Roman"/>
                <a:cs typeface="Times New Roman"/>
              </a:rPr>
              <a:t>khi dây đai chùng </a:t>
            </a:r>
            <a:r>
              <a:rPr sz="1100" dirty="0" err="1">
                <a:latin typeface="Times New Roman"/>
                <a:cs typeface="Times New Roman"/>
              </a:rPr>
              <a:t>quá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ng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80" dirty="0">
                <a:latin typeface="Times New Roman"/>
                <a:cs typeface="Times New Roman"/>
              </a:rPr>
              <a:t>bộ  </a:t>
            </a:r>
            <a:r>
              <a:rPr sz="1100" dirty="0">
                <a:latin typeface="Times New Roman"/>
                <a:cs typeface="Times New Roman"/>
              </a:rPr>
              <a:t>tăng dây đai,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thay dây đai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mới).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80769" y="3261360"/>
            <a:ext cx="2698750" cy="1813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5049773"/>
            <a:ext cx="3627754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8980">
              <a:lnSpc>
                <a:spcPts val="1295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8.6: </a:t>
            </a:r>
            <a:r>
              <a:rPr sz="1100" i="1" dirty="0">
                <a:latin typeface="Times New Roman"/>
                <a:cs typeface="Times New Roman"/>
              </a:rPr>
              <a:t>Kiểm </a:t>
            </a:r>
            <a:r>
              <a:rPr sz="1100" i="1" spc="-5" dirty="0">
                <a:latin typeface="Times New Roman"/>
                <a:cs typeface="Times New Roman"/>
              </a:rPr>
              <a:t>tra, điều chỉnh dây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đai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70"/>
              </a:spcBef>
            </a:pPr>
            <a:r>
              <a:rPr sz="1100" i="1" spc="-5" dirty="0">
                <a:latin typeface="Times New Roman"/>
                <a:cs typeface="Times New Roman"/>
              </a:rPr>
              <a:t>1-Máy </a:t>
            </a:r>
            <a:r>
              <a:rPr sz="1100" i="1" dirty="0">
                <a:latin typeface="Times New Roman"/>
                <a:cs typeface="Times New Roman"/>
              </a:rPr>
              <a:t>nén của </a:t>
            </a:r>
            <a:r>
              <a:rPr sz="1100" i="1" spc="-10" dirty="0">
                <a:latin typeface="Times New Roman"/>
                <a:cs typeface="Times New Roman"/>
              </a:rPr>
              <a:t>hệ </a:t>
            </a:r>
            <a:r>
              <a:rPr sz="1100" i="1" spc="-5" dirty="0">
                <a:latin typeface="Times New Roman"/>
                <a:cs typeface="Times New Roman"/>
              </a:rPr>
              <a:t>thống điều </a:t>
            </a:r>
            <a:r>
              <a:rPr sz="1100" i="1" dirty="0">
                <a:latin typeface="Times New Roman"/>
                <a:cs typeface="Times New Roman"/>
              </a:rPr>
              <a:t>hòa không </a:t>
            </a:r>
            <a:r>
              <a:rPr sz="1100" i="1" spc="-5" dirty="0">
                <a:latin typeface="Times New Roman"/>
                <a:cs typeface="Times New Roman"/>
              </a:rPr>
              <a:t>khí; </a:t>
            </a:r>
            <a:r>
              <a:rPr sz="1100" i="1" dirty="0">
                <a:latin typeface="Times New Roman"/>
                <a:cs typeface="Times New Roman"/>
              </a:rPr>
              <a:t>2-puli </a:t>
            </a:r>
            <a:r>
              <a:rPr sz="1100" i="1" spc="-5" dirty="0">
                <a:latin typeface="Times New Roman"/>
                <a:cs typeface="Times New Roman"/>
              </a:rPr>
              <a:t>trục khuỷu;  </a:t>
            </a:r>
            <a:r>
              <a:rPr sz="1100" i="1" dirty="0">
                <a:latin typeface="Times New Roman"/>
                <a:cs typeface="Times New Roman"/>
              </a:rPr>
              <a:t>3-bộ tăng </a:t>
            </a:r>
            <a:r>
              <a:rPr sz="1100" i="1" spc="-5" dirty="0">
                <a:latin typeface="Times New Roman"/>
                <a:cs typeface="Times New Roman"/>
              </a:rPr>
              <a:t>đai </a:t>
            </a:r>
            <a:r>
              <a:rPr sz="1100" i="1" dirty="0">
                <a:latin typeface="Times New Roman"/>
                <a:cs typeface="Times New Roman"/>
              </a:rPr>
              <a:t>tự </a:t>
            </a:r>
            <a:r>
              <a:rPr sz="1100" i="1" spc="-5" dirty="0">
                <a:latin typeface="Times New Roman"/>
                <a:cs typeface="Times New Roman"/>
              </a:rPr>
              <a:t>động; 4-máy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phát.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712" y="5626455"/>
            <a:ext cx="3625850" cy="6737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75"/>
              </a:spcBef>
            </a:pPr>
            <a:r>
              <a:rPr sz="1100" i="1" dirty="0">
                <a:latin typeface="Times New Roman"/>
                <a:cs typeface="Times New Roman"/>
              </a:rPr>
              <a:t>8.3.2.6 - Kiểm </a:t>
            </a:r>
            <a:r>
              <a:rPr sz="1100" i="1" spc="-5" dirty="0">
                <a:latin typeface="Times New Roman"/>
                <a:cs typeface="Times New Roman"/>
              </a:rPr>
              <a:t>tra áp suất hơi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lốp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310"/>
              </a:lnSpc>
              <a:spcBef>
                <a:spcPts val="625"/>
              </a:spcBef>
            </a:pPr>
            <a:r>
              <a:rPr sz="1100" spc="-5" dirty="0">
                <a:latin typeface="Times New Roman"/>
                <a:cs typeface="Times New Roman"/>
              </a:rPr>
              <a:t>Áp suất hơi lốp không </a:t>
            </a:r>
            <a:r>
              <a:rPr sz="1100" dirty="0">
                <a:latin typeface="Times New Roman"/>
                <a:cs typeface="Times New Roman"/>
              </a:rPr>
              <a:t>đảm bảo </a:t>
            </a:r>
            <a:r>
              <a:rPr sz="1100" spc="-5" dirty="0">
                <a:latin typeface="Times New Roman"/>
                <a:cs typeface="Times New Roman"/>
              </a:rPr>
              <a:t>tiêu chuẩn có </a:t>
            </a:r>
            <a:r>
              <a:rPr sz="1100" dirty="0">
                <a:latin typeface="Times New Roman"/>
                <a:cs typeface="Times New Roman"/>
              </a:rPr>
              <a:t>thể làm giảm  tuổi thọ của lốp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làm </a:t>
            </a:r>
            <a:r>
              <a:rPr sz="1100" dirty="0">
                <a:latin typeface="Times New Roman"/>
                <a:cs typeface="Times New Roman"/>
              </a:rPr>
              <a:t>cho xe chuyển động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toàn.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1023874"/>
            <a:ext cx="3629025" cy="521501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7620" indent="269240" algn="just">
              <a:lnSpc>
                <a:spcPct val="98600"/>
              </a:lnSpc>
              <a:spcBef>
                <a:spcPts val="120"/>
              </a:spcBef>
            </a:pPr>
            <a:r>
              <a:rPr sz="1100" spc="-5" dirty="0">
                <a:latin typeface="Times New Roman"/>
                <a:cs typeface="Times New Roman"/>
              </a:rPr>
              <a:t>Áp suất hơi lốp thấp làm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nhanh, tăng </a:t>
            </a:r>
            <a:r>
              <a:rPr sz="1100" spc="-5" dirty="0">
                <a:latin typeface="Times New Roman"/>
                <a:cs typeface="Times New Roman"/>
              </a:rPr>
              <a:t>tiêu </a:t>
            </a:r>
            <a:r>
              <a:rPr sz="1100" dirty="0">
                <a:latin typeface="Times New Roman"/>
                <a:cs typeface="Times New Roman"/>
              </a:rPr>
              <a:t>hao  nhiên </a:t>
            </a:r>
            <a:r>
              <a:rPr sz="1100" spc="-5" dirty="0">
                <a:latin typeface="Times New Roman"/>
                <a:cs typeface="Times New Roman"/>
              </a:rPr>
              <a:t>liệu.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hơi lốp </a:t>
            </a:r>
            <a:r>
              <a:rPr sz="1100" dirty="0">
                <a:latin typeface="Times New Roman"/>
                <a:cs typeface="Times New Roman"/>
              </a:rPr>
              <a:t>cao làm xe </a:t>
            </a:r>
            <a:r>
              <a:rPr sz="1100" spc="-5" dirty="0">
                <a:latin typeface="Times New Roman"/>
                <a:cs typeface="Times New Roman"/>
              </a:rPr>
              <a:t>xóc,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dễ nổ </a:t>
            </a:r>
            <a:r>
              <a:rPr sz="1100" spc="-5" dirty="0">
                <a:latin typeface="Times New Roman"/>
                <a:cs typeface="Times New Roman"/>
              </a:rPr>
              <a:t>lốp. Vì vậy, 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phải kiểm </a:t>
            </a:r>
            <a:r>
              <a:rPr sz="1100" dirty="0">
                <a:latin typeface="Times New Roman"/>
                <a:cs typeface="Times New Roman"/>
              </a:rPr>
              <a:t>tra áp </a:t>
            </a:r>
            <a:r>
              <a:rPr sz="1100" spc="-5" dirty="0">
                <a:latin typeface="Times New Roman"/>
                <a:cs typeface="Times New Roman"/>
              </a:rPr>
              <a:t>suất hơi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lốp.</a:t>
            </a:r>
          </a:p>
          <a:p>
            <a:pPr marL="281940" algn="just">
              <a:lnSpc>
                <a:spcPts val="1310"/>
              </a:lnSpc>
              <a:spcBef>
                <a:spcPts val="575"/>
              </a:spcBef>
            </a:pPr>
            <a:r>
              <a:rPr sz="1100" dirty="0">
                <a:latin typeface="Times New Roman"/>
                <a:cs typeface="Times New Roman"/>
              </a:rPr>
              <a:t>Khi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áp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hơi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lốp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cần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tuân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theo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các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dẫn</a:t>
            </a:r>
          </a:p>
          <a:p>
            <a:pPr marL="12700">
              <a:lnSpc>
                <a:spcPts val="1310"/>
              </a:lnSpc>
            </a:pPr>
            <a:r>
              <a:rPr sz="1100" dirty="0">
                <a:latin typeface="Times New Roman"/>
                <a:cs typeface="Times New Roman"/>
              </a:rPr>
              <a:t>sau:</a:t>
            </a:r>
          </a:p>
          <a:p>
            <a:pPr marL="12700" marR="6985" indent="457200">
              <a:lnSpc>
                <a:spcPts val="1300"/>
              </a:lnSpc>
              <a:spcBef>
                <a:spcPts val="655"/>
              </a:spcBef>
            </a:pPr>
            <a:r>
              <a:rPr sz="1100" dirty="0">
                <a:latin typeface="Times New Roman"/>
                <a:cs typeface="Times New Roman"/>
              </a:rPr>
              <a:t>+ </a:t>
            </a:r>
            <a:r>
              <a:rPr sz="1100" dirty="0" err="1">
                <a:latin typeface="Times New Roman"/>
                <a:cs typeface="Times New Roman"/>
              </a:rPr>
              <a:t>Chỉ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5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hơi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40" dirty="0">
                <a:latin typeface="Times New Roman"/>
                <a:cs typeface="Times New Roman"/>
              </a:rPr>
              <a:t>nguội  </a:t>
            </a:r>
            <a:r>
              <a:rPr sz="1100" spc="-5" dirty="0">
                <a:latin typeface="Times New Roman"/>
                <a:cs typeface="Times New Roman"/>
              </a:rPr>
              <a:t>(không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nóng);</a:t>
            </a:r>
            <a:endParaRPr sz="1100" dirty="0">
              <a:latin typeface="Times New Roman"/>
              <a:cs typeface="Times New Roman"/>
            </a:endParaRPr>
          </a:p>
          <a:p>
            <a:pPr marL="469900">
              <a:lnSpc>
                <a:spcPts val="1250"/>
              </a:lnSpc>
            </a:pPr>
            <a:r>
              <a:rPr sz="1100" dirty="0">
                <a:latin typeface="Times New Roman"/>
                <a:cs typeface="Times New Roman"/>
              </a:rPr>
              <a:t>+ Dùng đồng hồ đo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hơi lốp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tra;</a:t>
            </a:r>
          </a:p>
          <a:p>
            <a:pPr marL="469900">
              <a:lnSpc>
                <a:spcPts val="1310"/>
              </a:lnSpc>
              <a:spcBef>
                <a:spcPts val="585"/>
              </a:spcBef>
            </a:pPr>
            <a:r>
              <a:rPr sz="1100" dirty="0">
                <a:latin typeface="Times New Roman"/>
                <a:cs typeface="Times New Roman"/>
              </a:rPr>
              <a:t>+ </a:t>
            </a:r>
            <a:r>
              <a:rPr sz="1100" dirty="0" err="1">
                <a:latin typeface="Times New Roman"/>
                <a:cs typeface="Times New Roman"/>
              </a:rPr>
              <a:t>Không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xì </a:t>
            </a:r>
            <a:r>
              <a:rPr sz="1100" spc="-5" dirty="0">
                <a:latin typeface="Times New Roman"/>
                <a:cs typeface="Times New Roman"/>
              </a:rPr>
              <a:t>hay giảm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hơi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xe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vận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310"/>
              </a:lnSpc>
            </a:pPr>
            <a:r>
              <a:rPr sz="1100" dirty="0">
                <a:latin typeface="Times New Roman"/>
                <a:cs typeface="Times New Roman"/>
              </a:rPr>
              <a:t>hành;</a:t>
            </a:r>
          </a:p>
          <a:p>
            <a:pPr marL="12700" marR="9525" indent="457200">
              <a:lnSpc>
                <a:spcPts val="1310"/>
              </a:lnSpc>
              <a:spcBef>
                <a:spcPts val="630"/>
              </a:spcBef>
            </a:pPr>
            <a:r>
              <a:rPr sz="1100" dirty="0">
                <a:latin typeface="Times New Roman"/>
                <a:cs typeface="Times New Roman"/>
              </a:rPr>
              <a:t>+ </a:t>
            </a:r>
            <a:r>
              <a:rPr sz="1100" spc="-5" dirty="0">
                <a:latin typeface="Times New Roman"/>
                <a:cs typeface="Times New Roman"/>
              </a:rPr>
              <a:t>Sau khi kiểm </a:t>
            </a:r>
            <a:r>
              <a:rPr sz="1100" dirty="0">
                <a:latin typeface="Times New Roman"/>
                <a:cs typeface="Times New Roman"/>
              </a:rPr>
              <a:t>tra áp </a:t>
            </a:r>
            <a:r>
              <a:rPr sz="1100" spc="-5" dirty="0">
                <a:latin typeface="Times New Roman"/>
                <a:cs typeface="Times New Roman"/>
              </a:rPr>
              <a:t>suất </a:t>
            </a:r>
            <a:r>
              <a:rPr sz="1100" dirty="0">
                <a:latin typeface="Times New Roman"/>
                <a:cs typeface="Times New Roman"/>
              </a:rPr>
              <a:t>hơi lốp </a:t>
            </a:r>
            <a:r>
              <a:rPr sz="1100" spc="-5" dirty="0">
                <a:latin typeface="Times New Roman"/>
                <a:cs typeface="Times New Roman"/>
              </a:rPr>
              <a:t>cần </a:t>
            </a:r>
            <a:r>
              <a:rPr sz="1100" dirty="0">
                <a:latin typeface="Times New Roman"/>
                <a:cs typeface="Times New Roman"/>
              </a:rPr>
              <a:t>đậy </a:t>
            </a:r>
            <a:r>
              <a:rPr sz="1100" spc="-5" dirty="0">
                <a:latin typeface="Times New Roman"/>
                <a:cs typeface="Times New Roman"/>
              </a:rPr>
              <a:t>các nắp </a:t>
            </a:r>
            <a:r>
              <a:rPr sz="1100" spc="-10" dirty="0">
                <a:latin typeface="Times New Roman"/>
                <a:cs typeface="Times New Roman"/>
              </a:rPr>
              <a:t>van  </a:t>
            </a:r>
            <a:r>
              <a:rPr sz="1100" dirty="0">
                <a:latin typeface="Times New Roman"/>
                <a:cs typeface="Times New Roman"/>
              </a:rPr>
              <a:t>bơm hơi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lốp.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35"/>
              </a:spcBef>
            </a:pPr>
            <a:r>
              <a:rPr sz="1100" i="1" dirty="0">
                <a:latin typeface="Times New Roman"/>
                <a:cs typeface="Times New Roman"/>
              </a:rPr>
              <a:t>8.3.2.7 - Kiểm </a:t>
            </a:r>
            <a:r>
              <a:rPr sz="1100" i="1" spc="-5" dirty="0">
                <a:latin typeface="Times New Roman"/>
                <a:cs typeface="Times New Roman"/>
              </a:rPr>
              <a:t>tra, </a:t>
            </a:r>
            <a:r>
              <a:rPr sz="1100" i="1" dirty="0">
                <a:latin typeface="Times New Roman"/>
                <a:cs typeface="Times New Roman"/>
              </a:rPr>
              <a:t>thay </a:t>
            </a:r>
            <a:r>
              <a:rPr sz="1100" i="1" spc="-5" dirty="0">
                <a:latin typeface="Times New Roman"/>
                <a:cs typeface="Times New Roman"/>
              </a:rPr>
              <a:t>thế </a:t>
            </a:r>
            <a:r>
              <a:rPr sz="1100" i="1" dirty="0">
                <a:latin typeface="Times New Roman"/>
                <a:cs typeface="Times New Roman"/>
              </a:rPr>
              <a:t>và đảo lốp</a:t>
            </a:r>
            <a:r>
              <a:rPr sz="1100" i="1" spc="-6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xe.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269240" algn="just">
              <a:lnSpc>
                <a:spcPct val="98600"/>
              </a:lnSpc>
              <a:spcBef>
                <a:spcPts val="590"/>
              </a:spcBef>
            </a:pPr>
            <a:r>
              <a:rPr sz="1100" dirty="0">
                <a:latin typeface="Times New Roman"/>
                <a:cs typeface="Times New Roman"/>
              </a:rPr>
              <a:t>Kiểm tra độ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của lốp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cách xem chiều </a:t>
            </a:r>
            <a:r>
              <a:rPr sz="1100" spc="-5" dirty="0">
                <a:latin typeface="Times New Roman"/>
                <a:cs typeface="Times New Roman"/>
              </a:rPr>
              <a:t>sâu của các  </a:t>
            </a:r>
            <a:r>
              <a:rPr sz="1100" dirty="0">
                <a:latin typeface="Times New Roman"/>
                <a:cs typeface="Times New Roman"/>
              </a:rPr>
              <a:t>rãnh hoa lốp đã chạm </a:t>
            </a:r>
            <a:r>
              <a:rPr sz="1100" spc="-5" dirty="0">
                <a:latin typeface="Times New Roman"/>
                <a:cs typeface="Times New Roman"/>
              </a:rPr>
              <a:t>vạch giới </a:t>
            </a:r>
            <a:r>
              <a:rPr sz="1100" dirty="0">
                <a:latin typeface="Times New Roman"/>
                <a:cs typeface="Times New Roman"/>
              </a:rPr>
              <a:t>hạn </a:t>
            </a:r>
            <a:r>
              <a:rPr sz="1100" spc="-5" dirty="0" err="1">
                <a:latin typeface="Times New Roman"/>
                <a:cs typeface="Times New Roman"/>
              </a:rPr>
              <a:t>mòn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60" dirty="0" err="1" smtClean="0">
                <a:latin typeface="Times New Roman"/>
                <a:cs typeface="Times New Roman"/>
              </a:rPr>
              <a:t>ch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smtClean="0">
                <a:latin typeface="Times New Roman"/>
                <a:cs typeface="Times New Roman"/>
              </a:rPr>
              <a:t>a</a:t>
            </a:r>
            <a:r>
              <a:rPr sz="1100" spc="-60" dirty="0">
                <a:latin typeface="Times New Roman"/>
                <a:cs typeface="Times New Roman"/>
              </a:rPr>
              <a:t>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lốp đã </a:t>
            </a:r>
            <a:r>
              <a:rPr sz="1100" spc="-90" dirty="0">
                <a:latin typeface="Times New Roman"/>
                <a:cs typeface="Times New Roman"/>
              </a:rPr>
              <a:t>bị 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phải thay lốp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mới.</a:t>
            </a:r>
            <a:endParaRPr sz="1100" dirty="0">
              <a:latin typeface="Times New Roman"/>
              <a:cs typeface="Times New Roman"/>
            </a:endParaRPr>
          </a:p>
          <a:p>
            <a:pPr marL="12700" indent="269240" algn="just">
              <a:lnSpc>
                <a:spcPts val="1290"/>
              </a:lnSpc>
            </a:pPr>
            <a:r>
              <a:rPr sz="1100" spc="-5" dirty="0">
                <a:latin typeface="Times New Roman"/>
                <a:cs typeface="Times New Roman"/>
              </a:rPr>
              <a:t>Hàng ngày </a:t>
            </a:r>
            <a:r>
              <a:rPr sz="1100" dirty="0" err="1">
                <a:latin typeface="Times New Roman"/>
                <a:cs typeface="Times New Roman"/>
              </a:rPr>
              <a:t>phải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xuyên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lốp xem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chúng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600"/>
              </a:lnSpc>
              <a:spcBef>
                <a:spcPts val="40"/>
              </a:spcBef>
            </a:pPr>
            <a:r>
              <a:rPr sz="1100" dirty="0">
                <a:latin typeface="Times New Roman"/>
                <a:cs typeface="Times New Roman"/>
              </a:rPr>
              <a:t>có bị </a:t>
            </a:r>
            <a:r>
              <a:rPr sz="1100" spc="-5" dirty="0">
                <a:latin typeface="Times New Roman"/>
                <a:cs typeface="Times New Roman"/>
              </a:rPr>
              <a:t>nứt </a:t>
            </a:r>
            <a:r>
              <a:rPr sz="1100" dirty="0">
                <a:latin typeface="Times New Roman"/>
                <a:cs typeface="Times New Roman"/>
              </a:rPr>
              <a:t>hoặc rạn </a:t>
            </a:r>
            <a:r>
              <a:rPr sz="1100" spc="-5" dirty="0">
                <a:latin typeface="Times New Roman"/>
                <a:cs typeface="Times New Roman"/>
              </a:rPr>
              <a:t>không. </a:t>
            </a:r>
            <a:r>
              <a:rPr sz="1100" dirty="0" err="1">
                <a:latin typeface="Times New Roman"/>
                <a:cs typeface="Times New Roman"/>
              </a:rPr>
              <a:t>Khi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ng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ời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thấy </a:t>
            </a:r>
            <a:r>
              <a:rPr sz="1100" spc="-5" dirty="0" err="1">
                <a:latin typeface="Times New Roman"/>
                <a:cs typeface="Times New Roman"/>
              </a:rPr>
              <a:t>hiện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t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ợng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120" dirty="0">
                <a:latin typeface="Times New Roman"/>
                <a:cs typeface="Times New Roman"/>
              </a:rPr>
              <a:t>lốp  </a:t>
            </a:r>
            <a:r>
              <a:rPr sz="1100" spc="-5" dirty="0">
                <a:latin typeface="Times New Roman"/>
                <a:cs typeface="Times New Roman"/>
              </a:rPr>
              <a:t>mòn không </a:t>
            </a:r>
            <a:r>
              <a:rPr sz="1100" dirty="0">
                <a:latin typeface="Times New Roman"/>
                <a:cs typeface="Times New Roman"/>
              </a:rPr>
              <a:t>đều trên </a:t>
            </a:r>
            <a:r>
              <a:rPr sz="1100" spc="-5" dirty="0">
                <a:latin typeface="Times New Roman"/>
                <a:cs typeface="Times New Roman"/>
              </a:rPr>
              <a:t>hinh 8-7,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đến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spc="-60" dirty="0" err="1">
                <a:latin typeface="Times New Roman"/>
                <a:cs typeface="Times New Roman"/>
              </a:rPr>
              <a:t>bảo</a:t>
            </a:r>
            <a:r>
              <a:rPr sz="1100" spc="-60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sửa </a:t>
            </a:r>
            <a:r>
              <a:rPr sz="1100" spc="-5" dirty="0">
                <a:latin typeface="Times New Roman"/>
                <a:cs typeface="Times New Roman"/>
              </a:rPr>
              <a:t>chữa </a:t>
            </a:r>
            <a:r>
              <a:rPr sz="1100" dirty="0">
                <a:latin typeface="Times New Roman"/>
                <a:cs typeface="Times New Roman"/>
              </a:rPr>
              <a:t>để tìm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nhân </a:t>
            </a:r>
            <a:r>
              <a:rPr sz="1100" spc="-5" dirty="0">
                <a:latin typeface="Times New Roman"/>
                <a:cs typeface="Times New Roman"/>
              </a:rPr>
              <a:t>gây mòn </a:t>
            </a:r>
            <a:r>
              <a:rPr sz="1100" dirty="0">
                <a:latin typeface="Times New Roman"/>
                <a:cs typeface="Times New Roman"/>
              </a:rPr>
              <a:t>lốp xe không </a:t>
            </a:r>
            <a:r>
              <a:rPr sz="1100" spc="-20" dirty="0">
                <a:latin typeface="Times New Roman"/>
                <a:cs typeface="Times New Roman"/>
              </a:rPr>
              <a:t>đều.  </a:t>
            </a: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lốp mòn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hai bên nhiều </a:t>
            </a:r>
            <a:r>
              <a:rPr sz="1100" spc="-5" dirty="0" err="1">
                <a:latin typeface="Times New Roman"/>
                <a:cs typeface="Times New Roman"/>
              </a:rPr>
              <a:t>hơn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 (b)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lốp </a:t>
            </a:r>
            <a:r>
              <a:rPr sz="1100" spc="-40" dirty="0">
                <a:latin typeface="Times New Roman"/>
                <a:cs typeface="Times New Roman"/>
              </a:rPr>
              <a:t>thấp  </a:t>
            </a:r>
            <a:r>
              <a:rPr sz="1100" dirty="0">
                <a:latin typeface="Times New Roman"/>
                <a:cs typeface="Times New Roman"/>
              </a:rPr>
              <a:t>hơn quy định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nhà sản xuất.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giữa nhiều hơn,  </a:t>
            </a:r>
            <a:r>
              <a:rPr sz="1100" dirty="0">
                <a:latin typeface="Times New Roman"/>
                <a:cs typeface="Times New Roman"/>
              </a:rPr>
              <a:t>áp </a:t>
            </a:r>
            <a:r>
              <a:rPr sz="1100" spc="-5" dirty="0">
                <a:latin typeface="Times New Roman"/>
                <a:cs typeface="Times New Roman"/>
              </a:rPr>
              <a:t>suất lốp lớn hơn áp suất </a:t>
            </a:r>
            <a:r>
              <a:rPr sz="1100" dirty="0">
                <a:latin typeface="Times New Roman"/>
                <a:cs typeface="Times New Roman"/>
              </a:rPr>
              <a:t>quy định của nhà sản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ct val="959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lốp mòn một </a:t>
            </a:r>
            <a:r>
              <a:rPr sz="1100" dirty="0" err="1">
                <a:latin typeface="Times New Roman"/>
                <a:cs typeface="Times New Roman"/>
              </a:rPr>
              <a:t>bên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5" dirty="0" err="1" smtClean="0">
                <a:latin typeface="Times New Roman"/>
                <a:cs typeface="Times New Roman"/>
              </a:rPr>
              <a:t>nh</a:t>
            </a:r>
            <a:r>
              <a:rPr lang="vi-VN" sz="1100" spc="-105" dirty="0" smtClean="0">
                <a:latin typeface="Times New Roman"/>
                <a:cs typeface="Times New Roman"/>
              </a:rPr>
              <a:t>ư</a:t>
            </a:r>
            <a:r>
              <a:rPr sz="1100" spc="-10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(c, d, e, f, </a:t>
            </a:r>
            <a:r>
              <a:rPr sz="1100" spc="-10" dirty="0">
                <a:latin typeface="Times New Roman"/>
                <a:cs typeface="Times New Roman"/>
              </a:rPr>
              <a:t>g)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spc="-55" dirty="0">
                <a:latin typeface="Times New Roman"/>
                <a:cs typeface="Times New Roman"/>
              </a:rPr>
              <a:t>lái 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gầm có độ rơ </a:t>
            </a:r>
            <a:r>
              <a:rPr sz="1100" spc="-5" dirty="0">
                <a:latin typeface="Times New Roman"/>
                <a:cs typeface="Times New Roman"/>
              </a:rPr>
              <a:t>lớn hơn quy </a:t>
            </a:r>
            <a:r>
              <a:rPr sz="1100" dirty="0">
                <a:latin typeface="Times New Roman"/>
                <a:cs typeface="Times New Roman"/>
              </a:rPr>
              <a:t>định.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 err="1">
                <a:latin typeface="Times New Roman"/>
                <a:cs typeface="Times New Roman"/>
              </a:rPr>
              <a:t>đến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x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ởng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125" dirty="0" err="1">
                <a:latin typeface="Times New Roman"/>
                <a:cs typeface="Times New Roman"/>
              </a:rPr>
              <a:t>bảo</a:t>
            </a:r>
            <a:r>
              <a:rPr sz="1100" spc="-125" dirty="0">
                <a:latin typeface="Times New Roman"/>
                <a:cs typeface="Times New Roman"/>
              </a:rPr>
              <a:t> 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và khắc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phục.</a:t>
            </a:r>
          </a:p>
          <a:p>
            <a:pPr marL="12700" marR="8255" indent="269240" algn="just">
              <a:lnSpc>
                <a:spcPts val="1300"/>
              </a:lnSpc>
              <a:spcBef>
                <a:spcPts val="65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lốp </a:t>
            </a:r>
            <a:r>
              <a:rPr sz="1100" spc="-5" dirty="0">
                <a:latin typeface="Times New Roman"/>
                <a:cs typeface="Times New Roman"/>
              </a:rPr>
              <a:t>mới, </a:t>
            </a:r>
            <a:r>
              <a:rPr sz="1100" spc="-5" dirty="0" err="1">
                <a:latin typeface="Times New Roman"/>
                <a:cs typeface="Times New Roman"/>
              </a:rPr>
              <a:t>chỉ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dùng lốp cùng cỡ, </a:t>
            </a:r>
            <a:r>
              <a:rPr sz="1100" spc="-45" dirty="0">
                <a:latin typeface="Times New Roman"/>
                <a:cs typeface="Times New Roman"/>
              </a:rPr>
              <a:t>cùng  </a:t>
            </a:r>
            <a:r>
              <a:rPr sz="1100" spc="-5" dirty="0">
                <a:latin typeface="Times New Roman"/>
                <a:cs typeface="Times New Roman"/>
              </a:rPr>
              <a:t>kết </a:t>
            </a:r>
            <a:r>
              <a:rPr sz="1100" dirty="0" err="1">
                <a:latin typeface="Times New Roman"/>
                <a:cs typeface="Times New Roman"/>
              </a:rPr>
              <a:t>cấu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chiếc </a:t>
            </a:r>
            <a:r>
              <a:rPr sz="1100" dirty="0">
                <a:latin typeface="Times New Roman"/>
                <a:cs typeface="Times New Roman"/>
              </a:rPr>
              <a:t>lốp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cũ.</a:t>
            </a: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3789" y="1043940"/>
            <a:ext cx="2632760" cy="28583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3875913"/>
            <a:ext cx="3625850" cy="141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22630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8.7: </a:t>
            </a:r>
            <a:r>
              <a:rPr sz="1100" i="1" dirty="0">
                <a:latin typeface="Times New Roman"/>
                <a:cs typeface="Times New Roman"/>
              </a:rPr>
              <a:t>các dạng </a:t>
            </a:r>
            <a:r>
              <a:rPr sz="1100" i="1" spc="-5" dirty="0">
                <a:latin typeface="Times New Roman"/>
                <a:cs typeface="Times New Roman"/>
              </a:rPr>
              <a:t>mòn lốp </a:t>
            </a:r>
            <a:r>
              <a:rPr sz="1100" i="1" dirty="0">
                <a:latin typeface="Times New Roman"/>
                <a:cs typeface="Times New Roman"/>
              </a:rPr>
              <a:t>không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đều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6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(a) </a:t>
            </a:r>
            <a:r>
              <a:rPr sz="1100" i="1" dirty="0">
                <a:latin typeface="Times New Roman"/>
                <a:cs typeface="Times New Roman"/>
              </a:rPr>
              <a:t>lốp bị </a:t>
            </a:r>
            <a:r>
              <a:rPr sz="1100" i="1" spc="-5" dirty="0">
                <a:latin typeface="Times New Roman"/>
                <a:cs typeface="Times New Roman"/>
              </a:rPr>
              <a:t>mòn </a:t>
            </a:r>
            <a:r>
              <a:rPr sz="1100" i="1" dirty="0">
                <a:latin typeface="Times New Roman"/>
                <a:cs typeface="Times New Roman"/>
              </a:rPr>
              <a:t>hai </a:t>
            </a:r>
            <a:r>
              <a:rPr sz="1100" i="1" spc="-5" dirty="0">
                <a:latin typeface="Times New Roman"/>
                <a:cs typeface="Times New Roman"/>
              </a:rPr>
              <a:t>bên: </a:t>
            </a:r>
            <a:r>
              <a:rPr sz="1100" i="1" dirty="0">
                <a:latin typeface="Times New Roman"/>
                <a:cs typeface="Times New Roman"/>
              </a:rPr>
              <a:t>Ấp </a:t>
            </a:r>
            <a:r>
              <a:rPr sz="1100" i="1" spc="-5" dirty="0">
                <a:latin typeface="Times New Roman"/>
                <a:cs typeface="Times New Roman"/>
              </a:rPr>
              <a:t>suất lốp </a:t>
            </a:r>
            <a:r>
              <a:rPr sz="1100" i="1" dirty="0">
                <a:latin typeface="Times New Roman"/>
                <a:cs typeface="Times New Roman"/>
              </a:rPr>
              <a:t>nhỏ hơn quy định của  nhà </a:t>
            </a:r>
            <a:r>
              <a:rPr sz="1100" i="1" spc="-5" dirty="0">
                <a:latin typeface="Times New Roman"/>
                <a:cs typeface="Times New Roman"/>
              </a:rPr>
              <a:t>sản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xuất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(b), </a:t>
            </a:r>
            <a:r>
              <a:rPr sz="1100" i="1" dirty="0">
                <a:latin typeface="Times New Roman"/>
                <a:cs typeface="Times New Roman"/>
              </a:rPr>
              <a:t>lốp </a:t>
            </a:r>
            <a:r>
              <a:rPr sz="1100" i="1" spc="-10" dirty="0">
                <a:latin typeface="Times New Roman"/>
                <a:cs typeface="Times New Roman"/>
              </a:rPr>
              <a:t>bị </a:t>
            </a:r>
            <a:r>
              <a:rPr sz="1100" i="1" spc="-5" dirty="0">
                <a:latin typeface="Times New Roman"/>
                <a:cs typeface="Times New Roman"/>
              </a:rPr>
              <a:t>mòn </a:t>
            </a:r>
            <a:r>
              <a:rPr sz="1100" i="1" dirty="0">
                <a:latin typeface="Times New Roman"/>
                <a:cs typeface="Times New Roman"/>
              </a:rPr>
              <a:t>không đều </a:t>
            </a:r>
            <a:r>
              <a:rPr sz="1100" i="1" spc="-5" dirty="0">
                <a:latin typeface="Times New Roman"/>
                <a:cs typeface="Times New Roman"/>
              </a:rPr>
              <a:t>(bên phải mòn hình sóng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nhiều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100" i="1" dirty="0">
                <a:latin typeface="Times New Roman"/>
                <a:cs typeface="Times New Roman"/>
              </a:rPr>
              <a:t>hơn bên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trái)</a:t>
            </a:r>
            <a:endParaRPr sz="1100">
              <a:latin typeface="Times New Roman"/>
              <a:cs typeface="Times New Roman"/>
            </a:endParaRPr>
          </a:p>
          <a:p>
            <a:pPr marL="12700" marR="1038860">
              <a:lnSpc>
                <a:spcPct val="147300"/>
              </a:lnSpc>
            </a:pPr>
            <a:r>
              <a:rPr sz="1100" i="1" spc="-5" dirty="0">
                <a:latin typeface="Times New Roman"/>
                <a:cs typeface="Times New Roman"/>
              </a:rPr>
              <a:t>Hình (c) </a:t>
            </a:r>
            <a:r>
              <a:rPr sz="1100" i="1" dirty="0">
                <a:latin typeface="Times New Roman"/>
                <a:cs typeface="Times New Roman"/>
              </a:rPr>
              <a:t>lốp có </a:t>
            </a:r>
            <a:r>
              <a:rPr sz="1100" i="1" spc="-5" dirty="0">
                <a:latin typeface="Times New Roman"/>
                <a:cs typeface="Times New Roman"/>
              </a:rPr>
              <a:t>một bên </a:t>
            </a:r>
            <a:r>
              <a:rPr sz="1100" i="1" spc="-10" dirty="0">
                <a:latin typeface="Times New Roman"/>
                <a:cs typeface="Times New Roman"/>
              </a:rPr>
              <a:t>mòn </a:t>
            </a:r>
            <a:r>
              <a:rPr sz="1100" i="1" dirty="0">
                <a:latin typeface="Times New Roman"/>
                <a:cs typeface="Times New Roman"/>
              </a:rPr>
              <a:t>đều ở </a:t>
            </a:r>
            <a:r>
              <a:rPr sz="1100" i="1" spc="-5" dirty="0">
                <a:latin typeface="Times New Roman"/>
                <a:cs typeface="Times New Roman"/>
              </a:rPr>
              <a:t>cả </a:t>
            </a:r>
            <a:r>
              <a:rPr sz="1100" i="1" dirty="0">
                <a:latin typeface="Times New Roman"/>
                <a:cs typeface="Times New Roman"/>
              </a:rPr>
              <a:t>bề </a:t>
            </a:r>
            <a:r>
              <a:rPr sz="1100" i="1" spc="-10" dirty="0">
                <a:latin typeface="Times New Roman"/>
                <a:cs typeface="Times New Roman"/>
              </a:rPr>
              <a:t>mặt  </a:t>
            </a:r>
            <a:r>
              <a:rPr sz="1100" i="1" spc="-5" dirty="0">
                <a:latin typeface="Times New Roman"/>
                <a:cs typeface="Times New Roman"/>
              </a:rPr>
              <a:t>Hình (d) Lốp mòn </a:t>
            </a:r>
            <a:r>
              <a:rPr sz="1100" i="1" dirty="0">
                <a:latin typeface="Times New Roman"/>
                <a:cs typeface="Times New Roman"/>
              </a:rPr>
              <a:t>không </a:t>
            </a:r>
            <a:r>
              <a:rPr sz="1100" i="1" spc="-5" dirty="0">
                <a:latin typeface="Times New Roman"/>
                <a:cs typeface="Times New Roman"/>
              </a:rPr>
              <a:t>đều trên </a:t>
            </a:r>
            <a:r>
              <a:rPr sz="1100" i="1" dirty="0">
                <a:latin typeface="Times New Roman"/>
                <a:cs typeface="Times New Roman"/>
              </a:rPr>
              <a:t>các hoa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lốp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2" y="5502402"/>
            <a:ext cx="3626485" cy="9315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269240" algn="just">
              <a:lnSpc>
                <a:spcPct val="98500"/>
              </a:lnSpc>
              <a:spcBef>
                <a:spcPts val="120"/>
              </a:spcBef>
            </a:pPr>
            <a:r>
              <a:rPr sz="1100" spc="-5" dirty="0">
                <a:latin typeface="Times New Roman"/>
                <a:cs typeface="Times New Roman"/>
              </a:rPr>
              <a:t>Do </a:t>
            </a:r>
            <a:r>
              <a:rPr sz="1100" dirty="0" err="1">
                <a:latin typeface="Times New Roman"/>
                <a:cs typeface="Times New Roman"/>
              </a:rPr>
              <a:t>lốp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lốp sau có điều </a:t>
            </a:r>
            <a:r>
              <a:rPr sz="1100" spc="-5" dirty="0">
                <a:latin typeface="Times New Roman"/>
                <a:cs typeface="Times New Roman"/>
              </a:rPr>
              <a:t>kiện hoạt </a:t>
            </a:r>
            <a:r>
              <a:rPr sz="1100" dirty="0">
                <a:latin typeface="Times New Roman"/>
                <a:cs typeface="Times New Roman"/>
              </a:rPr>
              <a:t>động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spc="-30" dirty="0">
                <a:latin typeface="Times New Roman"/>
                <a:cs typeface="Times New Roman"/>
              </a:rPr>
              <a:t>nhau  </a:t>
            </a:r>
            <a:r>
              <a:rPr sz="1100" dirty="0">
                <a:latin typeface="Times New Roman"/>
                <a:cs typeface="Times New Roman"/>
              </a:rPr>
              <a:t>nên độ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hoa </a:t>
            </a:r>
            <a:r>
              <a:rPr sz="1100" spc="-5" dirty="0">
                <a:latin typeface="Times New Roman"/>
                <a:cs typeface="Times New Roman"/>
              </a:rPr>
              <a:t>lốp của </a:t>
            </a:r>
            <a:r>
              <a:rPr sz="1100" dirty="0">
                <a:latin typeface="Times New Roman"/>
                <a:cs typeface="Times New Roman"/>
              </a:rPr>
              <a:t>chúng cũng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dirty="0">
                <a:latin typeface="Times New Roman"/>
                <a:cs typeface="Times New Roman"/>
              </a:rPr>
              <a:t>nhau. </a:t>
            </a:r>
            <a:r>
              <a:rPr sz="1100" spc="-5" dirty="0">
                <a:latin typeface="Times New Roman"/>
                <a:cs typeface="Times New Roman"/>
              </a:rPr>
              <a:t>Để bảo </a:t>
            </a:r>
            <a:r>
              <a:rPr sz="1100" dirty="0">
                <a:latin typeface="Times New Roman"/>
                <a:cs typeface="Times New Roman"/>
              </a:rPr>
              <a:t>đảm độ 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hoa lốp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tuổi thọ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các lốp đều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nhau, phải </a:t>
            </a:r>
            <a:r>
              <a:rPr sz="1100" spc="-5" dirty="0">
                <a:latin typeface="Times New Roman"/>
                <a:cs typeface="Times New Roman"/>
              </a:rPr>
              <a:t>tiến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đảo lốp.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90"/>
              </a:spcBef>
            </a:pP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đảo lốp theo hình </a:t>
            </a:r>
            <a:r>
              <a:rPr sz="1100" spc="-10" dirty="0">
                <a:latin typeface="Times New Roman"/>
                <a:cs typeface="Times New Roman"/>
              </a:rPr>
              <a:t>vẽ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8.8</a:t>
            </a:r>
          </a:p>
        </p:txBody>
      </p:sp>
      <p:sp>
        <p:nvSpPr>
          <p:cNvPr id="5" name="object 5"/>
          <p:cNvSpPr/>
          <p:nvPr/>
        </p:nvSpPr>
        <p:spPr>
          <a:xfrm>
            <a:off x="6210300" y="1088464"/>
            <a:ext cx="3485353" cy="14654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62731" y="2815944"/>
            <a:ext cx="2816512" cy="1870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4729734"/>
            <a:ext cx="3625850" cy="159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8410">
              <a:lnSpc>
                <a:spcPts val="1315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8.8: Đảo lốp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ôtô</a:t>
            </a:r>
            <a:endParaRPr sz="1100">
              <a:latin typeface="Times New Roman"/>
              <a:cs typeface="Times New Roman"/>
            </a:endParaRPr>
          </a:p>
          <a:p>
            <a:pPr marL="208915" indent="-196850">
              <a:lnSpc>
                <a:spcPts val="1315"/>
              </a:lnSpc>
              <a:buAutoNum type="alphaLcParenBoth"/>
              <a:tabLst>
                <a:tab pos="2095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Đảo </a:t>
            </a:r>
            <a:r>
              <a:rPr sz="1100" i="1" dirty="0">
                <a:latin typeface="Times New Roman"/>
                <a:cs typeface="Times New Roman"/>
              </a:rPr>
              <a:t>lốp xe </a:t>
            </a:r>
            <a:r>
              <a:rPr sz="1100" i="1" spc="-5" dirty="0">
                <a:latin typeface="Times New Roman"/>
                <a:cs typeface="Times New Roman"/>
              </a:rPr>
              <a:t>ôtô con </a:t>
            </a:r>
            <a:r>
              <a:rPr sz="1100" i="1" dirty="0">
                <a:latin typeface="Times New Roman"/>
                <a:cs typeface="Times New Roman"/>
              </a:rPr>
              <a:t>04 </a:t>
            </a:r>
            <a:r>
              <a:rPr sz="1100" i="1" spc="-5" dirty="0">
                <a:latin typeface="Times New Roman"/>
                <a:cs typeface="Times New Roman"/>
              </a:rPr>
              <a:t>bánh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  <a:p>
            <a:pPr marL="208915" indent="-196850">
              <a:lnSpc>
                <a:spcPct val="100000"/>
              </a:lnSpc>
              <a:spcBef>
                <a:spcPts val="229"/>
              </a:spcBef>
              <a:buAutoNum type="alphaLcParenBoth"/>
              <a:tabLst>
                <a:tab pos="2095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Đảo </a:t>
            </a:r>
            <a:r>
              <a:rPr sz="1100" i="1" dirty="0">
                <a:latin typeface="Times New Roman"/>
                <a:cs typeface="Times New Roman"/>
              </a:rPr>
              <a:t>lốp xe </a:t>
            </a:r>
            <a:r>
              <a:rPr sz="1100" i="1" spc="-5" dirty="0">
                <a:latin typeface="Times New Roman"/>
                <a:cs typeface="Times New Roman"/>
              </a:rPr>
              <a:t>ôtô </a:t>
            </a:r>
            <a:r>
              <a:rPr sz="1100" i="1" dirty="0">
                <a:latin typeface="Times New Roman"/>
                <a:cs typeface="Times New Roman"/>
              </a:rPr>
              <a:t>06 bánh xe </a:t>
            </a:r>
            <a:r>
              <a:rPr sz="1100" i="1" spc="-5" dirty="0">
                <a:latin typeface="Times New Roman"/>
                <a:cs typeface="Times New Roman"/>
              </a:rPr>
              <a:t>giống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nhau</a:t>
            </a:r>
            <a:endParaRPr sz="1100">
              <a:latin typeface="Times New Roman"/>
              <a:cs typeface="Times New Roman"/>
            </a:endParaRPr>
          </a:p>
          <a:p>
            <a:pPr marL="201295" indent="-189230">
              <a:lnSpc>
                <a:spcPct val="100000"/>
              </a:lnSpc>
              <a:spcBef>
                <a:spcPts val="240"/>
              </a:spcBef>
              <a:buAutoNum type="alphaLcParenBoth"/>
              <a:tabLst>
                <a:tab pos="20193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Đảo </a:t>
            </a:r>
            <a:r>
              <a:rPr sz="1100" i="1" dirty="0">
                <a:latin typeface="Times New Roman"/>
                <a:cs typeface="Times New Roman"/>
              </a:rPr>
              <a:t>lốp ôtô 06 bánh xe có 02i bánh </a:t>
            </a:r>
            <a:r>
              <a:rPr sz="1100" i="1" spc="-5" dirty="0">
                <a:latin typeface="Times New Roman"/>
                <a:cs typeface="Times New Roman"/>
              </a:rPr>
              <a:t>trước </a:t>
            </a:r>
            <a:r>
              <a:rPr sz="1100" i="1" dirty="0">
                <a:latin typeface="Times New Roman"/>
                <a:cs typeface="Times New Roman"/>
              </a:rPr>
              <a:t>khác 04 bánh</a:t>
            </a:r>
            <a:r>
              <a:rPr sz="1100" i="1" spc="-10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sau</a:t>
            </a:r>
            <a:endParaRPr sz="11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54"/>
              </a:spcBef>
            </a:pPr>
            <a:r>
              <a:rPr sz="1100" i="1" dirty="0">
                <a:latin typeface="Times New Roman"/>
                <a:cs typeface="Times New Roman"/>
              </a:rPr>
              <a:t>d) </a:t>
            </a:r>
            <a:r>
              <a:rPr sz="1100" i="1" spc="-5" dirty="0">
                <a:latin typeface="Times New Roman"/>
                <a:cs typeface="Times New Roman"/>
              </a:rPr>
              <a:t>Đảo </a:t>
            </a:r>
            <a:r>
              <a:rPr sz="1100" i="1" dirty="0">
                <a:latin typeface="Times New Roman"/>
                <a:cs typeface="Times New Roman"/>
              </a:rPr>
              <a:t>lốp ô tô 8 bánh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85"/>
              </a:spcBef>
            </a:pPr>
            <a:r>
              <a:rPr sz="1100" i="1" dirty="0">
                <a:latin typeface="Times New Roman"/>
                <a:cs typeface="Times New Roman"/>
              </a:rPr>
              <a:t>8.3.2.8 - Kiểm </a:t>
            </a:r>
            <a:r>
              <a:rPr sz="1100" i="1" spc="-5" dirty="0">
                <a:latin typeface="Times New Roman"/>
                <a:cs typeface="Times New Roman"/>
              </a:rPr>
              <a:t>tra, </a:t>
            </a:r>
            <a:r>
              <a:rPr sz="1100" i="1" dirty="0">
                <a:latin typeface="Times New Roman"/>
                <a:cs typeface="Times New Roman"/>
              </a:rPr>
              <a:t>xiết </a:t>
            </a:r>
            <a:r>
              <a:rPr sz="1100" i="1" spc="-5" dirty="0">
                <a:latin typeface="Times New Roman"/>
                <a:cs typeface="Times New Roman"/>
              </a:rPr>
              <a:t>chặt </a:t>
            </a:r>
            <a:r>
              <a:rPr sz="1100" i="1" dirty="0">
                <a:latin typeface="Times New Roman"/>
                <a:cs typeface="Times New Roman"/>
              </a:rPr>
              <a:t>các </a:t>
            </a:r>
            <a:r>
              <a:rPr sz="1100" i="1" spc="-5" dirty="0">
                <a:latin typeface="Times New Roman"/>
                <a:cs typeface="Times New Roman"/>
              </a:rPr>
              <a:t>đai </a:t>
            </a:r>
            <a:r>
              <a:rPr sz="1100" i="1" dirty="0">
                <a:latin typeface="Times New Roman"/>
                <a:cs typeface="Times New Roman"/>
              </a:rPr>
              <a:t>ốc bánh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50"/>
              </a:lnSpc>
              <a:spcBef>
                <a:spcPts val="650"/>
              </a:spcBef>
            </a:pP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đai </a:t>
            </a:r>
            <a:r>
              <a:rPr sz="1100" dirty="0">
                <a:latin typeface="Times New Roman"/>
                <a:cs typeface="Times New Roman"/>
              </a:rPr>
              <a:t>ốc bánh xe bên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ren phải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đai ốc bánh  xe bên </a:t>
            </a:r>
            <a:r>
              <a:rPr sz="1100" spc="-5" dirty="0">
                <a:latin typeface="Times New Roman"/>
                <a:cs typeface="Times New Roman"/>
              </a:rPr>
              <a:t>trái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ren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trái.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9302"/>
            <a:ext cx="3629025" cy="5111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269240" algn="just">
              <a:lnSpc>
                <a:spcPts val="1250"/>
              </a:lnSpc>
              <a:spcBef>
                <a:spcPts val="20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xiết chặt các đai </a:t>
            </a:r>
            <a:r>
              <a:rPr sz="1100" dirty="0">
                <a:latin typeface="Times New Roman"/>
                <a:cs typeface="Times New Roman"/>
              </a:rPr>
              <a:t>ốc bánh xe </a:t>
            </a:r>
            <a:r>
              <a:rPr sz="1100" spc="-5" dirty="0">
                <a:latin typeface="Times New Roman"/>
                <a:cs typeface="Times New Roman"/>
              </a:rPr>
              <a:t>hoặc khi </a:t>
            </a:r>
            <a:r>
              <a:rPr sz="1100" dirty="0">
                <a:latin typeface="Times New Roman"/>
                <a:cs typeface="Times New Roman"/>
              </a:rPr>
              <a:t>đảo  lốp </a:t>
            </a:r>
            <a:r>
              <a:rPr sz="1100" spc="-5" dirty="0">
                <a:latin typeface="Times New Roman"/>
                <a:cs typeface="Times New Roman"/>
              </a:rPr>
              <a:t>phải xiết chặt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5" dirty="0">
                <a:latin typeface="Times New Roman"/>
                <a:cs typeface="Times New Roman"/>
              </a:rPr>
              <a:t>đai </a:t>
            </a:r>
            <a:r>
              <a:rPr sz="1100" dirty="0">
                <a:latin typeface="Times New Roman"/>
                <a:cs typeface="Times New Roman"/>
              </a:rPr>
              <a:t>ốc </a:t>
            </a:r>
            <a:r>
              <a:rPr sz="1100" spc="-5" dirty="0">
                <a:latin typeface="Times New Roman"/>
                <a:cs typeface="Times New Roman"/>
              </a:rPr>
              <a:t>theo </a:t>
            </a:r>
            <a:r>
              <a:rPr sz="1100" dirty="0">
                <a:latin typeface="Times New Roman"/>
                <a:cs typeface="Times New Roman"/>
              </a:rPr>
              <a:t>đúng quy 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ren (trái,  </a:t>
            </a:r>
            <a:r>
              <a:rPr sz="1100" spc="-5" dirty="0">
                <a:latin typeface="Times New Roman"/>
                <a:cs typeface="Times New Roman"/>
              </a:rPr>
              <a:t>phải)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thứ </a:t>
            </a:r>
            <a:r>
              <a:rPr sz="1100" spc="-5" dirty="0">
                <a:latin typeface="Times New Roman"/>
                <a:cs typeface="Times New Roman"/>
              </a:rPr>
              <a:t>tự (hình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8.9).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8869" y="1607507"/>
            <a:ext cx="2562703" cy="1993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0302" y="3818001"/>
            <a:ext cx="20612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8.9: Thứ </a:t>
            </a:r>
            <a:r>
              <a:rPr sz="1100" i="1" dirty="0">
                <a:latin typeface="Times New Roman"/>
                <a:cs typeface="Times New Roman"/>
              </a:rPr>
              <a:t>tự </a:t>
            </a:r>
            <a:r>
              <a:rPr sz="1100" i="1" spc="-5" dirty="0">
                <a:latin typeface="Times New Roman"/>
                <a:cs typeface="Times New Roman"/>
              </a:rPr>
              <a:t>xiết đai </a:t>
            </a:r>
            <a:r>
              <a:rPr sz="1100" i="1" spc="-10" dirty="0">
                <a:latin typeface="Times New Roman"/>
                <a:cs typeface="Times New Roman"/>
              </a:rPr>
              <a:t>ốc </a:t>
            </a:r>
            <a:r>
              <a:rPr sz="1100" i="1" dirty="0">
                <a:latin typeface="Times New Roman"/>
                <a:cs typeface="Times New Roman"/>
              </a:rPr>
              <a:t>bánh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xe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4145660"/>
            <a:ext cx="3627754" cy="23158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9525" indent="269240" algn="just">
              <a:lnSpc>
                <a:spcPts val="1300"/>
              </a:lnSpc>
              <a:spcBef>
                <a:spcPts val="165"/>
              </a:spcBef>
            </a:pPr>
            <a:r>
              <a:rPr sz="1100" i="1" dirty="0">
                <a:latin typeface="Times New Roman"/>
                <a:cs typeface="Times New Roman"/>
              </a:rPr>
              <a:t>8.3.2.9 -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bổ </a:t>
            </a:r>
            <a:r>
              <a:rPr sz="1100" spc="-5" dirty="0">
                <a:latin typeface="Times New Roman"/>
                <a:cs typeface="Times New Roman"/>
              </a:rPr>
              <a:t>xung </a:t>
            </a:r>
            <a:r>
              <a:rPr sz="1100" dirty="0">
                <a:latin typeface="Times New Roman"/>
                <a:cs typeface="Times New Roman"/>
              </a:rPr>
              <a:t>dung dịch rửa </a:t>
            </a:r>
            <a:r>
              <a:rPr sz="1100" spc="-5" dirty="0">
                <a:latin typeface="Times New Roman"/>
                <a:cs typeface="Times New Roman"/>
              </a:rPr>
              <a:t>kính </a:t>
            </a:r>
            <a:r>
              <a:rPr sz="1100" dirty="0">
                <a:latin typeface="Times New Roman"/>
                <a:cs typeface="Times New Roman"/>
              </a:rPr>
              <a:t>chắn </a:t>
            </a:r>
            <a:r>
              <a:rPr sz="1100" spc="-5" dirty="0">
                <a:latin typeface="Times New Roman"/>
                <a:cs typeface="Times New Roman"/>
              </a:rPr>
              <a:t>gió 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tr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500"/>
              </a:lnSpc>
              <a:spcBef>
                <a:spcPts val="560"/>
              </a:spcBef>
            </a:pPr>
            <a:r>
              <a:rPr sz="1100" spc="-5" dirty="0">
                <a:latin typeface="Times New Roman"/>
                <a:cs typeface="Times New Roman"/>
              </a:rPr>
              <a:t>Phải kiểm tra mức dung dịch trong </a:t>
            </a:r>
            <a:r>
              <a:rPr sz="1100" dirty="0">
                <a:latin typeface="Times New Roman"/>
                <a:cs typeface="Times New Roman"/>
              </a:rPr>
              <a:t>bình </a:t>
            </a:r>
            <a:r>
              <a:rPr sz="1100" spc="-5" dirty="0">
                <a:latin typeface="Times New Roman"/>
                <a:cs typeface="Times New Roman"/>
              </a:rPr>
              <a:t>đựng </a:t>
            </a:r>
            <a:r>
              <a:rPr sz="1100" dirty="0">
                <a:latin typeface="Times New Roman"/>
                <a:cs typeface="Times New Roman"/>
              </a:rPr>
              <a:t>dung dịch  phun rửa </a:t>
            </a:r>
            <a:r>
              <a:rPr sz="1100" spc="-5" dirty="0">
                <a:latin typeface="Times New Roman"/>
                <a:cs typeface="Times New Roman"/>
              </a:rPr>
              <a:t>kính chắn gió </a:t>
            </a:r>
            <a:r>
              <a:rPr sz="1100" dirty="0" err="1">
                <a:latin typeface="Times New Roman"/>
                <a:cs typeface="Times New Roman"/>
              </a:rPr>
              <a:t>phía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tr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ớc</a:t>
            </a:r>
            <a:r>
              <a:rPr sz="1100" spc="-55" dirty="0">
                <a:latin typeface="Times New Roman"/>
                <a:cs typeface="Times New Roman"/>
              </a:rPr>
              <a:t>. </a:t>
            </a:r>
            <a:r>
              <a:rPr sz="1100" spc="-5" dirty="0">
                <a:latin typeface="Times New Roman"/>
                <a:cs typeface="Times New Roman"/>
              </a:rPr>
              <a:t>Nếu mức </a:t>
            </a:r>
            <a:r>
              <a:rPr sz="1100" dirty="0">
                <a:latin typeface="Times New Roman"/>
                <a:cs typeface="Times New Roman"/>
              </a:rPr>
              <a:t>dung dịch </a:t>
            </a:r>
            <a:r>
              <a:rPr sz="1100" spc="-35" dirty="0">
                <a:latin typeface="Times New Roman"/>
                <a:cs typeface="Times New Roman"/>
              </a:rPr>
              <a:t>không  </a:t>
            </a:r>
            <a:r>
              <a:rPr sz="1100" dirty="0">
                <a:latin typeface="Times New Roman"/>
                <a:cs typeface="Times New Roman"/>
              </a:rPr>
              <a:t>đủ phải bổ </a:t>
            </a:r>
            <a:r>
              <a:rPr sz="1100" spc="-5" dirty="0">
                <a:latin typeface="Times New Roman"/>
                <a:cs typeface="Times New Roman"/>
              </a:rPr>
              <a:t>xung </a:t>
            </a:r>
            <a:r>
              <a:rPr sz="1100" dirty="0">
                <a:latin typeface="Times New Roman"/>
                <a:cs typeface="Times New Roman"/>
              </a:rPr>
              <a:t>đúng loại dung dịch </a:t>
            </a:r>
            <a:r>
              <a:rPr sz="1100" spc="-5" dirty="0">
                <a:latin typeface="Times New Roman"/>
                <a:cs typeface="Times New Roman"/>
              </a:rPr>
              <a:t>rửa kính </a:t>
            </a:r>
            <a:r>
              <a:rPr sz="1100" dirty="0">
                <a:latin typeface="Times New Roman"/>
                <a:cs typeface="Times New Roman"/>
              </a:rPr>
              <a:t>chắn </a:t>
            </a:r>
            <a:r>
              <a:rPr sz="1100" spc="-5" dirty="0">
                <a:latin typeface="Times New Roman"/>
                <a:cs typeface="Times New Roman"/>
              </a:rPr>
              <a:t>gió, không  </a:t>
            </a:r>
            <a:r>
              <a:rPr sz="1100" dirty="0">
                <a:latin typeface="Times New Roman"/>
                <a:cs typeface="Times New Roman"/>
              </a:rPr>
              <a:t>dùng dung dịch làm </a:t>
            </a:r>
            <a:r>
              <a:rPr sz="1100" spc="-5" dirty="0">
                <a:latin typeface="Times New Roman"/>
                <a:cs typeface="Times New Roman"/>
              </a:rPr>
              <a:t>mát </a:t>
            </a:r>
            <a:r>
              <a:rPr sz="1100" dirty="0">
                <a:latin typeface="Times New Roman"/>
                <a:cs typeface="Times New Roman"/>
              </a:rPr>
              <a:t>động cơ để thay thế,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trộn </a:t>
            </a:r>
            <a:r>
              <a:rPr sz="1100" spc="-5" dirty="0" err="1">
                <a:latin typeface="Times New Roman"/>
                <a:cs typeface="Times New Roman"/>
              </a:rPr>
              <a:t>lẫn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dung </a:t>
            </a:r>
            <a:r>
              <a:rPr sz="1100" spc="-5" dirty="0">
                <a:latin typeface="Times New Roman"/>
                <a:cs typeface="Times New Roman"/>
              </a:rPr>
              <a:t>dịch </a:t>
            </a:r>
            <a:r>
              <a:rPr sz="1100" dirty="0">
                <a:latin typeface="Times New Roman"/>
                <a:cs typeface="Times New Roman"/>
              </a:rPr>
              <a:t>rửa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kính.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  <a:spcBef>
                <a:spcPts val="575"/>
              </a:spcBef>
            </a:pPr>
            <a:r>
              <a:rPr sz="1100" dirty="0">
                <a:latin typeface="Times New Roman"/>
                <a:cs typeface="Times New Roman"/>
              </a:rPr>
              <a:t>Trình tự </a:t>
            </a:r>
            <a:r>
              <a:rPr sz="1100" spc="-5" dirty="0">
                <a:latin typeface="Times New Roman"/>
                <a:cs typeface="Times New Roman"/>
              </a:rPr>
              <a:t>thực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hiện: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ts val="1300"/>
              </a:lnSpc>
              <a:spcBef>
                <a:spcPts val="650"/>
              </a:spcBef>
            </a:pPr>
            <a:r>
              <a:rPr sz="1100" spc="-10" dirty="0">
                <a:latin typeface="Times New Roman"/>
                <a:cs typeface="Times New Roman"/>
              </a:rPr>
              <a:t>-Mở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>
                <a:latin typeface="Times New Roman"/>
                <a:cs typeface="Times New Roman"/>
              </a:rPr>
              <a:t>khoang máy </a:t>
            </a:r>
            <a:r>
              <a:rPr sz="1100" dirty="0">
                <a:latin typeface="Times New Roman"/>
                <a:cs typeface="Times New Roman"/>
              </a:rPr>
              <a:t>(ca pô): </a:t>
            </a:r>
            <a:r>
              <a:rPr sz="1100" spc="-5" dirty="0">
                <a:latin typeface="Times New Roman"/>
                <a:cs typeface="Times New Roman"/>
              </a:rPr>
              <a:t>tìm </a:t>
            </a:r>
            <a:r>
              <a:rPr sz="1100" dirty="0">
                <a:latin typeface="Times New Roman"/>
                <a:cs typeface="Times New Roman"/>
              </a:rPr>
              <a:t>lẫy </a:t>
            </a:r>
            <a:r>
              <a:rPr sz="1100" spc="-10" dirty="0">
                <a:latin typeface="Times New Roman"/>
                <a:cs typeface="Times New Roman"/>
              </a:rPr>
              <a:t>mở </a:t>
            </a:r>
            <a:r>
              <a:rPr sz="1100" dirty="0">
                <a:latin typeface="Times New Roman"/>
                <a:cs typeface="Times New Roman"/>
              </a:rPr>
              <a:t>nắp </a:t>
            </a:r>
            <a:r>
              <a:rPr sz="1100" spc="-5" dirty="0">
                <a:latin typeface="Times New Roman"/>
                <a:cs typeface="Times New Roman"/>
              </a:rPr>
              <a:t>khoang máy,  kéo </a:t>
            </a:r>
            <a:r>
              <a:rPr sz="1100" dirty="0">
                <a:latin typeface="Times New Roman"/>
                <a:cs typeface="Times New Roman"/>
              </a:rPr>
              <a:t>lẫy để </a:t>
            </a:r>
            <a:r>
              <a:rPr sz="1100" spc="-10" dirty="0" err="1">
                <a:latin typeface="Times New Roman"/>
                <a:cs typeface="Times New Roman"/>
              </a:rPr>
              <a:t>mở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 </a:t>
            </a:r>
            <a:r>
              <a:rPr sz="1100" spc="-10" dirty="0">
                <a:latin typeface="Times New Roman"/>
                <a:cs typeface="Times New Roman"/>
              </a:rPr>
              <a:t>vẽ </a:t>
            </a:r>
            <a:r>
              <a:rPr sz="1100" dirty="0">
                <a:latin typeface="Times New Roman"/>
                <a:cs typeface="Times New Roman"/>
              </a:rPr>
              <a:t>(a)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;</a:t>
            </a:r>
          </a:p>
          <a:p>
            <a:pPr marL="281940" algn="just">
              <a:lnSpc>
                <a:spcPts val="1315"/>
              </a:lnSpc>
              <a:spcBef>
                <a:spcPts val="535"/>
              </a:spcBef>
            </a:pPr>
            <a:r>
              <a:rPr sz="1100" dirty="0">
                <a:latin typeface="Times New Roman"/>
                <a:cs typeface="Times New Roman"/>
              </a:rPr>
              <a:t>- Mở nắp </a:t>
            </a:r>
            <a:r>
              <a:rPr sz="1100" spc="-5" dirty="0">
                <a:latin typeface="Times New Roman"/>
                <a:cs typeface="Times New Roman"/>
              </a:rPr>
              <a:t>khoang máy, </a:t>
            </a:r>
            <a:r>
              <a:rPr sz="1100" dirty="0">
                <a:latin typeface="Times New Roman"/>
                <a:cs typeface="Times New Roman"/>
              </a:rPr>
              <a:t>chống nắp </a:t>
            </a:r>
            <a:r>
              <a:rPr sz="1100" spc="-5" dirty="0">
                <a:latin typeface="Times New Roman"/>
                <a:cs typeface="Times New Roman"/>
              </a:rPr>
              <a:t>khoang </a:t>
            </a:r>
            <a:r>
              <a:rPr sz="1100" spc="-5" dirty="0" err="1">
                <a:latin typeface="Times New Roman"/>
                <a:cs typeface="Times New Roman"/>
              </a:rPr>
              <a:t>máy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imes New Roman"/>
                <a:cs typeface="Times New Roman"/>
              </a:rPr>
              <a:t>vẽ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sz="1100" spc="-5" dirty="0">
                <a:latin typeface="Times New Roman"/>
                <a:cs typeface="Times New Roman"/>
              </a:rPr>
              <a:t>(b);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8236" y="951331"/>
            <a:ext cx="3356610" cy="5073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91440" indent="-79375">
              <a:lnSpc>
                <a:spcPct val="100000"/>
              </a:lnSpc>
              <a:spcBef>
                <a:spcPts val="675"/>
              </a:spcBef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Tìm nắp bình </a:t>
            </a:r>
            <a:r>
              <a:rPr sz="1100" spc="-5" dirty="0">
                <a:latin typeface="Times New Roman"/>
                <a:cs typeface="Times New Roman"/>
              </a:rPr>
              <a:t>chứa </a:t>
            </a:r>
            <a:r>
              <a:rPr sz="1100" dirty="0">
                <a:latin typeface="Times New Roman"/>
                <a:cs typeface="Times New Roman"/>
              </a:rPr>
              <a:t>dung </a:t>
            </a:r>
            <a:r>
              <a:rPr sz="1100" spc="-5" dirty="0">
                <a:latin typeface="Times New Roman"/>
                <a:cs typeface="Times New Roman"/>
              </a:rPr>
              <a:t>dịch </a:t>
            </a:r>
            <a:r>
              <a:rPr sz="1100" dirty="0">
                <a:latin typeface="Times New Roman"/>
                <a:cs typeface="Times New Roman"/>
              </a:rPr>
              <a:t>rửa </a:t>
            </a:r>
            <a:r>
              <a:rPr sz="1100" spc="-5" dirty="0">
                <a:latin typeface="Times New Roman"/>
                <a:cs typeface="Times New Roman"/>
              </a:rPr>
              <a:t>kính (hình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c);</a:t>
            </a:r>
            <a:endParaRPr sz="1100" dirty="0">
              <a:latin typeface="Times New Roman"/>
              <a:cs typeface="Times New Roman"/>
            </a:endParaRPr>
          </a:p>
          <a:p>
            <a:pPr marL="93345" indent="-81280">
              <a:lnSpc>
                <a:spcPct val="100000"/>
              </a:lnSpc>
              <a:spcBef>
                <a:spcPts val="575"/>
              </a:spcBef>
              <a:buChar char="-"/>
              <a:tabLst>
                <a:tab pos="93980" algn="l"/>
              </a:tabLst>
            </a:pPr>
            <a:r>
              <a:rPr sz="1100" dirty="0">
                <a:latin typeface="Times New Roman"/>
                <a:cs typeface="Times New Roman"/>
              </a:rPr>
              <a:t>Thực </a:t>
            </a:r>
            <a:r>
              <a:rPr sz="1100" spc="-5" dirty="0">
                <a:latin typeface="Times New Roman"/>
                <a:cs typeface="Times New Roman"/>
              </a:rPr>
              <a:t>hiện </a:t>
            </a:r>
            <a:r>
              <a:rPr sz="1100" dirty="0">
                <a:latin typeface="Times New Roman"/>
                <a:cs typeface="Times New Roman"/>
              </a:rPr>
              <a:t>đổ </a:t>
            </a:r>
            <a:r>
              <a:rPr sz="1100" spc="-5" dirty="0">
                <a:latin typeface="Times New Roman"/>
                <a:cs typeface="Times New Roman"/>
              </a:rPr>
              <a:t>thêm </a:t>
            </a:r>
            <a:r>
              <a:rPr sz="1100" dirty="0">
                <a:latin typeface="Times New Roman"/>
                <a:cs typeface="Times New Roman"/>
              </a:rPr>
              <a:t>dung dịch rửa </a:t>
            </a:r>
            <a:r>
              <a:rPr sz="1100" spc="-5" dirty="0">
                <a:latin typeface="Times New Roman"/>
                <a:cs typeface="Times New Roman"/>
              </a:rPr>
              <a:t>kính nếu </a:t>
            </a:r>
            <a:r>
              <a:rPr sz="1100" spc="-5" dirty="0" err="1">
                <a:latin typeface="Times New Roman"/>
                <a:cs typeface="Times New Roman"/>
              </a:rPr>
              <a:t>thiếu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hình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8489" y="1430782"/>
            <a:ext cx="2247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(d).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68236" y="1671574"/>
            <a:ext cx="190373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- Thực </a:t>
            </a:r>
            <a:r>
              <a:rPr sz="1100" spc="-5" dirty="0">
                <a:latin typeface="Times New Roman"/>
                <a:cs typeface="Times New Roman"/>
              </a:rPr>
              <a:t>hiện kiểm </a:t>
            </a:r>
            <a:r>
              <a:rPr sz="1100" dirty="0" err="1">
                <a:latin typeface="Times New Roman"/>
                <a:cs typeface="Times New Roman"/>
              </a:rPr>
              <a:t>tra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(đ)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11595" y="1932305"/>
            <a:ext cx="1680845" cy="10483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71205" y="1947545"/>
            <a:ext cx="1237615" cy="10331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7278" y="3031363"/>
            <a:ext cx="1803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63440" y="3031363"/>
            <a:ext cx="1898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(b)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10300" y="3218815"/>
            <a:ext cx="3465829" cy="835025"/>
            <a:chOff x="6210300" y="3218815"/>
            <a:chExt cx="3465829" cy="835025"/>
          </a:xfrm>
        </p:grpSpPr>
        <p:sp>
          <p:nvSpPr>
            <p:cNvPr id="14" name="object 14"/>
            <p:cNvSpPr/>
            <p:nvPr/>
          </p:nvSpPr>
          <p:spPr>
            <a:xfrm>
              <a:off x="6210300" y="3227705"/>
              <a:ext cx="993775" cy="8261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7239000" y="3218815"/>
              <a:ext cx="1138554" cy="8350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412479" y="3276600"/>
              <a:ext cx="1263650" cy="77723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367653" y="4028313"/>
            <a:ext cx="3288665" cy="360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>
              <a:lnSpc>
                <a:spcPts val="1315"/>
              </a:lnSpc>
              <a:spcBef>
                <a:spcPts val="105"/>
              </a:spcBef>
              <a:tabLst>
                <a:tab pos="1360805" algn="l"/>
                <a:tab pos="2572385" algn="l"/>
              </a:tabLst>
            </a:pPr>
            <a:r>
              <a:rPr sz="1100" spc="-5" dirty="0">
                <a:latin typeface="Times New Roman"/>
                <a:cs typeface="Times New Roman"/>
              </a:rPr>
              <a:t>(c)	</a:t>
            </a:r>
            <a:r>
              <a:rPr sz="1100" dirty="0">
                <a:latin typeface="Times New Roman"/>
                <a:cs typeface="Times New Roman"/>
              </a:rPr>
              <a:t>(d)	</a:t>
            </a:r>
            <a:r>
              <a:rPr sz="1100" spc="-5" dirty="0">
                <a:latin typeface="Times New Roman"/>
                <a:cs typeface="Times New Roman"/>
              </a:rPr>
              <a:t>(đ)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sz="1100" i="1" spc="-5" dirty="0">
                <a:latin typeface="Times New Roman"/>
                <a:cs typeface="Times New Roman"/>
              </a:rPr>
              <a:t>Hình 8.10: Kiểm tra, </a:t>
            </a:r>
            <a:r>
              <a:rPr sz="1100" i="1" dirty="0">
                <a:latin typeface="Times New Roman"/>
                <a:cs typeface="Times New Roman"/>
              </a:rPr>
              <a:t>bổ </a:t>
            </a:r>
            <a:r>
              <a:rPr sz="1100" i="1" spc="-10" dirty="0">
                <a:latin typeface="Times New Roman"/>
                <a:cs typeface="Times New Roman"/>
              </a:rPr>
              <a:t>sung </a:t>
            </a:r>
            <a:r>
              <a:rPr sz="1100" i="1" dirty="0">
                <a:latin typeface="Times New Roman"/>
                <a:cs typeface="Times New Roman"/>
              </a:rPr>
              <a:t>dung </a:t>
            </a:r>
            <a:r>
              <a:rPr sz="1100" i="1" spc="-5" dirty="0">
                <a:latin typeface="Times New Roman"/>
                <a:cs typeface="Times New Roman"/>
              </a:rPr>
              <a:t>dịch rửa kính </a:t>
            </a:r>
            <a:r>
              <a:rPr sz="1100" i="1" dirty="0">
                <a:latin typeface="Times New Roman"/>
                <a:cs typeface="Times New Roman"/>
              </a:rPr>
              <a:t>chắn</a:t>
            </a:r>
            <a:r>
              <a:rPr sz="1100" i="1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gió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4452213"/>
            <a:ext cx="3625850" cy="107837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75"/>
              </a:spcBef>
            </a:pPr>
            <a:r>
              <a:rPr sz="1100" i="1" dirty="0">
                <a:latin typeface="Times New Roman"/>
                <a:cs typeface="Times New Roman"/>
              </a:rPr>
              <a:t>8.2.3.10 -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tra,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bổ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sung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dầu ly</a:t>
            </a: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hợp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ts val="1310"/>
              </a:lnSpc>
              <a:spcBef>
                <a:spcPts val="635"/>
              </a:spcBef>
            </a:pPr>
            <a:r>
              <a:rPr sz="1100" spc="-5" dirty="0">
                <a:latin typeface="Times New Roman"/>
                <a:cs typeface="Times New Roman"/>
              </a:rPr>
              <a:t>Dầu </a:t>
            </a:r>
            <a:r>
              <a:rPr sz="1100" dirty="0">
                <a:latin typeface="Times New Roman"/>
                <a:cs typeface="Times New Roman"/>
              </a:rPr>
              <a:t>phanh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dầu ly hợp, trong qúa </a:t>
            </a:r>
            <a:r>
              <a:rPr sz="1100" spc="-5" dirty="0">
                <a:latin typeface="Times New Roman"/>
                <a:cs typeface="Times New Roman"/>
              </a:rPr>
              <a:t>trình sử </a:t>
            </a:r>
            <a:r>
              <a:rPr sz="1100" dirty="0">
                <a:latin typeface="Times New Roman"/>
                <a:cs typeface="Times New Roman"/>
              </a:rPr>
              <a:t>dụng bị hao  hụt, </a:t>
            </a:r>
            <a:r>
              <a:rPr sz="1100" spc="-10" dirty="0">
                <a:latin typeface="Times New Roman"/>
                <a:cs typeface="Times New Roman"/>
              </a:rPr>
              <a:t>vì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bổ sung thêm cho đủ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quy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định.</a:t>
            </a:r>
          </a:p>
          <a:p>
            <a:pPr marL="12700" marR="5080" indent="457200" algn="just">
              <a:lnSpc>
                <a:spcPct val="98600"/>
              </a:lnSpc>
              <a:spcBef>
                <a:spcPts val="550"/>
              </a:spcBef>
            </a:pPr>
            <a:r>
              <a:rPr sz="1100" dirty="0">
                <a:latin typeface="Times New Roman"/>
                <a:cs typeface="Times New Roman"/>
              </a:rPr>
              <a:t>Mức dầu </a:t>
            </a:r>
            <a:r>
              <a:rPr sz="1100" spc="-5" dirty="0">
                <a:latin typeface="Times New Roman"/>
                <a:cs typeface="Times New Roman"/>
              </a:rPr>
              <a:t>trong bình chứa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quá </a:t>
            </a:r>
            <a:r>
              <a:rPr sz="1100" spc="-5" dirty="0">
                <a:latin typeface="Times New Roman"/>
                <a:cs typeface="Times New Roman"/>
              </a:rPr>
              <a:t>vạch </a:t>
            </a:r>
            <a:r>
              <a:rPr sz="1100" spc="-95" dirty="0">
                <a:latin typeface="Times New Roman"/>
                <a:cs typeface="Times New Roman"/>
              </a:rPr>
              <a:t>''  </a:t>
            </a:r>
            <a:r>
              <a:rPr sz="1100" spc="-5" dirty="0">
                <a:latin typeface="Times New Roman"/>
                <a:cs typeface="Times New Roman"/>
              </a:rPr>
              <a:t>MAX''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cũng </a:t>
            </a:r>
            <a:r>
              <a:rPr sz="1100" dirty="0" err="1">
                <a:latin typeface="Times New Roman"/>
                <a:cs typeface="Times New Roman"/>
              </a:rPr>
              <a:t>không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d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ới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vạch '' </a:t>
            </a:r>
            <a:r>
              <a:rPr sz="1100" dirty="0">
                <a:latin typeface="Times New Roman"/>
                <a:cs typeface="Times New Roman"/>
              </a:rPr>
              <a:t>MIN'' </a:t>
            </a:r>
            <a:r>
              <a:rPr sz="1100" spc="-5" dirty="0">
                <a:latin typeface="Times New Roman"/>
                <a:cs typeface="Times New Roman"/>
              </a:rPr>
              <a:t>ghi trên </a:t>
            </a:r>
            <a:r>
              <a:rPr sz="1100" spc="-100" dirty="0">
                <a:latin typeface="Times New Roman"/>
                <a:cs typeface="Times New Roman"/>
              </a:rPr>
              <a:t>bình  </a:t>
            </a:r>
            <a:r>
              <a:rPr sz="1100" dirty="0">
                <a:latin typeface="Times New Roman"/>
                <a:cs typeface="Times New Roman"/>
              </a:rPr>
              <a:t>đựng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dầu.</a:t>
            </a:r>
          </a:p>
        </p:txBody>
      </p:sp>
      <p:sp>
        <p:nvSpPr>
          <p:cNvPr id="19" name="object 1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1830" y="1043940"/>
            <a:ext cx="1708785" cy="1080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50464" y="1047115"/>
            <a:ext cx="1736089" cy="1077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1430" y="2098675"/>
            <a:ext cx="22974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6.11: Kiểm tra, </a:t>
            </a:r>
            <a:r>
              <a:rPr sz="1100" i="1" dirty="0">
                <a:latin typeface="Times New Roman"/>
                <a:cs typeface="Times New Roman"/>
              </a:rPr>
              <a:t>bổ </a:t>
            </a:r>
            <a:r>
              <a:rPr sz="1100" i="1" spc="-10" dirty="0">
                <a:latin typeface="Times New Roman"/>
                <a:cs typeface="Times New Roman"/>
              </a:rPr>
              <a:t>sung </a:t>
            </a:r>
            <a:r>
              <a:rPr sz="1100" i="1" dirty="0">
                <a:latin typeface="Times New Roman"/>
                <a:cs typeface="Times New Roman"/>
              </a:rPr>
              <a:t>dầu ly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hợp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9284" y="2317750"/>
            <a:ext cx="1708785" cy="10579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42845" y="2284730"/>
            <a:ext cx="1757045" cy="10909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76069" y="3536950"/>
            <a:ext cx="1708150" cy="1066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5353" y="4578477"/>
            <a:ext cx="2261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8.12: Kiểm </a:t>
            </a:r>
            <a:r>
              <a:rPr sz="1100" i="1" dirty="0">
                <a:latin typeface="Times New Roman"/>
                <a:cs typeface="Times New Roman"/>
              </a:rPr>
              <a:t>tra bổ </a:t>
            </a:r>
            <a:r>
              <a:rPr sz="1100" i="1" spc="-10" dirty="0">
                <a:latin typeface="Times New Roman"/>
                <a:cs typeface="Times New Roman"/>
              </a:rPr>
              <a:t>sung </a:t>
            </a:r>
            <a:r>
              <a:rPr sz="1100" i="1" dirty="0">
                <a:latin typeface="Times New Roman"/>
                <a:cs typeface="Times New Roman"/>
              </a:rPr>
              <a:t>dầu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712" y="4830927"/>
            <a:ext cx="3625215" cy="117030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281940" algn="just">
              <a:lnSpc>
                <a:spcPct val="100000"/>
              </a:lnSpc>
              <a:spcBef>
                <a:spcPts val="685"/>
              </a:spcBef>
            </a:pPr>
            <a:r>
              <a:rPr sz="1100" i="1" dirty="0">
                <a:latin typeface="Times New Roman"/>
                <a:cs typeface="Times New Roman"/>
              </a:rPr>
              <a:t>8.2.3.11 -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tra,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bổ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sung mức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dầu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trợ lực</a:t>
            </a: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lái.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8400"/>
              </a:lnSpc>
              <a:spcBef>
                <a:spcPts val="610"/>
              </a:spcBef>
            </a:pPr>
            <a:r>
              <a:rPr sz="1100" dirty="0">
                <a:latin typeface="Times New Roman"/>
                <a:cs typeface="Times New Roman"/>
              </a:rPr>
              <a:t>Kiểm 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dirty="0" err="1">
                <a:latin typeface="Times New Roman"/>
                <a:cs typeface="Times New Roman"/>
              </a:rPr>
              <a:t>bằng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err="1" smtClean="0">
                <a:latin typeface="Times New Roman"/>
                <a:cs typeface="Times New Roman"/>
              </a:rPr>
              <a:t>th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đo, </a:t>
            </a:r>
            <a:r>
              <a:rPr sz="1100" dirty="0">
                <a:latin typeface="Times New Roman"/>
                <a:cs typeface="Times New Roman"/>
              </a:rPr>
              <a:t>nếu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40" dirty="0">
                <a:latin typeface="Times New Roman"/>
                <a:cs typeface="Times New Roman"/>
              </a:rPr>
              <a:t>không  </a:t>
            </a:r>
            <a:r>
              <a:rPr sz="1100" dirty="0">
                <a:latin typeface="Times New Roman"/>
                <a:cs typeface="Times New Roman"/>
              </a:rPr>
              <a:t>đủ phải bổ </a:t>
            </a:r>
            <a:r>
              <a:rPr sz="1100" spc="-5" dirty="0">
                <a:latin typeface="Times New Roman"/>
                <a:cs typeface="Times New Roman"/>
              </a:rPr>
              <a:t>sung </a:t>
            </a:r>
            <a:r>
              <a:rPr sz="1100" dirty="0">
                <a:latin typeface="Times New Roman"/>
                <a:cs typeface="Times New Roman"/>
              </a:rPr>
              <a:t>đúng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dirty="0">
                <a:latin typeface="Times New Roman"/>
                <a:cs typeface="Times New Roman"/>
              </a:rPr>
              <a:t>dầu </a:t>
            </a:r>
            <a:r>
              <a:rPr sz="1100" spc="-5" dirty="0">
                <a:latin typeface="Times New Roman"/>
                <a:cs typeface="Times New Roman"/>
              </a:rPr>
              <a:t>trợ </a:t>
            </a:r>
            <a:r>
              <a:rPr sz="1100" dirty="0">
                <a:latin typeface="Times New Roman"/>
                <a:cs typeface="Times New Roman"/>
              </a:rPr>
              <a:t>lực </a:t>
            </a:r>
            <a:r>
              <a:rPr sz="1100" spc="-5" dirty="0">
                <a:latin typeface="Times New Roman"/>
                <a:cs typeface="Times New Roman"/>
              </a:rPr>
              <a:t>lái. Nếu kiểm tra khi </a:t>
            </a:r>
            <a:r>
              <a:rPr sz="1100" dirty="0">
                <a:latin typeface="Times New Roman"/>
                <a:cs typeface="Times New Roman"/>
              </a:rPr>
              <a:t>dầu  lạnh,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phải ở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spc="-5" dirty="0">
                <a:latin typeface="Times New Roman"/>
                <a:cs typeface="Times New Roman"/>
              </a:rPr>
              <a:t>trí ''COLD'' </a:t>
            </a:r>
            <a:r>
              <a:rPr sz="1100" dirty="0">
                <a:latin typeface="Times New Roman"/>
                <a:cs typeface="Times New Roman"/>
              </a:rPr>
              <a:t>( lạnh). </a:t>
            </a:r>
            <a:r>
              <a:rPr sz="1100" spc="-5" dirty="0">
                <a:latin typeface="Times New Roman"/>
                <a:cs typeface="Times New Roman"/>
              </a:rPr>
              <a:t>Nếu 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khi  </a:t>
            </a:r>
            <a:r>
              <a:rPr sz="1100" dirty="0">
                <a:latin typeface="Times New Roman"/>
                <a:cs typeface="Times New Roman"/>
              </a:rPr>
              <a:t>dầu nóng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dầu phải ở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trí </a:t>
            </a:r>
            <a:r>
              <a:rPr sz="1100" spc="-5" dirty="0">
                <a:latin typeface="Times New Roman"/>
                <a:cs typeface="Times New Roman"/>
              </a:rPr>
              <a:t>'' HOT''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spc="-5" dirty="0">
                <a:latin typeface="Times New Roman"/>
                <a:cs typeface="Times New Roman"/>
              </a:rPr>
              <a:t>nóng). Nếu thiếu phải  </a:t>
            </a:r>
            <a:r>
              <a:rPr sz="1100" dirty="0">
                <a:latin typeface="Times New Roman"/>
                <a:cs typeface="Times New Roman"/>
              </a:rPr>
              <a:t>bổ </a:t>
            </a:r>
            <a:r>
              <a:rPr sz="1100" spc="-5" dirty="0">
                <a:latin typeface="Times New Roman"/>
                <a:cs typeface="Times New Roman"/>
              </a:rPr>
              <a:t>sung </a:t>
            </a:r>
            <a:r>
              <a:rPr sz="1100" dirty="0">
                <a:latin typeface="Times New Roman"/>
                <a:cs typeface="Times New Roman"/>
              </a:rPr>
              <a:t>cho đủ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quy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định.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0300" y="1054735"/>
            <a:ext cx="1870075" cy="12007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50225" y="1043940"/>
            <a:ext cx="1539240" cy="12115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98489" y="2389759"/>
            <a:ext cx="3626485" cy="1247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1484" algn="just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8.13: Kiểm </a:t>
            </a:r>
            <a:r>
              <a:rPr sz="1100" i="1" dirty="0">
                <a:latin typeface="Times New Roman"/>
                <a:cs typeface="Times New Roman"/>
              </a:rPr>
              <a:t>tra bổ </a:t>
            </a:r>
            <a:r>
              <a:rPr sz="1100" i="1" spc="-10" dirty="0">
                <a:latin typeface="Times New Roman"/>
                <a:cs typeface="Times New Roman"/>
              </a:rPr>
              <a:t>sung </a:t>
            </a:r>
            <a:r>
              <a:rPr sz="1100" i="1" spc="-5" dirty="0">
                <a:latin typeface="Times New Roman"/>
                <a:cs typeface="Times New Roman"/>
              </a:rPr>
              <a:t>mức </a:t>
            </a:r>
            <a:r>
              <a:rPr sz="1100" i="1" dirty="0">
                <a:latin typeface="Times New Roman"/>
                <a:cs typeface="Times New Roman"/>
              </a:rPr>
              <a:t>dầu </a:t>
            </a:r>
            <a:r>
              <a:rPr sz="1100" i="1" spc="-5" dirty="0">
                <a:latin typeface="Times New Roman"/>
                <a:cs typeface="Times New Roman"/>
              </a:rPr>
              <a:t>trợ </a:t>
            </a:r>
            <a:r>
              <a:rPr sz="1100" i="1" dirty="0">
                <a:latin typeface="Times New Roman"/>
                <a:cs typeface="Times New Roman"/>
              </a:rPr>
              <a:t>lực</a:t>
            </a:r>
            <a:r>
              <a:rPr sz="1100" i="1" spc="-5" dirty="0">
                <a:latin typeface="Times New Roman"/>
                <a:cs typeface="Times New Roman"/>
              </a:rPr>
              <a:t> lái</a:t>
            </a:r>
            <a:endParaRPr sz="1100" dirty="0">
              <a:latin typeface="Times New Roman"/>
              <a:cs typeface="Times New Roman"/>
            </a:endParaRPr>
          </a:p>
          <a:p>
            <a:pPr marL="281940" algn="just">
              <a:lnSpc>
                <a:spcPts val="1295"/>
              </a:lnSpc>
            </a:pPr>
            <a:r>
              <a:rPr sz="1100" i="1" dirty="0">
                <a:latin typeface="Times New Roman"/>
                <a:cs typeface="Times New Roman"/>
              </a:rPr>
              <a:t>8.2.3.12 -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điều chỉnh sự hoạt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động của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vô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lăng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lái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1400"/>
              </a:lnSpc>
              <a:spcBef>
                <a:spcPts val="50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spc="-5" dirty="0" err="1">
                <a:latin typeface="Times New Roman"/>
                <a:cs typeface="Times New Roman"/>
              </a:rPr>
              <a:t>tra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 hành khi ôtô </a:t>
            </a:r>
            <a:r>
              <a:rPr sz="1100" dirty="0">
                <a:latin typeface="Times New Roman"/>
                <a:cs typeface="Times New Roman"/>
              </a:rPr>
              <a:t>đứng </a:t>
            </a:r>
            <a:r>
              <a:rPr sz="1100" spc="-5" dirty="0">
                <a:latin typeface="Times New Roman"/>
                <a:cs typeface="Times New Roman"/>
              </a:rPr>
              <a:t>yên. Quay </a:t>
            </a:r>
            <a:r>
              <a:rPr sz="1100" spc="-55" dirty="0">
                <a:latin typeface="Times New Roman"/>
                <a:cs typeface="Times New Roman"/>
              </a:rPr>
              <a:t>nhẹ  </a:t>
            </a:r>
            <a:r>
              <a:rPr sz="1100" spc="-10" dirty="0">
                <a:latin typeface="Times New Roman"/>
                <a:cs typeface="Times New Roman"/>
              </a:rPr>
              <a:t>vô </a:t>
            </a:r>
            <a:r>
              <a:rPr sz="1100" dirty="0">
                <a:latin typeface="Times New Roman"/>
                <a:cs typeface="Times New Roman"/>
              </a:rPr>
              <a:t>lăng lái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dirty="0">
                <a:latin typeface="Times New Roman"/>
                <a:cs typeface="Times New Roman"/>
              </a:rPr>
              <a:t>hai </a:t>
            </a:r>
            <a:r>
              <a:rPr sz="1100" spc="-5" dirty="0">
                <a:latin typeface="Times New Roman"/>
                <a:cs typeface="Times New Roman"/>
              </a:rPr>
              <a:t>phía, </a:t>
            </a:r>
            <a:r>
              <a:rPr sz="1100" dirty="0">
                <a:latin typeface="Times New Roman"/>
                <a:cs typeface="Times New Roman"/>
              </a:rPr>
              <a:t>độ dơ </a:t>
            </a:r>
            <a:r>
              <a:rPr sz="1100" spc="-5" dirty="0">
                <a:latin typeface="Times New Roman"/>
                <a:cs typeface="Times New Roman"/>
              </a:rPr>
              <a:t>góc </a:t>
            </a:r>
            <a:r>
              <a:rPr sz="1100" spc="-5" dirty="0" err="1">
                <a:latin typeface="Times New Roman"/>
                <a:cs typeface="Times New Roman"/>
              </a:rPr>
              <a:t>không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lớn hơn </a:t>
            </a:r>
            <a:r>
              <a:rPr sz="1100" dirty="0">
                <a:latin typeface="Times New Roman"/>
                <a:cs typeface="Times New Roman"/>
              </a:rPr>
              <a:t>quy </a:t>
            </a:r>
            <a:r>
              <a:rPr sz="1100" spc="-45" dirty="0">
                <a:latin typeface="Times New Roman"/>
                <a:cs typeface="Times New Roman"/>
              </a:rPr>
              <a:t>định  </a:t>
            </a:r>
            <a:r>
              <a:rPr sz="1100" dirty="0">
                <a:latin typeface="Times New Roman"/>
                <a:cs typeface="Times New Roman"/>
              </a:rPr>
              <a:t>đối </a:t>
            </a:r>
            <a:r>
              <a:rPr sz="1100" spc="-5" dirty="0">
                <a:latin typeface="Times New Roman"/>
                <a:cs typeface="Times New Roman"/>
              </a:rPr>
              <a:t>với </a:t>
            </a:r>
            <a:r>
              <a:rPr sz="1100" dirty="0">
                <a:latin typeface="Times New Roman"/>
                <a:cs typeface="Times New Roman"/>
              </a:rPr>
              <a:t>từng </a:t>
            </a:r>
            <a:r>
              <a:rPr sz="1100" spc="-5" dirty="0">
                <a:latin typeface="Times New Roman"/>
                <a:cs typeface="Times New Roman"/>
              </a:rPr>
              <a:t>loại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</a:t>
            </a:r>
            <a:r>
              <a:rPr sz="1100" dirty="0">
                <a:latin typeface="Times New Roman"/>
                <a:cs typeface="Times New Roman"/>
              </a:rPr>
              <a:t>( từ 25 đến </a:t>
            </a:r>
            <a:r>
              <a:rPr sz="1100" spc="-5" dirty="0">
                <a:latin typeface="Times New Roman"/>
                <a:cs typeface="Times New Roman"/>
              </a:rPr>
              <a:t>40</a:t>
            </a:r>
            <a:r>
              <a:rPr sz="1100" spc="-10" dirty="0">
                <a:latin typeface="Times New Roman"/>
                <a:cs typeface="Times New Roman"/>
              </a:rPr>
              <a:t> mm).</a:t>
            </a:r>
            <a:endParaRPr sz="1100" dirty="0">
              <a:latin typeface="Times New Roman"/>
              <a:cs typeface="Times New Roman"/>
            </a:endParaRPr>
          </a:p>
          <a:p>
            <a:pPr marL="12700" marR="7620" indent="457200" algn="just">
              <a:lnSpc>
                <a:spcPts val="1200"/>
              </a:lnSpc>
              <a:spcBef>
                <a:spcPts val="515"/>
              </a:spcBef>
            </a:pP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độ dơ </a:t>
            </a:r>
            <a:r>
              <a:rPr sz="1100" spc="-5" dirty="0">
                <a:latin typeface="Times New Roman"/>
                <a:cs typeface="Times New Roman"/>
              </a:rPr>
              <a:t>góc </a:t>
            </a:r>
            <a:r>
              <a:rPr sz="1100" dirty="0">
                <a:latin typeface="Times New Roman"/>
                <a:cs typeface="Times New Roman"/>
              </a:rPr>
              <a:t>lớn hơn </a:t>
            </a:r>
            <a:r>
              <a:rPr sz="1100" spc="-5" dirty="0">
                <a:latin typeface="Times New Roman"/>
                <a:cs typeface="Times New Roman"/>
              </a:rPr>
              <a:t>quy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dirty="0" err="1">
                <a:latin typeface="Times New Roman"/>
                <a:cs typeface="Times New Roman"/>
              </a:rPr>
              <a:t>phải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75" dirty="0">
                <a:latin typeface="Times New Roman"/>
                <a:cs typeface="Times New Roman"/>
              </a:rPr>
              <a:t>vào  </a:t>
            </a:r>
            <a:r>
              <a:rPr sz="1100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sửa chữa </a:t>
            </a:r>
            <a:r>
              <a:rPr sz="1100" spc="-10" dirty="0">
                <a:latin typeface="Times New Roman"/>
                <a:cs typeface="Times New Roman"/>
              </a:rPr>
              <a:t>để </a:t>
            </a:r>
            <a:r>
              <a:rPr sz="1100" spc="-5" dirty="0">
                <a:latin typeface="Times New Roman"/>
                <a:cs typeface="Times New Roman"/>
              </a:rPr>
              <a:t>thợ lành nghề điều chỉnh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13" name="object 13"/>
          <p:cNvSpPr/>
          <p:nvPr/>
        </p:nvSpPr>
        <p:spPr>
          <a:xfrm>
            <a:off x="6516369" y="3787140"/>
            <a:ext cx="2971800" cy="14154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7044" y="5360670"/>
            <a:ext cx="26206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8.14: Kiểm </a:t>
            </a:r>
            <a:r>
              <a:rPr sz="1100" i="1" dirty="0">
                <a:latin typeface="Times New Roman"/>
                <a:cs typeface="Times New Roman"/>
              </a:rPr>
              <a:t>tra độ dơ góc của vô lăng</a:t>
            </a:r>
            <a:r>
              <a:rPr sz="1100" i="1" spc="-6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lái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98489" y="5638647"/>
            <a:ext cx="3623945" cy="6127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480"/>
              </a:spcBef>
            </a:pPr>
            <a:r>
              <a:rPr sz="1100" i="1" dirty="0">
                <a:latin typeface="Times New Roman"/>
                <a:cs typeface="Times New Roman"/>
              </a:rPr>
              <a:t>8.2.3.13 -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tra, điều chỉnh phanh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tay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>
              <a:lnSpc>
                <a:spcPts val="1210"/>
              </a:lnSpc>
              <a:spcBef>
                <a:spcPts val="520"/>
              </a:spcBef>
            </a:pPr>
            <a:r>
              <a:rPr sz="1100" dirty="0">
                <a:latin typeface="Times New Roman"/>
                <a:cs typeface="Times New Roman"/>
              </a:rPr>
              <a:t>Kéo </a:t>
            </a:r>
            <a:r>
              <a:rPr sz="1100" spc="-5" dirty="0">
                <a:latin typeface="Times New Roman"/>
                <a:cs typeface="Times New Roman"/>
              </a:rPr>
              <a:t>từ </a:t>
            </a:r>
            <a:r>
              <a:rPr sz="1100" dirty="0">
                <a:latin typeface="Times New Roman"/>
                <a:cs typeface="Times New Roman"/>
              </a:rPr>
              <a:t>từ cần </a:t>
            </a:r>
            <a:r>
              <a:rPr sz="1100" spc="-5" dirty="0">
                <a:latin typeface="Times New Roman"/>
                <a:cs typeface="Times New Roman"/>
              </a:rPr>
              <a:t>điều khiển </a:t>
            </a:r>
            <a:r>
              <a:rPr sz="1100" dirty="0">
                <a:latin typeface="Times New Roman"/>
                <a:cs typeface="Times New Roman"/>
              </a:rPr>
              <a:t>phanh tay </a:t>
            </a:r>
            <a:r>
              <a:rPr sz="1100" spc="-5" dirty="0">
                <a:latin typeface="Times New Roman"/>
                <a:cs typeface="Times New Roman"/>
              </a:rPr>
              <a:t>tới mức </a:t>
            </a:r>
            <a:r>
              <a:rPr sz="1100" dirty="0">
                <a:latin typeface="Times New Roman"/>
                <a:cs typeface="Times New Roman"/>
              </a:rPr>
              <a:t>có thể </a:t>
            </a:r>
            <a:r>
              <a:rPr sz="1100" spc="-10" dirty="0">
                <a:latin typeface="Times New Roman"/>
                <a:cs typeface="Times New Roman"/>
              </a:rPr>
              <a:t>và  </a:t>
            </a:r>
            <a:r>
              <a:rPr sz="1100" dirty="0">
                <a:latin typeface="Times New Roman"/>
                <a:cs typeface="Times New Roman"/>
              </a:rPr>
              <a:t>đếm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số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l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ợng</a:t>
            </a:r>
            <a:r>
              <a:rPr sz="1100" spc="14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nấc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phanh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tay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kéo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(với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lực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kéo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khoảng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Times New Roman"/>
                <a:cs typeface="Times New Roman"/>
              </a:rPr>
              <a:t>20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3206"/>
            <a:ext cx="3624579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latin typeface="Times New Roman"/>
                <a:cs typeface="Times New Roman"/>
              </a:rPr>
              <a:t>KG). </a:t>
            </a: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spc="-10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nấc </a:t>
            </a:r>
            <a:r>
              <a:rPr sz="1100" spc="-5" dirty="0" err="1">
                <a:latin typeface="Times New Roman"/>
                <a:cs typeface="Times New Roman"/>
              </a:rPr>
              <a:t>đếm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khoảng </a:t>
            </a:r>
            <a:r>
              <a:rPr sz="1100" dirty="0">
                <a:latin typeface="Times New Roman"/>
                <a:cs typeface="Times New Roman"/>
              </a:rPr>
              <a:t>7 đến 9 là </a:t>
            </a:r>
            <a:r>
              <a:rPr sz="1100" spc="-5" dirty="0">
                <a:latin typeface="Times New Roman"/>
                <a:cs typeface="Times New Roman"/>
              </a:rPr>
              <a:t>tốt. Nếu </a:t>
            </a:r>
            <a:r>
              <a:rPr sz="1100" spc="-65" dirty="0" err="1">
                <a:latin typeface="Times New Roman"/>
                <a:cs typeface="Times New Roman"/>
              </a:rPr>
              <a:t>đếm</a:t>
            </a:r>
            <a:r>
              <a:rPr sz="1100" spc="-6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nhiều hoặc ít hơn </a:t>
            </a:r>
            <a:r>
              <a:rPr sz="1100" spc="-5" dirty="0" err="1">
                <a:latin typeface="Times New Roman"/>
                <a:cs typeface="Times New Roman"/>
              </a:rPr>
              <a:t>phải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đ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ôtô cho thợ điều chỉnh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lại.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9284" y="1508760"/>
            <a:ext cx="3572510" cy="1134110"/>
            <a:chOff x="629284" y="1508760"/>
            <a:chExt cx="3572510" cy="1134110"/>
          </a:xfrm>
        </p:grpSpPr>
        <p:sp>
          <p:nvSpPr>
            <p:cNvPr id="4" name="object 4"/>
            <p:cNvSpPr/>
            <p:nvPr/>
          </p:nvSpPr>
          <p:spPr>
            <a:xfrm>
              <a:off x="629284" y="1508760"/>
              <a:ext cx="1813560" cy="113411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442845" y="1524000"/>
              <a:ext cx="1758950" cy="1118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16712" y="2618359"/>
            <a:ext cx="3628390" cy="2989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1230" algn="just">
              <a:lnSpc>
                <a:spcPts val="131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8.15: Kiểm </a:t>
            </a:r>
            <a:r>
              <a:rPr sz="1100" i="1" dirty="0">
                <a:latin typeface="Times New Roman"/>
                <a:cs typeface="Times New Roman"/>
              </a:rPr>
              <a:t>tra phanh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tay</a:t>
            </a:r>
            <a:endParaRPr sz="1100" dirty="0">
              <a:latin typeface="Times New Roman"/>
              <a:cs typeface="Times New Roman"/>
            </a:endParaRPr>
          </a:p>
          <a:p>
            <a:pPr marL="314325" algn="just">
              <a:lnSpc>
                <a:spcPts val="1315"/>
              </a:lnSpc>
            </a:pPr>
            <a:r>
              <a:rPr sz="1100" i="1" spc="-20" dirty="0">
                <a:latin typeface="Times New Roman"/>
                <a:cs typeface="Times New Roman"/>
              </a:rPr>
              <a:t>8.2.3.14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-</a:t>
            </a:r>
            <a:r>
              <a:rPr sz="1100" i="1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</a:t>
            </a:r>
            <a:r>
              <a:rPr sz="1100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tra,</a:t>
            </a: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điều</a:t>
            </a:r>
            <a:r>
              <a:rPr sz="11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chỉnh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hành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trình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của</a:t>
            </a:r>
            <a:r>
              <a:rPr sz="11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bàn</a:t>
            </a: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đạp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ly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hợp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457200" algn="just">
              <a:lnSpc>
                <a:spcPct val="985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tự do của bàn đạp ly </a:t>
            </a:r>
            <a:r>
              <a:rPr sz="1100" dirty="0" err="1">
                <a:latin typeface="Times New Roman"/>
                <a:cs typeface="Times New Roman"/>
              </a:rPr>
              <a:t>hợp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14" dirty="0" smtClean="0">
                <a:latin typeface="Times New Roman"/>
                <a:cs typeface="Times New Roman"/>
              </a:rPr>
              <a:t>đ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err="1" smtClean="0">
                <a:latin typeface="Times New Roman"/>
                <a:cs typeface="Times New Roman"/>
              </a:rPr>
              <a:t>ợc</a:t>
            </a:r>
            <a:r>
              <a:rPr sz="1100" spc="-114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tiến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khi ôtô </a:t>
            </a:r>
            <a:r>
              <a:rPr sz="1100" dirty="0">
                <a:latin typeface="Times New Roman"/>
                <a:cs typeface="Times New Roman"/>
              </a:rPr>
              <a:t>đứng </a:t>
            </a:r>
            <a:r>
              <a:rPr sz="1100" spc="-5" dirty="0">
                <a:latin typeface="Times New Roman"/>
                <a:cs typeface="Times New Roman"/>
              </a:rPr>
              <a:t>yên. Dùng </a:t>
            </a:r>
            <a:r>
              <a:rPr sz="1100" dirty="0">
                <a:latin typeface="Times New Roman"/>
                <a:cs typeface="Times New Roman"/>
              </a:rPr>
              <a:t>ngón tay ấn nhẹ </a:t>
            </a:r>
            <a:r>
              <a:rPr sz="1100" spc="-5" dirty="0">
                <a:latin typeface="Times New Roman"/>
                <a:cs typeface="Times New Roman"/>
              </a:rPr>
              <a:t>xuống </a:t>
            </a:r>
            <a:r>
              <a:rPr sz="1100" dirty="0">
                <a:latin typeface="Times New Roman"/>
                <a:cs typeface="Times New Roman"/>
              </a:rPr>
              <a:t>bàn  đạp </a:t>
            </a:r>
            <a:r>
              <a:rPr sz="1100" spc="-5" dirty="0">
                <a:latin typeface="Times New Roman"/>
                <a:cs typeface="Times New Roman"/>
              </a:rPr>
              <a:t>cho đến khi </a:t>
            </a:r>
            <a:r>
              <a:rPr sz="1100" dirty="0">
                <a:latin typeface="Times New Roman"/>
                <a:cs typeface="Times New Roman"/>
              </a:rPr>
              <a:t>thấy nặng </a:t>
            </a:r>
            <a:r>
              <a:rPr sz="1100" spc="5" dirty="0">
                <a:latin typeface="Times New Roman"/>
                <a:cs typeface="Times New Roman"/>
              </a:rPr>
              <a:t>tay </a:t>
            </a:r>
            <a:r>
              <a:rPr sz="1100" spc="-5" dirty="0">
                <a:latin typeface="Times New Roman"/>
                <a:cs typeface="Times New Roman"/>
              </a:rPr>
              <a:t>thì dừng lại. Sau </a:t>
            </a:r>
            <a:r>
              <a:rPr sz="1100" dirty="0">
                <a:latin typeface="Times New Roman"/>
                <a:cs typeface="Times New Roman"/>
              </a:rPr>
              <a:t>đó </a:t>
            </a:r>
            <a:r>
              <a:rPr sz="1100" spc="-10" dirty="0">
                <a:latin typeface="Times New Roman"/>
                <a:cs typeface="Times New Roman"/>
              </a:rPr>
              <a:t>đo </a:t>
            </a:r>
            <a:r>
              <a:rPr sz="1100" spc="-5" dirty="0">
                <a:latin typeface="Times New Roman"/>
                <a:cs typeface="Times New Roman"/>
              </a:rPr>
              <a:t>khoảng  </a:t>
            </a:r>
            <a:r>
              <a:rPr sz="1100" dirty="0">
                <a:latin typeface="Times New Roman"/>
                <a:cs typeface="Times New Roman"/>
              </a:rPr>
              <a:t>dịch chuyển của bàn đạp,đó </a:t>
            </a:r>
            <a:r>
              <a:rPr sz="1100" spc="-5" dirty="0">
                <a:latin typeface="Times New Roman"/>
                <a:cs typeface="Times New Roman"/>
              </a:rPr>
              <a:t>chính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tự do. </a:t>
            </a:r>
            <a:r>
              <a:rPr sz="1100" spc="-5" dirty="0">
                <a:latin typeface="Times New Roman"/>
                <a:cs typeface="Times New Roman"/>
              </a:rPr>
              <a:t>Hành  trình </a:t>
            </a:r>
            <a:r>
              <a:rPr sz="1100" dirty="0">
                <a:latin typeface="Times New Roman"/>
                <a:cs typeface="Times New Roman"/>
              </a:rPr>
              <a:t>tự do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trong </a:t>
            </a:r>
            <a:r>
              <a:rPr sz="1100" dirty="0">
                <a:latin typeface="Times New Roman"/>
                <a:cs typeface="Times New Roman"/>
              </a:rPr>
              <a:t>giới hạn từ 15 </a:t>
            </a:r>
            <a:r>
              <a:rPr sz="1100" spc="-5" dirty="0">
                <a:latin typeface="Times New Roman"/>
                <a:cs typeface="Times New Roman"/>
              </a:rPr>
              <a:t>mm </a:t>
            </a:r>
            <a:r>
              <a:rPr sz="1100" dirty="0">
                <a:latin typeface="Times New Roman"/>
                <a:cs typeface="Times New Roman"/>
              </a:rPr>
              <a:t>đến 30 </a:t>
            </a:r>
            <a:r>
              <a:rPr sz="1100" spc="-5" dirty="0">
                <a:latin typeface="Times New Roman"/>
                <a:cs typeface="Times New Roman"/>
              </a:rPr>
              <a:t>mm. Nếu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1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dirty="0">
                <a:latin typeface="Times New Roman"/>
                <a:cs typeface="Times New Roman"/>
              </a:rPr>
              <a:t>hay </a:t>
            </a:r>
            <a:r>
              <a:rPr sz="1100" spc="-5" dirty="0">
                <a:latin typeface="Times New Roman"/>
                <a:cs typeface="Times New Roman"/>
              </a:rPr>
              <a:t>thấp hơn mức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điều  </a:t>
            </a:r>
            <a:r>
              <a:rPr sz="1100" dirty="0">
                <a:latin typeface="Times New Roman"/>
                <a:cs typeface="Times New Roman"/>
              </a:rPr>
              <a:t>chỉnh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98500"/>
              </a:lnSpc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hành trình làm </a:t>
            </a: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toàn </a:t>
            </a:r>
            <a:r>
              <a:rPr sz="1100" dirty="0">
                <a:latin typeface="Times New Roman"/>
                <a:cs typeface="Times New Roman"/>
              </a:rPr>
              <a:t>bộ của bàn </a:t>
            </a:r>
            <a:r>
              <a:rPr sz="1100" spc="-5" dirty="0">
                <a:latin typeface="Times New Roman"/>
                <a:cs typeface="Times New Roman"/>
              </a:rPr>
              <a:t>đạp  </a:t>
            </a:r>
            <a:r>
              <a:rPr sz="1100" dirty="0">
                <a:latin typeface="Times New Roman"/>
                <a:cs typeface="Times New Roman"/>
              </a:rPr>
              <a:t>ly </a:t>
            </a:r>
            <a:r>
              <a:rPr sz="1100" dirty="0" err="1">
                <a:latin typeface="Times New Roman"/>
                <a:cs typeface="Times New Roman"/>
              </a:rPr>
              <a:t>hợp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 hành khi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đứng </a:t>
            </a:r>
            <a:r>
              <a:rPr sz="1100" dirty="0">
                <a:latin typeface="Times New Roman"/>
                <a:cs typeface="Times New Roman"/>
              </a:rPr>
              <a:t>yên.Dùng chân đạp </a:t>
            </a:r>
            <a:r>
              <a:rPr sz="1100" spc="-45" dirty="0">
                <a:latin typeface="Times New Roman"/>
                <a:cs typeface="Times New Roman"/>
              </a:rPr>
              <a:t>mạnh 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bàn đạp cho đến </a:t>
            </a:r>
            <a:r>
              <a:rPr sz="1100" spc="-5" dirty="0">
                <a:latin typeface="Times New Roman"/>
                <a:cs typeface="Times New Roman"/>
              </a:rPr>
              <a:t>khi hết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thì </a:t>
            </a:r>
            <a:r>
              <a:rPr sz="1100" dirty="0">
                <a:latin typeface="Times New Roman"/>
                <a:cs typeface="Times New Roman"/>
              </a:rPr>
              <a:t>dừng </a:t>
            </a:r>
            <a:r>
              <a:rPr sz="1100" spc="-5" dirty="0">
                <a:latin typeface="Times New Roman"/>
                <a:cs typeface="Times New Roman"/>
              </a:rPr>
              <a:t>lại. Đo khoảng  </a:t>
            </a: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dịch chuyển </a:t>
            </a:r>
            <a:r>
              <a:rPr sz="1100" dirty="0">
                <a:latin typeface="Times New Roman"/>
                <a:cs typeface="Times New Roman"/>
              </a:rPr>
              <a:t>nêu </a:t>
            </a:r>
            <a:r>
              <a:rPr sz="1100" spc="-5" dirty="0">
                <a:latin typeface="Times New Roman"/>
                <a:cs typeface="Times New Roman"/>
              </a:rPr>
              <a:t>trên, </a:t>
            </a:r>
            <a:r>
              <a:rPr sz="1100" dirty="0">
                <a:latin typeface="Times New Roman"/>
                <a:cs typeface="Times New Roman"/>
              </a:rPr>
              <a:t>đó chính là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toàn  bộ của ly hợp. </a:t>
            </a:r>
            <a:r>
              <a:rPr sz="1100" spc="-5" dirty="0">
                <a:latin typeface="Times New Roman"/>
                <a:cs typeface="Times New Roman"/>
              </a:rPr>
              <a:t>Hành trình làm việc </a:t>
            </a:r>
            <a:r>
              <a:rPr sz="1100" dirty="0">
                <a:latin typeface="Times New Roman"/>
                <a:cs typeface="Times New Roman"/>
              </a:rPr>
              <a:t>toàn bộ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spc="10" dirty="0">
                <a:latin typeface="Times New Roman"/>
                <a:cs typeface="Times New Roman"/>
              </a:rPr>
              <a:t>bàn </a:t>
            </a:r>
            <a:r>
              <a:rPr sz="1100" spc="-5" dirty="0">
                <a:latin typeface="Times New Roman"/>
                <a:cs typeface="Times New Roman"/>
              </a:rPr>
              <a:t>đạp </a:t>
            </a:r>
            <a:r>
              <a:rPr sz="1100" dirty="0">
                <a:latin typeface="Times New Roman"/>
                <a:cs typeface="Times New Roman"/>
              </a:rPr>
              <a:t>ly hợp  cần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nhỏ </a:t>
            </a:r>
            <a:r>
              <a:rPr sz="1100" spc="-5" dirty="0">
                <a:latin typeface="Times New Roman"/>
                <a:cs typeface="Times New Roman"/>
              </a:rPr>
              <a:t>hơn khoảng </a:t>
            </a:r>
            <a:r>
              <a:rPr sz="1100" dirty="0">
                <a:latin typeface="Times New Roman"/>
                <a:cs typeface="Times New Roman"/>
              </a:rPr>
              <a:t>cách từ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sàn </a:t>
            </a:r>
            <a:r>
              <a:rPr sz="1100" spc="-5" dirty="0">
                <a:latin typeface="Times New Roman"/>
                <a:cs typeface="Times New Roman"/>
              </a:rPr>
              <a:t>buồng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tới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trên  của </a:t>
            </a:r>
            <a:r>
              <a:rPr sz="1100" spc="-5" dirty="0">
                <a:latin typeface="Times New Roman"/>
                <a:cs typeface="Times New Roman"/>
              </a:rPr>
              <a:t>bàn đạp </a:t>
            </a:r>
            <a:r>
              <a:rPr sz="1100" dirty="0">
                <a:latin typeface="Times New Roman"/>
                <a:cs typeface="Times New Roman"/>
              </a:rPr>
              <a:t>ly </a:t>
            </a:r>
            <a:r>
              <a:rPr sz="1100" spc="-5" dirty="0">
                <a:latin typeface="Times New Roman"/>
                <a:cs typeface="Times New Roman"/>
              </a:rPr>
              <a:t>hợp. Nếu điều kiện trên không </a:t>
            </a:r>
            <a:r>
              <a:rPr sz="1100" dirty="0">
                <a:latin typeface="Times New Roman"/>
                <a:cs typeface="Times New Roman"/>
              </a:rPr>
              <a:t>đảm bảo cần </a:t>
            </a:r>
            <a:r>
              <a:rPr sz="1100" spc="-5" dirty="0">
                <a:latin typeface="Times New Roman"/>
                <a:cs typeface="Times New Roman"/>
              </a:rPr>
              <a:t>phải 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chỉnh lại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phải căn cứ vào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từng </a:t>
            </a:r>
            <a:r>
              <a:rPr sz="1100" spc="-5" dirty="0">
                <a:latin typeface="Times New Roman"/>
                <a:cs typeface="Times New Roman"/>
              </a:rPr>
              <a:t>loại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7" name="object 7"/>
          <p:cNvSpPr/>
          <p:nvPr/>
        </p:nvSpPr>
        <p:spPr>
          <a:xfrm>
            <a:off x="6336665" y="1043940"/>
            <a:ext cx="1655444" cy="1031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96884" y="1051560"/>
            <a:ext cx="1588134" cy="10242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60969" y="2049907"/>
            <a:ext cx="5035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(a)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25030" y="2237105"/>
            <a:ext cx="1569720" cy="1127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95921" y="3339465"/>
            <a:ext cx="2034539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(b)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sz="1100" i="1" spc="-5" dirty="0">
                <a:latin typeface="Times New Roman"/>
                <a:cs typeface="Times New Roman"/>
              </a:rPr>
              <a:t>Hình 8.16: Kiểm </a:t>
            </a:r>
            <a:r>
              <a:rPr sz="1100" i="1" dirty="0">
                <a:latin typeface="Times New Roman"/>
                <a:cs typeface="Times New Roman"/>
              </a:rPr>
              <a:t>tra bàn </a:t>
            </a:r>
            <a:r>
              <a:rPr sz="1100" i="1" spc="-5" dirty="0">
                <a:latin typeface="Times New Roman"/>
                <a:cs typeface="Times New Roman"/>
              </a:rPr>
              <a:t>đạp </a:t>
            </a:r>
            <a:r>
              <a:rPr sz="1100" i="1" dirty="0">
                <a:latin typeface="Times New Roman"/>
                <a:cs typeface="Times New Roman"/>
              </a:rPr>
              <a:t>ly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hợp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68236" y="3821048"/>
            <a:ext cx="3355975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0"/>
              </a:lnSpc>
              <a:spcBef>
                <a:spcPts val="105"/>
              </a:spcBef>
            </a:pPr>
            <a:r>
              <a:rPr sz="1100" b="1" dirty="0">
                <a:latin typeface="Times New Roman"/>
                <a:cs typeface="Times New Roman"/>
              </a:rPr>
              <a:t>a </a:t>
            </a: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i="1" dirty="0">
                <a:latin typeface="Times New Roman"/>
                <a:cs typeface="Times New Roman"/>
              </a:rPr>
              <a:t>Kiểm tra hành </a:t>
            </a:r>
            <a:r>
              <a:rPr sz="1100" i="1" spc="-5" dirty="0">
                <a:latin typeface="Times New Roman"/>
                <a:cs typeface="Times New Roman"/>
              </a:rPr>
              <a:t>trình </a:t>
            </a:r>
            <a:r>
              <a:rPr sz="1100" i="1" dirty="0">
                <a:latin typeface="Times New Roman"/>
                <a:cs typeface="Times New Roman"/>
              </a:rPr>
              <a:t>tự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do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b="1" dirty="0">
                <a:latin typeface="Times New Roman"/>
                <a:cs typeface="Times New Roman"/>
              </a:rPr>
              <a:t>b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Kiểm</a:t>
            </a:r>
            <a:r>
              <a:rPr sz="1100" i="1" spc="114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tra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hành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trình</a:t>
            </a:r>
            <a:r>
              <a:rPr sz="1100" i="1" spc="10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làm</a:t>
            </a:r>
            <a:r>
              <a:rPr sz="1100" i="1" spc="1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việc</a:t>
            </a:r>
            <a:r>
              <a:rPr sz="1100" i="1" spc="1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toàn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bộ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của</a:t>
            </a:r>
            <a:r>
              <a:rPr sz="1100" i="1" spc="12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bàn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đạp</a:t>
            </a:r>
            <a:r>
              <a:rPr sz="1100" i="1" spc="1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8489" y="4142613"/>
            <a:ext cx="2406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hợp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68236" y="4234662"/>
            <a:ext cx="3357245" cy="490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1100" i="1" spc="-20" dirty="0">
                <a:latin typeface="Times New Roman"/>
                <a:cs typeface="Times New Roman"/>
              </a:rPr>
              <a:t>8.2.3.15 </a:t>
            </a:r>
            <a:r>
              <a:rPr sz="1100" i="1" dirty="0">
                <a:latin typeface="Times New Roman"/>
                <a:cs typeface="Times New Roman"/>
              </a:rPr>
              <a:t>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tra,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điều chỉnh hành trình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của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bàn đạp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phanh 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tự do của </a:t>
            </a:r>
            <a:r>
              <a:rPr sz="1100" spc="-5" dirty="0">
                <a:latin typeface="Times New Roman"/>
                <a:cs typeface="Times New Roman"/>
              </a:rPr>
              <a:t>bàn </a:t>
            </a:r>
            <a:r>
              <a:rPr sz="1100" dirty="0">
                <a:latin typeface="Times New Roman"/>
                <a:cs typeface="Times New Roman"/>
              </a:rPr>
              <a:t>đạp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5" dirty="0" smtClean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tiến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98489" y="4700778"/>
            <a:ext cx="3627754" cy="6756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khi </a:t>
            </a:r>
            <a:r>
              <a:rPr sz="1100" dirty="0">
                <a:latin typeface="Times New Roman"/>
                <a:cs typeface="Times New Roman"/>
              </a:rPr>
              <a:t>ôtô </a:t>
            </a:r>
            <a:r>
              <a:rPr sz="1100" spc="-5" dirty="0">
                <a:latin typeface="Times New Roman"/>
                <a:cs typeface="Times New Roman"/>
              </a:rPr>
              <a:t>đứng yên. </a:t>
            </a:r>
            <a:r>
              <a:rPr sz="1100" spc="-70" dirty="0" err="1" smtClean="0">
                <a:latin typeface="Times New Roman"/>
                <a:cs typeface="Times New Roman"/>
              </a:rPr>
              <a:t>Tr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ớc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 kiểm </a:t>
            </a:r>
            <a:r>
              <a:rPr sz="1100" spc="5" dirty="0">
                <a:latin typeface="Times New Roman"/>
                <a:cs typeface="Times New Roman"/>
              </a:rPr>
              <a:t>tra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tự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40" dirty="0">
                <a:latin typeface="Times New Roman"/>
                <a:cs typeface="Times New Roman"/>
              </a:rPr>
              <a:t>cần  </a:t>
            </a:r>
            <a:r>
              <a:rPr sz="1100" dirty="0">
                <a:latin typeface="Times New Roman"/>
                <a:cs typeface="Times New Roman"/>
              </a:rPr>
              <a:t>xả hết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lẫn trong dầu phanh ra </a:t>
            </a:r>
            <a:r>
              <a:rPr sz="1100" spc="-5" dirty="0">
                <a:latin typeface="Times New Roman"/>
                <a:cs typeface="Times New Roman"/>
              </a:rPr>
              <a:t>ngoài (đối </a:t>
            </a:r>
            <a:r>
              <a:rPr sz="1100" dirty="0">
                <a:latin typeface="Times New Roman"/>
                <a:cs typeface="Times New Roman"/>
              </a:rPr>
              <a:t>với phanh  dầu). 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tra,dùng ngón tay ấn nhẹ xuống bàn đạp cho đến 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thấy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nặng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tay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thì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dừng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lại.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Sau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đó,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đo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khoảng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dịch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chuyển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198489" y="5342382"/>
            <a:ext cx="3627754" cy="10737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55"/>
              </a:spcBef>
            </a:pPr>
            <a:r>
              <a:rPr sz="1100" dirty="0">
                <a:latin typeface="Times New Roman"/>
                <a:cs typeface="Times New Roman"/>
              </a:rPr>
              <a:t>của bàn </a:t>
            </a:r>
            <a:r>
              <a:rPr sz="1100" spc="-5" dirty="0">
                <a:latin typeface="Times New Roman"/>
                <a:cs typeface="Times New Roman"/>
              </a:rPr>
              <a:t>đạp, </a:t>
            </a:r>
            <a:r>
              <a:rPr sz="1100" dirty="0">
                <a:latin typeface="Times New Roman"/>
                <a:cs typeface="Times New Roman"/>
              </a:rPr>
              <a:t>đó </a:t>
            </a:r>
            <a:r>
              <a:rPr sz="1100" spc="-5" dirty="0">
                <a:latin typeface="Times New Roman"/>
                <a:cs typeface="Times New Roman"/>
              </a:rPr>
              <a:t>chính </a:t>
            </a:r>
            <a:r>
              <a:rPr sz="1100" dirty="0">
                <a:latin typeface="Times New Roman"/>
                <a:cs typeface="Times New Roman"/>
              </a:rPr>
              <a:t>là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tự do.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tự do </a:t>
            </a:r>
            <a:r>
              <a:rPr sz="1100" spc="-5" dirty="0">
                <a:latin typeface="Times New Roman"/>
                <a:cs typeface="Times New Roman"/>
              </a:rPr>
              <a:t>của  </a:t>
            </a:r>
            <a:r>
              <a:rPr sz="1100" dirty="0">
                <a:latin typeface="Times New Roman"/>
                <a:cs typeface="Times New Roman"/>
              </a:rPr>
              <a:t>bàn đạp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trong giới </a:t>
            </a:r>
            <a:r>
              <a:rPr sz="1100" dirty="0">
                <a:latin typeface="Times New Roman"/>
                <a:cs typeface="Times New Roman"/>
              </a:rPr>
              <a:t>hạn từ 3 </a:t>
            </a:r>
            <a:r>
              <a:rPr sz="1100" spc="-5" dirty="0">
                <a:latin typeface="Times New Roman"/>
                <a:cs typeface="Times New Roman"/>
              </a:rPr>
              <a:t>mm </a:t>
            </a:r>
            <a:r>
              <a:rPr sz="1100" dirty="0">
                <a:latin typeface="Times New Roman"/>
                <a:cs typeface="Times New Roman"/>
              </a:rPr>
              <a:t>đến 6 </a:t>
            </a:r>
            <a:r>
              <a:rPr sz="1100" spc="-5" dirty="0">
                <a:latin typeface="Times New Roman"/>
                <a:cs typeface="Times New Roman"/>
              </a:rPr>
              <a:t>mm. </a:t>
            </a:r>
            <a:r>
              <a:rPr sz="1100" spc="-45" dirty="0">
                <a:latin typeface="Times New Roman"/>
                <a:cs typeface="Times New Roman"/>
              </a:rPr>
              <a:t>Nếu 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</a:t>
            </a:r>
            <a:r>
              <a:rPr sz="1100" dirty="0">
                <a:latin typeface="Times New Roman"/>
                <a:cs typeface="Times New Roman"/>
              </a:rPr>
              <a:t>tự </a:t>
            </a:r>
            <a:r>
              <a:rPr sz="1100" spc="-1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cao </a:t>
            </a:r>
            <a:r>
              <a:rPr sz="1100" dirty="0">
                <a:latin typeface="Times New Roman"/>
                <a:cs typeface="Times New Roman"/>
              </a:rPr>
              <a:t>hay </a:t>
            </a:r>
            <a:r>
              <a:rPr sz="1100" spc="-5" dirty="0">
                <a:latin typeface="Times New Roman"/>
                <a:cs typeface="Times New Roman"/>
              </a:rPr>
              <a:t>thấp hơn mức </a:t>
            </a:r>
            <a:r>
              <a:rPr sz="1100" dirty="0">
                <a:latin typeface="Times New Roman"/>
                <a:cs typeface="Times New Roman"/>
              </a:rPr>
              <a:t>quy định </a:t>
            </a:r>
            <a:r>
              <a:rPr sz="1100" spc="-5" dirty="0">
                <a:latin typeface="Times New Roman"/>
                <a:cs typeface="Times New Roman"/>
              </a:rPr>
              <a:t>thì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điều  </a:t>
            </a:r>
            <a:r>
              <a:rPr sz="1100" dirty="0">
                <a:latin typeface="Times New Roman"/>
                <a:cs typeface="Times New Roman"/>
              </a:rPr>
              <a:t>chỉnh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lại.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60"/>
              </a:lnSpc>
              <a:spcBef>
                <a:spcPts val="635"/>
              </a:spcBef>
            </a:pPr>
            <a:r>
              <a:rPr sz="1100" dirty="0">
                <a:latin typeface="Times New Roman"/>
                <a:cs typeface="Times New Roman"/>
              </a:rPr>
              <a:t>Việc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toàn </a:t>
            </a:r>
            <a:r>
              <a:rPr sz="1100" spc="-10" dirty="0">
                <a:latin typeface="Times New Roman"/>
                <a:cs typeface="Times New Roman"/>
              </a:rPr>
              <a:t>bộ </a:t>
            </a:r>
            <a:r>
              <a:rPr sz="1100" dirty="0">
                <a:latin typeface="Times New Roman"/>
                <a:cs typeface="Times New Roman"/>
              </a:rPr>
              <a:t>của bàn đạp  </a:t>
            </a:r>
            <a:r>
              <a:rPr sz="1100" dirty="0" err="1">
                <a:latin typeface="Times New Roman"/>
                <a:cs typeface="Times New Roman"/>
              </a:rPr>
              <a:t>phanh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10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tiến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hành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khi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ôtô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đứng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yên.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Dùng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chân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đạp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mạnh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139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3625850" cy="11576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bàn đạp cho đến </a:t>
            </a:r>
            <a:r>
              <a:rPr sz="1100" spc="-5" dirty="0">
                <a:latin typeface="Times New Roman"/>
                <a:cs typeface="Times New Roman"/>
              </a:rPr>
              <a:t>khi hết </a:t>
            </a:r>
            <a:r>
              <a:rPr sz="1100" dirty="0">
                <a:latin typeface="Times New Roman"/>
                <a:cs typeface="Times New Roman"/>
              </a:rPr>
              <a:t>hành </a:t>
            </a:r>
            <a:r>
              <a:rPr sz="1100" spc="-5" dirty="0">
                <a:latin typeface="Times New Roman"/>
                <a:cs typeface="Times New Roman"/>
              </a:rPr>
              <a:t>trình thì </a:t>
            </a:r>
            <a:r>
              <a:rPr sz="1100" dirty="0">
                <a:latin typeface="Times New Roman"/>
                <a:cs typeface="Times New Roman"/>
              </a:rPr>
              <a:t>dừng </a:t>
            </a:r>
            <a:r>
              <a:rPr sz="1100" spc="-5" dirty="0">
                <a:latin typeface="Times New Roman"/>
                <a:cs typeface="Times New Roman"/>
              </a:rPr>
              <a:t>lại. Đo khoảng  </a:t>
            </a: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dịch chuyển </a:t>
            </a:r>
            <a:r>
              <a:rPr sz="1100" dirty="0">
                <a:latin typeface="Times New Roman"/>
                <a:cs typeface="Times New Roman"/>
              </a:rPr>
              <a:t>nêu </a:t>
            </a:r>
            <a:r>
              <a:rPr sz="1100" spc="-5" dirty="0">
                <a:latin typeface="Times New Roman"/>
                <a:cs typeface="Times New Roman"/>
              </a:rPr>
              <a:t>trên, </a:t>
            </a:r>
            <a:r>
              <a:rPr sz="1100" dirty="0">
                <a:latin typeface="Times New Roman"/>
                <a:cs typeface="Times New Roman"/>
              </a:rPr>
              <a:t>đó chính là </a:t>
            </a:r>
            <a:r>
              <a:rPr sz="1100" spc="-5" dirty="0">
                <a:latin typeface="Times New Roman"/>
                <a:cs typeface="Times New Roman"/>
              </a:rPr>
              <a:t>hành 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toàn  bộ của bàn đạp </a:t>
            </a:r>
            <a:r>
              <a:rPr sz="1100" spc="-5" dirty="0">
                <a:latin typeface="Times New Roman"/>
                <a:cs typeface="Times New Roman"/>
              </a:rPr>
              <a:t>phanh. Hành trình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dirty="0">
                <a:latin typeface="Times New Roman"/>
                <a:cs typeface="Times New Roman"/>
              </a:rPr>
              <a:t>toàn bộ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bàn đạp  phanh </a:t>
            </a:r>
            <a:r>
              <a:rPr sz="1100" spc="-5" dirty="0">
                <a:latin typeface="Times New Roman"/>
                <a:cs typeface="Times New Roman"/>
              </a:rPr>
              <a:t>cần phải nhỏ </a:t>
            </a:r>
            <a:r>
              <a:rPr sz="1100" dirty="0">
                <a:latin typeface="Times New Roman"/>
                <a:cs typeface="Times New Roman"/>
              </a:rPr>
              <a:t>hơn </a:t>
            </a:r>
            <a:r>
              <a:rPr sz="1100" spc="-5" dirty="0">
                <a:latin typeface="Times New Roman"/>
                <a:cs typeface="Times New Roman"/>
              </a:rPr>
              <a:t>khoảng </a:t>
            </a:r>
            <a:r>
              <a:rPr sz="1100" dirty="0">
                <a:latin typeface="Times New Roman"/>
                <a:cs typeface="Times New Roman"/>
              </a:rPr>
              <a:t>cách từ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sàn </a:t>
            </a:r>
            <a:r>
              <a:rPr sz="1100" spc="-5" dirty="0">
                <a:latin typeface="Times New Roman"/>
                <a:cs typeface="Times New Roman"/>
              </a:rPr>
              <a:t>buồng </a:t>
            </a:r>
            <a:r>
              <a:rPr sz="1100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tới  </a:t>
            </a:r>
            <a:r>
              <a:rPr sz="1100" spc="-5" dirty="0">
                <a:latin typeface="Times New Roman"/>
                <a:cs typeface="Times New Roman"/>
              </a:rPr>
              <a:t>mặt </a:t>
            </a:r>
            <a:r>
              <a:rPr sz="1100" dirty="0">
                <a:latin typeface="Times New Roman"/>
                <a:cs typeface="Times New Roman"/>
              </a:rPr>
              <a:t>trên của </a:t>
            </a:r>
            <a:r>
              <a:rPr sz="1100" spc="-5" dirty="0">
                <a:latin typeface="Times New Roman"/>
                <a:cs typeface="Times New Roman"/>
              </a:rPr>
              <a:t>bàn </a:t>
            </a:r>
            <a:r>
              <a:rPr sz="1100" dirty="0">
                <a:latin typeface="Times New Roman"/>
                <a:cs typeface="Times New Roman"/>
              </a:rPr>
              <a:t>đạp </a:t>
            </a:r>
            <a:r>
              <a:rPr sz="1100" spc="-5" dirty="0">
                <a:latin typeface="Times New Roman"/>
                <a:cs typeface="Times New Roman"/>
              </a:rPr>
              <a:t>phanh. Nếu </a:t>
            </a:r>
            <a:r>
              <a:rPr sz="1100" dirty="0">
                <a:latin typeface="Times New Roman"/>
                <a:cs typeface="Times New Roman"/>
              </a:rPr>
              <a:t>điều </a:t>
            </a:r>
            <a:r>
              <a:rPr sz="1100" spc="-5" dirty="0">
                <a:latin typeface="Times New Roman"/>
                <a:cs typeface="Times New Roman"/>
              </a:rPr>
              <a:t>kiện trên không </a:t>
            </a:r>
            <a:r>
              <a:rPr sz="1100" spc="5" dirty="0">
                <a:latin typeface="Times New Roman"/>
                <a:cs typeface="Times New Roman"/>
              </a:rPr>
              <a:t>đảm </a:t>
            </a:r>
            <a:r>
              <a:rPr sz="1100" dirty="0">
                <a:latin typeface="Times New Roman"/>
                <a:cs typeface="Times New Roman"/>
              </a:rPr>
              <a:t>bảo  cần </a:t>
            </a:r>
            <a:r>
              <a:rPr sz="1100" spc="-5" dirty="0">
                <a:latin typeface="Times New Roman"/>
                <a:cs typeface="Times New Roman"/>
              </a:rPr>
              <a:t>phải điều chỉnh lại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phải căn </a:t>
            </a:r>
            <a:r>
              <a:rPr sz="1100" dirty="0">
                <a:latin typeface="Times New Roman"/>
                <a:cs typeface="Times New Roman"/>
              </a:rPr>
              <a:t>cứ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quy định của </a:t>
            </a:r>
            <a:r>
              <a:rPr sz="1100" spc="-5" dirty="0">
                <a:latin typeface="Times New Roman"/>
                <a:cs typeface="Times New Roman"/>
              </a:rPr>
              <a:t>từng  loại</a:t>
            </a:r>
            <a:r>
              <a:rPr sz="1100" dirty="0">
                <a:latin typeface="Times New Roman"/>
                <a:cs typeface="Times New Roman"/>
              </a:rPr>
              <a:t> xe.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9284" y="2168525"/>
            <a:ext cx="3532504" cy="1675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1366" y="3979545"/>
            <a:ext cx="179958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23695" algn="l"/>
              </a:tabLst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	</a:t>
            </a: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12" y="4139565"/>
            <a:ext cx="3623945" cy="1310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9625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8.17: Kiểm </a:t>
            </a:r>
            <a:r>
              <a:rPr sz="1100" i="1" dirty="0">
                <a:latin typeface="Times New Roman"/>
                <a:cs typeface="Times New Roman"/>
              </a:rPr>
              <a:t>tra bàn </a:t>
            </a:r>
            <a:r>
              <a:rPr sz="1100" i="1" spc="-5" dirty="0">
                <a:latin typeface="Times New Roman"/>
                <a:cs typeface="Times New Roman"/>
              </a:rPr>
              <a:t>đạp </a:t>
            </a:r>
            <a:r>
              <a:rPr sz="1100" i="1" dirty="0">
                <a:latin typeface="Times New Roman"/>
                <a:cs typeface="Times New Roman"/>
              </a:rPr>
              <a:t>phanh</a:t>
            </a:r>
            <a:endParaRPr sz="1100">
              <a:latin typeface="Times New Roman"/>
              <a:cs typeface="Times New Roman"/>
            </a:endParaRPr>
          </a:p>
          <a:p>
            <a:pPr marL="389255" indent="-197485">
              <a:lnSpc>
                <a:spcPts val="1265"/>
              </a:lnSpc>
              <a:buAutoNum type="alphaLcParenBoth"/>
              <a:tabLst>
                <a:tab pos="389890" algn="l"/>
              </a:tabLst>
            </a:pPr>
            <a:r>
              <a:rPr sz="1100" i="1" dirty="0">
                <a:latin typeface="Times New Roman"/>
                <a:cs typeface="Times New Roman"/>
              </a:rPr>
              <a:t>Kiểm tra </a:t>
            </a:r>
            <a:r>
              <a:rPr sz="1100" i="1" spc="-5" dirty="0">
                <a:latin typeface="Times New Roman"/>
                <a:cs typeface="Times New Roman"/>
              </a:rPr>
              <a:t>hành trình </a:t>
            </a:r>
            <a:r>
              <a:rPr sz="1100" i="1" dirty="0">
                <a:latin typeface="Times New Roman"/>
                <a:cs typeface="Times New Roman"/>
              </a:rPr>
              <a:t>tự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do</a:t>
            </a:r>
            <a:endParaRPr sz="1100">
              <a:latin typeface="Times New Roman"/>
              <a:cs typeface="Times New Roman"/>
            </a:endParaRPr>
          </a:p>
          <a:p>
            <a:pPr marL="389255" indent="-197485">
              <a:lnSpc>
                <a:spcPts val="1285"/>
              </a:lnSpc>
              <a:buAutoNum type="alphaLcParenBoth"/>
              <a:tabLst>
                <a:tab pos="389890" algn="l"/>
              </a:tabLst>
            </a:pPr>
            <a:r>
              <a:rPr sz="1100" i="1" dirty="0">
                <a:latin typeface="Times New Roman"/>
                <a:cs typeface="Times New Roman"/>
              </a:rPr>
              <a:t>Kiểm tra </a:t>
            </a:r>
            <a:r>
              <a:rPr sz="1100" i="1" spc="-5" dirty="0">
                <a:latin typeface="Times New Roman"/>
                <a:cs typeface="Times New Roman"/>
              </a:rPr>
              <a:t>hành trình </a:t>
            </a:r>
            <a:r>
              <a:rPr sz="1100" i="1" dirty="0">
                <a:latin typeface="Times New Roman"/>
                <a:cs typeface="Times New Roman"/>
              </a:rPr>
              <a:t>làm việc </a:t>
            </a:r>
            <a:r>
              <a:rPr sz="1100" i="1" spc="-5" dirty="0">
                <a:latin typeface="Times New Roman"/>
                <a:cs typeface="Times New Roman"/>
              </a:rPr>
              <a:t>toàn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bộ</a:t>
            </a:r>
            <a:endParaRPr sz="1100">
              <a:latin typeface="Times New Roman"/>
              <a:cs typeface="Times New Roman"/>
            </a:endParaRPr>
          </a:p>
          <a:p>
            <a:pPr marL="598170" lvl="2" indent="-316865">
              <a:lnSpc>
                <a:spcPts val="1315"/>
              </a:lnSpc>
              <a:buAutoNum type="arabicPeriod" startAt="3"/>
              <a:tabLst>
                <a:tab pos="598805" algn="l"/>
              </a:tabLst>
            </a:pPr>
            <a:r>
              <a:rPr sz="1100" i="1" dirty="0">
                <a:latin typeface="Times New Roman"/>
                <a:cs typeface="Times New Roman"/>
              </a:rPr>
              <a:t>- </a:t>
            </a:r>
            <a:r>
              <a:rPr sz="1100" i="1" spc="-5" dirty="0">
                <a:latin typeface="Times New Roman"/>
                <a:cs typeface="Times New Roman"/>
              </a:rPr>
              <a:t>Bảo </a:t>
            </a:r>
            <a:r>
              <a:rPr sz="1100" i="1" dirty="0">
                <a:latin typeface="Times New Roman"/>
                <a:cs typeface="Times New Roman"/>
              </a:rPr>
              <a:t>dưỡng các </a:t>
            </a:r>
            <a:r>
              <a:rPr sz="1100" i="1" spc="-5" dirty="0">
                <a:latin typeface="Times New Roman"/>
                <a:cs typeface="Times New Roman"/>
              </a:rPr>
              <a:t>thiết </a:t>
            </a:r>
            <a:r>
              <a:rPr sz="1100" i="1" dirty="0">
                <a:latin typeface="Times New Roman"/>
                <a:cs typeface="Times New Roman"/>
              </a:rPr>
              <a:t>bị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điện</a:t>
            </a:r>
            <a:endParaRPr sz="1100">
              <a:latin typeface="Times New Roman"/>
              <a:cs typeface="Times New Roman"/>
            </a:endParaRPr>
          </a:p>
          <a:p>
            <a:pPr marL="702945" lvl="3" indent="-421640">
              <a:lnSpc>
                <a:spcPct val="100000"/>
              </a:lnSpc>
              <a:spcBef>
                <a:spcPts val="535"/>
              </a:spcBef>
              <a:buAutoNum type="arabicPeriod"/>
              <a:tabLst>
                <a:tab pos="703580" algn="l"/>
              </a:tabLst>
            </a:pPr>
            <a:r>
              <a:rPr sz="1100" i="1" dirty="0">
                <a:latin typeface="Times New Roman"/>
                <a:cs typeface="Times New Roman"/>
              </a:rPr>
              <a:t>- Kiểm </a:t>
            </a:r>
            <a:r>
              <a:rPr sz="1100" i="1" spc="-5" dirty="0">
                <a:latin typeface="Times New Roman"/>
                <a:cs typeface="Times New Roman"/>
              </a:rPr>
              <a:t>tra bình điện </a:t>
            </a:r>
            <a:r>
              <a:rPr sz="1100" i="1" dirty="0">
                <a:latin typeface="Times New Roman"/>
                <a:cs typeface="Times New Roman"/>
              </a:rPr>
              <a:t>( ắc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quy)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40"/>
              </a:lnSpc>
              <a:spcBef>
                <a:spcPts val="64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tình trạng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dung dịch của ắc quy cần  thực </a:t>
            </a:r>
            <a:r>
              <a:rPr sz="1100" spc="-5" dirty="0">
                <a:latin typeface="Times New Roman"/>
                <a:cs typeface="Times New Roman"/>
              </a:rPr>
              <a:t>hiện theo các nội </a:t>
            </a:r>
            <a:r>
              <a:rPr sz="1100" dirty="0">
                <a:latin typeface="Times New Roman"/>
                <a:cs typeface="Times New Roman"/>
              </a:rPr>
              <a:t>dung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sau: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6460" y="5422239"/>
            <a:ext cx="3356610" cy="7239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00025" indent="-187960">
              <a:lnSpc>
                <a:spcPct val="100000"/>
              </a:lnSpc>
              <a:spcBef>
                <a:spcPts val="615"/>
              </a:spcBef>
              <a:buChar char="-"/>
              <a:tabLst>
                <a:tab pos="200025" algn="l"/>
                <a:tab pos="200660" algn="l"/>
              </a:tabLst>
            </a:pPr>
            <a:r>
              <a:rPr sz="1100" dirty="0">
                <a:latin typeface="Times New Roman"/>
                <a:cs typeface="Times New Roman"/>
              </a:rPr>
              <a:t>Kiểm tra độ </a:t>
            </a:r>
            <a:r>
              <a:rPr sz="1100" spc="-5" dirty="0">
                <a:latin typeface="Times New Roman"/>
                <a:cs typeface="Times New Roman"/>
              </a:rPr>
              <a:t>mòn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5" dirty="0">
                <a:latin typeface="Times New Roman"/>
                <a:cs typeface="Times New Roman"/>
              </a:rPr>
              <a:t>các đầu </a:t>
            </a:r>
            <a:r>
              <a:rPr sz="1100" dirty="0">
                <a:latin typeface="Times New Roman"/>
                <a:cs typeface="Times New Roman"/>
              </a:rPr>
              <a:t>cực ắc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quy;</a:t>
            </a:r>
            <a:endParaRPr sz="1100">
              <a:latin typeface="Times New Roman"/>
              <a:cs typeface="Times New Roman"/>
            </a:endParaRPr>
          </a:p>
          <a:p>
            <a:pPr marL="234950" indent="-222885">
              <a:lnSpc>
                <a:spcPct val="100000"/>
              </a:lnSpc>
              <a:spcBef>
                <a:spcPts val="515"/>
              </a:spcBef>
              <a:buChar char="-"/>
              <a:tabLst>
                <a:tab pos="234950" algn="l"/>
                <a:tab pos="235585" algn="l"/>
              </a:tabLst>
            </a:pPr>
            <a:r>
              <a:rPr sz="1100" dirty="0">
                <a:latin typeface="Times New Roman"/>
                <a:cs typeface="Times New Roman"/>
              </a:rPr>
              <a:t>Kiểm tra </a:t>
            </a:r>
            <a:r>
              <a:rPr sz="1100" spc="-5" dirty="0">
                <a:latin typeface="Times New Roman"/>
                <a:cs typeface="Times New Roman"/>
              </a:rPr>
              <a:t>và vặn </a:t>
            </a:r>
            <a:r>
              <a:rPr sz="1100" dirty="0">
                <a:latin typeface="Times New Roman"/>
                <a:cs typeface="Times New Roman"/>
              </a:rPr>
              <a:t>chặt </a:t>
            </a:r>
            <a:r>
              <a:rPr sz="1100" spc="-5" dirty="0">
                <a:latin typeface="Times New Roman"/>
                <a:cs typeface="Times New Roman"/>
              </a:rPr>
              <a:t>đai </a:t>
            </a:r>
            <a:r>
              <a:rPr sz="1100" spc="-10" dirty="0">
                <a:latin typeface="Times New Roman"/>
                <a:cs typeface="Times New Roman"/>
              </a:rPr>
              <a:t>ốc </a:t>
            </a:r>
            <a:r>
              <a:rPr sz="1100" dirty="0">
                <a:latin typeface="Times New Roman"/>
                <a:cs typeface="Times New Roman"/>
              </a:rPr>
              <a:t>ở </a:t>
            </a:r>
            <a:r>
              <a:rPr sz="1100" spc="-5" dirty="0">
                <a:latin typeface="Times New Roman"/>
                <a:cs typeface="Times New Roman"/>
              </a:rPr>
              <a:t>đầu cực </a:t>
            </a:r>
            <a:r>
              <a:rPr sz="1100" dirty="0">
                <a:latin typeface="Times New Roman"/>
                <a:cs typeface="Times New Roman"/>
              </a:rPr>
              <a:t>ắc </a:t>
            </a:r>
            <a:r>
              <a:rPr sz="1100" spc="-5" dirty="0">
                <a:latin typeface="Times New Roman"/>
                <a:cs typeface="Times New Roman"/>
              </a:rPr>
              <a:t>quy;</a:t>
            </a:r>
            <a:endParaRPr sz="1100">
              <a:latin typeface="Times New Roman"/>
              <a:cs typeface="Times New Roman"/>
            </a:endParaRPr>
          </a:p>
          <a:p>
            <a:pPr marL="200025" indent="-187960">
              <a:lnSpc>
                <a:spcPct val="100000"/>
              </a:lnSpc>
              <a:spcBef>
                <a:spcPts val="505"/>
              </a:spcBef>
              <a:buChar char="-"/>
              <a:tabLst>
                <a:tab pos="200025" algn="l"/>
                <a:tab pos="200660" algn="l"/>
              </a:tabLst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thấy xuất hiện </a:t>
            </a:r>
            <a:r>
              <a:rPr sz="1100" dirty="0">
                <a:latin typeface="Times New Roman"/>
                <a:cs typeface="Times New Roman"/>
              </a:rPr>
              <a:t>bột </a:t>
            </a:r>
            <a:r>
              <a:rPr sz="1100" spc="-5" dirty="0">
                <a:latin typeface="Times New Roman"/>
                <a:cs typeface="Times New Roman"/>
              </a:rPr>
              <a:t>màu trắng </a:t>
            </a:r>
            <a:r>
              <a:rPr sz="1100" dirty="0">
                <a:latin typeface="Times New Roman"/>
                <a:cs typeface="Times New Roman"/>
              </a:rPr>
              <a:t>hoặc xanh </a:t>
            </a:r>
            <a:r>
              <a:rPr sz="1100" spc="-5" dirty="0">
                <a:latin typeface="Times New Roman"/>
                <a:cs typeface="Times New Roman"/>
              </a:rPr>
              <a:t>trên </a:t>
            </a:r>
            <a:r>
              <a:rPr sz="1100" dirty="0">
                <a:latin typeface="Times New Roman"/>
                <a:cs typeface="Times New Roman"/>
              </a:rPr>
              <a:t>bề</a:t>
            </a:r>
            <a:r>
              <a:rPr sz="1100" spc="2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mặt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712" y="6109208"/>
            <a:ext cx="36239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của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cực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ắc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quy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phải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rửa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sạch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bằng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dung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dịch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nứơc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ấm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hoặc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6264655"/>
            <a:ext cx="36258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Soda. Sau </a:t>
            </a:r>
            <a:r>
              <a:rPr sz="1100" dirty="0">
                <a:latin typeface="Times New Roman"/>
                <a:cs typeface="Times New Roman"/>
              </a:rPr>
              <a:t>đó lau sạch các đầu </a:t>
            </a:r>
            <a:r>
              <a:rPr sz="1100" spc="-5" dirty="0">
                <a:latin typeface="Times New Roman"/>
                <a:cs typeface="Times New Roman"/>
              </a:rPr>
              <a:t>cực </a:t>
            </a:r>
            <a:r>
              <a:rPr sz="1100" spc="-5" dirty="0" err="1">
                <a:latin typeface="Times New Roman"/>
                <a:cs typeface="Times New Roman"/>
              </a:rPr>
              <a:t>bằng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rồi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70" dirty="0">
                <a:latin typeface="Times New Roman"/>
                <a:cs typeface="Times New Roman"/>
              </a:rPr>
              <a:t>dùng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8489" y="1016253"/>
            <a:ext cx="3629025" cy="253111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10160" algn="just">
              <a:lnSpc>
                <a:spcPts val="1240"/>
              </a:lnSpc>
              <a:spcBef>
                <a:spcPts val="210"/>
              </a:spcBef>
            </a:pPr>
            <a:r>
              <a:rPr sz="1100" spc="-5" dirty="0">
                <a:latin typeface="Times New Roman"/>
                <a:cs typeface="Times New Roman"/>
              </a:rPr>
              <a:t>vải </a:t>
            </a:r>
            <a:r>
              <a:rPr sz="1100" dirty="0">
                <a:latin typeface="Times New Roman"/>
                <a:cs typeface="Times New Roman"/>
              </a:rPr>
              <a:t>hoặc </a:t>
            </a:r>
            <a:r>
              <a:rPr sz="1100" spc="-5" dirty="0">
                <a:latin typeface="Times New Roman"/>
                <a:cs typeface="Times New Roman"/>
              </a:rPr>
              <a:t>giấy </a:t>
            </a:r>
            <a:r>
              <a:rPr sz="1100" dirty="0">
                <a:latin typeface="Times New Roman"/>
                <a:cs typeface="Times New Roman"/>
              </a:rPr>
              <a:t>để lau </a:t>
            </a:r>
            <a:r>
              <a:rPr sz="1100" spc="-5" dirty="0">
                <a:latin typeface="Times New Roman"/>
                <a:cs typeface="Times New Roman"/>
              </a:rPr>
              <a:t>khô. </a:t>
            </a:r>
            <a:r>
              <a:rPr sz="1100" dirty="0">
                <a:latin typeface="Times New Roman"/>
                <a:cs typeface="Times New Roman"/>
              </a:rPr>
              <a:t>Phủ lên đầu </a:t>
            </a:r>
            <a:r>
              <a:rPr sz="1100" spc="-5" dirty="0">
                <a:latin typeface="Times New Roman"/>
                <a:cs typeface="Times New Roman"/>
              </a:rPr>
              <a:t>cực một </a:t>
            </a:r>
            <a:r>
              <a:rPr sz="1100" dirty="0">
                <a:latin typeface="Times New Roman"/>
                <a:cs typeface="Times New Roman"/>
              </a:rPr>
              <a:t>lớp </a:t>
            </a:r>
            <a:r>
              <a:rPr sz="1100" spc="-10" dirty="0">
                <a:latin typeface="Times New Roman"/>
                <a:cs typeface="Times New Roman"/>
              </a:rPr>
              <a:t>mỡ </a:t>
            </a:r>
            <a:r>
              <a:rPr sz="1100" dirty="0">
                <a:latin typeface="Times New Roman"/>
                <a:cs typeface="Times New Roman"/>
              </a:rPr>
              <a:t>đặc </a:t>
            </a:r>
            <a:r>
              <a:rPr sz="1100" spc="-5" dirty="0">
                <a:latin typeface="Times New Roman"/>
                <a:cs typeface="Times New Roman"/>
              </a:rPr>
              <a:t>biệt  </a:t>
            </a:r>
            <a:r>
              <a:rPr sz="1100" dirty="0">
                <a:latin typeface="Times New Roman"/>
                <a:cs typeface="Times New Roman"/>
              </a:rPr>
              <a:t>để tránh </a:t>
            </a:r>
            <a:r>
              <a:rPr sz="1100" spc="-5" dirty="0" err="1">
                <a:latin typeface="Times New Roman"/>
                <a:cs typeface="Times New Roman"/>
              </a:rPr>
              <a:t>hiện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t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ợng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ôxy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hoá;</a:t>
            </a:r>
          </a:p>
          <a:p>
            <a:pPr marL="12700" marR="10160" indent="269240" algn="just">
              <a:lnSpc>
                <a:spcPts val="1240"/>
              </a:lnSpc>
              <a:spcBef>
                <a:spcPts val="580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Kiểm tra </a:t>
            </a:r>
            <a:r>
              <a:rPr sz="1100" spc="-10" dirty="0">
                <a:latin typeface="Times New Roman"/>
                <a:cs typeface="Times New Roman"/>
              </a:rPr>
              <a:t>vỏ </a:t>
            </a:r>
            <a:r>
              <a:rPr sz="1100" dirty="0">
                <a:latin typeface="Times New Roman"/>
                <a:cs typeface="Times New Roman"/>
              </a:rPr>
              <a:t>ắc quy xem </a:t>
            </a:r>
            <a:r>
              <a:rPr sz="1100" spc="5" dirty="0">
                <a:latin typeface="Times New Roman"/>
                <a:cs typeface="Times New Roman"/>
              </a:rPr>
              <a:t>có </a:t>
            </a:r>
            <a:r>
              <a:rPr sz="1100" dirty="0">
                <a:latin typeface="Times New Roman"/>
                <a:cs typeface="Times New Roman"/>
              </a:rPr>
              <a:t>bị </a:t>
            </a:r>
            <a:r>
              <a:rPr sz="1100" spc="-5" dirty="0">
                <a:latin typeface="Times New Roman"/>
                <a:cs typeface="Times New Roman"/>
              </a:rPr>
              <a:t>rạn </a:t>
            </a:r>
            <a:r>
              <a:rPr sz="1100" dirty="0">
                <a:latin typeface="Times New Roman"/>
                <a:cs typeface="Times New Roman"/>
              </a:rPr>
              <a:t>nứt hay </a:t>
            </a:r>
            <a:r>
              <a:rPr sz="1100" spc="-5" dirty="0">
                <a:latin typeface="Times New Roman"/>
                <a:cs typeface="Times New Roman"/>
              </a:rPr>
              <a:t>không. </a:t>
            </a:r>
            <a:r>
              <a:rPr sz="1100" dirty="0">
                <a:latin typeface="Times New Roman"/>
                <a:cs typeface="Times New Roman"/>
              </a:rPr>
              <a:t>Nếu  bị </a:t>
            </a:r>
            <a:r>
              <a:rPr sz="1100" spc="-5" dirty="0">
                <a:latin typeface="Times New Roman"/>
                <a:cs typeface="Times New Roman"/>
              </a:rPr>
              <a:t>rạn nứt phải </a:t>
            </a:r>
            <a:r>
              <a:rPr sz="1100" dirty="0">
                <a:latin typeface="Times New Roman"/>
                <a:cs typeface="Times New Roman"/>
              </a:rPr>
              <a:t>thay thế </a:t>
            </a:r>
            <a:r>
              <a:rPr sz="1100" spc="-5" dirty="0">
                <a:latin typeface="Times New Roman"/>
                <a:cs typeface="Times New Roman"/>
              </a:rPr>
              <a:t>bằng </a:t>
            </a:r>
            <a:r>
              <a:rPr sz="1100" dirty="0">
                <a:latin typeface="Times New Roman"/>
                <a:cs typeface="Times New Roman"/>
              </a:rPr>
              <a:t>ắc quy cùng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loại;</a:t>
            </a:r>
          </a:p>
          <a:p>
            <a:pPr marL="12700" marR="5080" indent="269240" algn="just">
              <a:lnSpc>
                <a:spcPct val="93400"/>
              </a:lnSpc>
              <a:spcBef>
                <a:spcPts val="560"/>
              </a:spcBef>
              <a:buChar char="-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Kiểm tra </a:t>
            </a:r>
            <a:r>
              <a:rPr sz="1100" spc="-5" dirty="0">
                <a:latin typeface="Times New Roman"/>
                <a:cs typeface="Times New Roman"/>
              </a:rPr>
              <a:t>mức </a:t>
            </a:r>
            <a:r>
              <a:rPr sz="1100" dirty="0">
                <a:latin typeface="Times New Roman"/>
                <a:cs typeface="Times New Roman"/>
              </a:rPr>
              <a:t>dung </a:t>
            </a:r>
            <a:r>
              <a:rPr sz="1100" spc="-5" dirty="0">
                <a:latin typeface="Times New Roman"/>
                <a:cs typeface="Times New Roman"/>
              </a:rPr>
              <a:t>dịch điện phân, nếu mức dung dịch  </a:t>
            </a:r>
            <a:r>
              <a:rPr sz="1100" spc="-30" dirty="0">
                <a:latin typeface="Times New Roman"/>
                <a:cs typeface="Times New Roman"/>
              </a:rPr>
              <a:t>điện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phân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thấp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hơn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“mức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thấp”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phải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mở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nút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thông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hơi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đổ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20" dirty="0" err="1">
                <a:latin typeface="Times New Roman"/>
                <a:cs typeface="Times New Roman"/>
              </a:rPr>
              <a:t>thêm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130" dirty="0" smtClean="0">
                <a:latin typeface="Times New Roman"/>
                <a:cs typeface="Times New Roman"/>
              </a:rPr>
              <a:t>n</a:t>
            </a:r>
            <a:r>
              <a:rPr lang="vi-VN" sz="1100" spc="-130" dirty="0" smtClean="0">
                <a:latin typeface="Times New Roman"/>
                <a:cs typeface="Times New Roman"/>
              </a:rPr>
              <a:t>ư</a:t>
            </a:r>
            <a:r>
              <a:rPr sz="1100" spc="-130" dirty="0" err="1" smtClean="0">
                <a:latin typeface="Times New Roman"/>
                <a:cs typeface="Times New Roman"/>
              </a:rPr>
              <a:t>ớc</a:t>
            </a:r>
            <a:r>
              <a:rPr sz="1100" spc="-130" dirty="0" smtClean="0">
                <a:latin typeface="Times New Roman"/>
                <a:cs typeface="Times New Roman"/>
              </a:rPr>
              <a:t>  </a:t>
            </a:r>
            <a:r>
              <a:rPr sz="1100" spc="-25" dirty="0">
                <a:latin typeface="Times New Roman"/>
                <a:cs typeface="Times New Roman"/>
              </a:rPr>
              <a:t>cất </a:t>
            </a:r>
            <a:r>
              <a:rPr sz="1100" spc="-30" dirty="0">
                <a:latin typeface="Times New Roman"/>
                <a:cs typeface="Times New Roman"/>
              </a:rPr>
              <a:t>vào </a:t>
            </a:r>
            <a:r>
              <a:rPr sz="1100" spc="-25" dirty="0">
                <a:latin typeface="Times New Roman"/>
                <a:cs typeface="Times New Roman"/>
              </a:rPr>
              <a:t>tất </a:t>
            </a:r>
            <a:r>
              <a:rPr sz="1100" spc="-20" dirty="0">
                <a:latin typeface="Times New Roman"/>
                <a:cs typeface="Times New Roman"/>
              </a:rPr>
              <a:t>cả </a:t>
            </a:r>
            <a:r>
              <a:rPr sz="1100" spc="-25" dirty="0">
                <a:latin typeface="Times New Roman"/>
                <a:cs typeface="Times New Roman"/>
              </a:rPr>
              <a:t>các ngăn và không </a:t>
            </a:r>
            <a:r>
              <a:rPr sz="1100" spc="-15" dirty="0" err="1">
                <a:latin typeface="Times New Roman"/>
                <a:cs typeface="Times New Roman"/>
              </a:rPr>
              <a:t>đổ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14" dirty="0" smtClean="0">
                <a:latin typeface="Times New Roman"/>
                <a:cs typeface="Times New Roman"/>
              </a:rPr>
              <a:t>v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err="1" smtClean="0">
                <a:latin typeface="Times New Roman"/>
                <a:cs typeface="Times New Roman"/>
              </a:rPr>
              <a:t>ợt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quá </a:t>
            </a:r>
            <a:r>
              <a:rPr sz="1100" spc="-25" dirty="0">
                <a:latin typeface="Times New Roman"/>
                <a:cs typeface="Times New Roman"/>
              </a:rPr>
              <a:t>“mức </a:t>
            </a:r>
            <a:r>
              <a:rPr sz="1100" spc="-20" dirty="0">
                <a:latin typeface="Times New Roman"/>
                <a:cs typeface="Times New Roman"/>
              </a:rPr>
              <a:t>cao </a:t>
            </a:r>
            <a:r>
              <a:rPr sz="1100" spc="-30" dirty="0">
                <a:latin typeface="Times New Roman"/>
                <a:cs typeface="Times New Roman"/>
              </a:rPr>
              <a:t>“.Sau </a:t>
            </a:r>
            <a:r>
              <a:rPr sz="1100" spc="-25" dirty="0">
                <a:latin typeface="Times New Roman"/>
                <a:cs typeface="Times New Roman"/>
              </a:rPr>
              <a:t>khi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100" spc="-75" dirty="0">
                <a:latin typeface="Times New Roman"/>
                <a:cs typeface="Times New Roman"/>
              </a:rPr>
              <a:t>đã  </a:t>
            </a:r>
            <a:r>
              <a:rPr sz="1100" spc="-20" dirty="0">
                <a:latin typeface="Times New Roman"/>
                <a:cs typeface="Times New Roman"/>
              </a:rPr>
              <a:t>bổ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sung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đủ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vặn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nút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thông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hơi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lại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cẩn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thận;</a:t>
            </a:r>
            <a:endParaRPr sz="1100" dirty="0">
              <a:latin typeface="Times New Roman"/>
              <a:cs typeface="Times New Roman"/>
            </a:endParaRPr>
          </a:p>
          <a:p>
            <a:pPr marL="12700" marR="6985" indent="457200" algn="just">
              <a:lnSpc>
                <a:spcPts val="1240"/>
              </a:lnSpc>
              <a:spcBef>
                <a:spcPts val="610"/>
              </a:spcBef>
            </a:pPr>
            <a:r>
              <a:rPr sz="1100" spc="-20" dirty="0">
                <a:latin typeface="Times New Roman"/>
                <a:cs typeface="Times New Roman"/>
              </a:rPr>
              <a:t>Nếu không </a:t>
            </a:r>
            <a:r>
              <a:rPr sz="1100" spc="-15" dirty="0">
                <a:latin typeface="Times New Roman"/>
                <a:cs typeface="Times New Roman"/>
              </a:rPr>
              <a:t>có </a:t>
            </a:r>
            <a:r>
              <a:rPr sz="1100" spc="-25" dirty="0">
                <a:latin typeface="Times New Roman"/>
                <a:cs typeface="Times New Roman"/>
              </a:rPr>
              <a:t>vạch mức </a:t>
            </a:r>
            <a:r>
              <a:rPr sz="1100" spc="-15" dirty="0">
                <a:latin typeface="Times New Roman"/>
                <a:cs typeface="Times New Roman"/>
              </a:rPr>
              <a:t>dung </a:t>
            </a:r>
            <a:r>
              <a:rPr sz="1100" spc="-20" dirty="0">
                <a:latin typeface="Times New Roman"/>
                <a:cs typeface="Times New Roman"/>
              </a:rPr>
              <a:t>dịch điện phân </a:t>
            </a:r>
            <a:r>
              <a:rPr sz="1100" spc="-15" dirty="0">
                <a:latin typeface="Times New Roman"/>
                <a:cs typeface="Times New Roman"/>
              </a:rPr>
              <a:t>trên ắc </a:t>
            </a:r>
            <a:r>
              <a:rPr sz="1100" spc="-25" dirty="0">
                <a:latin typeface="Times New Roman"/>
                <a:cs typeface="Times New Roman"/>
              </a:rPr>
              <a:t>quy,  </a:t>
            </a:r>
            <a:r>
              <a:rPr sz="1100" spc="-20" dirty="0">
                <a:latin typeface="Times New Roman"/>
                <a:cs typeface="Times New Roman"/>
              </a:rPr>
              <a:t>thực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hiện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đổ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bổ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sung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dung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dịch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cách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mặt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nắp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bình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ắc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quy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10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mm.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 algn="just">
              <a:lnSpc>
                <a:spcPct val="93400"/>
              </a:lnSpc>
              <a:spcBef>
                <a:spcPts val="560"/>
              </a:spcBef>
            </a:pPr>
            <a:r>
              <a:rPr sz="1100" spc="-5" dirty="0">
                <a:latin typeface="Times New Roman"/>
                <a:cs typeface="Times New Roman"/>
              </a:rPr>
              <a:t>Đối với </a:t>
            </a:r>
            <a:r>
              <a:rPr sz="1100" dirty="0">
                <a:latin typeface="Times New Roman"/>
                <a:cs typeface="Times New Roman"/>
              </a:rPr>
              <a:t>xe ôtô </a:t>
            </a:r>
            <a:r>
              <a:rPr sz="1100" spc="-5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ắc quy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tự do </a:t>
            </a:r>
            <a:r>
              <a:rPr sz="1100" spc="-50" dirty="0">
                <a:latin typeface="Times New Roman"/>
                <a:cs typeface="Times New Roman"/>
              </a:rPr>
              <a:t>(MF) 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có nút làm </a:t>
            </a:r>
            <a:r>
              <a:rPr sz="1100" spc="-5" dirty="0">
                <a:latin typeface="Times New Roman"/>
                <a:cs typeface="Times New Roman"/>
              </a:rPr>
              <a:t>kín, không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các </a:t>
            </a:r>
            <a:r>
              <a:rPr sz="1100" spc="-190" dirty="0">
                <a:latin typeface="Times New Roman"/>
                <a:cs typeface="Times New Roman"/>
              </a:rPr>
              <a:t>ắc  </a:t>
            </a:r>
            <a:r>
              <a:rPr sz="1100" dirty="0">
                <a:latin typeface="Times New Roman"/>
                <a:cs typeface="Times New Roman"/>
              </a:rPr>
              <a:t>quy </a:t>
            </a: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 err="1" smtClean="0">
                <a:latin typeface="Times New Roman"/>
                <a:cs typeface="Times New Roman"/>
              </a:rPr>
              <a:t>th</a:t>
            </a:r>
            <a:r>
              <a:rPr lang="vi-VN" sz="1100" spc="-50" dirty="0" smtClean="0">
                <a:latin typeface="Times New Roman"/>
                <a:cs typeface="Times New Roman"/>
              </a:rPr>
              <a:t>ư</a:t>
            </a:r>
            <a:r>
              <a:rPr sz="1100" spc="-50" dirty="0" err="1" smtClean="0">
                <a:latin typeface="Times New Roman"/>
                <a:cs typeface="Times New Roman"/>
              </a:rPr>
              <a:t>ờng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khác, </a:t>
            </a:r>
            <a:r>
              <a:rPr sz="1100" dirty="0">
                <a:latin typeface="Times New Roman"/>
                <a:cs typeface="Times New Roman"/>
              </a:rPr>
              <a:t>chỉ cần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</a:t>
            </a:r>
            <a:r>
              <a:rPr sz="1100" spc="-5" dirty="0">
                <a:latin typeface="Times New Roman"/>
                <a:cs typeface="Times New Roman"/>
              </a:rPr>
              <a:t>tình trạng </a:t>
            </a:r>
            <a:r>
              <a:rPr sz="1100" dirty="0">
                <a:latin typeface="Times New Roman"/>
                <a:cs typeface="Times New Roman"/>
              </a:rPr>
              <a:t>của ắc </a:t>
            </a:r>
            <a:r>
              <a:rPr sz="1100" spc="-50" dirty="0">
                <a:latin typeface="Times New Roman"/>
                <a:cs typeface="Times New Roman"/>
              </a:rPr>
              <a:t>quy  </a:t>
            </a:r>
            <a:r>
              <a:rPr sz="1100" dirty="0">
                <a:latin typeface="Times New Roman"/>
                <a:cs typeface="Times New Roman"/>
              </a:rPr>
              <a:t>qua “ </a:t>
            </a:r>
            <a:r>
              <a:rPr sz="1100" spc="-5" dirty="0">
                <a:latin typeface="Times New Roman"/>
                <a:cs typeface="Times New Roman"/>
              </a:rPr>
              <a:t>mắt kiểm </a:t>
            </a:r>
            <a:r>
              <a:rPr sz="1100" dirty="0">
                <a:latin typeface="Times New Roman"/>
                <a:cs typeface="Times New Roman"/>
              </a:rPr>
              <a:t>tra “ </a:t>
            </a:r>
            <a:r>
              <a:rPr sz="1100" spc="-5" dirty="0">
                <a:latin typeface="Times New Roman"/>
                <a:cs typeface="Times New Roman"/>
              </a:rPr>
              <a:t>trên đỉnh </a:t>
            </a:r>
            <a:r>
              <a:rPr sz="1100" dirty="0">
                <a:latin typeface="Times New Roman"/>
                <a:cs typeface="Times New Roman"/>
              </a:rPr>
              <a:t>ắc </a:t>
            </a:r>
            <a:r>
              <a:rPr sz="1100" dirty="0" err="1">
                <a:latin typeface="Times New Roman"/>
                <a:cs typeface="Times New Roman"/>
              </a:rPr>
              <a:t>quy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4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6210300" y="3695700"/>
            <a:ext cx="3436620" cy="995044"/>
            <a:chOff x="6210300" y="3695700"/>
            <a:chExt cx="3436620" cy="995044"/>
          </a:xfrm>
        </p:grpSpPr>
        <p:sp>
          <p:nvSpPr>
            <p:cNvPr id="11" name="object 11"/>
            <p:cNvSpPr/>
            <p:nvPr/>
          </p:nvSpPr>
          <p:spPr>
            <a:xfrm>
              <a:off x="6210300" y="3695700"/>
              <a:ext cx="1905000" cy="9950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150225" y="3712209"/>
              <a:ext cx="1496695" cy="9785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006590" y="4665726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65285" y="4665726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42405" y="4860290"/>
            <a:ext cx="1499870" cy="12998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147050" y="4852670"/>
            <a:ext cx="1332229" cy="13074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41642" y="6135116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30618" y="6135116"/>
            <a:ext cx="1563370" cy="3536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289050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(d)  Hình 8.18: Kiểm </a:t>
            </a:r>
            <a:r>
              <a:rPr sz="1100" i="1" dirty="0">
                <a:latin typeface="Times New Roman"/>
                <a:cs typeface="Times New Roman"/>
              </a:rPr>
              <a:t>tra ắc</a:t>
            </a:r>
            <a:r>
              <a:rPr sz="1100" i="1" spc="-3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quy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951331"/>
            <a:ext cx="3626485" cy="341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25245" algn="just">
              <a:lnSpc>
                <a:spcPct val="1436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(a) </a:t>
            </a:r>
            <a:r>
              <a:rPr sz="1100" i="1" dirty="0">
                <a:latin typeface="Times New Roman"/>
                <a:cs typeface="Times New Roman"/>
              </a:rPr>
              <a:t>điện </a:t>
            </a:r>
            <a:r>
              <a:rPr sz="1100" i="1" spc="-5" dirty="0">
                <a:latin typeface="Times New Roman"/>
                <a:cs typeface="Times New Roman"/>
              </a:rPr>
              <a:t>cực của </a:t>
            </a:r>
            <a:r>
              <a:rPr sz="1100" i="1" dirty="0">
                <a:latin typeface="Times New Roman"/>
                <a:cs typeface="Times New Roman"/>
              </a:rPr>
              <a:t>ắc </a:t>
            </a:r>
            <a:r>
              <a:rPr sz="1100" i="1" spc="-5" dirty="0">
                <a:latin typeface="Times New Roman"/>
                <a:cs typeface="Times New Roman"/>
              </a:rPr>
              <a:t>quy </a:t>
            </a:r>
            <a:r>
              <a:rPr sz="1100" i="1" dirty="0">
                <a:latin typeface="Times New Roman"/>
                <a:cs typeface="Times New Roman"/>
              </a:rPr>
              <a:t>bị ô xy </a:t>
            </a:r>
            <a:r>
              <a:rPr sz="1100" i="1" spc="-5" dirty="0">
                <a:latin typeface="Times New Roman"/>
                <a:cs typeface="Times New Roman"/>
              </a:rPr>
              <a:t>hóa  Hình (b) </a:t>
            </a:r>
            <a:r>
              <a:rPr sz="1100" i="1" dirty="0">
                <a:latin typeface="Times New Roman"/>
                <a:cs typeface="Times New Roman"/>
              </a:rPr>
              <a:t>Vệ sinh </a:t>
            </a:r>
            <a:r>
              <a:rPr sz="1100" i="1" spc="-5" dirty="0">
                <a:latin typeface="Times New Roman"/>
                <a:cs typeface="Times New Roman"/>
              </a:rPr>
              <a:t>điện </a:t>
            </a:r>
            <a:r>
              <a:rPr sz="1100" i="1" dirty="0">
                <a:latin typeface="Times New Roman"/>
                <a:cs typeface="Times New Roman"/>
              </a:rPr>
              <a:t>cực </a:t>
            </a:r>
            <a:r>
              <a:rPr sz="1100" i="1" spc="-10" dirty="0">
                <a:latin typeface="Times New Roman"/>
                <a:cs typeface="Times New Roman"/>
              </a:rPr>
              <a:t>ắc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quy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8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(c) </a:t>
            </a:r>
            <a:r>
              <a:rPr sz="1100" i="1" dirty="0">
                <a:latin typeface="Times New Roman"/>
                <a:cs typeface="Times New Roman"/>
              </a:rPr>
              <a:t>Bổ </a:t>
            </a:r>
            <a:r>
              <a:rPr sz="1100" i="1" spc="-5" dirty="0">
                <a:latin typeface="Times New Roman"/>
                <a:cs typeface="Times New Roman"/>
              </a:rPr>
              <a:t>sung dung dịch </a:t>
            </a:r>
            <a:r>
              <a:rPr sz="1100" i="1" dirty="0">
                <a:latin typeface="Times New Roman"/>
                <a:cs typeface="Times New Roman"/>
              </a:rPr>
              <a:t>điện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phân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8800"/>
              </a:lnSpc>
              <a:spcBef>
                <a:spcPts val="5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(d) </a:t>
            </a:r>
            <a:r>
              <a:rPr sz="1100" i="1" dirty="0">
                <a:latin typeface="Times New Roman"/>
                <a:cs typeface="Times New Roman"/>
              </a:rPr>
              <a:t>Mắt </a:t>
            </a:r>
            <a:r>
              <a:rPr sz="1100" i="1" spc="-5" dirty="0">
                <a:latin typeface="Times New Roman"/>
                <a:cs typeface="Times New Roman"/>
              </a:rPr>
              <a:t>kiểm tra </a:t>
            </a:r>
            <a:r>
              <a:rPr sz="1100" i="1" dirty="0">
                <a:latin typeface="Times New Roman"/>
                <a:cs typeface="Times New Roman"/>
              </a:rPr>
              <a:t>ắc quy </a:t>
            </a:r>
            <a:r>
              <a:rPr sz="1100" i="1" spc="-5" dirty="0">
                <a:latin typeface="Times New Roman"/>
                <a:cs typeface="Times New Roman"/>
              </a:rPr>
              <a:t>(khi mắt </a:t>
            </a:r>
            <a:r>
              <a:rPr sz="1100" i="1" dirty="0">
                <a:latin typeface="Times New Roman"/>
                <a:cs typeface="Times New Roman"/>
              </a:rPr>
              <a:t>có </a:t>
            </a:r>
            <a:r>
              <a:rPr sz="1100" i="1" spc="-5" dirty="0">
                <a:latin typeface="Times New Roman"/>
                <a:cs typeface="Times New Roman"/>
              </a:rPr>
              <a:t>màu đỏ, </a:t>
            </a:r>
            <a:r>
              <a:rPr sz="1100" i="1" dirty="0">
                <a:latin typeface="Times New Roman"/>
                <a:cs typeface="Times New Roman"/>
              </a:rPr>
              <a:t>cần </a:t>
            </a:r>
            <a:r>
              <a:rPr sz="1100" i="1" spc="-5" dirty="0">
                <a:latin typeface="Times New Roman"/>
                <a:cs typeface="Times New Roman"/>
              </a:rPr>
              <a:t>phải  thay; mắt trong </a:t>
            </a:r>
            <a:r>
              <a:rPr sz="1100" i="1" dirty="0">
                <a:latin typeface="Times New Roman"/>
                <a:cs typeface="Times New Roman"/>
              </a:rPr>
              <a:t>không </a:t>
            </a:r>
            <a:r>
              <a:rPr sz="1100" i="1" spc="-5" dirty="0">
                <a:latin typeface="Times New Roman"/>
                <a:cs typeface="Times New Roman"/>
              </a:rPr>
              <a:t>màu, </a:t>
            </a:r>
            <a:r>
              <a:rPr sz="1100" i="1" dirty="0">
                <a:latin typeface="Times New Roman"/>
                <a:cs typeface="Times New Roman"/>
              </a:rPr>
              <a:t>ắc </a:t>
            </a:r>
            <a:r>
              <a:rPr sz="1100" i="1" spc="-5" dirty="0">
                <a:latin typeface="Times New Roman"/>
                <a:cs typeface="Times New Roman"/>
              </a:rPr>
              <a:t>quy cần </a:t>
            </a:r>
            <a:r>
              <a:rPr sz="1100" i="1" dirty="0">
                <a:latin typeface="Times New Roman"/>
                <a:cs typeface="Times New Roman"/>
              </a:rPr>
              <a:t>được </a:t>
            </a:r>
            <a:r>
              <a:rPr sz="1100" i="1" spc="-5" dirty="0">
                <a:latin typeface="Times New Roman"/>
                <a:cs typeface="Times New Roman"/>
              </a:rPr>
              <a:t>sạc; mắt màu  </a:t>
            </a:r>
            <a:r>
              <a:rPr sz="1100" i="1" dirty="0">
                <a:latin typeface="Times New Roman"/>
                <a:cs typeface="Times New Roman"/>
              </a:rPr>
              <a:t>xanh, ắc quy </a:t>
            </a:r>
            <a:r>
              <a:rPr sz="1100" i="1" spc="-5" dirty="0">
                <a:latin typeface="Times New Roman"/>
                <a:cs typeface="Times New Roman"/>
              </a:rPr>
              <a:t>đã </a:t>
            </a:r>
            <a:r>
              <a:rPr sz="1100" i="1" dirty="0">
                <a:latin typeface="Times New Roman"/>
                <a:cs typeface="Times New Roman"/>
              </a:rPr>
              <a:t>được </a:t>
            </a:r>
            <a:r>
              <a:rPr sz="1100" i="1" spc="-5" dirty="0">
                <a:latin typeface="Times New Roman"/>
                <a:cs typeface="Times New Roman"/>
              </a:rPr>
              <a:t>nạp đầy, </a:t>
            </a:r>
            <a:r>
              <a:rPr sz="1100" i="1" dirty="0">
                <a:latin typeface="Times New Roman"/>
                <a:cs typeface="Times New Roman"/>
              </a:rPr>
              <a:t>sẵn </a:t>
            </a:r>
            <a:r>
              <a:rPr sz="1100" i="1" spc="-5" dirty="0">
                <a:latin typeface="Times New Roman"/>
                <a:cs typeface="Times New Roman"/>
              </a:rPr>
              <a:t>sàng sử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dụng).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281940" algn="just">
              <a:lnSpc>
                <a:spcPct val="100000"/>
              </a:lnSpc>
            </a:pPr>
            <a:r>
              <a:rPr sz="1100" i="1" dirty="0">
                <a:latin typeface="Times New Roman"/>
                <a:cs typeface="Times New Roman"/>
              </a:rPr>
              <a:t>8.3.3.2 -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Kiểm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tra,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và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thay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thế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cầu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chì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 algn="just">
              <a:lnSpc>
                <a:spcPts val="1300"/>
              </a:lnSpc>
              <a:spcBef>
                <a:spcPts val="650"/>
              </a:spcBef>
            </a:pPr>
            <a:r>
              <a:rPr sz="1100" spc="-5" dirty="0">
                <a:latin typeface="Times New Roman"/>
                <a:cs typeface="Times New Roman"/>
              </a:rPr>
              <a:t>Nếu </a:t>
            </a:r>
            <a:r>
              <a:rPr sz="1100" dirty="0">
                <a:latin typeface="Times New Roman"/>
                <a:cs typeface="Times New Roman"/>
              </a:rPr>
              <a:t>đèn pha hoặc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bộ phận </a:t>
            </a:r>
            <a:r>
              <a:rPr sz="1100" spc="-5" dirty="0">
                <a:latin typeface="Times New Roman"/>
                <a:cs typeface="Times New Roman"/>
              </a:rPr>
              <a:t>tiêu </a:t>
            </a:r>
            <a:r>
              <a:rPr sz="1100" dirty="0">
                <a:latin typeface="Times New Roman"/>
                <a:cs typeface="Times New Roman"/>
              </a:rPr>
              <a:t>thụ </a:t>
            </a:r>
            <a:r>
              <a:rPr sz="1100" spc="-5" dirty="0">
                <a:latin typeface="Times New Roman"/>
                <a:cs typeface="Times New Roman"/>
              </a:rPr>
              <a:t>điện khác không  </a:t>
            </a:r>
            <a:r>
              <a:rPr sz="1100" dirty="0">
                <a:latin typeface="Times New Roman"/>
                <a:cs typeface="Times New Roman"/>
              </a:rPr>
              <a:t>hoạt </a:t>
            </a:r>
            <a:r>
              <a:rPr sz="1100" spc="-5" dirty="0">
                <a:latin typeface="Times New Roman"/>
                <a:cs typeface="Times New Roman"/>
              </a:rPr>
              <a:t>động, </a:t>
            </a:r>
            <a:r>
              <a:rPr sz="1100" dirty="0">
                <a:latin typeface="Times New Roman"/>
                <a:cs typeface="Times New Roman"/>
              </a:rPr>
              <a:t>cần phải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 các </a:t>
            </a:r>
            <a:r>
              <a:rPr sz="1100" spc="-5" dirty="0">
                <a:latin typeface="Times New Roman"/>
                <a:cs typeface="Times New Roman"/>
              </a:rPr>
              <a:t>cầu </a:t>
            </a:r>
            <a:r>
              <a:rPr sz="1100" dirty="0">
                <a:latin typeface="Times New Roman"/>
                <a:cs typeface="Times New Roman"/>
              </a:rPr>
              <a:t>chì. Vị </a:t>
            </a:r>
            <a:r>
              <a:rPr sz="1100" spc="-5" dirty="0">
                <a:latin typeface="Times New Roman"/>
                <a:cs typeface="Times New Roman"/>
              </a:rPr>
              <a:t>trí cầu </a:t>
            </a:r>
            <a:r>
              <a:rPr sz="1100" dirty="0">
                <a:latin typeface="Times New Roman"/>
                <a:cs typeface="Times New Roman"/>
              </a:rPr>
              <a:t>chì phụ  thuộc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bố </a:t>
            </a:r>
            <a:r>
              <a:rPr sz="1100" spc="-5" dirty="0">
                <a:latin typeface="Times New Roman"/>
                <a:cs typeface="Times New Roman"/>
              </a:rPr>
              <a:t>trí </a:t>
            </a:r>
            <a:r>
              <a:rPr sz="1100" dirty="0">
                <a:latin typeface="Times New Roman"/>
                <a:cs typeface="Times New Roman"/>
              </a:rPr>
              <a:t>chung của </a:t>
            </a:r>
            <a:r>
              <a:rPr sz="1100" spc="-5" dirty="0">
                <a:latin typeface="Times New Roman"/>
                <a:cs typeface="Times New Roman"/>
              </a:rPr>
              <a:t>từng </a:t>
            </a:r>
            <a:r>
              <a:rPr sz="1100" dirty="0">
                <a:latin typeface="Times New Roman"/>
                <a:cs typeface="Times New Roman"/>
              </a:rPr>
              <a:t>loại </a:t>
            </a:r>
            <a:r>
              <a:rPr sz="1100" spc="-10" dirty="0">
                <a:latin typeface="Times New Roman"/>
                <a:cs typeface="Times New Roman"/>
              </a:rPr>
              <a:t>xe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ôtô.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69240" algn="just">
              <a:lnSpc>
                <a:spcPct val="98300"/>
              </a:lnSpc>
              <a:spcBef>
                <a:spcPts val="560"/>
              </a:spcBef>
            </a:pPr>
            <a:r>
              <a:rPr sz="1100" spc="-5" dirty="0">
                <a:latin typeface="Times New Roman"/>
                <a:cs typeface="Times New Roman"/>
              </a:rPr>
              <a:t>Để thay </a:t>
            </a:r>
            <a:r>
              <a:rPr sz="1100" dirty="0">
                <a:latin typeface="Times New Roman"/>
                <a:cs typeface="Times New Roman"/>
              </a:rPr>
              <a:t>thế cầu </a:t>
            </a:r>
            <a:r>
              <a:rPr sz="1100" spc="-5" dirty="0">
                <a:latin typeface="Times New Roman"/>
                <a:cs typeface="Times New Roman"/>
              </a:rPr>
              <a:t>chì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5" dirty="0">
                <a:latin typeface="Times New Roman"/>
                <a:cs typeface="Times New Roman"/>
              </a:rPr>
              <a:t>tháo nắp </a:t>
            </a:r>
            <a:r>
              <a:rPr sz="1100" dirty="0">
                <a:latin typeface="Times New Roman"/>
                <a:cs typeface="Times New Roman"/>
              </a:rPr>
              <a:t>hộp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tìm </a:t>
            </a:r>
            <a:r>
              <a:rPr sz="1100" dirty="0">
                <a:latin typeface="Times New Roman"/>
                <a:cs typeface="Times New Roman"/>
              </a:rPr>
              <a:t>cầu </a:t>
            </a:r>
            <a:r>
              <a:rPr sz="1100" spc="-5" dirty="0">
                <a:latin typeface="Times New Roman"/>
                <a:cs typeface="Times New Roman"/>
              </a:rPr>
              <a:t>chì </a:t>
            </a:r>
            <a:r>
              <a:rPr sz="1100" dirty="0" err="1">
                <a:latin typeface="Times New Roman"/>
                <a:cs typeface="Times New Roman"/>
              </a:rPr>
              <a:t>bị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40" dirty="0" smtClean="0">
                <a:latin typeface="Times New Roman"/>
                <a:cs typeface="Times New Roman"/>
              </a:rPr>
              <a:t>h</a:t>
            </a:r>
            <a:r>
              <a:rPr lang="vi-VN" sz="1100" spc="-240" dirty="0" smtClean="0">
                <a:latin typeface="Times New Roman"/>
                <a:cs typeface="Times New Roman"/>
              </a:rPr>
              <a:t>ư</a:t>
            </a:r>
            <a:r>
              <a:rPr sz="1100" spc="-24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hỏng để thay thế. </a:t>
            </a:r>
            <a:r>
              <a:rPr sz="1100" spc="-5" dirty="0">
                <a:latin typeface="Times New Roman"/>
                <a:cs typeface="Times New Roman"/>
              </a:rPr>
              <a:t>Chỉ thay </a:t>
            </a:r>
            <a:r>
              <a:rPr sz="1100" dirty="0">
                <a:latin typeface="Times New Roman"/>
                <a:cs typeface="Times New Roman"/>
              </a:rPr>
              <a:t>thế cầu </a:t>
            </a:r>
            <a:r>
              <a:rPr sz="1100" spc="-5" dirty="0">
                <a:latin typeface="Times New Roman"/>
                <a:cs typeface="Times New Roman"/>
              </a:rPr>
              <a:t>chì mới sau khi </a:t>
            </a:r>
            <a:r>
              <a:rPr sz="1100" dirty="0">
                <a:latin typeface="Times New Roman"/>
                <a:cs typeface="Times New Roman"/>
              </a:rPr>
              <a:t>đã </a:t>
            </a:r>
            <a:r>
              <a:rPr sz="1100" spc="-5" dirty="0">
                <a:latin typeface="Times New Roman"/>
                <a:cs typeface="Times New Roman"/>
              </a:rPr>
              <a:t>khắc </a:t>
            </a:r>
            <a:r>
              <a:rPr sz="1100" spc="-5" dirty="0" err="1">
                <a:latin typeface="Times New Roman"/>
                <a:cs typeface="Times New Roman"/>
              </a:rPr>
              <a:t>phục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nguyên </a:t>
            </a:r>
            <a:r>
              <a:rPr sz="1100" dirty="0">
                <a:latin typeface="Times New Roman"/>
                <a:cs typeface="Times New Roman"/>
              </a:rPr>
              <a:t>nhân </a:t>
            </a:r>
            <a:r>
              <a:rPr sz="1100" spc="-5" dirty="0">
                <a:latin typeface="Times New Roman"/>
                <a:cs typeface="Times New Roman"/>
              </a:rPr>
              <a:t>gây </a:t>
            </a:r>
            <a:r>
              <a:rPr sz="1100" dirty="0">
                <a:latin typeface="Times New Roman"/>
                <a:cs typeface="Times New Roman"/>
              </a:rPr>
              <a:t>ra cháy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nó.</a:t>
            </a:r>
          </a:p>
          <a:p>
            <a:pPr marL="12700" marR="6350" indent="269240" algn="just">
              <a:lnSpc>
                <a:spcPts val="1300"/>
              </a:lnSpc>
              <a:spcBef>
                <a:spcPts val="650"/>
              </a:spcBef>
            </a:pPr>
            <a:r>
              <a:rPr sz="1100" dirty="0" err="1">
                <a:latin typeface="Times New Roman"/>
                <a:cs typeface="Times New Roman"/>
              </a:rPr>
              <a:t>Chỉ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sử </a:t>
            </a:r>
            <a:r>
              <a:rPr sz="1100" dirty="0">
                <a:latin typeface="Times New Roman"/>
                <a:cs typeface="Times New Roman"/>
              </a:rPr>
              <a:t>dụng loại </a:t>
            </a:r>
            <a:r>
              <a:rPr sz="1100" spc="-5" dirty="0">
                <a:latin typeface="Times New Roman"/>
                <a:cs typeface="Times New Roman"/>
              </a:rPr>
              <a:t>cầu </a:t>
            </a:r>
            <a:r>
              <a:rPr sz="1100" dirty="0">
                <a:latin typeface="Times New Roman"/>
                <a:cs typeface="Times New Roman"/>
              </a:rPr>
              <a:t>chì đúng tiêu chuẩn, </a:t>
            </a:r>
            <a:r>
              <a:rPr sz="1100" spc="-5" dirty="0">
                <a:latin typeface="Times New Roman"/>
                <a:cs typeface="Times New Roman"/>
              </a:rPr>
              <a:t>việc </a:t>
            </a:r>
            <a:r>
              <a:rPr sz="1100" spc="-95" dirty="0">
                <a:latin typeface="Times New Roman"/>
                <a:cs typeface="Times New Roman"/>
              </a:rPr>
              <a:t>sử  </a:t>
            </a:r>
            <a:r>
              <a:rPr sz="1100" dirty="0">
                <a:latin typeface="Times New Roman"/>
                <a:cs typeface="Times New Roman"/>
              </a:rPr>
              <a:t>dụng cầu </a:t>
            </a:r>
            <a:r>
              <a:rPr sz="1100" spc="-5" dirty="0">
                <a:latin typeface="Times New Roman"/>
                <a:cs typeface="Times New Roman"/>
              </a:rPr>
              <a:t>chì khác loại hoặc không </a:t>
            </a:r>
            <a:r>
              <a:rPr sz="1100" dirty="0">
                <a:latin typeface="Times New Roman"/>
                <a:cs typeface="Times New Roman"/>
              </a:rPr>
              <a:t>đúng trị </a:t>
            </a:r>
            <a:r>
              <a:rPr sz="1100" spc="-10" dirty="0">
                <a:latin typeface="Times New Roman"/>
                <a:cs typeface="Times New Roman"/>
              </a:rPr>
              <a:t>số </a:t>
            </a:r>
            <a:r>
              <a:rPr sz="1100" dirty="0">
                <a:latin typeface="Times New Roman"/>
                <a:cs typeface="Times New Roman"/>
              </a:rPr>
              <a:t>có </a:t>
            </a:r>
            <a:r>
              <a:rPr sz="1100" spc="-5" dirty="0">
                <a:latin typeface="Times New Roman"/>
                <a:cs typeface="Times New Roman"/>
              </a:rPr>
              <a:t>thể gây </a:t>
            </a:r>
            <a:r>
              <a:rPr sz="1100" dirty="0">
                <a:latin typeface="Times New Roman"/>
                <a:cs typeface="Times New Roman"/>
              </a:rPr>
              <a:t>ra  </a:t>
            </a:r>
            <a:r>
              <a:rPr sz="1100" dirty="0" err="1">
                <a:latin typeface="Times New Roman"/>
                <a:cs typeface="Times New Roman"/>
              </a:rPr>
              <a:t>những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h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hỏng </a:t>
            </a:r>
            <a:r>
              <a:rPr sz="1100" spc="-5" dirty="0">
                <a:latin typeface="Times New Roman"/>
                <a:cs typeface="Times New Roman"/>
              </a:rPr>
              <a:t>khác </a:t>
            </a:r>
            <a:r>
              <a:rPr sz="1100" dirty="0">
                <a:latin typeface="Times New Roman"/>
                <a:cs typeface="Times New Roman"/>
              </a:rPr>
              <a:t>cho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điện.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9284" y="4304029"/>
            <a:ext cx="3557270" cy="1092200"/>
            <a:chOff x="629284" y="4304029"/>
            <a:chExt cx="3557270" cy="1092200"/>
          </a:xfrm>
        </p:grpSpPr>
        <p:sp>
          <p:nvSpPr>
            <p:cNvPr id="4" name="object 4"/>
            <p:cNvSpPr/>
            <p:nvPr/>
          </p:nvSpPr>
          <p:spPr>
            <a:xfrm>
              <a:off x="629284" y="4317364"/>
              <a:ext cx="1804669" cy="10788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433955" y="4304029"/>
              <a:ext cx="1752599" cy="10921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16712" y="5371338"/>
            <a:ext cx="2487930" cy="5156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138555">
              <a:lnSpc>
                <a:spcPts val="1260"/>
              </a:lnSpc>
              <a:spcBef>
                <a:spcPts val="195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8.19: Hộp cầu chì  Hình (a) </a:t>
            </a:r>
            <a:r>
              <a:rPr sz="1100" i="1" dirty="0">
                <a:latin typeface="Times New Roman"/>
                <a:cs typeface="Times New Roman"/>
              </a:rPr>
              <a:t>hộp cầu chì </a:t>
            </a:r>
            <a:r>
              <a:rPr sz="1100" i="1" spc="-5" dirty="0">
                <a:latin typeface="Times New Roman"/>
                <a:cs typeface="Times New Roman"/>
              </a:rPr>
              <a:t>trong </a:t>
            </a:r>
            <a:r>
              <a:rPr sz="1100" i="1" dirty="0">
                <a:latin typeface="Times New Roman"/>
                <a:cs typeface="Times New Roman"/>
              </a:rPr>
              <a:t>khoang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lái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40"/>
              </a:lnSpc>
            </a:pPr>
            <a:r>
              <a:rPr sz="1100" i="1" spc="-5" dirty="0">
                <a:latin typeface="Times New Roman"/>
                <a:cs typeface="Times New Roman"/>
              </a:rPr>
              <a:t>Hình (b) </a:t>
            </a:r>
            <a:r>
              <a:rPr sz="1100" i="1" dirty="0">
                <a:latin typeface="Times New Roman"/>
                <a:cs typeface="Times New Roman"/>
              </a:rPr>
              <a:t>hộp cầu chì </a:t>
            </a:r>
            <a:r>
              <a:rPr sz="1100" i="1" spc="-5" dirty="0">
                <a:latin typeface="Times New Roman"/>
                <a:cs typeface="Times New Roman"/>
              </a:rPr>
              <a:t>trong </a:t>
            </a:r>
            <a:r>
              <a:rPr sz="1100" i="1" dirty="0">
                <a:latin typeface="Times New Roman"/>
                <a:cs typeface="Times New Roman"/>
              </a:rPr>
              <a:t>khoang </a:t>
            </a:r>
            <a:r>
              <a:rPr sz="1100" i="1" spc="-5" dirty="0">
                <a:latin typeface="Times New Roman"/>
                <a:cs typeface="Times New Roman"/>
              </a:rPr>
              <a:t>động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69050" y="1043940"/>
            <a:ext cx="3282315" cy="1996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53200" y="3200400"/>
            <a:ext cx="2915284" cy="14109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86855" y="4771390"/>
            <a:ext cx="2846704" cy="17437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017777"/>
            <a:ext cx="2614930" cy="83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6160">
              <a:lnSpc>
                <a:spcPts val="129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8.20: Kiểm </a:t>
            </a:r>
            <a:r>
              <a:rPr sz="1100" i="1" dirty="0">
                <a:latin typeface="Times New Roman"/>
                <a:cs typeface="Times New Roman"/>
              </a:rPr>
              <a:t>tra cầu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chì</a:t>
            </a:r>
            <a:endParaRPr sz="1100">
              <a:latin typeface="Times New Roman"/>
              <a:cs typeface="Times New Roman"/>
            </a:endParaRPr>
          </a:p>
          <a:p>
            <a:pPr marL="94615" indent="-82550">
              <a:lnSpc>
                <a:spcPts val="1265"/>
              </a:lnSpc>
              <a:buChar char="-"/>
              <a:tabLst>
                <a:tab pos="952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Hình (a) </a:t>
            </a:r>
            <a:r>
              <a:rPr sz="1100" i="1" dirty="0">
                <a:latin typeface="Times New Roman"/>
                <a:cs typeface="Times New Roman"/>
              </a:rPr>
              <a:t>Rút cầu </a:t>
            </a:r>
            <a:r>
              <a:rPr sz="1100" i="1" spc="-5" dirty="0">
                <a:latin typeface="Times New Roman"/>
                <a:cs typeface="Times New Roman"/>
              </a:rPr>
              <a:t>chì khỏi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hộp</a:t>
            </a:r>
            <a:endParaRPr sz="1100">
              <a:latin typeface="Times New Roman"/>
              <a:cs typeface="Times New Roman"/>
            </a:endParaRPr>
          </a:p>
          <a:p>
            <a:pPr marL="94615" indent="-82550">
              <a:lnSpc>
                <a:spcPts val="1265"/>
              </a:lnSpc>
              <a:buChar char="-"/>
              <a:tabLst>
                <a:tab pos="952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Hình (b) </a:t>
            </a:r>
            <a:r>
              <a:rPr sz="1100" i="1" dirty="0">
                <a:latin typeface="Times New Roman"/>
                <a:cs typeface="Times New Roman"/>
              </a:rPr>
              <a:t>Cầu </a:t>
            </a:r>
            <a:r>
              <a:rPr sz="1100" i="1" spc="-5" dirty="0">
                <a:latin typeface="Times New Roman"/>
                <a:cs typeface="Times New Roman"/>
              </a:rPr>
              <a:t>chi </a:t>
            </a:r>
            <a:r>
              <a:rPr sz="1100" i="1" dirty="0">
                <a:latin typeface="Times New Roman"/>
                <a:cs typeface="Times New Roman"/>
              </a:rPr>
              <a:t>đã </a:t>
            </a:r>
            <a:r>
              <a:rPr sz="1100" i="1" spc="-10" dirty="0">
                <a:latin typeface="Times New Roman"/>
                <a:cs typeface="Times New Roman"/>
              </a:rPr>
              <a:t>bị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hỏng</a:t>
            </a:r>
            <a:endParaRPr sz="1100">
              <a:latin typeface="Times New Roman"/>
              <a:cs typeface="Times New Roman"/>
            </a:endParaRPr>
          </a:p>
          <a:p>
            <a:pPr marL="94615" indent="-82550">
              <a:lnSpc>
                <a:spcPts val="1265"/>
              </a:lnSpc>
              <a:buChar char="-"/>
              <a:tabLst>
                <a:tab pos="952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Hình (c) </a:t>
            </a:r>
            <a:r>
              <a:rPr sz="1100" i="1" dirty="0">
                <a:latin typeface="Times New Roman"/>
                <a:cs typeface="Times New Roman"/>
              </a:rPr>
              <a:t>Cầu </a:t>
            </a:r>
            <a:r>
              <a:rPr sz="1100" i="1" spc="-5" dirty="0">
                <a:latin typeface="Times New Roman"/>
                <a:cs typeface="Times New Roman"/>
              </a:rPr>
              <a:t>chì còn</a:t>
            </a:r>
            <a:r>
              <a:rPr sz="1100" i="1" spc="-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tốt</a:t>
            </a:r>
            <a:endParaRPr sz="1100">
              <a:latin typeface="Times New Roman"/>
              <a:cs typeface="Times New Roman"/>
            </a:endParaRPr>
          </a:p>
          <a:p>
            <a:pPr marL="94615" indent="-82550">
              <a:lnSpc>
                <a:spcPts val="1295"/>
              </a:lnSpc>
              <a:buChar char="-"/>
              <a:tabLst>
                <a:tab pos="952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Hình (d) Lắp lại </a:t>
            </a:r>
            <a:r>
              <a:rPr sz="1100" i="1" dirty="0">
                <a:latin typeface="Times New Roman"/>
                <a:cs typeface="Times New Roman"/>
              </a:rPr>
              <a:t>cầu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chì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2" y="1987423"/>
            <a:ext cx="3575685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940">
              <a:lnSpc>
                <a:spcPts val="129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8.3.3.3 -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Thay thế bóng</a:t>
            </a:r>
            <a:r>
              <a:rPr sz="11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đèn.</a:t>
            </a:r>
            <a:endParaRPr sz="1100">
              <a:latin typeface="Times New Roman"/>
              <a:cs typeface="Times New Roman"/>
            </a:endParaRPr>
          </a:p>
          <a:p>
            <a:pPr marL="281940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a) Thay </a:t>
            </a:r>
            <a:r>
              <a:rPr sz="1100" spc="-5" dirty="0">
                <a:latin typeface="Times New Roman"/>
                <a:cs typeface="Times New Roman"/>
              </a:rPr>
              <a:t>thế </a:t>
            </a:r>
            <a:r>
              <a:rPr sz="1100" dirty="0">
                <a:latin typeface="Times New Roman"/>
                <a:cs typeface="Times New Roman"/>
              </a:rPr>
              <a:t>bóng đèn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pha: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270"/>
              </a:lnSpc>
              <a:spcBef>
                <a:spcPts val="50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thế bóng đèn </a:t>
            </a:r>
            <a:r>
              <a:rPr sz="1100" spc="-5" dirty="0">
                <a:latin typeface="Times New Roman"/>
                <a:cs typeface="Times New Roman"/>
              </a:rPr>
              <a:t>phải </a:t>
            </a:r>
            <a:r>
              <a:rPr sz="1100" dirty="0">
                <a:latin typeface="Times New Roman"/>
                <a:cs typeface="Times New Roman"/>
              </a:rPr>
              <a:t>cắt </a:t>
            </a:r>
            <a:r>
              <a:rPr sz="1100" spc="-5" dirty="0">
                <a:latin typeface="Times New Roman"/>
                <a:cs typeface="Times New Roman"/>
              </a:rPr>
              <a:t>điện và </a:t>
            </a:r>
            <a:r>
              <a:rPr sz="1100" dirty="0">
                <a:latin typeface="Times New Roman"/>
                <a:cs typeface="Times New Roman"/>
              </a:rPr>
              <a:t>không nên cầm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  </a:t>
            </a:r>
            <a:r>
              <a:rPr sz="1100" dirty="0">
                <a:latin typeface="Times New Roman"/>
                <a:cs typeface="Times New Roman"/>
              </a:rPr>
              <a:t>phần </a:t>
            </a:r>
            <a:r>
              <a:rPr sz="1100" spc="-5" dirty="0">
                <a:latin typeface="Times New Roman"/>
                <a:cs typeface="Times New Roman"/>
              </a:rPr>
              <a:t>thuỷ </a:t>
            </a:r>
            <a:r>
              <a:rPr sz="1100" dirty="0">
                <a:latin typeface="Times New Roman"/>
                <a:cs typeface="Times New Roman"/>
              </a:rPr>
              <a:t>tinh của </a:t>
            </a:r>
            <a:r>
              <a:rPr sz="1100" spc="-5" dirty="0">
                <a:latin typeface="Times New Roman"/>
                <a:cs typeface="Times New Roman"/>
              </a:rPr>
              <a:t>bóng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đèn.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5030" y="2816225"/>
            <a:ext cx="1662430" cy="198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42870" y="2814955"/>
            <a:ext cx="1341120" cy="1990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6373" y="4862322"/>
            <a:ext cx="11791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8.21: Đèn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6460" y="5032095"/>
            <a:ext cx="2760345" cy="147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600"/>
              </a:lnSpc>
              <a:spcBef>
                <a:spcPts val="100"/>
              </a:spcBef>
            </a:pPr>
            <a:r>
              <a:rPr sz="1100" i="1" spc="-5" dirty="0">
                <a:latin typeface="Times New Roman"/>
                <a:cs typeface="Times New Roman"/>
              </a:rPr>
              <a:t>Hình (a) 1-Lẫy gài; 2-bích </a:t>
            </a:r>
            <a:r>
              <a:rPr sz="1100" i="1" dirty="0">
                <a:latin typeface="Times New Roman"/>
                <a:cs typeface="Times New Roman"/>
              </a:rPr>
              <a:t>lắp </a:t>
            </a:r>
            <a:r>
              <a:rPr sz="1100" i="1" spc="-5" dirty="0">
                <a:latin typeface="Times New Roman"/>
                <a:cs typeface="Times New Roman"/>
              </a:rPr>
              <a:t>bóng; </a:t>
            </a:r>
            <a:r>
              <a:rPr sz="1100" i="1" dirty="0">
                <a:latin typeface="Times New Roman"/>
                <a:cs typeface="Times New Roman"/>
              </a:rPr>
              <a:t>3-bóng đèn  </a:t>
            </a:r>
            <a:r>
              <a:rPr sz="1100" i="1" spc="-5" dirty="0">
                <a:latin typeface="Times New Roman"/>
                <a:cs typeface="Times New Roman"/>
              </a:rPr>
              <a:t>Hình (b) </a:t>
            </a:r>
            <a:r>
              <a:rPr sz="1100" i="1" dirty="0">
                <a:latin typeface="Times New Roman"/>
                <a:cs typeface="Times New Roman"/>
              </a:rPr>
              <a:t>1-cực </a:t>
            </a:r>
            <a:r>
              <a:rPr sz="1100" i="1" spc="-5" dirty="0">
                <a:latin typeface="Times New Roman"/>
                <a:cs typeface="Times New Roman"/>
              </a:rPr>
              <a:t>đèn; 2-chân </a:t>
            </a:r>
            <a:r>
              <a:rPr sz="1100" i="1" dirty="0">
                <a:latin typeface="Times New Roman"/>
                <a:cs typeface="Times New Roman"/>
              </a:rPr>
              <a:t>đèn; </a:t>
            </a:r>
            <a:r>
              <a:rPr sz="1100" i="1" spc="-5" dirty="0">
                <a:latin typeface="Times New Roman"/>
                <a:cs typeface="Times New Roman"/>
              </a:rPr>
              <a:t>3-bóng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đèn.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dirty="0">
                <a:latin typeface="Times New Roman"/>
                <a:cs typeface="Times New Roman"/>
              </a:rPr>
              <a:t>Tháo bóng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đèn: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ct val="100000"/>
              </a:lnSpc>
              <a:spcBef>
                <a:spcPts val="585"/>
              </a:spcBef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Tháo Jack </a:t>
            </a:r>
            <a:r>
              <a:rPr sz="1100" spc="-5" dirty="0">
                <a:latin typeface="Times New Roman"/>
                <a:cs typeface="Times New Roman"/>
              </a:rPr>
              <a:t>điện khỏi </a:t>
            </a:r>
            <a:r>
              <a:rPr sz="1100" dirty="0">
                <a:latin typeface="Times New Roman"/>
                <a:cs typeface="Times New Roman"/>
              </a:rPr>
              <a:t>bóng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đèn;</a:t>
            </a:r>
          </a:p>
          <a:p>
            <a:pPr marL="93345" indent="-81280">
              <a:lnSpc>
                <a:spcPct val="100000"/>
              </a:lnSpc>
              <a:spcBef>
                <a:spcPts val="580"/>
              </a:spcBef>
              <a:buChar char="-"/>
              <a:tabLst>
                <a:tab pos="93980" algn="l"/>
              </a:tabLst>
            </a:pPr>
            <a:r>
              <a:rPr sz="1100" spc="-5" dirty="0">
                <a:latin typeface="Times New Roman"/>
                <a:cs typeface="Times New Roman"/>
              </a:rPr>
              <a:t>Đẩy </a:t>
            </a:r>
            <a:r>
              <a:rPr sz="1100" dirty="0">
                <a:latin typeface="Times New Roman"/>
                <a:cs typeface="Times New Roman"/>
              </a:rPr>
              <a:t>lẫy 1 theo </a:t>
            </a:r>
            <a:r>
              <a:rPr sz="1100" spc="-5" dirty="0">
                <a:latin typeface="Times New Roman"/>
                <a:cs typeface="Times New Roman"/>
              </a:rPr>
              <a:t>chiều mũi </a:t>
            </a:r>
            <a:r>
              <a:rPr sz="1100" dirty="0" err="1">
                <a:latin typeface="Times New Roman"/>
                <a:cs typeface="Times New Roman"/>
              </a:rPr>
              <a:t>tên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trong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hình;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ct val="100000"/>
              </a:lnSpc>
              <a:spcBef>
                <a:spcPts val="575"/>
              </a:spcBef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Tháo bóng đèn 3 </a:t>
            </a:r>
            <a:r>
              <a:rPr sz="1100" spc="-5" dirty="0">
                <a:latin typeface="Times New Roman"/>
                <a:cs typeface="Times New Roman"/>
              </a:rPr>
              <a:t>khỏi bích </a:t>
            </a:r>
            <a:r>
              <a:rPr sz="1100" dirty="0">
                <a:latin typeface="Times New Roman"/>
                <a:cs typeface="Times New Roman"/>
              </a:rPr>
              <a:t>lắp</a:t>
            </a:r>
            <a:r>
              <a:rPr sz="1100" spc="-5" dirty="0">
                <a:latin typeface="Times New Roman"/>
                <a:cs typeface="Times New Roman"/>
              </a:rPr>
              <a:t> đèn.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8489" y="951331"/>
            <a:ext cx="3626485" cy="15621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675"/>
              </a:spcBef>
            </a:pPr>
            <a:r>
              <a:rPr sz="1100" dirty="0">
                <a:latin typeface="Times New Roman"/>
                <a:cs typeface="Times New Roman"/>
              </a:rPr>
              <a:t>Lắp bóng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đèn:</a:t>
            </a:r>
            <a:endParaRPr sz="110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310"/>
              </a:lnSpc>
              <a:spcBef>
                <a:spcPts val="625"/>
              </a:spcBef>
              <a:buChar char="-"/>
              <a:tabLst>
                <a:tab pos="383540" algn="l"/>
              </a:tabLst>
            </a:pPr>
            <a:r>
              <a:rPr sz="1100" dirty="0">
                <a:latin typeface="Times New Roman"/>
                <a:cs typeface="Times New Roman"/>
              </a:rPr>
              <a:t>Lắp bóng đèn sao cho </a:t>
            </a:r>
            <a:r>
              <a:rPr sz="1100" spc="-5" dirty="0">
                <a:latin typeface="Times New Roman"/>
                <a:cs typeface="Times New Roman"/>
              </a:rPr>
              <a:t>chân </a:t>
            </a:r>
            <a:r>
              <a:rPr sz="1100" dirty="0">
                <a:latin typeface="Times New Roman"/>
                <a:cs typeface="Times New Roman"/>
              </a:rPr>
              <a:t>đèn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bích đèn </a:t>
            </a:r>
            <a:r>
              <a:rPr sz="1100" spc="-5" dirty="0">
                <a:latin typeface="Times New Roman"/>
                <a:cs typeface="Times New Roman"/>
              </a:rPr>
              <a:t>khớp vào  </a:t>
            </a:r>
            <a:r>
              <a:rPr sz="1100" dirty="0">
                <a:latin typeface="Times New Roman"/>
                <a:cs typeface="Times New Roman"/>
              </a:rPr>
              <a:t>nhau </a:t>
            </a:r>
            <a:r>
              <a:rPr sz="1100" spc="-5" dirty="0">
                <a:latin typeface="Times New Roman"/>
                <a:cs typeface="Times New Roman"/>
              </a:rPr>
              <a:t>(3 vấu </a:t>
            </a:r>
            <a:r>
              <a:rPr sz="1100" dirty="0">
                <a:latin typeface="Times New Roman"/>
                <a:cs typeface="Times New Roman"/>
              </a:rPr>
              <a:t>trên </a:t>
            </a:r>
            <a:r>
              <a:rPr sz="1100" spc="-5" dirty="0">
                <a:latin typeface="Times New Roman"/>
                <a:cs typeface="Times New Roman"/>
              </a:rPr>
              <a:t>chân đèn khớp với </a:t>
            </a:r>
            <a:r>
              <a:rPr sz="1100" dirty="0">
                <a:latin typeface="Times New Roman"/>
                <a:cs typeface="Times New Roman"/>
              </a:rPr>
              <a:t>3 </a:t>
            </a:r>
            <a:r>
              <a:rPr sz="1100" spc="-5" dirty="0">
                <a:latin typeface="Times New Roman"/>
                <a:cs typeface="Times New Roman"/>
              </a:rPr>
              <a:t>rãnh trên bích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đèn);</a:t>
            </a:r>
            <a:endParaRPr sz="1100">
              <a:latin typeface="Times New Roman"/>
              <a:cs typeface="Times New Roman"/>
            </a:endParaRPr>
          </a:p>
          <a:p>
            <a:pPr marL="363220" indent="-81280">
              <a:lnSpc>
                <a:spcPct val="100000"/>
              </a:lnSpc>
              <a:spcBef>
                <a:spcPts val="535"/>
              </a:spcBef>
              <a:buChar char="-"/>
              <a:tabLst>
                <a:tab pos="363220" algn="l"/>
              </a:tabLst>
            </a:pPr>
            <a:r>
              <a:rPr sz="1100" spc="-5" dirty="0">
                <a:latin typeface="Times New Roman"/>
                <a:cs typeface="Times New Roman"/>
              </a:rPr>
              <a:t>Gài </a:t>
            </a:r>
            <a:r>
              <a:rPr sz="1100" dirty="0">
                <a:latin typeface="Times New Roman"/>
                <a:cs typeface="Times New Roman"/>
              </a:rPr>
              <a:t>lẫy 1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đúng </a:t>
            </a:r>
            <a:r>
              <a:rPr sz="1100" spc="-10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trí.</a:t>
            </a:r>
            <a:endParaRPr sz="1100">
              <a:latin typeface="Times New Roman"/>
              <a:cs typeface="Times New Roman"/>
            </a:endParaRPr>
          </a:p>
          <a:p>
            <a:pPr marL="12700" marR="5080" indent="269240">
              <a:lnSpc>
                <a:spcPts val="1310"/>
              </a:lnSpc>
              <a:spcBef>
                <a:spcPts val="630"/>
              </a:spcBef>
              <a:buChar char="-"/>
              <a:tabLst>
                <a:tab pos="369570" algn="l"/>
              </a:tabLst>
            </a:pPr>
            <a:r>
              <a:rPr sz="1100" dirty="0">
                <a:latin typeface="Times New Roman"/>
                <a:cs typeface="Times New Roman"/>
              </a:rPr>
              <a:t>Lắp Jack </a:t>
            </a:r>
            <a:r>
              <a:rPr sz="1100" spc="-5" dirty="0">
                <a:latin typeface="Times New Roman"/>
                <a:cs typeface="Times New Roman"/>
              </a:rPr>
              <a:t>cấp nguồn cho </a:t>
            </a:r>
            <a:r>
              <a:rPr sz="1100" dirty="0">
                <a:latin typeface="Times New Roman"/>
                <a:cs typeface="Times New Roman"/>
              </a:rPr>
              <a:t>bóng điện (chú ý các chân bóng  đèn </a:t>
            </a:r>
            <a:r>
              <a:rPr sz="1100" spc="-5" dirty="0">
                <a:latin typeface="Times New Roman"/>
                <a:cs typeface="Times New Roman"/>
              </a:rPr>
              <a:t>khớp với </a:t>
            </a:r>
            <a:r>
              <a:rPr sz="1100" dirty="0">
                <a:latin typeface="Times New Roman"/>
                <a:cs typeface="Times New Roman"/>
              </a:rPr>
              <a:t>Jack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nguồn).</a:t>
            </a:r>
            <a:endParaRPr sz="110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30"/>
              </a:spcBef>
            </a:pPr>
            <a:r>
              <a:rPr sz="1100" dirty="0">
                <a:latin typeface="Times New Roman"/>
                <a:cs typeface="Times New Roman"/>
              </a:rPr>
              <a:t>b) Thay thế bóng đèn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hậu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10300" y="2665730"/>
            <a:ext cx="1703704" cy="12249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089265" y="2671445"/>
            <a:ext cx="1703704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01433" y="3865245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77416" y="3865245"/>
            <a:ext cx="1879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10300" y="4052570"/>
            <a:ext cx="3596640" cy="1176020"/>
            <a:chOff x="6210300" y="4052570"/>
            <a:chExt cx="3596640" cy="1176020"/>
          </a:xfrm>
        </p:grpSpPr>
        <p:sp>
          <p:nvSpPr>
            <p:cNvPr id="14" name="object 14"/>
            <p:cNvSpPr/>
            <p:nvPr/>
          </p:nvSpPr>
          <p:spPr>
            <a:xfrm>
              <a:off x="6210300" y="4052570"/>
              <a:ext cx="1641475" cy="11760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7886700" y="4055110"/>
              <a:ext cx="1920240" cy="1173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829425" y="5203698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29804" y="5203698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d)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284" y="1043940"/>
            <a:ext cx="3599815" cy="1299845"/>
            <a:chOff x="629284" y="1043940"/>
            <a:chExt cx="3599815" cy="1299845"/>
          </a:xfrm>
        </p:grpSpPr>
        <p:sp>
          <p:nvSpPr>
            <p:cNvPr id="3" name="object 3"/>
            <p:cNvSpPr/>
            <p:nvPr/>
          </p:nvSpPr>
          <p:spPr>
            <a:xfrm>
              <a:off x="629284" y="1043940"/>
              <a:ext cx="1813560" cy="12998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477770" y="1074420"/>
              <a:ext cx="1751330" cy="12693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12900" y="2318131"/>
            <a:ext cx="1803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1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e)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1638" y="2318131"/>
            <a:ext cx="2016760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9080">
              <a:lnSpc>
                <a:spcPts val="1295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(f)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i="1" spc="-5" dirty="0">
                <a:latin typeface="Times New Roman"/>
                <a:cs typeface="Times New Roman"/>
              </a:rPr>
              <a:t>Hình 8.22: Thay thế </a:t>
            </a:r>
            <a:r>
              <a:rPr sz="1100" i="1" dirty="0">
                <a:latin typeface="Times New Roman"/>
                <a:cs typeface="Times New Roman"/>
              </a:rPr>
              <a:t>bóng đèn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hậu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712" y="2639695"/>
            <a:ext cx="9931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(a) Tháo </a:t>
            </a:r>
            <a:r>
              <a:rPr sz="1100" i="1" dirty="0">
                <a:latin typeface="Times New Roman"/>
                <a:cs typeface="Times New Roman"/>
              </a:rPr>
              <a:t>đèn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hậu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2799715"/>
            <a:ext cx="3629025" cy="26553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indent="-196850">
              <a:lnSpc>
                <a:spcPts val="1295"/>
              </a:lnSpc>
              <a:spcBef>
                <a:spcPts val="105"/>
              </a:spcBef>
              <a:buAutoNum type="alphaLcParenBoth" startAt="2"/>
              <a:tabLst>
                <a:tab pos="2095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Tháo </a:t>
            </a:r>
            <a:r>
              <a:rPr sz="1100" i="1" dirty="0">
                <a:latin typeface="Times New Roman"/>
                <a:cs typeface="Times New Roman"/>
              </a:rPr>
              <a:t>Jack </a:t>
            </a:r>
            <a:r>
              <a:rPr sz="1100" i="1" spc="-5" dirty="0">
                <a:latin typeface="Times New Roman"/>
                <a:cs typeface="Times New Roman"/>
              </a:rPr>
              <a:t>điện </a:t>
            </a:r>
            <a:r>
              <a:rPr sz="1100" i="1" dirty="0">
                <a:latin typeface="Times New Roman"/>
                <a:cs typeface="Times New Roman"/>
              </a:rPr>
              <a:t>khỏi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đèn</a:t>
            </a:r>
            <a:endParaRPr sz="1100" dirty="0">
              <a:latin typeface="Times New Roman"/>
              <a:cs typeface="Times New Roman"/>
            </a:endParaRPr>
          </a:p>
          <a:p>
            <a:pPr marL="201295" indent="-189230">
              <a:lnSpc>
                <a:spcPts val="1265"/>
              </a:lnSpc>
              <a:buAutoNum type="alphaLcParenBoth" startAt="2"/>
              <a:tabLst>
                <a:tab pos="20193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Tháo </a:t>
            </a:r>
            <a:r>
              <a:rPr sz="1100" i="1" dirty="0">
                <a:latin typeface="Times New Roman"/>
                <a:cs typeface="Times New Roman"/>
              </a:rPr>
              <a:t>bóng đèn và </a:t>
            </a:r>
            <a:r>
              <a:rPr sz="1100" i="1" spc="-5" dirty="0">
                <a:latin typeface="Times New Roman"/>
                <a:cs typeface="Times New Roman"/>
              </a:rPr>
              <a:t>thay thế </a:t>
            </a:r>
            <a:r>
              <a:rPr sz="1100" i="1" dirty="0">
                <a:latin typeface="Times New Roman"/>
                <a:cs typeface="Times New Roman"/>
              </a:rPr>
              <a:t>bóng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đèn</a:t>
            </a:r>
            <a:endParaRPr sz="1100" dirty="0">
              <a:latin typeface="Times New Roman"/>
              <a:cs typeface="Times New Roman"/>
            </a:endParaRPr>
          </a:p>
          <a:p>
            <a:pPr marL="208915" indent="-196850">
              <a:lnSpc>
                <a:spcPts val="1265"/>
              </a:lnSpc>
              <a:buAutoNum type="alphaLcParenBoth" startAt="2"/>
              <a:tabLst>
                <a:tab pos="20955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Lắp </a:t>
            </a:r>
            <a:r>
              <a:rPr sz="1100" i="1" dirty="0">
                <a:latin typeface="Times New Roman"/>
                <a:cs typeface="Times New Roman"/>
              </a:rPr>
              <a:t>bóng đèn </a:t>
            </a:r>
            <a:r>
              <a:rPr sz="1100" i="1" spc="-5" dirty="0">
                <a:latin typeface="Times New Roman"/>
                <a:cs typeface="Times New Roman"/>
              </a:rPr>
              <a:t>mới</a:t>
            </a:r>
            <a:endParaRPr sz="1100" dirty="0">
              <a:latin typeface="Times New Roman"/>
              <a:cs typeface="Times New Roman"/>
            </a:endParaRPr>
          </a:p>
          <a:p>
            <a:pPr marL="201295" indent="-189230">
              <a:lnSpc>
                <a:spcPts val="1265"/>
              </a:lnSpc>
              <a:buAutoNum type="alphaLcParenBoth" startAt="2"/>
              <a:tabLst>
                <a:tab pos="201930" algn="l"/>
              </a:tabLst>
            </a:pPr>
            <a:r>
              <a:rPr sz="1100" i="1" spc="-5" dirty="0">
                <a:latin typeface="Times New Roman"/>
                <a:cs typeface="Times New Roman"/>
              </a:rPr>
              <a:t>Lắp </a:t>
            </a:r>
            <a:r>
              <a:rPr sz="1100" i="1" dirty="0">
                <a:latin typeface="Times New Roman"/>
                <a:cs typeface="Times New Roman"/>
              </a:rPr>
              <a:t>lại </a:t>
            </a:r>
            <a:r>
              <a:rPr sz="1100" i="1" spc="-5" dirty="0">
                <a:latin typeface="Times New Roman"/>
                <a:cs typeface="Times New Roman"/>
              </a:rPr>
              <a:t>Jack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điện</a:t>
            </a:r>
            <a:endParaRPr sz="1100" dirty="0">
              <a:latin typeface="Times New Roman"/>
              <a:cs typeface="Times New Roman"/>
            </a:endParaRPr>
          </a:p>
          <a:p>
            <a:pPr marL="178435" indent="-166370">
              <a:lnSpc>
                <a:spcPts val="1265"/>
              </a:lnSpc>
              <a:buAutoNum type="alphaLcParenBoth" startAt="2"/>
              <a:tabLst>
                <a:tab pos="179070" algn="l"/>
              </a:tabLst>
            </a:pPr>
            <a:r>
              <a:rPr sz="1100" i="1" dirty="0">
                <a:latin typeface="Times New Roman"/>
                <a:cs typeface="Times New Roman"/>
              </a:rPr>
              <a:t>Kiểm tra </a:t>
            </a:r>
            <a:r>
              <a:rPr sz="1100" i="1" spc="-5" dirty="0">
                <a:latin typeface="Times New Roman"/>
                <a:cs typeface="Times New Roman"/>
              </a:rPr>
              <a:t>hoạt động của </a:t>
            </a:r>
            <a:r>
              <a:rPr sz="1100" i="1" dirty="0">
                <a:latin typeface="Times New Roman"/>
                <a:cs typeface="Times New Roman"/>
              </a:rPr>
              <a:t>đèn hậu</a:t>
            </a:r>
            <a:endParaRPr sz="1100" dirty="0">
              <a:latin typeface="Times New Roman"/>
              <a:cs typeface="Times New Roman"/>
            </a:endParaRPr>
          </a:p>
          <a:p>
            <a:pPr marL="281940" marR="5080">
              <a:lnSpc>
                <a:spcPts val="1260"/>
              </a:lnSpc>
              <a:spcBef>
                <a:spcPts val="65"/>
              </a:spcBef>
            </a:pPr>
            <a:r>
              <a:rPr sz="1100" dirty="0">
                <a:latin typeface="Times New Roman"/>
                <a:cs typeface="Times New Roman"/>
              </a:rPr>
              <a:t>8.3.3.4.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lọc gió của </a:t>
            </a:r>
            <a:r>
              <a:rPr sz="110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điều hòa không </a:t>
            </a:r>
            <a:r>
              <a:rPr sz="1100" spc="-5" dirty="0">
                <a:latin typeface="Times New Roman"/>
                <a:cs typeface="Times New Roman"/>
              </a:rPr>
              <a:t>khí  Hệ  thống </a:t>
            </a:r>
            <a:r>
              <a:rPr sz="1100" dirty="0">
                <a:latin typeface="Times New Roman"/>
                <a:cs typeface="Times New Roman"/>
              </a:rPr>
              <a:t>điều hòa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spc="-5" dirty="0" err="1">
                <a:latin typeface="Times New Roman"/>
                <a:cs typeface="Times New Roman"/>
              </a:rPr>
              <a:t>khí</a:t>
            </a:r>
            <a:r>
              <a:rPr sz="1100" spc="-5" dirty="0">
                <a:latin typeface="Times New Roman"/>
                <a:cs typeface="Times New Roman"/>
              </a:rPr>
              <a:t> 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lấy  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  một  phần  </a:t>
            </a:r>
            <a:r>
              <a:rPr sz="1100" spc="-85" dirty="0">
                <a:latin typeface="Times New Roman"/>
                <a:cs typeface="Times New Roman"/>
              </a:rPr>
              <a:t>từ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05"/>
              </a:lnSpc>
            </a:pPr>
            <a:r>
              <a:rPr sz="1100" dirty="0">
                <a:latin typeface="Times New Roman"/>
                <a:cs typeface="Times New Roman"/>
              </a:rPr>
              <a:t>phía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ngoài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lọc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để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vào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khoang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hành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khách,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qua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quá</a:t>
            </a: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100" spc="-5" dirty="0">
                <a:latin typeface="Times New Roman"/>
                <a:cs typeface="Times New Roman"/>
              </a:rPr>
              <a:t>trình sử </a:t>
            </a:r>
            <a:r>
              <a:rPr sz="1100" dirty="0">
                <a:latin typeface="Times New Roman"/>
                <a:cs typeface="Times New Roman"/>
              </a:rPr>
              <a:t>dụng bụi </a:t>
            </a:r>
            <a:r>
              <a:rPr sz="1100" dirty="0" err="1">
                <a:latin typeface="Times New Roman"/>
                <a:cs typeface="Times New Roman"/>
              </a:rPr>
              <a:t>bẩn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0" dirty="0" smtClean="0">
                <a:latin typeface="Times New Roman"/>
                <a:cs typeface="Times New Roman"/>
              </a:rPr>
              <a:t>đ</a:t>
            </a:r>
            <a:r>
              <a:rPr lang="vi-VN" sz="1100" spc="-90" dirty="0" smtClean="0">
                <a:latin typeface="Times New Roman"/>
                <a:cs typeface="Times New Roman"/>
              </a:rPr>
              <a:t>ư</a:t>
            </a:r>
            <a:r>
              <a:rPr sz="1100" spc="-90" dirty="0" err="1" smtClean="0">
                <a:latin typeface="Times New Roman"/>
                <a:cs typeface="Times New Roman"/>
              </a:rPr>
              <a:t>ợc</a:t>
            </a:r>
            <a:r>
              <a:rPr sz="1100" spc="-9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giữ lại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dirty="0" err="1">
                <a:latin typeface="Times New Roman"/>
                <a:cs typeface="Times New Roman"/>
              </a:rPr>
              <a:t>giảm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l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u </a:t>
            </a:r>
            <a:r>
              <a:rPr sz="1100" spc="-170" dirty="0" smtClean="0">
                <a:latin typeface="Times New Roman"/>
                <a:cs typeface="Times New Roman"/>
              </a:rPr>
              <a:t>l</a:t>
            </a:r>
            <a:r>
              <a:rPr lang="vi-VN" sz="1100" spc="-170" dirty="0" smtClean="0">
                <a:latin typeface="Times New Roman"/>
                <a:cs typeface="Times New Roman"/>
              </a:rPr>
              <a:t>ư</a:t>
            </a:r>
            <a:r>
              <a:rPr sz="1100" spc="-170" dirty="0" err="1" smtClean="0">
                <a:latin typeface="Times New Roman"/>
                <a:cs typeface="Times New Roman"/>
              </a:rPr>
              <a:t>ợng</a:t>
            </a:r>
            <a:r>
              <a:rPr sz="1100" spc="-170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thông qua </a:t>
            </a:r>
            <a:r>
              <a:rPr sz="1100" spc="5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gió,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>
                <a:latin typeface="Times New Roman"/>
                <a:cs typeface="Times New Roman"/>
              </a:rPr>
              <a:t>định kỳ 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 err="1">
                <a:latin typeface="Times New Roman"/>
                <a:cs typeface="Times New Roman"/>
              </a:rPr>
              <a:t>cần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 smtClean="0">
                <a:latin typeface="Times New Roman"/>
                <a:cs typeface="Times New Roman"/>
              </a:rPr>
              <a:t>đ</a:t>
            </a:r>
            <a:r>
              <a:rPr lang="vi-VN" sz="1100" spc="-80" dirty="0" smtClean="0">
                <a:latin typeface="Times New Roman"/>
                <a:cs typeface="Times New Roman"/>
              </a:rPr>
              <a:t>ư</a:t>
            </a:r>
            <a:r>
              <a:rPr sz="1100" spc="-80" dirty="0" err="1" smtClean="0">
                <a:latin typeface="Times New Roman"/>
                <a:cs typeface="Times New Roman"/>
              </a:rPr>
              <a:t>ợc</a:t>
            </a:r>
            <a:r>
              <a:rPr sz="1100" spc="-80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spc="-45" dirty="0">
                <a:latin typeface="Times New Roman"/>
                <a:cs typeface="Times New Roman"/>
              </a:rPr>
              <a:t>tra  </a:t>
            </a:r>
            <a:r>
              <a:rPr sz="1100" dirty="0">
                <a:latin typeface="Times New Roman"/>
                <a:cs typeface="Times New Roman"/>
              </a:rPr>
              <a:t>làm sạch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thay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thế.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>
              <a:lnSpc>
                <a:spcPts val="1260"/>
              </a:lnSpc>
              <a:spcBef>
                <a:spcPts val="35"/>
              </a:spcBef>
            </a:pPr>
            <a:r>
              <a:rPr sz="1100" dirty="0">
                <a:latin typeface="Times New Roman"/>
                <a:cs typeface="Times New Roman"/>
              </a:rPr>
              <a:t>Khi </a:t>
            </a:r>
            <a:r>
              <a:rPr sz="1100" spc="-5" dirty="0">
                <a:latin typeface="Times New Roman"/>
                <a:cs typeface="Times New Roman"/>
              </a:rPr>
              <a:t>bật </a:t>
            </a:r>
            <a:r>
              <a:rPr sz="1100" dirty="0">
                <a:latin typeface="Times New Roman"/>
                <a:cs typeface="Times New Roman"/>
              </a:rPr>
              <a:t>hệ thống </a:t>
            </a:r>
            <a:r>
              <a:rPr sz="1100" spc="-5" dirty="0">
                <a:latin typeface="Times New Roman"/>
                <a:cs typeface="Times New Roman"/>
              </a:rPr>
              <a:t>điều </a:t>
            </a:r>
            <a:r>
              <a:rPr sz="1100" dirty="0">
                <a:latin typeface="Times New Roman"/>
                <a:cs typeface="Times New Roman"/>
              </a:rPr>
              <a:t>hòa </a:t>
            </a:r>
            <a:r>
              <a:rPr sz="1100" spc="-5" dirty="0">
                <a:latin typeface="Times New Roman"/>
                <a:cs typeface="Times New Roman"/>
              </a:rPr>
              <a:t>không khí </a:t>
            </a:r>
            <a:r>
              <a:rPr sz="1100" dirty="0">
                <a:latin typeface="Times New Roman"/>
                <a:cs typeface="Times New Roman"/>
              </a:rPr>
              <a:t>trong xe, đặt </a:t>
            </a:r>
            <a:r>
              <a:rPr sz="1100" spc="-5" dirty="0">
                <a:latin typeface="Times New Roman"/>
                <a:cs typeface="Times New Roman"/>
              </a:rPr>
              <a:t>mức gió  </a:t>
            </a:r>
            <a:r>
              <a:rPr sz="1100" dirty="0">
                <a:latin typeface="Times New Roman"/>
                <a:cs typeface="Times New Roman"/>
              </a:rPr>
              <a:t>ở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mức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cao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nhất,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lắng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nghe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âm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thanh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phát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ra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từ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quạt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“ù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ù”</a:t>
            </a:r>
            <a:endParaRPr sz="1100" dirty="0">
              <a:latin typeface="Times New Roman"/>
              <a:cs typeface="Times New Roman"/>
            </a:endParaRPr>
          </a:p>
          <a:p>
            <a:pPr marL="12700" marR="5080">
              <a:lnSpc>
                <a:spcPts val="1260"/>
              </a:lnSpc>
              <a:spcBef>
                <a:spcPts val="15"/>
              </a:spcBef>
            </a:pPr>
            <a:r>
              <a:rPr sz="1100" dirty="0">
                <a:latin typeface="Times New Roman"/>
                <a:cs typeface="Times New Roman"/>
              </a:rPr>
              <a:t>tuy nhiên </a:t>
            </a:r>
            <a:r>
              <a:rPr sz="1100" spc="-5" dirty="0">
                <a:latin typeface="Times New Roman"/>
                <a:cs typeface="Times New Roman"/>
              </a:rPr>
              <a:t>gió thoát ra </a:t>
            </a:r>
            <a:r>
              <a:rPr sz="1100" dirty="0">
                <a:latin typeface="Times New Roman"/>
                <a:cs typeface="Times New Roman"/>
              </a:rPr>
              <a:t>từ </a:t>
            </a:r>
            <a:r>
              <a:rPr sz="1100" spc="-5" dirty="0">
                <a:latin typeface="Times New Roman"/>
                <a:cs typeface="Times New Roman"/>
              </a:rPr>
              <a:t>các </a:t>
            </a:r>
            <a:r>
              <a:rPr sz="1100" dirty="0">
                <a:latin typeface="Times New Roman"/>
                <a:cs typeface="Times New Roman"/>
              </a:rPr>
              <a:t>cửa </a:t>
            </a:r>
            <a:r>
              <a:rPr sz="1100" spc="-5" dirty="0">
                <a:latin typeface="Times New Roman"/>
                <a:cs typeface="Times New Roman"/>
              </a:rPr>
              <a:t>gió rất ít, lúc </a:t>
            </a:r>
            <a:r>
              <a:rPr sz="1100" dirty="0">
                <a:latin typeface="Times New Roman"/>
                <a:cs typeface="Times New Roman"/>
              </a:rPr>
              <a:t>này </a:t>
            </a:r>
            <a:r>
              <a:rPr sz="1100" spc="5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của </a:t>
            </a:r>
            <a:r>
              <a:rPr sz="1100" spc="-10" dirty="0">
                <a:latin typeface="Times New Roman"/>
                <a:cs typeface="Times New Roman"/>
              </a:rPr>
              <a:t>hệ  </a:t>
            </a:r>
            <a:r>
              <a:rPr sz="1100" dirty="0">
                <a:latin typeface="Times New Roman"/>
                <a:cs typeface="Times New Roman"/>
              </a:rPr>
              <a:t>thống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điều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hòa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đã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bị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tắc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có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quá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nhiều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bụi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bẩn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bám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 err="1">
                <a:latin typeface="Times New Roman"/>
                <a:cs typeface="Times New Roman"/>
              </a:rPr>
              <a:t>vào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155" dirty="0" err="1" smtClean="0">
                <a:latin typeface="Times New Roman"/>
                <a:cs typeface="Times New Roman"/>
              </a:rPr>
              <a:t>nh</a:t>
            </a:r>
            <a:r>
              <a:rPr lang="vi-VN" sz="1100" spc="-155" dirty="0" smtClean="0">
                <a:latin typeface="Times New Roman"/>
                <a:cs typeface="Times New Roman"/>
              </a:rPr>
              <a:t>ư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ts val="1240"/>
              </a:lnSpc>
            </a:pPr>
            <a:r>
              <a:rPr sz="1100" dirty="0">
                <a:latin typeface="Times New Roman"/>
                <a:cs typeface="Times New Roman"/>
              </a:rPr>
              <a:t>hình (b), </a:t>
            </a:r>
            <a:r>
              <a:rPr sz="1100" spc="-75" dirty="0" smtClean="0">
                <a:latin typeface="Times New Roman"/>
                <a:cs typeface="Times New Roman"/>
              </a:rPr>
              <a:t>Ng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ời</a:t>
            </a:r>
            <a:r>
              <a:rPr sz="1100" spc="-75" dirty="0" smtClean="0">
                <a:latin typeface="Times New Roman"/>
                <a:cs typeface="Times New Roman"/>
              </a:rPr>
              <a:t> 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cần </a:t>
            </a:r>
            <a:r>
              <a:rPr sz="1100" spc="-10" dirty="0">
                <a:latin typeface="Times New Roman"/>
                <a:cs typeface="Times New Roman"/>
              </a:rPr>
              <a:t>vệ </a:t>
            </a:r>
            <a:r>
              <a:rPr sz="1100" spc="-5" dirty="0">
                <a:latin typeface="Times New Roman"/>
                <a:cs typeface="Times New Roman"/>
              </a:rPr>
              <a:t>sinh lọc gió hoặc thay </a:t>
            </a:r>
            <a:r>
              <a:rPr sz="1100" dirty="0">
                <a:latin typeface="Times New Roman"/>
                <a:cs typeface="Times New Roman"/>
              </a:rPr>
              <a:t>thế nếu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cần.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2315" y="5530850"/>
            <a:ext cx="1752600" cy="984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90983" y="5444096"/>
            <a:ext cx="1374979" cy="1011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92848" y="1017777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3959" y="1017777"/>
            <a:ext cx="189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(b)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10300" y="1203960"/>
            <a:ext cx="1744979" cy="11626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95615" y="1208405"/>
            <a:ext cx="1539240" cy="11582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22744" y="2342515"/>
            <a:ext cx="1816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47154" y="2342515"/>
            <a:ext cx="2130425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69365">
              <a:lnSpc>
                <a:spcPts val="129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(d)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100" i="1" spc="-5" dirty="0">
                <a:latin typeface="Times New Roman"/>
                <a:cs typeface="Times New Roman"/>
              </a:rPr>
              <a:t>Hình 8.23: </a:t>
            </a:r>
            <a:r>
              <a:rPr sz="1100" i="1" dirty="0">
                <a:latin typeface="Times New Roman"/>
                <a:cs typeface="Times New Roman"/>
              </a:rPr>
              <a:t>Lọc gió 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điều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hòa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98489" y="2662555"/>
            <a:ext cx="2350770" cy="5156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i="1" spc="-5" dirty="0">
                <a:latin typeface="Times New Roman"/>
                <a:cs typeface="Times New Roman"/>
              </a:rPr>
              <a:t>(a)- </a:t>
            </a:r>
            <a:r>
              <a:rPr sz="1100" i="1" dirty="0">
                <a:latin typeface="Times New Roman"/>
                <a:cs typeface="Times New Roman"/>
              </a:rPr>
              <a:t>Luồng gió đi </a:t>
            </a:r>
            <a:r>
              <a:rPr sz="1100" i="1" spc="-5" dirty="0">
                <a:latin typeface="Times New Roman"/>
                <a:cs typeface="Times New Roman"/>
              </a:rPr>
              <a:t>vào khoang </a:t>
            </a:r>
            <a:r>
              <a:rPr sz="1100" i="1" dirty="0">
                <a:latin typeface="Times New Roman"/>
                <a:cs typeface="Times New Roman"/>
              </a:rPr>
              <a:t>hành </a:t>
            </a:r>
            <a:r>
              <a:rPr sz="1100" i="1" spc="-5" dirty="0">
                <a:latin typeface="Times New Roman"/>
                <a:cs typeface="Times New Roman"/>
              </a:rPr>
              <a:t>khách  (b)- </a:t>
            </a:r>
            <a:r>
              <a:rPr sz="1100" i="1" dirty="0">
                <a:latin typeface="Times New Roman"/>
                <a:cs typeface="Times New Roman"/>
              </a:rPr>
              <a:t>Lọc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gió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30"/>
              </a:lnSpc>
            </a:pPr>
            <a:r>
              <a:rPr sz="1100" i="1" spc="-5" dirty="0">
                <a:latin typeface="Times New Roman"/>
                <a:cs typeface="Times New Roman"/>
              </a:rPr>
              <a:t>(c)- Vị trí </a:t>
            </a:r>
            <a:r>
              <a:rPr sz="1100" i="1" dirty="0">
                <a:latin typeface="Times New Roman"/>
                <a:cs typeface="Times New Roman"/>
              </a:rPr>
              <a:t>lắp </a:t>
            </a:r>
            <a:r>
              <a:rPr sz="1100" i="1" spc="-5" dirty="0">
                <a:latin typeface="Times New Roman"/>
                <a:cs typeface="Times New Roman"/>
              </a:rPr>
              <a:t>đặt lọc gió trong </a:t>
            </a:r>
            <a:r>
              <a:rPr sz="1100" i="1" dirty="0">
                <a:latin typeface="Times New Roman"/>
                <a:cs typeface="Times New Roman"/>
              </a:rPr>
              <a:t>cốp</a:t>
            </a:r>
            <a:r>
              <a:rPr sz="1100" i="1" spc="35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phụ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3145663"/>
            <a:ext cx="3629660" cy="2282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290"/>
              </a:lnSpc>
              <a:spcBef>
                <a:spcPts val="105"/>
              </a:spcBef>
            </a:pPr>
            <a:r>
              <a:rPr sz="1100" i="1" spc="-5" dirty="0">
                <a:latin typeface="Times New Roman"/>
                <a:cs typeface="Times New Roman"/>
              </a:rPr>
              <a:t>(d)- Vị trí </a:t>
            </a:r>
            <a:r>
              <a:rPr sz="1100" i="1" dirty="0">
                <a:latin typeface="Times New Roman"/>
                <a:cs typeface="Times New Roman"/>
              </a:rPr>
              <a:t>lắp </a:t>
            </a:r>
            <a:r>
              <a:rPr sz="1100" i="1" spc="-5" dirty="0">
                <a:latin typeface="Times New Roman"/>
                <a:cs typeface="Times New Roman"/>
              </a:rPr>
              <a:t>đặt lọc gió phía trước cửa hút</a:t>
            </a:r>
            <a:r>
              <a:rPr sz="1100" i="1" spc="6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gió</a:t>
            </a:r>
            <a:endParaRPr sz="1100" dirty="0">
              <a:latin typeface="Times New Roman"/>
              <a:cs typeface="Times New Roman"/>
            </a:endParaRPr>
          </a:p>
          <a:p>
            <a:pPr marL="283845" algn="just">
              <a:lnSpc>
                <a:spcPts val="1260"/>
              </a:lnSpc>
            </a:pP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tháo </a:t>
            </a:r>
            <a:r>
              <a:rPr sz="1100" dirty="0">
                <a:latin typeface="Times New Roman"/>
                <a:cs typeface="Times New Roman"/>
              </a:rPr>
              <a:t>lắp 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điều hòa </a:t>
            </a:r>
            <a:r>
              <a:rPr sz="1100" spc="-5" dirty="0">
                <a:latin typeface="Times New Roman"/>
                <a:cs typeface="Times New Roman"/>
              </a:rPr>
              <a:t>không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khí: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ct val="9610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Tra sổ </a:t>
            </a:r>
            <a:r>
              <a:rPr sz="1100" dirty="0" err="1">
                <a:latin typeface="Times New Roman"/>
                <a:cs typeface="Times New Roman"/>
              </a:rPr>
              <a:t>tay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5" dirty="0" smtClean="0">
                <a:latin typeface="Times New Roman"/>
                <a:cs typeface="Times New Roman"/>
              </a:rPr>
              <a:t>h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ớng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dẫn sử </a:t>
            </a:r>
            <a:r>
              <a:rPr sz="1100" spc="-5" dirty="0">
                <a:latin typeface="Times New Roman"/>
                <a:cs typeface="Times New Roman"/>
              </a:rPr>
              <a:t>dụng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(tùy theo nhà </a:t>
            </a:r>
            <a:r>
              <a:rPr sz="1100" dirty="0">
                <a:latin typeface="Times New Roman"/>
                <a:cs typeface="Times New Roman"/>
              </a:rPr>
              <a:t>sản </a:t>
            </a:r>
            <a:r>
              <a:rPr sz="1100" spc="-5" dirty="0">
                <a:latin typeface="Times New Roman"/>
                <a:cs typeface="Times New Roman"/>
              </a:rPr>
              <a:t>xuất) </a:t>
            </a:r>
            <a:r>
              <a:rPr sz="1100" spc="-70" dirty="0">
                <a:latin typeface="Times New Roman"/>
                <a:cs typeface="Times New Roman"/>
              </a:rPr>
              <a:t>để  </a:t>
            </a:r>
            <a:r>
              <a:rPr sz="1100" dirty="0">
                <a:latin typeface="Times New Roman"/>
                <a:cs typeface="Times New Roman"/>
              </a:rPr>
              <a:t>tìm </a:t>
            </a:r>
            <a:r>
              <a:rPr sz="1100" spc="-5" dirty="0">
                <a:latin typeface="Times New Roman"/>
                <a:cs typeface="Times New Roman"/>
              </a:rPr>
              <a:t>vị </a:t>
            </a:r>
            <a:r>
              <a:rPr sz="1100" dirty="0">
                <a:latin typeface="Times New Roman"/>
                <a:cs typeface="Times New Roman"/>
              </a:rPr>
              <a:t>trí lắp </a:t>
            </a:r>
            <a:r>
              <a:rPr sz="1100" spc="-5" dirty="0">
                <a:latin typeface="Times New Roman"/>
                <a:cs typeface="Times New Roman"/>
              </a:rPr>
              <a:t>đặt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gió, tháo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khỏi </a:t>
            </a:r>
            <a:r>
              <a:rPr sz="1100" dirty="0" err="1">
                <a:latin typeface="Times New Roman"/>
                <a:cs typeface="Times New Roman"/>
              </a:rPr>
              <a:t>xe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 </a:t>
            </a:r>
            <a:r>
              <a:rPr sz="1100" dirty="0">
                <a:latin typeface="Times New Roman"/>
                <a:cs typeface="Times New Roman"/>
              </a:rPr>
              <a:t>(a), </a:t>
            </a:r>
            <a:r>
              <a:rPr sz="1100" spc="-35" dirty="0">
                <a:latin typeface="Times New Roman"/>
                <a:cs typeface="Times New Roman"/>
              </a:rPr>
              <a:t>kiểm 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vệ sinh </a:t>
            </a:r>
            <a:r>
              <a:rPr sz="1100" spc="5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hoặc thay </a:t>
            </a:r>
            <a:r>
              <a:rPr sz="1100" dirty="0">
                <a:latin typeface="Times New Roman"/>
                <a:cs typeface="Times New Roman"/>
              </a:rPr>
              <a:t>thế nếu cần </a:t>
            </a:r>
            <a:r>
              <a:rPr sz="1100" spc="-5" dirty="0">
                <a:latin typeface="Times New Roman"/>
                <a:cs typeface="Times New Roman"/>
              </a:rPr>
              <a:t>thiết, </a:t>
            </a:r>
            <a:r>
              <a:rPr sz="1100" dirty="0">
                <a:latin typeface="Times New Roman"/>
                <a:cs typeface="Times New Roman"/>
              </a:rPr>
              <a:t>lắp lọc </a:t>
            </a:r>
            <a:r>
              <a:rPr sz="1100" spc="-5" dirty="0">
                <a:latin typeface="Times New Roman"/>
                <a:cs typeface="Times New Roman"/>
              </a:rPr>
              <a:t>gió, </a:t>
            </a:r>
            <a:r>
              <a:rPr sz="1100" dirty="0">
                <a:latin typeface="Times New Roman"/>
                <a:cs typeface="Times New Roman"/>
              </a:rPr>
              <a:t>kiểm  tra sự </a:t>
            </a:r>
            <a:r>
              <a:rPr sz="1100" spc="-5" dirty="0">
                <a:latin typeface="Times New Roman"/>
                <a:cs typeface="Times New Roman"/>
              </a:rPr>
              <a:t>hoạt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động.</a:t>
            </a:r>
            <a:endParaRPr sz="1100" dirty="0">
              <a:latin typeface="Times New Roman"/>
              <a:cs typeface="Times New Roman"/>
            </a:endParaRPr>
          </a:p>
          <a:p>
            <a:pPr marL="12700" algn="just">
              <a:lnSpc>
                <a:spcPts val="1230"/>
              </a:lnSpc>
            </a:pPr>
            <a:r>
              <a:rPr sz="1100" dirty="0">
                <a:latin typeface="Times New Roman"/>
                <a:cs typeface="Times New Roman"/>
              </a:rPr>
              <a:t>8.3.3.5. </a:t>
            </a:r>
            <a:r>
              <a:rPr sz="1100" spc="-5" dirty="0">
                <a:latin typeface="Times New Roman"/>
                <a:cs typeface="Times New Roman"/>
              </a:rPr>
              <a:t>Thay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lọc gió </a:t>
            </a:r>
            <a:r>
              <a:rPr sz="1100" dirty="0">
                <a:latin typeface="Times New Roman"/>
                <a:cs typeface="Times New Roman"/>
              </a:rPr>
              <a:t>hệ thống nạp </a:t>
            </a:r>
            <a:r>
              <a:rPr sz="1100" spc="-5" dirty="0">
                <a:latin typeface="Times New Roman"/>
                <a:cs typeface="Times New Roman"/>
              </a:rPr>
              <a:t>của </a:t>
            </a:r>
            <a:r>
              <a:rPr sz="1100" dirty="0">
                <a:latin typeface="Times New Roman"/>
                <a:cs typeface="Times New Roman"/>
              </a:rPr>
              <a:t>động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</a:t>
            </a:r>
          </a:p>
          <a:p>
            <a:pPr marL="12700" marR="5715" indent="457200" algn="just">
              <a:lnSpc>
                <a:spcPct val="95900"/>
              </a:lnSpc>
              <a:spcBef>
                <a:spcPts val="25"/>
              </a:spcBef>
            </a:pP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hệ thống nạp của </a:t>
            </a:r>
            <a:r>
              <a:rPr sz="1100" spc="-5" dirty="0">
                <a:latin typeface="Times New Roman"/>
                <a:cs typeface="Times New Roman"/>
              </a:rPr>
              <a:t>động </a:t>
            </a:r>
            <a:r>
              <a:rPr sz="1100" dirty="0">
                <a:latin typeface="Times New Roman"/>
                <a:cs typeface="Times New Roman"/>
              </a:rPr>
              <a:t>cơ nhằm để lọc bụi chất  bẩn </a:t>
            </a:r>
            <a:r>
              <a:rPr sz="1100" spc="-5" dirty="0">
                <a:latin typeface="Times New Roman"/>
                <a:cs typeface="Times New Roman"/>
              </a:rPr>
              <a:t>không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động cơ, do </a:t>
            </a:r>
            <a:r>
              <a:rPr sz="1100" spc="-5" dirty="0">
                <a:latin typeface="Times New Roman"/>
                <a:cs typeface="Times New Roman"/>
              </a:rPr>
              <a:t>vậy </a:t>
            </a:r>
            <a:r>
              <a:rPr sz="1100" dirty="0">
                <a:latin typeface="Times New Roman"/>
                <a:cs typeface="Times New Roman"/>
              </a:rPr>
              <a:t>sau </a:t>
            </a:r>
            <a:r>
              <a:rPr sz="1100" spc="-5" dirty="0">
                <a:latin typeface="Times New Roman"/>
                <a:cs typeface="Times New Roman"/>
              </a:rPr>
              <a:t>một </a:t>
            </a:r>
            <a:r>
              <a:rPr sz="1100" dirty="0">
                <a:latin typeface="Times New Roman"/>
                <a:cs typeface="Times New Roman"/>
              </a:rPr>
              <a:t>thời </a:t>
            </a:r>
            <a:r>
              <a:rPr sz="1100" spc="-5" dirty="0">
                <a:latin typeface="Times New Roman"/>
                <a:cs typeface="Times New Roman"/>
              </a:rPr>
              <a:t>gian sử </a:t>
            </a:r>
            <a:r>
              <a:rPr sz="1100" dirty="0">
                <a:latin typeface="Times New Roman"/>
                <a:cs typeface="Times New Roman"/>
              </a:rPr>
              <a:t>dụng bụi  bẩn bám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spc="5" dirty="0">
                <a:latin typeface="Times New Roman"/>
                <a:cs typeface="Times New Roman"/>
              </a:rPr>
              <a:t>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làm </a:t>
            </a:r>
            <a:r>
              <a:rPr sz="1100" spc="-5" dirty="0" err="1">
                <a:latin typeface="Times New Roman"/>
                <a:cs typeface="Times New Roman"/>
              </a:rPr>
              <a:t>giảm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0" dirty="0" smtClean="0">
                <a:latin typeface="Times New Roman"/>
                <a:cs typeface="Times New Roman"/>
              </a:rPr>
              <a:t>l</a:t>
            </a:r>
            <a:r>
              <a:rPr lang="vi-VN" sz="1100" spc="-100" dirty="0" smtClean="0">
                <a:latin typeface="Times New Roman"/>
                <a:cs typeface="Times New Roman"/>
              </a:rPr>
              <a:t>ư</a:t>
            </a:r>
            <a:r>
              <a:rPr sz="1100" spc="-100" dirty="0" smtClean="0">
                <a:latin typeface="Times New Roman"/>
                <a:cs typeface="Times New Roman"/>
              </a:rPr>
              <a:t>u </a:t>
            </a:r>
            <a:r>
              <a:rPr sz="1100" spc="-65" dirty="0" smtClean="0">
                <a:latin typeface="Times New Roman"/>
                <a:cs typeface="Times New Roman"/>
              </a:rPr>
              <a:t>l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ợng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thông qua lọc, </a:t>
            </a:r>
            <a:r>
              <a:rPr sz="1100" spc="-110" dirty="0">
                <a:latin typeface="Times New Roman"/>
                <a:cs typeface="Times New Roman"/>
              </a:rPr>
              <a:t>gây  </a:t>
            </a:r>
            <a:r>
              <a:rPr sz="1100" spc="-5" dirty="0">
                <a:latin typeface="Times New Roman"/>
                <a:cs typeface="Times New Roman"/>
              </a:rPr>
              <a:t>thiếu không khí </a:t>
            </a:r>
            <a:r>
              <a:rPr sz="1100" dirty="0">
                <a:latin typeface="Times New Roman"/>
                <a:cs typeface="Times New Roman"/>
              </a:rPr>
              <a:t>đi </a:t>
            </a:r>
            <a:r>
              <a:rPr sz="1100" spc="-5" dirty="0">
                <a:latin typeface="Times New Roman"/>
                <a:cs typeface="Times New Roman"/>
              </a:rPr>
              <a:t>vào </a:t>
            </a:r>
            <a:r>
              <a:rPr sz="1100" dirty="0">
                <a:latin typeface="Times New Roman"/>
                <a:cs typeface="Times New Roman"/>
              </a:rPr>
              <a:t>buồng đốt động cơ làm giảm hiệu </a:t>
            </a:r>
            <a:r>
              <a:rPr sz="1100" spc="-5" dirty="0">
                <a:latin typeface="Times New Roman"/>
                <a:cs typeface="Times New Roman"/>
              </a:rPr>
              <a:t>suất  </a:t>
            </a:r>
            <a:r>
              <a:rPr sz="1100" dirty="0">
                <a:latin typeface="Times New Roman"/>
                <a:cs typeface="Times New Roman"/>
              </a:rPr>
              <a:t>động cơ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5" dirty="0">
                <a:latin typeface="Times New Roman"/>
                <a:cs typeface="Times New Roman"/>
              </a:rPr>
              <a:t>tốn </a:t>
            </a:r>
            <a:r>
              <a:rPr sz="1100" dirty="0">
                <a:latin typeface="Times New Roman"/>
                <a:cs typeface="Times New Roman"/>
              </a:rPr>
              <a:t>nhiên liệu hơn. Định </a:t>
            </a:r>
            <a:r>
              <a:rPr sz="1100" spc="-10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phải </a:t>
            </a:r>
            <a:r>
              <a:rPr sz="1100" spc="-5" dirty="0">
                <a:latin typeface="Times New Roman"/>
                <a:cs typeface="Times New Roman"/>
              </a:rPr>
              <a:t>vệ </a:t>
            </a:r>
            <a:r>
              <a:rPr sz="1100" dirty="0">
                <a:latin typeface="Times New Roman"/>
                <a:cs typeface="Times New Roman"/>
              </a:rPr>
              <a:t>sinh hoặc </a:t>
            </a:r>
            <a:r>
              <a:rPr sz="1100" spc="-5" dirty="0">
                <a:latin typeface="Times New Roman"/>
                <a:cs typeface="Times New Roman"/>
              </a:rPr>
              <a:t>thay  </a:t>
            </a:r>
            <a:r>
              <a:rPr sz="1100" dirty="0">
                <a:latin typeface="Times New Roman"/>
                <a:cs typeface="Times New Roman"/>
              </a:rPr>
              <a:t>thế </a:t>
            </a:r>
            <a:r>
              <a:rPr sz="1100" spc="-5" dirty="0">
                <a:latin typeface="Times New Roman"/>
                <a:cs typeface="Times New Roman"/>
              </a:rPr>
              <a:t>lọc gió </a:t>
            </a:r>
            <a:r>
              <a:rPr sz="1100" dirty="0">
                <a:latin typeface="Times New Roman"/>
                <a:cs typeface="Times New Roman"/>
              </a:rPr>
              <a:t>nhằm </a:t>
            </a:r>
            <a:r>
              <a:rPr sz="1100" spc="5" dirty="0">
                <a:latin typeface="Times New Roman"/>
                <a:cs typeface="Times New Roman"/>
              </a:rPr>
              <a:t>đảm </a:t>
            </a:r>
            <a:r>
              <a:rPr sz="1100" dirty="0">
                <a:latin typeface="Times New Roman"/>
                <a:cs typeface="Times New Roman"/>
              </a:rPr>
              <a:t>bảo động cơ hoạt động ổn </a:t>
            </a:r>
            <a:r>
              <a:rPr sz="1100" spc="5" dirty="0">
                <a:latin typeface="Times New Roman"/>
                <a:cs typeface="Times New Roman"/>
              </a:rPr>
              <a:t>định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đạt  hiệu </a:t>
            </a:r>
            <a:r>
              <a:rPr sz="1100" spc="-5" dirty="0">
                <a:latin typeface="Times New Roman"/>
                <a:cs typeface="Times New Roman"/>
              </a:rPr>
              <a:t>suất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cao.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3640" y="5429885"/>
            <a:ext cx="1676400" cy="10744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009890" y="5419090"/>
            <a:ext cx="1746884" cy="10852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324" y="1017777"/>
            <a:ext cx="1803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3717" y="1017777"/>
            <a:ext cx="1879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Times New Roman"/>
                <a:cs typeface="Times New Roman"/>
              </a:rPr>
              <a:t>(</a:t>
            </a:r>
            <a:r>
              <a:rPr sz="1100" dirty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6469" y="1371600"/>
            <a:ext cx="1644014" cy="1170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15895" y="1574433"/>
            <a:ext cx="1150507" cy="8367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712" y="2516251"/>
            <a:ext cx="2984500" cy="15138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84300">
              <a:lnSpc>
                <a:spcPts val="1290"/>
              </a:lnSpc>
              <a:spcBef>
                <a:spcPts val="105"/>
              </a:spcBef>
              <a:tabLst>
                <a:tab pos="2133600" algn="l"/>
              </a:tabLst>
            </a:pPr>
            <a:r>
              <a:rPr sz="1100" dirty="0">
                <a:latin typeface="Times New Roman"/>
                <a:cs typeface="Times New Roman"/>
              </a:rPr>
              <a:t>(c)	</a:t>
            </a:r>
            <a:r>
              <a:rPr sz="1100" spc="-5" dirty="0">
                <a:latin typeface="Times New Roman"/>
                <a:cs typeface="Times New Roman"/>
              </a:rPr>
              <a:t>(d)</a:t>
            </a:r>
            <a:endParaRPr sz="1100" dirty="0">
              <a:latin typeface="Times New Roman"/>
              <a:cs typeface="Times New Roman"/>
            </a:endParaRPr>
          </a:p>
          <a:p>
            <a:pPr marR="5080" algn="r">
              <a:lnSpc>
                <a:spcPts val="1265"/>
              </a:lnSpc>
            </a:pPr>
            <a:r>
              <a:rPr sz="1100" i="1" spc="-5" dirty="0">
                <a:latin typeface="Times New Roman"/>
                <a:cs typeface="Times New Roman"/>
              </a:rPr>
              <a:t>Hình 8.24: </a:t>
            </a:r>
            <a:r>
              <a:rPr sz="1100" i="1" dirty="0">
                <a:latin typeface="Times New Roman"/>
                <a:cs typeface="Times New Roman"/>
              </a:rPr>
              <a:t>Lọc gió hệ </a:t>
            </a:r>
            <a:r>
              <a:rPr sz="1100" i="1" spc="-5" dirty="0">
                <a:latin typeface="Times New Roman"/>
                <a:cs typeface="Times New Roman"/>
              </a:rPr>
              <a:t>thống </a:t>
            </a:r>
            <a:r>
              <a:rPr sz="1100" i="1" dirty="0">
                <a:latin typeface="Times New Roman"/>
                <a:cs typeface="Times New Roman"/>
              </a:rPr>
              <a:t>nạp động</a:t>
            </a:r>
            <a:r>
              <a:rPr sz="1100" i="1" spc="-5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cơ</a:t>
            </a:r>
            <a:endParaRPr sz="1100" dirty="0">
              <a:latin typeface="Times New Roman"/>
              <a:cs typeface="Times New Roman"/>
            </a:endParaRPr>
          </a:p>
          <a:p>
            <a:pPr marR="36195" algn="r">
              <a:lnSpc>
                <a:spcPts val="1265"/>
              </a:lnSpc>
            </a:pPr>
            <a:r>
              <a:rPr sz="1100" dirty="0">
                <a:latin typeface="Times New Roman"/>
                <a:cs typeface="Times New Roman"/>
              </a:rPr>
              <a:t>Cách </a:t>
            </a:r>
            <a:r>
              <a:rPr sz="1100" spc="-5" dirty="0">
                <a:latin typeface="Times New Roman"/>
                <a:cs typeface="Times New Roman"/>
              </a:rPr>
              <a:t>tháo </a:t>
            </a:r>
            <a:r>
              <a:rPr sz="1100" dirty="0">
                <a:latin typeface="Times New Roman"/>
                <a:cs typeface="Times New Roman"/>
              </a:rPr>
              <a:t>lắp 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spc="-10" dirty="0">
                <a:latin typeface="Times New Roman"/>
                <a:cs typeface="Times New Roman"/>
              </a:rPr>
              <a:t>hệ </a:t>
            </a:r>
            <a:r>
              <a:rPr sz="1100" spc="-5" dirty="0">
                <a:latin typeface="Times New Roman"/>
                <a:cs typeface="Times New Roman"/>
              </a:rPr>
              <a:t>thống </a:t>
            </a:r>
            <a:r>
              <a:rPr sz="1100" dirty="0">
                <a:latin typeface="Times New Roman"/>
                <a:cs typeface="Times New Roman"/>
              </a:rPr>
              <a:t>nạp động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cơ:</a:t>
            </a:r>
          </a:p>
          <a:p>
            <a:pPr marL="91440" indent="-79375">
              <a:lnSpc>
                <a:spcPts val="1265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Tìm hộp chứa </a:t>
            </a:r>
            <a:r>
              <a:rPr sz="1100" spc="-5" dirty="0">
                <a:latin typeface="Times New Roman"/>
                <a:cs typeface="Times New Roman"/>
              </a:rPr>
              <a:t>lọc lọc hình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(a)</a:t>
            </a:r>
          </a:p>
          <a:p>
            <a:pPr marL="91440" indent="-79375">
              <a:lnSpc>
                <a:spcPts val="1265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Mở các </a:t>
            </a:r>
            <a:r>
              <a:rPr sz="1100" spc="5" dirty="0">
                <a:latin typeface="Times New Roman"/>
                <a:cs typeface="Times New Roman"/>
              </a:rPr>
              <a:t>lẫy </a:t>
            </a:r>
            <a:r>
              <a:rPr sz="1100" spc="-5" dirty="0" err="1">
                <a:latin typeface="Times New Roman"/>
                <a:cs typeface="Times New Roman"/>
              </a:rPr>
              <a:t>gài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mũi tên </a:t>
            </a:r>
            <a:r>
              <a:rPr sz="1100" dirty="0">
                <a:latin typeface="Times New Roman"/>
                <a:cs typeface="Times New Roman"/>
              </a:rPr>
              <a:t>hình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(a)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ts val="1260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Mở nắp hộp </a:t>
            </a:r>
            <a:r>
              <a:rPr sz="1100" spc="-5" dirty="0">
                <a:latin typeface="Times New Roman"/>
                <a:cs typeface="Times New Roman"/>
              </a:rPr>
              <a:t>chứa </a:t>
            </a:r>
            <a:r>
              <a:rPr sz="1100" dirty="0">
                <a:latin typeface="Times New Roman"/>
                <a:cs typeface="Times New Roman"/>
              </a:rPr>
              <a:t>lọc </a:t>
            </a:r>
            <a:r>
              <a:rPr sz="1100" spc="-5" dirty="0" err="1">
                <a:latin typeface="Times New Roman"/>
                <a:cs typeface="Times New Roman"/>
              </a:rPr>
              <a:t>gió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(b)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ts val="1265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Lấy lọc </a:t>
            </a:r>
            <a:r>
              <a:rPr sz="1100" spc="-5" dirty="0">
                <a:latin typeface="Times New Roman"/>
                <a:cs typeface="Times New Roman"/>
              </a:rPr>
              <a:t>gió </a:t>
            </a:r>
            <a:r>
              <a:rPr sz="1100" dirty="0">
                <a:latin typeface="Times New Roman"/>
                <a:cs typeface="Times New Roman"/>
              </a:rPr>
              <a:t>ra </a:t>
            </a:r>
            <a:r>
              <a:rPr sz="1100" spc="-5" dirty="0">
                <a:latin typeface="Times New Roman"/>
                <a:cs typeface="Times New Roman"/>
              </a:rPr>
              <a:t>khỏi hộp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kiểm </a:t>
            </a:r>
            <a:r>
              <a:rPr sz="1100" dirty="0">
                <a:latin typeface="Times New Roman"/>
                <a:cs typeface="Times New Roman"/>
              </a:rPr>
              <a:t>tra, </a:t>
            </a:r>
            <a:r>
              <a:rPr sz="1100" spc="-5" dirty="0">
                <a:latin typeface="Times New Roman"/>
                <a:cs typeface="Times New Roman"/>
              </a:rPr>
              <a:t>vệ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sinh;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ts val="1265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Thay thế bằng lọc </a:t>
            </a:r>
            <a:r>
              <a:rPr sz="1100" spc="-5" dirty="0" err="1">
                <a:latin typeface="Times New Roman"/>
                <a:cs typeface="Times New Roman"/>
              </a:rPr>
              <a:t>mới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14" dirty="0" err="1" smtClean="0">
                <a:latin typeface="Times New Roman"/>
                <a:cs typeface="Times New Roman"/>
              </a:rPr>
              <a:t>nh</a:t>
            </a:r>
            <a:r>
              <a:rPr lang="vi-VN" sz="1100" spc="-114" dirty="0" smtClean="0">
                <a:latin typeface="Times New Roman"/>
                <a:cs typeface="Times New Roman"/>
              </a:rPr>
              <a:t>ư</a:t>
            </a:r>
            <a:r>
              <a:rPr sz="1100" spc="-114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hình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(d)</a:t>
            </a:r>
            <a:endParaRPr sz="1100" dirty="0">
              <a:latin typeface="Times New Roman"/>
              <a:cs typeface="Times New Roman"/>
            </a:endParaRPr>
          </a:p>
          <a:p>
            <a:pPr marL="91440" indent="-79375">
              <a:lnSpc>
                <a:spcPts val="1290"/>
              </a:lnSpc>
              <a:buChar char="-"/>
              <a:tabLst>
                <a:tab pos="92075" algn="l"/>
              </a:tabLst>
            </a:pPr>
            <a:r>
              <a:rPr sz="1100" dirty="0">
                <a:latin typeface="Times New Roman"/>
                <a:cs typeface="Times New Roman"/>
              </a:rPr>
              <a:t>Lắp nắp hộp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gài </a:t>
            </a:r>
            <a:r>
              <a:rPr sz="1100" dirty="0">
                <a:latin typeface="Times New Roman"/>
                <a:cs typeface="Times New Roman"/>
              </a:rPr>
              <a:t>các lẫy </a:t>
            </a:r>
            <a:r>
              <a:rPr sz="1100" spc="-5" dirty="0" err="1">
                <a:latin typeface="Times New Roman"/>
                <a:cs typeface="Times New Roman"/>
              </a:rPr>
              <a:t>gài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err="1" smtClean="0">
                <a:latin typeface="Times New Roman"/>
                <a:cs typeface="Times New Roman"/>
              </a:rPr>
              <a:t>nh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hình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(a).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6712" y="4125848"/>
            <a:ext cx="260731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Times New Roman"/>
                <a:cs typeface="Times New Roman"/>
              </a:rPr>
              <a:t>8.4 - BẢO </a:t>
            </a:r>
            <a:r>
              <a:rPr sz="1100" b="1" dirty="0" smtClean="0">
                <a:latin typeface="Times New Roman"/>
                <a:cs typeface="Times New Roman"/>
              </a:rPr>
              <a:t>D</a:t>
            </a:r>
            <a:r>
              <a:rPr lang="en-US" sz="1100" b="1" dirty="0">
                <a:latin typeface="Times New Roman"/>
                <a:cs typeface="Times New Roman"/>
              </a:rPr>
              <a:t>Ư</a:t>
            </a:r>
            <a:r>
              <a:rPr sz="1100" b="1" dirty="0" smtClean="0">
                <a:latin typeface="Times New Roman"/>
                <a:cs typeface="Times New Roman"/>
              </a:rPr>
              <a:t>ỠNG </a:t>
            </a:r>
            <a:r>
              <a:rPr sz="1100" b="1" spc="-5" dirty="0">
                <a:latin typeface="Times New Roman"/>
                <a:cs typeface="Times New Roman"/>
              </a:rPr>
              <a:t>KỸ THUẬT ĐỊNH</a:t>
            </a:r>
            <a:r>
              <a:rPr sz="1100" b="1" spc="-65" dirty="0">
                <a:latin typeface="Times New Roman"/>
                <a:cs typeface="Times New Roman"/>
              </a:rPr>
              <a:t> KỲ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712" y="4444365"/>
            <a:ext cx="3629025" cy="9975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71145" algn="just">
              <a:lnSpc>
                <a:spcPct val="95800"/>
              </a:lnSpc>
              <a:spcBef>
                <a:spcPts val="160"/>
              </a:spcBef>
            </a:pP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d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ỡng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</a:t>
            </a:r>
            <a:r>
              <a:rPr sz="1100" spc="-5" dirty="0">
                <a:latin typeface="Times New Roman"/>
                <a:cs typeface="Times New Roman"/>
              </a:rPr>
              <a:t>định </a:t>
            </a:r>
            <a:r>
              <a:rPr sz="1100" dirty="0" err="1">
                <a:latin typeface="Times New Roman"/>
                <a:cs typeface="Times New Roman"/>
              </a:rPr>
              <a:t>kỳ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5" dirty="0" smtClean="0">
                <a:latin typeface="Times New Roman"/>
                <a:cs typeface="Times New Roman"/>
              </a:rPr>
              <a:t>đ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ợc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thực hiện </a:t>
            </a:r>
            <a:r>
              <a:rPr sz="1100" spc="-5" dirty="0">
                <a:latin typeface="Times New Roman"/>
                <a:cs typeface="Times New Roman"/>
              </a:rPr>
              <a:t>sau một </a:t>
            </a:r>
            <a:r>
              <a:rPr sz="1100" dirty="0">
                <a:latin typeface="Times New Roman"/>
                <a:cs typeface="Times New Roman"/>
              </a:rPr>
              <a:t>chu </a:t>
            </a:r>
            <a:r>
              <a:rPr sz="1100" spc="-190" dirty="0">
                <a:latin typeface="Times New Roman"/>
                <a:cs typeface="Times New Roman"/>
              </a:rPr>
              <a:t>kỳ  </a:t>
            </a:r>
            <a:r>
              <a:rPr sz="1100" dirty="0">
                <a:latin typeface="Times New Roman"/>
                <a:cs typeface="Times New Roman"/>
              </a:rPr>
              <a:t>nhất định </a:t>
            </a:r>
            <a:r>
              <a:rPr sz="1100" spc="-65" dirty="0">
                <a:latin typeface="Times New Roman"/>
                <a:cs typeface="Times New Roman"/>
              </a:rPr>
              <a:t>(</a:t>
            </a:r>
            <a:r>
              <a:rPr sz="1100" spc="-65" dirty="0" smtClean="0">
                <a:latin typeface="Times New Roman"/>
                <a:cs typeface="Times New Roman"/>
              </a:rPr>
              <a:t>đ</a:t>
            </a:r>
            <a:r>
              <a:rPr lang="vi-VN" sz="1100" spc="-65" dirty="0" smtClean="0">
                <a:latin typeface="Times New Roman"/>
                <a:cs typeface="Times New Roman"/>
              </a:rPr>
              <a:t>ư</a:t>
            </a:r>
            <a:r>
              <a:rPr sz="1100" spc="-65" dirty="0" err="1" smtClean="0">
                <a:latin typeface="Times New Roman"/>
                <a:cs typeface="Times New Roman"/>
              </a:rPr>
              <a:t>ợc</a:t>
            </a:r>
            <a:r>
              <a:rPr sz="1100" spc="-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tính </a:t>
            </a:r>
            <a:r>
              <a:rPr sz="1100" dirty="0">
                <a:latin typeface="Times New Roman"/>
                <a:cs typeface="Times New Roman"/>
              </a:rPr>
              <a:t>bằng </a:t>
            </a:r>
            <a:r>
              <a:rPr sz="1100" spc="-5" dirty="0">
                <a:latin typeface="Times New Roman"/>
                <a:cs typeface="Times New Roman"/>
              </a:rPr>
              <a:t>thời gian hoặc </a:t>
            </a:r>
            <a:r>
              <a:rPr sz="1100" dirty="0" err="1">
                <a:latin typeface="Times New Roman"/>
                <a:cs typeface="Times New Roman"/>
              </a:rPr>
              <a:t>quãng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60" dirty="0" smtClean="0">
                <a:latin typeface="Times New Roman"/>
                <a:cs typeface="Times New Roman"/>
              </a:rPr>
              <a:t>đ</a:t>
            </a:r>
            <a:r>
              <a:rPr lang="vi-VN" sz="1100" spc="-60" dirty="0" smtClean="0">
                <a:latin typeface="Times New Roman"/>
                <a:cs typeface="Times New Roman"/>
              </a:rPr>
              <a:t>ư</a:t>
            </a:r>
            <a:r>
              <a:rPr sz="1100" spc="-60" dirty="0" err="1" smtClean="0">
                <a:latin typeface="Times New Roman"/>
                <a:cs typeface="Times New Roman"/>
              </a:rPr>
              <a:t>ờng</a:t>
            </a:r>
            <a:r>
              <a:rPr sz="1100" spc="-6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65" dirty="0">
                <a:latin typeface="Times New Roman"/>
                <a:cs typeface="Times New Roman"/>
              </a:rPr>
              <a:t>chạy).  </a:t>
            </a:r>
            <a:r>
              <a:rPr sz="1100" dirty="0">
                <a:latin typeface="Times New Roman"/>
                <a:cs typeface="Times New Roman"/>
              </a:rPr>
              <a:t>Chu </a:t>
            </a:r>
            <a:r>
              <a:rPr sz="1100" spc="-10" dirty="0">
                <a:latin typeface="Times New Roman"/>
                <a:cs typeface="Times New Roman"/>
              </a:rPr>
              <a:t>kỳ và </a:t>
            </a:r>
            <a:r>
              <a:rPr sz="1100" dirty="0">
                <a:latin typeface="Times New Roman"/>
                <a:cs typeface="Times New Roman"/>
              </a:rPr>
              <a:t>nội dung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d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ỡng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kỹ thuật do </a:t>
            </a:r>
            <a:r>
              <a:rPr sz="1100" spc="-5" dirty="0">
                <a:latin typeface="Times New Roman"/>
                <a:cs typeface="Times New Roman"/>
              </a:rPr>
              <a:t>cơ quan </a:t>
            </a:r>
            <a:r>
              <a:rPr sz="1100" dirty="0">
                <a:latin typeface="Times New Roman"/>
                <a:cs typeface="Times New Roman"/>
              </a:rPr>
              <a:t>quản lý </a:t>
            </a:r>
            <a:r>
              <a:rPr sz="1100" spc="-45" dirty="0" err="1">
                <a:latin typeface="Times New Roman"/>
                <a:cs typeface="Times New Roman"/>
              </a:rPr>
              <a:t>nhà</a:t>
            </a:r>
            <a:r>
              <a:rPr sz="1100" spc="-45" dirty="0">
                <a:latin typeface="Times New Roman"/>
                <a:cs typeface="Times New Roman"/>
              </a:rPr>
              <a:t>  </a:t>
            </a:r>
            <a:r>
              <a:rPr sz="1100" spc="-75" dirty="0" smtClean="0">
                <a:latin typeface="Times New Roman"/>
                <a:cs typeface="Times New Roman"/>
              </a:rPr>
              <a:t>n</a:t>
            </a:r>
            <a:r>
              <a:rPr lang="vi-VN" sz="1100" spc="-75" dirty="0" smtClean="0">
                <a:latin typeface="Times New Roman"/>
                <a:cs typeface="Times New Roman"/>
              </a:rPr>
              <a:t>ư</a:t>
            </a:r>
            <a:r>
              <a:rPr sz="1100" spc="-75" dirty="0" err="1" smtClean="0">
                <a:latin typeface="Times New Roman"/>
                <a:cs typeface="Times New Roman"/>
              </a:rPr>
              <a:t>ớc</a:t>
            </a:r>
            <a:r>
              <a:rPr sz="1100" spc="-7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chuyên ngành </a:t>
            </a:r>
            <a:r>
              <a:rPr sz="1100" spc="-5" dirty="0">
                <a:latin typeface="Times New Roman"/>
                <a:cs typeface="Times New Roman"/>
              </a:rPr>
              <a:t>hoặc do </a:t>
            </a:r>
            <a:r>
              <a:rPr sz="1100" dirty="0">
                <a:latin typeface="Times New Roman"/>
                <a:cs typeface="Times New Roman"/>
              </a:rPr>
              <a:t>nhà </a:t>
            </a:r>
            <a:r>
              <a:rPr sz="1100" spc="-5" dirty="0">
                <a:latin typeface="Times New Roman"/>
                <a:cs typeface="Times New Roman"/>
              </a:rPr>
              <a:t>sản xuất </a:t>
            </a:r>
            <a:r>
              <a:rPr sz="1100" dirty="0">
                <a:latin typeface="Times New Roman"/>
                <a:cs typeface="Times New Roman"/>
              </a:rPr>
              <a:t>quy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định.</a:t>
            </a:r>
            <a:endParaRPr sz="1100" dirty="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ts val="1260"/>
              </a:lnSpc>
              <a:spcBef>
                <a:spcPts val="40"/>
              </a:spcBef>
            </a:pPr>
            <a:r>
              <a:rPr sz="1100" dirty="0">
                <a:latin typeface="Times New Roman"/>
                <a:cs typeface="Times New Roman"/>
              </a:rPr>
              <a:t>Nội dung </a:t>
            </a:r>
            <a:r>
              <a:rPr sz="1100" spc="-5" dirty="0" err="1">
                <a:latin typeface="Times New Roman"/>
                <a:cs typeface="Times New Roman"/>
              </a:rPr>
              <a:t>bảo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70" dirty="0" smtClean="0">
                <a:latin typeface="Times New Roman"/>
                <a:cs typeface="Times New Roman"/>
              </a:rPr>
              <a:t>d</a:t>
            </a:r>
            <a:r>
              <a:rPr lang="vi-VN" sz="1100" spc="-70" dirty="0" smtClean="0">
                <a:latin typeface="Times New Roman"/>
                <a:cs typeface="Times New Roman"/>
              </a:rPr>
              <a:t>ư</a:t>
            </a:r>
            <a:r>
              <a:rPr sz="1100" spc="-70" dirty="0" err="1" smtClean="0">
                <a:latin typeface="Times New Roman"/>
                <a:cs typeface="Times New Roman"/>
              </a:rPr>
              <a:t>ỡng</a:t>
            </a:r>
            <a:r>
              <a:rPr sz="1100" spc="-70" dirty="0" smtClean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kỹ </a:t>
            </a:r>
            <a:r>
              <a:rPr sz="1100" dirty="0">
                <a:latin typeface="Times New Roman"/>
                <a:cs typeface="Times New Roman"/>
              </a:rPr>
              <a:t>thuật định </a:t>
            </a:r>
            <a:r>
              <a:rPr sz="1100" spc="-5" dirty="0">
                <a:latin typeface="Times New Roman"/>
                <a:cs typeface="Times New Roman"/>
              </a:rPr>
              <a:t>kỳ </a:t>
            </a:r>
            <a:r>
              <a:rPr sz="1100" dirty="0">
                <a:latin typeface="Times New Roman"/>
                <a:cs typeface="Times New Roman"/>
              </a:rPr>
              <a:t>do </a:t>
            </a:r>
            <a:r>
              <a:rPr sz="1100" spc="-5" dirty="0">
                <a:latin typeface="Times New Roman"/>
                <a:cs typeface="Times New Roman"/>
              </a:rPr>
              <a:t>thợ </a:t>
            </a:r>
            <a:r>
              <a:rPr sz="1100" spc="-10" dirty="0">
                <a:latin typeface="Times New Roman"/>
                <a:cs typeface="Times New Roman"/>
              </a:rPr>
              <a:t>và </a:t>
            </a:r>
            <a:r>
              <a:rPr sz="1100" spc="-5" dirty="0">
                <a:latin typeface="Times New Roman"/>
                <a:cs typeface="Times New Roman"/>
              </a:rPr>
              <a:t>cán </a:t>
            </a:r>
            <a:r>
              <a:rPr sz="1100" dirty="0">
                <a:latin typeface="Times New Roman"/>
                <a:cs typeface="Times New Roman"/>
              </a:rPr>
              <a:t>bộ </a:t>
            </a:r>
            <a:r>
              <a:rPr sz="1100" spc="-75" dirty="0">
                <a:latin typeface="Times New Roman"/>
                <a:cs typeface="Times New Roman"/>
              </a:rPr>
              <a:t>kỹ  </a:t>
            </a:r>
            <a:r>
              <a:rPr sz="1100" spc="-5" dirty="0">
                <a:latin typeface="Times New Roman"/>
                <a:cs typeface="Times New Roman"/>
              </a:rPr>
              <a:t>thuật </a:t>
            </a:r>
            <a:r>
              <a:rPr sz="1100" dirty="0">
                <a:latin typeface="Times New Roman"/>
                <a:cs typeface="Times New Roman"/>
              </a:rPr>
              <a:t>ở các </a:t>
            </a:r>
            <a:r>
              <a:rPr sz="1100" spc="-5" dirty="0">
                <a:latin typeface="Times New Roman"/>
                <a:cs typeface="Times New Roman"/>
              </a:rPr>
              <a:t>trạm </a:t>
            </a:r>
            <a:r>
              <a:rPr sz="1100" dirty="0" err="1">
                <a:latin typeface="Times New Roman"/>
                <a:cs typeface="Times New Roman"/>
              </a:rPr>
              <a:t>bảo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5" dirty="0" smtClean="0">
                <a:latin typeface="Times New Roman"/>
                <a:cs typeface="Times New Roman"/>
              </a:rPr>
              <a:t>d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ỡng</a:t>
            </a:r>
            <a:r>
              <a:rPr sz="1100" spc="-55" dirty="0">
                <a:latin typeface="Times New Roman"/>
                <a:cs typeface="Times New Roman"/>
              </a:rPr>
              <a:t>, </a:t>
            </a:r>
            <a:r>
              <a:rPr sz="1100" dirty="0">
                <a:latin typeface="Times New Roman"/>
                <a:cs typeface="Times New Roman"/>
              </a:rPr>
              <a:t>sửa chữa </a:t>
            </a:r>
            <a:r>
              <a:rPr sz="1100" spc="-5" dirty="0">
                <a:latin typeface="Times New Roman"/>
                <a:cs typeface="Times New Roman"/>
              </a:rPr>
              <a:t>thực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hiện.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55585" y="1180846"/>
            <a:ext cx="15805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latin typeface="Times New Roman"/>
                <a:cs typeface="Times New Roman"/>
              </a:rPr>
              <a:t>TÀI </a:t>
            </a:r>
            <a:r>
              <a:rPr sz="1100" b="1" dirty="0">
                <a:latin typeface="Times New Roman"/>
                <a:cs typeface="Times New Roman"/>
              </a:rPr>
              <a:t>LIỆU </a:t>
            </a:r>
            <a:r>
              <a:rPr sz="1100" b="1" spc="-5" dirty="0">
                <a:latin typeface="Times New Roman"/>
                <a:cs typeface="Times New Roman"/>
              </a:rPr>
              <a:t>THAM</a:t>
            </a:r>
            <a:r>
              <a:rPr sz="1100" b="1" spc="-6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KHẢO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8489" y="1660906"/>
            <a:ext cx="3628390" cy="3953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350" indent="269240" algn="just">
              <a:lnSpc>
                <a:spcPct val="95600"/>
              </a:lnSpc>
              <a:spcBef>
                <a:spcPts val="160"/>
              </a:spcBef>
              <a:buAutoNum type="arabicPlain"/>
              <a:tabLst>
                <a:tab pos="469900" algn="l"/>
              </a:tabLst>
            </a:pP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t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58/2015/TT-BGTVT ngày </a:t>
            </a:r>
            <a:r>
              <a:rPr sz="1100" dirty="0">
                <a:latin typeface="Times New Roman"/>
                <a:cs typeface="Times New Roman"/>
              </a:rPr>
              <a:t>20/10/2015 </a:t>
            </a:r>
            <a:r>
              <a:rPr sz="1100" spc="-60" dirty="0">
                <a:latin typeface="Times New Roman"/>
                <a:cs typeface="Times New Roman"/>
              </a:rPr>
              <a:t>Quy 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Đào </a:t>
            </a:r>
            <a:r>
              <a:rPr sz="1100" dirty="0">
                <a:latin typeface="Times New Roman"/>
                <a:cs typeface="Times New Roman"/>
              </a:rPr>
              <a:t>tạo, </a:t>
            </a:r>
            <a:r>
              <a:rPr sz="1100" spc="-5" dirty="0">
                <a:latin typeface="Times New Roman"/>
                <a:cs typeface="Times New Roman"/>
              </a:rPr>
              <a:t>sát hạch,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giấy </a:t>
            </a:r>
            <a:r>
              <a:rPr sz="1100" dirty="0">
                <a:latin typeface="Times New Roman"/>
                <a:cs typeface="Times New Roman"/>
              </a:rPr>
              <a:t>phép, 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 err="1">
                <a:latin typeface="Times New Roman"/>
                <a:cs typeface="Times New Roman"/>
              </a:rPr>
              <a:t>giới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smtClean="0">
                <a:latin typeface="Times New Roman"/>
                <a:cs typeface="Times New Roman"/>
              </a:rPr>
              <a:t>đ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latin typeface="Times New Roman"/>
                <a:cs typeface="Times New Roman"/>
              </a:rPr>
              <a:t>ờng</a:t>
            </a:r>
            <a:r>
              <a:rPr sz="1100" spc="-9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bộ.</a:t>
            </a:r>
          </a:p>
          <a:p>
            <a:pPr marL="12700" marR="5715" indent="269240" algn="just">
              <a:lnSpc>
                <a:spcPct val="95900"/>
              </a:lnSpc>
              <a:spcBef>
                <a:spcPts val="5"/>
              </a:spcBef>
              <a:buAutoNum type="arabicPlain"/>
              <a:tabLst>
                <a:tab pos="469900" algn="l"/>
              </a:tabLst>
            </a:pPr>
            <a:r>
              <a:rPr sz="1100" dirty="0" err="1">
                <a:latin typeface="Times New Roman"/>
                <a:cs typeface="Times New Roman"/>
              </a:rPr>
              <a:t>Thông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65" dirty="0" smtClean="0">
                <a:latin typeface="Times New Roman"/>
                <a:cs typeface="Times New Roman"/>
              </a:rPr>
              <a:t>t</a:t>
            </a:r>
            <a:r>
              <a:rPr lang="vi-VN" sz="1100" spc="-165" dirty="0" smtClean="0">
                <a:latin typeface="Times New Roman"/>
                <a:cs typeface="Times New Roman"/>
              </a:rPr>
              <a:t>ư</a:t>
            </a:r>
            <a:r>
              <a:rPr sz="1100" spc="-165" dirty="0" smtClean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số 12/2017/TT-BGTVT ngày </a:t>
            </a:r>
            <a:r>
              <a:rPr sz="1100" dirty="0">
                <a:latin typeface="Times New Roman"/>
                <a:cs typeface="Times New Roman"/>
              </a:rPr>
              <a:t>15/04/2017 </a:t>
            </a:r>
            <a:r>
              <a:rPr sz="1100" spc="-60" dirty="0">
                <a:latin typeface="Times New Roman"/>
                <a:cs typeface="Times New Roman"/>
              </a:rPr>
              <a:t>Quy  </a:t>
            </a:r>
            <a:r>
              <a:rPr sz="1100" dirty="0">
                <a:latin typeface="Times New Roman"/>
                <a:cs typeface="Times New Roman"/>
              </a:rPr>
              <a:t>định </a:t>
            </a:r>
            <a:r>
              <a:rPr sz="1100" spc="-10" dirty="0">
                <a:latin typeface="Times New Roman"/>
                <a:cs typeface="Times New Roman"/>
              </a:rPr>
              <a:t>về </a:t>
            </a:r>
            <a:r>
              <a:rPr sz="1100" spc="-5" dirty="0">
                <a:latin typeface="Times New Roman"/>
                <a:cs typeface="Times New Roman"/>
              </a:rPr>
              <a:t>Đào </a:t>
            </a:r>
            <a:r>
              <a:rPr sz="1100" dirty="0">
                <a:latin typeface="Times New Roman"/>
                <a:cs typeface="Times New Roman"/>
              </a:rPr>
              <a:t>tạo, </a:t>
            </a:r>
            <a:r>
              <a:rPr sz="1100" spc="-5" dirty="0">
                <a:latin typeface="Times New Roman"/>
                <a:cs typeface="Times New Roman"/>
              </a:rPr>
              <a:t>sát hạch, </a:t>
            </a:r>
            <a:r>
              <a:rPr sz="1100" dirty="0">
                <a:latin typeface="Times New Roman"/>
                <a:cs typeface="Times New Roman"/>
              </a:rPr>
              <a:t>cấp </a:t>
            </a:r>
            <a:r>
              <a:rPr sz="1100" spc="-5" dirty="0">
                <a:latin typeface="Times New Roman"/>
                <a:cs typeface="Times New Roman"/>
              </a:rPr>
              <a:t>giấy </a:t>
            </a:r>
            <a:r>
              <a:rPr sz="1100" dirty="0">
                <a:latin typeface="Times New Roman"/>
                <a:cs typeface="Times New Roman"/>
              </a:rPr>
              <a:t>phép, lái </a:t>
            </a:r>
            <a:r>
              <a:rPr sz="1100" spc="-10" dirty="0">
                <a:latin typeface="Times New Roman"/>
                <a:cs typeface="Times New Roman"/>
              </a:rPr>
              <a:t>xe </a:t>
            </a:r>
            <a:r>
              <a:rPr sz="1100" dirty="0">
                <a:latin typeface="Times New Roman"/>
                <a:cs typeface="Times New Roman"/>
              </a:rPr>
              <a:t>cơ </a:t>
            </a:r>
            <a:r>
              <a:rPr sz="1100" spc="-5" dirty="0" err="1">
                <a:latin typeface="Times New Roman"/>
                <a:cs typeface="Times New Roman"/>
              </a:rPr>
              <a:t>giới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95" dirty="0" smtClean="0">
                <a:latin typeface="Times New Roman"/>
                <a:cs typeface="Times New Roman"/>
              </a:rPr>
              <a:t>đ</a:t>
            </a:r>
            <a:r>
              <a:rPr lang="vi-VN" sz="1100" spc="-95" dirty="0" smtClean="0">
                <a:latin typeface="Times New Roman"/>
                <a:cs typeface="Times New Roman"/>
              </a:rPr>
              <a:t>ư</a:t>
            </a:r>
            <a:r>
              <a:rPr sz="1100" spc="-95" dirty="0" err="1" smtClean="0">
                <a:latin typeface="Times New Roman"/>
                <a:cs typeface="Times New Roman"/>
              </a:rPr>
              <a:t>ờng</a:t>
            </a:r>
            <a:r>
              <a:rPr sz="1100" spc="-95" dirty="0" smtClean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bộ.</a:t>
            </a:r>
          </a:p>
          <a:p>
            <a:pPr marL="12700" marR="6985" indent="269240">
              <a:lnSpc>
                <a:spcPts val="1260"/>
              </a:lnSpc>
              <a:spcBef>
                <a:spcPts val="635"/>
              </a:spcBef>
              <a:buAutoNum type="arabicPlain"/>
              <a:tabLst>
                <a:tab pos="469900" algn="l"/>
              </a:tabLst>
            </a:pPr>
            <a:r>
              <a:rPr sz="1100" spc="-5" dirty="0">
                <a:latin typeface="Times New Roman"/>
                <a:cs typeface="Times New Roman"/>
              </a:rPr>
              <a:t>Giáo trình cấu tạo </a:t>
            </a:r>
            <a:r>
              <a:rPr sz="1100" dirty="0">
                <a:latin typeface="Times New Roman"/>
                <a:cs typeface="Times New Roman"/>
              </a:rPr>
              <a:t>ôtô - Nhà </a:t>
            </a:r>
            <a:r>
              <a:rPr sz="1100" spc="-5" dirty="0">
                <a:latin typeface="Times New Roman"/>
                <a:cs typeface="Times New Roman"/>
              </a:rPr>
              <a:t>xuất </a:t>
            </a:r>
            <a:r>
              <a:rPr sz="1100" dirty="0">
                <a:latin typeface="Times New Roman"/>
                <a:cs typeface="Times New Roman"/>
              </a:rPr>
              <a:t>bản </a:t>
            </a:r>
            <a:r>
              <a:rPr sz="1100" spc="-5" dirty="0">
                <a:latin typeface="Times New Roman"/>
                <a:cs typeface="Times New Roman"/>
              </a:rPr>
              <a:t>Giao </a:t>
            </a:r>
            <a:r>
              <a:rPr sz="1100" dirty="0">
                <a:latin typeface="Times New Roman"/>
                <a:cs typeface="Times New Roman"/>
              </a:rPr>
              <a:t>thông </a:t>
            </a:r>
            <a:r>
              <a:rPr sz="1100" spc="-5" dirty="0">
                <a:latin typeface="Times New Roman"/>
                <a:cs typeface="Times New Roman"/>
              </a:rPr>
              <a:t>vận  </a:t>
            </a:r>
            <a:r>
              <a:rPr sz="1100" dirty="0">
                <a:latin typeface="Times New Roman"/>
                <a:cs typeface="Times New Roman"/>
              </a:rPr>
              <a:t>tải -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2011.</a:t>
            </a:r>
          </a:p>
          <a:p>
            <a:pPr marL="12700" marR="6350" indent="269240">
              <a:lnSpc>
                <a:spcPts val="1260"/>
              </a:lnSpc>
              <a:spcBef>
                <a:spcPts val="610"/>
              </a:spcBef>
              <a:buAutoNum type="arabicPlain"/>
              <a:tabLst>
                <a:tab pos="469900" algn="l"/>
              </a:tabLst>
            </a:pPr>
            <a:r>
              <a:rPr sz="1100" spc="-5" dirty="0">
                <a:latin typeface="Times New Roman"/>
                <a:cs typeface="Times New Roman"/>
              </a:rPr>
              <a:t>Giáo trình sửa </a:t>
            </a:r>
            <a:r>
              <a:rPr sz="1100" spc="-5" dirty="0" err="1">
                <a:latin typeface="Times New Roman"/>
                <a:cs typeface="Times New Roman"/>
              </a:rPr>
              <a:t>chữa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 err="1" smtClean="0">
                <a:latin typeface="Times New Roman"/>
                <a:cs typeface="Times New Roman"/>
              </a:rPr>
              <a:t>th</a:t>
            </a:r>
            <a:r>
              <a:rPr lang="vi-VN" sz="1100" spc="-55" dirty="0" smtClean="0">
                <a:latin typeface="Times New Roman"/>
                <a:cs typeface="Times New Roman"/>
              </a:rPr>
              <a:t>ư</a:t>
            </a:r>
            <a:r>
              <a:rPr sz="1100" spc="-55" dirty="0" err="1" smtClean="0">
                <a:latin typeface="Times New Roman"/>
                <a:cs typeface="Times New Roman"/>
              </a:rPr>
              <a:t>ờng</a:t>
            </a:r>
            <a:r>
              <a:rPr sz="1100" spc="-5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xuyên ôtô - </a:t>
            </a:r>
            <a:r>
              <a:rPr sz="1100" spc="-5" dirty="0">
                <a:latin typeface="Times New Roman"/>
                <a:cs typeface="Times New Roman"/>
              </a:rPr>
              <a:t>Nhà </a:t>
            </a:r>
            <a:r>
              <a:rPr sz="1100" dirty="0">
                <a:latin typeface="Times New Roman"/>
                <a:cs typeface="Times New Roman"/>
              </a:rPr>
              <a:t>xuất </a:t>
            </a:r>
            <a:r>
              <a:rPr sz="1100" spc="-60" dirty="0">
                <a:latin typeface="Times New Roman"/>
                <a:cs typeface="Times New Roman"/>
              </a:rPr>
              <a:t>bản  </a:t>
            </a:r>
            <a:r>
              <a:rPr sz="1100" spc="-5" dirty="0">
                <a:latin typeface="Times New Roman"/>
                <a:cs typeface="Times New Roman"/>
              </a:rPr>
              <a:t>Giao thông vận </a:t>
            </a:r>
            <a:r>
              <a:rPr sz="1100" dirty="0">
                <a:latin typeface="Times New Roman"/>
                <a:cs typeface="Times New Roman"/>
              </a:rPr>
              <a:t>tải -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1998.</a:t>
            </a:r>
          </a:p>
          <a:p>
            <a:pPr marL="12700" marR="6985" indent="269240">
              <a:lnSpc>
                <a:spcPts val="1260"/>
              </a:lnSpc>
              <a:spcBef>
                <a:spcPts val="615"/>
              </a:spcBef>
              <a:buAutoNum type="arabicPlain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Cấu </a:t>
            </a:r>
            <a:r>
              <a:rPr sz="1100" spc="-5" dirty="0">
                <a:latin typeface="Times New Roman"/>
                <a:cs typeface="Times New Roman"/>
              </a:rPr>
              <a:t>tạo Gầm </a:t>
            </a:r>
            <a:r>
              <a:rPr sz="1100" dirty="0">
                <a:latin typeface="Times New Roman"/>
                <a:cs typeface="Times New Roman"/>
              </a:rPr>
              <a:t>ô tô tải, ô </a:t>
            </a:r>
            <a:r>
              <a:rPr sz="1100" spc="-5" dirty="0">
                <a:latin typeface="Times New Roman"/>
                <a:cs typeface="Times New Roman"/>
              </a:rPr>
              <a:t>tô </a:t>
            </a:r>
            <a:r>
              <a:rPr sz="1100" spc="-10" dirty="0">
                <a:latin typeface="Times New Roman"/>
                <a:cs typeface="Times New Roman"/>
              </a:rPr>
              <a:t>buýt </a:t>
            </a:r>
            <a:r>
              <a:rPr sz="1100" dirty="0">
                <a:latin typeface="Times New Roman"/>
                <a:cs typeface="Times New Roman"/>
              </a:rPr>
              <a:t>– </a:t>
            </a:r>
            <a:r>
              <a:rPr sz="1100" spc="-5" dirty="0">
                <a:latin typeface="Times New Roman"/>
                <a:cs typeface="Times New Roman"/>
              </a:rPr>
              <a:t>PGS.TS Nguyễn Khắc  </a:t>
            </a:r>
            <a:r>
              <a:rPr sz="1100" dirty="0">
                <a:latin typeface="Times New Roman"/>
                <a:cs typeface="Times New Roman"/>
              </a:rPr>
              <a:t>Trai - </a:t>
            </a:r>
            <a:r>
              <a:rPr sz="1100" spc="-5" dirty="0">
                <a:latin typeface="Times New Roman"/>
                <a:cs typeface="Times New Roman"/>
              </a:rPr>
              <a:t>Nhà </a:t>
            </a:r>
            <a:r>
              <a:rPr sz="1100" dirty="0">
                <a:latin typeface="Times New Roman"/>
                <a:cs typeface="Times New Roman"/>
              </a:rPr>
              <a:t>xuất bản </a:t>
            </a:r>
            <a:r>
              <a:rPr sz="1100" spc="-5" dirty="0">
                <a:latin typeface="Times New Roman"/>
                <a:cs typeface="Times New Roman"/>
              </a:rPr>
              <a:t>Giao thông vận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tải.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60"/>
              </a:lnSpc>
              <a:spcBef>
                <a:spcPts val="610"/>
              </a:spcBef>
              <a:buAutoNum type="arabicPlain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Cấu tạo </a:t>
            </a:r>
            <a:r>
              <a:rPr sz="1100" spc="-5" dirty="0">
                <a:latin typeface="Times New Roman"/>
                <a:cs typeface="Times New Roman"/>
              </a:rPr>
              <a:t>Hệ </a:t>
            </a:r>
            <a:r>
              <a:rPr sz="1100" dirty="0">
                <a:latin typeface="Times New Roman"/>
                <a:cs typeface="Times New Roman"/>
              </a:rPr>
              <a:t>thống </a:t>
            </a:r>
            <a:r>
              <a:rPr sz="1100" spc="-5" dirty="0">
                <a:latin typeface="Times New Roman"/>
                <a:cs typeface="Times New Roman"/>
              </a:rPr>
              <a:t>truyền lực </a:t>
            </a:r>
            <a:r>
              <a:rPr sz="1100" dirty="0">
                <a:latin typeface="Times New Roman"/>
                <a:cs typeface="Times New Roman"/>
              </a:rPr>
              <a:t>ô tô con - </a:t>
            </a:r>
            <a:r>
              <a:rPr sz="1100" spc="-5" dirty="0">
                <a:latin typeface="Times New Roman"/>
                <a:cs typeface="Times New Roman"/>
              </a:rPr>
              <a:t>PGS.TS Nguyễn  </a:t>
            </a:r>
            <a:r>
              <a:rPr sz="1100" dirty="0">
                <a:latin typeface="Times New Roman"/>
                <a:cs typeface="Times New Roman"/>
              </a:rPr>
              <a:t>Khắc Trai – </a:t>
            </a:r>
            <a:r>
              <a:rPr sz="1100" spc="-10" dirty="0">
                <a:latin typeface="Times New Roman"/>
                <a:cs typeface="Times New Roman"/>
              </a:rPr>
              <a:t>Nhà </a:t>
            </a:r>
            <a:r>
              <a:rPr sz="1100" spc="-5" dirty="0">
                <a:latin typeface="Times New Roman"/>
                <a:cs typeface="Times New Roman"/>
              </a:rPr>
              <a:t>xuất bản </a:t>
            </a:r>
            <a:r>
              <a:rPr sz="1100" dirty="0">
                <a:latin typeface="Times New Roman"/>
                <a:cs typeface="Times New Roman"/>
              </a:rPr>
              <a:t>Khoa học </a:t>
            </a:r>
            <a:r>
              <a:rPr sz="1100" spc="-5" dirty="0">
                <a:latin typeface="Times New Roman"/>
                <a:cs typeface="Times New Roman"/>
              </a:rPr>
              <a:t>và </a:t>
            </a:r>
            <a:r>
              <a:rPr sz="1100" dirty="0">
                <a:latin typeface="Times New Roman"/>
                <a:cs typeface="Times New Roman"/>
              </a:rPr>
              <a:t>Kỹ </a:t>
            </a:r>
            <a:r>
              <a:rPr sz="1100" spc="-5" dirty="0">
                <a:latin typeface="Times New Roman"/>
                <a:cs typeface="Times New Roman"/>
              </a:rPr>
              <a:t>thuật </a:t>
            </a:r>
            <a:r>
              <a:rPr sz="1100" dirty="0">
                <a:latin typeface="Times New Roman"/>
                <a:cs typeface="Times New Roman"/>
              </a:rPr>
              <a:t>– </a:t>
            </a:r>
            <a:r>
              <a:rPr sz="1100" spc="-5" dirty="0">
                <a:latin typeface="Times New Roman"/>
                <a:cs typeface="Times New Roman"/>
              </a:rPr>
              <a:t>2001.</a:t>
            </a:r>
            <a:endParaRPr sz="1100" dirty="0">
              <a:latin typeface="Times New Roman"/>
              <a:cs typeface="Times New Roman"/>
            </a:endParaRPr>
          </a:p>
          <a:p>
            <a:pPr marL="12700" marR="6350" indent="269240">
              <a:lnSpc>
                <a:spcPts val="1270"/>
              </a:lnSpc>
              <a:spcBef>
                <a:spcPts val="595"/>
              </a:spcBef>
              <a:buAutoNum type="arabicPlain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Cấu tạo </a:t>
            </a:r>
            <a:r>
              <a:rPr sz="1100" spc="-5" dirty="0">
                <a:latin typeface="Times New Roman"/>
                <a:cs typeface="Times New Roman"/>
              </a:rPr>
              <a:t>Gầm </a:t>
            </a:r>
            <a:r>
              <a:rPr sz="1100" dirty="0">
                <a:latin typeface="Times New Roman"/>
                <a:cs typeface="Times New Roman"/>
              </a:rPr>
              <a:t>xe con - PGS.TS </a:t>
            </a:r>
            <a:r>
              <a:rPr sz="1100" spc="-5" dirty="0">
                <a:latin typeface="Times New Roman"/>
                <a:cs typeface="Times New Roman"/>
              </a:rPr>
              <a:t>Nguyễn </a:t>
            </a:r>
            <a:r>
              <a:rPr sz="1100" dirty="0">
                <a:latin typeface="Times New Roman"/>
                <a:cs typeface="Times New Roman"/>
              </a:rPr>
              <a:t>Khắc Trai - Nhà  xuất </a:t>
            </a:r>
            <a:r>
              <a:rPr sz="1100" spc="-5" dirty="0">
                <a:latin typeface="Times New Roman"/>
                <a:cs typeface="Times New Roman"/>
              </a:rPr>
              <a:t>bản Giao thông vận</a:t>
            </a:r>
            <a:r>
              <a:rPr sz="1100" dirty="0">
                <a:latin typeface="Times New Roman"/>
                <a:cs typeface="Times New Roman"/>
              </a:rPr>
              <a:t> tải.</a:t>
            </a:r>
          </a:p>
          <a:p>
            <a:pPr marL="12700" marR="5080" indent="269240">
              <a:lnSpc>
                <a:spcPts val="1270"/>
              </a:lnSpc>
              <a:spcBef>
                <a:spcPts val="595"/>
              </a:spcBef>
              <a:buAutoNum type="arabicPlain"/>
              <a:tabLst>
                <a:tab pos="469900" algn="l"/>
              </a:tabLst>
            </a:pPr>
            <a:r>
              <a:rPr sz="1100" dirty="0">
                <a:latin typeface="Times New Roman"/>
                <a:cs typeface="Times New Roman"/>
              </a:rPr>
              <a:t>Kỹ </a:t>
            </a:r>
            <a:r>
              <a:rPr sz="1100" spc="-5" dirty="0">
                <a:latin typeface="Times New Roman"/>
                <a:cs typeface="Times New Roman"/>
              </a:rPr>
              <a:t>thuật </a:t>
            </a:r>
            <a:r>
              <a:rPr sz="1100" dirty="0">
                <a:latin typeface="Times New Roman"/>
                <a:cs typeface="Times New Roman"/>
              </a:rPr>
              <a:t>chẩn </a:t>
            </a:r>
            <a:r>
              <a:rPr sz="1100" spc="-5" dirty="0">
                <a:latin typeface="Times New Roman"/>
                <a:cs typeface="Times New Roman"/>
              </a:rPr>
              <a:t>đoán </a:t>
            </a:r>
            <a:r>
              <a:rPr sz="1100" dirty="0">
                <a:latin typeface="Times New Roman"/>
                <a:cs typeface="Times New Roman"/>
              </a:rPr>
              <a:t>ô tô - </a:t>
            </a:r>
            <a:r>
              <a:rPr sz="1100" spc="-5" dirty="0">
                <a:latin typeface="Times New Roman"/>
                <a:cs typeface="Times New Roman"/>
              </a:rPr>
              <a:t>PGS.TS Nguyễn </a:t>
            </a:r>
            <a:r>
              <a:rPr sz="1100" dirty="0">
                <a:latin typeface="Times New Roman"/>
                <a:cs typeface="Times New Roman"/>
              </a:rPr>
              <a:t>Khắc </a:t>
            </a:r>
            <a:r>
              <a:rPr sz="1100" spc="-5" dirty="0">
                <a:latin typeface="Times New Roman"/>
                <a:cs typeface="Times New Roman"/>
              </a:rPr>
              <a:t>Trai </a:t>
            </a:r>
            <a:r>
              <a:rPr sz="1100" dirty="0">
                <a:latin typeface="Times New Roman"/>
                <a:cs typeface="Times New Roman"/>
              </a:rPr>
              <a:t>-  </a:t>
            </a:r>
            <a:r>
              <a:rPr sz="1100" spc="-5" dirty="0">
                <a:latin typeface="Times New Roman"/>
                <a:cs typeface="Times New Roman"/>
              </a:rPr>
              <a:t>Nhà xuất </a:t>
            </a:r>
            <a:r>
              <a:rPr sz="1100" dirty="0">
                <a:latin typeface="Times New Roman"/>
                <a:cs typeface="Times New Roman"/>
              </a:rPr>
              <a:t>bản </a:t>
            </a:r>
            <a:r>
              <a:rPr sz="1100" spc="-5" dirty="0">
                <a:latin typeface="Times New Roman"/>
                <a:cs typeface="Times New Roman"/>
              </a:rPr>
              <a:t>Giao </a:t>
            </a:r>
            <a:r>
              <a:rPr sz="1100" dirty="0">
                <a:latin typeface="Times New Roman"/>
                <a:cs typeface="Times New Roman"/>
              </a:rPr>
              <a:t>thông </a:t>
            </a:r>
            <a:r>
              <a:rPr sz="1100" spc="-5" dirty="0">
                <a:latin typeface="Times New Roman"/>
                <a:cs typeface="Times New Roman"/>
              </a:rPr>
              <a:t>vận tải </a:t>
            </a:r>
            <a:r>
              <a:rPr sz="1100" dirty="0">
                <a:latin typeface="Times New Roman"/>
                <a:cs typeface="Times New Roman"/>
              </a:rPr>
              <a:t>–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2007.</a:t>
            </a:r>
            <a:endParaRPr sz="1100" dirty="0">
              <a:latin typeface="Times New Roman"/>
              <a:cs typeface="Times New Roman"/>
            </a:endParaRPr>
          </a:p>
          <a:p>
            <a:pPr marL="12700" marR="5715" indent="269240">
              <a:lnSpc>
                <a:spcPts val="1260"/>
              </a:lnSpc>
              <a:spcBef>
                <a:spcPts val="600"/>
              </a:spcBef>
              <a:buAutoNum type="arabicPlain"/>
              <a:tabLst>
                <a:tab pos="469900" algn="l"/>
              </a:tabLst>
            </a:pPr>
            <a:r>
              <a:rPr sz="1100" spc="-5" dirty="0">
                <a:latin typeface="Times New Roman"/>
                <a:cs typeface="Times New Roman"/>
              </a:rPr>
              <a:t>Đào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tải, </a:t>
            </a:r>
            <a:r>
              <a:rPr sz="1100" dirty="0">
                <a:latin typeface="Times New Roman"/>
                <a:cs typeface="Times New Roman"/>
              </a:rPr>
              <a:t>đầu </a:t>
            </a:r>
            <a:r>
              <a:rPr sz="1100" spc="-5" dirty="0">
                <a:latin typeface="Times New Roman"/>
                <a:cs typeface="Times New Roman"/>
              </a:rPr>
              <a:t>kéo </a:t>
            </a:r>
            <a:r>
              <a:rPr sz="1100" dirty="0">
                <a:latin typeface="Times New Roman"/>
                <a:cs typeface="Times New Roman"/>
              </a:rPr>
              <a:t>kéo </a:t>
            </a: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spc="-10" dirty="0">
                <a:latin typeface="Times New Roman"/>
                <a:cs typeface="Times New Roman"/>
              </a:rPr>
              <a:t>mi </a:t>
            </a:r>
            <a:r>
              <a:rPr sz="1100" dirty="0">
                <a:latin typeface="Times New Roman"/>
                <a:cs typeface="Times New Roman"/>
              </a:rPr>
              <a:t>rơ </a:t>
            </a:r>
            <a:r>
              <a:rPr sz="1100" spc="-5" dirty="0">
                <a:latin typeface="Times New Roman"/>
                <a:cs typeface="Times New Roman"/>
              </a:rPr>
              <a:t>moóc </a:t>
            </a:r>
            <a:r>
              <a:rPr sz="1100" dirty="0">
                <a:latin typeface="Times New Roman"/>
                <a:cs typeface="Times New Roman"/>
              </a:rPr>
              <a:t>(chỉnh  sửa lần </a:t>
            </a:r>
            <a:r>
              <a:rPr sz="1100" spc="-5" dirty="0">
                <a:latin typeface="Times New Roman"/>
                <a:cs typeface="Times New Roman"/>
              </a:rPr>
              <a:t>4) </a:t>
            </a:r>
            <a:r>
              <a:rPr sz="1100" dirty="0">
                <a:latin typeface="Times New Roman"/>
                <a:cs typeface="Times New Roman"/>
              </a:rPr>
              <a:t>- </a:t>
            </a:r>
            <a:r>
              <a:rPr sz="1100" spc="-5" dirty="0">
                <a:latin typeface="Times New Roman"/>
                <a:cs typeface="Times New Roman"/>
              </a:rPr>
              <a:t>ALICE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ADAMS</a:t>
            </a:r>
            <a:endParaRPr sz="1100" dirty="0">
              <a:latin typeface="Times New Roman"/>
              <a:cs typeface="Times New Roman"/>
            </a:endParaRPr>
          </a:p>
          <a:p>
            <a:pPr marL="12700" marR="8255" indent="269240" algn="just">
              <a:lnSpc>
                <a:spcPts val="1260"/>
              </a:lnSpc>
              <a:spcBef>
                <a:spcPts val="610"/>
              </a:spcBef>
              <a:buAutoNum type="arabicPlain"/>
              <a:tabLst>
                <a:tab pos="470534" algn="l"/>
              </a:tabLst>
            </a:pPr>
            <a:r>
              <a:rPr sz="1100" spc="-5" dirty="0">
                <a:latin typeface="Times New Roman"/>
                <a:cs typeface="Times New Roman"/>
              </a:rPr>
              <a:t>Đào </a:t>
            </a:r>
            <a:r>
              <a:rPr sz="1100" dirty="0">
                <a:latin typeface="Times New Roman"/>
                <a:cs typeface="Times New Roman"/>
              </a:rPr>
              <a:t>tạo </a:t>
            </a:r>
            <a:r>
              <a:rPr sz="1100" spc="-5" dirty="0">
                <a:latin typeface="Times New Roman"/>
                <a:cs typeface="Times New Roman"/>
              </a:rPr>
              <a:t>lái </a:t>
            </a:r>
            <a:r>
              <a:rPr sz="1100" dirty="0">
                <a:latin typeface="Times New Roman"/>
                <a:cs typeface="Times New Roman"/>
              </a:rPr>
              <a:t>xe </a:t>
            </a:r>
            <a:r>
              <a:rPr sz="1100" spc="-5" dirty="0">
                <a:latin typeface="Times New Roman"/>
                <a:cs typeface="Times New Roman"/>
              </a:rPr>
              <a:t>đầu kéo </a:t>
            </a:r>
            <a:r>
              <a:rPr sz="1100" dirty="0">
                <a:latin typeface="Times New Roman"/>
                <a:cs typeface="Times New Roman"/>
              </a:rPr>
              <a:t>kéo </a:t>
            </a:r>
            <a:r>
              <a:rPr sz="1100" spc="-5" dirty="0">
                <a:latin typeface="Times New Roman"/>
                <a:cs typeface="Times New Roman"/>
              </a:rPr>
              <a:t>sơ </a:t>
            </a:r>
            <a:r>
              <a:rPr sz="1100" spc="-10" dirty="0">
                <a:latin typeface="Times New Roman"/>
                <a:cs typeface="Times New Roman"/>
              </a:rPr>
              <a:t>mi </a:t>
            </a:r>
            <a:r>
              <a:rPr sz="1100" dirty="0">
                <a:latin typeface="Times New Roman"/>
                <a:cs typeface="Times New Roman"/>
              </a:rPr>
              <a:t>rơ </a:t>
            </a:r>
            <a:r>
              <a:rPr sz="1100" spc="-5" dirty="0">
                <a:latin typeface="Times New Roman"/>
                <a:cs typeface="Times New Roman"/>
              </a:rPr>
              <a:t>moóc </a:t>
            </a:r>
            <a:r>
              <a:rPr sz="1100" dirty="0">
                <a:latin typeface="Times New Roman"/>
                <a:cs typeface="Times New Roman"/>
              </a:rPr>
              <a:t>(chỉnh </a:t>
            </a:r>
            <a:r>
              <a:rPr sz="1100" spc="-5" dirty="0">
                <a:latin typeface="Times New Roman"/>
                <a:cs typeface="Times New Roman"/>
              </a:rPr>
              <a:t>sửa  </a:t>
            </a:r>
            <a:r>
              <a:rPr sz="1100" dirty="0">
                <a:latin typeface="Times New Roman"/>
                <a:cs typeface="Times New Roman"/>
              </a:rPr>
              <a:t>lần </a:t>
            </a:r>
            <a:r>
              <a:rPr sz="1100" spc="-5" dirty="0">
                <a:latin typeface="Times New Roman"/>
                <a:cs typeface="Times New Roman"/>
              </a:rPr>
              <a:t>2)- </a:t>
            </a:r>
            <a:r>
              <a:rPr sz="1100" dirty="0">
                <a:latin typeface="Times New Roman"/>
                <a:cs typeface="Times New Roman"/>
              </a:rPr>
              <a:t>J.J.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Keller.</a:t>
            </a:r>
          </a:p>
        </p:txBody>
      </p:sp>
      <p:sp>
        <p:nvSpPr>
          <p:cNvPr id="11" name="object 11"/>
          <p:cNvSpPr/>
          <p:nvPr/>
        </p:nvSpPr>
        <p:spPr>
          <a:xfrm>
            <a:off x="304800" y="304799"/>
            <a:ext cx="10086340" cy="6952615"/>
          </a:xfrm>
          <a:custGeom>
            <a:avLst/>
            <a:gdLst/>
            <a:ahLst/>
            <a:cxnLst/>
            <a:rect l="l" t="t" r="r" b="b"/>
            <a:pathLst>
              <a:path w="10086340" h="6952615">
                <a:moveTo>
                  <a:pt x="10085832" y="6946405"/>
                </a:moveTo>
                <a:lnTo>
                  <a:pt x="10079736" y="6946405"/>
                </a:lnTo>
                <a:lnTo>
                  <a:pt x="6096" y="6946405"/>
                </a:lnTo>
                <a:lnTo>
                  <a:pt x="0" y="6946405"/>
                </a:lnTo>
                <a:lnTo>
                  <a:pt x="0" y="6952488"/>
                </a:lnTo>
                <a:lnTo>
                  <a:pt x="6096" y="6952488"/>
                </a:lnTo>
                <a:lnTo>
                  <a:pt x="10079736" y="6952488"/>
                </a:lnTo>
                <a:lnTo>
                  <a:pt x="10085832" y="6952488"/>
                </a:lnTo>
                <a:lnTo>
                  <a:pt x="10085832" y="6946405"/>
                </a:lnTo>
                <a:close/>
              </a:path>
              <a:path w="10086340" h="6952615">
                <a:moveTo>
                  <a:pt x="10085832" y="0"/>
                </a:moveTo>
                <a:lnTo>
                  <a:pt x="10079736" y="0"/>
                </a:lnTo>
                <a:lnTo>
                  <a:pt x="6096" y="0"/>
                </a:lnTo>
                <a:lnTo>
                  <a:pt x="0" y="0"/>
                </a:lnTo>
                <a:lnTo>
                  <a:pt x="0" y="6946392"/>
                </a:lnTo>
                <a:lnTo>
                  <a:pt x="6096" y="6946392"/>
                </a:lnTo>
                <a:lnTo>
                  <a:pt x="6096" y="6096"/>
                </a:lnTo>
                <a:lnTo>
                  <a:pt x="10079736" y="6096"/>
                </a:lnTo>
                <a:lnTo>
                  <a:pt x="10079736" y="6946392"/>
                </a:lnTo>
                <a:lnTo>
                  <a:pt x="10085832" y="6946392"/>
                </a:lnTo>
                <a:lnTo>
                  <a:pt x="10085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11" y="6706250"/>
            <a:ext cx="8064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</a:pPr>
            <a:r>
              <a:rPr sz="1300" spc="-5" dirty="0">
                <a:latin typeface="Times New Roman"/>
                <a:cs typeface="Times New Roman"/>
              </a:rPr>
              <a:t>`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989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149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34125" y="6717114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150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29023</Words>
  <Application>Microsoft Office PowerPoint</Application>
  <PresentationFormat>Custom</PresentationFormat>
  <Paragraphs>1595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8" baseType="lpstr"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Hi</cp:lastModifiedBy>
  <cp:revision>4</cp:revision>
  <dcterms:created xsi:type="dcterms:W3CDTF">2023-11-08T08:28:29Z</dcterms:created>
  <dcterms:modified xsi:type="dcterms:W3CDTF">2023-11-09T01:59:11Z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2018-10-08T00:00:00Z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2023-11-08T00:00:00Z</vt:filetime>
  </property>
</Properties>
</file>