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378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943222" y="9388154"/>
            <a:ext cx="256539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0">
        <a:defRPr>
          <a:latin typeface="Times New Roman" panose="02020603050405020304" pitchFamily="18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10" Type="http://schemas.openxmlformats.org/officeDocument/2006/relationships/image" Target="../media/image23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96998" y="1040638"/>
            <a:ext cx="33407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TỔNG CỤC ĐƯỜNG </a:t>
            </a:r>
            <a:r>
              <a:rPr sz="1600" b="1" dirty="0">
                <a:latin typeface="Times New Roman"/>
                <a:cs typeface="Times New Roman"/>
              </a:rPr>
              <a:t>BỘ </a:t>
            </a:r>
            <a:r>
              <a:rPr sz="1600" b="1" spc="-5" dirty="0">
                <a:latin typeface="Times New Roman"/>
                <a:cs typeface="Times New Roman"/>
              </a:rPr>
              <a:t>VIỆT</a:t>
            </a:r>
            <a:r>
              <a:rPr sz="1600" b="1" spc="-25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NAM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48839" y="3772941"/>
            <a:ext cx="2842895" cy="1332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41400"/>
              </a:lnSpc>
              <a:spcBef>
                <a:spcPts val="100"/>
              </a:spcBef>
            </a:pPr>
            <a:r>
              <a:rPr sz="2200" b="1" spc="-5" dirty="0">
                <a:latin typeface="Times New Roman"/>
                <a:cs typeface="Times New Roman"/>
              </a:rPr>
              <a:t>GIÁO TRÌNH  </a:t>
            </a:r>
            <a:r>
              <a:rPr sz="2200" b="1" spc="-10" dirty="0">
                <a:latin typeface="Times New Roman"/>
                <a:cs typeface="Times New Roman"/>
              </a:rPr>
              <a:t>NGHIỆP </a:t>
            </a:r>
            <a:r>
              <a:rPr sz="2200" b="1" spc="-5" dirty="0">
                <a:latin typeface="Times New Roman"/>
                <a:cs typeface="Times New Roman"/>
              </a:rPr>
              <a:t>VỤ </a:t>
            </a:r>
            <a:r>
              <a:rPr sz="2200" b="1" spc="-10" dirty="0">
                <a:latin typeface="Times New Roman"/>
                <a:cs typeface="Times New Roman"/>
              </a:rPr>
              <a:t>VẬN</a:t>
            </a:r>
            <a:r>
              <a:rPr sz="2200" b="1" spc="-1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TẢI</a:t>
            </a:r>
            <a:endParaRPr sz="2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145"/>
              </a:spcBef>
            </a:pPr>
            <a:r>
              <a:rPr sz="1400" b="1" spc="-5" dirty="0">
                <a:latin typeface="Times New Roman"/>
                <a:cs typeface="Times New Roman"/>
              </a:rPr>
              <a:t>Dùng </a:t>
            </a:r>
            <a:r>
              <a:rPr sz="1400" b="1" dirty="0">
                <a:latin typeface="Times New Roman"/>
                <a:cs typeface="Times New Roman"/>
              </a:rPr>
              <a:t>cho </a:t>
            </a:r>
            <a:r>
              <a:rPr sz="1400" b="1" spc="-5" dirty="0">
                <a:latin typeface="Times New Roman"/>
                <a:cs typeface="Times New Roman"/>
              </a:rPr>
              <a:t>các </a:t>
            </a:r>
            <a:r>
              <a:rPr sz="1400" b="1" dirty="0">
                <a:latin typeface="Times New Roman"/>
                <a:cs typeface="Times New Roman"/>
              </a:rPr>
              <a:t>lớp </a:t>
            </a:r>
            <a:r>
              <a:rPr sz="1400" b="1" spc="-10" dirty="0">
                <a:latin typeface="Times New Roman"/>
                <a:cs typeface="Times New Roman"/>
              </a:rPr>
              <a:t>đào </a:t>
            </a:r>
            <a:r>
              <a:rPr sz="1400" b="1" spc="-5" dirty="0">
                <a:latin typeface="Times New Roman"/>
                <a:cs typeface="Times New Roman"/>
              </a:rPr>
              <a:t>tạo </a:t>
            </a:r>
            <a:r>
              <a:rPr sz="1400" b="1" spc="-10" dirty="0">
                <a:latin typeface="Times New Roman"/>
                <a:cs typeface="Times New Roman"/>
              </a:rPr>
              <a:t>lái </a:t>
            </a:r>
            <a:r>
              <a:rPr sz="1400" b="1" dirty="0">
                <a:latin typeface="Times New Roman"/>
                <a:cs typeface="Times New Roman"/>
              </a:rPr>
              <a:t>xe ô tô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7419" y="9388154"/>
            <a:ext cx="1657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sz="1400" dirty="0">
                <a:latin typeface="Times New Roman"/>
                <a:cs typeface="Times New Roman"/>
              </a:rPr>
              <a:t>1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65475" y="8749995"/>
            <a:ext cx="18078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HÀ </a:t>
            </a:r>
            <a:r>
              <a:rPr sz="1600" b="1" spc="-5" dirty="0">
                <a:latin typeface="Times New Roman"/>
                <a:cs typeface="Times New Roman"/>
              </a:rPr>
              <a:t>NỘI, NĂM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2018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3987419" y="9388154"/>
            <a:ext cx="1657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sz="1400" dirty="0">
                <a:latin typeface="Times New Roman"/>
                <a:cs typeface="Times New Roman"/>
              </a:rPr>
              <a:t>2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93444" y="1089406"/>
            <a:ext cx="95376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CHỦ BIÊN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76954" y="1089406"/>
            <a:ext cx="28263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TỔNG </a:t>
            </a:r>
            <a:r>
              <a:rPr sz="1400" dirty="0">
                <a:latin typeface="Times New Roman"/>
                <a:cs typeface="Times New Roman"/>
              </a:rPr>
              <a:t>CỤC </a:t>
            </a:r>
            <a:r>
              <a:rPr sz="1400" spc="-5" dirty="0" smtClean="0">
                <a:latin typeface="Times New Roman"/>
                <a:cs typeface="Times New Roman"/>
              </a:rPr>
              <a:t>Đ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ỜNG </a:t>
            </a:r>
            <a:r>
              <a:rPr sz="1400" dirty="0">
                <a:latin typeface="Times New Roman"/>
                <a:cs typeface="Times New Roman"/>
              </a:rPr>
              <a:t>BỘ VIỆT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85" dirty="0">
                <a:latin typeface="Times New Roman"/>
                <a:cs typeface="Times New Roman"/>
              </a:rPr>
              <a:t>NAM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2930398"/>
            <a:ext cx="18319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BIÊN SOẠN SỬA ĐỔI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69563" y="2930398"/>
            <a:ext cx="22085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Ths. </a:t>
            </a:r>
            <a:r>
              <a:rPr sz="1400" spc="-5" dirty="0" smtClean="0">
                <a:latin typeface="Times New Roman"/>
                <a:cs typeface="Times New Roman"/>
              </a:rPr>
              <a:t>V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ƠNG </a:t>
            </a:r>
            <a:r>
              <a:rPr sz="1400" spc="-5" dirty="0">
                <a:latin typeface="Times New Roman"/>
                <a:cs typeface="Times New Roman"/>
              </a:rPr>
              <a:t>TRỌNG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65" dirty="0">
                <a:latin typeface="Times New Roman"/>
                <a:cs typeface="Times New Roman"/>
              </a:rPr>
              <a:t>MINH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3444" y="4770246"/>
            <a:ext cx="10325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HIỆU ĐÍNH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39666" y="4770246"/>
            <a:ext cx="2347595" cy="6483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6034" marR="29845" indent="-7620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KS. NGUYỄN THẮNG QUÂN  </a:t>
            </a:r>
            <a:r>
              <a:rPr sz="1400" dirty="0">
                <a:latin typeface="Times New Roman"/>
                <a:cs typeface="Times New Roman"/>
              </a:rPr>
              <a:t>KS. </a:t>
            </a:r>
            <a:r>
              <a:rPr sz="1400" spc="-5" dirty="0">
                <a:latin typeface="Times New Roman"/>
                <a:cs typeface="Times New Roman"/>
              </a:rPr>
              <a:t>TRẦN QUỐC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TUẤN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ts val="1565"/>
              </a:lnSpc>
            </a:pPr>
            <a:r>
              <a:rPr sz="1400" dirty="0">
                <a:latin typeface="Times New Roman"/>
                <a:cs typeface="Times New Roman"/>
              </a:rPr>
              <a:t>Ths. </a:t>
            </a:r>
            <a:r>
              <a:rPr sz="1400" spc="-5" dirty="0" smtClean="0">
                <a:latin typeface="Times New Roman"/>
                <a:cs typeface="Times New Roman"/>
              </a:rPr>
              <a:t>L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ƠNG </a:t>
            </a:r>
            <a:r>
              <a:rPr sz="1400" spc="-10" dirty="0">
                <a:latin typeface="Times New Roman"/>
                <a:cs typeface="Times New Roman"/>
              </a:rPr>
              <a:t>DUYÊN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THỐNG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5454" y="6609969"/>
            <a:ext cx="3665854" cy="649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971550" marR="962660" indent="-635" algn="ctr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GIÁO TRÌNH  NGHIỆP VỤ VẬN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TẢI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565"/>
              </a:lnSpc>
            </a:pPr>
            <a:r>
              <a:rPr sz="1400" spc="-5" dirty="0">
                <a:latin typeface="Times New Roman"/>
                <a:cs typeface="Times New Roman"/>
              </a:rPr>
              <a:t>DÙNG </a:t>
            </a:r>
            <a:r>
              <a:rPr sz="1400" dirty="0">
                <a:latin typeface="Times New Roman"/>
                <a:cs typeface="Times New Roman"/>
              </a:rPr>
              <a:t>CHO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dirty="0">
                <a:latin typeface="Times New Roman"/>
                <a:cs typeface="Times New Roman"/>
              </a:rPr>
              <a:t>LỚP </a:t>
            </a:r>
            <a:r>
              <a:rPr sz="1400" spc="-5" dirty="0">
                <a:latin typeface="Times New Roman"/>
                <a:cs typeface="Times New Roman"/>
              </a:rPr>
              <a:t>ĐÀO TẠO </a:t>
            </a:r>
            <a:r>
              <a:rPr sz="1400" dirty="0">
                <a:latin typeface="Times New Roman"/>
                <a:cs typeface="Times New Roman"/>
              </a:rPr>
              <a:t>LÁI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3987419" y="9388154"/>
            <a:ext cx="1657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sz="1400" dirty="0">
                <a:latin typeface="Times New Roman"/>
                <a:cs typeface="Times New Roman"/>
              </a:rPr>
              <a:t>3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596766" y="1116838"/>
            <a:ext cx="94424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MỤC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LỤC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56690"/>
            <a:ext cx="7607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Times New Roman"/>
                <a:cs typeface="Times New Roman"/>
              </a:rPr>
              <a:t>Lời nói</a:t>
            </a:r>
            <a:r>
              <a:rPr sz="1200" b="1" i="1" spc="-8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đầu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76109" y="1456690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444" y="1894078"/>
            <a:ext cx="5315585" cy="1718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8365" marR="290830" indent="-876300">
              <a:lnSpc>
                <a:spcPct val="151700"/>
              </a:lnSpc>
              <a:spcBef>
                <a:spcPts val="100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 </a:t>
            </a:r>
            <a:r>
              <a:rPr sz="1200" spc="-15" dirty="0">
                <a:latin typeface="Times New Roman"/>
                <a:cs typeface="Times New Roman"/>
              </a:rPr>
              <a:t>I. </a:t>
            </a:r>
            <a:r>
              <a:rPr sz="1200" spc="-5" dirty="0">
                <a:latin typeface="Times New Roman"/>
                <a:cs typeface="Times New Roman"/>
              </a:rPr>
              <a:t>KHÁI NIỆM CHUNG VỀ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VÀ CÔNG </a:t>
            </a:r>
            <a:r>
              <a:rPr sz="1200" dirty="0">
                <a:latin typeface="Times New Roman"/>
                <a:cs typeface="Times New Roman"/>
              </a:rPr>
              <a:t>TÁC </a:t>
            </a: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-10" dirty="0">
                <a:latin typeface="Times New Roman"/>
                <a:cs typeface="Times New Roman"/>
              </a:rPr>
              <a:t>LÝ  </a:t>
            </a:r>
            <a:r>
              <a:rPr sz="1200" spc="-5" dirty="0">
                <a:latin typeface="Times New Roman"/>
                <a:cs typeface="Times New Roman"/>
              </a:rPr>
              <a:t>NHÀ </a:t>
            </a:r>
            <a:r>
              <a:rPr sz="1200" dirty="0" smtClean="0">
                <a:latin typeface="Times New Roman"/>
                <a:cs typeface="Times New Roman"/>
              </a:rPr>
              <a:t>N</a:t>
            </a:r>
            <a:r>
              <a:rPr lang="vi-VN" sz="1200" dirty="0" smtClean="0">
                <a:latin typeface="Times New Roman"/>
                <a:cs typeface="Times New Roman"/>
              </a:rPr>
              <a:t>Ư</a:t>
            </a:r>
            <a:r>
              <a:rPr sz="1200" dirty="0" smtClean="0">
                <a:latin typeface="Times New Roman"/>
                <a:cs typeface="Times New Roman"/>
              </a:rPr>
              <a:t>ỚC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5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dirty="0">
                <a:latin typeface="Times New Roman"/>
                <a:cs typeface="Times New Roman"/>
              </a:rPr>
              <a:t>XE Ô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110" dirty="0">
                <a:latin typeface="Times New Roman"/>
                <a:cs typeface="Times New Roman"/>
              </a:rPr>
              <a:t>TÔ</a:t>
            </a:r>
            <a:endParaRPr sz="1200" dirty="0">
              <a:latin typeface="Times New Roman"/>
              <a:cs typeface="Times New Roman"/>
            </a:endParaRPr>
          </a:p>
          <a:p>
            <a:pPr marL="735965" marR="154305" lvl="1" indent="-266700">
              <a:lnSpc>
                <a:spcPct val="151700"/>
              </a:lnSpc>
              <a:spcBef>
                <a:spcPts val="10"/>
              </a:spcBef>
              <a:buAutoNum type="arabicPeriod"/>
              <a:tabLst>
                <a:tab pos="7366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Vị </a:t>
            </a:r>
            <a:r>
              <a:rPr sz="1200" dirty="0">
                <a:latin typeface="Times New Roman"/>
                <a:cs typeface="Times New Roman"/>
              </a:rPr>
              <a:t>trí của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trong </a:t>
            </a:r>
            <a:r>
              <a:rPr sz="1200" spc="-5" dirty="0" err="1">
                <a:latin typeface="Times New Roman"/>
                <a:cs typeface="Times New Roman"/>
              </a:rPr>
              <a:t>chiến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l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phát triển </a:t>
            </a:r>
            <a:r>
              <a:rPr sz="1200" dirty="0">
                <a:latin typeface="Times New Roman"/>
                <a:cs typeface="Times New Roman"/>
              </a:rPr>
              <a:t>kinh tế,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spc="-55" dirty="0">
                <a:latin typeface="Times New Roman"/>
                <a:cs typeface="Times New Roman"/>
              </a:rPr>
              <a:t>hội, 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ninh quốc phòng</a:t>
            </a:r>
          </a:p>
          <a:p>
            <a:pPr marL="735965" lvl="1" indent="-267335">
              <a:lnSpc>
                <a:spcPct val="100000"/>
              </a:lnSpc>
              <a:spcBef>
                <a:spcPts val="935"/>
              </a:spcBef>
              <a:buAutoNum type="arabicPeriod"/>
              <a:tabLst>
                <a:tab pos="736600" algn="l"/>
              </a:tabLst>
            </a:pP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dirty="0">
                <a:latin typeface="Times New Roman"/>
                <a:cs typeface="Times New Roman"/>
              </a:rPr>
              <a:t>mục </a:t>
            </a:r>
            <a:r>
              <a:rPr sz="1200" spc="-5" dirty="0">
                <a:latin typeface="Times New Roman"/>
                <a:cs typeface="Times New Roman"/>
              </a:rPr>
              <a:t>đích sử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dụng</a:t>
            </a:r>
          </a:p>
          <a:p>
            <a:pPr marL="735965" lvl="1" indent="-26733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736600" algn="l"/>
              </a:tabLst>
            </a:pPr>
            <a:r>
              <a:rPr sz="1200" spc="-5" dirty="0">
                <a:latin typeface="Times New Roman"/>
                <a:cs typeface="Times New Roman"/>
              </a:rPr>
              <a:t>Nội </a:t>
            </a:r>
            <a:r>
              <a:rPr sz="1200" dirty="0">
                <a:latin typeface="Times New Roman"/>
                <a:cs typeface="Times New Roman"/>
              </a:rPr>
              <a:t>dung công tác quản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spc="5" dirty="0" err="1">
                <a:latin typeface="Times New Roman"/>
                <a:cs typeface="Times New Roman"/>
              </a:rPr>
              <a:t>nhà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vận 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65" dirty="0">
                <a:latin typeface="Times New Roman"/>
                <a:cs typeface="Times New Roman"/>
              </a:rPr>
              <a:t> tô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28866" y="1988566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72198" y="2544826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93814" y="3026028"/>
            <a:ext cx="194945" cy="58737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869"/>
              </a:spcBef>
            </a:pPr>
            <a:r>
              <a:rPr sz="1200" dirty="0">
                <a:latin typeface="Times New Roman"/>
                <a:cs typeface="Times New Roman"/>
              </a:rPr>
              <a:t>11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dirty="0">
                <a:latin typeface="Times New Roman"/>
                <a:cs typeface="Times New Roman"/>
              </a:rPr>
              <a:t>15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3444" y="3936619"/>
            <a:ext cx="3713479" cy="106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 </a:t>
            </a:r>
            <a:r>
              <a:rPr sz="1200" spc="-10" dirty="0">
                <a:latin typeface="Times New Roman"/>
                <a:cs typeface="Times New Roman"/>
              </a:rPr>
              <a:t>II. </a:t>
            </a:r>
            <a:r>
              <a:rPr sz="1200" spc="-5" dirty="0">
                <a:latin typeface="Times New Roman"/>
                <a:cs typeface="Times New Roman"/>
              </a:rPr>
              <a:t>KINH DOANH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 marL="735965" lvl="1" indent="-267335">
              <a:lnSpc>
                <a:spcPct val="100000"/>
              </a:lnSpc>
              <a:spcBef>
                <a:spcPts val="935"/>
              </a:spcBef>
              <a:buAutoNum type="arabicPeriod"/>
              <a:tabLst>
                <a:tab pos="7366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kiện chung kinh </a:t>
            </a:r>
            <a:r>
              <a:rPr sz="1200" spc="-5" dirty="0">
                <a:latin typeface="Times New Roman"/>
                <a:cs typeface="Times New Roman"/>
              </a:rPr>
              <a:t>doanh vận tải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 marL="735965" lvl="1" indent="-267335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7366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hóa</a:t>
            </a:r>
          </a:p>
          <a:p>
            <a:pPr marL="735965" lvl="1" indent="-267335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7366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dirty="0">
                <a:latin typeface="Times New Roman"/>
                <a:cs typeface="Times New Roman"/>
              </a:rPr>
              <a:t> khách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924293" y="3936619"/>
            <a:ext cx="199390" cy="106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18</a:t>
            </a:r>
            <a:endParaRPr sz="1200">
              <a:latin typeface="Times New Roman"/>
              <a:cs typeface="Times New Roman"/>
            </a:endParaRPr>
          </a:p>
          <a:p>
            <a:pPr marL="18415">
              <a:lnSpc>
                <a:spcPct val="100000"/>
              </a:lnSpc>
              <a:spcBef>
                <a:spcPts val="935"/>
              </a:spcBef>
            </a:pPr>
            <a:r>
              <a:rPr sz="1200" dirty="0">
                <a:latin typeface="Times New Roman"/>
                <a:cs typeface="Times New Roman"/>
              </a:rPr>
              <a:t>18</a:t>
            </a:r>
            <a:endParaRPr sz="1200">
              <a:latin typeface="Times New Roman"/>
              <a:cs typeface="Times New Roman"/>
            </a:endParaRPr>
          </a:p>
          <a:p>
            <a:pPr marL="33655">
              <a:lnSpc>
                <a:spcPct val="100000"/>
              </a:lnSpc>
              <a:spcBef>
                <a:spcPts val="765"/>
              </a:spcBef>
            </a:pPr>
            <a:r>
              <a:rPr sz="1200" dirty="0">
                <a:latin typeface="Times New Roman"/>
                <a:cs typeface="Times New Roman"/>
              </a:rPr>
              <a:t>20</a:t>
            </a:r>
            <a:endParaRPr sz="1200">
              <a:latin typeface="Times New Roman"/>
              <a:cs typeface="Times New Roman"/>
            </a:endParaRPr>
          </a:p>
          <a:p>
            <a:pPr marL="26034">
              <a:lnSpc>
                <a:spcPct val="100000"/>
              </a:lnSpc>
              <a:spcBef>
                <a:spcPts val="760"/>
              </a:spcBef>
            </a:pPr>
            <a:r>
              <a:rPr sz="1200" dirty="0">
                <a:latin typeface="Times New Roman"/>
                <a:cs typeface="Times New Roman"/>
              </a:rPr>
              <a:t>38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3444" y="5331333"/>
            <a:ext cx="4489450" cy="106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 </a:t>
            </a:r>
            <a:r>
              <a:rPr sz="1200" spc="-10" dirty="0">
                <a:latin typeface="Times New Roman"/>
                <a:cs typeface="Times New Roman"/>
              </a:rPr>
              <a:t>III.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THỦ </a:t>
            </a:r>
            <a:r>
              <a:rPr sz="1200" spc="-5" dirty="0">
                <a:latin typeface="Times New Roman"/>
                <a:cs typeface="Times New Roman"/>
              </a:rPr>
              <a:t>TỤC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 marL="698500" lvl="1" indent="-229870">
              <a:lnSpc>
                <a:spcPct val="100000"/>
              </a:lnSpc>
              <a:spcBef>
                <a:spcPts val="935"/>
              </a:spcBef>
              <a:buSzPct val="91666"/>
              <a:buAutoNum type="arabicPeriod"/>
              <a:tabLst>
                <a:tab pos="699135" algn="l"/>
              </a:tabLst>
            </a:pPr>
            <a:r>
              <a:rPr sz="1200" dirty="0">
                <a:latin typeface="Times New Roman"/>
                <a:cs typeface="Times New Roman"/>
              </a:rPr>
              <a:t>Ý </a:t>
            </a:r>
            <a:r>
              <a:rPr sz="1200" spc="-5" dirty="0">
                <a:latin typeface="Times New Roman"/>
                <a:cs typeface="Times New Roman"/>
              </a:rPr>
              <a:t>nghĩa của các </a:t>
            </a:r>
            <a:r>
              <a:rPr sz="1200" dirty="0">
                <a:latin typeface="Times New Roman"/>
                <a:cs typeface="Times New Roman"/>
              </a:rPr>
              <a:t>thủ </a:t>
            </a:r>
            <a:r>
              <a:rPr sz="1200" spc="5" dirty="0">
                <a:latin typeface="Times New Roman"/>
                <a:cs typeface="Times New Roman"/>
              </a:rPr>
              <a:t>tục </a:t>
            </a:r>
            <a:r>
              <a:rPr sz="1200" dirty="0">
                <a:latin typeface="Times New Roman"/>
                <a:cs typeface="Times New Roman"/>
              </a:rPr>
              <a:t>giấy tờ trong vận 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 marL="735965" lvl="1" indent="-267335">
              <a:lnSpc>
                <a:spcPct val="100000"/>
              </a:lnSpc>
              <a:spcBef>
                <a:spcPts val="755"/>
              </a:spcBef>
              <a:buSzPct val="91666"/>
              <a:buAutoNum type="arabicPeriod"/>
              <a:tabLst>
                <a:tab pos="73660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thủ tục trong kinh doanh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 marL="735965" lvl="1" indent="-267335">
              <a:lnSpc>
                <a:spcPct val="100000"/>
              </a:lnSpc>
              <a:spcBef>
                <a:spcPts val="755"/>
              </a:spcBef>
              <a:buSzPct val="91666"/>
              <a:buAutoNum type="arabicPeriod"/>
              <a:tabLst>
                <a:tab pos="73660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thủ tục giấy tờ cần thiết để thực hiện vận 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925818" y="5331333"/>
            <a:ext cx="198120" cy="106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47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200" dirty="0">
                <a:latin typeface="Times New Roman"/>
                <a:cs typeface="Times New Roman"/>
              </a:rPr>
              <a:t>47</a:t>
            </a:r>
            <a:endParaRPr sz="120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47</a:t>
            </a:r>
            <a:endParaRPr sz="1200">
              <a:latin typeface="Times New Roman"/>
              <a:cs typeface="Times New Roman"/>
            </a:endParaRPr>
          </a:p>
          <a:p>
            <a:pPr marL="32384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50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3444" y="6724268"/>
            <a:ext cx="5113020" cy="1649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 </a:t>
            </a:r>
            <a:r>
              <a:rPr sz="1200" spc="-10" dirty="0">
                <a:latin typeface="Times New Roman"/>
                <a:cs typeface="Times New Roman"/>
              </a:rPr>
              <a:t>IV. </a:t>
            </a:r>
            <a:r>
              <a:rPr sz="1200" dirty="0">
                <a:latin typeface="Times New Roman"/>
                <a:cs typeface="Times New Roman"/>
              </a:rPr>
              <a:t>TRÁCH </a:t>
            </a:r>
            <a:r>
              <a:rPr sz="1200" spc="-5" dirty="0">
                <a:latin typeface="Times New Roman"/>
                <a:cs typeface="Times New Roman"/>
              </a:rPr>
              <a:t>NHIỆM CỦA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ỜI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-5" dirty="0">
                <a:latin typeface="Times New Roman"/>
                <a:cs typeface="Times New Roman"/>
              </a:rPr>
              <a:t>XE KINH DOANH </a:t>
            </a:r>
            <a:r>
              <a:rPr sz="1200" dirty="0">
                <a:latin typeface="Times New Roman"/>
                <a:cs typeface="Times New Roman"/>
              </a:rPr>
              <a:t>VẬN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20" dirty="0">
                <a:latin typeface="Times New Roman"/>
                <a:cs typeface="Times New Roman"/>
              </a:rPr>
              <a:t>TẢI</a:t>
            </a:r>
            <a:endParaRPr sz="1200" dirty="0">
              <a:latin typeface="Times New Roman"/>
              <a:cs typeface="Times New Roman"/>
            </a:endParaRPr>
          </a:p>
          <a:p>
            <a:pPr marL="964565">
              <a:lnSpc>
                <a:spcPct val="100000"/>
              </a:lnSpc>
              <a:spcBef>
                <a:spcPts val="935"/>
              </a:spcBef>
            </a:pPr>
            <a:r>
              <a:rPr sz="1200" spc="-5" dirty="0">
                <a:latin typeface="Times New Roman"/>
                <a:cs typeface="Times New Roman"/>
              </a:rPr>
              <a:t>BẰNG 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 marL="735965" lvl="1" indent="-267335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736600" algn="l"/>
              </a:tabLst>
            </a:pPr>
            <a:r>
              <a:rPr sz="1200" dirty="0">
                <a:latin typeface="Times New Roman"/>
                <a:cs typeface="Times New Roman"/>
              </a:rPr>
              <a:t>Công tác </a:t>
            </a:r>
            <a:r>
              <a:rPr sz="1200" spc="-5" dirty="0">
                <a:latin typeface="Times New Roman"/>
                <a:cs typeface="Times New Roman"/>
              </a:rPr>
              <a:t>chuẩn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</a:t>
            </a:r>
          </a:p>
          <a:p>
            <a:pPr marL="735965" lvl="1" indent="-267335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736600" algn="l"/>
              </a:tabLst>
            </a:pPr>
            <a:r>
              <a:rPr sz="1200" spc="-5" dirty="0">
                <a:latin typeface="Times New Roman"/>
                <a:cs typeface="Times New Roman"/>
              </a:rPr>
              <a:t>Thực </a:t>
            </a:r>
            <a:r>
              <a:rPr sz="1200" dirty="0">
                <a:latin typeface="Times New Roman"/>
                <a:cs typeface="Times New Roman"/>
              </a:rPr>
              <a:t>hiện </a:t>
            </a:r>
            <a:r>
              <a:rPr sz="1200" spc="-5" dirty="0">
                <a:latin typeface="Times New Roman"/>
                <a:cs typeface="Times New Roman"/>
              </a:rPr>
              <a:t>nhiệm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</a:t>
            </a:r>
          </a:p>
          <a:p>
            <a:pPr marL="735965" lvl="1" indent="-267335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736600" algn="l"/>
              </a:tabLst>
            </a:pP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thúc quá trình làm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việc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200" b="1" i="1" dirty="0">
                <a:latin typeface="Times New Roman"/>
                <a:cs typeface="Times New Roman"/>
              </a:rPr>
              <a:t>Tài liệu </a:t>
            </a:r>
            <a:r>
              <a:rPr sz="1200" b="1" i="1" spc="-5" dirty="0">
                <a:latin typeface="Times New Roman"/>
                <a:cs typeface="Times New Roman"/>
              </a:rPr>
              <a:t>tham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khảo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9721" y="6724268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53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86193" y="7210043"/>
            <a:ext cx="191770" cy="116332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860"/>
              </a:spcBef>
            </a:pPr>
            <a:r>
              <a:rPr sz="1200" dirty="0">
                <a:latin typeface="Times New Roman"/>
                <a:cs typeface="Times New Roman"/>
              </a:rPr>
              <a:t>53</a:t>
            </a:r>
            <a:endParaRPr sz="1200">
              <a:latin typeface="Times New Roman"/>
              <a:cs typeface="Times New Roman"/>
            </a:endParaRPr>
          </a:p>
          <a:p>
            <a:pPr marL="26034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56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200" dirty="0">
                <a:latin typeface="Times New Roman"/>
                <a:cs typeface="Times New Roman"/>
              </a:rPr>
              <a:t>58</a:t>
            </a:r>
            <a:endParaRPr sz="1200">
              <a:latin typeface="Times New Roman"/>
              <a:cs typeface="Times New Roman"/>
            </a:endParaRPr>
          </a:p>
          <a:p>
            <a:pPr marL="26034">
              <a:lnSpc>
                <a:spcPct val="100000"/>
              </a:lnSpc>
              <a:spcBef>
                <a:spcPts val="919"/>
              </a:spcBef>
            </a:pPr>
            <a:r>
              <a:rPr sz="1200" dirty="0">
                <a:latin typeface="Times New Roman"/>
                <a:cs typeface="Times New Roman"/>
              </a:rPr>
              <a:t>59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87419" y="9388154"/>
            <a:ext cx="1657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sz="1400" dirty="0">
                <a:latin typeface="Times New Roman"/>
                <a:cs typeface="Times New Roman"/>
              </a:rPr>
              <a:t>4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93444" y="891031"/>
            <a:ext cx="6154420" cy="4907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Times New Roman"/>
                <a:cs typeface="Times New Roman"/>
              </a:rPr>
              <a:t>LỜI </a:t>
            </a:r>
            <a:r>
              <a:rPr sz="1300" b="1" spc="-10" dirty="0">
                <a:latin typeface="Times New Roman"/>
                <a:cs typeface="Times New Roman"/>
              </a:rPr>
              <a:t>NÓI</a:t>
            </a:r>
            <a:r>
              <a:rPr sz="1300" b="1" dirty="0">
                <a:latin typeface="Times New Roman"/>
                <a:cs typeface="Times New Roman"/>
              </a:rPr>
              <a:t> </a:t>
            </a:r>
            <a:r>
              <a:rPr sz="1300" b="1" spc="-10" dirty="0">
                <a:latin typeface="Times New Roman"/>
                <a:cs typeface="Times New Roman"/>
              </a:rPr>
              <a:t>ĐẦU</a:t>
            </a: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25000"/>
              </a:lnSpc>
              <a:spcBef>
                <a:spcPts val="810"/>
              </a:spcBef>
            </a:pPr>
            <a:r>
              <a:rPr sz="1200" spc="-5" dirty="0">
                <a:latin typeface="Times New Roman"/>
                <a:cs typeface="Times New Roman"/>
              </a:rPr>
              <a:t>Giáo </a:t>
            </a:r>
            <a:r>
              <a:rPr sz="1200" dirty="0">
                <a:latin typeface="Times New Roman"/>
                <a:cs typeface="Times New Roman"/>
              </a:rPr>
              <a:t>trình khung </a:t>
            </a:r>
            <a:r>
              <a:rPr sz="1200" spc="-5" dirty="0">
                <a:latin typeface="Times New Roman"/>
                <a:cs typeface="Times New Roman"/>
              </a:rPr>
              <a:t>Nghiệp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dirty="0" err="1">
                <a:latin typeface="Times New Roman"/>
                <a:cs typeface="Times New Roman"/>
              </a:rPr>
              <a:t>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biên </a:t>
            </a:r>
            <a:r>
              <a:rPr sz="1200" spc="-5" dirty="0">
                <a:latin typeface="Times New Roman"/>
                <a:cs typeface="Times New Roman"/>
              </a:rPr>
              <a:t>soạn sửa </a:t>
            </a:r>
            <a:r>
              <a:rPr sz="1200" dirty="0">
                <a:latin typeface="Times New Roman"/>
                <a:cs typeface="Times New Roman"/>
              </a:rPr>
              <a:t>đổi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-5" dirty="0" err="1">
                <a:latin typeface="Times New Roman"/>
                <a:cs typeface="Times New Roman"/>
              </a:rPr>
              <a:t>cơ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sở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Luật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đã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Quốc </a:t>
            </a:r>
            <a:r>
              <a:rPr sz="1200" dirty="0" err="1">
                <a:latin typeface="Times New Roman"/>
                <a:cs typeface="Times New Roman"/>
              </a:rPr>
              <a:t>hội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Cộng hòa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dirty="0">
                <a:latin typeface="Times New Roman"/>
                <a:cs typeface="Times New Roman"/>
              </a:rPr>
              <a:t>hội </a:t>
            </a:r>
            <a:r>
              <a:rPr sz="1200" spc="-5" dirty="0">
                <a:latin typeface="Times New Roman"/>
                <a:cs typeface="Times New Roman"/>
              </a:rPr>
              <a:t>chủ nghĩa Việt Nam </a:t>
            </a:r>
            <a:r>
              <a:rPr sz="1200" dirty="0" err="1">
                <a:latin typeface="Times New Roman"/>
                <a:cs typeface="Times New Roman"/>
              </a:rPr>
              <a:t>khóa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XII,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kỳ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họp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 4 thông qua ngày 13-11-2008,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từ ngày 01-07-2009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-60" dirty="0">
                <a:latin typeface="Times New Roman"/>
                <a:cs typeface="Times New Roman"/>
              </a:rPr>
              <a:t>lái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dirty="0">
                <a:latin typeface="Times New Roman"/>
                <a:cs typeface="Times New Roman"/>
              </a:rPr>
              <a:t>quy định </a:t>
            </a:r>
            <a:r>
              <a:rPr sz="1200" spc="-5" dirty="0">
                <a:latin typeface="Times New Roman"/>
                <a:cs typeface="Times New Roman"/>
              </a:rPr>
              <a:t>của của Bộ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tải.</a:t>
            </a:r>
          </a:p>
          <a:p>
            <a:pPr marL="12700" marR="635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Nghiệp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là một trong những môn học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dirty="0">
                <a:latin typeface="Times New Roman"/>
                <a:cs typeface="Times New Roman"/>
              </a:rPr>
              <a:t>trọng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trình  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tô. </a:t>
            </a:r>
            <a:r>
              <a:rPr sz="1200" spc="-5" dirty="0">
                <a:latin typeface="Times New Roman"/>
                <a:cs typeface="Times New Roman"/>
              </a:rPr>
              <a:t>Môn </a:t>
            </a:r>
            <a:r>
              <a:rPr sz="1200" dirty="0">
                <a:latin typeface="Times New Roman"/>
                <a:cs typeface="Times New Roman"/>
              </a:rPr>
              <a:t>học này </a:t>
            </a:r>
            <a:r>
              <a:rPr sz="1200" spc="-5" dirty="0">
                <a:latin typeface="Times New Roman"/>
                <a:cs typeface="Times New Roman"/>
              </a:rPr>
              <a:t>nhằm </a:t>
            </a:r>
            <a:r>
              <a:rPr sz="1200" dirty="0">
                <a:latin typeface="Times New Roman"/>
                <a:cs typeface="Times New Roman"/>
              </a:rPr>
              <a:t>trang bị cho học viên những </a:t>
            </a:r>
            <a:r>
              <a:rPr sz="1200" spc="-5" dirty="0">
                <a:latin typeface="Times New Roman"/>
                <a:cs typeface="Times New Roman"/>
              </a:rPr>
              <a:t>kiến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cơ bản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Pháp </a:t>
            </a:r>
            <a:r>
              <a:rPr sz="1200" dirty="0">
                <a:latin typeface="Times New Roman"/>
                <a:cs typeface="Times New Roman"/>
              </a:rPr>
              <a:t>luật 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nhà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đối với kinh tế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và tổ chức vận 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tô.</a:t>
            </a:r>
          </a:p>
          <a:p>
            <a:pPr marL="12700" marR="762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Giáo </a:t>
            </a:r>
            <a:r>
              <a:rPr sz="1200" dirty="0" err="1">
                <a:latin typeface="Times New Roman"/>
                <a:cs typeface="Times New Roman"/>
              </a:rPr>
              <a:t>trình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biên soạn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học để dự sát </a:t>
            </a:r>
            <a:r>
              <a:rPr sz="1200" spc="-5" dirty="0">
                <a:latin typeface="Times New Roman"/>
                <a:cs typeface="Times New Roman"/>
              </a:rPr>
              <a:t>hạch </a:t>
            </a:r>
            <a:r>
              <a:rPr sz="1200" dirty="0">
                <a:latin typeface="Times New Roman"/>
                <a:cs typeface="Times New Roman"/>
              </a:rPr>
              <a:t>cấp </a:t>
            </a:r>
            <a:r>
              <a:rPr sz="1200" spc="5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dirty="0" err="1">
                <a:latin typeface="Times New Roman"/>
                <a:cs typeface="Times New Roman"/>
              </a:rPr>
              <a:t>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hạng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smtClean="0">
                <a:latin typeface="Times New Roman"/>
                <a:cs typeface="Times New Roman"/>
              </a:rPr>
              <a:t>B2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C. </a:t>
            </a:r>
            <a:r>
              <a:rPr sz="1200" spc="-5" dirty="0">
                <a:latin typeface="Times New Roman"/>
                <a:cs typeface="Times New Roman"/>
              </a:rPr>
              <a:t>Khi đào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-5" dirty="0">
                <a:latin typeface="Times New Roman"/>
                <a:cs typeface="Times New Roman"/>
              </a:rPr>
              <a:t>nâng </a:t>
            </a:r>
            <a:r>
              <a:rPr sz="1200" dirty="0">
                <a:latin typeface="Times New Roman"/>
                <a:cs typeface="Times New Roman"/>
              </a:rPr>
              <a:t>hạng </a:t>
            </a:r>
            <a:r>
              <a:rPr sz="1200" spc="5" dirty="0">
                <a:latin typeface="Times New Roman"/>
                <a:cs typeface="Times New Roman"/>
              </a:rPr>
              <a:t>Giấy </a:t>
            </a:r>
            <a:r>
              <a:rPr sz="1200" dirty="0">
                <a:latin typeface="Times New Roman"/>
                <a:cs typeface="Times New Roman"/>
              </a:rPr>
              <a:t>phép lái </a:t>
            </a:r>
            <a:r>
              <a:rPr sz="1200" spc="5" dirty="0">
                <a:latin typeface="Times New Roman"/>
                <a:cs typeface="Times New Roman"/>
              </a:rPr>
              <a:t>xe, </a:t>
            </a:r>
            <a:r>
              <a:rPr sz="1200" spc="-5" dirty="0">
                <a:latin typeface="Times New Roman"/>
                <a:cs typeface="Times New Roman"/>
              </a:rPr>
              <a:t>các cơ sở đào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-5" dirty="0">
                <a:latin typeface="Times New Roman"/>
                <a:cs typeface="Times New Roman"/>
              </a:rPr>
              <a:t>căn cứ </a:t>
            </a:r>
            <a:r>
              <a:rPr sz="1200" spc="-5" dirty="0" err="1">
                <a:latin typeface="Times New Roman"/>
                <a:cs typeface="Times New Roman"/>
              </a:rPr>
              <a:t>vào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-65" dirty="0">
                <a:latin typeface="Times New Roman"/>
                <a:cs typeface="Times New Roman"/>
              </a:rPr>
              <a:t>lái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phân </a:t>
            </a:r>
            <a:r>
              <a:rPr sz="1200" dirty="0">
                <a:latin typeface="Times New Roman"/>
                <a:cs typeface="Times New Roman"/>
              </a:rPr>
              <a:t>bổ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ch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mục để </a:t>
            </a:r>
            <a:r>
              <a:rPr sz="1200" spc="-5" dirty="0">
                <a:latin typeface="Times New Roman"/>
                <a:cs typeface="Times New Roman"/>
              </a:rPr>
              <a:t>giảng </a:t>
            </a:r>
            <a:r>
              <a:rPr sz="1200" spc="5" dirty="0">
                <a:latin typeface="Times New Roman"/>
                <a:cs typeface="Times New Roman"/>
              </a:rPr>
              <a:t>dạy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phù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hợp.</a:t>
            </a:r>
          </a:p>
          <a:p>
            <a:pPr marL="12700" marR="6985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Giáo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5" dirty="0">
                <a:latin typeface="Times New Roman"/>
                <a:cs typeface="Times New Roman"/>
              </a:rPr>
              <a:t>này là </a:t>
            </a:r>
            <a:r>
              <a:rPr sz="1200" dirty="0">
                <a:latin typeface="Times New Roman"/>
                <a:cs typeface="Times New Roman"/>
              </a:rPr>
              <a:t>tài </a:t>
            </a:r>
            <a:r>
              <a:rPr sz="1200" spc="-5" dirty="0">
                <a:latin typeface="Times New Roman"/>
                <a:cs typeface="Times New Roman"/>
              </a:rPr>
              <a:t>liệu chính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học viên và </a:t>
            </a:r>
            <a:r>
              <a:rPr sz="1200" spc="-5" dirty="0">
                <a:latin typeface="Times New Roman"/>
                <a:cs typeface="Times New Roman"/>
              </a:rPr>
              <a:t>giáo </a:t>
            </a:r>
            <a:r>
              <a:rPr sz="1200" dirty="0">
                <a:latin typeface="Times New Roman"/>
                <a:cs typeface="Times New Roman"/>
              </a:rPr>
              <a:t>viên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cở </a:t>
            </a:r>
            <a:r>
              <a:rPr sz="1200" spc="5" dirty="0">
                <a:latin typeface="Times New Roman"/>
                <a:cs typeface="Times New Roman"/>
              </a:rPr>
              <a:t>sở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 tô trong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dirty="0" err="1">
                <a:latin typeface="Times New Roman"/>
                <a:cs typeface="Times New Roman"/>
              </a:rPr>
              <a:t>cả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Để giáo trình </a:t>
            </a:r>
            <a:r>
              <a:rPr sz="1200" spc="5" dirty="0">
                <a:latin typeface="Times New Roman"/>
                <a:cs typeface="Times New Roman"/>
              </a:rPr>
              <a:t>này ngày </a:t>
            </a:r>
            <a:r>
              <a:rPr sz="1200" dirty="0">
                <a:latin typeface="Times New Roman"/>
                <a:cs typeface="Times New Roman"/>
              </a:rPr>
              <a:t>càng </a:t>
            </a:r>
            <a:r>
              <a:rPr sz="1200" spc="-5" dirty="0">
                <a:latin typeface="Times New Roman"/>
                <a:cs typeface="Times New Roman"/>
              </a:rPr>
              <a:t>hoàn thiện </a:t>
            </a:r>
            <a:r>
              <a:rPr sz="1200" dirty="0">
                <a:latin typeface="Times New Roman"/>
                <a:cs typeface="Times New Roman"/>
              </a:rPr>
              <a:t>hơn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những </a:t>
            </a:r>
            <a:r>
              <a:rPr sz="1200" spc="-5" dirty="0">
                <a:latin typeface="Times New Roman"/>
                <a:cs typeface="Times New Roman"/>
              </a:rPr>
              <a:t>lần </a:t>
            </a:r>
            <a:r>
              <a:rPr sz="1200" dirty="0">
                <a:latin typeface="Times New Roman"/>
                <a:cs typeface="Times New Roman"/>
              </a:rPr>
              <a:t>xuất bản sau, mong bạn đọc tham  </a:t>
            </a:r>
            <a:r>
              <a:rPr sz="1200" spc="-5" dirty="0">
                <a:latin typeface="Times New Roman"/>
                <a:cs typeface="Times New Roman"/>
              </a:rPr>
              <a:t>gia góp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ý.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Ý kiến đóng </a:t>
            </a:r>
            <a:r>
              <a:rPr sz="1200" spc="-5" dirty="0">
                <a:latin typeface="Times New Roman"/>
                <a:cs typeface="Times New Roman"/>
              </a:rPr>
              <a:t>góp </a:t>
            </a:r>
            <a:r>
              <a:rPr sz="1200" dirty="0">
                <a:latin typeface="Times New Roman"/>
                <a:cs typeface="Times New Roman"/>
              </a:rPr>
              <a:t>xin </a:t>
            </a:r>
            <a:r>
              <a:rPr sz="1200" spc="-5" dirty="0">
                <a:latin typeface="Times New Roman"/>
                <a:cs typeface="Times New Roman"/>
              </a:rPr>
              <a:t>gửi </a:t>
            </a:r>
            <a:r>
              <a:rPr sz="1200" dirty="0">
                <a:latin typeface="Times New Roman"/>
                <a:cs typeface="Times New Roman"/>
              </a:rPr>
              <a:t>về Tổng </a:t>
            </a:r>
            <a:r>
              <a:rPr sz="1200" spc="-5" dirty="0" err="1">
                <a:latin typeface="Times New Roman"/>
                <a:cs typeface="Times New Roman"/>
              </a:rPr>
              <a:t>cục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Việt Nam,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-5" dirty="0">
                <a:latin typeface="Times New Roman"/>
                <a:cs typeface="Times New Roman"/>
              </a:rPr>
              <a:t>D20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Tôn </a:t>
            </a:r>
            <a:r>
              <a:rPr sz="1200" spc="-5" dirty="0">
                <a:latin typeface="Times New Roman"/>
                <a:cs typeface="Times New Roman"/>
              </a:rPr>
              <a:t>Thất </a:t>
            </a:r>
            <a:r>
              <a:rPr sz="1200" spc="-65" dirty="0">
                <a:latin typeface="Times New Roman"/>
                <a:cs typeface="Times New Roman"/>
              </a:rPr>
              <a:t>Thuyết,  </a:t>
            </a:r>
            <a:r>
              <a:rPr sz="1200" spc="-5" dirty="0">
                <a:latin typeface="Times New Roman"/>
                <a:cs typeface="Times New Roman"/>
              </a:rPr>
              <a:t>Q.Cầu Giấy, Hà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Nội.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3634104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TỔNG </a:t>
            </a:r>
            <a:r>
              <a:rPr sz="1200" b="1" spc="-5" dirty="0">
                <a:latin typeface="Times New Roman"/>
                <a:cs typeface="Times New Roman"/>
              </a:rPr>
              <a:t>CỤC </a:t>
            </a:r>
            <a:r>
              <a:rPr sz="1200" b="1" dirty="0">
                <a:latin typeface="Times New Roman"/>
                <a:cs typeface="Times New Roman"/>
              </a:rPr>
              <a:t>ĐƯỜNG BỘ </a:t>
            </a:r>
            <a:r>
              <a:rPr sz="1200" b="1" spc="-5" dirty="0">
                <a:latin typeface="Times New Roman"/>
                <a:cs typeface="Times New Roman"/>
              </a:rPr>
              <a:t>VIỆT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NAM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87419" y="9388154"/>
            <a:ext cx="1657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sz="1400" dirty="0">
                <a:latin typeface="Times New Roman"/>
                <a:cs typeface="Times New Roman"/>
              </a:rPr>
              <a:t>5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93444" y="793241"/>
            <a:ext cx="6154420" cy="8469369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44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</a:p>
          <a:p>
            <a:pPr marL="593090" marR="589915" algn="ctr">
              <a:lnSpc>
                <a:spcPct val="151700"/>
              </a:lnSpc>
            </a:pPr>
            <a:r>
              <a:rPr sz="1200" spc="-5" dirty="0">
                <a:latin typeface="Times New Roman"/>
                <a:cs typeface="Times New Roman"/>
              </a:rPr>
              <a:t>KHÁI NIỆM CHUNG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VÀ CÔNG </a:t>
            </a:r>
            <a:r>
              <a:rPr sz="1200" dirty="0">
                <a:latin typeface="Times New Roman"/>
                <a:cs typeface="Times New Roman"/>
              </a:rPr>
              <a:t>TÁC </a:t>
            </a: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-10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NHÀ </a:t>
            </a:r>
            <a:r>
              <a:rPr sz="1200" spc="-60" dirty="0" smtClean="0">
                <a:latin typeface="Times New Roman"/>
                <a:cs typeface="Times New Roman"/>
              </a:rPr>
              <a:t>N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smtClean="0">
                <a:latin typeface="Times New Roman"/>
                <a:cs typeface="Times New Roman"/>
              </a:rPr>
              <a:t>ỚC 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-5" dirty="0">
                <a:latin typeface="Times New Roman"/>
                <a:cs typeface="Times New Roman"/>
              </a:rPr>
              <a:t>HOẠT ĐỘNG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8890" lvl="1" algn="just">
              <a:lnSpc>
                <a:spcPct val="110000"/>
              </a:lnSpc>
              <a:buAutoNum type="arabicPeriod"/>
              <a:tabLst>
                <a:tab pos="290195" algn="l"/>
              </a:tabLst>
            </a:pP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spc="-5" dirty="0">
                <a:latin typeface="Times New Roman"/>
                <a:cs typeface="Times New Roman"/>
              </a:rPr>
              <a:t>CỦA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XE Ô TÔ TRONG CHIẾN </a:t>
            </a:r>
            <a:r>
              <a:rPr sz="1200" spc="-10" dirty="0" smtClean="0">
                <a:latin typeface="Times New Roman"/>
                <a:cs typeface="Times New Roman"/>
              </a:rPr>
              <a:t>L</a:t>
            </a:r>
            <a:r>
              <a:rPr lang="vi-VN" sz="1200" spc="-10" dirty="0" smtClean="0">
                <a:latin typeface="Times New Roman"/>
                <a:cs typeface="Times New Roman"/>
              </a:rPr>
              <a:t>Ư</a:t>
            </a:r>
            <a:r>
              <a:rPr sz="1200" spc="-10" dirty="0" smtClean="0">
                <a:latin typeface="Times New Roman"/>
                <a:cs typeface="Times New Roman"/>
              </a:rPr>
              <a:t>ỢC </a:t>
            </a:r>
            <a:r>
              <a:rPr sz="1200" spc="-5" dirty="0">
                <a:latin typeface="Times New Roman"/>
                <a:cs typeface="Times New Roman"/>
              </a:rPr>
              <a:t>PHÁT TRIỂN KINH </a:t>
            </a:r>
            <a:r>
              <a:rPr sz="1200" spc="-65" dirty="0">
                <a:latin typeface="Times New Roman"/>
                <a:cs typeface="Times New Roman"/>
              </a:rPr>
              <a:t>TẾ,  </a:t>
            </a:r>
            <a:r>
              <a:rPr sz="1200" spc="-5" dirty="0">
                <a:latin typeface="Times New Roman"/>
                <a:cs typeface="Times New Roman"/>
              </a:rPr>
              <a:t>XÃ HỘI,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NINH QUỐC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PHÕNG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 algn="just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Phân </a:t>
            </a:r>
            <a:r>
              <a:rPr sz="1200" b="1" dirty="0">
                <a:latin typeface="Times New Roman"/>
                <a:cs typeface="Times New Roman"/>
              </a:rPr>
              <a:t>loại </a:t>
            </a:r>
            <a:r>
              <a:rPr sz="1200" b="1" spc="-5" dirty="0">
                <a:latin typeface="Times New Roman"/>
                <a:cs typeface="Times New Roman"/>
              </a:rPr>
              <a:t>các phương </a:t>
            </a:r>
            <a:r>
              <a:rPr sz="1200" b="1" dirty="0">
                <a:latin typeface="Times New Roman"/>
                <a:cs typeface="Times New Roman"/>
              </a:rPr>
              <a:t>thức vận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tải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1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Hệ </a:t>
            </a:r>
            <a:r>
              <a:rPr sz="1200" dirty="0">
                <a:latin typeface="Times New Roman"/>
                <a:cs typeface="Times New Roman"/>
              </a:rPr>
              <a:t>thống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 </a:t>
            </a:r>
            <a:r>
              <a:rPr sz="1200" spc="-5" dirty="0">
                <a:latin typeface="Times New Roman"/>
                <a:cs typeface="Times New Roman"/>
              </a:rPr>
              <a:t>cơ bản đáp </a:t>
            </a:r>
            <a:r>
              <a:rPr sz="1200" dirty="0">
                <a:latin typeface="Times New Roman"/>
                <a:cs typeface="Times New Roman"/>
              </a:rPr>
              <a:t>ứng nhu </a:t>
            </a:r>
            <a:r>
              <a:rPr sz="1200" spc="-5" dirty="0">
                <a:latin typeface="Times New Roman"/>
                <a:cs typeface="Times New Roman"/>
              </a:rPr>
              <a:t>cầu vận </a:t>
            </a:r>
            <a:r>
              <a:rPr sz="1200" dirty="0">
                <a:latin typeface="Times New Roman"/>
                <a:cs typeface="Times New Roman"/>
              </a:rPr>
              <a:t>tải đa dạng của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spc="10" dirty="0">
                <a:latin typeface="Times New Roman"/>
                <a:cs typeface="Times New Roman"/>
              </a:rPr>
              <a:t>hội </a:t>
            </a:r>
            <a:r>
              <a:rPr sz="1200" spc="-70" dirty="0">
                <a:latin typeface="Times New Roman"/>
                <a:cs typeface="Times New Roman"/>
              </a:rPr>
              <a:t>với  </a:t>
            </a:r>
            <a:r>
              <a:rPr sz="1200" dirty="0">
                <a:latin typeface="Times New Roman"/>
                <a:cs typeface="Times New Roman"/>
              </a:rPr>
              <a:t>mức </a:t>
            </a:r>
            <a:r>
              <a:rPr sz="1200" dirty="0" err="1">
                <a:latin typeface="Times New Roman"/>
                <a:cs typeface="Times New Roman"/>
              </a:rPr>
              <a:t>tăng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nhanh. </a:t>
            </a:r>
            <a:r>
              <a:rPr sz="1200" spc="-5" dirty="0">
                <a:latin typeface="Times New Roman"/>
                <a:cs typeface="Times New Roman"/>
              </a:rPr>
              <a:t>Phát triển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hiện </a:t>
            </a:r>
            <a:r>
              <a:rPr sz="1200" spc="-5" dirty="0">
                <a:latin typeface="Times New Roman"/>
                <a:cs typeface="Times New Roman"/>
              </a:rPr>
              <a:t>đại,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chi </a:t>
            </a:r>
            <a:r>
              <a:rPr sz="1200" dirty="0">
                <a:latin typeface="Times New Roman"/>
                <a:cs typeface="Times New Roman"/>
              </a:rPr>
              <a:t>phí </a:t>
            </a:r>
            <a:r>
              <a:rPr sz="1200" dirty="0" err="1">
                <a:latin typeface="Times New Roman"/>
                <a:cs typeface="Times New Roman"/>
              </a:rPr>
              <a:t>hợp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lý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n-US" sz="1200" spc="-5" dirty="0" smtClean="0">
                <a:latin typeface="Times New Roman"/>
                <a:cs typeface="Times New Roman"/>
              </a:rPr>
              <a:t> an </a:t>
            </a:r>
            <a:r>
              <a:rPr sz="1200" dirty="0" err="1" smtClean="0">
                <a:latin typeface="Times New Roman"/>
                <a:cs typeface="Times New Roman"/>
              </a:rPr>
              <a:t>toàn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hạn chế </a:t>
            </a:r>
            <a:r>
              <a:rPr sz="1200" dirty="0">
                <a:latin typeface="Times New Roman"/>
                <a:cs typeface="Times New Roman"/>
              </a:rPr>
              <a:t>ô nhiễm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tiết kiệm </a:t>
            </a:r>
            <a:r>
              <a:rPr sz="1200" dirty="0" err="1">
                <a:latin typeface="Times New Roman"/>
                <a:cs typeface="Times New Roman"/>
              </a:rPr>
              <a:t>năng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l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ợng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Về </a:t>
            </a:r>
            <a:r>
              <a:rPr sz="1200" dirty="0">
                <a:latin typeface="Times New Roman"/>
                <a:cs typeface="Times New Roman"/>
              </a:rPr>
              <a:t>tổng thể, hình thành một hệ thống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hợp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: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-65" dirty="0">
                <a:latin typeface="Times New Roman"/>
                <a:cs typeface="Times New Roman"/>
              </a:rPr>
              <a:t>tải 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tô;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ờng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sắt; </a:t>
            </a:r>
            <a:r>
              <a:rPr sz="1200" dirty="0">
                <a:latin typeface="Times New Roman"/>
                <a:cs typeface="Times New Roman"/>
              </a:rPr>
              <a:t>vận tải biển;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thủy nội địa;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không và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-40" dirty="0" err="1">
                <a:latin typeface="Times New Roman"/>
                <a:cs typeface="Times New Roman"/>
              </a:rPr>
              <a:t>tải</a:t>
            </a:r>
            <a:r>
              <a:rPr sz="1200" spc="-4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ống, </a:t>
            </a:r>
            <a:r>
              <a:rPr sz="1200" dirty="0">
                <a:latin typeface="Times New Roman"/>
                <a:cs typeface="Times New Roman"/>
              </a:rPr>
              <a:t>vận tải </a:t>
            </a:r>
            <a:r>
              <a:rPr sz="1200" spc="-5" dirty="0">
                <a:latin typeface="Times New Roman"/>
                <a:cs typeface="Times New Roman"/>
              </a:rPr>
              <a:t>cáp </a:t>
            </a:r>
            <a:r>
              <a:rPr sz="1200" dirty="0">
                <a:latin typeface="Times New Roman"/>
                <a:cs typeface="Times New Roman"/>
              </a:rPr>
              <a:t>treo,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băng truyền,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v.v…</a:t>
            </a:r>
          </a:p>
          <a:p>
            <a:pPr marL="509270" lvl="3" indent="-497205" algn="just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09905" algn="l"/>
              </a:tabLst>
            </a:pPr>
            <a:r>
              <a:rPr sz="1200" b="1" i="1" spc="-10" dirty="0">
                <a:latin typeface="Times New Roman"/>
                <a:cs typeface="Times New Roman"/>
              </a:rPr>
              <a:t>Vận </a:t>
            </a:r>
            <a:r>
              <a:rPr sz="1200" b="1" i="1" dirty="0">
                <a:latin typeface="Times New Roman"/>
                <a:cs typeface="Times New Roman"/>
              </a:rPr>
              <a:t>tải bằng xe ô tô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trong đó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5" dirty="0">
                <a:latin typeface="Times New Roman"/>
                <a:cs typeface="Times New Roman"/>
              </a:rPr>
              <a:t>tô, </a:t>
            </a:r>
            <a:r>
              <a:rPr sz="1200" dirty="0">
                <a:latin typeface="Times New Roman"/>
                <a:cs typeface="Times New Roman"/>
              </a:rPr>
              <a:t>là hình thức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phổ </a:t>
            </a:r>
            <a:r>
              <a:rPr sz="1200" spc="-45" dirty="0">
                <a:latin typeface="Times New Roman"/>
                <a:cs typeface="Times New Roman"/>
              </a:rPr>
              <a:t>biến  </a:t>
            </a:r>
            <a:r>
              <a:rPr sz="1200" spc="-5" dirty="0">
                <a:latin typeface="Times New Roman"/>
                <a:cs typeface="Times New Roman"/>
              </a:rPr>
              <a:t>nhất,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rộng </a:t>
            </a:r>
            <a:r>
              <a:rPr sz="1200" spc="-5" dirty="0">
                <a:latin typeface="Times New Roman"/>
                <a:cs typeface="Times New Roman"/>
              </a:rPr>
              <a:t>rãi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nền </a:t>
            </a:r>
            <a:r>
              <a:rPr sz="1200" dirty="0">
                <a:latin typeface="Times New Roman"/>
                <a:cs typeface="Times New Roman"/>
              </a:rPr>
              <a:t>kinh tế </a:t>
            </a:r>
            <a:r>
              <a:rPr sz="1200" spc="5" dirty="0">
                <a:latin typeface="Times New Roman"/>
                <a:cs typeface="Times New Roman"/>
              </a:rPr>
              <a:t>quốc </a:t>
            </a:r>
            <a:r>
              <a:rPr sz="1200" spc="-5" dirty="0">
                <a:latin typeface="Times New Roman"/>
                <a:cs typeface="Times New Roman"/>
              </a:rPr>
              <a:t>dân </a:t>
            </a:r>
            <a:r>
              <a:rPr sz="1200" dirty="0">
                <a:latin typeface="Times New Roman"/>
                <a:cs typeface="Times New Roman"/>
              </a:rPr>
              <a:t>ở tất cả các quốc </a:t>
            </a:r>
            <a:r>
              <a:rPr sz="1200" spc="-5" dirty="0">
                <a:latin typeface="Times New Roman"/>
                <a:cs typeface="Times New Roman"/>
              </a:rPr>
              <a:t>gia. Vận </a:t>
            </a:r>
            <a:r>
              <a:rPr sz="1200" dirty="0">
                <a:latin typeface="Times New Roman"/>
                <a:cs typeface="Times New Roman"/>
              </a:rPr>
              <a:t>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85" dirty="0">
                <a:latin typeface="Times New Roman"/>
                <a:cs typeface="Times New Roman"/>
              </a:rPr>
              <a:t>có 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cơ bản là: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cao, </a:t>
            </a: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spc="-5" dirty="0">
                <a:latin typeface="Times New Roman"/>
                <a:cs typeface="Times New Roman"/>
              </a:rPr>
              <a:t>vận chuyển nhanh, </a:t>
            </a:r>
            <a:r>
              <a:rPr sz="1200" dirty="0">
                <a:latin typeface="Times New Roman"/>
                <a:cs typeface="Times New Roman"/>
              </a:rPr>
              <a:t>giá thành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đối </a:t>
            </a:r>
            <a:r>
              <a:rPr sz="1200" spc="-60" dirty="0">
                <a:latin typeface="Times New Roman"/>
                <a:cs typeface="Times New Roman"/>
              </a:rPr>
              <a:t>với  </a:t>
            </a:r>
            <a:r>
              <a:rPr sz="1200" spc="-5" dirty="0">
                <a:latin typeface="Times New Roman"/>
                <a:cs typeface="Times New Roman"/>
              </a:rPr>
              <a:t>khoảng cách ngắn </a:t>
            </a:r>
            <a:r>
              <a:rPr sz="1200" dirty="0">
                <a:latin typeface="Times New Roman"/>
                <a:cs typeface="Times New Roman"/>
              </a:rPr>
              <a:t>hạ hơn </a:t>
            </a:r>
            <a:r>
              <a:rPr sz="1200" spc="-5" dirty="0">
                <a:latin typeface="Times New Roman"/>
                <a:cs typeface="Times New Roman"/>
              </a:rPr>
              <a:t>so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thủy </a:t>
            </a:r>
            <a:r>
              <a:rPr sz="1200" dirty="0">
                <a:latin typeface="Times New Roman"/>
                <a:cs typeface="Times New Roman"/>
              </a:rPr>
              <a:t>nội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địa.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5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10" dirty="0">
                <a:latin typeface="Times New Roman"/>
                <a:cs typeface="Times New Roman"/>
              </a:rPr>
              <a:t>chủ yếu </a:t>
            </a:r>
            <a:r>
              <a:rPr sz="1200" spc="-5" dirty="0">
                <a:latin typeface="Times New Roman"/>
                <a:cs typeface="Times New Roman"/>
              </a:rPr>
              <a:t>đảm nhận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spc="-5" dirty="0">
                <a:latin typeface="Times New Roman"/>
                <a:cs typeface="Times New Roman"/>
              </a:rPr>
              <a:t>gom hàng,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-5" dirty="0">
                <a:latin typeface="Times New Roman"/>
                <a:cs typeface="Times New Roman"/>
              </a:rPr>
              <a:t>chân </a:t>
            </a:r>
            <a:r>
              <a:rPr sz="1200" dirty="0">
                <a:latin typeface="Times New Roman"/>
                <a:cs typeface="Times New Roman"/>
              </a:rPr>
              <a:t>hàng,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hóa, 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cự </a:t>
            </a:r>
            <a:r>
              <a:rPr sz="1200" spc="5" dirty="0">
                <a:latin typeface="Times New Roman"/>
                <a:cs typeface="Times New Roman"/>
              </a:rPr>
              <a:t>ly </a:t>
            </a:r>
            <a:r>
              <a:rPr sz="1200" dirty="0">
                <a:latin typeface="Times New Roman"/>
                <a:cs typeface="Times New Roman"/>
              </a:rPr>
              <a:t>ngắn và trung bình.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10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đóng </a:t>
            </a:r>
            <a:r>
              <a:rPr sz="1200" spc="-5" dirty="0">
                <a:latin typeface="Times New Roman"/>
                <a:cs typeface="Times New Roman"/>
              </a:rPr>
              <a:t>vai </a:t>
            </a:r>
            <a:r>
              <a:rPr sz="1200" dirty="0">
                <a:latin typeface="Times New Roman"/>
                <a:cs typeface="Times New Roman"/>
              </a:rPr>
              <a:t>trò then </a:t>
            </a:r>
            <a:r>
              <a:rPr sz="1200" spc="-5" dirty="0">
                <a:latin typeface="Times New Roman"/>
                <a:cs typeface="Times New Roman"/>
              </a:rPr>
              <a:t>chốt  </a:t>
            </a:r>
            <a:r>
              <a:rPr sz="1200" dirty="0">
                <a:latin typeface="Times New Roman"/>
                <a:cs typeface="Times New Roman"/>
              </a:rPr>
              <a:t>trong việc trung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cho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ngành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khác,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 err="1">
                <a:latin typeface="Times New Roman"/>
                <a:cs typeface="Times New Roman"/>
              </a:rPr>
              <a:t>đa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và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Logistics.</a:t>
            </a:r>
            <a:endParaRPr sz="1200" dirty="0">
              <a:latin typeface="Times New Roman"/>
              <a:cs typeface="Times New Roman"/>
            </a:endParaRPr>
          </a:p>
          <a:p>
            <a:pPr marL="509270" lvl="3" indent="-497205" algn="just">
              <a:lnSpc>
                <a:spcPct val="100000"/>
              </a:lnSpc>
              <a:spcBef>
                <a:spcPts val="765"/>
              </a:spcBef>
              <a:buAutoNum type="arabicPeriod" startAt="2"/>
              <a:tabLst>
                <a:tab pos="509905" algn="l"/>
              </a:tabLst>
            </a:pPr>
            <a:r>
              <a:rPr sz="1200" b="1" i="1" spc="-10" dirty="0">
                <a:latin typeface="Times New Roman"/>
                <a:cs typeface="Times New Roman"/>
              </a:rPr>
              <a:t>Vận </a:t>
            </a:r>
            <a:r>
              <a:rPr sz="1200" b="1" i="1" dirty="0">
                <a:latin typeface="Times New Roman"/>
                <a:cs typeface="Times New Roman"/>
              </a:rPr>
              <a:t>tải đường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sắt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3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dirty="0">
                <a:latin typeface="Times New Roman"/>
                <a:cs typeface="Times New Roman"/>
              </a:rPr>
              <a:t>là một trong những hình thức vận tải phổ biến </a:t>
            </a:r>
            <a:r>
              <a:rPr sz="1200" spc="-5" dirty="0">
                <a:latin typeface="Times New Roman"/>
                <a:cs typeface="Times New Roman"/>
              </a:rPr>
              <a:t>nhất. 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sắt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chủ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yếu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nhận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 hóa,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 với cự </a:t>
            </a:r>
            <a:r>
              <a:rPr sz="1200" spc="5" dirty="0">
                <a:latin typeface="Times New Roman"/>
                <a:cs typeface="Times New Roman"/>
              </a:rPr>
              <a:t>ly </a:t>
            </a:r>
            <a:r>
              <a:rPr sz="1200" dirty="0">
                <a:latin typeface="Times New Roman"/>
                <a:cs typeface="Times New Roman"/>
              </a:rPr>
              <a:t>trung bình và dài,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 tải lớn, </a:t>
            </a:r>
            <a:r>
              <a:rPr sz="1200" spc="-65" dirty="0">
                <a:latin typeface="Times New Roman"/>
                <a:cs typeface="Times New Roman"/>
              </a:rPr>
              <a:t>vận 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giữa các </a:t>
            </a:r>
            <a:r>
              <a:rPr sz="1200" dirty="0">
                <a:latin typeface="Times New Roman"/>
                <a:cs typeface="Times New Roman"/>
              </a:rPr>
              <a:t>thành phố, khu đô thị và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công cộng tại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thành phố  lớn.</a:t>
            </a:r>
          </a:p>
          <a:p>
            <a:pPr marL="509270" lvl="3" indent="-497205" algn="just">
              <a:lnSpc>
                <a:spcPct val="100000"/>
              </a:lnSpc>
              <a:spcBef>
                <a:spcPts val="765"/>
              </a:spcBef>
              <a:buAutoNum type="arabicPeriod" startAt="3"/>
              <a:tabLst>
                <a:tab pos="509905" algn="l"/>
              </a:tabLst>
            </a:pPr>
            <a:r>
              <a:rPr sz="1200" b="1" i="1" spc="-10" dirty="0">
                <a:latin typeface="Times New Roman"/>
                <a:cs typeface="Times New Roman"/>
              </a:rPr>
              <a:t>Vận </a:t>
            </a:r>
            <a:r>
              <a:rPr sz="1200" b="1" i="1" dirty="0">
                <a:latin typeface="Times New Roman"/>
                <a:cs typeface="Times New Roman"/>
              </a:rPr>
              <a:t>tải đường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biển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5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Việt Nam có </a:t>
            </a:r>
            <a:r>
              <a:rPr sz="1200" dirty="0">
                <a:latin typeface="Times New Roman"/>
                <a:cs typeface="Times New Roman"/>
              </a:rPr>
              <a:t>hơn 3.260 km bờ biển, </a:t>
            </a:r>
            <a:r>
              <a:rPr sz="1200" spc="-5" dirty="0">
                <a:latin typeface="Times New Roman"/>
                <a:cs typeface="Times New Roman"/>
              </a:rPr>
              <a:t>có tiềm năng rất </a:t>
            </a:r>
            <a:r>
              <a:rPr sz="1200" dirty="0">
                <a:latin typeface="Times New Roman"/>
                <a:cs typeface="Times New Roman"/>
              </a:rPr>
              <a:t>lớn,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điều kiện </a:t>
            </a:r>
            <a:r>
              <a:rPr sz="1200" spc="-5" dirty="0">
                <a:latin typeface="Times New Roman"/>
                <a:cs typeface="Times New Roman"/>
              </a:rPr>
              <a:t>hết sức </a:t>
            </a:r>
            <a:r>
              <a:rPr sz="1200" dirty="0">
                <a:latin typeface="Times New Roman"/>
                <a:cs typeface="Times New Roman"/>
              </a:rPr>
              <a:t>thuận lợi  trong việc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>
                <a:latin typeface="Times New Roman"/>
                <a:cs typeface="Times New Roman"/>
              </a:rPr>
              <a:t>triển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biển và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dịch vụ </a:t>
            </a:r>
            <a:r>
              <a:rPr sz="1200" spc="-5" dirty="0">
                <a:latin typeface="Times New Roman"/>
                <a:cs typeface="Times New Roman"/>
              </a:rPr>
              <a:t>khác liên quan đến </a:t>
            </a:r>
            <a:r>
              <a:rPr sz="1200" dirty="0">
                <a:latin typeface="Times New Roman"/>
                <a:cs typeface="Times New Roman"/>
              </a:rPr>
              <a:t>biển, đóng </a:t>
            </a:r>
            <a:r>
              <a:rPr sz="1200" spc="-5" dirty="0">
                <a:latin typeface="Times New Roman"/>
                <a:cs typeface="Times New Roman"/>
              </a:rPr>
              <a:t>vai </a:t>
            </a:r>
            <a:r>
              <a:rPr sz="1200" dirty="0">
                <a:latin typeface="Times New Roman"/>
                <a:cs typeface="Times New Roman"/>
              </a:rPr>
              <a:t>trò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dirty="0">
                <a:latin typeface="Times New Roman"/>
                <a:cs typeface="Times New Roman"/>
              </a:rPr>
              <a:t>trọng  </a:t>
            </a:r>
            <a:r>
              <a:rPr sz="1200" spc="-5" dirty="0">
                <a:latin typeface="Times New Roman"/>
                <a:cs typeface="Times New Roman"/>
              </a:rPr>
              <a:t>nhất trong </a:t>
            </a:r>
            <a:r>
              <a:rPr sz="1200" dirty="0">
                <a:latin typeface="Times New Roman"/>
                <a:cs typeface="Times New Roman"/>
              </a:rPr>
              <a:t>hoạt động </a:t>
            </a:r>
            <a:r>
              <a:rPr sz="1200" spc="-5" dirty="0">
                <a:latin typeface="Times New Roman"/>
                <a:cs typeface="Times New Roman"/>
              </a:rPr>
              <a:t>Logistics, </a:t>
            </a:r>
            <a:r>
              <a:rPr sz="1200" dirty="0">
                <a:latin typeface="Times New Roman"/>
                <a:cs typeface="Times New Roman"/>
              </a:rPr>
              <a:t>với hơn 90%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xuất nhập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khẩu.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spc="-5" dirty="0">
                <a:latin typeface="Times New Roman"/>
                <a:cs typeface="Times New Roman"/>
              </a:rPr>
              <a:t>đảm nhận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dirty="0" err="1">
                <a:latin typeface="Times New Roman"/>
                <a:cs typeface="Times New Roman"/>
              </a:rPr>
              <a:t>viễn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d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tuyến ven </a:t>
            </a:r>
            <a:r>
              <a:rPr sz="1200" dirty="0">
                <a:latin typeface="Times New Roman"/>
                <a:cs typeface="Times New Roman"/>
              </a:rPr>
              <a:t>biển, </a:t>
            </a:r>
            <a:r>
              <a:rPr sz="1200" spc="-114" dirty="0">
                <a:latin typeface="Times New Roman"/>
                <a:cs typeface="Times New Roman"/>
              </a:rPr>
              <a:t>nhất 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Bắc </a:t>
            </a: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spc="-5" dirty="0">
                <a:latin typeface="Times New Roman"/>
                <a:cs typeface="Times New Roman"/>
              </a:rPr>
              <a:t>Nam, </a:t>
            </a:r>
            <a:r>
              <a:rPr sz="1200" dirty="0">
                <a:latin typeface="Times New Roman"/>
                <a:cs typeface="Times New Roman"/>
              </a:rPr>
              <a:t>vận tải than xuất, </a:t>
            </a:r>
            <a:r>
              <a:rPr sz="1200" spc="-5" dirty="0">
                <a:latin typeface="Times New Roman"/>
                <a:cs typeface="Times New Roman"/>
              </a:rPr>
              <a:t>nhập khẩu </a:t>
            </a:r>
            <a:r>
              <a:rPr sz="1200" dirty="0">
                <a:latin typeface="Times New Roman"/>
                <a:cs typeface="Times New Roman"/>
              </a:rPr>
              <a:t>phục vụ các nhà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nhiệt điện,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dầu </a:t>
            </a:r>
            <a:r>
              <a:rPr sz="1200" dirty="0">
                <a:latin typeface="Times New Roman"/>
                <a:cs typeface="Times New Roman"/>
              </a:rPr>
              <a:t>thô  phục vụ các nhà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lọc hoá </a:t>
            </a:r>
            <a:r>
              <a:rPr sz="1200" spc="-5" dirty="0">
                <a:latin typeface="Times New Roman"/>
                <a:cs typeface="Times New Roman"/>
              </a:rPr>
              <a:t>dầu </a:t>
            </a:r>
            <a:r>
              <a:rPr sz="1200" dirty="0">
                <a:latin typeface="Times New Roman"/>
                <a:cs typeface="Times New Roman"/>
              </a:rPr>
              <a:t>và đặc biệt là hàng hóa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công-ten-nơ.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946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Ngoài ra, 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Việt Nam cũng đang phát </a:t>
            </a:r>
            <a:r>
              <a:rPr sz="1200" dirty="0">
                <a:latin typeface="Times New Roman"/>
                <a:cs typeface="Times New Roman"/>
              </a:rPr>
              <a:t>triển </a:t>
            </a:r>
            <a:r>
              <a:rPr sz="1200" spc="-5" dirty="0">
                <a:latin typeface="Times New Roman"/>
                <a:cs typeface="Times New Roman"/>
              </a:rPr>
              <a:t>tuyến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spc="-75" dirty="0">
                <a:latin typeface="Times New Roman"/>
                <a:cs typeface="Times New Roman"/>
              </a:rPr>
              <a:t>ven  </a:t>
            </a:r>
            <a:r>
              <a:rPr sz="1200" dirty="0">
                <a:latin typeface="Times New Roman"/>
                <a:cs typeface="Times New Roman"/>
              </a:rPr>
              <a:t>biển và </a:t>
            </a:r>
            <a:r>
              <a:rPr sz="1200" spc="-5" dirty="0">
                <a:latin typeface="Times New Roman"/>
                <a:cs typeface="Times New Roman"/>
              </a:rPr>
              <a:t>hải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đảo.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799336"/>
            <a:ext cx="6154420" cy="851725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19"/>
              </a:spcBef>
            </a:pPr>
            <a:r>
              <a:rPr sz="1200" b="1" i="1" dirty="0">
                <a:latin typeface="Times New Roman"/>
                <a:cs typeface="Times New Roman"/>
              </a:rPr>
              <a:t>1.1.1.4. </a:t>
            </a:r>
            <a:r>
              <a:rPr sz="1200" b="1" i="1" spc="-10" dirty="0">
                <a:latin typeface="Times New Roman"/>
                <a:cs typeface="Times New Roman"/>
              </a:rPr>
              <a:t>Vận </a:t>
            </a:r>
            <a:r>
              <a:rPr sz="1200" b="1" i="1" dirty="0">
                <a:latin typeface="Times New Roman"/>
                <a:cs typeface="Times New Roman"/>
              </a:rPr>
              <a:t>tải đường </a:t>
            </a:r>
            <a:r>
              <a:rPr sz="1200" b="1" i="1" spc="-5" dirty="0">
                <a:latin typeface="Times New Roman"/>
                <a:cs typeface="Times New Roman"/>
              </a:rPr>
              <a:t>thủy </a:t>
            </a:r>
            <a:r>
              <a:rPr sz="1200" b="1" i="1" dirty="0">
                <a:latin typeface="Times New Roman"/>
                <a:cs typeface="Times New Roman"/>
              </a:rPr>
              <a:t>nội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địa</a:t>
            </a:r>
            <a:endParaRPr sz="1200" dirty="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  <a:spcBef>
                <a:spcPts val="725"/>
              </a:spcBef>
            </a:pPr>
            <a:r>
              <a:rPr sz="1200" spc="-5" dirty="0">
                <a:latin typeface="Times New Roman"/>
                <a:cs typeface="Times New Roman"/>
              </a:rPr>
              <a:t>Việt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bờ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dài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2.360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sông,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kênh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(dài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10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km),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tổng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dài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hơn</a:t>
            </a:r>
          </a:p>
          <a:p>
            <a:pPr marR="7620" algn="r">
              <a:lnSpc>
                <a:spcPct val="100000"/>
              </a:lnSpc>
              <a:spcBef>
                <a:spcPts val="140"/>
              </a:spcBef>
            </a:pPr>
            <a:r>
              <a:rPr sz="1200" dirty="0">
                <a:latin typeface="Times New Roman"/>
                <a:cs typeface="Times New Roman"/>
              </a:rPr>
              <a:t>42.000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km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nghìn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km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từ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bờ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đảo,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tạo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thành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một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hệ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thồng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thủy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nội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địa</a:t>
            </a:r>
            <a:endParaRPr sz="12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10000"/>
              </a:lnSpc>
              <a:spcBef>
                <a:spcPts val="15"/>
              </a:spcBef>
            </a:pP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mọi vùng </a:t>
            </a:r>
            <a:r>
              <a:rPr sz="1200" dirty="0" err="1">
                <a:latin typeface="Times New Roman"/>
                <a:cs typeface="Times New Roman"/>
              </a:rPr>
              <a:t>đất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góp </a:t>
            </a:r>
            <a:r>
              <a:rPr sz="1200" dirty="0">
                <a:latin typeface="Times New Roman"/>
                <a:cs typeface="Times New Roman"/>
              </a:rPr>
              <a:t>phần </a:t>
            </a:r>
            <a:r>
              <a:rPr sz="1200" spc="-5" dirty="0">
                <a:latin typeface="Times New Roman"/>
                <a:cs typeface="Times New Roman"/>
              </a:rPr>
              <a:t>tích </a:t>
            </a:r>
            <a:r>
              <a:rPr sz="1200" dirty="0">
                <a:latin typeface="Times New Roman"/>
                <a:cs typeface="Times New Roman"/>
              </a:rPr>
              <a:t>cực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dirty="0" err="1">
                <a:latin typeface="Times New Roman"/>
                <a:cs typeface="Times New Roman"/>
              </a:rPr>
              <a:t>hóa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hành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khách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 algn="just">
              <a:lnSpc>
                <a:spcPct val="1103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5" dirty="0">
                <a:latin typeface="Times New Roman"/>
                <a:cs typeface="Times New Roman"/>
              </a:rPr>
              <a:t>thuỷ </a:t>
            </a:r>
            <a:r>
              <a:rPr sz="1200" dirty="0">
                <a:latin typeface="Times New Roman"/>
                <a:cs typeface="Times New Roman"/>
              </a:rPr>
              <a:t>nội địa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spc="-5" dirty="0">
                <a:latin typeface="Times New Roman"/>
                <a:cs typeface="Times New Roman"/>
              </a:rPr>
              <a:t>đảm nhận </a:t>
            </a:r>
            <a:r>
              <a:rPr sz="1200" dirty="0">
                <a:latin typeface="Times New Roman"/>
                <a:cs typeface="Times New Roman"/>
              </a:rPr>
              <a:t>vận tải hàng rời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lớn (than, </a:t>
            </a:r>
            <a:r>
              <a:rPr sz="1200" spc="-5" dirty="0">
                <a:latin typeface="Times New Roman"/>
                <a:cs typeface="Times New Roman"/>
              </a:rPr>
              <a:t>ximăng, </a:t>
            </a:r>
            <a:r>
              <a:rPr sz="1200" spc="-50" dirty="0">
                <a:latin typeface="Times New Roman"/>
                <a:cs typeface="Times New Roman"/>
              </a:rPr>
              <a:t>phân  </a:t>
            </a:r>
            <a:r>
              <a:rPr sz="1200" dirty="0">
                <a:latin typeface="Times New Roman"/>
                <a:cs typeface="Times New Roman"/>
              </a:rPr>
              <a:t>bón, </a:t>
            </a:r>
            <a:r>
              <a:rPr sz="1200" spc="-5" dirty="0">
                <a:latin typeface="Times New Roman"/>
                <a:cs typeface="Times New Roman"/>
              </a:rPr>
              <a:t>vật liệu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dirty="0">
                <a:latin typeface="Times New Roman"/>
                <a:cs typeface="Times New Roman"/>
              </a:rPr>
              <a:t>dựng,v.v…) với </a:t>
            </a:r>
            <a:r>
              <a:rPr sz="1200" spc="-5" dirty="0">
                <a:latin typeface="Times New Roman"/>
                <a:cs typeface="Times New Roman"/>
              </a:rPr>
              <a:t>chi </a:t>
            </a:r>
            <a:r>
              <a:rPr sz="1200" dirty="0">
                <a:latin typeface="Times New Roman"/>
                <a:cs typeface="Times New Roman"/>
              </a:rPr>
              <a:t>phí thấp, hàng </a:t>
            </a:r>
            <a:r>
              <a:rPr sz="1200" spc="-5" dirty="0" err="1">
                <a:latin typeface="Times New Roman"/>
                <a:cs typeface="Times New Roman"/>
              </a:rPr>
              <a:t>siêu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siêu trọng, </a:t>
            </a:r>
            <a:r>
              <a:rPr sz="1200" dirty="0">
                <a:latin typeface="Times New Roman"/>
                <a:cs typeface="Times New Roman"/>
              </a:rPr>
              <a:t>vận tải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spc="-45" dirty="0">
                <a:latin typeface="Times New Roman"/>
                <a:cs typeface="Times New Roman"/>
              </a:rPr>
              <a:t>tiếp  </a:t>
            </a:r>
            <a:r>
              <a:rPr sz="1200" dirty="0">
                <a:latin typeface="Times New Roman"/>
                <a:cs typeface="Times New Roman"/>
              </a:rPr>
              <a:t>phục vụ nông </a:t>
            </a:r>
            <a:r>
              <a:rPr sz="1200" spc="-5" dirty="0">
                <a:latin typeface="Times New Roman"/>
                <a:cs typeface="Times New Roman"/>
              </a:rPr>
              <a:t>nghiệp </a:t>
            </a:r>
            <a:r>
              <a:rPr sz="1200" dirty="0">
                <a:latin typeface="Times New Roman"/>
                <a:cs typeface="Times New Roman"/>
              </a:rPr>
              <a:t>và nông thôn. Vận tải </a:t>
            </a:r>
            <a:r>
              <a:rPr sz="1200" spc="5" dirty="0">
                <a:latin typeface="Times New Roman"/>
                <a:cs typeface="Times New Roman"/>
              </a:rPr>
              <a:t>thủy </a:t>
            </a:r>
            <a:r>
              <a:rPr sz="1200" dirty="0">
                <a:latin typeface="Times New Roman"/>
                <a:cs typeface="Times New Roman"/>
              </a:rPr>
              <a:t>nội địa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là một mắt xích lớn trong việc </a:t>
            </a:r>
            <a:r>
              <a:rPr sz="1200" spc="-5" dirty="0">
                <a:latin typeface="Times New Roman"/>
                <a:cs typeface="Times New Roman"/>
              </a:rPr>
              <a:t>phát  </a:t>
            </a:r>
            <a:r>
              <a:rPr sz="1200" dirty="0">
                <a:latin typeface="Times New Roman"/>
                <a:cs typeface="Times New Roman"/>
              </a:rPr>
              <a:t>triển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thức,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Logistics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Việt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Nam.</a:t>
            </a:r>
            <a:endParaRPr sz="1200" dirty="0">
              <a:latin typeface="Times New Roman"/>
              <a:cs typeface="Times New Roman"/>
            </a:endParaRPr>
          </a:p>
          <a:p>
            <a:pPr marL="509270" lvl="3" indent="-497205" algn="just">
              <a:lnSpc>
                <a:spcPct val="100000"/>
              </a:lnSpc>
              <a:spcBef>
                <a:spcPts val="765"/>
              </a:spcBef>
              <a:buAutoNum type="arabicPeriod" startAt="5"/>
              <a:tabLst>
                <a:tab pos="509905" algn="l"/>
              </a:tabLst>
            </a:pPr>
            <a:r>
              <a:rPr sz="1200" b="1" i="1" spc="-10" dirty="0">
                <a:latin typeface="Times New Roman"/>
                <a:cs typeface="Times New Roman"/>
              </a:rPr>
              <a:t>Vận </a:t>
            </a:r>
            <a:r>
              <a:rPr sz="1200" b="1" i="1" dirty="0">
                <a:latin typeface="Times New Roman"/>
                <a:cs typeface="Times New Roman"/>
              </a:rPr>
              <a:t>tải hàng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không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3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 không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nhận vận tải hành </a:t>
            </a:r>
            <a:r>
              <a:rPr sz="1200" spc="-5" dirty="0" err="1">
                <a:latin typeface="Times New Roman"/>
                <a:cs typeface="Times New Roman"/>
              </a:rPr>
              <a:t>khách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dài, quốc tế và hàng hóa </a:t>
            </a:r>
            <a:r>
              <a:rPr sz="1200" spc="-105" dirty="0">
                <a:latin typeface="Times New Roman"/>
                <a:cs typeface="Times New Roman"/>
              </a:rPr>
              <a:t>có  </a:t>
            </a:r>
            <a:r>
              <a:rPr sz="1200" spc="-5" dirty="0">
                <a:latin typeface="Times New Roman"/>
                <a:cs typeface="Times New Roman"/>
              </a:rPr>
              <a:t>giá </a:t>
            </a:r>
            <a:r>
              <a:rPr sz="1200" dirty="0">
                <a:latin typeface="Times New Roman"/>
                <a:cs typeface="Times New Roman"/>
              </a:rPr>
              <a:t>trị kinh tế </a:t>
            </a:r>
            <a:r>
              <a:rPr sz="1200" spc="-5" dirty="0">
                <a:latin typeface="Times New Roman"/>
                <a:cs typeface="Times New Roman"/>
              </a:rPr>
              <a:t>cao.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Việt Nam, </a:t>
            </a:r>
            <a:r>
              <a:rPr sz="1200" spc="-10" dirty="0">
                <a:latin typeface="Times New Roman"/>
                <a:cs typeface="Times New Roman"/>
              </a:rPr>
              <a:t>Luật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dân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(có </a:t>
            </a:r>
            <a:r>
              <a:rPr sz="1200" dirty="0">
                <a:latin typeface="Times New Roman"/>
                <a:cs typeface="Times New Roman"/>
              </a:rPr>
              <a:t>hiệu lực từ ngày 01/01/2007) </a:t>
            </a:r>
            <a:r>
              <a:rPr sz="1200" spc="-5" dirty="0">
                <a:latin typeface="Times New Roman"/>
                <a:cs typeface="Times New Roman"/>
              </a:rPr>
              <a:t>cho  phép </a:t>
            </a:r>
            <a:r>
              <a:rPr sz="1200" dirty="0">
                <a:latin typeface="Times New Roman"/>
                <a:cs typeface="Times New Roman"/>
              </a:rPr>
              <a:t>mọi thành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>
                <a:latin typeface="Times New Roman"/>
                <a:cs typeface="Times New Roman"/>
              </a:rPr>
              <a:t>kinh tế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tham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dirty="0">
                <a:latin typeface="Times New Roman"/>
                <a:cs typeface="Times New Roman"/>
              </a:rPr>
              <a:t>vận tải hàng </a:t>
            </a:r>
            <a:r>
              <a:rPr sz="1200" spc="-5" dirty="0">
                <a:latin typeface="Times New Roman"/>
                <a:cs typeface="Times New Roman"/>
              </a:rPr>
              <a:t>không,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thị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mở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gắn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liền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dirty="0" err="1">
                <a:latin typeface="Times New Roman"/>
                <a:cs typeface="Times New Roman"/>
              </a:rPr>
              <a:t>thị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không khu vực và thế </a:t>
            </a:r>
            <a:r>
              <a:rPr sz="1200" spc="-5" dirty="0">
                <a:latin typeface="Times New Roman"/>
                <a:cs typeface="Times New Roman"/>
              </a:rPr>
              <a:t>giới, </a:t>
            </a:r>
            <a:r>
              <a:rPr sz="1200" dirty="0">
                <a:latin typeface="Times New Roman"/>
                <a:cs typeface="Times New Roman"/>
              </a:rPr>
              <a:t>mở mới </a:t>
            </a:r>
            <a:r>
              <a:rPr sz="1200" spc="-5" dirty="0">
                <a:latin typeface="Times New Roman"/>
                <a:cs typeface="Times New Roman"/>
              </a:rPr>
              <a:t>các tuyến </a:t>
            </a:r>
            <a:r>
              <a:rPr sz="1200" spc="5" dirty="0">
                <a:latin typeface="Times New Roman"/>
                <a:cs typeface="Times New Roman"/>
              </a:rPr>
              <a:t>bay </a:t>
            </a:r>
            <a:r>
              <a:rPr sz="1200" spc="10" dirty="0">
                <a:latin typeface="Times New Roman"/>
                <a:cs typeface="Times New Roman"/>
              </a:rPr>
              <a:t>quốc </a:t>
            </a:r>
            <a:r>
              <a:rPr sz="1200" dirty="0">
                <a:latin typeface="Times New Roman"/>
                <a:cs typeface="Times New Roman"/>
              </a:rPr>
              <a:t>tế tầm </a:t>
            </a:r>
            <a:r>
              <a:rPr sz="1200" spc="-40" dirty="0">
                <a:latin typeface="Times New Roman"/>
                <a:cs typeface="Times New Roman"/>
              </a:rPr>
              <a:t>trung  </a:t>
            </a:r>
            <a:r>
              <a:rPr sz="1200" dirty="0">
                <a:latin typeface="Times New Roman"/>
                <a:cs typeface="Times New Roman"/>
              </a:rPr>
              <a:t>và tầm xa, tăng </a:t>
            </a:r>
            <a:r>
              <a:rPr sz="1200" spc="10" dirty="0">
                <a:latin typeface="Times New Roman"/>
                <a:cs typeface="Times New Roman"/>
              </a:rPr>
              <a:t>tỷ </a:t>
            </a:r>
            <a:r>
              <a:rPr sz="1200" spc="5" dirty="0">
                <a:latin typeface="Times New Roman"/>
                <a:cs typeface="Times New Roman"/>
              </a:rPr>
              <a:t>lệ </a:t>
            </a:r>
            <a:r>
              <a:rPr sz="1200" dirty="0">
                <a:latin typeface="Times New Roman"/>
                <a:cs typeface="Times New Roman"/>
              </a:rPr>
              <a:t>đảm </a:t>
            </a:r>
            <a:r>
              <a:rPr sz="1200" spc="-5" dirty="0">
                <a:latin typeface="Times New Roman"/>
                <a:cs typeface="Times New Roman"/>
              </a:rPr>
              <a:t>nhận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 quốc tế </a:t>
            </a:r>
            <a:r>
              <a:rPr sz="1200" spc="-5" dirty="0">
                <a:latin typeface="Times New Roman"/>
                <a:cs typeface="Times New Roman"/>
              </a:rPr>
              <a:t>đi/đến Việt Nam </a:t>
            </a:r>
            <a:r>
              <a:rPr sz="1200" dirty="0">
                <a:latin typeface="Times New Roman"/>
                <a:cs typeface="Times New Roman"/>
              </a:rPr>
              <a:t>của các </a:t>
            </a:r>
            <a:r>
              <a:rPr sz="1200" spc="5" dirty="0">
                <a:latin typeface="Times New Roman"/>
                <a:cs typeface="Times New Roman"/>
              </a:rPr>
              <a:t>hãng </a:t>
            </a:r>
            <a:r>
              <a:rPr sz="1200" dirty="0">
                <a:latin typeface="Times New Roman"/>
                <a:cs typeface="Times New Roman"/>
              </a:rPr>
              <a:t>hàng  không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giúp hành khách có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ra lựa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>
                <a:latin typeface="Times New Roman"/>
                <a:cs typeface="Times New Roman"/>
              </a:rPr>
              <a:t>thực </a:t>
            </a:r>
            <a:r>
              <a:rPr sz="1200" spc="-5" dirty="0">
                <a:latin typeface="Times New Roman"/>
                <a:cs typeface="Times New Roman"/>
              </a:rPr>
              <a:t>sự,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phát </a:t>
            </a:r>
            <a:r>
              <a:rPr sz="1200" dirty="0" err="1">
                <a:latin typeface="Times New Roman"/>
                <a:cs typeface="Times New Roman"/>
              </a:rPr>
              <a:t>triển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vận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tải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hàng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trở </a:t>
            </a:r>
            <a:r>
              <a:rPr sz="1200" spc="-5" dirty="0" err="1">
                <a:latin typeface="Times New Roman"/>
                <a:cs typeface="Times New Roman"/>
              </a:rPr>
              <a:t>thành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vận tải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toàn, phổ thông và thuận </a:t>
            </a:r>
            <a:r>
              <a:rPr sz="1200" spc="-5" dirty="0">
                <a:latin typeface="Times New Roman"/>
                <a:cs typeface="Times New Roman"/>
              </a:rPr>
              <a:t>tiện.</a:t>
            </a:r>
            <a:endParaRPr sz="1200" dirty="0">
              <a:latin typeface="Times New Roman"/>
              <a:cs typeface="Times New Roman"/>
            </a:endParaRPr>
          </a:p>
          <a:p>
            <a:pPr marL="509270" lvl="3" indent="-497205" algn="just">
              <a:lnSpc>
                <a:spcPct val="100000"/>
              </a:lnSpc>
              <a:spcBef>
                <a:spcPts val="770"/>
              </a:spcBef>
              <a:buAutoNum type="arabicPeriod" startAt="6"/>
              <a:tabLst>
                <a:tab pos="509905" algn="l"/>
              </a:tabLst>
            </a:pPr>
            <a:r>
              <a:rPr sz="1200" b="1" i="1" spc="-10" dirty="0">
                <a:latin typeface="Times New Roman"/>
                <a:cs typeface="Times New Roman"/>
              </a:rPr>
              <a:t>Vận </a:t>
            </a:r>
            <a:r>
              <a:rPr sz="1200" b="1" i="1" dirty="0">
                <a:latin typeface="Times New Roman"/>
                <a:cs typeface="Times New Roman"/>
              </a:rPr>
              <a:t>tải đường </a:t>
            </a:r>
            <a:r>
              <a:rPr sz="1200" b="1" i="1" spc="-5" dirty="0">
                <a:latin typeface="Times New Roman"/>
                <a:cs typeface="Times New Roman"/>
              </a:rPr>
              <a:t>ống, vận </a:t>
            </a:r>
            <a:r>
              <a:rPr sz="1200" b="1" i="1" dirty="0">
                <a:latin typeface="Times New Roman"/>
                <a:cs typeface="Times New Roman"/>
              </a:rPr>
              <a:t>tải </a:t>
            </a:r>
            <a:r>
              <a:rPr sz="1200" b="1" i="1" spc="-5" dirty="0">
                <a:latin typeface="Times New Roman"/>
                <a:cs typeface="Times New Roman"/>
              </a:rPr>
              <a:t>cáp </a:t>
            </a:r>
            <a:r>
              <a:rPr sz="1200" b="1" i="1" dirty="0">
                <a:latin typeface="Times New Roman"/>
                <a:cs typeface="Times New Roman"/>
              </a:rPr>
              <a:t>treo, </a:t>
            </a:r>
            <a:r>
              <a:rPr sz="1200" b="1" i="1" spc="-5" dirty="0">
                <a:latin typeface="Times New Roman"/>
                <a:cs typeface="Times New Roman"/>
              </a:rPr>
              <a:t>vận </a:t>
            </a:r>
            <a:r>
              <a:rPr sz="1200" b="1" i="1" dirty="0">
                <a:latin typeface="Times New Roman"/>
                <a:cs typeface="Times New Roman"/>
              </a:rPr>
              <a:t>tải băng</a:t>
            </a:r>
            <a:r>
              <a:rPr sz="1200" b="1" i="1" spc="2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truyền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ống,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băng </a:t>
            </a:r>
            <a:r>
              <a:rPr sz="1200" spc="-5" dirty="0">
                <a:latin typeface="Times New Roman"/>
                <a:cs typeface="Times New Roman"/>
              </a:rPr>
              <a:t>truyền </a:t>
            </a:r>
            <a:r>
              <a:rPr sz="1200" dirty="0">
                <a:latin typeface="Times New Roman"/>
                <a:cs typeface="Times New Roman"/>
              </a:rPr>
              <a:t>và vận tải </a:t>
            </a:r>
            <a:r>
              <a:rPr sz="1200" spc="-5" dirty="0">
                <a:latin typeface="Times New Roman"/>
                <a:cs typeface="Times New Roman"/>
              </a:rPr>
              <a:t>cáp treo </a:t>
            </a:r>
            <a:r>
              <a:rPr sz="1200" dirty="0">
                <a:latin typeface="Times New Roman"/>
                <a:cs typeface="Times New Roman"/>
              </a:rPr>
              <a:t>là hình thức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đặc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biệt.</a:t>
            </a:r>
          </a:p>
          <a:p>
            <a:pPr marL="12700" marR="5715" indent="456565" algn="just">
              <a:lnSpc>
                <a:spcPct val="110100"/>
              </a:lnSpc>
              <a:spcBef>
                <a:spcPts val="10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ống dùng để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chuyển hàng hóa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dầu </a:t>
            </a:r>
            <a:r>
              <a:rPr sz="1200" dirty="0">
                <a:latin typeface="Times New Roman"/>
                <a:cs typeface="Times New Roman"/>
              </a:rPr>
              <a:t>mỏ, hơi </a:t>
            </a:r>
            <a:r>
              <a:rPr sz="1200" dirty="0" err="1">
                <a:latin typeface="Times New Roman"/>
                <a:cs typeface="Times New Roman"/>
              </a:rPr>
              <a:t>đốt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nước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sạch,v.v</a:t>
            </a:r>
            <a:r>
              <a:rPr sz="1200" spc="-5" dirty="0">
                <a:latin typeface="Times New Roman"/>
                <a:cs typeface="Times New Roman"/>
              </a:rPr>
              <a:t>… </a:t>
            </a:r>
            <a:r>
              <a:rPr sz="1200" dirty="0">
                <a:latin typeface="Times New Roman"/>
                <a:cs typeface="Times New Roman"/>
              </a:rPr>
              <a:t>Trong những </a:t>
            </a:r>
            <a:r>
              <a:rPr sz="1200" spc="-5" dirty="0">
                <a:latin typeface="Times New Roman"/>
                <a:cs typeface="Times New Roman"/>
              </a:rPr>
              <a:t>năm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spc="-5" dirty="0">
                <a:latin typeface="Times New Roman"/>
                <a:cs typeface="Times New Roman"/>
              </a:rPr>
              <a:t>đây,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này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>
                <a:latin typeface="Times New Roman"/>
                <a:cs typeface="Times New Roman"/>
              </a:rPr>
              <a:t>triển </a:t>
            </a:r>
            <a:r>
              <a:rPr sz="1200" spc="-5" dirty="0">
                <a:latin typeface="Times New Roman"/>
                <a:cs typeface="Times New Roman"/>
              </a:rPr>
              <a:t>rất nhanh. </a:t>
            </a:r>
            <a:r>
              <a:rPr sz="1200" dirty="0">
                <a:latin typeface="Times New Roman"/>
                <a:cs typeface="Times New Roman"/>
              </a:rPr>
              <a:t>Tuy nhiên, </a:t>
            </a:r>
            <a:r>
              <a:rPr sz="1200" spc="-70" dirty="0">
                <a:latin typeface="Times New Roman"/>
                <a:cs typeface="Times New Roman"/>
              </a:rPr>
              <a:t>vẫn  </a:t>
            </a:r>
            <a:r>
              <a:rPr sz="1200" dirty="0">
                <a:latin typeface="Times New Roman"/>
                <a:cs typeface="Times New Roman"/>
              </a:rPr>
              <a:t>tồn </a:t>
            </a: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điểm:</a:t>
            </a:r>
          </a:p>
          <a:p>
            <a:pPr marL="558165" indent="-89535" algn="just">
              <a:lnSpc>
                <a:spcPct val="100000"/>
              </a:lnSpc>
              <a:spcBef>
                <a:spcPts val="14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dầu mỏ và </a:t>
            </a:r>
            <a:r>
              <a:rPr sz="1200" spc="-5" dirty="0">
                <a:latin typeface="Times New Roman"/>
                <a:cs typeface="Times New Roman"/>
              </a:rPr>
              <a:t>sản phẩm </a:t>
            </a:r>
            <a:r>
              <a:rPr sz="1200" dirty="0">
                <a:latin typeface="Times New Roman"/>
                <a:cs typeface="Times New Roman"/>
              </a:rPr>
              <a:t>dầu mỏ thấp, </a:t>
            </a:r>
            <a:r>
              <a:rPr sz="1200" spc="-5" dirty="0">
                <a:latin typeface="Times New Roman"/>
                <a:cs typeface="Times New Roman"/>
              </a:rPr>
              <a:t>khoảng </a:t>
            </a:r>
            <a:r>
              <a:rPr sz="1200" dirty="0">
                <a:latin typeface="Times New Roman"/>
                <a:cs typeface="Times New Roman"/>
              </a:rPr>
              <a:t>3-6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km/h;</a:t>
            </a:r>
          </a:p>
          <a:p>
            <a:pPr marL="12700" marR="9525" indent="456565" algn="just">
              <a:lnSpc>
                <a:spcPts val="1600"/>
              </a:lnSpc>
              <a:spcBef>
                <a:spcPts val="65"/>
              </a:spcBef>
              <a:buChar char="-"/>
              <a:tabLst>
                <a:tab pos="563245" algn="l"/>
              </a:tabLst>
            </a:pPr>
            <a:r>
              <a:rPr sz="1200" spc="-5" dirty="0">
                <a:latin typeface="Times New Roman"/>
                <a:cs typeface="Times New Roman"/>
              </a:rPr>
              <a:t>Việc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dirty="0" err="1">
                <a:latin typeface="Times New Roman"/>
                <a:cs typeface="Times New Roman"/>
              </a:rPr>
              <a:t>dựng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ống </a:t>
            </a:r>
            <a:r>
              <a:rPr sz="1200" spc="5" dirty="0">
                <a:latin typeface="Times New Roman"/>
                <a:cs typeface="Times New Roman"/>
              </a:rPr>
              <a:t>sẽ </a:t>
            </a:r>
            <a:r>
              <a:rPr sz="1200" spc="-5" dirty="0">
                <a:latin typeface="Times New Roman"/>
                <a:cs typeface="Times New Roman"/>
              </a:rPr>
              <a:t>kém </a:t>
            </a:r>
            <a:r>
              <a:rPr sz="1200" dirty="0">
                <a:latin typeface="Times New Roman"/>
                <a:cs typeface="Times New Roman"/>
              </a:rPr>
              <a:t>hiệu quả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l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ợng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 tải lớn, </a:t>
            </a:r>
            <a:r>
              <a:rPr sz="1200" dirty="0" err="1" smtClean="0">
                <a:latin typeface="Times New Roman"/>
                <a:cs typeface="Times New Roman"/>
              </a:rPr>
              <a:t>thời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gian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khai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thác </a:t>
            </a:r>
            <a:r>
              <a:rPr sz="1200" dirty="0">
                <a:latin typeface="Times New Roman"/>
                <a:cs typeface="Times New Roman"/>
              </a:rPr>
              <a:t>không lâu </a:t>
            </a:r>
            <a:r>
              <a:rPr sz="1200" spc="-5" dirty="0">
                <a:latin typeface="Times New Roman"/>
                <a:cs typeface="Times New Roman"/>
              </a:rPr>
              <a:t>dài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không bảo </a:t>
            </a:r>
            <a:r>
              <a:rPr sz="1200" spc="-5" dirty="0">
                <a:latin typeface="Times New Roman"/>
                <a:cs typeface="Times New Roman"/>
              </a:rPr>
              <a:t>đảm sự </a:t>
            </a:r>
            <a:r>
              <a:rPr sz="1200" dirty="0">
                <a:latin typeface="Times New Roman"/>
                <a:cs typeface="Times New Roman"/>
              </a:rPr>
              <a:t>hoạt động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dirty="0">
                <a:latin typeface="Times New Roman"/>
                <a:cs typeface="Times New Roman"/>
              </a:rPr>
              <a:t>tục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ống;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60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Chỉ thích hợp với một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hóa.</a:t>
            </a:r>
          </a:p>
          <a:p>
            <a:pPr marL="12700" marR="14604" indent="456565" algn="just">
              <a:lnSpc>
                <a:spcPct val="110000"/>
              </a:lnSpc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băng </a:t>
            </a:r>
            <a:r>
              <a:rPr sz="1200" spc="-5" dirty="0">
                <a:latin typeface="Times New Roman"/>
                <a:cs typeface="Times New Roman"/>
              </a:rPr>
              <a:t>truyền </a:t>
            </a:r>
            <a:r>
              <a:rPr sz="1200" dirty="0">
                <a:latin typeface="Times New Roman"/>
                <a:cs typeface="Times New Roman"/>
              </a:rPr>
              <a:t>dùng để vận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hàng hóa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dirty="0">
                <a:latin typeface="Times New Roman"/>
                <a:cs typeface="Times New Roman"/>
              </a:rPr>
              <a:t>là vật </a:t>
            </a:r>
            <a:r>
              <a:rPr sz="1200" spc="-5" dirty="0">
                <a:latin typeface="Times New Roman"/>
                <a:cs typeface="Times New Roman"/>
              </a:rPr>
              <a:t>liệu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dirty="0">
                <a:latin typeface="Times New Roman"/>
                <a:cs typeface="Times New Roman"/>
              </a:rPr>
              <a:t>dựng, quặng, có 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lớn, </a:t>
            </a:r>
            <a:r>
              <a:rPr sz="1200" dirty="0" err="1">
                <a:latin typeface="Times New Roman"/>
                <a:cs typeface="Times New Roman"/>
              </a:rPr>
              <a:t>quãng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ngắn.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10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cáp treo 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dirty="0">
                <a:latin typeface="Times New Roman"/>
                <a:cs typeface="Times New Roman"/>
              </a:rPr>
              <a:t>hiện nay dùng để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khách, </a:t>
            </a:r>
            <a:r>
              <a:rPr sz="1200" dirty="0">
                <a:latin typeface="Times New Roman"/>
                <a:cs typeface="Times New Roman"/>
              </a:rPr>
              <a:t>phục </a:t>
            </a:r>
            <a:r>
              <a:rPr sz="1200" spc="5" dirty="0">
                <a:latin typeface="Times New Roman"/>
                <a:cs typeface="Times New Roman"/>
              </a:rPr>
              <a:t>vụ </a:t>
            </a:r>
            <a:r>
              <a:rPr sz="1200" dirty="0">
                <a:latin typeface="Times New Roman"/>
                <a:cs typeface="Times New Roman"/>
              </a:rPr>
              <a:t>du </a:t>
            </a:r>
            <a:r>
              <a:rPr sz="1200" spc="-5" dirty="0">
                <a:latin typeface="Times New Roman"/>
                <a:cs typeface="Times New Roman"/>
              </a:rPr>
              <a:t>lịch. </a:t>
            </a:r>
            <a:r>
              <a:rPr sz="1200" spc="-90" dirty="0" err="1" smtClean="0">
                <a:latin typeface="Times New Roman"/>
                <a:cs typeface="Times New Roman"/>
              </a:rPr>
              <a:t>Th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ờng</a:t>
            </a:r>
            <a:r>
              <a:rPr sz="1200" spc="-90" dirty="0" smtClean="0">
                <a:latin typeface="Times New Roman"/>
                <a:cs typeface="Times New Roman"/>
              </a:rPr>
              <a:t> 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dirty="0">
                <a:latin typeface="Times New Roman"/>
                <a:cs typeface="Times New Roman"/>
              </a:rPr>
              <a:t>dựng tại các nơi có địa hình khó </a:t>
            </a:r>
            <a:r>
              <a:rPr sz="1200" spc="-5" dirty="0" err="1">
                <a:latin typeface="Times New Roman"/>
                <a:cs typeface="Times New Roman"/>
              </a:rPr>
              <a:t>khăn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nh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núi </a:t>
            </a:r>
            <a:r>
              <a:rPr sz="1200" spc="-5" dirty="0">
                <a:latin typeface="Times New Roman"/>
                <a:cs typeface="Times New Roman"/>
              </a:rPr>
              <a:t>cao, eo</a:t>
            </a:r>
            <a:r>
              <a:rPr sz="1200" spc="-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biển…</a:t>
            </a:r>
          </a:p>
          <a:p>
            <a:pPr marL="12700" algn="just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1.1.2. Vận </a:t>
            </a:r>
            <a:r>
              <a:rPr sz="1200" b="1" dirty="0">
                <a:latin typeface="Times New Roman"/>
                <a:cs typeface="Times New Roman"/>
              </a:rPr>
              <a:t>tải đa </a:t>
            </a:r>
            <a:r>
              <a:rPr sz="1200" b="1" spc="-5" dirty="0">
                <a:latin typeface="Times New Roman"/>
                <a:cs typeface="Times New Roman"/>
              </a:rPr>
              <a:t>phương</a:t>
            </a:r>
            <a:r>
              <a:rPr sz="1200" b="1" dirty="0">
                <a:latin typeface="Times New Roman"/>
                <a:cs typeface="Times New Roman"/>
              </a:rPr>
              <a:t> thức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8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là việc vận tải hàng hóa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dirty="0">
                <a:latin typeface="Times New Roman"/>
                <a:cs typeface="Times New Roman"/>
              </a:rPr>
              <a:t>ít </a:t>
            </a:r>
            <a:r>
              <a:rPr sz="1200" spc="-5" dirty="0">
                <a:latin typeface="Times New Roman"/>
                <a:cs typeface="Times New Roman"/>
              </a:rPr>
              <a:t>nhất </a:t>
            </a:r>
            <a:r>
              <a:rPr sz="1200" spc="-5" dirty="0" err="1">
                <a:latin typeface="Times New Roman"/>
                <a:cs typeface="Times New Roman"/>
              </a:rPr>
              <a:t>hai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 err="1">
                <a:latin typeface="Times New Roman"/>
                <a:cs typeface="Times New Roman"/>
              </a:rPr>
              <a:t>vận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tải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khác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nhau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cơ sở </a:t>
            </a:r>
            <a:r>
              <a:rPr sz="1200" dirty="0">
                <a:latin typeface="Times New Roman"/>
                <a:cs typeface="Times New Roman"/>
              </a:rPr>
              <a:t>hợp đồng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trong đó </a:t>
            </a:r>
            <a:r>
              <a:rPr sz="1200" spc="-5" dirty="0">
                <a:latin typeface="Times New Roman"/>
                <a:cs typeface="Times New Roman"/>
              </a:rPr>
              <a:t>có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13335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vận 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ở </a:t>
            </a:r>
            <a:r>
              <a:rPr sz="1200" spc="-5" dirty="0">
                <a:latin typeface="Times New Roman"/>
                <a:cs typeface="Times New Roman"/>
              </a:rPr>
              <a:t>Việt Nam </a:t>
            </a:r>
            <a:r>
              <a:rPr sz="1200" dirty="0">
                <a:latin typeface="Times New Roman"/>
                <a:cs typeface="Times New Roman"/>
              </a:rPr>
              <a:t>bao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dirty="0">
                <a:latin typeface="Times New Roman"/>
                <a:cs typeface="Times New Roman"/>
              </a:rPr>
              <a:t>vận tải </a:t>
            </a:r>
            <a:r>
              <a:rPr sz="1200" spc="5" dirty="0" err="1">
                <a:latin typeface="Times New Roman"/>
                <a:cs typeface="Times New Roman"/>
              </a:rPr>
              <a:t>đa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quốc tế </a:t>
            </a:r>
            <a:r>
              <a:rPr sz="1200" spc="-204" dirty="0">
                <a:latin typeface="Times New Roman"/>
                <a:cs typeface="Times New Roman"/>
              </a:rPr>
              <a:t>và 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nội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địa.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spc="-5" dirty="0">
                <a:latin typeface="Times New Roman"/>
                <a:cs typeface="Times New Roman"/>
              </a:rPr>
              <a:t>“</a:t>
            </a:r>
            <a:r>
              <a:rPr sz="1200" i="1" spc="-5" dirty="0">
                <a:latin typeface="Times New Roman"/>
                <a:cs typeface="Times New Roman"/>
              </a:rPr>
              <a:t>Vận </a:t>
            </a:r>
            <a:r>
              <a:rPr sz="1200" i="1" dirty="0">
                <a:latin typeface="Times New Roman"/>
                <a:cs typeface="Times New Roman"/>
              </a:rPr>
              <a:t>tải đa </a:t>
            </a:r>
            <a:r>
              <a:rPr sz="1200" i="1" spc="-5" dirty="0">
                <a:latin typeface="Times New Roman"/>
                <a:cs typeface="Times New Roman"/>
              </a:rPr>
              <a:t>phương </a:t>
            </a:r>
            <a:r>
              <a:rPr sz="1200" i="1" dirty="0">
                <a:latin typeface="Times New Roman"/>
                <a:cs typeface="Times New Roman"/>
              </a:rPr>
              <a:t>thức quốc tế</a:t>
            </a:r>
            <a:r>
              <a:rPr sz="1200" dirty="0">
                <a:latin typeface="Times New Roman"/>
                <a:cs typeface="Times New Roman"/>
              </a:rPr>
              <a:t>” là vận 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từ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spc="-130" dirty="0">
                <a:latin typeface="Times New Roman"/>
                <a:cs typeface="Times New Roman"/>
              </a:rPr>
              <a:t>vận 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nhận hàng hóa ở </a:t>
            </a:r>
            <a:r>
              <a:rPr sz="1200" spc="-5" dirty="0">
                <a:latin typeface="Times New Roman"/>
                <a:cs typeface="Times New Roman"/>
              </a:rPr>
              <a:t>Việt </a:t>
            </a:r>
            <a:r>
              <a:rPr sz="1200" spc="5" dirty="0">
                <a:latin typeface="Times New Roman"/>
                <a:cs typeface="Times New Roman"/>
              </a:rPr>
              <a:t>Nam,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một địa </a:t>
            </a:r>
            <a:r>
              <a:rPr sz="1200" dirty="0" err="1">
                <a:latin typeface="Times New Roman"/>
                <a:cs typeface="Times New Roman"/>
              </a:rPr>
              <a:t>điểm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trả hàng </a:t>
            </a:r>
            <a:r>
              <a:rPr sz="1200" spc="-440" dirty="0">
                <a:latin typeface="Times New Roman"/>
                <a:cs typeface="Times New Roman"/>
              </a:rPr>
              <a:t>ở 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869441"/>
            <a:ext cx="6149975" cy="419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1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spc="-5" dirty="0">
                <a:latin typeface="Times New Roman"/>
                <a:cs typeface="Times New Roman"/>
              </a:rPr>
              <a:t>“</a:t>
            </a:r>
            <a:r>
              <a:rPr sz="1200" i="1" spc="-5" dirty="0">
                <a:latin typeface="Times New Roman"/>
                <a:cs typeface="Times New Roman"/>
              </a:rPr>
              <a:t>Vận </a:t>
            </a:r>
            <a:r>
              <a:rPr sz="1200" i="1" dirty="0">
                <a:latin typeface="Times New Roman"/>
                <a:cs typeface="Times New Roman"/>
              </a:rPr>
              <a:t>tải đa </a:t>
            </a:r>
            <a:r>
              <a:rPr sz="1200" i="1" spc="-5" dirty="0">
                <a:latin typeface="Times New Roman"/>
                <a:cs typeface="Times New Roman"/>
              </a:rPr>
              <a:t>phương </a:t>
            </a:r>
            <a:r>
              <a:rPr sz="1200" i="1" dirty="0">
                <a:latin typeface="Times New Roman"/>
                <a:cs typeface="Times New Roman"/>
              </a:rPr>
              <a:t>thức nội địa</a:t>
            </a:r>
            <a:r>
              <a:rPr sz="1200" dirty="0">
                <a:latin typeface="Times New Roman"/>
                <a:cs typeface="Times New Roman"/>
              </a:rPr>
              <a:t>” là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thức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phạm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smtClean="0">
                <a:latin typeface="Times New Roman"/>
                <a:cs typeface="Times New Roman"/>
              </a:rPr>
              <a:t>vi </a:t>
            </a:r>
            <a:r>
              <a:rPr sz="1200" dirty="0" err="1" smtClean="0">
                <a:latin typeface="Times New Roman"/>
                <a:cs typeface="Times New Roman"/>
              </a:rPr>
              <a:t>lãnh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thổ </a:t>
            </a:r>
            <a:r>
              <a:rPr sz="1200" spc="-5" dirty="0">
                <a:latin typeface="Times New Roman"/>
                <a:cs typeface="Times New Roman"/>
              </a:rPr>
              <a:t>Việt Nam.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63039" y="1391285"/>
            <a:ext cx="4762500" cy="32296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4599558"/>
            <a:ext cx="6154420" cy="436689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940560">
              <a:lnSpc>
                <a:spcPct val="100000"/>
              </a:lnSpc>
              <a:spcBef>
                <a:spcPts val="880"/>
              </a:spcBef>
            </a:pPr>
            <a:r>
              <a:rPr sz="1200" spc="-5" dirty="0">
                <a:latin typeface="Times New Roman"/>
                <a:cs typeface="Times New Roman"/>
              </a:rPr>
              <a:t>Hình1-1: </a:t>
            </a:r>
            <a:r>
              <a:rPr sz="1200" spc="-10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(Logistics)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 algn="just">
              <a:lnSpc>
                <a:spcPct val="100000"/>
              </a:lnSpc>
              <a:spcBef>
                <a:spcPts val="780"/>
              </a:spcBef>
              <a:buAutoNum type="arabicPeriod" startAt="3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Hoạt </a:t>
            </a:r>
            <a:r>
              <a:rPr sz="1200" b="1" spc="-5" dirty="0">
                <a:latin typeface="Times New Roman"/>
                <a:cs typeface="Times New Roman"/>
              </a:rPr>
              <a:t>động Logistics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200"/>
              </a:lnSpc>
              <a:spcBef>
                <a:spcPts val="570"/>
              </a:spcBef>
            </a:pP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Logistics </a:t>
            </a:r>
            <a:r>
              <a:rPr sz="1200" dirty="0">
                <a:latin typeface="Times New Roman"/>
                <a:cs typeface="Times New Roman"/>
              </a:rPr>
              <a:t>là một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thực </a:t>
            </a:r>
            <a:r>
              <a:rPr sz="1200" spc="-5" dirty="0">
                <a:latin typeface="Times New Roman"/>
                <a:cs typeface="Times New Roman"/>
              </a:rPr>
              <a:t>tiễn </a:t>
            </a:r>
            <a:r>
              <a:rPr sz="1200" dirty="0">
                <a:latin typeface="Times New Roman"/>
                <a:cs typeface="Times New Roman"/>
              </a:rPr>
              <a:t>cần </a:t>
            </a:r>
            <a:r>
              <a:rPr sz="1200" spc="-5" dirty="0">
                <a:latin typeface="Times New Roman"/>
                <a:cs typeface="Times New Roman"/>
              </a:rPr>
              <a:t>thiết nhằm </a:t>
            </a:r>
            <a:r>
              <a:rPr sz="1200" dirty="0">
                <a:latin typeface="Times New Roman"/>
                <a:cs typeface="Times New Roman"/>
              </a:rPr>
              <a:t>thực hiện một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nhiều công </a:t>
            </a:r>
            <a:r>
              <a:rPr sz="1200" spc="-5" dirty="0">
                <a:latin typeface="Times New Roman"/>
                <a:cs typeface="Times New Roman"/>
              </a:rPr>
              <a:t>đoạn, </a:t>
            </a:r>
            <a:r>
              <a:rPr sz="1200" dirty="0">
                <a:latin typeface="Times New Roman"/>
                <a:cs typeface="Times New Roman"/>
              </a:rPr>
              <a:t>bao 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dirty="0">
                <a:latin typeface="Times New Roman"/>
                <a:cs typeface="Times New Roman"/>
              </a:rPr>
              <a:t>nhận </a:t>
            </a:r>
            <a:r>
              <a:rPr sz="1200" spc="-5" dirty="0">
                <a:latin typeface="Times New Roman"/>
                <a:cs typeface="Times New Roman"/>
              </a:rPr>
              <a:t>hàng, vận </a:t>
            </a:r>
            <a:r>
              <a:rPr sz="1200" dirty="0">
                <a:latin typeface="Times New Roman"/>
                <a:cs typeface="Times New Roman"/>
              </a:rPr>
              <a:t>tải,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kho, làm thủ tục </a:t>
            </a:r>
            <a:r>
              <a:rPr sz="1200" spc="-5" dirty="0">
                <a:latin typeface="Times New Roman"/>
                <a:cs typeface="Times New Roman"/>
              </a:rPr>
              <a:t>hải quan </a:t>
            </a:r>
            <a:r>
              <a:rPr sz="1200" dirty="0">
                <a:latin typeface="Times New Roman"/>
                <a:cs typeface="Times New Roman"/>
              </a:rPr>
              <a:t>và các loại </a:t>
            </a:r>
            <a:r>
              <a:rPr sz="1200" dirty="0" err="1">
                <a:latin typeface="Times New Roman"/>
                <a:cs typeface="Times New Roman"/>
              </a:rPr>
              <a:t>giấy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tờ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vấn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khách hàng, </a:t>
            </a:r>
            <a:r>
              <a:rPr sz="1200" spc="-85" dirty="0">
                <a:latin typeface="Times New Roman"/>
                <a:cs typeface="Times New Roman"/>
              </a:rPr>
              <a:t>đóng  </a:t>
            </a:r>
            <a:r>
              <a:rPr sz="1200" spc="-5" dirty="0">
                <a:latin typeface="Times New Roman"/>
                <a:cs typeface="Times New Roman"/>
              </a:rPr>
              <a:t>gói, giao </a:t>
            </a:r>
            <a:r>
              <a:rPr sz="1200" dirty="0">
                <a:latin typeface="Times New Roman"/>
                <a:cs typeface="Times New Roman"/>
              </a:rPr>
              <a:t>hàng hoặc thu </a:t>
            </a:r>
            <a:r>
              <a:rPr sz="1200" spc="-5" dirty="0">
                <a:latin typeface="Times New Roman"/>
                <a:cs typeface="Times New Roman"/>
              </a:rPr>
              <a:t>gom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hóa, </a:t>
            </a:r>
            <a:r>
              <a:rPr sz="1200" dirty="0">
                <a:latin typeface="Times New Roman"/>
                <a:cs typeface="Times New Roman"/>
              </a:rPr>
              <a:t>thông quan nội địa, các dịch vụ logistics </a:t>
            </a:r>
            <a:r>
              <a:rPr sz="1200" spc="-5" dirty="0">
                <a:latin typeface="Times New Roman"/>
                <a:cs typeface="Times New Roman"/>
              </a:rPr>
              <a:t>giá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dirty="0">
                <a:latin typeface="Times New Roman"/>
                <a:cs typeface="Times New Roman"/>
              </a:rPr>
              <a:t>tăng </a:t>
            </a:r>
            <a:r>
              <a:rPr sz="1200" spc="5" dirty="0">
                <a:latin typeface="Times New Roman"/>
                <a:cs typeface="Times New Roman"/>
              </a:rPr>
              <a:t>và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dịch vụ </a:t>
            </a:r>
            <a:r>
              <a:rPr sz="1200" spc="-5" dirty="0">
                <a:latin typeface="Times New Roman"/>
                <a:cs typeface="Times New Roman"/>
              </a:rPr>
              <a:t>khác có liên quan đến 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ởng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phí thù lao. </a:t>
            </a:r>
            <a:r>
              <a:rPr sz="1200" spc="-5" dirty="0">
                <a:latin typeface="Times New Roman"/>
                <a:cs typeface="Times New Roman"/>
              </a:rPr>
              <a:t>Hiểu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đơn </a:t>
            </a:r>
            <a:r>
              <a:rPr sz="1200" spc="-45" dirty="0">
                <a:latin typeface="Times New Roman"/>
                <a:cs typeface="Times New Roman"/>
              </a:rPr>
              <a:t>giản,  </a:t>
            </a:r>
            <a:r>
              <a:rPr sz="1200" spc="-5" dirty="0">
                <a:latin typeface="Times New Roman"/>
                <a:cs typeface="Times New Roman"/>
              </a:rPr>
              <a:t>Logistics </a:t>
            </a:r>
            <a:r>
              <a:rPr sz="1200" dirty="0">
                <a:latin typeface="Times New Roman"/>
                <a:cs typeface="Times New Roman"/>
              </a:rPr>
              <a:t>là việc thực hiện và kiểm soát toàn bộ hàng hóa cùng những thông tin </a:t>
            </a:r>
            <a:r>
              <a:rPr sz="1200" spc="-5" dirty="0">
                <a:latin typeface="Times New Roman"/>
                <a:cs typeface="Times New Roman"/>
              </a:rPr>
              <a:t>có liên </a:t>
            </a:r>
            <a:r>
              <a:rPr sz="1200" dirty="0">
                <a:latin typeface="Times New Roman"/>
                <a:cs typeface="Times New Roman"/>
              </a:rPr>
              <a:t>quan từ nơi  hình thành </a:t>
            </a:r>
            <a:r>
              <a:rPr sz="1200" spc="-5" dirty="0">
                <a:latin typeface="Times New Roman"/>
                <a:cs typeface="Times New Roman"/>
              </a:rPr>
              <a:t>nên 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5" dirty="0">
                <a:latin typeface="Times New Roman"/>
                <a:cs typeface="Times New Roman"/>
              </a:rPr>
              <a:t>cho đến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tiêu </a:t>
            </a:r>
            <a:r>
              <a:rPr sz="1200" dirty="0">
                <a:latin typeface="Times New Roman"/>
                <a:cs typeface="Times New Roman"/>
              </a:rPr>
              <a:t>thụ </a:t>
            </a:r>
            <a:r>
              <a:rPr sz="1200" spc="-5" dirty="0">
                <a:latin typeface="Times New Roman"/>
                <a:cs typeface="Times New Roman"/>
              </a:rPr>
              <a:t>cuối cùng. Yêu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phải đáp </a:t>
            </a:r>
            <a:r>
              <a:rPr sz="1200" dirty="0">
                <a:latin typeface="Times New Roman"/>
                <a:cs typeface="Times New Roman"/>
              </a:rPr>
              <a:t>ứng là : </a:t>
            </a:r>
            <a:r>
              <a:rPr sz="1200" i="1" dirty="0">
                <a:latin typeface="Times New Roman"/>
                <a:cs typeface="Times New Roman"/>
              </a:rPr>
              <a:t>“Sản phẩm  phải được </a:t>
            </a:r>
            <a:r>
              <a:rPr sz="1200" i="1" spc="-5" dirty="0">
                <a:latin typeface="Times New Roman"/>
                <a:cs typeface="Times New Roman"/>
              </a:rPr>
              <a:t>cung cấp </a:t>
            </a:r>
            <a:r>
              <a:rPr sz="1200" i="1" dirty="0">
                <a:latin typeface="Times New Roman"/>
                <a:cs typeface="Times New Roman"/>
              </a:rPr>
              <a:t>đúng hình thái, đúng </a:t>
            </a:r>
            <a:r>
              <a:rPr sz="1200" i="1" spc="-5" dirty="0">
                <a:latin typeface="Times New Roman"/>
                <a:cs typeface="Times New Roman"/>
              </a:rPr>
              <a:t>thời </a:t>
            </a:r>
            <a:r>
              <a:rPr sz="1200" i="1" dirty="0">
                <a:latin typeface="Times New Roman"/>
                <a:cs typeface="Times New Roman"/>
              </a:rPr>
              <a:t>gian </a:t>
            </a:r>
            <a:r>
              <a:rPr sz="1200" i="1" spc="-5" dirty="0">
                <a:latin typeface="Times New Roman"/>
                <a:cs typeface="Times New Roman"/>
              </a:rPr>
              <a:t>và </a:t>
            </a:r>
            <a:r>
              <a:rPr sz="1200" i="1" dirty="0">
                <a:latin typeface="Times New Roman"/>
                <a:cs typeface="Times New Roman"/>
              </a:rPr>
              <a:t>đúng địa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điểm”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  <a:p>
            <a:pPr marL="393065" lvl="2" indent="-381000" algn="just">
              <a:lnSpc>
                <a:spcPct val="100000"/>
              </a:lnSpc>
              <a:spcBef>
                <a:spcPts val="170"/>
              </a:spcBef>
              <a:buAutoNum type="arabicPeriod" startAt="4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Vai trò của phương </a:t>
            </a:r>
            <a:r>
              <a:rPr sz="1200" b="1" dirty="0">
                <a:latin typeface="Times New Roman"/>
                <a:cs typeface="Times New Roman"/>
              </a:rPr>
              <a:t>thức vận </a:t>
            </a:r>
            <a:r>
              <a:rPr sz="1200" b="1" spc="-5" dirty="0">
                <a:latin typeface="Times New Roman"/>
                <a:cs typeface="Times New Roman"/>
              </a:rPr>
              <a:t>tải </a:t>
            </a:r>
            <a:r>
              <a:rPr sz="1200" b="1" dirty="0">
                <a:latin typeface="Times New Roman"/>
                <a:cs typeface="Times New Roman"/>
              </a:rPr>
              <a:t>bằng xe ô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tô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2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có chức </a:t>
            </a:r>
            <a:r>
              <a:rPr sz="1200" dirty="0">
                <a:latin typeface="Times New Roman"/>
                <a:cs typeface="Times New Roman"/>
              </a:rPr>
              <a:t>năng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 hóa </a:t>
            </a:r>
            <a:r>
              <a:rPr sz="1200" spc="-5" dirty="0">
                <a:latin typeface="Times New Roman"/>
                <a:cs typeface="Times New Roman"/>
              </a:rPr>
              <a:t>nhằm đáp </a:t>
            </a:r>
            <a:r>
              <a:rPr sz="1200" dirty="0">
                <a:latin typeface="Times New Roman"/>
                <a:cs typeface="Times New Roman"/>
              </a:rPr>
              <a:t>ứng nhu cầu </a:t>
            </a:r>
            <a:r>
              <a:rPr sz="1200" spc="-5" dirty="0">
                <a:latin typeface="Times New Roman"/>
                <a:cs typeface="Times New Roman"/>
              </a:rPr>
              <a:t>nguyên, </a:t>
            </a:r>
            <a:r>
              <a:rPr sz="1200" dirty="0">
                <a:latin typeface="Times New Roman"/>
                <a:cs typeface="Times New Roman"/>
              </a:rPr>
              <a:t>nhiên  </a:t>
            </a:r>
            <a:r>
              <a:rPr sz="1200" spc="-5" dirty="0">
                <a:latin typeface="Times New Roman"/>
                <a:cs typeface="Times New Roman"/>
              </a:rPr>
              <a:t>vật liệu, </a:t>
            </a:r>
            <a:r>
              <a:rPr sz="1200" dirty="0">
                <a:latin typeface="Times New Roman"/>
                <a:cs typeface="Times New Roman"/>
              </a:rPr>
              <a:t>máy móc,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phục vụ </a:t>
            </a:r>
            <a:r>
              <a:rPr sz="1200" spc="-5" dirty="0">
                <a:latin typeface="Times New Roman"/>
                <a:cs typeface="Times New Roman"/>
              </a:rPr>
              <a:t>sản </a:t>
            </a:r>
            <a:r>
              <a:rPr sz="1200" dirty="0">
                <a:latin typeface="Times New Roman"/>
                <a:cs typeface="Times New Roman"/>
              </a:rPr>
              <a:t>xuất, tiêu </a:t>
            </a:r>
            <a:r>
              <a:rPr sz="1200" spc="-5" dirty="0">
                <a:latin typeface="Times New Roman"/>
                <a:cs typeface="Times New Roman"/>
              </a:rPr>
              <a:t>dùng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 </a:t>
            </a:r>
            <a:r>
              <a:rPr sz="1200" spc="-5" dirty="0">
                <a:latin typeface="Times New Roman"/>
                <a:cs typeface="Times New Roman"/>
              </a:rPr>
              <a:t>nhằm đáp </a:t>
            </a:r>
            <a:r>
              <a:rPr sz="1200" dirty="0">
                <a:latin typeface="Times New Roman"/>
                <a:cs typeface="Times New Roman"/>
              </a:rPr>
              <a:t>ứng nhu cầu  đi lại </a:t>
            </a:r>
            <a:r>
              <a:rPr sz="1200" spc="-5" dirty="0">
                <a:latin typeface="Times New Roman"/>
                <a:cs typeface="Times New Roman"/>
              </a:rPr>
              <a:t>của nhân dân. Nếu </a:t>
            </a:r>
            <a:r>
              <a:rPr sz="1200" spc="-5" dirty="0" err="1">
                <a:latin typeface="Times New Roman"/>
                <a:cs typeface="Times New Roman"/>
              </a:rPr>
              <a:t>thiếu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vận tải này thì </a:t>
            </a:r>
            <a:r>
              <a:rPr sz="1200" spc="-5" dirty="0">
                <a:latin typeface="Times New Roman"/>
                <a:cs typeface="Times New Roman"/>
              </a:rPr>
              <a:t>bất </a:t>
            </a:r>
            <a:r>
              <a:rPr sz="1200" spc="10" dirty="0">
                <a:latin typeface="Times New Roman"/>
                <a:cs typeface="Times New Roman"/>
              </a:rPr>
              <a:t>kỳ </a:t>
            </a:r>
            <a:r>
              <a:rPr sz="1200" dirty="0">
                <a:latin typeface="Times New Roman"/>
                <a:cs typeface="Times New Roman"/>
              </a:rPr>
              <a:t>quá trình </a:t>
            </a:r>
            <a:r>
              <a:rPr sz="1200" spc="-5" dirty="0">
                <a:latin typeface="Times New Roman"/>
                <a:cs typeface="Times New Roman"/>
              </a:rPr>
              <a:t>sản </a:t>
            </a:r>
            <a:r>
              <a:rPr sz="1200" dirty="0">
                <a:latin typeface="Times New Roman"/>
                <a:cs typeface="Times New Roman"/>
              </a:rPr>
              <a:t>xuất </a:t>
            </a:r>
            <a:r>
              <a:rPr sz="1200" spc="-5" dirty="0">
                <a:latin typeface="Times New Roman"/>
                <a:cs typeface="Times New Roman"/>
              </a:rPr>
              <a:t>nào cũng </a:t>
            </a:r>
            <a:r>
              <a:rPr sz="1200" spc="-35" dirty="0">
                <a:latin typeface="Times New Roman"/>
                <a:cs typeface="Times New Roman"/>
              </a:rPr>
              <a:t>không  </a:t>
            </a:r>
            <a:r>
              <a:rPr sz="1200" dirty="0">
                <a:latin typeface="Times New Roman"/>
                <a:cs typeface="Times New Roman"/>
              </a:rPr>
              <a:t>thể thực </a:t>
            </a:r>
            <a:r>
              <a:rPr sz="1200" dirty="0" err="1">
                <a:latin typeface="Times New Roman"/>
                <a:cs typeface="Times New Roman"/>
              </a:rPr>
              <a:t>hiện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hàng hóa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các khu vực, các vùng và </a:t>
            </a:r>
            <a:r>
              <a:rPr sz="1200" spc="-5" dirty="0">
                <a:latin typeface="Times New Roman"/>
                <a:cs typeface="Times New Roman"/>
              </a:rPr>
              <a:t>sự </a:t>
            </a:r>
            <a:r>
              <a:rPr sz="1200" dirty="0">
                <a:latin typeface="Times New Roman"/>
                <a:cs typeface="Times New Roman"/>
              </a:rPr>
              <a:t>đi lại </a:t>
            </a:r>
            <a:r>
              <a:rPr sz="1200" spc="-5" dirty="0">
                <a:latin typeface="Times New Roman"/>
                <a:cs typeface="Times New Roman"/>
              </a:rPr>
              <a:t>của nhân </a:t>
            </a:r>
            <a:r>
              <a:rPr sz="1200" dirty="0">
                <a:latin typeface="Times New Roman"/>
                <a:cs typeface="Times New Roman"/>
              </a:rPr>
              <a:t>dân </a:t>
            </a:r>
            <a:r>
              <a:rPr sz="1200" spc="-200" dirty="0">
                <a:latin typeface="Times New Roman"/>
                <a:cs typeface="Times New Roman"/>
              </a:rPr>
              <a:t>sẽ  </a:t>
            </a:r>
            <a:r>
              <a:rPr sz="1200" spc="-10" dirty="0">
                <a:latin typeface="Times New Roman"/>
                <a:cs typeface="Times New Roman"/>
              </a:rPr>
              <a:t>gặp </a:t>
            </a:r>
            <a:r>
              <a:rPr sz="1200" spc="-5" dirty="0">
                <a:latin typeface="Times New Roman"/>
                <a:cs typeface="Times New Roman"/>
              </a:rPr>
              <a:t>rất </a:t>
            </a:r>
            <a:r>
              <a:rPr sz="1200" dirty="0">
                <a:latin typeface="Times New Roman"/>
                <a:cs typeface="Times New Roman"/>
              </a:rPr>
              <a:t>nhiều khó khăn. </a:t>
            </a:r>
            <a:r>
              <a:rPr sz="1200" spc="-5" dirty="0">
                <a:latin typeface="Times New Roman"/>
                <a:cs typeface="Times New Roman"/>
              </a:rPr>
              <a:t>Vì vậy, vận </a:t>
            </a:r>
            <a:r>
              <a:rPr sz="1200" dirty="0">
                <a:latin typeface="Times New Roman"/>
                <a:cs typeface="Times New Roman"/>
              </a:rPr>
              <a:t>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luôn </a:t>
            </a:r>
            <a:r>
              <a:rPr sz="1200" spc="-5" dirty="0">
                <a:latin typeface="Times New Roman"/>
                <a:cs typeface="Times New Roman"/>
              </a:rPr>
              <a:t>cần thiết </a:t>
            </a:r>
            <a:r>
              <a:rPr sz="1200" dirty="0">
                <a:latin typeface="Times New Roman"/>
                <a:cs typeface="Times New Roman"/>
              </a:rPr>
              <a:t>với tất </a:t>
            </a:r>
            <a:r>
              <a:rPr sz="1200" spc="-5" dirty="0">
                <a:latin typeface="Times New Roman"/>
                <a:cs typeface="Times New Roman"/>
              </a:rPr>
              <a:t>cả các giai đoạn của </a:t>
            </a:r>
            <a:r>
              <a:rPr sz="1200" dirty="0">
                <a:latin typeface="Times New Roman"/>
                <a:cs typeface="Times New Roman"/>
              </a:rPr>
              <a:t>quá  trình </a:t>
            </a:r>
            <a:r>
              <a:rPr sz="1200" spc="-5" dirty="0">
                <a:latin typeface="Times New Roman"/>
                <a:cs typeface="Times New Roman"/>
              </a:rPr>
              <a:t>sản </a:t>
            </a:r>
            <a:r>
              <a:rPr sz="1200" dirty="0">
                <a:latin typeface="Times New Roman"/>
                <a:cs typeface="Times New Roman"/>
              </a:rPr>
              <a:t>xuất, với </a:t>
            </a:r>
            <a:r>
              <a:rPr sz="1200" dirty="0" err="1">
                <a:latin typeface="Times New Roman"/>
                <a:cs typeface="Times New Roman"/>
              </a:rPr>
              <a:t>việc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thông hàng hóa phục vụ nhu cầu </a:t>
            </a:r>
            <a:r>
              <a:rPr sz="1200" spc="-5" dirty="0">
                <a:latin typeface="Times New Roman"/>
                <a:cs typeface="Times New Roman"/>
              </a:rPr>
              <a:t>tiêu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nhu cầu đi lại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35" dirty="0">
                <a:latin typeface="Times New Roman"/>
                <a:cs typeface="Times New Roman"/>
              </a:rPr>
              <a:t>nhân  </a:t>
            </a:r>
            <a:r>
              <a:rPr sz="1200" spc="-5" dirty="0">
                <a:latin typeface="Times New Roman"/>
                <a:cs typeface="Times New Roman"/>
              </a:rPr>
              <a:t>dân.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là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nối </a:t>
            </a:r>
            <a:r>
              <a:rPr sz="1200" spc="-5" dirty="0">
                <a:latin typeface="Times New Roman"/>
                <a:cs typeface="Times New Roman"/>
              </a:rPr>
              <a:t>giữa sản </a:t>
            </a:r>
            <a:r>
              <a:rPr sz="1200" dirty="0">
                <a:latin typeface="Times New Roman"/>
                <a:cs typeface="Times New Roman"/>
              </a:rPr>
              <a:t>xuất với </a:t>
            </a:r>
            <a:r>
              <a:rPr sz="1200" spc="-5" dirty="0">
                <a:latin typeface="Times New Roman"/>
                <a:cs typeface="Times New Roman"/>
              </a:rPr>
              <a:t>tiêu dùng, giữa </a:t>
            </a:r>
            <a:r>
              <a:rPr sz="1200" dirty="0">
                <a:latin typeface="Times New Roman"/>
                <a:cs typeface="Times New Roman"/>
              </a:rPr>
              <a:t>thành phố với nông thôn, </a:t>
            </a:r>
            <a:r>
              <a:rPr sz="1200" spc="-5" dirty="0">
                <a:latin typeface="Times New Roman"/>
                <a:cs typeface="Times New Roman"/>
              </a:rPr>
              <a:t>giữa  miền </a:t>
            </a:r>
            <a:r>
              <a:rPr sz="1200" dirty="0">
                <a:latin typeface="Times New Roman"/>
                <a:cs typeface="Times New Roman"/>
              </a:rPr>
              <a:t>xuôi với </a:t>
            </a:r>
            <a:r>
              <a:rPr sz="1200" spc="-5" dirty="0" err="1">
                <a:latin typeface="Times New Roman"/>
                <a:cs typeface="Times New Roman"/>
              </a:rPr>
              <a:t>miền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ra, vận 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làm nhiệm vụ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40" dirty="0" err="1">
                <a:latin typeface="Times New Roman"/>
                <a:cs typeface="Times New Roman"/>
              </a:rPr>
              <a:t>tải</a:t>
            </a:r>
            <a:r>
              <a:rPr sz="1200" spc="-4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sắt,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 </a:t>
            </a:r>
            <a:r>
              <a:rPr sz="1200" spc="-5" dirty="0">
                <a:latin typeface="Times New Roman"/>
                <a:cs typeface="Times New Roman"/>
              </a:rPr>
              <a:t>không,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biển,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thủy </a:t>
            </a:r>
            <a:r>
              <a:rPr sz="1200" dirty="0">
                <a:latin typeface="Times New Roman"/>
                <a:cs typeface="Times New Roman"/>
              </a:rPr>
              <a:t>nội địa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các điểm sản </a:t>
            </a:r>
            <a:r>
              <a:rPr sz="1200" spc="-180" dirty="0">
                <a:latin typeface="Times New Roman"/>
                <a:cs typeface="Times New Roman"/>
              </a:rPr>
              <a:t>xuất 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tiêu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dùng.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69441"/>
            <a:ext cx="6154420" cy="82016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indent="456565" algn="just">
              <a:lnSpc>
                <a:spcPct val="1101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phục vụ </a:t>
            </a:r>
            <a:r>
              <a:rPr sz="1200" spc="-5" dirty="0">
                <a:latin typeface="Times New Roman"/>
                <a:cs typeface="Times New Roman"/>
              </a:rPr>
              <a:t>đắc </a:t>
            </a:r>
            <a:r>
              <a:rPr sz="1200" dirty="0">
                <a:latin typeface="Times New Roman"/>
                <a:cs typeface="Times New Roman"/>
              </a:rPr>
              <a:t>lực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nhân lực, </a:t>
            </a:r>
            <a:r>
              <a:rPr sz="1200" spc="-5" dirty="0" err="1">
                <a:latin typeface="Times New Roman"/>
                <a:cs typeface="Times New Roman"/>
              </a:rPr>
              <a:t>vật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t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spc="-55" dirty="0">
                <a:latin typeface="Times New Roman"/>
                <a:cs typeface="Times New Roman"/>
              </a:rPr>
              <a:t>cứu  </a:t>
            </a:r>
            <a:r>
              <a:rPr sz="1200" dirty="0">
                <a:latin typeface="Times New Roman"/>
                <a:cs typeface="Times New Roman"/>
              </a:rPr>
              <a:t>trợ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vùng </a:t>
            </a:r>
            <a:r>
              <a:rPr sz="1200" spc="-5" dirty="0">
                <a:latin typeface="Times New Roman"/>
                <a:cs typeface="Times New Roman"/>
              </a:rPr>
              <a:t>có thiên </a:t>
            </a:r>
            <a:r>
              <a:rPr sz="1200" dirty="0">
                <a:latin typeface="Times New Roman"/>
                <a:cs typeface="Times New Roman"/>
              </a:rPr>
              <a:t>tai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hỏa </a:t>
            </a:r>
            <a:r>
              <a:rPr sz="1200" spc="-5" dirty="0">
                <a:latin typeface="Times New Roman"/>
                <a:cs typeface="Times New Roman"/>
              </a:rPr>
              <a:t>hoạn, bão </a:t>
            </a:r>
            <a:r>
              <a:rPr sz="1200" dirty="0">
                <a:latin typeface="Times New Roman"/>
                <a:cs typeface="Times New Roman"/>
              </a:rPr>
              <a:t>lũ, </a:t>
            </a:r>
            <a:r>
              <a:rPr sz="1200" spc="-5" dirty="0">
                <a:latin typeface="Times New Roman"/>
                <a:cs typeface="Times New Roman"/>
              </a:rPr>
              <a:t>động đất…để </a:t>
            </a:r>
            <a:r>
              <a:rPr sz="1200" dirty="0">
                <a:latin typeface="Times New Roman"/>
                <a:cs typeface="Times New Roman"/>
              </a:rPr>
              <a:t>phòng, chống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khắc phục </a:t>
            </a:r>
            <a:r>
              <a:rPr sz="1200" spc="-5" dirty="0">
                <a:latin typeface="Times New Roman"/>
                <a:cs typeface="Times New Roman"/>
              </a:rPr>
              <a:t>hậu </a:t>
            </a:r>
            <a:r>
              <a:rPr sz="1200" spc="-65" dirty="0">
                <a:latin typeface="Times New Roman"/>
                <a:cs typeface="Times New Roman"/>
              </a:rPr>
              <a:t>quả  </a:t>
            </a:r>
            <a:r>
              <a:rPr sz="1200" dirty="0">
                <a:latin typeface="Times New Roman"/>
                <a:cs typeface="Times New Roman"/>
              </a:rPr>
              <a:t>khi có </a:t>
            </a:r>
            <a:r>
              <a:rPr sz="1200" spc="-5" dirty="0">
                <a:latin typeface="Times New Roman"/>
                <a:cs typeface="Times New Roman"/>
              </a:rPr>
              <a:t>sự cố </a:t>
            </a:r>
            <a:r>
              <a:rPr sz="1200" spc="5" dirty="0">
                <a:latin typeface="Times New Roman"/>
                <a:cs typeface="Times New Roman"/>
              </a:rPr>
              <a:t>xẩy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ra.</a:t>
            </a: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còn góp phần cơ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dirty="0" err="1">
                <a:latin typeface="Times New Roman"/>
                <a:cs typeface="Times New Roman"/>
              </a:rPr>
              <a:t>lực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l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vũ </a:t>
            </a:r>
            <a:r>
              <a:rPr sz="1200" spc="-5" dirty="0">
                <a:latin typeface="Times New Roman"/>
                <a:cs typeface="Times New Roman"/>
              </a:rPr>
              <a:t>trang, </a:t>
            </a:r>
            <a:r>
              <a:rPr sz="1200" dirty="0">
                <a:latin typeface="Times New Roman"/>
                <a:cs typeface="Times New Roman"/>
              </a:rPr>
              <a:t>khí tài </a:t>
            </a:r>
            <a:r>
              <a:rPr sz="1200" spc="-5" dirty="0">
                <a:latin typeface="Times New Roman"/>
                <a:cs typeface="Times New Roman"/>
              </a:rPr>
              <a:t>chiến đấu </a:t>
            </a:r>
            <a:r>
              <a:rPr sz="1200" dirty="0">
                <a:latin typeface="Times New Roman"/>
                <a:cs typeface="Times New Roman"/>
              </a:rPr>
              <a:t>và phục </a:t>
            </a:r>
            <a:r>
              <a:rPr sz="1200" spc="-65" dirty="0">
                <a:latin typeface="Times New Roman"/>
                <a:cs typeface="Times New Roman"/>
              </a:rPr>
              <a:t>vụ  </a:t>
            </a:r>
            <a:r>
              <a:rPr sz="1200" spc="-5" dirty="0">
                <a:latin typeface="Times New Roman"/>
                <a:cs typeface="Times New Roman"/>
              </a:rPr>
              <a:t>hậu cần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trấn áp các </a:t>
            </a:r>
            <a:r>
              <a:rPr sz="1200" spc="5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bạo </a:t>
            </a:r>
            <a:r>
              <a:rPr sz="1200" dirty="0">
                <a:latin typeface="Times New Roman"/>
                <a:cs typeface="Times New Roman"/>
              </a:rPr>
              <a:t>loạn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kẻ thù </a:t>
            </a:r>
            <a:r>
              <a:rPr sz="1200" spc="-5" dirty="0">
                <a:latin typeface="Times New Roman"/>
                <a:cs typeface="Times New Roman"/>
              </a:rPr>
              <a:t>hoặc hoạt </a:t>
            </a:r>
            <a:r>
              <a:rPr sz="1200" dirty="0">
                <a:latin typeface="Times New Roman"/>
                <a:cs typeface="Times New Roman"/>
              </a:rPr>
              <a:t>động biệt kích thâm </a:t>
            </a:r>
            <a:r>
              <a:rPr sz="1200" spc="-5" dirty="0">
                <a:latin typeface="Times New Roman"/>
                <a:cs typeface="Times New Roman"/>
              </a:rPr>
              <a:t>nhập </a:t>
            </a:r>
            <a:r>
              <a:rPr sz="1200" dirty="0">
                <a:latin typeface="Times New Roman"/>
                <a:cs typeface="Times New Roman"/>
              </a:rPr>
              <a:t>qua biên giới,  </a:t>
            </a:r>
            <a:r>
              <a:rPr sz="1200" spc="-5" dirty="0">
                <a:latin typeface="Times New Roman"/>
                <a:cs typeface="Times New Roman"/>
              </a:rPr>
              <a:t>trên đất liền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vùng bờ biển.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5" dirty="0">
                <a:latin typeface="Times New Roman"/>
                <a:cs typeface="Times New Roman"/>
              </a:rPr>
              <a:t>tô </a:t>
            </a:r>
            <a:r>
              <a:rPr sz="1200" spc="-5" dirty="0">
                <a:latin typeface="Times New Roman"/>
                <a:cs typeface="Times New Roman"/>
              </a:rPr>
              <a:t>góp phần </a:t>
            </a:r>
            <a:r>
              <a:rPr sz="1200" dirty="0">
                <a:latin typeface="Times New Roman"/>
                <a:cs typeface="Times New Roman"/>
              </a:rPr>
              <a:t>phân bố </a:t>
            </a:r>
            <a:r>
              <a:rPr sz="1200" dirty="0" err="1">
                <a:latin typeface="Times New Roman"/>
                <a:cs typeface="Times New Roman"/>
              </a:rPr>
              <a:t>lực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l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ợng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sản xuất,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spc="-35" dirty="0">
                <a:latin typeface="Times New Roman"/>
                <a:cs typeface="Times New Roman"/>
              </a:rPr>
              <a:t>triển 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tế, văn hóa,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dirty="0">
                <a:latin typeface="Times New Roman"/>
                <a:cs typeface="Times New Roman"/>
              </a:rPr>
              <a:t>hội và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ninh quốc phòng của mỗi quốc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Vì vậy, </a:t>
            </a:r>
            <a:r>
              <a:rPr sz="1200" dirty="0" err="1">
                <a:latin typeface="Times New Roman"/>
                <a:cs typeface="Times New Roman"/>
              </a:rPr>
              <a:t>từ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spc="5" dirty="0">
                <a:latin typeface="Times New Roman"/>
                <a:cs typeface="Times New Roman"/>
              </a:rPr>
              <a:t>nay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>
                <a:latin typeface="Times New Roman"/>
                <a:cs typeface="Times New Roman"/>
              </a:rPr>
              <a:t>triển </a:t>
            </a:r>
            <a:r>
              <a:rPr sz="1200" spc="-5" dirty="0">
                <a:latin typeface="Times New Roman"/>
                <a:cs typeface="Times New Roman"/>
              </a:rPr>
              <a:t>ngành </a:t>
            </a:r>
            <a:r>
              <a:rPr sz="1200" dirty="0">
                <a:latin typeface="Times New Roman"/>
                <a:cs typeface="Times New Roman"/>
              </a:rPr>
              <a:t>vận 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ở mỗi quốc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dirty="0">
                <a:latin typeface="Times New Roman"/>
                <a:cs typeface="Times New Roman"/>
              </a:rPr>
              <a:t>đều </a:t>
            </a:r>
            <a:r>
              <a:rPr sz="1200" spc="-80" dirty="0">
                <a:latin typeface="Times New Roman"/>
                <a:cs typeface="Times New Roman"/>
              </a:rPr>
              <a:t>là  </a:t>
            </a:r>
            <a:r>
              <a:rPr sz="1200" dirty="0">
                <a:latin typeface="Times New Roman"/>
                <a:cs typeface="Times New Roman"/>
              </a:rPr>
              <a:t>một nhiệm vụ trọng tâm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dirty="0">
                <a:latin typeface="Times New Roman"/>
                <a:cs typeface="Times New Roman"/>
              </a:rPr>
              <a:t>dựng </a:t>
            </a:r>
            <a:r>
              <a:rPr sz="1200" spc="-5" dirty="0">
                <a:latin typeface="Times New Roman"/>
                <a:cs typeface="Times New Roman"/>
              </a:rPr>
              <a:t>cơ sở vật chất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nền kinh tế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đất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-75" dirty="0">
                <a:latin typeface="Times New Roman"/>
                <a:cs typeface="Times New Roman"/>
              </a:rPr>
              <a:t>bảo 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an ninh – quốc phòng và đòi hỏi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phát </a:t>
            </a:r>
            <a:r>
              <a:rPr sz="1200" spc="-5" dirty="0" err="1">
                <a:latin typeface="Times New Roman"/>
                <a:cs typeface="Times New Roman"/>
              </a:rPr>
              <a:t>triển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một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b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279400" marR="2383155" lvl="1" indent="-279400">
              <a:lnSpc>
                <a:spcPct val="151700"/>
              </a:lnSpc>
              <a:buAutoNum type="arabicPeriod" startAt="2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PHÂN LOẠI 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THEO MỤC ĐÍCH </a:t>
            </a:r>
            <a:r>
              <a:rPr sz="1200" dirty="0">
                <a:latin typeface="Times New Roman"/>
                <a:cs typeface="Times New Roman"/>
              </a:rPr>
              <a:t>SỬ </a:t>
            </a:r>
            <a:r>
              <a:rPr sz="1200" spc="-5" dirty="0">
                <a:latin typeface="Times New Roman"/>
                <a:cs typeface="Times New Roman"/>
              </a:rPr>
              <a:t>DỤNG  Theo </a:t>
            </a:r>
            <a:r>
              <a:rPr sz="1200" dirty="0">
                <a:latin typeface="Times New Roman"/>
                <a:cs typeface="Times New Roman"/>
              </a:rPr>
              <a:t>mục </a:t>
            </a:r>
            <a:r>
              <a:rPr sz="1200" spc="-5" dirty="0">
                <a:latin typeface="Times New Roman"/>
                <a:cs typeface="Times New Roman"/>
              </a:rPr>
              <a:t>đích sử dụng,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dirty="0" err="1">
                <a:latin typeface="Times New Roman"/>
                <a:cs typeface="Times New Roman"/>
              </a:rPr>
              <a:t>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>
                <a:latin typeface="Times New Roman"/>
                <a:cs typeface="Times New Roman"/>
              </a:rPr>
              <a:t>loại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thành:</a:t>
            </a:r>
            <a:endParaRPr sz="1200" dirty="0">
              <a:latin typeface="Times New Roman"/>
              <a:cs typeface="Times New Roman"/>
            </a:endParaRPr>
          </a:p>
          <a:p>
            <a:pPr marL="558165" lvl="2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ng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ời</a:t>
            </a:r>
            <a:r>
              <a:rPr sz="1200" spc="-5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596265" lvl="2" indent="-127635">
              <a:lnSpc>
                <a:spcPct val="100000"/>
              </a:lnSpc>
              <a:spcBef>
                <a:spcPts val="745"/>
              </a:spcBef>
              <a:buChar char="-"/>
              <a:tabLst>
                <a:tab pos="5969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(xe ô tô chở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hàng);</a:t>
            </a:r>
            <a:endParaRPr sz="1200" dirty="0">
              <a:latin typeface="Times New Roman"/>
              <a:cs typeface="Times New Roman"/>
            </a:endParaRPr>
          </a:p>
          <a:p>
            <a:pPr marL="596265" lvl="2" indent="-127635">
              <a:lnSpc>
                <a:spcPct val="100000"/>
              </a:lnSpc>
              <a:spcBef>
                <a:spcPts val="755"/>
              </a:spcBef>
              <a:buChar char="-"/>
              <a:tabLst>
                <a:tab pos="5969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chuyên</a:t>
            </a:r>
            <a:r>
              <a:rPr sz="1200" spc="-5" dirty="0">
                <a:latin typeface="Times New Roman"/>
                <a:cs typeface="Times New Roman"/>
              </a:rPr>
              <a:t> dùng.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Phân </a:t>
            </a:r>
            <a:r>
              <a:rPr sz="1200" b="1" dirty="0">
                <a:latin typeface="Times New Roman"/>
                <a:cs typeface="Times New Roman"/>
              </a:rPr>
              <a:t>loại xe ô tô </a:t>
            </a:r>
            <a:r>
              <a:rPr sz="1200" b="1" spc="-5" dirty="0">
                <a:latin typeface="Times New Roman"/>
                <a:cs typeface="Times New Roman"/>
              </a:rPr>
              <a:t>chở người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kết cấu </a:t>
            </a:r>
            <a:r>
              <a:rPr sz="1200" dirty="0">
                <a:latin typeface="Times New Roman"/>
                <a:cs typeface="Times New Roman"/>
              </a:rPr>
              <a:t>và trang bị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dirty="0">
                <a:latin typeface="Times New Roman"/>
                <a:cs typeface="Times New Roman"/>
              </a:rPr>
              <a:t>dùng để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hành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mang </a:t>
            </a:r>
            <a:r>
              <a:rPr sz="1200" spc="-80" dirty="0">
                <a:latin typeface="Times New Roman"/>
                <a:cs typeface="Times New Roman"/>
              </a:rPr>
              <a:t>theo, 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một </a:t>
            </a:r>
            <a:r>
              <a:rPr sz="1200" dirty="0">
                <a:latin typeface="Times New Roman"/>
                <a:cs typeface="Times New Roman"/>
              </a:rPr>
              <a:t>rơ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moóc.</a:t>
            </a:r>
          </a:p>
          <a:p>
            <a:pPr marL="12700" marR="6350" indent="494665">
              <a:lnSpc>
                <a:spcPct val="1100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>
                <a:latin typeface="Times New Roman"/>
                <a:cs typeface="Times New Roman"/>
              </a:rPr>
              <a:t>loại thành: </a:t>
            </a:r>
            <a:r>
              <a:rPr sz="1200" i="1" dirty="0">
                <a:latin typeface="Times New Roman"/>
                <a:cs typeface="Times New Roman"/>
              </a:rPr>
              <a:t>Xe ô </a:t>
            </a:r>
            <a:r>
              <a:rPr sz="1200" i="1" spc="-5" dirty="0">
                <a:latin typeface="Times New Roman"/>
                <a:cs typeface="Times New Roman"/>
              </a:rPr>
              <a:t>tô con, xe </a:t>
            </a:r>
            <a:r>
              <a:rPr sz="1200" i="1" dirty="0">
                <a:latin typeface="Times New Roman"/>
                <a:cs typeface="Times New Roman"/>
              </a:rPr>
              <a:t>ô tô </a:t>
            </a:r>
            <a:r>
              <a:rPr sz="1200" i="1" spc="-5" dirty="0">
                <a:latin typeface="Times New Roman"/>
                <a:cs typeface="Times New Roman"/>
              </a:rPr>
              <a:t>khách và xe </a:t>
            </a:r>
            <a:r>
              <a:rPr sz="1200" i="1" dirty="0">
                <a:latin typeface="Times New Roman"/>
                <a:cs typeface="Times New Roman"/>
              </a:rPr>
              <a:t>ô tô </a:t>
            </a:r>
            <a:r>
              <a:rPr sz="1200" i="1" spc="-5" dirty="0">
                <a:latin typeface="Times New Roman"/>
                <a:cs typeface="Times New Roman"/>
              </a:rPr>
              <a:t>chở </a:t>
            </a:r>
            <a:r>
              <a:rPr sz="1200" i="1" spc="-85" dirty="0">
                <a:latin typeface="Times New Roman"/>
                <a:cs typeface="Times New Roman"/>
              </a:rPr>
              <a:t>người  </a:t>
            </a:r>
            <a:r>
              <a:rPr sz="1200" i="1" spc="-5" dirty="0">
                <a:latin typeface="Times New Roman"/>
                <a:cs typeface="Times New Roman"/>
              </a:rPr>
              <a:t>chuyên </a:t>
            </a:r>
            <a:r>
              <a:rPr sz="1200" i="1" dirty="0">
                <a:latin typeface="Times New Roman"/>
                <a:cs typeface="Times New Roman"/>
              </a:rPr>
              <a:t>dùng.</a:t>
            </a:r>
            <a:endParaRPr sz="1200" dirty="0">
              <a:latin typeface="Times New Roman"/>
              <a:cs typeface="Times New Roman"/>
            </a:endParaRPr>
          </a:p>
          <a:p>
            <a:pPr marL="508000" lvl="3" indent="-495300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Xe ô tô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con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số chỗ ngồi, bao gồm cả </a:t>
            </a:r>
            <a:r>
              <a:rPr sz="1200" spc="-5" dirty="0" err="1">
                <a:latin typeface="Times New Roman"/>
                <a:cs typeface="Times New Roman"/>
              </a:rPr>
              <a:t>chỗ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dirty="0">
                <a:latin typeface="Times New Roman"/>
                <a:cs typeface="Times New Roman"/>
              </a:rPr>
              <a:t>không nhiều hơn 9 </a:t>
            </a:r>
            <a:r>
              <a:rPr sz="1200" spc="-5" dirty="0">
                <a:latin typeface="Times New Roman"/>
                <a:cs typeface="Times New Roman"/>
              </a:rPr>
              <a:t>chỗ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ngồi.</a:t>
            </a:r>
          </a:p>
          <a:p>
            <a:pPr marL="508000" lvl="3" indent="-495300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Xe ô tô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khách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>
              <a:lnSpc>
                <a:spcPct val="110000"/>
              </a:lnSpc>
              <a:spcBef>
                <a:spcPts val="590"/>
              </a:spcBef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số chỗ ngồi, bao gồm cả </a:t>
            </a:r>
            <a:r>
              <a:rPr sz="1200" spc="-5" dirty="0" err="1">
                <a:latin typeface="Times New Roman"/>
                <a:cs typeface="Times New Roman"/>
              </a:rPr>
              <a:t>chỗ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từ 10 chỗ </a:t>
            </a:r>
            <a:r>
              <a:rPr sz="1200" spc="-5" dirty="0">
                <a:latin typeface="Times New Roman"/>
                <a:cs typeface="Times New Roman"/>
              </a:rPr>
              <a:t>ngồi </a:t>
            </a:r>
            <a:r>
              <a:rPr sz="1200" dirty="0">
                <a:latin typeface="Times New Roman"/>
                <a:cs typeface="Times New Roman"/>
              </a:rPr>
              <a:t>trở lên. Xe ô tô </a:t>
            </a:r>
            <a:r>
              <a:rPr sz="1200" spc="-5" dirty="0">
                <a:latin typeface="Times New Roman"/>
                <a:cs typeface="Times New Roman"/>
              </a:rPr>
              <a:t>khách 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170" dirty="0">
                <a:latin typeface="Times New Roman"/>
                <a:cs typeface="Times New Roman"/>
              </a:rPr>
              <a:t>1 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2</a:t>
            </a:r>
            <a:r>
              <a:rPr sz="1200" spc="-5" dirty="0">
                <a:latin typeface="Times New Roman"/>
                <a:cs typeface="Times New Roman"/>
              </a:rPr>
              <a:t> tầng.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>
              <a:lnSpc>
                <a:spcPct val="1102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Trong vận </a:t>
            </a:r>
            <a:r>
              <a:rPr sz="1200" dirty="0">
                <a:latin typeface="Times New Roman"/>
                <a:cs typeface="Times New Roman"/>
              </a:rPr>
              <a:t>tải hành khách, </a:t>
            </a:r>
            <a:r>
              <a:rPr sz="1200" spc="-5" dirty="0">
                <a:latin typeface="Times New Roman"/>
                <a:cs typeface="Times New Roman"/>
              </a:rPr>
              <a:t>căn cứ vào số chỗ </a:t>
            </a:r>
            <a:r>
              <a:rPr sz="1200" dirty="0">
                <a:latin typeface="Times New Roman"/>
                <a:cs typeface="Times New Roman"/>
              </a:rPr>
              <a:t>ngồi hay </a:t>
            </a:r>
            <a:r>
              <a:rPr sz="1200" spc="-5" dirty="0">
                <a:latin typeface="Times New Roman"/>
                <a:cs typeface="Times New Roman"/>
              </a:rPr>
              <a:t>số chỗ </a:t>
            </a:r>
            <a:r>
              <a:rPr sz="1200" dirty="0">
                <a:latin typeface="Times New Roman"/>
                <a:cs typeface="Times New Roman"/>
              </a:rPr>
              <a:t>đứng (xe ô tô </a:t>
            </a:r>
            <a:r>
              <a:rPr sz="1200" spc="-5" dirty="0">
                <a:latin typeface="Times New Roman"/>
                <a:cs typeface="Times New Roman"/>
              </a:rPr>
              <a:t>buýt,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thành </a:t>
            </a:r>
            <a:r>
              <a:rPr sz="1200" dirty="0" err="1">
                <a:latin typeface="Times New Roman"/>
                <a:cs typeface="Times New Roman"/>
              </a:rPr>
              <a:t>phố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kế </a:t>
            </a:r>
            <a:r>
              <a:rPr sz="1200" spc="-5" dirty="0">
                <a:latin typeface="Times New Roman"/>
                <a:cs typeface="Times New Roman"/>
              </a:rPr>
              <a:t>cả chỗ ngồi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chỗ đứng)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 err="1">
                <a:latin typeface="Times New Roman"/>
                <a:cs typeface="Times New Roman"/>
              </a:rPr>
              <a:t>phân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loại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sau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5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khách </a:t>
            </a:r>
            <a:r>
              <a:rPr sz="1200" spc="-5" dirty="0">
                <a:latin typeface="Times New Roman"/>
                <a:cs typeface="Times New Roman"/>
              </a:rPr>
              <a:t>cỡ </a:t>
            </a:r>
            <a:r>
              <a:rPr sz="1200" dirty="0">
                <a:latin typeface="Times New Roman"/>
                <a:cs typeface="Times New Roman"/>
              </a:rPr>
              <a:t>nhỏ, có từ 10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25 </a:t>
            </a:r>
            <a:r>
              <a:rPr sz="1200" spc="-5" dirty="0">
                <a:latin typeface="Times New Roman"/>
                <a:cs typeface="Times New Roman"/>
              </a:rPr>
              <a:t>chỗ ngồi;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khách </a:t>
            </a:r>
            <a:r>
              <a:rPr sz="1200" spc="-5" dirty="0">
                <a:latin typeface="Times New Roman"/>
                <a:cs typeface="Times New Roman"/>
              </a:rPr>
              <a:t>cỡ trung, có </a:t>
            </a:r>
            <a:r>
              <a:rPr sz="1200" dirty="0">
                <a:latin typeface="Times New Roman"/>
                <a:cs typeface="Times New Roman"/>
              </a:rPr>
              <a:t>từ 26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46 </a:t>
            </a:r>
            <a:r>
              <a:rPr sz="1200" spc="-5" dirty="0">
                <a:latin typeface="Times New Roman"/>
                <a:cs typeface="Times New Roman"/>
              </a:rPr>
              <a:t>chỗ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ngồi;</a:t>
            </a: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khách </a:t>
            </a:r>
            <a:r>
              <a:rPr sz="1200" spc="-5" dirty="0">
                <a:latin typeface="Times New Roman"/>
                <a:cs typeface="Times New Roman"/>
              </a:rPr>
              <a:t>cỡ </a:t>
            </a:r>
            <a:r>
              <a:rPr sz="1200" dirty="0">
                <a:latin typeface="Times New Roman"/>
                <a:cs typeface="Times New Roman"/>
              </a:rPr>
              <a:t>lớn, có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46 </a:t>
            </a:r>
            <a:r>
              <a:rPr sz="1200" spc="-5" dirty="0">
                <a:latin typeface="Times New Roman"/>
                <a:cs typeface="Times New Roman"/>
              </a:rPr>
              <a:t>chỗ ngồi.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ct val="1108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Việc thiết kế,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khách có số chỗ </a:t>
            </a:r>
            <a:r>
              <a:rPr sz="1200" dirty="0">
                <a:latin typeface="Times New Roman"/>
                <a:cs typeface="Times New Roman"/>
              </a:rPr>
              <a:t>ngồi </a:t>
            </a:r>
            <a:r>
              <a:rPr sz="1200" spc="-5" dirty="0">
                <a:latin typeface="Times New Roman"/>
                <a:cs typeface="Times New Roman"/>
              </a:rPr>
              <a:t>khác nhau, </a:t>
            </a:r>
            <a:r>
              <a:rPr sz="1200" dirty="0">
                <a:latin typeface="Times New Roman"/>
                <a:cs typeface="Times New Roman"/>
              </a:rPr>
              <a:t>nhằm </a:t>
            </a:r>
            <a:r>
              <a:rPr sz="1200" spc="-5" dirty="0">
                <a:latin typeface="Times New Roman"/>
                <a:cs typeface="Times New Roman"/>
              </a:rPr>
              <a:t>đáp </a:t>
            </a:r>
            <a:r>
              <a:rPr sz="1200" dirty="0">
                <a:latin typeface="Times New Roman"/>
                <a:cs typeface="Times New Roman"/>
              </a:rPr>
              <a:t>ứng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cầu, tính  </a:t>
            </a:r>
            <a:r>
              <a:rPr sz="1200" spc="-5" dirty="0">
                <a:latin typeface="Times New Roman"/>
                <a:cs typeface="Times New Roman"/>
              </a:rPr>
              <a:t>chất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mức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độ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của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kiện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sá.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thành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phố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lớn,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sử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dụng</a:t>
            </a:r>
            <a:r>
              <a:rPr lang="en-US" sz="1200" spc="10" dirty="0">
                <a:latin typeface="Times New Roman"/>
                <a:cs typeface="Times New Roman"/>
              </a:rPr>
              <a:t> </a:t>
            </a:r>
            <a:r>
              <a:rPr lang="en-US" sz="1200" spc="10" dirty="0" err="1" smtClean="0">
                <a:latin typeface="Times New Roman"/>
                <a:cs typeface="Times New Roman"/>
              </a:rPr>
              <a:t>xe</a:t>
            </a:r>
            <a:r>
              <a:rPr lang="en-US" sz="1200" spc="10" dirty="0" smtClean="0">
                <a:latin typeface="Times New Roman"/>
                <a:cs typeface="Times New Roman"/>
              </a:rPr>
              <a:t> 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69441"/>
            <a:ext cx="6153150" cy="82778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>
              <a:lnSpc>
                <a:spcPct val="1101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(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buýt) </a:t>
            </a:r>
            <a:r>
              <a:rPr sz="1200" dirty="0">
                <a:latin typeface="Times New Roman"/>
                <a:cs typeface="Times New Roman"/>
              </a:rPr>
              <a:t>loại lớn, ở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vùng nông thôn, </a:t>
            </a:r>
            <a:r>
              <a:rPr sz="1200" spc="-5" dirty="0">
                <a:latin typeface="Times New Roman"/>
                <a:cs typeface="Times New Roman"/>
              </a:rPr>
              <a:t>miền </a:t>
            </a:r>
            <a:r>
              <a:rPr sz="1200" dirty="0">
                <a:latin typeface="Times New Roman"/>
                <a:cs typeface="Times New Roman"/>
              </a:rPr>
              <a:t>núi </a:t>
            </a:r>
            <a:r>
              <a:rPr sz="1200" spc="5" dirty="0">
                <a:latin typeface="Times New Roman"/>
                <a:cs typeface="Times New Roman"/>
              </a:rPr>
              <a:t>xa </a:t>
            </a:r>
            <a:r>
              <a:rPr sz="1200" spc="-5" dirty="0" err="1">
                <a:latin typeface="Times New Roman"/>
                <a:cs typeface="Times New Roman"/>
              </a:rPr>
              <a:t>xôi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-105" dirty="0">
                <a:latin typeface="Times New Roman"/>
                <a:cs typeface="Times New Roman"/>
              </a:rPr>
              <a:t>tô  </a:t>
            </a:r>
            <a:r>
              <a:rPr sz="1200" spc="-5" dirty="0">
                <a:latin typeface="Times New Roman"/>
                <a:cs typeface="Times New Roman"/>
              </a:rPr>
              <a:t>khách cỡ </a:t>
            </a:r>
            <a:r>
              <a:rPr sz="1200" dirty="0">
                <a:latin typeface="Times New Roman"/>
                <a:cs typeface="Times New Roman"/>
              </a:rPr>
              <a:t>nhỏ hoặc </a:t>
            </a:r>
            <a:r>
              <a:rPr sz="1200" spc="-5" dirty="0">
                <a:latin typeface="Times New Roman"/>
                <a:cs typeface="Times New Roman"/>
              </a:rPr>
              <a:t>cỡ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trung.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200" b="1" i="1" dirty="0">
                <a:latin typeface="Times New Roman"/>
                <a:cs typeface="Times New Roman"/>
              </a:rPr>
              <a:t>1.2.1.3. Xe ô tô chở </a:t>
            </a:r>
            <a:r>
              <a:rPr sz="1200" b="1" i="1" spc="-5" dirty="0">
                <a:latin typeface="Times New Roman"/>
                <a:cs typeface="Times New Roman"/>
              </a:rPr>
              <a:t>người chuyên</a:t>
            </a:r>
            <a:r>
              <a:rPr sz="1200" b="1" i="1" dirty="0">
                <a:latin typeface="Times New Roman"/>
                <a:cs typeface="Times New Roman"/>
              </a:rPr>
              <a:t> dùng</a:t>
            </a:r>
            <a:endParaRPr sz="1200" dirty="0">
              <a:latin typeface="Times New Roman"/>
              <a:cs typeface="Times New Roman"/>
            </a:endParaRPr>
          </a:p>
          <a:p>
            <a:pPr marL="12700" marR="12700" indent="456565">
              <a:lnSpc>
                <a:spcPct val="110000"/>
              </a:lnSpc>
              <a:spcBef>
                <a:spcPts val="590"/>
              </a:spcBef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kết cấu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trang bị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thực hiện một </a:t>
            </a:r>
            <a:r>
              <a:rPr sz="1200" spc="-5" dirty="0">
                <a:latin typeface="Times New Roman"/>
                <a:cs typeface="Times New Roman"/>
              </a:rPr>
              <a:t>chức năng, </a:t>
            </a:r>
            <a:r>
              <a:rPr sz="1200" dirty="0">
                <a:latin typeface="Times New Roman"/>
                <a:cs typeface="Times New Roman"/>
              </a:rPr>
              <a:t>công dụng đặc biệt khác với đặc điểm 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dụng,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nh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cứu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5" dirty="0" err="1" smtClean="0">
                <a:latin typeface="Times New Roman"/>
                <a:cs typeface="Times New Roman"/>
              </a:rPr>
              <a:t>th</a:t>
            </a:r>
            <a:r>
              <a:rPr lang="vi-VN" sz="1200" spc="-45" dirty="0" smtClean="0">
                <a:latin typeface="Times New Roman"/>
                <a:cs typeface="Times New Roman"/>
              </a:rPr>
              <a:t>ư</a:t>
            </a:r>
            <a:r>
              <a:rPr sz="1200" spc="-45" dirty="0" err="1" smtClean="0">
                <a:latin typeface="Times New Roman"/>
                <a:cs typeface="Times New Roman"/>
              </a:rPr>
              <a:t>ơng</a:t>
            </a:r>
            <a:r>
              <a:rPr sz="1200" spc="-4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có kết cấu </a:t>
            </a:r>
            <a:r>
              <a:rPr sz="1200" dirty="0">
                <a:latin typeface="Times New Roman"/>
                <a:cs typeface="Times New Roman"/>
              </a:rPr>
              <a:t>và trang bị để </a:t>
            </a:r>
            <a:r>
              <a:rPr sz="1200" spc="-5" dirty="0">
                <a:latin typeface="Times New Roman"/>
                <a:cs typeface="Times New Roman"/>
              </a:rPr>
              <a:t>cấp cứu bệnh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nhân;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chở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nhân, </a:t>
            </a:r>
            <a:r>
              <a:rPr sz="1200" spc="-5" dirty="0">
                <a:latin typeface="Times New Roman"/>
                <a:cs typeface="Times New Roman"/>
              </a:rPr>
              <a:t>có kết cấu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trang bị để </a:t>
            </a:r>
            <a:r>
              <a:rPr sz="1200" spc="-5" dirty="0">
                <a:latin typeface="Times New Roman"/>
                <a:cs typeface="Times New Roman"/>
              </a:rPr>
              <a:t>chở phạm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nhân;</a:t>
            </a:r>
          </a:p>
          <a:p>
            <a:pPr marL="558165" indent="-89535">
              <a:lnSpc>
                <a:spcPct val="100000"/>
              </a:lnSpc>
              <a:spcBef>
                <a:spcPts val="75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loại </a:t>
            </a:r>
            <a:r>
              <a:rPr sz="1200" spc="-5" dirty="0">
                <a:latin typeface="Times New Roman"/>
                <a:cs typeface="Times New Roman"/>
              </a:rPr>
              <a:t>khác, có đặc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>
                <a:latin typeface="Times New Roman"/>
                <a:cs typeface="Times New Roman"/>
              </a:rPr>
              <a:t>với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đã </a:t>
            </a:r>
            <a:r>
              <a:rPr sz="1200" spc="-5" dirty="0">
                <a:latin typeface="Times New Roman"/>
                <a:cs typeface="Times New Roman"/>
              </a:rPr>
              <a:t>nêu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</a:t>
            </a:r>
          </a:p>
          <a:p>
            <a:pPr marL="12700" marR="7620">
              <a:lnSpc>
                <a:spcPct val="110200"/>
              </a:lnSpc>
              <a:spcBef>
                <a:spcPts val="595"/>
              </a:spcBef>
            </a:pP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5" dirty="0" err="1" smtClean="0">
                <a:latin typeface="Times New Roman"/>
                <a:cs typeface="Times New Roman"/>
              </a:rPr>
              <a:t>nh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smtClean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>
                <a:latin typeface="Times New Roman"/>
                <a:cs typeface="Times New Roman"/>
              </a:rPr>
              <a:t>trẻ </a:t>
            </a:r>
            <a:r>
              <a:rPr sz="1200" spc="-5" dirty="0">
                <a:latin typeface="Times New Roman"/>
                <a:cs typeface="Times New Roman"/>
              </a:rPr>
              <a:t>em,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khuyết </a:t>
            </a:r>
            <a:r>
              <a:rPr sz="1200" dirty="0">
                <a:latin typeface="Times New Roman"/>
                <a:cs typeface="Times New Roman"/>
              </a:rPr>
              <a:t>tật,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chở bệnh nhân,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tang </a:t>
            </a:r>
            <a:r>
              <a:rPr sz="1200" dirty="0" err="1" smtClean="0">
                <a:latin typeface="Times New Roman"/>
                <a:cs typeface="Times New Roman"/>
              </a:rPr>
              <a:t>lễ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xe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tô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nhà ở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động,v.v…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Phân </a:t>
            </a:r>
            <a:r>
              <a:rPr sz="1200" b="1" dirty="0">
                <a:latin typeface="Times New Roman"/>
                <a:cs typeface="Times New Roman"/>
              </a:rPr>
              <a:t>loại xe ô tô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tải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>
              <a:lnSpc>
                <a:spcPct val="1100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tải có kết cấu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trang bị 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dirty="0">
                <a:latin typeface="Times New Roman"/>
                <a:cs typeface="Times New Roman"/>
              </a:rPr>
              <a:t>dùng để </a:t>
            </a:r>
            <a:r>
              <a:rPr sz="1200" spc="-5" dirty="0">
                <a:latin typeface="Times New Roman"/>
                <a:cs typeface="Times New Roman"/>
              </a:rPr>
              <a:t>chở hàng, 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theo một </a:t>
            </a:r>
            <a:r>
              <a:rPr sz="1200" spc="-5" dirty="0">
                <a:latin typeface="Times New Roman"/>
                <a:cs typeface="Times New Roman"/>
              </a:rPr>
              <a:t>rơ moóc, có  </a:t>
            </a:r>
            <a:r>
              <a:rPr sz="1200" dirty="0">
                <a:latin typeface="Times New Roman"/>
                <a:cs typeface="Times New Roman"/>
              </a:rPr>
              <a:t>thể bố </a:t>
            </a:r>
            <a:r>
              <a:rPr sz="1200" spc="-5" dirty="0">
                <a:latin typeface="Times New Roman"/>
                <a:cs typeface="Times New Roman"/>
              </a:rPr>
              <a:t>trí </a:t>
            </a:r>
            <a:r>
              <a:rPr sz="1200" dirty="0">
                <a:latin typeface="Times New Roman"/>
                <a:cs typeface="Times New Roman"/>
              </a:rPr>
              <a:t>tối đa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ghế </a:t>
            </a:r>
            <a:r>
              <a:rPr sz="1200" dirty="0">
                <a:latin typeface="Times New Roman"/>
                <a:cs typeface="Times New Roman"/>
              </a:rPr>
              <a:t>trong buồng lái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(cabin).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 err="1">
                <a:latin typeface="Times New Roman"/>
                <a:cs typeface="Times New Roman"/>
              </a:rPr>
              <a:t>hàng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phân loại thành: </a:t>
            </a:r>
            <a:r>
              <a:rPr sz="1200" i="1" dirty="0">
                <a:latin typeface="Times New Roman"/>
                <a:cs typeface="Times New Roman"/>
              </a:rPr>
              <a:t>Xe ô tô tải thông dụng, </a:t>
            </a:r>
            <a:r>
              <a:rPr sz="1200" i="1" spc="-5" dirty="0">
                <a:latin typeface="Times New Roman"/>
                <a:cs typeface="Times New Roman"/>
              </a:rPr>
              <a:t>xe </a:t>
            </a:r>
            <a:r>
              <a:rPr sz="1200" i="1" dirty="0">
                <a:latin typeface="Times New Roman"/>
                <a:cs typeface="Times New Roman"/>
              </a:rPr>
              <a:t>ô tô tải </a:t>
            </a:r>
            <a:r>
              <a:rPr sz="1200" i="1" spc="-5" dirty="0">
                <a:latin typeface="Times New Roman"/>
                <a:cs typeface="Times New Roman"/>
              </a:rPr>
              <a:t>có </a:t>
            </a:r>
            <a:r>
              <a:rPr sz="1200" i="1" dirty="0">
                <a:latin typeface="Times New Roman"/>
                <a:cs typeface="Times New Roman"/>
              </a:rPr>
              <a:t>đặc tính </a:t>
            </a:r>
            <a:r>
              <a:rPr sz="1200" i="1" spc="-40" dirty="0">
                <a:latin typeface="Times New Roman"/>
                <a:cs typeface="Times New Roman"/>
              </a:rPr>
              <a:t>riêng  </a:t>
            </a:r>
            <a:r>
              <a:rPr sz="1200" i="1" spc="-5" dirty="0">
                <a:latin typeface="Times New Roman"/>
                <a:cs typeface="Times New Roman"/>
              </a:rPr>
              <a:t>và xe </a:t>
            </a:r>
            <a:r>
              <a:rPr sz="1200" i="1" dirty="0">
                <a:latin typeface="Times New Roman"/>
                <a:cs typeface="Times New Roman"/>
              </a:rPr>
              <a:t>ô tô tải </a:t>
            </a:r>
            <a:r>
              <a:rPr sz="1200" i="1" spc="-5" dirty="0">
                <a:latin typeface="Times New Roman"/>
                <a:cs typeface="Times New Roman"/>
              </a:rPr>
              <a:t>chuyên</a:t>
            </a:r>
            <a:r>
              <a:rPr sz="1200" i="1" dirty="0">
                <a:latin typeface="Times New Roman"/>
                <a:cs typeface="Times New Roman"/>
              </a:rPr>
              <a:t> dùng.</a:t>
            </a:r>
            <a:endParaRPr sz="1200" dirty="0">
              <a:latin typeface="Times New Roman"/>
              <a:cs typeface="Times New Roman"/>
            </a:endParaRPr>
          </a:p>
          <a:p>
            <a:pPr marL="508000" lvl="3" indent="-495300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Xe ô tô tải thông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dụng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Căn cứ vào </a:t>
            </a:r>
            <a:r>
              <a:rPr sz="1200" dirty="0">
                <a:latin typeface="Times New Roman"/>
                <a:cs typeface="Times New Roman"/>
              </a:rPr>
              <a:t>trọng tải </a:t>
            </a:r>
            <a:r>
              <a:rPr sz="1200" spc="-5" dirty="0">
                <a:latin typeface="Times New Roman"/>
                <a:cs typeface="Times New Roman"/>
              </a:rPr>
              <a:t>thiết kế,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phân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loại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sau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có trọng tải rất nhỏ, đến 0,75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tấn;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có trọng tải nhỏ, từ 0,75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2,0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tấn;</a:t>
            </a:r>
          </a:p>
          <a:p>
            <a:pPr marL="558165" indent="-89535">
              <a:lnSpc>
                <a:spcPct val="100000"/>
              </a:lnSpc>
              <a:spcBef>
                <a:spcPts val="76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có trọng tải trung bình, từ 2,0 đến 5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tấn;</a:t>
            </a:r>
          </a:p>
          <a:p>
            <a:pPr marL="558165" indent="-89535">
              <a:lnSpc>
                <a:spcPct val="100000"/>
              </a:lnSpc>
              <a:spcBef>
                <a:spcPts val="74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có trọng tải lớn, từ 5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10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tấn;</a:t>
            </a: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có trọng tải rất lớn, lớn hơn 10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tấn.</a:t>
            </a:r>
          </a:p>
          <a:p>
            <a:pPr marL="12700" marR="8890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Khi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để vận tải hàng hóa ,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lựa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>
                <a:latin typeface="Times New Roman"/>
                <a:cs typeface="Times New Roman"/>
              </a:rPr>
              <a:t>trọng tải 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sao cho </a:t>
            </a:r>
            <a:r>
              <a:rPr sz="1200" dirty="0">
                <a:latin typeface="Times New Roman"/>
                <a:cs typeface="Times New Roman"/>
              </a:rPr>
              <a:t>phù hợp  với tính </a:t>
            </a:r>
            <a:r>
              <a:rPr sz="1200" spc="-5" dirty="0">
                <a:latin typeface="Times New Roman"/>
                <a:cs typeface="Times New Roman"/>
              </a:rPr>
              <a:t>chất,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sá, </a:t>
            </a:r>
            <a:r>
              <a:rPr sz="1200" dirty="0">
                <a:latin typeface="Times New Roman"/>
                <a:cs typeface="Times New Roman"/>
              </a:rPr>
              <a:t>điều kiện xếp dỡ, để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đảm hiệu quả </a:t>
            </a:r>
            <a:r>
              <a:rPr sz="1200" spc="-195" dirty="0">
                <a:latin typeface="Times New Roman"/>
                <a:cs typeface="Times New Roman"/>
              </a:rPr>
              <a:t>sử 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ct val="110100"/>
              </a:lnSpc>
              <a:spcBef>
                <a:spcPts val="600"/>
              </a:spcBef>
            </a:pP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45" dirty="0" err="1" smtClean="0">
                <a:latin typeface="Times New Roman"/>
                <a:cs typeface="Times New Roman"/>
              </a:rPr>
              <a:t>th</a:t>
            </a:r>
            <a:r>
              <a:rPr lang="vi-VN" sz="1200" spc="-45" dirty="0" smtClean="0">
                <a:latin typeface="Times New Roman"/>
                <a:cs typeface="Times New Roman"/>
              </a:rPr>
              <a:t>ư</a:t>
            </a:r>
            <a:r>
              <a:rPr sz="1200" spc="-45" dirty="0" err="1" smtClean="0">
                <a:latin typeface="Times New Roman"/>
                <a:cs typeface="Times New Roman"/>
              </a:rPr>
              <a:t>ờng</a:t>
            </a:r>
            <a:r>
              <a:rPr sz="1200" spc="-4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những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5" dirty="0">
                <a:latin typeface="Times New Roman"/>
                <a:cs typeface="Times New Roman"/>
              </a:rPr>
              <a:t>tô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nhỏ dùng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những lô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5" dirty="0">
                <a:latin typeface="Times New Roman"/>
                <a:cs typeface="Times New Roman"/>
              </a:rPr>
              <a:t>lẻ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5" dirty="0" err="1">
                <a:latin typeface="Times New Roman"/>
                <a:cs typeface="Times New Roman"/>
              </a:rPr>
              <a:t>khối</a:t>
            </a:r>
            <a:r>
              <a:rPr sz="1200" spc="-5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lớn,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lớn dùng để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những loại hàng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kích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thước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lớn.</a:t>
            </a: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Hiện nay,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 hóa bằng </a:t>
            </a:r>
            <a:r>
              <a:rPr sz="1200" dirty="0" err="1">
                <a:latin typeface="Times New Roman"/>
                <a:cs typeface="Times New Roman"/>
              </a:rPr>
              <a:t>công</a:t>
            </a:r>
            <a:r>
              <a:rPr sz="1200" dirty="0">
                <a:latin typeface="Times New Roman"/>
                <a:cs typeface="Times New Roman"/>
              </a:rPr>
              <a:t>-ten-</a:t>
            </a:r>
            <a:r>
              <a:rPr sz="1200" dirty="0" err="1">
                <a:latin typeface="Times New Roman"/>
                <a:cs typeface="Times New Roman"/>
              </a:rPr>
              <a:t>nơ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rộng </a:t>
            </a:r>
            <a:r>
              <a:rPr sz="1200" spc="5" dirty="0">
                <a:latin typeface="Times New Roman"/>
                <a:cs typeface="Times New Roman"/>
              </a:rPr>
              <a:t>rãi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85" dirty="0" err="1">
                <a:latin typeface="Times New Roman"/>
                <a:cs typeface="Times New Roman"/>
              </a:rPr>
              <a:t>nhiều</a:t>
            </a:r>
            <a:r>
              <a:rPr sz="1200" spc="-85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thế </a:t>
            </a:r>
            <a:r>
              <a:rPr sz="1200" spc="-5" dirty="0">
                <a:latin typeface="Times New Roman"/>
                <a:cs typeface="Times New Roman"/>
              </a:rPr>
              <a:t>giới. </a:t>
            </a:r>
            <a:r>
              <a:rPr sz="1200" spc="-5" dirty="0" err="1">
                <a:latin typeface="Times New Roman"/>
                <a:cs typeface="Times New Roman"/>
              </a:rPr>
              <a:t>Để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 err="1">
                <a:latin typeface="Times New Roman"/>
                <a:cs typeface="Times New Roman"/>
              </a:rPr>
              <a:t>công</a:t>
            </a:r>
            <a:r>
              <a:rPr sz="1200" spc="-5" dirty="0">
                <a:latin typeface="Times New Roman"/>
                <a:cs typeface="Times New Roman"/>
              </a:rPr>
              <a:t>-ten-</a:t>
            </a:r>
            <a:r>
              <a:rPr sz="1200" spc="-5" dirty="0" err="1">
                <a:latin typeface="Times New Roman"/>
                <a:cs typeface="Times New Roman"/>
              </a:rPr>
              <a:t>nơ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phát triển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dụng rộng rãi, </a:t>
            </a:r>
            <a:r>
              <a:rPr sz="1200" dirty="0" err="1" smtClean="0">
                <a:latin typeface="Times New Roman"/>
                <a:cs typeface="Times New Roman"/>
              </a:rPr>
              <a:t>tổ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chức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chuẩn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10" dirty="0">
                <a:latin typeface="Times New Roman"/>
                <a:cs typeface="Times New Roman"/>
              </a:rPr>
              <a:t>ISO </a:t>
            </a:r>
            <a:r>
              <a:rPr sz="1200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tiến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tiêu </a:t>
            </a:r>
            <a:r>
              <a:rPr sz="1200" dirty="0">
                <a:latin typeface="Times New Roman"/>
                <a:cs typeface="Times New Roman"/>
              </a:rPr>
              <a:t>chuẩn hóa </a:t>
            </a:r>
            <a:r>
              <a:rPr sz="1200" spc="-5" dirty="0">
                <a:latin typeface="Times New Roman"/>
                <a:cs typeface="Times New Roman"/>
              </a:rPr>
              <a:t>bản </a:t>
            </a:r>
            <a:r>
              <a:rPr sz="1200" dirty="0">
                <a:latin typeface="Times New Roman"/>
                <a:cs typeface="Times New Roman"/>
              </a:rPr>
              <a:t>thân công- </a:t>
            </a:r>
            <a:r>
              <a:rPr sz="1200" spc="-5" dirty="0">
                <a:latin typeface="Times New Roman"/>
                <a:cs typeface="Times New Roman"/>
              </a:rPr>
              <a:t>ten-nơ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Bảng </a:t>
            </a:r>
            <a:r>
              <a:rPr sz="1200" dirty="0">
                <a:latin typeface="Times New Roman"/>
                <a:cs typeface="Times New Roman"/>
              </a:rPr>
              <a:t>1.1 </a:t>
            </a:r>
            <a:r>
              <a:rPr sz="1200" spc="-120" dirty="0" err="1" smtClean="0">
                <a:latin typeface="Times New Roman"/>
                <a:cs typeface="Times New Roman"/>
              </a:rPr>
              <a:t>nh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9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sau: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27749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THÔNG </a:t>
            </a:r>
            <a:r>
              <a:rPr sz="1200" dirty="0">
                <a:latin typeface="Times New Roman"/>
                <a:cs typeface="Times New Roman"/>
              </a:rPr>
              <a:t>SỐ </a:t>
            </a:r>
            <a:r>
              <a:rPr sz="1200" spc="-5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CỦA 7 </a:t>
            </a:r>
            <a:r>
              <a:rPr sz="1200" spc="-5" dirty="0">
                <a:latin typeface="Times New Roman"/>
                <a:cs typeface="Times New Roman"/>
              </a:rPr>
              <a:t>LOẠI CÔNG-TEN-NƠ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TIÊU CHUẨN CỦA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ISO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34505" y="887983"/>
            <a:ext cx="574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Bảng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1.1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116974"/>
              </p:ext>
            </p:extLst>
          </p:nvPr>
        </p:nvGraphicFramePr>
        <p:xfrm>
          <a:off x="1001572" y="1192022"/>
          <a:ext cx="5939154" cy="38667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02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80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99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488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marL="179070" marR="92075" indent="-91440">
                        <a:lnSpc>
                          <a:spcPct val="1106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Ký</a:t>
                      </a:r>
                      <a:r>
                        <a:rPr sz="900" spc="-10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hiệu  (tên  gọi)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2190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Chiều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22542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Chiều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rộng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321310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Chiều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dài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00330" marR="101600" algn="ctr">
                        <a:lnSpc>
                          <a:spcPct val="111100"/>
                        </a:lnSpc>
                      </a:pPr>
                      <a:r>
                        <a:rPr sz="900" dirty="0" err="1">
                          <a:latin typeface="Times New Roman"/>
                          <a:cs typeface="Times New Roman"/>
                        </a:rPr>
                        <a:t>Trọng</a:t>
                      </a:r>
                      <a:r>
                        <a:rPr sz="9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90" dirty="0" smtClean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lang="vi-VN" sz="900" spc="-9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900" spc="-90" dirty="0" err="1" smtClean="0">
                          <a:latin typeface="Times New Roman"/>
                          <a:cs typeface="Times New Roman"/>
                        </a:rPr>
                        <a:t>ợng</a:t>
                      </a:r>
                      <a:r>
                        <a:rPr sz="900" spc="-9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tối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đa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(Tấn)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00330" marR="103505" algn="ctr">
                        <a:lnSpc>
                          <a:spcPct val="111100"/>
                        </a:lnSpc>
                      </a:pPr>
                      <a:r>
                        <a:rPr sz="900" dirty="0" err="1">
                          <a:latin typeface="Times New Roman"/>
                          <a:cs typeface="Times New Roman"/>
                        </a:rPr>
                        <a:t>Trọng</a:t>
                      </a:r>
                      <a:r>
                        <a:rPr sz="9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90" dirty="0" smtClean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lang="vi-VN" sz="900" spc="-9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900" spc="-90" dirty="0" err="1" smtClean="0">
                          <a:latin typeface="Times New Roman"/>
                          <a:cs typeface="Times New Roman"/>
                        </a:rPr>
                        <a:t>ợng</a:t>
                      </a:r>
                      <a:r>
                        <a:rPr sz="900" spc="-9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tinh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(Tấn)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Dung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tích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</a:t>
                      </a:r>
                      <a:r>
                        <a:rPr sz="900" baseline="41666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foot</a:t>
                      </a: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R="158115" algn="r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foot</a:t>
                      </a: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R="183515" algn="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foot</a:t>
                      </a: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4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1.A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5049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16573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12.190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28003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220979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4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1A.A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5049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16573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12.190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28003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220979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8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1.B</a:t>
                      </a: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5049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16573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29,1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9.125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28003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23,0</a:t>
                      </a: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220979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45,5</a:t>
                      </a: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9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1.C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5049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16573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6.055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28003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220979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4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1.D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5049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2.990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31178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220979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4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1.E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5049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1.965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31178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252729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4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1.F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15049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1.460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311785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R="252729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93444" y="5108575"/>
            <a:ext cx="6153150" cy="6311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56565" algn="just">
              <a:lnSpc>
                <a:spcPct val="110500"/>
              </a:lnSpc>
              <a:spcBef>
                <a:spcPts val="90"/>
              </a:spcBef>
            </a:pPr>
            <a:r>
              <a:rPr sz="1200" spc="-5" dirty="0">
                <a:latin typeface="Times New Roman"/>
                <a:cs typeface="Times New Roman"/>
              </a:rPr>
              <a:t>Khi chuyên </a:t>
            </a:r>
            <a:r>
              <a:rPr sz="1200" dirty="0">
                <a:latin typeface="Times New Roman"/>
                <a:cs typeface="Times New Roman"/>
              </a:rPr>
              <a:t>chở </a:t>
            </a:r>
            <a:r>
              <a:rPr sz="1200" spc="-5" dirty="0">
                <a:latin typeface="Times New Roman"/>
                <a:cs typeface="Times New Roman"/>
              </a:rPr>
              <a:t>công-ten-nơ phải bảo </a:t>
            </a:r>
            <a:r>
              <a:rPr sz="1200" dirty="0">
                <a:latin typeface="Times New Roman"/>
                <a:cs typeface="Times New Roman"/>
              </a:rPr>
              <a:t>đảm đúng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trọng tải của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0" dirty="0">
                <a:latin typeface="Times New Roman"/>
                <a:cs typeface="Times New Roman"/>
              </a:rPr>
              <a:t>dùng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mi </a:t>
            </a:r>
            <a:r>
              <a:rPr sz="1200" spc="-5" dirty="0">
                <a:latin typeface="Times New Roman"/>
                <a:cs typeface="Times New Roman"/>
              </a:rPr>
              <a:t>rơ </a:t>
            </a:r>
            <a:r>
              <a:rPr sz="1200" dirty="0">
                <a:latin typeface="Times New Roman"/>
                <a:cs typeface="Times New Roman"/>
              </a:rPr>
              <a:t>moóc (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nửa </a:t>
            </a:r>
            <a:r>
              <a:rPr sz="1200" spc="-5" dirty="0">
                <a:latin typeface="Times New Roman"/>
                <a:cs typeface="Times New Roman"/>
              </a:rPr>
              <a:t>rơ </a:t>
            </a:r>
            <a:r>
              <a:rPr sz="1200" dirty="0">
                <a:latin typeface="Times New Roman"/>
                <a:cs typeface="Times New Roman"/>
              </a:rPr>
              <a:t>moóc,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đầu </a:t>
            </a:r>
            <a:r>
              <a:rPr sz="1200" spc="-5" dirty="0">
                <a:latin typeface="Times New Roman"/>
                <a:cs typeface="Times New Roman"/>
              </a:rPr>
              <a:t>kéo), có </a:t>
            </a:r>
            <a:r>
              <a:rPr sz="1200" dirty="0">
                <a:latin typeface="Times New Roman"/>
                <a:cs typeface="Times New Roman"/>
              </a:rPr>
              <a:t>kết cấu sàn phù hợp,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móc, khoá  </a:t>
            </a:r>
            <a:r>
              <a:rPr sz="1200" spc="-5" dirty="0">
                <a:latin typeface="Times New Roman"/>
                <a:cs typeface="Times New Roman"/>
              </a:rPr>
              <a:t>công-ten-nơ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phù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hợp.</a:t>
            </a:r>
          </a:p>
        </p:txBody>
      </p:sp>
      <p:sp>
        <p:nvSpPr>
          <p:cNvPr id="5" name="object 5"/>
          <p:cNvSpPr/>
          <p:nvPr/>
        </p:nvSpPr>
        <p:spPr>
          <a:xfrm>
            <a:off x="1694529" y="6181216"/>
            <a:ext cx="3858154" cy="19738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3444" y="8521445"/>
            <a:ext cx="4017645" cy="766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5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1-2: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Công-ten-nơ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i="1" spc="-5" dirty="0">
                <a:latin typeface="Times New Roman"/>
                <a:cs typeface="Times New Roman"/>
              </a:rPr>
              <a:t>1.2.2.2. </a:t>
            </a:r>
            <a:r>
              <a:rPr sz="1200" b="1" i="1" dirty="0">
                <a:latin typeface="Times New Roman"/>
                <a:cs typeface="Times New Roman"/>
              </a:rPr>
              <a:t>Xe ô tô tải có đặc tính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riêng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3444" y="9053101"/>
            <a:ext cx="32461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cũng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theo một rơ </a:t>
            </a:r>
            <a:r>
              <a:rPr sz="1200" dirty="0" err="1">
                <a:latin typeface="Times New Roman"/>
                <a:cs typeface="Times New Roman"/>
              </a:rPr>
              <a:t>moóc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20" dirty="0" err="1" smtClean="0">
                <a:latin typeface="Times New Roman"/>
                <a:cs typeface="Times New Roman"/>
              </a:rPr>
              <a:t>nh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69441"/>
            <a:ext cx="6154420" cy="817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 indent="456565">
              <a:lnSpc>
                <a:spcPct val="1101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tải, </a:t>
            </a:r>
            <a:r>
              <a:rPr sz="1200" spc="-5" dirty="0">
                <a:latin typeface="Times New Roman"/>
                <a:cs typeface="Times New Roman"/>
              </a:rPr>
              <a:t>ngoài kết cấu </a:t>
            </a:r>
            <a:r>
              <a:rPr sz="1200" dirty="0">
                <a:latin typeface="Times New Roman"/>
                <a:cs typeface="Times New Roman"/>
              </a:rPr>
              <a:t>và trang bị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dirty="0">
                <a:latin typeface="Times New Roman"/>
                <a:cs typeface="Times New Roman"/>
              </a:rPr>
              <a:t>để chở </a:t>
            </a:r>
            <a:r>
              <a:rPr sz="1200" spc="-5" dirty="0">
                <a:latin typeface="Times New Roman"/>
                <a:cs typeface="Times New Roman"/>
              </a:rPr>
              <a:t>hàng còn có kết cấu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trang bị để thực  hiện một đặc tính </a:t>
            </a:r>
            <a:r>
              <a:rPr sz="1200" spc="-5" dirty="0">
                <a:latin typeface="Times New Roman"/>
                <a:cs typeface="Times New Roman"/>
              </a:rPr>
              <a:t>riêng, nhằm </a:t>
            </a:r>
            <a:r>
              <a:rPr sz="1200" dirty="0">
                <a:latin typeface="Times New Roman"/>
                <a:cs typeface="Times New Roman"/>
              </a:rPr>
              <a:t>hỗ trợ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quá trình </a:t>
            </a:r>
            <a:r>
              <a:rPr sz="1200" spc="-5" dirty="0">
                <a:latin typeface="Times New Roman"/>
                <a:cs typeface="Times New Roman"/>
              </a:rPr>
              <a:t>bốc, </a:t>
            </a:r>
            <a:r>
              <a:rPr sz="1200" dirty="0">
                <a:latin typeface="Times New Roman"/>
                <a:cs typeface="Times New Roman"/>
              </a:rPr>
              <a:t>dỡ, </a:t>
            </a:r>
            <a:r>
              <a:rPr sz="1200" spc="-5" dirty="0">
                <a:latin typeface="Times New Roman"/>
                <a:cs typeface="Times New Roman"/>
              </a:rPr>
              <a:t>bảo quản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dirty="0" err="1">
                <a:latin typeface="Times New Roman"/>
                <a:cs typeface="Times New Roman"/>
              </a:rPr>
              <a:t>hóa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nh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632460" indent="-163830" algn="just">
              <a:lnSpc>
                <a:spcPct val="100000"/>
              </a:lnSpc>
              <a:spcBef>
                <a:spcPts val="745"/>
              </a:spcBef>
              <a:buAutoNum type="arabicParenR"/>
              <a:tabLst>
                <a:tab pos="63309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tải tự đổ</a:t>
            </a:r>
            <a:r>
              <a:rPr sz="1200" dirty="0">
                <a:latin typeface="Times New Roman"/>
                <a:cs typeface="Times New Roman"/>
              </a:rPr>
              <a:t>: Có </a:t>
            </a:r>
            <a:r>
              <a:rPr sz="1200" spc="-10" dirty="0">
                <a:latin typeface="Times New Roman"/>
                <a:cs typeface="Times New Roman"/>
              </a:rPr>
              <a:t>cơ </a:t>
            </a:r>
            <a:r>
              <a:rPr sz="1200" spc="-5" dirty="0">
                <a:latin typeface="Times New Roman"/>
                <a:cs typeface="Times New Roman"/>
              </a:rPr>
              <a:t>cấu </a:t>
            </a:r>
            <a:r>
              <a:rPr sz="1200" dirty="0">
                <a:latin typeface="Times New Roman"/>
                <a:cs typeface="Times New Roman"/>
              </a:rPr>
              <a:t>nâng hạ thùng hàng,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khả năng tự đổ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hàng;</a:t>
            </a:r>
          </a:p>
          <a:p>
            <a:pPr marL="632460" indent="-163830" algn="just">
              <a:lnSpc>
                <a:spcPct val="100000"/>
              </a:lnSpc>
              <a:spcBef>
                <a:spcPts val="755"/>
              </a:spcBef>
              <a:buAutoNum type="arabicParenR"/>
              <a:tabLst>
                <a:tab pos="63309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tải có </a:t>
            </a:r>
            <a:r>
              <a:rPr sz="1200" i="1" spc="-5" dirty="0">
                <a:latin typeface="Times New Roman"/>
                <a:cs typeface="Times New Roman"/>
              </a:rPr>
              <a:t>cần cẩu</a:t>
            </a:r>
            <a:r>
              <a:rPr sz="1200" spc="-5" dirty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Có lắp </a:t>
            </a:r>
            <a:r>
              <a:rPr sz="1200" spc="-5" dirty="0">
                <a:latin typeface="Times New Roman"/>
                <a:cs typeface="Times New Roman"/>
              </a:rPr>
              <a:t>cần cẩu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tự xếp, dỡ </a:t>
            </a:r>
            <a:r>
              <a:rPr sz="1200" spc="-5" dirty="0">
                <a:latin typeface="Times New Roman"/>
                <a:cs typeface="Times New Roman"/>
              </a:rPr>
              <a:t>hàng;</a:t>
            </a:r>
            <a:endParaRPr sz="1200" dirty="0">
              <a:latin typeface="Times New Roman"/>
              <a:cs typeface="Times New Roman"/>
            </a:endParaRPr>
          </a:p>
          <a:p>
            <a:pPr marL="632460" indent="-163830" algn="just">
              <a:lnSpc>
                <a:spcPct val="100000"/>
              </a:lnSpc>
              <a:spcBef>
                <a:spcPts val="745"/>
              </a:spcBef>
              <a:buAutoNum type="arabicParenR"/>
              <a:tabLst>
                <a:tab pos="63309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tải có thiết bị nâng hạ hàng</a:t>
            </a:r>
            <a:r>
              <a:rPr sz="1200" dirty="0">
                <a:latin typeface="Times New Roman"/>
                <a:cs typeface="Times New Roman"/>
              </a:rPr>
              <a:t>: Có lắp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để nâng hạ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hàng;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000"/>
              </a:lnSpc>
              <a:spcBef>
                <a:spcPts val="600"/>
              </a:spcBef>
              <a:buAutoNum type="arabicParenR"/>
              <a:tabLst>
                <a:tab pos="64071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tải bảo ôn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Thùng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có kết cấu </a:t>
            </a:r>
            <a:r>
              <a:rPr sz="1200" dirty="0">
                <a:latin typeface="Times New Roman"/>
                <a:cs typeface="Times New Roman"/>
              </a:rPr>
              <a:t>dạng hộp kín,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cửa để xếp, dỡ </a:t>
            </a:r>
            <a:r>
              <a:rPr sz="1200" spc="-5" dirty="0">
                <a:latin typeface="Times New Roman"/>
                <a:cs typeface="Times New Roman"/>
              </a:rPr>
              <a:t>hàng. </a:t>
            </a:r>
            <a:r>
              <a:rPr sz="1200" dirty="0">
                <a:latin typeface="Times New Roman"/>
                <a:cs typeface="Times New Roman"/>
              </a:rPr>
              <a:t>Thùng  </a:t>
            </a:r>
            <a:r>
              <a:rPr sz="1200" spc="-5" dirty="0">
                <a:latin typeface="Times New Roman"/>
                <a:cs typeface="Times New Roman"/>
              </a:rPr>
              <a:t>hàng có </a:t>
            </a:r>
            <a:r>
              <a:rPr sz="1200" dirty="0">
                <a:latin typeface="Times New Roman"/>
                <a:cs typeface="Times New Roman"/>
              </a:rPr>
              <a:t>lớp </a:t>
            </a:r>
            <a:r>
              <a:rPr sz="1200" spc="-5" dirty="0">
                <a:latin typeface="Times New Roman"/>
                <a:cs typeface="Times New Roman"/>
              </a:rPr>
              <a:t>vật </a:t>
            </a:r>
            <a:r>
              <a:rPr sz="1200" dirty="0">
                <a:latin typeface="Times New Roman"/>
                <a:cs typeface="Times New Roman"/>
              </a:rPr>
              <a:t>liệu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nhiệt,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lắp thiết bị để xếp, dỡ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hàng;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000"/>
              </a:lnSpc>
              <a:spcBef>
                <a:spcPts val="610"/>
              </a:spcBef>
              <a:buAutoNum type="arabicParenR"/>
              <a:tabLst>
                <a:tab pos="64198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đông lạnh</a:t>
            </a:r>
            <a:r>
              <a:rPr sz="1200" dirty="0">
                <a:latin typeface="Times New Roman"/>
                <a:cs typeface="Times New Roman"/>
              </a:rPr>
              <a:t>: Thùng hàng </a:t>
            </a:r>
            <a:r>
              <a:rPr sz="1200" spc="-5" dirty="0">
                <a:latin typeface="Times New Roman"/>
                <a:cs typeface="Times New Roman"/>
              </a:rPr>
              <a:t>có kết </a:t>
            </a:r>
            <a:r>
              <a:rPr sz="1200" dirty="0">
                <a:latin typeface="Times New Roman"/>
                <a:cs typeface="Times New Roman"/>
              </a:rPr>
              <a:t>cấu dạng hộp kín, </a:t>
            </a:r>
            <a:r>
              <a:rPr sz="1200" spc="-5" dirty="0">
                <a:latin typeface="Times New Roman"/>
                <a:cs typeface="Times New Roman"/>
              </a:rPr>
              <a:t>có cửa </a:t>
            </a:r>
            <a:r>
              <a:rPr sz="1200" dirty="0">
                <a:latin typeface="Times New Roman"/>
                <a:cs typeface="Times New Roman"/>
              </a:rPr>
              <a:t>để xếp, dỡ </a:t>
            </a:r>
            <a:r>
              <a:rPr sz="1200" spc="-5" dirty="0">
                <a:latin typeface="Times New Roman"/>
                <a:cs typeface="Times New Roman"/>
              </a:rPr>
              <a:t>hàng. </a:t>
            </a:r>
            <a:r>
              <a:rPr sz="1200" dirty="0">
                <a:latin typeface="Times New Roman"/>
                <a:cs typeface="Times New Roman"/>
              </a:rPr>
              <a:t>Thùng  </a:t>
            </a:r>
            <a:r>
              <a:rPr sz="1200" spc="-5" dirty="0">
                <a:latin typeface="Times New Roman"/>
                <a:cs typeface="Times New Roman"/>
              </a:rPr>
              <a:t>hàng có </a:t>
            </a:r>
            <a:r>
              <a:rPr sz="1200" dirty="0">
                <a:latin typeface="Times New Roman"/>
                <a:cs typeface="Times New Roman"/>
              </a:rPr>
              <a:t>lớp </a:t>
            </a:r>
            <a:r>
              <a:rPr sz="1200" spc="-5" dirty="0">
                <a:latin typeface="Times New Roman"/>
                <a:cs typeface="Times New Roman"/>
              </a:rPr>
              <a:t>vật </a:t>
            </a:r>
            <a:r>
              <a:rPr sz="1200" dirty="0">
                <a:latin typeface="Times New Roman"/>
                <a:cs typeface="Times New Roman"/>
              </a:rPr>
              <a:t>liệu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nhiệt,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lắp thiết bị </a:t>
            </a:r>
            <a:r>
              <a:rPr sz="1200" spc="-5" dirty="0">
                <a:latin typeface="Times New Roman"/>
                <a:cs typeface="Times New Roman"/>
              </a:rPr>
              <a:t>làm lạnh, có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lắp thiết bị để xếp, dỡ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hàng;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110400"/>
              </a:lnSpc>
              <a:spcBef>
                <a:spcPts val="595"/>
              </a:spcBef>
              <a:buAutoNum type="arabicParenR"/>
              <a:tabLst>
                <a:tab pos="636270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</a:t>
            </a:r>
            <a:r>
              <a:rPr sz="1200" i="1" spc="-5" dirty="0">
                <a:latin typeface="Times New Roman"/>
                <a:cs typeface="Times New Roman"/>
              </a:rPr>
              <a:t>PICK UP chở </a:t>
            </a:r>
            <a:r>
              <a:rPr sz="1200" i="1" dirty="0">
                <a:latin typeface="Times New Roman"/>
                <a:cs typeface="Times New Roman"/>
              </a:rPr>
              <a:t>hàng </a:t>
            </a:r>
            <a:r>
              <a:rPr sz="1200" i="1" spc="-5" dirty="0">
                <a:latin typeface="Times New Roman"/>
                <a:cs typeface="Times New Roman"/>
              </a:rPr>
              <a:t>ca </a:t>
            </a:r>
            <a:r>
              <a:rPr sz="1200" i="1" dirty="0">
                <a:latin typeface="Times New Roman"/>
                <a:cs typeface="Times New Roman"/>
              </a:rPr>
              <a:t>bin đơn</a:t>
            </a:r>
            <a:r>
              <a:rPr sz="1200" dirty="0">
                <a:latin typeface="Times New Roman"/>
                <a:cs typeface="Times New Roman"/>
              </a:rPr>
              <a:t>: Có </a:t>
            </a:r>
            <a:r>
              <a:rPr sz="1200" spc="-5" dirty="0">
                <a:latin typeface="Times New Roman"/>
                <a:cs typeface="Times New Roman"/>
              </a:rPr>
              <a:t>khoang chở </a:t>
            </a:r>
            <a:r>
              <a:rPr sz="1200" dirty="0">
                <a:latin typeface="Times New Roman"/>
                <a:cs typeface="Times New Roman"/>
              </a:rPr>
              <a:t>hàng dạng hở (có thể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mui phủ) 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dạng kín,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liền </a:t>
            </a:r>
            <a:r>
              <a:rPr sz="1200" dirty="0">
                <a:latin typeface="Times New Roman"/>
                <a:cs typeface="Times New Roman"/>
              </a:rPr>
              <a:t>hoặc không </a:t>
            </a:r>
            <a:r>
              <a:rPr sz="1200" spc="-5" dirty="0">
                <a:latin typeface="Times New Roman"/>
                <a:cs typeface="Times New Roman"/>
              </a:rPr>
              <a:t>liền </a:t>
            </a:r>
            <a:r>
              <a:rPr sz="1200" dirty="0">
                <a:latin typeface="Times New Roman"/>
                <a:cs typeface="Times New Roman"/>
              </a:rPr>
              <a:t>thân với </a:t>
            </a:r>
            <a:r>
              <a:rPr sz="1200" spc="-5" dirty="0">
                <a:latin typeface="Times New Roman"/>
                <a:cs typeface="Times New Roman"/>
              </a:rPr>
              <a:t>cabin, có </a:t>
            </a:r>
            <a:r>
              <a:rPr sz="1200" dirty="0">
                <a:latin typeface="Times New Roman"/>
                <a:cs typeface="Times New Roman"/>
              </a:rPr>
              <a:t>bố trí cửa để xếp, dỡ hàng. Trong  </a:t>
            </a:r>
            <a:r>
              <a:rPr sz="1200" spc="-5" dirty="0">
                <a:latin typeface="Times New Roman"/>
                <a:cs typeface="Times New Roman"/>
              </a:rPr>
              <a:t>cabin </a:t>
            </a:r>
            <a:r>
              <a:rPr sz="1200" dirty="0">
                <a:latin typeface="Times New Roman"/>
                <a:cs typeface="Times New Roman"/>
              </a:rPr>
              <a:t>có bố </a:t>
            </a:r>
            <a:r>
              <a:rPr sz="1200" spc="-5" dirty="0">
                <a:latin typeface="Times New Roman"/>
                <a:cs typeface="Times New Roman"/>
              </a:rPr>
              <a:t>trí </a:t>
            </a:r>
            <a:r>
              <a:rPr sz="1200" dirty="0">
                <a:latin typeface="Times New Roman"/>
                <a:cs typeface="Times New Roman"/>
              </a:rPr>
              <a:t>một hàng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ghế;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94665" algn="just">
              <a:lnSpc>
                <a:spcPct val="110300"/>
              </a:lnSpc>
              <a:spcBef>
                <a:spcPts val="600"/>
              </a:spcBef>
              <a:buAutoNum type="arabicParenR"/>
              <a:tabLst>
                <a:tab pos="67246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</a:t>
            </a:r>
            <a:r>
              <a:rPr sz="1200" i="1" spc="-5" dirty="0">
                <a:latin typeface="Times New Roman"/>
                <a:cs typeface="Times New Roman"/>
              </a:rPr>
              <a:t>PICK UP chở </a:t>
            </a:r>
            <a:r>
              <a:rPr sz="1200" i="1" dirty="0">
                <a:latin typeface="Times New Roman"/>
                <a:cs typeface="Times New Roman"/>
              </a:rPr>
              <a:t>hàng </a:t>
            </a:r>
            <a:r>
              <a:rPr sz="1200" i="1" spc="-5" dirty="0">
                <a:latin typeface="Times New Roman"/>
                <a:cs typeface="Times New Roman"/>
              </a:rPr>
              <a:t>ca </a:t>
            </a:r>
            <a:r>
              <a:rPr sz="1200" i="1" dirty="0">
                <a:latin typeface="Times New Roman"/>
                <a:cs typeface="Times New Roman"/>
              </a:rPr>
              <a:t>bin </a:t>
            </a:r>
            <a:r>
              <a:rPr sz="1200" i="1" spc="-5" dirty="0">
                <a:latin typeface="Times New Roman"/>
                <a:cs typeface="Times New Roman"/>
              </a:rPr>
              <a:t>kép</a:t>
            </a:r>
            <a:r>
              <a:rPr sz="1200" spc="-5" dirty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Có khoang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>
                <a:latin typeface="Times New Roman"/>
                <a:cs typeface="Times New Roman"/>
              </a:rPr>
              <a:t>hàng dạng hở (có thể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mui phủ) 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dạng kín,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liền </a:t>
            </a:r>
            <a:r>
              <a:rPr sz="1200" dirty="0">
                <a:latin typeface="Times New Roman"/>
                <a:cs typeface="Times New Roman"/>
              </a:rPr>
              <a:t>hoặc không </a:t>
            </a:r>
            <a:r>
              <a:rPr sz="1200" spc="-5" dirty="0">
                <a:latin typeface="Times New Roman"/>
                <a:cs typeface="Times New Roman"/>
              </a:rPr>
              <a:t>liền </a:t>
            </a:r>
            <a:r>
              <a:rPr sz="1200" dirty="0">
                <a:latin typeface="Times New Roman"/>
                <a:cs typeface="Times New Roman"/>
              </a:rPr>
              <a:t>thân với </a:t>
            </a:r>
            <a:r>
              <a:rPr sz="1200" spc="-5" dirty="0">
                <a:latin typeface="Times New Roman"/>
                <a:cs typeface="Times New Roman"/>
              </a:rPr>
              <a:t>cabin, có </a:t>
            </a:r>
            <a:r>
              <a:rPr sz="1200" dirty="0">
                <a:latin typeface="Times New Roman"/>
                <a:cs typeface="Times New Roman"/>
              </a:rPr>
              <a:t>bố trí </a:t>
            </a:r>
            <a:r>
              <a:rPr sz="1200" spc="10" dirty="0">
                <a:latin typeface="Times New Roman"/>
                <a:cs typeface="Times New Roman"/>
              </a:rPr>
              <a:t>cửa </a:t>
            </a:r>
            <a:r>
              <a:rPr sz="1200" dirty="0">
                <a:latin typeface="Times New Roman"/>
                <a:cs typeface="Times New Roman"/>
              </a:rPr>
              <a:t>để xếp, dỡ hàng. Trong  </a:t>
            </a:r>
            <a:r>
              <a:rPr sz="1200" spc="-5" dirty="0">
                <a:latin typeface="Times New Roman"/>
                <a:cs typeface="Times New Roman"/>
              </a:rPr>
              <a:t>cabin có </a:t>
            </a:r>
            <a:r>
              <a:rPr sz="1200" dirty="0">
                <a:latin typeface="Times New Roman"/>
                <a:cs typeface="Times New Roman"/>
              </a:rPr>
              <a:t>bố trí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ghế.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 chở </a:t>
            </a:r>
            <a:r>
              <a:rPr sz="1200" dirty="0">
                <a:latin typeface="Times New Roman"/>
                <a:cs typeface="Times New Roman"/>
              </a:rPr>
              <a:t>(bao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dirty="0" err="1">
                <a:latin typeface="Times New Roman"/>
                <a:cs typeface="Times New Roman"/>
              </a:rPr>
              <a:t>cả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hàng hóa) từ 950 </a:t>
            </a:r>
            <a:r>
              <a:rPr sz="1200" spc="-165" dirty="0">
                <a:latin typeface="Times New Roman"/>
                <a:cs typeface="Times New Roman"/>
              </a:rPr>
              <a:t>kg  </a:t>
            </a:r>
            <a:r>
              <a:rPr sz="1200" dirty="0">
                <a:latin typeface="Times New Roman"/>
                <a:cs typeface="Times New Roman"/>
              </a:rPr>
              <a:t>trở</a:t>
            </a:r>
            <a:r>
              <a:rPr sz="1200" spc="-5" dirty="0">
                <a:latin typeface="Times New Roman"/>
                <a:cs typeface="Times New Roman"/>
              </a:rPr>
              <a:t> lên;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300"/>
              </a:lnSpc>
              <a:spcBef>
                <a:spcPts val="595"/>
              </a:spcBef>
              <a:buAutoNum type="arabicParenR"/>
              <a:tabLst>
                <a:tab pos="645160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VAN </a:t>
            </a:r>
            <a:r>
              <a:rPr sz="1200" i="1" spc="-10" dirty="0">
                <a:latin typeface="Times New Roman"/>
                <a:cs typeface="Times New Roman"/>
              </a:rPr>
              <a:t>(xe </a:t>
            </a:r>
            <a:r>
              <a:rPr sz="1200" i="1" dirty="0">
                <a:latin typeface="Times New Roman"/>
                <a:cs typeface="Times New Roman"/>
              </a:rPr>
              <a:t>ô tô tải thùng </a:t>
            </a:r>
            <a:r>
              <a:rPr sz="1200" i="1" spc="-5" dirty="0">
                <a:latin typeface="Times New Roman"/>
                <a:cs typeface="Times New Roman"/>
              </a:rPr>
              <a:t>kín có khoang chở </a:t>
            </a:r>
            <a:r>
              <a:rPr sz="1200" i="1" dirty="0">
                <a:latin typeface="Times New Roman"/>
                <a:cs typeface="Times New Roman"/>
              </a:rPr>
              <a:t>hàng </a:t>
            </a:r>
            <a:r>
              <a:rPr sz="1200" i="1" spc="-5" dirty="0">
                <a:latin typeface="Times New Roman"/>
                <a:cs typeface="Times New Roman"/>
              </a:rPr>
              <a:t>liền với </a:t>
            </a:r>
            <a:r>
              <a:rPr sz="1200" i="1" dirty="0">
                <a:latin typeface="Times New Roman"/>
                <a:cs typeface="Times New Roman"/>
              </a:rPr>
              <a:t>cabin)</a:t>
            </a:r>
            <a:r>
              <a:rPr sz="1200" dirty="0">
                <a:latin typeface="Times New Roman"/>
                <a:cs typeface="Times New Roman"/>
              </a:rPr>
              <a:t>: Có </a:t>
            </a:r>
            <a:r>
              <a:rPr sz="1200" spc="-5" dirty="0">
                <a:latin typeface="Times New Roman"/>
                <a:cs typeface="Times New Roman"/>
              </a:rPr>
              <a:t>khoang chở  hàng </a:t>
            </a:r>
            <a:r>
              <a:rPr sz="1200" dirty="0">
                <a:latin typeface="Times New Roman"/>
                <a:cs typeface="Times New Roman"/>
              </a:rPr>
              <a:t>dạng kín và </a:t>
            </a:r>
            <a:r>
              <a:rPr sz="1200" spc="-5" dirty="0">
                <a:latin typeface="Times New Roman"/>
                <a:cs typeface="Times New Roman"/>
              </a:rPr>
              <a:t>liền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cabin, có </a:t>
            </a:r>
            <a:r>
              <a:rPr sz="1200" dirty="0">
                <a:latin typeface="Times New Roman"/>
                <a:cs typeface="Times New Roman"/>
              </a:rPr>
              <a:t>bố trí cửa để xếp, dỡ </a:t>
            </a:r>
            <a:r>
              <a:rPr sz="1200" spc="-5" dirty="0">
                <a:latin typeface="Times New Roman"/>
                <a:cs typeface="Times New Roman"/>
              </a:rPr>
              <a:t>hàng. </a:t>
            </a:r>
            <a:r>
              <a:rPr sz="1200" dirty="0">
                <a:latin typeface="Times New Roman"/>
                <a:cs typeface="Times New Roman"/>
              </a:rPr>
              <a:t>Có lắp </a:t>
            </a:r>
            <a:r>
              <a:rPr sz="1200" spc="-5" dirty="0">
                <a:latin typeface="Times New Roman"/>
                <a:cs typeface="Times New Roman"/>
              </a:rPr>
              <a:t>đặt vách ngăn cố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giữa  khoang chở </a:t>
            </a:r>
            <a:r>
              <a:rPr sz="1200" dirty="0">
                <a:latin typeface="Times New Roman"/>
                <a:cs typeface="Times New Roman"/>
              </a:rPr>
              <a:t>hàng và cabin. </a:t>
            </a: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5" dirty="0">
                <a:latin typeface="Times New Roman"/>
                <a:cs typeface="Times New Roman"/>
              </a:rPr>
              <a:t>tô,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cabin có </a:t>
            </a:r>
            <a:r>
              <a:rPr sz="1200" dirty="0">
                <a:latin typeface="Times New Roman"/>
                <a:cs typeface="Times New Roman"/>
              </a:rPr>
              <a:t>bố trí </a:t>
            </a:r>
            <a:r>
              <a:rPr sz="1200" spc="-5" dirty="0">
                <a:latin typeface="Times New Roman"/>
                <a:cs typeface="Times New Roman"/>
              </a:rPr>
              <a:t>hai hàng </a:t>
            </a:r>
            <a:r>
              <a:rPr sz="1200" dirty="0">
                <a:latin typeface="Times New Roman"/>
                <a:cs typeface="Times New Roman"/>
              </a:rPr>
              <a:t>ghế thì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chuyên  </a:t>
            </a:r>
            <a:r>
              <a:rPr sz="1200" spc="-5" dirty="0">
                <a:latin typeface="Times New Roman"/>
                <a:cs typeface="Times New Roman"/>
              </a:rPr>
              <a:t>chở (bao gồm </a:t>
            </a:r>
            <a:r>
              <a:rPr sz="1200" dirty="0" err="1">
                <a:latin typeface="Times New Roman"/>
                <a:cs typeface="Times New Roman"/>
              </a:rPr>
              <a:t>cả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hàng </a:t>
            </a:r>
            <a:r>
              <a:rPr sz="1200" spc="-5" dirty="0">
                <a:latin typeface="Times New Roman"/>
                <a:cs typeface="Times New Roman"/>
              </a:rPr>
              <a:t>hóa) </a:t>
            </a:r>
            <a:r>
              <a:rPr sz="1200" dirty="0">
                <a:latin typeface="Times New Roman"/>
                <a:cs typeface="Times New Roman"/>
              </a:rPr>
              <a:t>từ 950 </a:t>
            </a:r>
            <a:r>
              <a:rPr sz="1200" spc="5" dirty="0">
                <a:latin typeface="Times New Roman"/>
                <a:cs typeface="Times New Roman"/>
              </a:rPr>
              <a:t>kg </a:t>
            </a:r>
            <a:r>
              <a:rPr sz="1200" dirty="0">
                <a:latin typeface="Times New Roman"/>
                <a:cs typeface="Times New Roman"/>
              </a:rPr>
              <a:t>trở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lên.</a:t>
            </a:r>
          </a:p>
          <a:p>
            <a:pPr marL="508000" lvl="3" indent="-495300" algn="just">
              <a:lnSpc>
                <a:spcPct val="100000"/>
              </a:lnSpc>
              <a:spcBef>
                <a:spcPts val="770"/>
              </a:spcBef>
              <a:buAutoNum type="arabicPeriod" startAt="3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Xe ô tô tải </a:t>
            </a:r>
            <a:r>
              <a:rPr sz="1200" b="1" i="1" spc="-5" dirty="0">
                <a:latin typeface="Times New Roman"/>
                <a:cs typeface="Times New Roman"/>
              </a:rPr>
              <a:t>chuyên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dùng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cấu và trang bị để thực hiện một </a:t>
            </a:r>
            <a:r>
              <a:rPr sz="1200" spc="-5" dirty="0">
                <a:latin typeface="Times New Roman"/>
                <a:cs typeface="Times New Roman"/>
              </a:rPr>
              <a:t>chức năng, </a:t>
            </a:r>
            <a:r>
              <a:rPr sz="1200" dirty="0">
                <a:latin typeface="Times New Roman"/>
                <a:cs typeface="Times New Roman"/>
              </a:rPr>
              <a:t>công dụng đặc </a:t>
            </a:r>
            <a:r>
              <a:rPr sz="1200" dirty="0" err="1">
                <a:latin typeface="Times New Roman"/>
                <a:cs typeface="Times New Roman"/>
              </a:rPr>
              <a:t>biệt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85" dirty="0" err="1" smtClean="0">
                <a:latin typeface="Times New Roman"/>
                <a:cs typeface="Times New Roman"/>
              </a:rPr>
              <a:t>nh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smtClean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12700" marR="8255" lvl="4" indent="456565">
              <a:lnSpc>
                <a:spcPct val="110000"/>
              </a:lnSpc>
              <a:spcBef>
                <a:spcPts val="600"/>
              </a:spcBef>
              <a:buAutoNum type="arabicParenR"/>
              <a:tabLst>
                <a:tab pos="64198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</a:t>
            </a:r>
            <a:r>
              <a:rPr sz="1200" i="1" spc="-5" dirty="0">
                <a:latin typeface="Times New Roman"/>
                <a:cs typeface="Times New Roman"/>
              </a:rPr>
              <a:t>chở </a:t>
            </a:r>
            <a:r>
              <a:rPr sz="1200" i="1" dirty="0">
                <a:latin typeface="Times New Roman"/>
                <a:cs typeface="Times New Roman"/>
              </a:rPr>
              <a:t>ô tô con</a:t>
            </a:r>
            <a:r>
              <a:rPr sz="1200" dirty="0">
                <a:latin typeface="Times New Roman"/>
                <a:cs typeface="Times New Roman"/>
              </a:rPr>
              <a:t>: Có </a:t>
            </a:r>
            <a:r>
              <a:rPr sz="1200" spc="-5" dirty="0">
                <a:latin typeface="Times New Roman"/>
                <a:cs typeface="Times New Roman"/>
              </a:rPr>
              <a:t>kết cấu </a:t>
            </a:r>
            <a:r>
              <a:rPr sz="1200" dirty="0">
                <a:latin typeface="Times New Roman"/>
                <a:cs typeface="Times New Roman"/>
              </a:rPr>
              <a:t>và trang bị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con, có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lắp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spc="-95" dirty="0">
                <a:latin typeface="Times New Roman"/>
                <a:cs typeface="Times New Roman"/>
              </a:rPr>
              <a:t>bị  </a:t>
            </a:r>
            <a:r>
              <a:rPr sz="1200" dirty="0">
                <a:latin typeface="Times New Roman"/>
                <a:cs typeface="Times New Roman"/>
              </a:rPr>
              <a:t>xếp, dỡ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con;</a:t>
            </a:r>
          </a:p>
          <a:p>
            <a:pPr marL="12700" marR="5080" lvl="4" indent="456565">
              <a:lnSpc>
                <a:spcPct val="110000"/>
              </a:lnSpc>
              <a:spcBef>
                <a:spcPts val="610"/>
              </a:spcBef>
              <a:buAutoNum type="arabicParenR"/>
              <a:tabLst>
                <a:tab pos="636270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</a:t>
            </a:r>
            <a:r>
              <a:rPr sz="1200" i="1" spc="-5" dirty="0">
                <a:latin typeface="Times New Roman"/>
                <a:cs typeface="Times New Roman"/>
              </a:rPr>
              <a:t>chở xe </a:t>
            </a:r>
            <a:r>
              <a:rPr sz="1200" i="1" dirty="0">
                <a:latin typeface="Times New Roman"/>
                <a:cs typeface="Times New Roman"/>
              </a:rPr>
              <a:t>máy thi công</a:t>
            </a:r>
            <a:r>
              <a:rPr sz="1200" dirty="0">
                <a:latin typeface="Times New Roman"/>
                <a:cs typeface="Times New Roman"/>
              </a:rPr>
              <a:t>: Có </a:t>
            </a:r>
            <a:r>
              <a:rPr sz="1200" spc="-5" dirty="0">
                <a:latin typeface="Times New Roman"/>
                <a:cs typeface="Times New Roman"/>
              </a:rPr>
              <a:t>kết cấu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trang </a:t>
            </a:r>
            <a:r>
              <a:rPr sz="1200" dirty="0">
                <a:latin typeface="Times New Roman"/>
                <a:cs typeface="Times New Roman"/>
              </a:rPr>
              <a:t>bị để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thi công (xe ủi,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xúc  </a:t>
            </a:r>
            <a:r>
              <a:rPr sz="1200" spc="-10" dirty="0">
                <a:latin typeface="Times New Roman"/>
                <a:cs typeface="Times New Roman"/>
              </a:rPr>
              <a:t>gạt </a:t>
            </a:r>
            <a:r>
              <a:rPr sz="1200" dirty="0">
                <a:latin typeface="Times New Roman"/>
                <a:cs typeface="Times New Roman"/>
              </a:rPr>
              <a:t>v.v…). Có lắp thiết bị để nâng hạ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sàn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dốc về phía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sau:</a:t>
            </a:r>
            <a:endParaRPr sz="1200" dirty="0">
              <a:latin typeface="Times New Roman"/>
              <a:cs typeface="Times New Roman"/>
            </a:endParaRPr>
          </a:p>
          <a:p>
            <a:pPr marL="641350" lvl="4" indent="-172720">
              <a:lnSpc>
                <a:spcPct val="100000"/>
              </a:lnSpc>
              <a:spcBef>
                <a:spcPts val="745"/>
              </a:spcBef>
              <a:buAutoNum type="arabicParenR"/>
              <a:tabLst>
                <a:tab pos="641985" algn="l"/>
              </a:tabLst>
            </a:pPr>
            <a:r>
              <a:rPr sz="1200" i="1" dirty="0">
                <a:latin typeface="Times New Roman"/>
                <a:cs typeface="Times New Roman"/>
              </a:rPr>
              <a:t>Xe</a:t>
            </a:r>
            <a:r>
              <a:rPr sz="1200" i="1" spc="5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ô</a:t>
            </a:r>
            <a:r>
              <a:rPr sz="1200" i="1" spc="5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tô</a:t>
            </a:r>
            <a:r>
              <a:rPr sz="1200" i="1" spc="7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xi</a:t>
            </a:r>
            <a:r>
              <a:rPr sz="1200" i="1" spc="6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téc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Có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lắp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xi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téc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chở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chất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lỏng.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Có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lắp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thiết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nạp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xả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chất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lỏng;</a:t>
            </a:r>
            <a:endParaRPr sz="1200" dirty="0">
              <a:latin typeface="Times New Roman"/>
              <a:cs typeface="Times New Roman"/>
            </a:endParaRPr>
          </a:p>
          <a:p>
            <a:pPr marL="12700" marR="5715" lvl="4" indent="456565">
              <a:lnSpc>
                <a:spcPct val="110000"/>
              </a:lnSpc>
              <a:spcBef>
                <a:spcPts val="615"/>
              </a:spcBef>
              <a:buAutoNum type="arabicParenR" startAt="4"/>
              <a:tabLst>
                <a:tab pos="64198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</a:t>
            </a:r>
            <a:r>
              <a:rPr sz="1200" i="1" spc="-5" dirty="0">
                <a:latin typeface="Times New Roman"/>
                <a:cs typeface="Times New Roman"/>
              </a:rPr>
              <a:t>chở </a:t>
            </a:r>
            <a:r>
              <a:rPr sz="1200" i="1" dirty="0">
                <a:latin typeface="Times New Roman"/>
                <a:cs typeface="Times New Roman"/>
              </a:rPr>
              <a:t>rác</a:t>
            </a:r>
            <a:r>
              <a:rPr sz="1200" dirty="0">
                <a:latin typeface="Times New Roman"/>
                <a:cs typeface="Times New Roman"/>
              </a:rPr>
              <a:t>: Có kết </a:t>
            </a:r>
            <a:r>
              <a:rPr sz="1200" spc="-5" dirty="0">
                <a:latin typeface="Times New Roman"/>
                <a:cs typeface="Times New Roman"/>
              </a:rPr>
              <a:t>cấu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trang bị để </a:t>
            </a:r>
            <a:r>
              <a:rPr sz="1200" spc="-5" dirty="0">
                <a:latin typeface="Times New Roman"/>
                <a:cs typeface="Times New Roman"/>
              </a:rPr>
              <a:t>chở rác, </a:t>
            </a:r>
            <a:r>
              <a:rPr sz="1200" dirty="0">
                <a:latin typeface="Times New Roman"/>
                <a:cs typeface="Times New Roman"/>
              </a:rPr>
              <a:t>phế liệu, v.v…Có thể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hoặc không  </a:t>
            </a:r>
            <a:r>
              <a:rPr sz="1200" spc="-5" dirty="0">
                <a:latin typeface="Times New Roman"/>
                <a:cs typeface="Times New Roman"/>
              </a:rPr>
              <a:t>có cơ cấu </a:t>
            </a:r>
            <a:r>
              <a:rPr sz="1200" dirty="0">
                <a:latin typeface="Times New Roman"/>
                <a:cs typeface="Times New Roman"/>
              </a:rPr>
              <a:t>làm ẩm </a:t>
            </a:r>
            <a:r>
              <a:rPr sz="1200" spc="-5" dirty="0">
                <a:latin typeface="Times New Roman"/>
                <a:cs typeface="Times New Roman"/>
              </a:rPr>
              <a:t>rác, cơ cấu ép rác, cơ cấu </a:t>
            </a:r>
            <a:r>
              <a:rPr sz="1200" dirty="0">
                <a:latin typeface="Times New Roman"/>
                <a:cs typeface="Times New Roman"/>
              </a:rPr>
              <a:t>thu </a:t>
            </a:r>
            <a:r>
              <a:rPr sz="1200" spc="-5" dirty="0">
                <a:latin typeface="Times New Roman"/>
                <a:cs typeface="Times New Roman"/>
              </a:rPr>
              <a:t>gom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rác;</a:t>
            </a:r>
            <a:endParaRPr sz="1200" dirty="0">
              <a:latin typeface="Times New Roman"/>
              <a:cs typeface="Times New Roman"/>
            </a:endParaRPr>
          </a:p>
          <a:p>
            <a:pPr marL="12700" marR="8255" lvl="4" indent="456565">
              <a:lnSpc>
                <a:spcPct val="110000"/>
              </a:lnSpc>
              <a:spcBef>
                <a:spcPts val="600"/>
              </a:spcBef>
              <a:buAutoNum type="arabicParenR" startAt="4"/>
              <a:tabLst>
                <a:tab pos="63436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</a:t>
            </a:r>
            <a:r>
              <a:rPr sz="1200" i="1" spc="-5" dirty="0">
                <a:latin typeface="Times New Roman"/>
                <a:cs typeface="Times New Roman"/>
              </a:rPr>
              <a:t>chở </a:t>
            </a:r>
            <a:r>
              <a:rPr sz="1200" i="1" dirty="0">
                <a:latin typeface="Times New Roman"/>
                <a:cs typeface="Times New Roman"/>
              </a:rPr>
              <a:t>hàng </a:t>
            </a:r>
            <a:r>
              <a:rPr sz="1200" i="1" dirty="0" err="1">
                <a:latin typeface="Times New Roman"/>
                <a:cs typeface="Times New Roman"/>
              </a:rPr>
              <a:t>loại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i="1" dirty="0" err="1" smtClean="0">
                <a:latin typeface="Times New Roman"/>
                <a:cs typeface="Times New Roman"/>
              </a:rPr>
              <a:t>khác</a:t>
            </a:r>
            <a:r>
              <a:rPr sz="1200" dirty="0" smtClean="0">
                <a:latin typeface="Times New Roman"/>
                <a:cs typeface="Times New Roman"/>
              </a:rPr>
              <a:t>: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>
                <a:latin typeface="Times New Roman"/>
                <a:cs typeface="Times New Roman"/>
              </a:rPr>
              <a:t>bê </a:t>
            </a:r>
            <a:r>
              <a:rPr sz="1200" dirty="0" err="1">
                <a:latin typeface="Times New Roman"/>
                <a:cs typeface="Times New Roman"/>
              </a:rPr>
              <a:t>tông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ơi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spc="-10" dirty="0">
                <a:latin typeface="Times New Roman"/>
                <a:cs typeface="Times New Roman"/>
              </a:rPr>
              <a:t>bình ga,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dirty="0" err="1" smtClean="0">
                <a:latin typeface="Times New Roman"/>
                <a:cs typeface="Times New Roman"/>
              </a:rPr>
              <a:t>tô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chở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tiền,v.v</a:t>
            </a:r>
            <a:r>
              <a:rPr sz="1200" spc="-5" dirty="0">
                <a:latin typeface="Times New Roman"/>
                <a:cs typeface="Times New Roman"/>
              </a:rPr>
              <a:t>…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200" b="1" dirty="0">
                <a:latin typeface="Times New Roman"/>
                <a:cs typeface="Times New Roman"/>
              </a:rPr>
              <a:t>1.2.3. </a:t>
            </a:r>
            <a:r>
              <a:rPr sz="1200" b="1" spc="-5" dirty="0">
                <a:latin typeface="Times New Roman"/>
                <a:cs typeface="Times New Roman"/>
              </a:rPr>
              <a:t>Phân </a:t>
            </a:r>
            <a:r>
              <a:rPr sz="1200" b="1" dirty="0">
                <a:latin typeface="Times New Roman"/>
                <a:cs typeface="Times New Roman"/>
              </a:rPr>
              <a:t>loại xe ô tô </a:t>
            </a:r>
            <a:r>
              <a:rPr sz="1200" b="1" spc="-5" dirty="0">
                <a:latin typeface="Times New Roman"/>
                <a:cs typeface="Times New Roman"/>
              </a:rPr>
              <a:t>chuyên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dùng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Xe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kết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cấu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và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trang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hiện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một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chức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năng,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công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dụng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đặc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biệt.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68622" y="9388154"/>
            <a:ext cx="205740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5" dirty="0">
                <a:latin typeface="Times New Roman"/>
                <a:cs typeface="Times New Roman"/>
              </a:rPr>
              <a:t>12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93444" y="793241"/>
            <a:ext cx="6153150" cy="8475980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632460" indent="-163830">
              <a:lnSpc>
                <a:spcPct val="100000"/>
              </a:lnSpc>
              <a:spcBef>
                <a:spcPts val="844"/>
              </a:spcBef>
              <a:buAutoNum type="arabicParenR"/>
              <a:tabLst>
                <a:tab pos="63309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chữa </a:t>
            </a:r>
            <a:r>
              <a:rPr sz="1200" i="1" spc="-5" dirty="0">
                <a:latin typeface="Times New Roman"/>
                <a:cs typeface="Times New Roman"/>
              </a:rPr>
              <a:t>cháy</a:t>
            </a:r>
            <a:r>
              <a:rPr sz="1200" spc="-5" dirty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Có lắp thiết bị để </a:t>
            </a:r>
            <a:r>
              <a:rPr sz="1200" spc="-5" dirty="0">
                <a:latin typeface="Times New Roman"/>
                <a:cs typeface="Times New Roman"/>
              </a:rPr>
              <a:t>chữa </a:t>
            </a:r>
            <a:r>
              <a:rPr sz="1200" dirty="0">
                <a:latin typeface="Times New Roman"/>
                <a:cs typeface="Times New Roman"/>
              </a:rPr>
              <a:t>cháy,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trang bị đèn, </a:t>
            </a:r>
            <a:r>
              <a:rPr sz="1200" spc="-5" dirty="0">
                <a:latin typeface="Times New Roman"/>
                <a:cs typeface="Times New Roman"/>
              </a:rPr>
              <a:t>còi chuyên dùng;</a:t>
            </a:r>
            <a:endParaRPr sz="1200" dirty="0">
              <a:latin typeface="Times New Roman"/>
              <a:cs typeface="Times New Roman"/>
            </a:endParaRPr>
          </a:p>
          <a:p>
            <a:pPr marL="635635" indent="-167005">
              <a:lnSpc>
                <a:spcPct val="100000"/>
              </a:lnSpc>
              <a:spcBef>
                <a:spcPts val="745"/>
              </a:spcBef>
              <a:buAutoNum type="arabicParenR"/>
              <a:tabLst>
                <a:tab pos="636270" algn="l"/>
              </a:tabLst>
            </a:pPr>
            <a:r>
              <a:rPr sz="1200" i="1" dirty="0">
                <a:latin typeface="Times New Roman"/>
                <a:cs typeface="Times New Roman"/>
              </a:rPr>
              <a:t>Xe</a:t>
            </a:r>
            <a:r>
              <a:rPr sz="1200" i="1" spc="1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ô</a:t>
            </a:r>
            <a:r>
              <a:rPr sz="1200" i="1" spc="2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tô</a:t>
            </a:r>
            <a:r>
              <a:rPr sz="1200" i="1" spc="2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quét</a:t>
            </a:r>
            <a:r>
              <a:rPr sz="1200" i="1" spc="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đường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cấu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quét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rác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vào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thùng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chứa.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Thùng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chứa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rác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cấu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5" dirty="0">
                <a:latin typeface="Times New Roman"/>
                <a:cs typeface="Times New Roman"/>
              </a:rPr>
              <a:t>xả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rác;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>
              <a:lnSpc>
                <a:spcPct val="110000"/>
              </a:lnSpc>
              <a:spcBef>
                <a:spcPts val="610"/>
              </a:spcBef>
              <a:buAutoNum type="arabicParenR" startAt="3"/>
              <a:tabLst>
                <a:tab pos="64706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hút </a:t>
            </a:r>
            <a:r>
              <a:rPr sz="1200" i="1" spc="-5" dirty="0">
                <a:latin typeface="Times New Roman"/>
                <a:cs typeface="Times New Roman"/>
              </a:rPr>
              <a:t>chất </a:t>
            </a:r>
            <a:r>
              <a:rPr sz="1200" i="1" dirty="0">
                <a:latin typeface="Times New Roman"/>
                <a:cs typeface="Times New Roman"/>
              </a:rPr>
              <a:t>thải</a:t>
            </a:r>
            <a:r>
              <a:rPr sz="1200" dirty="0">
                <a:latin typeface="Times New Roman"/>
                <a:cs typeface="Times New Roman"/>
              </a:rPr>
              <a:t>: Có </a:t>
            </a:r>
            <a:r>
              <a:rPr sz="1200" spc="5" dirty="0">
                <a:latin typeface="Times New Roman"/>
                <a:cs typeface="Times New Roman"/>
              </a:rPr>
              <a:t>xi </a:t>
            </a:r>
            <a:r>
              <a:rPr sz="1200" dirty="0">
                <a:latin typeface="Times New Roman"/>
                <a:cs typeface="Times New Roman"/>
              </a:rPr>
              <a:t>téc chứa bùn, chất thải. Có trang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để hút và </a:t>
            </a:r>
            <a:r>
              <a:rPr sz="1200" spc="5" dirty="0">
                <a:latin typeface="Times New Roman"/>
                <a:cs typeface="Times New Roman"/>
              </a:rPr>
              <a:t>xả </a:t>
            </a:r>
            <a:r>
              <a:rPr sz="1200" dirty="0">
                <a:latin typeface="Times New Roman"/>
                <a:cs typeface="Times New Roman"/>
              </a:rPr>
              <a:t>bùn,  </a:t>
            </a:r>
            <a:r>
              <a:rPr sz="1200" spc="-5" dirty="0">
                <a:latin typeface="Times New Roman"/>
                <a:cs typeface="Times New Roman"/>
              </a:rPr>
              <a:t>phân, chất thải </a:t>
            </a:r>
            <a:r>
              <a:rPr sz="1200" dirty="0">
                <a:latin typeface="Times New Roman"/>
                <a:cs typeface="Times New Roman"/>
              </a:rPr>
              <a:t>dạng lỏng </a:t>
            </a:r>
            <a:r>
              <a:rPr sz="1200" spc="-5" dirty="0">
                <a:latin typeface="Times New Roman"/>
                <a:cs typeface="Times New Roman"/>
              </a:rPr>
              <a:t>khác, </a:t>
            </a:r>
            <a:r>
              <a:rPr sz="1200" dirty="0">
                <a:latin typeface="Times New Roman"/>
                <a:cs typeface="Times New Roman"/>
              </a:rPr>
              <a:t>v.v…;</a:t>
            </a:r>
          </a:p>
          <a:p>
            <a:pPr marL="632460" indent="-163830">
              <a:lnSpc>
                <a:spcPct val="100000"/>
              </a:lnSpc>
              <a:spcBef>
                <a:spcPts val="745"/>
              </a:spcBef>
              <a:buAutoNum type="arabicParenR" startAt="3"/>
              <a:tabLst>
                <a:tab pos="63309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</a:t>
            </a:r>
            <a:r>
              <a:rPr sz="1200" i="1" spc="-5" dirty="0">
                <a:latin typeface="Times New Roman"/>
                <a:cs typeface="Times New Roman"/>
              </a:rPr>
              <a:t>trộn </a:t>
            </a:r>
            <a:r>
              <a:rPr sz="1200" i="1" dirty="0">
                <a:latin typeface="Times New Roman"/>
                <a:cs typeface="Times New Roman"/>
              </a:rPr>
              <a:t>vữa</a:t>
            </a:r>
            <a:r>
              <a:rPr sz="1200" dirty="0">
                <a:latin typeface="Times New Roman"/>
                <a:cs typeface="Times New Roman"/>
              </a:rPr>
              <a:t>: Có lắp thiết bị để trộn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vữa;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>
              <a:lnSpc>
                <a:spcPct val="110800"/>
              </a:lnSpc>
              <a:spcBef>
                <a:spcPts val="590"/>
              </a:spcBef>
              <a:buAutoNum type="arabicParenR" startAt="3"/>
              <a:tabLst>
                <a:tab pos="637540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trộn </a:t>
            </a:r>
            <a:r>
              <a:rPr sz="1200" i="1" spc="5" dirty="0">
                <a:latin typeface="Times New Roman"/>
                <a:cs typeface="Times New Roman"/>
              </a:rPr>
              <a:t>bê </a:t>
            </a:r>
            <a:r>
              <a:rPr sz="1200" i="1" dirty="0">
                <a:latin typeface="Times New Roman"/>
                <a:cs typeface="Times New Roman"/>
              </a:rPr>
              <a:t>tông</a:t>
            </a:r>
            <a:r>
              <a:rPr sz="1200" dirty="0">
                <a:latin typeface="Times New Roman"/>
                <a:cs typeface="Times New Roman"/>
              </a:rPr>
              <a:t>: Có lắp các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để trộn bê tông. </a:t>
            </a:r>
            <a:r>
              <a:rPr sz="1200" spc="-5" dirty="0">
                <a:latin typeface="Times New Roman"/>
                <a:cs typeface="Times New Roman"/>
              </a:rPr>
              <a:t>Nguồn </a:t>
            </a:r>
            <a:r>
              <a:rPr sz="1200" dirty="0">
                <a:latin typeface="Times New Roman"/>
                <a:cs typeface="Times New Roman"/>
              </a:rPr>
              <a:t>động lực của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trộn 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là động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riêng hoặc trích công suất từ động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tô;</a:t>
            </a:r>
          </a:p>
          <a:p>
            <a:pPr marL="632460" indent="-163830">
              <a:lnSpc>
                <a:spcPct val="100000"/>
              </a:lnSpc>
              <a:spcBef>
                <a:spcPts val="745"/>
              </a:spcBef>
              <a:buAutoNum type="arabicParenR" startAt="3"/>
              <a:tabLst>
                <a:tab pos="63309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bơm </a:t>
            </a:r>
            <a:r>
              <a:rPr sz="1200" i="1" spc="5" dirty="0">
                <a:latin typeface="Times New Roman"/>
                <a:cs typeface="Times New Roman"/>
              </a:rPr>
              <a:t>bê </a:t>
            </a:r>
            <a:r>
              <a:rPr sz="1200" i="1" dirty="0">
                <a:latin typeface="Times New Roman"/>
                <a:cs typeface="Times New Roman"/>
              </a:rPr>
              <a:t>tông</a:t>
            </a:r>
            <a:r>
              <a:rPr sz="1200" dirty="0">
                <a:latin typeface="Times New Roman"/>
                <a:cs typeface="Times New Roman"/>
              </a:rPr>
              <a:t>: Có lắp </a:t>
            </a:r>
            <a:r>
              <a:rPr sz="1200" spc="-5" dirty="0">
                <a:latin typeface="Times New Roman"/>
                <a:cs typeface="Times New Roman"/>
              </a:rPr>
              <a:t>các thiết </a:t>
            </a:r>
            <a:r>
              <a:rPr sz="1200" dirty="0">
                <a:latin typeface="Times New Roman"/>
                <a:cs typeface="Times New Roman"/>
              </a:rPr>
              <a:t>bị để bơm bê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tông;</a:t>
            </a:r>
            <a:endParaRPr sz="1200" dirty="0">
              <a:latin typeface="Times New Roman"/>
              <a:cs typeface="Times New Roman"/>
            </a:endParaRPr>
          </a:p>
          <a:p>
            <a:pPr marL="632460" indent="-163830">
              <a:lnSpc>
                <a:spcPct val="100000"/>
              </a:lnSpc>
              <a:spcBef>
                <a:spcPts val="745"/>
              </a:spcBef>
              <a:buAutoNum type="arabicParenR" startAt="3"/>
              <a:tabLst>
                <a:tab pos="63309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cần </a:t>
            </a:r>
            <a:r>
              <a:rPr sz="1200" i="1" spc="-5" dirty="0">
                <a:latin typeface="Times New Roman"/>
                <a:cs typeface="Times New Roman"/>
              </a:rPr>
              <a:t>cẩu</a:t>
            </a:r>
            <a:r>
              <a:rPr sz="1200" spc="-5" dirty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Có lắp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cẩu và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để thực hiện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công việc </a:t>
            </a:r>
            <a:r>
              <a:rPr sz="1200" spc="-5" dirty="0">
                <a:latin typeface="Times New Roman"/>
                <a:cs typeface="Times New Roman"/>
              </a:rPr>
              <a:t>nâng,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hạ;</a:t>
            </a:r>
            <a:endParaRPr sz="1200" dirty="0">
              <a:latin typeface="Times New Roman"/>
              <a:cs typeface="Times New Roman"/>
            </a:endParaRPr>
          </a:p>
          <a:p>
            <a:pPr marL="632460" indent="-163830">
              <a:lnSpc>
                <a:spcPct val="100000"/>
              </a:lnSpc>
              <a:spcBef>
                <a:spcPts val="745"/>
              </a:spcBef>
              <a:buAutoNum type="arabicParenR" startAt="3"/>
              <a:tabLst>
                <a:tab pos="63309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thang</a:t>
            </a:r>
            <a:r>
              <a:rPr sz="1200" dirty="0">
                <a:latin typeface="Times New Roman"/>
                <a:cs typeface="Times New Roman"/>
              </a:rPr>
              <a:t>: Có lắp </a:t>
            </a:r>
            <a:r>
              <a:rPr sz="1200" spc="-5" dirty="0">
                <a:latin typeface="Times New Roman"/>
                <a:cs typeface="Times New Roman"/>
              </a:rPr>
              <a:t>thang </a:t>
            </a:r>
            <a:r>
              <a:rPr sz="1200" dirty="0">
                <a:latin typeface="Times New Roman"/>
                <a:cs typeface="Times New Roman"/>
              </a:rPr>
              <a:t>phục vụ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lên,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xuống;</a:t>
            </a:r>
            <a:endParaRPr sz="1200" dirty="0">
              <a:latin typeface="Times New Roman"/>
              <a:cs typeface="Times New Roman"/>
            </a:endParaRPr>
          </a:p>
          <a:p>
            <a:pPr marL="632460" indent="-163830">
              <a:lnSpc>
                <a:spcPct val="100000"/>
              </a:lnSpc>
              <a:spcBef>
                <a:spcPts val="755"/>
              </a:spcBef>
              <a:buAutoNum type="arabicParenR" startAt="3"/>
              <a:tabLst>
                <a:tab pos="63309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</a:t>
            </a:r>
            <a:r>
              <a:rPr sz="1200" i="1" spc="-5" dirty="0">
                <a:latin typeface="Times New Roman"/>
                <a:cs typeface="Times New Roman"/>
              </a:rPr>
              <a:t>khoan</a:t>
            </a:r>
            <a:r>
              <a:rPr sz="1200" spc="-5" dirty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Có lắp </a:t>
            </a:r>
            <a:r>
              <a:rPr sz="1200" spc="-5" dirty="0">
                <a:latin typeface="Times New Roman"/>
                <a:cs typeface="Times New Roman"/>
              </a:rPr>
              <a:t>các thiết </a:t>
            </a:r>
            <a:r>
              <a:rPr sz="1200" dirty="0">
                <a:latin typeface="Times New Roman"/>
                <a:cs typeface="Times New Roman"/>
              </a:rPr>
              <a:t>bị phục vụ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việc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khoan;</a:t>
            </a:r>
            <a:endParaRPr sz="1200" dirty="0">
              <a:latin typeface="Times New Roman"/>
              <a:cs typeface="Times New Roman"/>
            </a:endParaRPr>
          </a:p>
          <a:p>
            <a:pPr marL="708660" indent="-240029">
              <a:lnSpc>
                <a:spcPct val="100000"/>
              </a:lnSpc>
              <a:spcBef>
                <a:spcPts val="745"/>
              </a:spcBef>
              <a:buAutoNum type="arabicParenR" startAt="3"/>
              <a:tabLst>
                <a:tab pos="70929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</a:t>
            </a:r>
            <a:r>
              <a:rPr sz="1200" i="1" spc="-5" dirty="0">
                <a:latin typeface="Times New Roman"/>
                <a:cs typeface="Times New Roman"/>
              </a:rPr>
              <a:t>cứu </a:t>
            </a:r>
            <a:r>
              <a:rPr sz="1200" i="1" dirty="0">
                <a:latin typeface="Times New Roman"/>
                <a:cs typeface="Times New Roman"/>
              </a:rPr>
              <a:t>hộ</a:t>
            </a:r>
            <a:r>
              <a:rPr sz="1200" dirty="0">
                <a:latin typeface="Times New Roman"/>
                <a:cs typeface="Times New Roman"/>
              </a:rPr>
              <a:t>: Có lắp </a:t>
            </a:r>
            <a:r>
              <a:rPr sz="1200" spc="-5" dirty="0">
                <a:latin typeface="Times New Roman"/>
                <a:cs typeface="Times New Roman"/>
              </a:rPr>
              <a:t>cơ cấu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phục vụ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xe, </a:t>
            </a:r>
            <a:r>
              <a:rPr sz="1200" spc="-5" dirty="0">
                <a:latin typeface="Times New Roman"/>
                <a:cs typeface="Times New Roman"/>
              </a:rPr>
              <a:t>chở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12700" marR="9525" indent="456565">
              <a:lnSpc>
                <a:spcPct val="110000"/>
              </a:lnSpc>
              <a:spcBef>
                <a:spcPts val="600"/>
              </a:spcBef>
              <a:buAutoNum type="arabicParenR" startAt="3"/>
              <a:tabLst>
                <a:tab pos="72453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</a:t>
            </a:r>
            <a:r>
              <a:rPr sz="1200" i="1" spc="-5" dirty="0">
                <a:latin typeface="Times New Roman"/>
                <a:cs typeface="Times New Roman"/>
              </a:rPr>
              <a:t>chuyên </a:t>
            </a:r>
            <a:r>
              <a:rPr sz="1200" i="1" dirty="0">
                <a:latin typeface="Times New Roman"/>
                <a:cs typeface="Times New Roman"/>
              </a:rPr>
              <a:t>dùng loại khác</a:t>
            </a:r>
            <a:r>
              <a:rPr sz="1200" dirty="0">
                <a:latin typeface="Times New Roman"/>
                <a:cs typeface="Times New Roman"/>
              </a:rPr>
              <a:t>: Xe ô tô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 err="1">
                <a:latin typeface="Times New Roman"/>
                <a:cs typeface="Times New Roman"/>
              </a:rPr>
              <a:t>dùng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-105" dirty="0">
                <a:latin typeface="Times New Roman"/>
                <a:cs typeface="Times New Roman"/>
              </a:rPr>
              <a:t>tô 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nói </a:t>
            </a:r>
            <a:r>
              <a:rPr sz="1200" spc="-5" dirty="0">
                <a:latin typeface="Times New Roman"/>
                <a:cs typeface="Times New Roman"/>
              </a:rPr>
              <a:t>trên, </a:t>
            </a:r>
            <a:r>
              <a:rPr sz="1200" dirty="0">
                <a:latin typeface="Times New Roman"/>
                <a:cs typeface="Times New Roman"/>
              </a:rPr>
              <a:t>ví </a:t>
            </a:r>
            <a:r>
              <a:rPr sz="1200" dirty="0" err="1">
                <a:latin typeface="Times New Roman"/>
                <a:cs typeface="Times New Roman"/>
              </a:rPr>
              <a:t>dụ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nh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5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truyền </a:t>
            </a:r>
            <a:r>
              <a:rPr sz="1200" dirty="0" err="1">
                <a:latin typeface="Times New Roman"/>
                <a:cs typeface="Times New Roman"/>
              </a:rPr>
              <a:t>hình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l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u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đo sóng </a:t>
            </a:r>
            <a:r>
              <a:rPr sz="1200" spc="-5" dirty="0">
                <a:latin typeface="Times New Roman"/>
                <a:cs typeface="Times New Roman"/>
              </a:rPr>
              <a:t>truyền </a:t>
            </a:r>
            <a:r>
              <a:rPr sz="1200" dirty="0" err="1">
                <a:latin typeface="Times New Roman"/>
                <a:cs typeface="Times New Roman"/>
              </a:rPr>
              <a:t>hình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l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u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rải </a:t>
            </a:r>
            <a:r>
              <a:rPr sz="1200" dirty="0" err="1">
                <a:latin typeface="Times New Roman"/>
                <a:cs typeface="Times New Roman"/>
              </a:rPr>
              <a:t>nhựa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 err="1">
                <a:latin typeface="Times New Roman"/>
                <a:cs typeface="Times New Roman"/>
              </a:rPr>
              <a:t>bảo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d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ỡng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cầu;</a:t>
            </a:r>
          </a:p>
          <a:p>
            <a:pPr marL="558165" indent="-89535">
              <a:lnSpc>
                <a:spcPct val="100000"/>
              </a:lnSpc>
              <a:spcBef>
                <a:spcPts val="75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</a:t>
            </a:r>
            <a:r>
              <a:rPr sz="1200" spc="-5" dirty="0">
                <a:latin typeface="Times New Roman"/>
                <a:cs typeface="Times New Roman"/>
              </a:rPr>
              <a:t>cáp </a:t>
            </a:r>
            <a:r>
              <a:rPr sz="1200" dirty="0">
                <a:latin typeface="Times New Roman"/>
                <a:cs typeface="Times New Roman"/>
              </a:rPr>
              <a:t>điện </a:t>
            </a:r>
            <a:r>
              <a:rPr sz="1200" spc="-5" dirty="0">
                <a:latin typeface="Times New Roman"/>
                <a:cs typeface="Times New Roman"/>
              </a:rPr>
              <a:t>ngầm;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chụp X </a:t>
            </a:r>
            <a:r>
              <a:rPr sz="1200" dirty="0" err="1">
                <a:latin typeface="Times New Roman"/>
                <a:cs typeface="Times New Roman"/>
              </a:rPr>
              <a:t>quang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phẫu </a:t>
            </a:r>
            <a:r>
              <a:rPr sz="1200" spc="-5" dirty="0" err="1">
                <a:latin typeface="Times New Roman"/>
                <a:cs typeface="Times New Roman"/>
              </a:rPr>
              <a:t>thuật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l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động,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v.v…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buAutoNum type="arabicPeriod" startAt="3"/>
              <a:tabLst>
                <a:tab pos="279400" algn="l"/>
              </a:tabLst>
            </a:pPr>
            <a:r>
              <a:rPr sz="1200" dirty="0">
                <a:latin typeface="Times New Roman"/>
                <a:cs typeface="Times New Roman"/>
              </a:rPr>
              <a:t>NỘI </a:t>
            </a:r>
            <a:r>
              <a:rPr sz="1200" spc="-5" dirty="0">
                <a:latin typeface="Times New Roman"/>
                <a:cs typeface="Times New Roman"/>
              </a:rPr>
              <a:t>DUNG QUẢN </a:t>
            </a:r>
            <a:r>
              <a:rPr sz="1200" spc="-10" dirty="0">
                <a:latin typeface="Times New Roman"/>
                <a:cs typeface="Times New Roman"/>
              </a:rPr>
              <a:t>LÝ </a:t>
            </a:r>
            <a:r>
              <a:rPr sz="1200" spc="-5" dirty="0">
                <a:latin typeface="Times New Roman"/>
                <a:cs typeface="Times New Roman"/>
              </a:rPr>
              <a:t>NHÀ </a:t>
            </a:r>
            <a:r>
              <a:rPr sz="1200" spc="-5" dirty="0" smtClean="0">
                <a:latin typeface="Times New Roman"/>
                <a:cs typeface="Times New Roman"/>
              </a:rPr>
              <a:t>N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ỚC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-5" dirty="0">
                <a:latin typeface="Times New Roman"/>
                <a:cs typeface="Times New Roman"/>
              </a:rPr>
              <a:t>HOẠT ĐỘNG </a:t>
            </a:r>
            <a:r>
              <a:rPr sz="1200" dirty="0">
                <a:latin typeface="Times New Roman"/>
                <a:cs typeface="Times New Roman"/>
              </a:rPr>
              <a:t>VẬN TẢI </a:t>
            </a:r>
            <a:r>
              <a:rPr sz="1200" spc="-5" dirty="0">
                <a:latin typeface="Times New Roman"/>
                <a:cs typeface="Times New Roman"/>
              </a:rPr>
              <a:t>BẰNG XE Ô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TÔ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Nội </a:t>
            </a:r>
            <a:r>
              <a:rPr sz="1200" b="1" dirty="0">
                <a:latin typeface="Times New Roman"/>
                <a:cs typeface="Times New Roman"/>
              </a:rPr>
              <a:t>dung </a:t>
            </a:r>
            <a:r>
              <a:rPr sz="1200" b="1" spc="-5" dirty="0">
                <a:latin typeface="Times New Roman"/>
                <a:cs typeface="Times New Roman"/>
              </a:rPr>
              <a:t>quản </a:t>
            </a:r>
            <a:r>
              <a:rPr sz="1200" b="1" dirty="0">
                <a:latin typeface="Times New Roman"/>
                <a:cs typeface="Times New Roman"/>
              </a:rPr>
              <a:t>lý nhà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nước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3" indent="354965" algn="just">
              <a:lnSpc>
                <a:spcPct val="110200"/>
              </a:lnSpc>
              <a:spcBef>
                <a:spcPts val="575"/>
              </a:spcBef>
              <a:buAutoNum type="arabicPeriod"/>
              <a:tabLst>
                <a:tab pos="525145" algn="l"/>
              </a:tabLst>
            </a:pPr>
            <a:r>
              <a:rPr sz="1200" dirty="0">
                <a:latin typeface="Times New Roman"/>
                <a:cs typeface="Times New Roman"/>
              </a:rPr>
              <a:t>Xây dựng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hoạch, kế </a:t>
            </a:r>
            <a:r>
              <a:rPr sz="1200" spc="-5" dirty="0">
                <a:latin typeface="Times New Roman"/>
                <a:cs typeface="Times New Roman"/>
              </a:rPr>
              <a:t>hoạch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chính sách </a:t>
            </a:r>
            <a:r>
              <a:rPr sz="1200" dirty="0">
                <a:latin typeface="Times New Roman"/>
                <a:cs typeface="Times New Roman"/>
              </a:rPr>
              <a:t>phát triển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phù  hợp với quy </a:t>
            </a:r>
            <a:r>
              <a:rPr sz="1200" spc="-5" dirty="0">
                <a:latin typeface="Times New Roman"/>
                <a:cs typeface="Times New Roman"/>
              </a:rPr>
              <a:t>hoạch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mạng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l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tuyến vận </a:t>
            </a:r>
            <a:r>
              <a:rPr sz="1200" dirty="0">
                <a:latin typeface="Times New Roman"/>
                <a:cs typeface="Times New Roman"/>
              </a:rPr>
              <a:t>tải trong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dirty="0" err="1">
                <a:latin typeface="Times New Roman"/>
                <a:cs typeface="Times New Roman"/>
              </a:rPr>
              <a:t>cả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12700" marR="5715" lvl="3" indent="354965" algn="just">
              <a:lnSpc>
                <a:spcPts val="1380"/>
              </a:lnSpc>
              <a:spcBef>
                <a:spcPts val="825"/>
              </a:spcBef>
              <a:buAutoNum type="arabicPeriod"/>
              <a:tabLst>
                <a:tab pos="527685" algn="l"/>
              </a:tabLst>
            </a:pPr>
            <a:r>
              <a:rPr sz="1200" spc="-5" dirty="0">
                <a:latin typeface="Times New Roman"/>
                <a:cs typeface="Times New Roman"/>
              </a:rPr>
              <a:t>Ban hành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thực hiện các </a:t>
            </a:r>
            <a:r>
              <a:rPr sz="1200" spc="-5" dirty="0">
                <a:latin typeface="Times New Roman"/>
                <a:cs typeface="Times New Roman"/>
              </a:rPr>
              <a:t>văn </a:t>
            </a:r>
            <a:r>
              <a:rPr sz="1200" dirty="0">
                <a:latin typeface="Times New Roman"/>
                <a:cs typeface="Times New Roman"/>
              </a:rPr>
              <a:t>bản quy </a:t>
            </a:r>
            <a:r>
              <a:rPr sz="1200" spc="-5" dirty="0">
                <a:latin typeface="Times New Roman"/>
                <a:cs typeface="Times New Roman"/>
              </a:rPr>
              <a:t>phạm pháp </a:t>
            </a:r>
            <a:r>
              <a:rPr sz="1200" dirty="0">
                <a:latin typeface="Times New Roman"/>
                <a:cs typeface="Times New Roman"/>
              </a:rPr>
              <a:t>luật về hoạt 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bằng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tô; quy chuẩn, tiêu </a:t>
            </a:r>
            <a:r>
              <a:rPr sz="1200" spc="-5" dirty="0">
                <a:latin typeface="Times New Roman"/>
                <a:cs typeface="Times New Roman"/>
              </a:rPr>
              <a:t>chuẩn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tô;</a:t>
            </a:r>
          </a:p>
          <a:p>
            <a:pPr marL="12700" marR="8255" lvl="3" indent="356235" algn="just">
              <a:lnSpc>
                <a:spcPts val="1380"/>
              </a:lnSpc>
              <a:spcBef>
                <a:spcPts val="710"/>
              </a:spcBef>
              <a:buAutoNum type="arabicPeriod"/>
              <a:tabLst>
                <a:tab pos="523240" algn="l"/>
              </a:tabLst>
            </a:pP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hoạt 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và </a:t>
            </a:r>
            <a:r>
              <a:rPr sz="1200" spc="-5" dirty="0">
                <a:latin typeface="Times New Roman"/>
                <a:cs typeface="Times New Roman"/>
              </a:rPr>
              <a:t>dịch </a:t>
            </a:r>
            <a:r>
              <a:rPr sz="1200" dirty="0">
                <a:latin typeface="Times New Roman"/>
                <a:cs typeface="Times New Roman"/>
              </a:rPr>
              <a:t>vụ hỗ trợ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tô; Tổ </a:t>
            </a:r>
            <a:r>
              <a:rPr sz="1200" spc="-5" dirty="0">
                <a:latin typeface="Times New Roman"/>
                <a:cs typeface="Times New Roman"/>
              </a:rPr>
              <a:t>chức quản  lý, bảo </a:t>
            </a:r>
            <a:r>
              <a:rPr sz="1200" dirty="0">
                <a:latin typeface="Times New Roman"/>
                <a:cs typeface="Times New Roman"/>
              </a:rPr>
              <a:t>trì,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spc="-5" dirty="0">
                <a:latin typeface="Times New Roman"/>
                <a:cs typeface="Times New Roman"/>
              </a:rPr>
              <a:t>kết cấu </a:t>
            </a:r>
            <a:r>
              <a:rPr sz="1200" dirty="0">
                <a:latin typeface="Times New Roman"/>
                <a:cs typeface="Times New Roman"/>
              </a:rPr>
              <a:t>hạ tầng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tô; Tổ </a:t>
            </a:r>
            <a:r>
              <a:rPr sz="1200" spc="-5" dirty="0">
                <a:latin typeface="Times New Roman"/>
                <a:cs typeface="Times New Roman"/>
              </a:rPr>
              <a:t>chức cứu nạn 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tô;</a:t>
            </a:r>
          </a:p>
          <a:p>
            <a:pPr marL="521334" lvl="3" indent="-153035" algn="just">
              <a:lnSpc>
                <a:spcPct val="100000"/>
              </a:lnSpc>
              <a:spcBef>
                <a:spcPts val="610"/>
              </a:spcBef>
              <a:buAutoNum type="arabicPeriod"/>
              <a:tabLst>
                <a:tab pos="521970" algn="l"/>
              </a:tabLst>
            </a:pPr>
            <a:r>
              <a:rPr sz="1200" spc="-5" dirty="0">
                <a:latin typeface="Times New Roman"/>
                <a:cs typeface="Times New Roman"/>
              </a:rPr>
              <a:t>Tuyên truyền, </a:t>
            </a:r>
            <a:r>
              <a:rPr sz="1200" dirty="0">
                <a:latin typeface="Times New Roman"/>
                <a:cs typeface="Times New Roman"/>
              </a:rPr>
              <a:t>phổ biến, </a:t>
            </a:r>
            <a:r>
              <a:rPr sz="1200" spc="-5" dirty="0">
                <a:latin typeface="Times New Roman"/>
                <a:cs typeface="Times New Roman"/>
              </a:rPr>
              <a:t>giáo </a:t>
            </a:r>
            <a:r>
              <a:rPr sz="1200" dirty="0">
                <a:latin typeface="Times New Roman"/>
                <a:cs typeface="Times New Roman"/>
              </a:rPr>
              <a:t>dục </a:t>
            </a:r>
            <a:r>
              <a:rPr sz="1200" spc="-5" dirty="0">
                <a:latin typeface="Times New Roman"/>
                <a:cs typeface="Times New Roman"/>
              </a:rPr>
              <a:t>pháp luật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vận 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87983"/>
            <a:ext cx="6154420" cy="808503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356235">
              <a:lnSpc>
                <a:spcPts val="1370"/>
              </a:lnSpc>
              <a:spcBef>
                <a:spcPts val="200"/>
              </a:spcBef>
              <a:buAutoNum type="arabicPeriod" startAt="5"/>
              <a:tabLst>
                <a:tab pos="532765" algn="l"/>
              </a:tabLst>
            </a:pPr>
            <a:r>
              <a:rPr sz="1200" dirty="0">
                <a:latin typeface="Times New Roman"/>
                <a:cs typeface="Times New Roman"/>
              </a:rPr>
              <a:t>Tổ </a:t>
            </a:r>
            <a:r>
              <a:rPr sz="1200" spc="-5" dirty="0">
                <a:latin typeface="Times New Roman"/>
                <a:cs typeface="Times New Roman"/>
              </a:rPr>
              <a:t>chức nghiên cứu, </a:t>
            </a:r>
            <a:r>
              <a:rPr sz="1200" dirty="0">
                <a:latin typeface="Times New Roman"/>
                <a:cs typeface="Times New Roman"/>
              </a:rPr>
              <a:t>ứng </a:t>
            </a:r>
            <a:r>
              <a:rPr sz="1200" spc="5" dirty="0">
                <a:latin typeface="Times New Roman"/>
                <a:cs typeface="Times New Roman"/>
              </a:rPr>
              <a:t>dụng </a:t>
            </a:r>
            <a:r>
              <a:rPr sz="1200" dirty="0">
                <a:latin typeface="Times New Roman"/>
                <a:cs typeface="Times New Roman"/>
              </a:rPr>
              <a:t>khoa học và </a:t>
            </a:r>
            <a:r>
              <a:rPr sz="1200" spc="-5" dirty="0">
                <a:latin typeface="Times New Roman"/>
                <a:cs typeface="Times New Roman"/>
              </a:rPr>
              <a:t>công nghệ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vận 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5" dirty="0">
                <a:latin typeface="Times New Roman"/>
                <a:cs typeface="Times New Roman"/>
              </a:rPr>
              <a:t>tô; 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-5" dirty="0">
                <a:latin typeface="Times New Roman"/>
                <a:cs typeface="Times New Roman"/>
              </a:rPr>
              <a:t>cán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công nhân </a:t>
            </a:r>
            <a:r>
              <a:rPr sz="1200" spc="5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hoạt động vận 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tô;</a:t>
            </a:r>
          </a:p>
          <a:p>
            <a:pPr marL="524510" indent="-156210">
              <a:lnSpc>
                <a:spcPts val="1405"/>
              </a:lnSpc>
              <a:spcBef>
                <a:spcPts val="615"/>
              </a:spcBef>
              <a:buAutoNum type="arabicPeriod" startAt="5"/>
              <a:tabLst>
                <a:tab pos="525145" algn="l"/>
              </a:tabLst>
            </a:pPr>
            <a:r>
              <a:rPr sz="1200" spc="-5" dirty="0">
                <a:latin typeface="Times New Roman"/>
                <a:cs typeface="Times New Roman"/>
              </a:rPr>
              <a:t>Kiểm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thanh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giải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quyết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khiếu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nại,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cáo;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xử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lý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phạm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pháp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luật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về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bằng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405"/>
              </a:lnSpc>
            </a:pP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tô;.</a:t>
            </a:r>
          </a:p>
          <a:p>
            <a:pPr marL="521334" indent="-153035">
              <a:lnSpc>
                <a:spcPct val="100000"/>
              </a:lnSpc>
              <a:spcBef>
                <a:spcPts val="650"/>
              </a:spcBef>
              <a:buAutoNum type="arabicPeriod" startAt="7"/>
              <a:tabLst>
                <a:tab pos="521970" algn="l"/>
              </a:tabLst>
            </a:pPr>
            <a:r>
              <a:rPr sz="1200" spc="-5" dirty="0">
                <a:latin typeface="Times New Roman"/>
                <a:cs typeface="Times New Roman"/>
              </a:rPr>
              <a:t>Hợp tác </a:t>
            </a:r>
            <a:r>
              <a:rPr sz="1200" dirty="0">
                <a:latin typeface="Times New Roman"/>
                <a:cs typeface="Times New Roman"/>
              </a:rPr>
              <a:t>quốc tế về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tô..</a:t>
            </a:r>
          </a:p>
          <a:p>
            <a:pPr marL="431165" lvl="2" indent="-419100">
              <a:lnSpc>
                <a:spcPct val="100000"/>
              </a:lnSpc>
              <a:spcBef>
                <a:spcPts val="575"/>
              </a:spcBef>
              <a:buAutoNum type="arabicPeriod" startAt="2"/>
              <a:tabLst>
                <a:tab pos="4318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Những </a:t>
            </a:r>
            <a:r>
              <a:rPr sz="1200" b="1" dirty="0">
                <a:latin typeface="Times New Roman"/>
                <a:cs typeface="Times New Roman"/>
              </a:rPr>
              <a:t>nội </a:t>
            </a:r>
            <a:r>
              <a:rPr sz="1200" b="1" spc="-5" dirty="0">
                <a:latin typeface="Times New Roman"/>
                <a:cs typeface="Times New Roman"/>
              </a:rPr>
              <a:t>dung trọng </a:t>
            </a:r>
            <a:r>
              <a:rPr sz="1200" b="1" dirty="0">
                <a:latin typeface="Times New Roman"/>
                <a:cs typeface="Times New Roman"/>
              </a:rPr>
              <a:t>tâm quản lý nhà </a:t>
            </a:r>
            <a:r>
              <a:rPr sz="1200" b="1" spc="-5" dirty="0">
                <a:latin typeface="Times New Roman"/>
                <a:cs typeface="Times New Roman"/>
              </a:rPr>
              <a:t>nước </a:t>
            </a:r>
            <a:r>
              <a:rPr sz="1200" b="1" dirty="0">
                <a:latin typeface="Times New Roman"/>
                <a:cs typeface="Times New Roman"/>
              </a:rPr>
              <a:t>đối với hoạt </a:t>
            </a:r>
            <a:r>
              <a:rPr sz="1200" b="1" spc="-5" dirty="0">
                <a:latin typeface="Times New Roman"/>
                <a:cs typeface="Times New Roman"/>
              </a:rPr>
              <a:t>động </a:t>
            </a:r>
            <a:r>
              <a:rPr sz="1200" b="1" dirty="0">
                <a:latin typeface="Times New Roman"/>
                <a:cs typeface="Times New Roman"/>
              </a:rPr>
              <a:t>vận </a:t>
            </a:r>
            <a:r>
              <a:rPr sz="1200" b="1" spc="-5" dirty="0">
                <a:latin typeface="Times New Roman"/>
                <a:cs typeface="Times New Roman"/>
              </a:rPr>
              <a:t>tải </a:t>
            </a:r>
            <a:r>
              <a:rPr sz="1200" b="1" dirty="0">
                <a:latin typeface="Times New Roman"/>
                <a:cs typeface="Times New Roman"/>
              </a:rPr>
              <a:t>bằng xe ô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tô</a:t>
            </a:r>
            <a:endParaRPr sz="1200" dirty="0">
              <a:latin typeface="Times New Roman"/>
              <a:cs typeface="Times New Roman"/>
            </a:endParaRPr>
          </a:p>
          <a:p>
            <a:pPr marL="507365" lvl="3" indent="-495300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An toàn kỹ </a:t>
            </a:r>
            <a:r>
              <a:rPr sz="1200" b="1" i="1" spc="-5" dirty="0">
                <a:latin typeface="Times New Roman"/>
                <a:cs typeface="Times New Roman"/>
              </a:rPr>
              <a:t>thuật và </a:t>
            </a:r>
            <a:r>
              <a:rPr sz="1200" b="1" i="1" dirty="0">
                <a:latin typeface="Times New Roman"/>
                <a:cs typeface="Times New Roman"/>
              </a:rPr>
              <a:t>bảo </a:t>
            </a:r>
            <a:r>
              <a:rPr sz="1200" b="1" i="1" spc="-5" dirty="0">
                <a:latin typeface="Times New Roman"/>
                <a:cs typeface="Times New Roman"/>
              </a:rPr>
              <a:t>vệ </a:t>
            </a:r>
            <a:r>
              <a:rPr sz="1200" b="1" i="1" dirty="0">
                <a:latin typeface="Times New Roman"/>
                <a:cs typeface="Times New Roman"/>
              </a:rPr>
              <a:t>môi </a:t>
            </a:r>
            <a:r>
              <a:rPr sz="1200" b="1" i="1" spc="-5" dirty="0">
                <a:latin typeface="Times New Roman"/>
                <a:cs typeface="Times New Roman"/>
              </a:rPr>
              <a:t>trường đối </a:t>
            </a:r>
            <a:r>
              <a:rPr sz="1200" b="1" i="1" dirty="0">
                <a:latin typeface="Times New Roman"/>
                <a:cs typeface="Times New Roman"/>
              </a:rPr>
              <a:t>với </a:t>
            </a:r>
            <a:r>
              <a:rPr sz="1200" b="1" i="1" spc="-5" dirty="0">
                <a:latin typeface="Times New Roman"/>
                <a:cs typeface="Times New Roman"/>
              </a:rPr>
              <a:t>phương tiện hoạt </a:t>
            </a:r>
            <a:r>
              <a:rPr sz="1200" b="1" i="1" spc="5" dirty="0">
                <a:latin typeface="Times New Roman"/>
                <a:cs typeface="Times New Roman"/>
              </a:rPr>
              <a:t>động </a:t>
            </a:r>
            <a:r>
              <a:rPr sz="1200" b="1" i="1" spc="-5" dirty="0">
                <a:latin typeface="Times New Roman"/>
                <a:cs typeface="Times New Roman"/>
              </a:rPr>
              <a:t>vận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tải</a:t>
            </a:r>
            <a:endParaRPr sz="1200" dirty="0">
              <a:latin typeface="Times New Roman"/>
              <a:cs typeface="Times New Roman"/>
            </a:endParaRPr>
          </a:p>
          <a:p>
            <a:pPr marL="12700" marR="7620" lvl="4" indent="456565">
              <a:lnSpc>
                <a:spcPct val="110000"/>
              </a:lnSpc>
              <a:spcBef>
                <a:spcPts val="575"/>
              </a:spcBef>
              <a:buChar char="-"/>
              <a:tabLst>
                <a:tab pos="561340" algn="l"/>
              </a:tabLst>
            </a:pPr>
            <a:r>
              <a:rPr sz="1200" spc="-5" dirty="0">
                <a:latin typeface="Times New Roman"/>
                <a:cs typeface="Times New Roman"/>
              </a:rPr>
              <a:t>Ban hành tiêu chuẩn 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5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spc="-85" dirty="0">
                <a:latin typeface="Times New Roman"/>
                <a:cs typeface="Times New Roman"/>
              </a:rPr>
              <a:t>thông 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và kiểm tra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chu </a:t>
            </a:r>
            <a:r>
              <a:rPr sz="1200" spc="5" dirty="0">
                <a:latin typeface="Times New Roman"/>
                <a:cs typeface="Times New Roman"/>
              </a:rPr>
              <a:t>kỳ </a:t>
            </a:r>
            <a:r>
              <a:rPr sz="1200" dirty="0">
                <a:latin typeface="Times New Roman"/>
                <a:cs typeface="Times New Roman"/>
              </a:rPr>
              <a:t>kiểm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định;</a:t>
            </a:r>
          </a:p>
          <a:p>
            <a:pPr marL="558165" lvl="4" indent="-89535">
              <a:lnSpc>
                <a:spcPct val="100000"/>
              </a:lnSpc>
              <a:spcBef>
                <a:spcPts val="75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Ban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tiêu </a:t>
            </a:r>
            <a:r>
              <a:rPr sz="1200" dirty="0">
                <a:latin typeface="Times New Roman"/>
                <a:cs typeface="Times New Roman"/>
              </a:rPr>
              <a:t>chuẩn khí </a:t>
            </a:r>
            <a:r>
              <a:rPr sz="1200" spc="-5" dirty="0">
                <a:latin typeface="Times New Roman"/>
                <a:cs typeface="Times New Roman"/>
              </a:rPr>
              <a:t>thải </a:t>
            </a: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</a:t>
            </a:r>
          </a:p>
          <a:p>
            <a:pPr marL="579120" lvl="4" indent="-110489">
              <a:lnSpc>
                <a:spcPct val="100000"/>
              </a:lnSpc>
              <a:spcBef>
                <a:spcPts val="750"/>
              </a:spcBef>
              <a:buChar char="-"/>
              <a:tabLst>
                <a:tab pos="579755" algn="l"/>
              </a:tabLst>
            </a:pPr>
            <a:r>
              <a:rPr sz="1200" dirty="0">
                <a:latin typeface="Times New Roman"/>
                <a:cs typeface="Times New Roman"/>
              </a:rPr>
              <a:t>Quy định kiểu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 err="1">
                <a:latin typeface="Times New Roman"/>
                <a:cs typeface="Times New Roman"/>
              </a:rPr>
              <a:t>tham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</a:t>
            </a:r>
            <a:r>
              <a:rPr lang="en-US" sz="1200" spc="15" dirty="0">
                <a:latin typeface="Times New Roman"/>
                <a:cs typeface="Times New Roman"/>
              </a:rPr>
              <a:t> </a:t>
            </a:r>
            <a:r>
              <a:rPr lang="en-US" sz="1200" spc="15" dirty="0" err="1" smtClean="0">
                <a:latin typeface="Times New Roman"/>
                <a:cs typeface="Times New Roman"/>
              </a:rPr>
              <a:t>giao</a:t>
            </a:r>
            <a:r>
              <a:rPr lang="en-US"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thông</a:t>
            </a:r>
            <a:r>
              <a:rPr sz="1200" spc="-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4" indent="456565" algn="just">
              <a:lnSpc>
                <a:spcPct val="125000"/>
              </a:lnSpc>
              <a:spcBef>
                <a:spcPts val="730"/>
              </a:spcBef>
              <a:buChar char="-"/>
              <a:tabLst>
                <a:tab pos="564515" algn="l"/>
              </a:tabLst>
            </a:pPr>
            <a:r>
              <a:rPr sz="1200" dirty="0">
                <a:latin typeface="Times New Roman"/>
                <a:cs typeface="Times New Roman"/>
              </a:rPr>
              <a:t>Quy định niên </a:t>
            </a:r>
            <a:r>
              <a:rPr sz="1200" spc="-5" dirty="0">
                <a:latin typeface="Times New Roman"/>
                <a:cs typeface="Times New Roman"/>
              </a:rPr>
              <a:t>hạn sử </a:t>
            </a:r>
            <a:r>
              <a:rPr sz="1200" dirty="0">
                <a:latin typeface="Times New Roman"/>
                <a:cs typeface="Times New Roman"/>
              </a:rPr>
              <a:t>dụng đối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10" dirty="0">
                <a:latin typeface="Times New Roman"/>
                <a:cs typeface="Times New Roman"/>
              </a:rPr>
              <a:t>tô </a:t>
            </a:r>
            <a:r>
              <a:rPr sz="1200" spc="-5" dirty="0">
                <a:latin typeface="Times New Roman"/>
                <a:cs typeface="Times New Roman"/>
              </a:rPr>
              <a:t>chở hàng </a:t>
            </a:r>
            <a:r>
              <a:rPr sz="1200" spc="5" dirty="0">
                <a:latin typeface="Times New Roman"/>
                <a:cs typeface="Times New Roman"/>
              </a:rPr>
              <a:t>và 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Không </a:t>
            </a:r>
            <a:r>
              <a:rPr sz="1200" dirty="0">
                <a:latin typeface="Times New Roman"/>
                <a:cs typeface="Times New Roman"/>
              </a:rPr>
              <a:t>quá </a:t>
            </a:r>
            <a:r>
              <a:rPr sz="1200" spc="-60" dirty="0">
                <a:latin typeface="Times New Roman"/>
                <a:cs typeface="Times New Roman"/>
              </a:rPr>
              <a:t>25  </a:t>
            </a:r>
            <a:r>
              <a:rPr sz="1200" spc="-5" dirty="0">
                <a:latin typeface="Times New Roman"/>
                <a:cs typeface="Times New Roman"/>
              </a:rPr>
              <a:t>năm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chở hàng; </a:t>
            </a:r>
            <a:r>
              <a:rPr sz="1200" dirty="0">
                <a:latin typeface="Times New Roman"/>
                <a:cs typeface="Times New Roman"/>
              </a:rPr>
              <a:t>không quá 20 </a:t>
            </a:r>
            <a:r>
              <a:rPr sz="1200" spc="-5" dirty="0">
                <a:latin typeface="Times New Roman"/>
                <a:cs typeface="Times New Roman"/>
              </a:rPr>
              <a:t>năm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>
                <a:latin typeface="Times New Roman"/>
                <a:cs typeface="Times New Roman"/>
              </a:rPr>
              <a:t>; </a:t>
            </a:r>
            <a:r>
              <a:rPr sz="1200" dirty="0">
                <a:latin typeface="Times New Roman"/>
                <a:cs typeface="Times New Roman"/>
              </a:rPr>
              <a:t>không quá 17 năm </a:t>
            </a:r>
            <a:r>
              <a:rPr sz="1200" spc="-50" dirty="0">
                <a:latin typeface="Times New Roman"/>
                <a:cs typeface="Times New Roman"/>
              </a:rPr>
              <a:t>đối 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đổi </a:t>
            </a:r>
            <a:r>
              <a:rPr sz="1200" spc="-5" dirty="0">
                <a:latin typeface="Times New Roman"/>
                <a:cs typeface="Times New Roman"/>
              </a:rPr>
              <a:t>công </a:t>
            </a:r>
            <a:r>
              <a:rPr sz="1200" dirty="0">
                <a:latin typeface="Times New Roman"/>
                <a:cs typeface="Times New Roman"/>
              </a:rPr>
              <a:t>năng từ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>
                <a:latin typeface="Times New Roman"/>
                <a:cs typeface="Times New Roman"/>
              </a:rPr>
              <a:t>thành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100" dirty="0">
                <a:latin typeface="Times New Roman"/>
                <a:cs typeface="Times New Roman"/>
              </a:rPr>
              <a:t>ngày  </a:t>
            </a:r>
            <a:r>
              <a:rPr sz="1200" dirty="0">
                <a:latin typeface="Times New Roman"/>
                <a:cs typeface="Times New Roman"/>
              </a:rPr>
              <a:t>01/01/2002.</a:t>
            </a:r>
          </a:p>
          <a:p>
            <a:pPr marL="507365" lvl="3" indent="-495300" algn="just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An toàn </a:t>
            </a:r>
            <a:r>
              <a:rPr sz="1200" b="1" i="1" spc="-5" dirty="0">
                <a:latin typeface="Times New Roman"/>
                <a:cs typeface="Times New Roman"/>
              </a:rPr>
              <a:t>trong quá trình vận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tải</a:t>
            </a:r>
            <a:endParaRPr sz="1200" dirty="0">
              <a:latin typeface="Times New Roman"/>
              <a:cs typeface="Times New Roman"/>
            </a:endParaRPr>
          </a:p>
          <a:p>
            <a:pPr marL="12700" marR="6985" lvl="4" indent="456565" algn="just">
              <a:lnSpc>
                <a:spcPct val="110000"/>
              </a:lnSpc>
              <a:spcBef>
                <a:spcPts val="590"/>
              </a:spcBef>
              <a:buChar char="-"/>
              <a:tabLst>
                <a:tab pos="575310" algn="l"/>
              </a:tabLst>
            </a:pP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năm 2008 xác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phải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600" dirty="0">
                <a:latin typeface="Times New Roman"/>
                <a:cs typeface="Times New Roman"/>
              </a:rPr>
              <a:t>ý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thức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tự </a:t>
            </a:r>
            <a:r>
              <a:rPr sz="1200" spc="-5" dirty="0">
                <a:latin typeface="Times New Roman"/>
                <a:cs typeface="Times New Roman"/>
              </a:rPr>
              <a:t>giác, nghiêm chỉnh chấp hành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tắc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thông, </a:t>
            </a:r>
            <a:r>
              <a:rPr sz="1200" spc="-5" dirty="0">
                <a:latin typeface="Times New Roman"/>
                <a:cs typeface="Times New Roman"/>
              </a:rPr>
              <a:t>giữ gìn 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mình và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0" dirty="0" smtClean="0">
                <a:latin typeface="Times New Roman"/>
                <a:cs typeface="Times New Roman"/>
              </a:rPr>
              <a:t>ng</a:t>
            </a:r>
            <a:r>
              <a:rPr lang="vi-VN" sz="1200" spc="-100" dirty="0" smtClean="0">
                <a:latin typeface="Times New Roman"/>
                <a:cs typeface="Times New Roman"/>
              </a:rPr>
              <a:t>ư</a:t>
            </a:r>
            <a:r>
              <a:rPr sz="1200" spc="-100" dirty="0" err="1" smtClean="0">
                <a:latin typeface="Times New Roman"/>
                <a:cs typeface="Times New Roman"/>
              </a:rPr>
              <a:t>ời</a:t>
            </a:r>
            <a:r>
              <a:rPr sz="1200" spc="-100" dirty="0" smtClean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khác. </a:t>
            </a:r>
            <a:r>
              <a:rPr sz="1200" dirty="0" err="1">
                <a:latin typeface="Times New Roman"/>
                <a:cs typeface="Times New Roman"/>
              </a:rPr>
              <a:t>Chủ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phải chịu trách </a:t>
            </a:r>
            <a:r>
              <a:rPr sz="1200" dirty="0" err="1">
                <a:latin typeface="Times New Roman"/>
                <a:cs typeface="Times New Roman"/>
              </a:rPr>
              <a:t>nhiệm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pháp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luật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về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việc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 đảm 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</a:t>
            </a:r>
          </a:p>
          <a:p>
            <a:pPr marL="12700" marR="11430" lvl="4" indent="456565" algn="just">
              <a:lnSpc>
                <a:spcPct val="110800"/>
              </a:lnSpc>
              <a:spcBef>
                <a:spcPts val="585"/>
              </a:spcBef>
              <a:buChar char="-"/>
              <a:tabLst>
                <a:tab pos="575310" algn="l"/>
              </a:tabLst>
            </a:pP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tốc độ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khoảng cách 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tham </a:t>
            </a:r>
            <a:r>
              <a:rPr sz="1200" spc="-5" dirty="0">
                <a:latin typeface="Times New Roman"/>
                <a:cs typeface="Times New Roman"/>
              </a:rPr>
              <a:t>gia giao 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</a:t>
            </a:r>
          </a:p>
          <a:p>
            <a:pPr marL="12700" marR="10160" lvl="4" indent="456565" algn="just">
              <a:lnSpc>
                <a:spcPct val="110000"/>
              </a:lnSpc>
              <a:spcBef>
                <a:spcPts val="600"/>
              </a:spcBef>
              <a:buChar char="-"/>
              <a:tabLst>
                <a:tab pos="558800" algn="l"/>
              </a:tabLst>
            </a:pP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danh mục hàng nguy hiểm và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hàng nguy hiểm </a:t>
            </a:r>
            <a:r>
              <a:rPr sz="1200" dirty="0" err="1">
                <a:latin typeface="Times New Roman"/>
                <a:cs typeface="Times New Roman"/>
              </a:rPr>
              <a:t>bằng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60" dirty="0">
                <a:latin typeface="Times New Roman"/>
                <a:cs typeface="Times New Roman"/>
              </a:rPr>
              <a:t>giao 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</a:t>
            </a:r>
          </a:p>
          <a:p>
            <a:pPr marL="12700" marR="8255" lvl="4" indent="456565" algn="just">
              <a:lnSpc>
                <a:spcPct val="110800"/>
              </a:lnSpc>
              <a:spcBef>
                <a:spcPts val="590"/>
              </a:spcBef>
              <a:buChar char="-"/>
              <a:tabLst>
                <a:tab pos="563245" algn="l"/>
              </a:tabLst>
            </a:pP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 err="1">
                <a:latin typeface="Times New Roman"/>
                <a:cs typeface="Times New Roman"/>
              </a:rPr>
              <a:t>siêu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siêu </a:t>
            </a:r>
            <a:r>
              <a:rPr sz="1200" dirty="0">
                <a:latin typeface="Times New Roman"/>
                <a:cs typeface="Times New Roman"/>
              </a:rPr>
              <a:t>trọng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bánh </a:t>
            </a:r>
            <a:r>
              <a:rPr sz="1200" dirty="0" err="1">
                <a:latin typeface="Times New Roman"/>
                <a:cs typeface="Times New Roman"/>
              </a:rPr>
              <a:t>xích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gây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hại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mặt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quá tải </a:t>
            </a:r>
            <a:r>
              <a:rPr sz="1200" spc="-5" dirty="0">
                <a:latin typeface="Times New Roman"/>
                <a:cs typeface="Times New Roman"/>
              </a:rPr>
              <a:t>trọng, </a:t>
            </a:r>
            <a:r>
              <a:rPr sz="1200" dirty="0">
                <a:latin typeface="Times New Roman"/>
                <a:cs typeface="Times New Roman"/>
              </a:rPr>
              <a:t>quá khổ </a:t>
            </a:r>
            <a:r>
              <a:rPr sz="1200" spc="-5" dirty="0">
                <a:latin typeface="Times New Roman"/>
                <a:cs typeface="Times New Roman"/>
              </a:rPr>
              <a:t>giới hạn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114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</a:t>
            </a:r>
          </a:p>
          <a:p>
            <a:pPr marL="558165" lvl="4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tuổi và </a:t>
            </a:r>
            <a:r>
              <a:rPr sz="1200" spc="-5" dirty="0">
                <a:latin typeface="Times New Roman"/>
                <a:cs typeface="Times New Roman"/>
              </a:rPr>
              <a:t>sức </a:t>
            </a:r>
            <a:r>
              <a:rPr sz="1200" dirty="0">
                <a:latin typeface="Times New Roman"/>
                <a:cs typeface="Times New Roman"/>
              </a:rPr>
              <a:t>khỏe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xe;</a:t>
            </a:r>
            <a:endParaRPr sz="1200" dirty="0">
              <a:latin typeface="Times New Roman"/>
              <a:cs typeface="Times New Roman"/>
            </a:endParaRPr>
          </a:p>
          <a:p>
            <a:pPr marL="12700" marR="8890" lvl="4" indent="456565" algn="just">
              <a:lnSpc>
                <a:spcPct val="110400"/>
              </a:lnSpc>
              <a:spcBef>
                <a:spcPts val="595"/>
              </a:spcBef>
              <a:buChar char="-"/>
              <a:tabLst>
                <a:tab pos="574040" algn="l"/>
              </a:tabLst>
            </a:pP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làm việc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10 </a:t>
            </a:r>
            <a:r>
              <a:rPr sz="1200" spc="-5" dirty="0">
                <a:latin typeface="Times New Roman"/>
                <a:cs typeface="Times New Roman"/>
              </a:rPr>
              <a:t>giờ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125" dirty="0">
                <a:latin typeface="Times New Roman"/>
                <a:cs typeface="Times New Roman"/>
              </a:rPr>
              <a:t>một  </a:t>
            </a:r>
            <a:r>
              <a:rPr sz="1200" dirty="0">
                <a:latin typeface="Times New Roman"/>
                <a:cs typeface="Times New Roman"/>
              </a:rPr>
              <a:t>ngày và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dirty="0">
                <a:latin typeface="Times New Roman"/>
                <a:cs typeface="Times New Roman"/>
              </a:rPr>
              <a:t>tục quá 4 </a:t>
            </a:r>
            <a:r>
              <a:rPr sz="1200" spc="-5" dirty="0">
                <a:latin typeface="Times New Roman"/>
                <a:cs typeface="Times New Roman"/>
              </a:rPr>
              <a:t>giờ.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chịu trách </a:t>
            </a:r>
            <a:r>
              <a:rPr sz="1200" spc="-130" dirty="0">
                <a:latin typeface="Times New Roman"/>
                <a:cs typeface="Times New Roman"/>
              </a:rPr>
              <a:t>nhiệm 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spc="-5" dirty="0">
                <a:latin typeface="Times New Roman"/>
                <a:cs typeface="Times New Roman"/>
              </a:rPr>
              <a:t>điều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này;</a:t>
            </a:r>
            <a:endParaRPr sz="1200" dirty="0">
              <a:latin typeface="Times New Roman"/>
              <a:cs typeface="Times New Roman"/>
            </a:endParaRPr>
          </a:p>
          <a:p>
            <a:pPr marL="558165" lvl="4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Nghiêm cấm điều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Giấy 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quy định;</a:t>
            </a:r>
          </a:p>
          <a:p>
            <a:pPr marL="12700" marR="5080" lvl="4" indent="456565" algn="just">
              <a:lnSpc>
                <a:spcPct val="110000"/>
              </a:lnSpc>
              <a:spcBef>
                <a:spcPts val="600"/>
              </a:spcBef>
              <a:buChar char="-"/>
              <a:tabLst>
                <a:tab pos="561340" algn="l"/>
              </a:tabLst>
            </a:pPr>
            <a:r>
              <a:rPr sz="1200" spc="-5" dirty="0">
                <a:latin typeface="Times New Roman"/>
                <a:cs typeface="Times New Roman"/>
              </a:rPr>
              <a:t>Nghiêm cấm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tô, máy </a:t>
            </a:r>
            <a:r>
              <a:rPr sz="1200" spc="-5" dirty="0">
                <a:latin typeface="Times New Roman"/>
                <a:cs typeface="Times New Roman"/>
              </a:rPr>
              <a:t>kéo,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mà trong máu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hơi </a:t>
            </a:r>
            <a:r>
              <a:rPr sz="1200" spc="-5" dirty="0">
                <a:latin typeface="Times New Roman"/>
                <a:cs typeface="Times New Roman"/>
              </a:rPr>
              <a:t>thở  có </a:t>
            </a:r>
            <a:r>
              <a:rPr sz="1200" dirty="0">
                <a:latin typeface="Times New Roman"/>
                <a:cs typeface="Times New Roman"/>
              </a:rPr>
              <a:t>nồng độ</a:t>
            </a:r>
            <a:r>
              <a:rPr sz="1200" spc="-5" dirty="0">
                <a:latin typeface="Times New Roman"/>
                <a:cs typeface="Times New Roman"/>
              </a:rPr>
              <a:t> cồn.</a:t>
            </a:r>
            <a:endParaRPr sz="1200" dirty="0">
              <a:latin typeface="Times New Roman"/>
              <a:cs typeface="Times New Roman"/>
            </a:endParaRPr>
          </a:p>
          <a:p>
            <a:pPr marL="507365" lvl="3" indent="-495300" algn="just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Bảo đảm trật tự trong </a:t>
            </a:r>
            <a:r>
              <a:rPr sz="1200" b="1" i="1" spc="-5" dirty="0">
                <a:latin typeface="Times New Roman"/>
                <a:cs typeface="Times New Roman"/>
              </a:rPr>
              <a:t>kinh </a:t>
            </a:r>
            <a:r>
              <a:rPr sz="1200" b="1" i="1" dirty="0">
                <a:latin typeface="Times New Roman"/>
                <a:cs typeface="Times New Roman"/>
              </a:rPr>
              <a:t>doanh </a:t>
            </a:r>
            <a:r>
              <a:rPr sz="1200" b="1" i="1" spc="-5" dirty="0">
                <a:latin typeface="Times New Roman"/>
                <a:cs typeface="Times New Roman"/>
              </a:rPr>
              <a:t>vận tải hành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khách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69441"/>
            <a:ext cx="6152515" cy="1915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 algn="just">
              <a:lnSpc>
                <a:spcPct val="1102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Để bảo đảm </a:t>
            </a:r>
            <a:r>
              <a:rPr sz="1200" dirty="0">
                <a:latin typeface="Times New Roman"/>
                <a:cs typeface="Times New Roman"/>
              </a:rPr>
              <a:t>mục </a:t>
            </a:r>
            <a:r>
              <a:rPr sz="1200" spc="-5" dirty="0">
                <a:latin typeface="Times New Roman"/>
                <a:cs typeface="Times New Roman"/>
              </a:rPr>
              <a:t>tiêu an </a:t>
            </a:r>
            <a:r>
              <a:rPr sz="1200" dirty="0">
                <a:latin typeface="Times New Roman"/>
                <a:cs typeface="Times New Roman"/>
              </a:rPr>
              <a:t>toàn, </a:t>
            </a:r>
            <a:r>
              <a:rPr sz="1200" spc="-5" dirty="0">
                <a:latin typeface="Times New Roman"/>
                <a:cs typeface="Times New Roman"/>
              </a:rPr>
              <a:t>trật </a:t>
            </a:r>
            <a:r>
              <a:rPr sz="1200" dirty="0">
                <a:latin typeface="Times New Roman"/>
                <a:cs typeface="Times New Roman"/>
              </a:rPr>
              <a:t>tự, </a:t>
            </a:r>
            <a:r>
              <a:rPr sz="1200" spc="-5" dirty="0">
                <a:latin typeface="Times New Roman"/>
                <a:cs typeface="Times New Roman"/>
              </a:rPr>
              <a:t>văn minh, </a:t>
            </a:r>
            <a:r>
              <a:rPr sz="1200" dirty="0">
                <a:latin typeface="Times New Roman"/>
                <a:cs typeface="Times New Roman"/>
              </a:rPr>
              <a:t>thuận </a:t>
            </a:r>
            <a:r>
              <a:rPr sz="1200" spc="-5" dirty="0">
                <a:latin typeface="Times New Roman"/>
                <a:cs typeface="Times New Roman"/>
              </a:rPr>
              <a:t>tiện cho hành khách </a:t>
            </a:r>
            <a:r>
              <a:rPr sz="1200" dirty="0">
                <a:latin typeface="Times New Roman"/>
                <a:cs typeface="Times New Roman"/>
              </a:rPr>
              <a:t>đi xe, </a:t>
            </a:r>
            <a:r>
              <a:rPr sz="1200" spc="-5" dirty="0">
                <a:latin typeface="Times New Roman"/>
                <a:cs typeface="Times New Roman"/>
              </a:rPr>
              <a:t>Bộ Giao 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công bố các </a:t>
            </a:r>
            <a:r>
              <a:rPr sz="1200" spc="-5" dirty="0">
                <a:latin typeface="Times New Roman"/>
                <a:cs typeface="Times New Roman"/>
              </a:rPr>
              <a:t>tuyến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dirty="0">
                <a:latin typeface="Times New Roman"/>
                <a:cs typeface="Times New Roman"/>
              </a:rPr>
              <a:t>tỉnh và quốc tế; </a:t>
            </a:r>
            <a:r>
              <a:rPr sz="1200" spc="10" dirty="0">
                <a:latin typeface="Times New Roman"/>
                <a:cs typeface="Times New Roman"/>
              </a:rPr>
              <a:t>ủy </a:t>
            </a:r>
            <a:r>
              <a:rPr sz="1200" dirty="0">
                <a:latin typeface="Times New Roman"/>
                <a:cs typeface="Times New Roman"/>
              </a:rPr>
              <a:t>quyền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Tổng </a:t>
            </a:r>
            <a:r>
              <a:rPr sz="1200" dirty="0" err="1">
                <a:latin typeface="Times New Roman"/>
                <a:cs typeface="Times New Roman"/>
              </a:rPr>
              <a:t>cục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35" dirty="0">
                <a:latin typeface="Times New Roman"/>
                <a:cs typeface="Times New Roman"/>
              </a:rPr>
              <a:t>Việt  </a:t>
            </a:r>
            <a:r>
              <a:rPr sz="1200" spc="-5" dirty="0">
                <a:latin typeface="Times New Roman"/>
                <a:cs typeface="Times New Roman"/>
              </a:rPr>
              <a:t>Nam “Quản </a:t>
            </a:r>
            <a:r>
              <a:rPr sz="1200" spc="10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theo thẩm </a:t>
            </a:r>
            <a:r>
              <a:rPr sz="1200" spc="-5" dirty="0">
                <a:latin typeface="Times New Roman"/>
                <a:cs typeface="Times New Roman"/>
              </a:rPr>
              <a:t>quyền hoạt </a:t>
            </a:r>
            <a:r>
              <a:rPr sz="1200" dirty="0">
                <a:latin typeface="Times New Roman"/>
                <a:cs typeface="Times New Roman"/>
              </a:rPr>
              <a:t>động 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-5" dirty="0">
                <a:latin typeface="Times New Roman"/>
                <a:cs typeface="Times New Roman"/>
              </a:rPr>
              <a:t>tô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 err="1" smtClean="0">
                <a:latin typeface="Times New Roman"/>
                <a:cs typeface="Times New Roman"/>
              </a:rPr>
              <a:t>cả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nước</a:t>
            </a:r>
            <a:r>
              <a:rPr lang="en-US" sz="1200" spc="-5" dirty="0" smtClean="0">
                <a:latin typeface="Times New Roman"/>
                <a:cs typeface="Times New Roman"/>
              </a:rPr>
              <a:t>,</a:t>
            </a:r>
            <a:r>
              <a:rPr sz="1200" spc="-14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trực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tiếp quản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-5" dirty="0">
                <a:latin typeface="Times New Roman"/>
                <a:cs typeface="Times New Roman"/>
              </a:rPr>
              <a:t>các tuyến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cố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dirty="0">
                <a:latin typeface="Times New Roman"/>
                <a:cs typeface="Times New Roman"/>
              </a:rPr>
              <a:t>tỉnh </a:t>
            </a:r>
            <a:r>
              <a:rPr sz="1200" spc="-5" dirty="0">
                <a:latin typeface="Times New Roman"/>
                <a:cs typeface="Times New Roman"/>
              </a:rPr>
              <a:t>có cự </a:t>
            </a:r>
            <a:r>
              <a:rPr sz="1200" spc="5" dirty="0">
                <a:latin typeface="Times New Roman"/>
                <a:cs typeface="Times New Roman"/>
              </a:rPr>
              <a:t>ly trên </a:t>
            </a:r>
            <a:r>
              <a:rPr sz="1200" dirty="0">
                <a:latin typeface="Times New Roman"/>
                <a:cs typeface="Times New Roman"/>
              </a:rPr>
              <a:t>1.000 (một  </a:t>
            </a:r>
            <a:r>
              <a:rPr sz="1200" spc="-5" dirty="0">
                <a:latin typeface="Times New Roman"/>
                <a:cs typeface="Times New Roman"/>
              </a:rPr>
              <a:t>nghìn) </a:t>
            </a:r>
            <a:r>
              <a:rPr sz="1200" dirty="0">
                <a:latin typeface="Times New Roman"/>
                <a:cs typeface="Times New Roman"/>
              </a:rPr>
              <a:t>ki lô </a:t>
            </a:r>
            <a:r>
              <a:rPr sz="1200" spc="-5" dirty="0">
                <a:latin typeface="Times New Roman"/>
                <a:cs typeface="Times New Roman"/>
              </a:rPr>
              <a:t>mét”; </a:t>
            </a:r>
            <a:r>
              <a:rPr sz="1200" spc="5" dirty="0">
                <a:latin typeface="Times New Roman"/>
                <a:cs typeface="Times New Roman"/>
              </a:rPr>
              <a:t>ủy </a:t>
            </a:r>
            <a:r>
              <a:rPr sz="1200" spc="-5" dirty="0">
                <a:latin typeface="Times New Roman"/>
                <a:cs typeface="Times New Roman"/>
              </a:rPr>
              <a:t>quyền cho </a:t>
            </a:r>
            <a:r>
              <a:rPr sz="1200" dirty="0">
                <a:latin typeface="Times New Roman"/>
                <a:cs typeface="Times New Roman"/>
              </a:rPr>
              <a:t>các Sở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tỉnh và thành phố </a:t>
            </a:r>
            <a:r>
              <a:rPr sz="1200" spc="-5" dirty="0">
                <a:latin typeface="Times New Roman"/>
                <a:cs typeface="Times New Roman"/>
              </a:rPr>
              <a:t>công </a:t>
            </a:r>
            <a:r>
              <a:rPr sz="1200" dirty="0">
                <a:latin typeface="Times New Roman"/>
                <a:cs typeface="Times New Roman"/>
              </a:rPr>
              <a:t>bố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tuyến  nội tỉnh, </a:t>
            </a:r>
            <a:r>
              <a:rPr sz="1200" spc="-5" dirty="0">
                <a:latin typeface="Times New Roman"/>
                <a:cs typeface="Times New Roman"/>
              </a:rPr>
              <a:t>trực tiếp quản </a:t>
            </a:r>
            <a:r>
              <a:rPr sz="1200" dirty="0">
                <a:latin typeface="Times New Roman"/>
                <a:cs typeface="Times New Roman"/>
              </a:rPr>
              <a:t>lý đối với </a:t>
            </a:r>
            <a:r>
              <a:rPr sz="1200" spc="-5" dirty="0">
                <a:latin typeface="Times New Roman"/>
                <a:cs typeface="Times New Roman"/>
              </a:rPr>
              <a:t>“Các </a:t>
            </a:r>
            <a:r>
              <a:rPr sz="1200" dirty="0">
                <a:latin typeface="Times New Roman"/>
                <a:cs typeface="Times New Roman"/>
              </a:rPr>
              <a:t>tuyến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cố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dirty="0">
                <a:latin typeface="Times New Roman"/>
                <a:cs typeface="Times New Roman"/>
              </a:rPr>
              <a:t>tỉnh </a:t>
            </a:r>
            <a:r>
              <a:rPr sz="1200" spc="-5" dirty="0">
                <a:latin typeface="Times New Roman"/>
                <a:cs typeface="Times New Roman"/>
              </a:rPr>
              <a:t>có cự </a:t>
            </a:r>
            <a:r>
              <a:rPr sz="1200" spc="10" dirty="0">
                <a:latin typeface="Times New Roman"/>
                <a:cs typeface="Times New Roman"/>
              </a:rPr>
              <a:t>ly </a:t>
            </a:r>
            <a:r>
              <a:rPr sz="1200" dirty="0">
                <a:latin typeface="Times New Roman"/>
                <a:cs typeface="Times New Roman"/>
              </a:rPr>
              <a:t>từ 1.000  (một </a:t>
            </a:r>
            <a:r>
              <a:rPr sz="1200" spc="-5" dirty="0">
                <a:latin typeface="Times New Roman"/>
                <a:cs typeface="Times New Roman"/>
              </a:rPr>
              <a:t>nghìn) </a:t>
            </a:r>
            <a:r>
              <a:rPr sz="1200" dirty="0">
                <a:latin typeface="Times New Roman"/>
                <a:cs typeface="Times New Roman"/>
              </a:rPr>
              <a:t>ki lô mét trở </a:t>
            </a:r>
            <a:r>
              <a:rPr sz="1200" spc="-5" dirty="0">
                <a:latin typeface="Times New Roman"/>
                <a:cs typeface="Times New Roman"/>
              </a:rPr>
              <a:t>xuống, các tuyến </a:t>
            </a:r>
            <a:r>
              <a:rPr sz="1200" dirty="0">
                <a:latin typeface="Times New Roman"/>
                <a:cs typeface="Times New Roman"/>
              </a:rPr>
              <a:t>vận tải </a:t>
            </a:r>
            <a:r>
              <a:rPr sz="1200" spc="-5" dirty="0">
                <a:latin typeface="Times New Roman"/>
                <a:cs typeface="Times New Roman"/>
              </a:rPr>
              <a:t>hành khách cố </a:t>
            </a:r>
            <a:r>
              <a:rPr sz="1200" dirty="0">
                <a:latin typeface="Times New Roman"/>
                <a:cs typeface="Times New Roman"/>
              </a:rPr>
              <a:t>định nội tỉnh, </a:t>
            </a:r>
            <a:r>
              <a:rPr sz="1200" spc="-5" dirty="0">
                <a:latin typeface="Times New Roman"/>
                <a:cs typeface="Times New Roman"/>
              </a:rPr>
              <a:t>các tuyến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buýt”.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mở </a:t>
            </a:r>
            <a:r>
              <a:rPr sz="1200" spc="-5" dirty="0">
                <a:latin typeface="Times New Roman"/>
                <a:cs typeface="Times New Roman"/>
              </a:rPr>
              <a:t>tuyến </a:t>
            </a:r>
            <a:r>
              <a:rPr sz="1200" dirty="0">
                <a:latin typeface="Times New Roman"/>
                <a:cs typeface="Times New Roman"/>
              </a:rPr>
              <a:t>mới hoặc hủy bỏ </a:t>
            </a:r>
            <a:r>
              <a:rPr sz="1200" spc="-5" dirty="0">
                <a:latin typeface="Times New Roman"/>
                <a:cs typeface="Times New Roman"/>
              </a:rPr>
              <a:t>tuyến cũ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cấp </a:t>
            </a: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10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thẩm định và </a:t>
            </a:r>
            <a:r>
              <a:rPr sz="1200" spc="-5" dirty="0">
                <a:latin typeface="Times New Roman"/>
                <a:cs typeface="Times New Roman"/>
              </a:rPr>
              <a:t>cho phép, </a:t>
            </a:r>
            <a:r>
              <a:rPr sz="1200" spc="-55" dirty="0">
                <a:latin typeface="Times New Roman"/>
                <a:cs typeface="Times New Roman"/>
              </a:rPr>
              <a:t>đồng  </a:t>
            </a:r>
            <a:r>
              <a:rPr sz="1200" dirty="0">
                <a:latin typeface="Times New Roman"/>
                <a:cs typeface="Times New Roman"/>
              </a:rPr>
              <a:t>thời 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lại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các bến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790193"/>
            <a:ext cx="6153150" cy="8357234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9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II</a:t>
            </a:r>
          </a:p>
          <a:p>
            <a:pPr marL="635" algn="ctr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VẬN </a:t>
            </a:r>
            <a:r>
              <a:rPr sz="1200" b="1" dirty="0">
                <a:latin typeface="Times New Roman"/>
                <a:cs typeface="Times New Roman"/>
              </a:rPr>
              <a:t>TẢI  </a:t>
            </a:r>
            <a:r>
              <a:rPr sz="1200" b="1" spc="-5" dirty="0">
                <a:latin typeface="Times New Roman"/>
                <a:cs typeface="Times New Roman"/>
              </a:rPr>
              <a:t>BẰNG XE </a:t>
            </a:r>
            <a:r>
              <a:rPr sz="1200" b="1" dirty="0">
                <a:latin typeface="Times New Roman"/>
                <a:cs typeface="Times New Roman"/>
              </a:rPr>
              <a:t>Ô TÔ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794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Vận </a:t>
            </a:r>
            <a:r>
              <a:rPr sz="1200" b="1" dirty="0">
                <a:latin typeface="Times New Roman"/>
                <a:cs typeface="Times New Roman"/>
              </a:rPr>
              <a:t>tải hàng</a:t>
            </a:r>
            <a:r>
              <a:rPr sz="1200" b="1" spc="-5" dirty="0">
                <a:latin typeface="Times New Roman"/>
                <a:cs typeface="Times New Roman"/>
              </a:rPr>
              <a:t> hóa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Phân </a:t>
            </a:r>
            <a:r>
              <a:rPr sz="1200" b="1" dirty="0">
                <a:latin typeface="Times New Roman"/>
                <a:cs typeface="Times New Roman"/>
              </a:rPr>
              <a:t>loại hàng </a:t>
            </a:r>
            <a:r>
              <a:rPr sz="1200" b="1" spc="-5" dirty="0">
                <a:latin typeface="Times New Roman"/>
                <a:cs typeface="Times New Roman"/>
              </a:rPr>
              <a:t>hóa</a:t>
            </a:r>
            <a:endParaRPr sz="1200" dirty="0">
              <a:latin typeface="Times New Roman"/>
              <a:cs typeface="Times New Roman"/>
            </a:endParaRPr>
          </a:p>
          <a:p>
            <a:pPr marL="507365" lvl="3" indent="-495300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Phân loại </a:t>
            </a:r>
            <a:r>
              <a:rPr sz="1200" b="1" i="1" spc="-5" dirty="0">
                <a:latin typeface="Times New Roman"/>
                <a:cs typeface="Times New Roman"/>
              </a:rPr>
              <a:t>theo trọng </a:t>
            </a:r>
            <a:r>
              <a:rPr sz="1200" b="1" i="1" dirty="0">
                <a:latin typeface="Times New Roman"/>
                <a:cs typeface="Times New Roman"/>
              </a:rPr>
              <a:t>lượng hàng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hóa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là </a:t>
            </a:r>
            <a:r>
              <a:rPr sz="1200" dirty="0" err="1">
                <a:latin typeface="Times New Roman"/>
                <a:cs typeface="Times New Roman"/>
              </a:rPr>
              <a:t>đối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của sản </a:t>
            </a:r>
            <a:r>
              <a:rPr sz="1200" dirty="0">
                <a:latin typeface="Times New Roman"/>
                <a:cs typeface="Times New Roman"/>
              </a:rPr>
              <a:t>xuất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tải. </a:t>
            </a:r>
            <a:r>
              <a:rPr sz="1200" spc="-5" dirty="0">
                <a:latin typeface="Times New Roman"/>
                <a:cs typeface="Times New Roman"/>
              </a:rPr>
              <a:t>Vì </a:t>
            </a:r>
            <a:r>
              <a:rPr sz="1200" spc="-10" dirty="0">
                <a:latin typeface="Times New Roman"/>
                <a:cs typeface="Times New Roman"/>
              </a:rPr>
              <a:t>vậy, </a:t>
            </a:r>
            <a:r>
              <a:rPr sz="1200" dirty="0">
                <a:latin typeface="Times New Roman"/>
                <a:cs typeface="Times New Roman"/>
              </a:rPr>
              <a:t>muốn </a:t>
            </a:r>
            <a:r>
              <a:rPr sz="1200" spc="-5" dirty="0">
                <a:latin typeface="Times New Roman"/>
                <a:cs typeface="Times New Roman"/>
              </a:rPr>
              <a:t>tiến hành sản xuất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45" dirty="0">
                <a:latin typeface="Times New Roman"/>
                <a:cs typeface="Times New Roman"/>
              </a:rPr>
              <a:t>hiệu  </a:t>
            </a:r>
            <a:r>
              <a:rPr sz="1200" spc="-5" dirty="0">
                <a:latin typeface="Times New Roman"/>
                <a:cs typeface="Times New Roman"/>
              </a:rPr>
              <a:t>quả, cần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hiểu cách </a:t>
            </a:r>
            <a:r>
              <a:rPr sz="1200" dirty="0">
                <a:latin typeface="Times New Roman"/>
                <a:cs typeface="Times New Roman"/>
              </a:rPr>
              <a:t>phân loại hàng hóa trong vận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tải.</a:t>
            </a:r>
          </a:p>
          <a:p>
            <a:pPr marL="469265">
              <a:lnSpc>
                <a:spcPct val="100000"/>
              </a:lnSpc>
              <a:spcBef>
                <a:spcPts val="755"/>
              </a:spcBef>
            </a:pPr>
            <a:r>
              <a:rPr sz="1200" i="1" spc="-5" dirty="0">
                <a:latin typeface="Times New Roman"/>
                <a:cs typeface="Times New Roman"/>
              </a:rPr>
              <a:t>Theo cách </a:t>
            </a:r>
            <a:r>
              <a:rPr sz="1200" i="1" dirty="0">
                <a:latin typeface="Times New Roman"/>
                <a:cs typeface="Times New Roman"/>
              </a:rPr>
              <a:t>phân loại </a:t>
            </a:r>
            <a:r>
              <a:rPr sz="1200" i="1" spc="-5" dirty="0">
                <a:latin typeface="Times New Roman"/>
                <a:cs typeface="Times New Roman"/>
              </a:rPr>
              <a:t>này, </a:t>
            </a:r>
            <a:r>
              <a:rPr sz="1200" i="1" dirty="0">
                <a:latin typeface="Times New Roman"/>
                <a:cs typeface="Times New Roman"/>
              </a:rPr>
              <a:t>hàng hóa </a:t>
            </a:r>
            <a:r>
              <a:rPr sz="1200" i="1" spc="-5" dirty="0">
                <a:latin typeface="Times New Roman"/>
                <a:cs typeface="Times New Roman"/>
              </a:rPr>
              <a:t>được chia </a:t>
            </a:r>
            <a:r>
              <a:rPr sz="1200" i="1" dirty="0">
                <a:latin typeface="Times New Roman"/>
                <a:cs typeface="Times New Roman"/>
              </a:rPr>
              <a:t>thành 5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loại:</a:t>
            </a:r>
            <a:endParaRPr sz="1200" dirty="0">
              <a:latin typeface="Times New Roman"/>
              <a:cs typeface="Times New Roman"/>
            </a:endParaRPr>
          </a:p>
          <a:p>
            <a:pPr marL="12700" marR="5715" lvl="4" indent="456565">
              <a:lnSpc>
                <a:spcPct val="110200"/>
              </a:lnSpc>
              <a:spcBef>
                <a:spcPts val="595"/>
              </a:spcBef>
              <a:buChar char="-"/>
              <a:tabLst>
                <a:tab pos="567690" algn="l"/>
              </a:tabLst>
            </a:pP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1: </a:t>
            </a:r>
            <a:r>
              <a:rPr sz="1200" spc="-10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những hàng hóa xếp </a:t>
            </a:r>
            <a:r>
              <a:rPr sz="1200" spc="5" dirty="0">
                <a:latin typeface="Times New Roman"/>
                <a:cs typeface="Times New Roman"/>
              </a:rPr>
              <a:t>đầy </a:t>
            </a:r>
            <a:r>
              <a:rPr sz="1200" dirty="0">
                <a:latin typeface="Times New Roman"/>
                <a:cs typeface="Times New Roman"/>
              </a:rPr>
              <a:t>thùng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spc="5" dirty="0">
                <a:latin typeface="Times New Roman"/>
                <a:cs typeface="Times New Roman"/>
              </a:rPr>
              <a:t>kế </a:t>
            </a:r>
            <a:r>
              <a:rPr sz="1200" dirty="0">
                <a:latin typeface="Times New Roman"/>
                <a:cs typeface="Times New Roman"/>
              </a:rPr>
              <a:t>thì hệ </a:t>
            </a:r>
            <a:r>
              <a:rPr sz="1200" spc="-5" dirty="0">
                <a:latin typeface="Times New Roman"/>
                <a:cs typeface="Times New Roman"/>
              </a:rPr>
              <a:t>số sử </a:t>
            </a:r>
            <a:r>
              <a:rPr sz="1200" dirty="0">
                <a:latin typeface="Times New Roman"/>
                <a:cs typeface="Times New Roman"/>
              </a:rPr>
              <a:t>dụng trọng tải </a:t>
            </a:r>
            <a:r>
              <a:rPr sz="1200" spc="-5" dirty="0">
                <a:latin typeface="Times New Roman"/>
                <a:cs typeface="Times New Roman"/>
              </a:rPr>
              <a:t>của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bằng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1;</a:t>
            </a:r>
          </a:p>
          <a:p>
            <a:pPr marL="559435" lvl="4" indent="-90805">
              <a:lnSpc>
                <a:spcPct val="100000"/>
              </a:lnSpc>
              <a:spcBef>
                <a:spcPts val="745"/>
              </a:spcBef>
              <a:buChar char="-"/>
              <a:tabLst>
                <a:tab pos="560070" algn="l"/>
              </a:tabLst>
            </a:pP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2: </a:t>
            </a:r>
            <a:r>
              <a:rPr sz="1200" spc="-10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những loại hàng hóa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hệ </a:t>
            </a:r>
            <a:r>
              <a:rPr sz="1200" spc="-5" dirty="0">
                <a:latin typeface="Times New Roman"/>
                <a:cs typeface="Times New Roman"/>
              </a:rPr>
              <a:t>số sử </a:t>
            </a:r>
            <a:r>
              <a:rPr sz="1200" dirty="0">
                <a:latin typeface="Times New Roman"/>
                <a:cs typeface="Times New Roman"/>
              </a:rPr>
              <a:t>dụng trọng tải 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đạt </a:t>
            </a:r>
            <a:r>
              <a:rPr sz="1200" dirty="0">
                <a:latin typeface="Times New Roman"/>
                <a:cs typeface="Times New Roman"/>
              </a:rPr>
              <a:t>từ 0,71 –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0,99;</a:t>
            </a:r>
          </a:p>
          <a:p>
            <a:pPr marL="559435" lvl="4" indent="-90805">
              <a:lnSpc>
                <a:spcPct val="100000"/>
              </a:lnSpc>
              <a:spcBef>
                <a:spcPts val="755"/>
              </a:spcBef>
              <a:buChar char="-"/>
              <a:tabLst>
                <a:tab pos="560070" algn="l"/>
              </a:tabLst>
            </a:pP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3: </a:t>
            </a:r>
            <a:r>
              <a:rPr sz="1200" spc="-10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những loại hàng hóa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hệ </a:t>
            </a:r>
            <a:r>
              <a:rPr sz="1200" spc="-5" dirty="0">
                <a:latin typeface="Times New Roman"/>
                <a:cs typeface="Times New Roman"/>
              </a:rPr>
              <a:t>số sử </a:t>
            </a:r>
            <a:r>
              <a:rPr sz="1200" dirty="0">
                <a:latin typeface="Times New Roman"/>
                <a:cs typeface="Times New Roman"/>
              </a:rPr>
              <a:t>dụng trọng tải 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đạt </a:t>
            </a:r>
            <a:r>
              <a:rPr sz="1200" dirty="0">
                <a:latin typeface="Times New Roman"/>
                <a:cs typeface="Times New Roman"/>
              </a:rPr>
              <a:t>từ 0,51 –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0,70;</a:t>
            </a:r>
          </a:p>
          <a:p>
            <a:pPr marL="559435" lvl="4" indent="-90805">
              <a:lnSpc>
                <a:spcPct val="100000"/>
              </a:lnSpc>
              <a:spcBef>
                <a:spcPts val="745"/>
              </a:spcBef>
              <a:buChar char="-"/>
              <a:tabLst>
                <a:tab pos="560070" algn="l"/>
              </a:tabLst>
            </a:pP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4: </a:t>
            </a:r>
            <a:r>
              <a:rPr sz="1200" spc="-10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những loại hàng hóa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hệ </a:t>
            </a:r>
            <a:r>
              <a:rPr sz="1200" spc="-5" dirty="0">
                <a:latin typeface="Times New Roman"/>
                <a:cs typeface="Times New Roman"/>
              </a:rPr>
              <a:t>số sử </a:t>
            </a:r>
            <a:r>
              <a:rPr sz="1200" dirty="0">
                <a:latin typeface="Times New Roman"/>
                <a:cs typeface="Times New Roman"/>
              </a:rPr>
              <a:t>dụng trọng tải 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đạt </a:t>
            </a:r>
            <a:r>
              <a:rPr sz="1200" dirty="0">
                <a:latin typeface="Times New Roman"/>
                <a:cs typeface="Times New Roman"/>
              </a:rPr>
              <a:t>từ 0,41 –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0,50;</a:t>
            </a:r>
          </a:p>
          <a:p>
            <a:pPr marL="559435" lvl="4" indent="-9080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60070" algn="l"/>
              </a:tabLst>
            </a:pP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5: </a:t>
            </a:r>
            <a:r>
              <a:rPr sz="1200" spc="-10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những loại hàng hóa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hệ </a:t>
            </a:r>
            <a:r>
              <a:rPr sz="1200" spc="-5" dirty="0">
                <a:latin typeface="Times New Roman"/>
                <a:cs typeface="Times New Roman"/>
              </a:rPr>
              <a:t>số sử </a:t>
            </a:r>
            <a:r>
              <a:rPr sz="1200" dirty="0">
                <a:latin typeface="Times New Roman"/>
                <a:cs typeface="Times New Roman"/>
              </a:rPr>
              <a:t>dụng trọng tải 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đạt </a:t>
            </a:r>
            <a:r>
              <a:rPr sz="1200" dirty="0">
                <a:latin typeface="Times New Roman"/>
                <a:cs typeface="Times New Roman"/>
              </a:rPr>
              <a:t>từ 0,30 –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0,40;</a:t>
            </a:r>
          </a:p>
          <a:p>
            <a:pPr marL="12700" marR="9525" indent="456565" algn="just">
              <a:lnSpc>
                <a:spcPct val="1103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Qua phân </a:t>
            </a:r>
            <a:r>
              <a:rPr sz="1200" dirty="0">
                <a:latin typeface="Times New Roman"/>
                <a:cs typeface="Times New Roman"/>
              </a:rPr>
              <a:t>loại hàng hóa theo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thấy, </a:t>
            </a:r>
            <a:r>
              <a:rPr sz="1200" dirty="0">
                <a:latin typeface="Times New Roman"/>
                <a:cs typeface="Times New Roman"/>
              </a:rPr>
              <a:t>đối với những loại hàng hóa </a:t>
            </a:r>
            <a:r>
              <a:rPr sz="1200" spc="-5" dirty="0">
                <a:latin typeface="Times New Roman"/>
                <a:cs typeface="Times New Roman"/>
              </a:rPr>
              <a:t>nhẹ, </a:t>
            </a:r>
            <a:r>
              <a:rPr sz="1200" spc="-55" dirty="0">
                <a:latin typeface="Times New Roman"/>
                <a:cs typeface="Times New Roman"/>
              </a:rPr>
              <a:t>cồng  </a:t>
            </a:r>
            <a:r>
              <a:rPr sz="1200" spc="-5" dirty="0">
                <a:latin typeface="Times New Roman"/>
                <a:cs typeface="Times New Roman"/>
              </a:rPr>
              <a:t>kềnh </a:t>
            </a:r>
            <a:r>
              <a:rPr sz="1200" dirty="0">
                <a:latin typeface="Times New Roman"/>
                <a:cs typeface="Times New Roman"/>
              </a:rPr>
              <a:t>(hàng đã chất </a:t>
            </a:r>
            <a:r>
              <a:rPr sz="1200" spc="5" dirty="0">
                <a:latin typeface="Times New Roman"/>
                <a:cs typeface="Times New Roman"/>
              </a:rPr>
              <a:t>đầy xe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dirty="0">
                <a:latin typeface="Times New Roman"/>
                <a:cs typeface="Times New Roman"/>
              </a:rPr>
              <a:t>hạn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thùng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mà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 bộ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hàng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đã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chất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không quá 1/3 trọng tải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kế 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coi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cồng kềnh) thì hệ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105" dirty="0">
                <a:latin typeface="Times New Roman"/>
                <a:cs typeface="Times New Roman"/>
              </a:rPr>
              <a:t>sử  </a:t>
            </a:r>
            <a:r>
              <a:rPr sz="1200" dirty="0">
                <a:latin typeface="Times New Roman"/>
                <a:cs typeface="Times New Roman"/>
              </a:rPr>
              <a:t>dụng trọng tải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thấp.</a:t>
            </a:r>
          </a:p>
          <a:p>
            <a:pPr marL="12700" marR="8255" indent="456565" algn="just">
              <a:lnSpc>
                <a:spcPct val="1108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Vì vậy, </a:t>
            </a:r>
            <a:r>
              <a:rPr sz="1200" dirty="0">
                <a:latin typeface="Times New Roman"/>
                <a:cs typeface="Times New Roman"/>
              </a:rPr>
              <a:t>trong quá trình vận tải cần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dirty="0">
                <a:latin typeface="Times New Roman"/>
                <a:cs typeface="Times New Roman"/>
              </a:rPr>
              <a:t>tâm đến việc xếp hàng lên xe đúng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thuật,  </a:t>
            </a:r>
            <a:r>
              <a:rPr sz="1200" spc="-5" dirty="0">
                <a:latin typeface="Times New Roman"/>
                <a:cs typeface="Times New Roman"/>
              </a:rPr>
              <a:t>bảo đảm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toàn </a:t>
            </a:r>
            <a:r>
              <a:rPr sz="1200" dirty="0">
                <a:latin typeface="Times New Roman"/>
                <a:cs typeface="Times New Roman"/>
              </a:rPr>
              <a:t>hàng hóa, tận dụng tốt thể tích thùng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khi nhận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hàng.</a:t>
            </a:r>
            <a:endParaRPr sz="1200" dirty="0">
              <a:latin typeface="Times New Roman"/>
              <a:cs typeface="Times New Roman"/>
            </a:endParaRPr>
          </a:p>
          <a:p>
            <a:pPr marL="507365" lvl="3" indent="-495300" algn="just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Phân loại </a:t>
            </a:r>
            <a:r>
              <a:rPr sz="1200" b="1" i="1" spc="-5" dirty="0">
                <a:latin typeface="Times New Roman"/>
                <a:cs typeface="Times New Roman"/>
              </a:rPr>
              <a:t>theo tính chất hàng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hóa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spc="-5" dirty="0">
                <a:latin typeface="Times New Roman"/>
                <a:cs typeface="Times New Roman"/>
              </a:rPr>
              <a:t>chất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hóa, </a:t>
            </a:r>
            <a:r>
              <a:rPr sz="1200" dirty="0">
                <a:latin typeface="Times New Roman"/>
                <a:cs typeface="Times New Roman"/>
              </a:rPr>
              <a:t>khi vận </a:t>
            </a:r>
            <a:r>
              <a:rPr sz="1200" spc="-5" dirty="0" err="1">
                <a:latin typeface="Times New Roman"/>
                <a:cs typeface="Times New Roman"/>
              </a:rPr>
              <a:t>chuyển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chia theo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nhóm</a:t>
            </a:r>
            <a:r>
              <a:rPr sz="1200" spc="-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sau:</a:t>
            </a: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Nhóm </a:t>
            </a:r>
            <a:r>
              <a:rPr sz="1200" i="1" spc="-5" dirty="0">
                <a:latin typeface="Times New Roman"/>
                <a:cs typeface="Times New Roman"/>
              </a:rPr>
              <a:t>1: Hàng </a:t>
            </a:r>
            <a:r>
              <a:rPr sz="1200" i="1" dirty="0">
                <a:latin typeface="Times New Roman"/>
                <a:cs typeface="Times New Roman"/>
              </a:rPr>
              <a:t>nguy hiểm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 algn="just">
              <a:lnSpc>
                <a:spcPct val="1108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nguy hiểm là những loại hàng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tên trong </a:t>
            </a:r>
            <a:r>
              <a:rPr sz="1200" spc="-5" dirty="0">
                <a:latin typeface="Times New Roman"/>
                <a:cs typeface="Times New Roman"/>
              </a:rPr>
              <a:t>“Danh </a:t>
            </a:r>
            <a:r>
              <a:rPr sz="1200" dirty="0">
                <a:latin typeface="Times New Roman"/>
                <a:cs typeface="Times New Roman"/>
              </a:rPr>
              <a:t>mục hàng nguy hiểm” mà Chính  phủ quy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 marR="5080" indent="456565" algn="just">
              <a:lnSpc>
                <a:spcPct val="1103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Khi vận </a:t>
            </a:r>
            <a:r>
              <a:rPr sz="1200" dirty="0">
                <a:latin typeface="Times New Roman"/>
                <a:cs typeface="Times New Roman"/>
              </a:rPr>
              <a:t>tải,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tuân </a:t>
            </a:r>
            <a:r>
              <a:rPr sz="1200" spc="-5" dirty="0">
                <a:latin typeface="Times New Roman"/>
                <a:cs typeface="Times New Roman"/>
              </a:rPr>
              <a:t>thủ nghiêm ngặt </a:t>
            </a:r>
            <a:r>
              <a:rPr sz="1200" dirty="0">
                <a:latin typeface="Times New Roman"/>
                <a:cs typeface="Times New Roman"/>
              </a:rPr>
              <a:t>các quy định về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toàn.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hàng nguy hiểm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đóng </a:t>
            </a:r>
            <a:r>
              <a:rPr sz="1200" spc="-5" dirty="0">
                <a:latin typeface="Times New Roman"/>
                <a:cs typeface="Times New Roman"/>
              </a:rPr>
              <a:t>gói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chở trên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chuyên </a:t>
            </a:r>
            <a:r>
              <a:rPr sz="1200" spc="5" dirty="0">
                <a:latin typeface="Times New Roman"/>
                <a:cs typeface="Times New Roman"/>
              </a:rPr>
              <a:t>dùng,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là hàng nguy </a:t>
            </a:r>
            <a:r>
              <a:rPr sz="1200" spc="-90" dirty="0">
                <a:latin typeface="Times New Roman"/>
                <a:cs typeface="Times New Roman"/>
              </a:rPr>
              <a:t>hiểm, 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biện </a:t>
            </a:r>
            <a:r>
              <a:rPr sz="1200" spc="-5" dirty="0">
                <a:latin typeface="Times New Roman"/>
                <a:cs typeface="Times New Roman"/>
              </a:rPr>
              <a:t>pháp bảo quản </a:t>
            </a:r>
            <a:r>
              <a:rPr sz="1200" dirty="0">
                <a:latin typeface="Times New Roman"/>
                <a:cs typeface="Times New Roman"/>
              </a:rPr>
              <a:t>tốt trong quá 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phép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của cơ quan có </a:t>
            </a:r>
            <a:r>
              <a:rPr sz="1200" dirty="0">
                <a:latin typeface="Times New Roman"/>
                <a:cs typeface="Times New Roman"/>
              </a:rPr>
              <a:t>thẩm quyền,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tập </a:t>
            </a:r>
            <a:r>
              <a:rPr sz="1200" spc="-5" dirty="0">
                <a:latin typeface="Times New Roman"/>
                <a:cs typeface="Times New Roman"/>
              </a:rPr>
              <a:t>huấn </a:t>
            </a:r>
            <a:r>
              <a:rPr sz="1200" dirty="0">
                <a:latin typeface="Times New Roman"/>
                <a:cs typeface="Times New Roman"/>
              </a:rPr>
              <a:t>về vận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hàng nguy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hiểm.</a:t>
            </a: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Nhóm </a:t>
            </a:r>
            <a:r>
              <a:rPr sz="1200" i="1" spc="-5" dirty="0">
                <a:latin typeface="Times New Roman"/>
                <a:cs typeface="Times New Roman"/>
              </a:rPr>
              <a:t>2: Hàng chóng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hỏng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chóng hỏng là những hàng thực </a:t>
            </a:r>
            <a:r>
              <a:rPr sz="1200" spc="-5" dirty="0" err="1">
                <a:latin typeface="Times New Roman"/>
                <a:cs typeface="Times New Roman"/>
              </a:rPr>
              <a:t>phẩm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t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ơi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sống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chóng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hỏng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70" dirty="0">
                <a:latin typeface="Times New Roman"/>
                <a:cs typeface="Times New Roman"/>
              </a:rPr>
              <a:t>nhiệt  </a:t>
            </a:r>
            <a:r>
              <a:rPr sz="1200" dirty="0">
                <a:latin typeface="Times New Roman"/>
                <a:cs typeface="Times New Roman"/>
              </a:rPr>
              <a:t>độ không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khí.</a:t>
            </a:r>
          </a:p>
          <a:p>
            <a:pPr marL="509270" algn="just">
              <a:lnSpc>
                <a:spcPct val="100000"/>
              </a:lnSpc>
              <a:spcBef>
                <a:spcPts val="755"/>
              </a:spcBef>
            </a:pPr>
            <a:r>
              <a:rPr sz="1200" spc="-10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 quản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có thiết bị đông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lạnh.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793241"/>
            <a:ext cx="6154420" cy="8528050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844"/>
              </a:spcBef>
            </a:pPr>
            <a:r>
              <a:rPr sz="1200" i="1" dirty="0">
                <a:latin typeface="Times New Roman"/>
                <a:cs typeface="Times New Roman"/>
              </a:rPr>
              <a:t>Nhóm </a:t>
            </a:r>
            <a:r>
              <a:rPr sz="1200" i="1" spc="-5" dirty="0">
                <a:latin typeface="Times New Roman"/>
                <a:cs typeface="Times New Roman"/>
              </a:rPr>
              <a:t>3: Hàng</a:t>
            </a:r>
            <a:r>
              <a:rPr sz="1200" i="1" dirty="0">
                <a:latin typeface="Times New Roman"/>
                <a:cs typeface="Times New Roman"/>
              </a:rPr>
              <a:t> lỏng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Hàng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lỏng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những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chất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lỏng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nh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: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Xăng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dầu,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khí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hóa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lỏng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chất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lỏng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khác.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45"/>
              </a:spcBef>
            </a:pPr>
            <a:r>
              <a:rPr sz="1200" dirty="0">
                <a:latin typeface="Times New Roman"/>
                <a:cs typeface="Times New Roman"/>
              </a:rPr>
              <a:t>Hàng lỏng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nhiều </a:t>
            </a:r>
            <a:r>
              <a:rPr sz="1200" spc="-5" dirty="0">
                <a:latin typeface="Times New Roman"/>
                <a:cs typeface="Times New Roman"/>
              </a:rPr>
              <a:t>loại,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spc="-5" dirty="0">
                <a:latin typeface="Times New Roman"/>
                <a:cs typeface="Times New Roman"/>
              </a:rPr>
              <a:t>chất rất </a:t>
            </a:r>
            <a:r>
              <a:rPr sz="1200" dirty="0">
                <a:latin typeface="Times New Roman"/>
                <a:cs typeface="Times New Roman"/>
              </a:rPr>
              <a:t>đa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dạng.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Khi vận </a:t>
            </a:r>
            <a:r>
              <a:rPr sz="1200" dirty="0">
                <a:latin typeface="Times New Roman"/>
                <a:cs typeface="Times New Roman"/>
              </a:rPr>
              <a:t>tải, phải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dirty="0">
                <a:latin typeface="Times New Roman"/>
                <a:cs typeface="Times New Roman"/>
              </a:rPr>
              <a:t>tâm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spc="-5" dirty="0">
                <a:latin typeface="Times New Roman"/>
                <a:cs typeface="Times New Roman"/>
              </a:rPr>
              <a:t>chất </a:t>
            </a:r>
            <a:r>
              <a:rPr sz="1200" spc="10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– hóa,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biện </a:t>
            </a:r>
            <a:r>
              <a:rPr sz="1200" spc="-5" dirty="0">
                <a:latin typeface="Times New Roman"/>
                <a:cs typeface="Times New Roman"/>
              </a:rPr>
              <a:t>pháp bảo </a:t>
            </a:r>
            <a:r>
              <a:rPr sz="1200" dirty="0">
                <a:latin typeface="Times New Roman"/>
                <a:cs typeface="Times New Roman"/>
              </a:rPr>
              <a:t>quản hàng hóa. Nếu 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chất lỏng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spc="-5" dirty="0">
                <a:latin typeface="Times New Roman"/>
                <a:cs typeface="Times New Roman"/>
              </a:rPr>
              <a:t>chất ăn </a:t>
            </a:r>
            <a:r>
              <a:rPr sz="1200" dirty="0">
                <a:latin typeface="Times New Roman"/>
                <a:cs typeface="Times New Roman"/>
              </a:rPr>
              <a:t>mòn </a:t>
            </a:r>
            <a:r>
              <a:rPr sz="1200" spc="-5" dirty="0">
                <a:latin typeface="Times New Roman"/>
                <a:cs typeface="Times New Roman"/>
              </a:rPr>
              <a:t>cao hoặc han </a:t>
            </a:r>
            <a:r>
              <a:rPr sz="1200" dirty="0">
                <a:latin typeface="Times New Roman"/>
                <a:cs typeface="Times New Roman"/>
              </a:rPr>
              <a:t>gỉ </a:t>
            </a:r>
            <a:r>
              <a:rPr sz="1200" spc="-5" dirty="0">
                <a:latin typeface="Times New Roman"/>
                <a:cs typeface="Times New Roman"/>
              </a:rPr>
              <a:t>các thiết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dirty="0">
                <a:latin typeface="Times New Roman"/>
                <a:cs typeface="Times New Roman"/>
              </a:rPr>
              <a:t>kim </a:t>
            </a:r>
            <a:r>
              <a:rPr sz="1200" spc="-5" dirty="0">
                <a:latin typeface="Times New Roman"/>
                <a:cs typeface="Times New Roman"/>
              </a:rPr>
              <a:t>loại, cần phải </a:t>
            </a:r>
            <a:r>
              <a:rPr sz="1200" dirty="0">
                <a:latin typeface="Times New Roman"/>
                <a:cs typeface="Times New Roman"/>
              </a:rPr>
              <a:t>thực hiện tốt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bảo quản khi 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cẩn thận khi xếp, dỡ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8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 err="1">
                <a:latin typeface="Times New Roman"/>
                <a:cs typeface="Times New Roman"/>
              </a:rPr>
              <a:t>lỏng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xi </a:t>
            </a:r>
            <a:r>
              <a:rPr sz="1200" dirty="0">
                <a:latin typeface="Times New Roman"/>
                <a:cs typeface="Times New Roman"/>
              </a:rPr>
              <a:t>téc </a:t>
            </a:r>
            <a:r>
              <a:rPr sz="1200" spc="-5" dirty="0">
                <a:latin typeface="Times New Roman"/>
                <a:cs typeface="Times New Roman"/>
              </a:rPr>
              <a:t>đặt 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tô,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tuân thủ </a:t>
            </a:r>
            <a:r>
              <a:rPr sz="1200" spc="-10" dirty="0">
                <a:latin typeface="Times New Roman"/>
                <a:cs typeface="Times New Roman"/>
              </a:rPr>
              <a:t>nguyên </a:t>
            </a:r>
            <a:r>
              <a:rPr sz="1200" dirty="0">
                <a:latin typeface="Times New Roman"/>
                <a:cs typeface="Times New Roman"/>
              </a:rPr>
              <a:t>tắc </a:t>
            </a:r>
            <a:r>
              <a:rPr sz="1200" spc="-5" dirty="0">
                <a:latin typeface="Times New Roman"/>
                <a:cs typeface="Times New Roman"/>
              </a:rPr>
              <a:t>phải chở </a:t>
            </a:r>
            <a:r>
              <a:rPr sz="1200" spc="-70" dirty="0">
                <a:latin typeface="Times New Roman"/>
                <a:cs typeface="Times New Roman"/>
              </a:rPr>
              <a:t>đầy 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đảm ổn định trong vận tải,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đủ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và </a:t>
            </a:r>
            <a:r>
              <a:rPr sz="1200" spc="-5" dirty="0">
                <a:latin typeface="Times New Roman"/>
                <a:cs typeface="Times New Roman"/>
              </a:rPr>
              <a:t>biện pháp </a:t>
            </a:r>
            <a:r>
              <a:rPr sz="1200" dirty="0">
                <a:latin typeface="Times New Roman"/>
                <a:cs typeface="Times New Roman"/>
              </a:rPr>
              <a:t>phòng chống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cháy.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Nhóm </a:t>
            </a:r>
            <a:r>
              <a:rPr sz="1200" i="1" spc="-5" dirty="0">
                <a:latin typeface="Times New Roman"/>
                <a:cs typeface="Times New Roman"/>
              </a:rPr>
              <a:t>4: Hàng có kích </a:t>
            </a:r>
            <a:r>
              <a:rPr sz="1200" i="1" dirty="0">
                <a:latin typeface="Times New Roman"/>
                <a:cs typeface="Times New Roman"/>
              </a:rPr>
              <a:t>thước </a:t>
            </a:r>
            <a:r>
              <a:rPr sz="1200" i="1" spc="-5" dirty="0">
                <a:latin typeface="Times New Roman"/>
                <a:cs typeface="Times New Roman"/>
              </a:rPr>
              <a:t>và </a:t>
            </a:r>
            <a:r>
              <a:rPr sz="1200" i="1" dirty="0">
                <a:latin typeface="Times New Roman"/>
                <a:cs typeface="Times New Roman"/>
              </a:rPr>
              <a:t>trọng lượng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lớn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200"/>
              </a:lnSpc>
              <a:spcBef>
                <a:spcPts val="595"/>
              </a:spcBef>
            </a:pPr>
            <a:r>
              <a:rPr sz="1200" spc="-10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những loại hàng </a:t>
            </a:r>
            <a:r>
              <a:rPr sz="1200" spc="-5" dirty="0">
                <a:latin typeface="Times New Roman"/>
                <a:cs typeface="Times New Roman"/>
              </a:rPr>
              <a:t>dài,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lớn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nh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Cột điện, </a:t>
            </a:r>
            <a:r>
              <a:rPr sz="1200" spc="-5" dirty="0">
                <a:latin typeface="Times New Roman"/>
                <a:cs typeface="Times New Roman"/>
              </a:rPr>
              <a:t>dầm cầu,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biến </a:t>
            </a:r>
            <a:r>
              <a:rPr sz="1200" spc="-5" dirty="0">
                <a:latin typeface="Times New Roman"/>
                <a:cs typeface="Times New Roman"/>
              </a:rPr>
              <a:t>áp, </a:t>
            </a:r>
            <a:r>
              <a:rPr sz="1200" dirty="0">
                <a:latin typeface="Times New Roman"/>
                <a:cs typeface="Times New Roman"/>
              </a:rPr>
              <a:t>máy công </a:t>
            </a:r>
            <a:r>
              <a:rPr sz="1200" spc="-145" dirty="0">
                <a:latin typeface="Times New Roman"/>
                <a:cs typeface="Times New Roman"/>
              </a:rPr>
              <a:t>cụ,  </a:t>
            </a:r>
            <a:r>
              <a:rPr sz="1200" dirty="0">
                <a:latin typeface="Times New Roman"/>
                <a:cs typeface="Times New Roman"/>
              </a:rPr>
              <a:t>v.v…Khi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</a:t>
            </a:r>
            <a:r>
              <a:rPr sz="1200" spc="-5" dirty="0">
                <a:latin typeface="Times New Roman"/>
                <a:cs typeface="Times New Roman"/>
              </a:rPr>
              <a:t>cần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và </a:t>
            </a:r>
            <a:r>
              <a:rPr sz="1200" spc="-5" dirty="0">
                <a:latin typeface="Times New Roman"/>
                <a:cs typeface="Times New Roman"/>
              </a:rPr>
              <a:t>các thiết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chuyên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dùng.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i="1" spc="-5" dirty="0">
                <a:latin typeface="Times New Roman"/>
                <a:cs typeface="Times New Roman"/>
              </a:rPr>
              <a:t>Đặc </a:t>
            </a:r>
            <a:r>
              <a:rPr sz="1200" i="1" dirty="0">
                <a:latin typeface="Times New Roman"/>
                <a:cs typeface="Times New Roman"/>
              </a:rPr>
              <a:t>biệt, đối </a:t>
            </a:r>
            <a:r>
              <a:rPr sz="1200" i="1" spc="-5" dirty="0">
                <a:latin typeface="Times New Roman"/>
                <a:cs typeface="Times New Roman"/>
              </a:rPr>
              <a:t>với </a:t>
            </a:r>
            <a:r>
              <a:rPr sz="1200" i="1" dirty="0">
                <a:latin typeface="Times New Roman"/>
                <a:cs typeface="Times New Roman"/>
              </a:rPr>
              <a:t>những </a:t>
            </a:r>
            <a:r>
              <a:rPr sz="1200" i="1" spc="-5" dirty="0">
                <a:latin typeface="Times New Roman"/>
                <a:cs typeface="Times New Roman"/>
              </a:rPr>
              <a:t>kiện </a:t>
            </a:r>
            <a:r>
              <a:rPr sz="1200" i="1" dirty="0">
                <a:latin typeface="Times New Roman"/>
                <a:cs typeface="Times New Roman"/>
              </a:rPr>
              <a:t>hàng </a:t>
            </a:r>
            <a:r>
              <a:rPr sz="1200" i="1" spc="-5" dirty="0">
                <a:latin typeface="Times New Roman"/>
                <a:cs typeface="Times New Roman"/>
              </a:rPr>
              <a:t>có kích </a:t>
            </a:r>
            <a:r>
              <a:rPr sz="1200" i="1" dirty="0">
                <a:latin typeface="Times New Roman"/>
                <a:cs typeface="Times New Roman"/>
              </a:rPr>
              <a:t>thước hoặc trọng lượng thực tế </a:t>
            </a:r>
            <a:r>
              <a:rPr sz="1200" i="1" spc="-5" dirty="0">
                <a:latin typeface="Times New Roman"/>
                <a:cs typeface="Times New Roman"/>
              </a:rPr>
              <a:t>vượt </a:t>
            </a:r>
            <a:r>
              <a:rPr sz="1200" i="1" dirty="0">
                <a:latin typeface="Times New Roman"/>
                <a:cs typeface="Times New Roman"/>
              </a:rPr>
              <a:t>quá giới hạn  quy định </a:t>
            </a:r>
            <a:r>
              <a:rPr sz="1200" i="1" spc="-5" dirty="0">
                <a:latin typeface="Times New Roman"/>
                <a:cs typeface="Times New Roman"/>
              </a:rPr>
              <a:t>cho phép, </a:t>
            </a:r>
            <a:r>
              <a:rPr sz="1200" i="1" dirty="0">
                <a:latin typeface="Times New Roman"/>
                <a:cs typeface="Times New Roman"/>
              </a:rPr>
              <a:t>gọi là hàng </a:t>
            </a:r>
            <a:r>
              <a:rPr sz="1200" i="1" spc="-5" dirty="0">
                <a:latin typeface="Times New Roman"/>
                <a:cs typeface="Times New Roman"/>
              </a:rPr>
              <a:t>siêu </a:t>
            </a:r>
            <a:r>
              <a:rPr sz="1200" i="1" dirty="0">
                <a:latin typeface="Times New Roman"/>
                <a:cs typeface="Times New Roman"/>
              </a:rPr>
              <a:t>trường </a:t>
            </a:r>
            <a:r>
              <a:rPr sz="1200" i="1" spc="-5" dirty="0">
                <a:latin typeface="Times New Roman"/>
                <a:cs typeface="Times New Roman"/>
              </a:rPr>
              <a:t>siêu</a:t>
            </a:r>
            <a:r>
              <a:rPr sz="1200" i="1" spc="1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trọng.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400"/>
              </a:lnSpc>
              <a:spcBef>
                <a:spcPts val="590"/>
              </a:spcBef>
            </a:pPr>
            <a:r>
              <a:rPr sz="1200" i="1" dirty="0">
                <a:latin typeface="Times New Roman"/>
                <a:cs typeface="Times New Roman"/>
              </a:rPr>
              <a:t>a) </a:t>
            </a:r>
            <a:r>
              <a:rPr sz="1200" i="1" spc="-5" dirty="0">
                <a:latin typeface="Times New Roman"/>
                <a:cs typeface="Times New Roman"/>
              </a:rPr>
              <a:t>Hàng siêu </a:t>
            </a:r>
            <a:r>
              <a:rPr sz="1200" i="1" dirty="0">
                <a:latin typeface="Times New Roman"/>
                <a:cs typeface="Times New Roman"/>
              </a:rPr>
              <a:t>trường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1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không thể tháo rời (chia nhỏ), khi xếp </a:t>
            </a:r>
            <a:r>
              <a:rPr sz="1200" dirty="0" err="1">
                <a:latin typeface="Times New Roman"/>
                <a:cs typeface="Times New Roman"/>
              </a:rPr>
              <a:t>lên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0" dirty="0">
                <a:latin typeface="Times New Roman"/>
                <a:cs typeface="Times New Roman"/>
              </a:rPr>
              <a:t>tải 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một trong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bao ngoài </a:t>
            </a:r>
            <a:r>
              <a:rPr sz="1200" dirty="0">
                <a:latin typeface="Times New Roman"/>
                <a:cs typeface="Times New Roman"/>
              </a:rPr>
              <a:t>(của tổ </a:t>
            </a:r>
            <a:r>
              <a:rPr sz="1200" dirty="0" err="1">
                <a:latin typeface="Times New Roman"/>
                <a:cs typeface="Times New Roman"/>
              </a:rPr>
              <a:t>hợp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5" dirty="0" err="1">
                <a:latin typeface="Times New Roman"/>
                <a:cs typeface="Times New Roman"/>
              </a:rPr>
              <a:t>trên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tiện</a:t>
            </a:r>
            <a:r>
              <a:rPr sz="1200" spc="-5" dirty="0" smtClean="0">
                <a:latin typeface="Times New Roman"/>
                <a:cs typeface="Times New Roman"/>
              </a:rPr>
              <a:t>)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đo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như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sau</a:t>
            </a:r>
            <a:r>
              <a:rPr lang="en-US" sz="1200" spc="-5" dirty="0" smtClean="0">
                <a:latin typeface="Times New Roman"/>
                <a:cs typeface="Times New Roman"/>
              </a:rPr>
              <a:t> :</a:t>
            </a:r>
          </a:p>
          <a:p>
            <a:pPr marL="12700" marR="5715" indent="456565" algn="just">
              <a:lnSpc>
                <a:spcPct val="110400"/>
              </a:lnSpc>
              <a:spcBef>
                <a:spcPts val="590"/>
              </a:spcBef>
            </a:pP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smtClean="0">
                <a:latin typeface="Times New Roman"/>
                <a:cs typeface="Times New Roman"/>
              </a:rPr>
              <a:t>- </a:t>
            </a:r>
            <a:r>
              <a:rPr sz="1200" dirty="0" err="1" smtClean="0">
                <a:latin typeface="Times New Roman"/>
                <a:cs typeface="Times New Roman"/>
              </a:rPr>
              <a:t>Chiều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dài </a:t>
            </a:r>
            <a:r>
              <a:rPr sz="1200" dirty="0">
                <a:latin typeface="Times New Roman"/>
                <a:cs typeface="Times New Roman"/>
              </a:rPr>
              <a:t>lớn hơn 20 </a:t>
            </a:r>
            <a:r>
              <a:rPr sz="1200" spc="-5" dirty="0">
                <a:latin typeface="Times New Roman"/>
                <a:cs typeface="Times New Roman"/>
              </a:rPr>
              <a:t>mét;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Chiều rộng lớn hơn 2,5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mét;</a:t>
            </a: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tính từ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trở lên lớn hơn 4,2 mét </a:t>
            </a:r>
            <a:r>
              <a:rPr sz="1200" spc="-5" dirty="0">
                <a:latin typeface="Times New Roman"/>
                <a:cs typeface="Times New Roman"/>
              </a:rPr>
              <a:t>(trừ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công-ten-nơ)).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55"/>
              </a:spcBef>
            </a:pPr>
            <a:r>
              <a:rPr sz="1200" i="1" dirty="0">
                <a:latin typeface="Times New Roman"/>
                <a:cs typeface="Times New Roman"/>
              </a:rPr>
              <a:t>b) </a:t>
            </a:r>
            <a:r>
              <a:rPr sz="1200" i="1" spc="-5" dirty="0">
                <a:latin typeface="Times New Roman"/>
                <a:cs typeface="Times New Roman"/>
              </a:rPr>
              <a:t>Hàng siêu </a:t>
            </a:r>
            <a:r>
              <a:rPr sz="1200" i="1" dirty="0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10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hàng không thể tháo </a:t>
            </a:r>
            <a:r>
              <a:rPr sz="1200" spc="-5" dirty="0">
                <a:latin typeface="Times New Roman"/>
                <a:cs typeface="Times New Roman"/>
              </a:rPr>
              <a:t>rời </a:t>
            </a:r>
            <a:r>
              <a:rPr sz="1200" dirty="0">
                <a:latin typeface="Times New Roman"/>
                <a:cs typeface="Times New Roman"/>
              </a:rPr>
              <a:t>(chia </a:t>
            </a:r>
            <a:r>
              <a:rPr sz="1200" spc="-5" dirty="0">
                <a:latin typeface="Times New Roman"/>
                <a:cs typeface="Times New Roman"/>
              </a:rPr>
              <a:t>nhỏ), có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32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tấn.</a:t>
            </a:r>
          </a:p>
          <a:p>
            <a:pPr marL="12700" marR="508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-5" dirty="0" err="1">
                <a:latin typeface="Times New Roman"/>
                <a:cs typeface="Times New Roman"/>
              </a:rPr>
              <a:t>siêu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siêu trọng, phải 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có </a:t>
            </a:r>
            <a:r>
              <a:rPr sz="1200" dirty="0">
                <a:latin typeface="Times New Roman"/>
                <a:cs typeface="Times New Roman"/>
              </a:rPr>
              <a:t>trọng tải,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phù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hợp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 kiện hàng vận tải. </a:t>
            </a:r>
            <a:r>
              <a:rPr sz="1200" spc="-5" dirty="0" err="1">
                <a:latin typeface="Times New Roman"/>
                <a:cs typeface="Times New Roman"/>
              </a:rPr>
              <a:t>Trong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cần thiết 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gia cố, </a:t>
            </a:r>
            <a:r>
              <a:rPr sz="1200" dirty="0" err="1">
                <a:latin typeface="Times New Roman"/>
                <a:cs typeface="Times New Roman"/>
              </a:rPr>
              <a:t>tăng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c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khả </a:t>
            </a:r>
            <a:r>
              <a:rPr sz="1200" dirty="0" err="1">
                <a:latin typeface="Times New Roman"/>
                <a:cs typeface="Times New Roman"/>
              </a:rPr>
              <a:t>năng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chịu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tải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của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theo thiết </a:t>
            </a:r>
            <a:r>
              <a:rPr sz="1200" dirty="0">
                <a:latin typeface="Times New Roman"/>
                <a:cs typeface="Times New Roman"/>
              </a:rPr>
              <a:t>kế </a:t>
            </a:r>
            <a:r>
              <a:rPr sz="1200" dirty="0" err="1">
                <a:latin typeface="Times New Roman"/>
                <a:cs typeface="Times New Roman"/>
              </a:rPr>
              <a:t>đã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 quan có </a:t>
            </a:r>
            <a:r>
              <a:rPr sz="1200" dirty="0">
                <a:latin typeface="Times New Roman"/>
                <a:cs typeface="Times New Roman"/>
              </a:rPr>
              <a:t>thẩm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>
                <a:latin typeface="Times New Roman"/>
                <a:cs typeface="Times New Roman"/>
              </a:rPr>
              <a:t>phê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duyệt.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quá trình tổ </a:t>
            </a:r>
            <a:r>
              <a:rPr sz="1200" spc="-5" dirty="0">
                <a:latin typeface="Times New Roman"/>
                <a:cs typeface="Times New Roman"/>
              </a:rPr>
              <a:t>chức vận </a:t>
            </a:r>
            <a:r>
              <a:rPr sz="1200" dirty="0">
                <a:latin typeface="Times New Roman"/>
                <a:cs typeface="Times New Roman"/>
              </a:rPr>
              <a:t>tải những loại hàng </a:t>
            </a:r>
            <a:r>
              <a:rPr sz="1200" dirty="0" err="1">
                <a:latin typeface="Times New Roman"/>
                <a:cs typeface="Times New Roman"/>
              </a:rPr>
              <a:t>siêu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siêu trọng, </a:t>
            </a:r>
            <a:r>
              <a:rPr sz="1200" spc="5" dirty="0">
                <a:latin typeface="Times New Roman"/>
                <a:cs typeface="Times New Roman"/>
              </a:rPr>
              <a:t>bên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spc="-65" dirty="0">
                <a:latin typeface="Times New Roman"/>
                <a:cs typeface="Times New Roman"/>
              </a:rPr>
              <a:t>chủ  </a:t>
            </a:r>
            <a:r>
              <a:rPr sz="1200" dirty="0">
                <a:latin typeface="Times New Roman"/>
                <a:cs typeface="Times New Roman"/>
              </a:rPr>
              <a:t>trì và phối hợp với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cơ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dirty="0" err="1">
                <a:latin typeface="Times New Roman"/>
                <a:cs typeface="Times New Roman"/>
              </a:rPr>
              <a:t>dựng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án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riêng, bảo </a:t>
            </a:r>
            <a:r>
              <a:rPr sz="1200" dirty="0">
                <a:latin typeface="Times New Roman"/>
                <a:cs typeface="Times New Roman"/>
              </a:rPr>
              <a:t>đảm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ng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ời</a:t>
            </a:r>
            <a:r>
              <a:rPr sz="1200" spc="-55" dirty="0" smtClean="0">
                <a:latin typeface="Times New Roman"/>
                <a:cs typeface="Times New Roman"/>
              </a:rPr>
              <a:t>,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hàng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hóa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công trình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500"/>
              </a:lnSpc>
              <a:spcBef>
                <a:spcPts val="595"/>
              </a:spcBef>
            </a:pPr>
            <a:r>
              <a:rPr sz="1200" dirty="0">
                <a:latin typeface="Times New Roman"/>
                <a:cs typeface="Times New Roman"/>
              </a:rPr>
              <a:t>Tổ </a:t>
            </a:r>
            <a:r>
              <a:rPr sz="1200" spc="-5" dirty="0">
                <a:latin typeface="Times New Roman"/>
                <a:cs typeface="Times New Roman"/>
              </a:rPr>
              <a:t>chức, cá nhân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l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quá tải, quá khổ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Giấy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phép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lưu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hành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tải, quá khổ do </a:t>
            </a:r>
            <a:r>
              <a:rPr sz="1200" spc="-5" dirty="0">
                <a:latin typeface="Times New Roman"/>
                <a:cs typeface="Times New Roman"/>
              </a:rPr>
              <a:t>cơ quan quản </a:t>
            </a:r>
            <a:r>
              <a:rPr sz="1200" spc="5" dirty="0" err="1">
                <a:latin typeface="Times New Roman"/>
                <a:cs typeface="Times New Roman"/>
              </a:rPr>
              <a:t>lý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thẩm </a:t>
            </a:r>
            <a:r>
              <a:rPr sz="1200" spc="-5" dirty="0">
                <a:latin typeface="Times New Roman"/>
                <a:cs typeface="Times New Roman"/>
              </a:rPr>
              <a:t>quyền cấp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thủ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spc="-45" dirty="0" err="1">
                <a:latin typeface="Times New Roman"/>
                <a:cs typeface="Times New Roman"/>
              </a:rPr>
              <a:t>định</a:t>
            </a:r>
            <a:r>
              <a:rPr sz="1200" spc="-45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dirty="0">
                <a:latin typeface="Times New Roman"/>
                <a:cs typeface="Times New Roman"/>
              </a:rPr>
              <a:t>trong Giấy </a:t>
            </a:r>
            <a:r>
              <a:rPr sz="1200" dirty="0" err="1">
                <a:latin typeface="Times New Roman"/>
                <a:cs typeface="Times New Roman"/>
              </a:rPr>
              <a:t>phép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hành.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Nhóm </a:t>
            </a:r>
            <a:r>
              <a:rPr sz="1200" i="1" spc="-5" dirty="0">
                <a:latin typeface="Times New Roman"/>
                <a:cs typeface="Times New Roman"/>
              </a:rPr>
              <a:t>5: Hàng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rời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Hàng rời </a:t>
            </a:r>
            <a:r>
              <a:rPr sz="1200" dirty="0">
                <a:latin typeface="Times New Roman"/>
                <a:cs typeface="Times New Roman"/>
              </a:rPr>
              <a:t>là những hàng hóa không </a:t>
            </a:r>
            <a:r>
              <a:rPr sz="1200" spc="-5" dirty="0">
                <a:latin typeface="Times New Roman"/>
                <a:cs typeface="Times New Roman"/>
              </a:rPr>
              <a:t>có bao </a:t>
            </a:r>
            <a:r>
              <a:rPr sz="1200" dirty="0">
                <a:latin typeface="Times New Roman"/>
                <a:cs typeface="Times New Roman"/>
              </a:rPr>
              <a:t>bì,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đổ </a:t>
            </a:r>
            <a:r>
              <a:rPr sz="1200" dirty="0" err="1">
                <a:latin typeface="Times New Roman"/>
                <a:cs typeface="Times New Roman"/>
              </a:rPr>
              <a:t>đống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20" dirty="0" err="1" smtClean="0">
                <a:latin typeface="Times New Roman"/>
                <a:cs typeface="Times New Roman"/>
              </a:rPr>
              <a:t>nh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 </a:t>
            </a:r>
            <a:r>
              <a:rPr lang="en-US" sz="1200" spc="-12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đá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cát, sỏi, than,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v.v…</a:t>
            </a:r>
          </a:p>
          <a:p>
            <a:pPr marL="12700" marR="6985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loại </a:t>
            </a:r>
            <a:r>
              <a:rPr sz="1200" spc="-5" dirty="0">
                <a:latin typeface="Times New Roman"/>
                <a:cs typeface="Times New Roman"/>
              </a:rPr>
              <a:t>hàng này, nếu khoảng cách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ngắn, </a:t>
            </a:r>
            <a:r>
              <a:rPr sz="1200" dirty="0">
                <a:latin typeface="Times New Roman"/>
                <a:cs typeface="Times New Roman"/>
              </a:rPr>
              <a:t>nên dùng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tự đổ để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khi 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thực hiện nghiêm </a:t>
            </a:r>
            <a:r>
              <a:rPr sz="1200" spc="-5" dirty="0">
                <a:latin typeface="Times New Roman"/>
                <a:cs typeface="Times New Roman"/>
              </a:rPr>
              <a:t>chỉnh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 rời: Phủ </a:t>
            </a:r>
            <a:r>
              <a:rPr sz="1200" spc="-5" dirty="0">
                <a:latin typeface="Times New Roman"/>
                <a:cs typeface="Times New Roman"/>
              </a:rPr>
              <a:t>bạt, </a:t>
            </a:r>
            <a:r>
              <a:rPr sz="1200" dirty="0">
                <a:latin typeface="Times New Roman"/>
                <a:cs typeface="Times New Roman"/>
              </a:rPr>
              <a:t>không để </a:t>
            </a:r>
            <a:r>
              <a:rPr sz="1200" spc="10" dirty="0">
                <a:latin typeface="Times New Roman"/>
                <a:cs typeface="Times New Roman"/>
              </a:rPr>
              <a:t>rơi </a:t>
            </a:r>
            <a:r>
              <a:rPr sz="1200" spc="-5" dirty="0">
                <a:latin typeface="Times New Roman"/>
                <a:cs typeface="Times New Roman"/>
              </a:rPr>
              <a:t>vãi </a:t>
            </a:r>
            <a:r>
              <a:rPr sz="1200" dirty="0" err="1">
                <a:latin typeface="Times New Roman"/>
                <a:cs typeface="Times New Roman"/>
              </a:rPr>
              <a:t>ra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làm mất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giao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thông…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Nhóm </a:t>
            </a:r>
            <a:r>
              <a:rPr sz="1200" i="1" spc="-5" dirty="0">
                <a:latin typeface="Times New Roman"/>
                <a:cs typeface="Times New Roman"/>
              </a:rPr>
              <a:t>6: Hàng </a:t>
            </a:r>
            <a:r>
              <a:rPr sz="1200" i="1" dirty="0">
                <a:latin typeface="Times New Roman"/>
                <a:cs typeface="Times New Roman"/>
              </a:rPr>
              <a:t>thông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dụng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69441"/>
            <a:ext cx="6154420" cy="804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456565" algn="just">
              <a:lnSpc>
                <a:spcPct val="1101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Hàng thông dụng là những loại hàng hóa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lại, không thuộc 5 nhóm hàng </a:t>
            </a:r>
            <a:r>
              <a:rPr sz="1200" spc="5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nêu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25" dirty="0" err="1" smtClean="0">
                <a:latin typeface="Times New Roman"/>
                <a:cs typeface="Times New Roman"/>
              </a:rPr>
              <a:t>nh</a:t>
            </a:r>
            <a:r>
              <a:rPr lang="vi-VN" sz="1200" spc="-125" dirty="0" smtClean="0">
                <a:latin typeface="Times New Roman"/>
                <a:cs typeface="Times New Roman"/>
              </a:rPr>
              <a:t>ư</a:t>
            </a:r>
            <a:r>
              <a:rPr sz="1200" spc="-125" dirty="0" smtClean="0">
                <a:latin typeface="Times New Roman"/>
                <a:cs typeface="Times New Roman"/>
              </a:rPr>
              <a:t>:  </a:t>
            </a:r>
            <a:r>
              <a:rPr sz="1200" spc="-5" dirty="0">
                <a:latin typeface="Times New Roman"/>
                <a:cs typeface="Times New Roman"/>
              </a:rPr>
              <a:t>Hàng bách </a:t>
            </a:r>
            <a:r>
              <a:rPr sz="1200" dirty="0">
                <a:latin typeface="Times New Roman"/>
                <a:cs typeface="Times New Roman"/>
              </a:rPr>
              <a:t>hóa, </a:t>
            </a:r>
            <a:r>
              <a:rPr sz="1200" dirty="0" err="1">
                <a:latin typeface="Times New Roman"/>
                <a:cs typeface="Times New Roman"/>
              </a:rPr>
              <a:t>hàng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l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ơng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 đóng </a:t>
            </a:r>
            <a:r>
              <a:rPr sz="1200" spc="5" dirty="0">
                <a:latin typeface="Times New Roman"/>
                <a:cs typeface="Times New Roman"/>
              </a:rPr>
              <a:t>bao, </a:t>
            </a:r>
            <a:r>
              <a:rPr sz="1200" dirty="0">
                <a:latin typeface="Times New Roman"/>
                <a:cs typeface="Times New Roman"/>
              </a:rPr>
              <a:t>v.v…Đối với loại </a:t>
            </a:r>
            <a:r>
              <a:rPr sz="1200" spc="-5" dirty="0">
                <a:latin typeface="Times New Roman"/>
                <a:cs typeface="Times New Roman"/>
              </a:rPr>
              <a:t>hàng này,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tải </a:t>
            </a:r>
            <a:r>
              <a:rPr sz="1200" spc="-35" dirty="0" err="1">
                <a:latin typeface="Times New Roman"/>
                <a:cs typeface="Times New Roman"/>
              </a:rPr>
              <a:t>thông</a:t>
            </a:r>
            <a:r>
              <a:rPr sz="1200" spc="-35" dirty="0">
                <a:latin typeface="Times New Roman"/>
                <a:cs typeface="Times New Roman"/>
              </a:rPr>
              <a:t> 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 vận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tải.</a:t>
            </a: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Hiện nay,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thế </a:t>
            </a:r>
            <a:r>
              <a:rPr sz="1200" spc="-5" dirty="0">
                <a:latin typeface="Times New Roman"/>
                <a:cs typeface="Times New Roman"/>
              </a:rPr>
              <a:t>giới có </a:t>
            </a:r>
            <a:r>
              <a:rPr sz="1200" spc="5" dirty="0" err="1">
                <a:latin typeface="Times New Roman"/>
                <a:cs typeface="Times New Roman"/>
              </a:rPr>
              <a:t>xu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dùng công- ten-nơ để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 err="1">
                <a:latin typeface="Times New Roman"/>
                <a:cs typeface="Times New Roman"/>
              </a:rPr>
              <a:t>hàng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rời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Phương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thức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ngày càng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>
                <a:latin typeface="Times New Roman"/>
                <a:cs typeface="Times New Roman"/>
              </a:rPr>
              <a:t>triển. Đặc biệt là ở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Đông </a:t>
            </a:r>
            <a:r>
              <a:rPr sz="1200" dirty="0">
                <a:latin typeface="Times New Roman"/>
                <a:cs typeface="Times New Roman"/>
              </a:rPr>
              <a:t>Nam </a:t>
            </a:r>
            <a:r>
              <a:rPr sz="1200" spc="-5" dirty="0">
                <a:latin typeface="Times New Roman"/>
                <a:cs typeface="Times New Roman"/>
              </a:rPr>
              <a:t>Á, </a:t>
            </a: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spc="5" dirty="0">
                <a:latin typeface="Times New Roman"/>
                <a:cs typeface="Times New Roman"/>
              </a:rPr>
              <a:t>triển </a:t>
            </a:r>
            <a:r>
              <a:rPr sz="1200" spc="-40" dirty="0">
                <a:latin typeface="Times New Roman"/>
                <a:cs typeface="Times New Roman"/>
              </a:rPr>
              <a:t>nhanh  </a:t>
            </a:r>
            <a:r>
              <a:rPr sz="1200" dirty="0">
                <a:latin typeface="Times New Roman"/>
                <a:cs typeface="Times New Roman"/>
              </a:rPr>
              <a:t>hơn.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-5" dirty="0" err="1">
                <a:latin typeface="Times New Roman"/>
                <a:cs typeface="Times New Roman"/>
              </a:rPr>
              <a:t>công</a:t>
            </a:r>
            <a:r>
              <a:rPr sz="1200" spc="-5" dirty="0">
                <a:latin typeface="Times New Roman"/>
                <a:cs typeface="Times New Roman"/>
              </a:rPr>
              <a:t>-ten-</a:t>
            </a:r>
            <a:r>
              <a:rPr sz="1200" spc="-5" dirty="0" err="1">
                <a:latin typeface="Times New Roman"/>
                <a:cs typeface="Times New Roman"/>
              </a:rPr>
              <a:t>nơ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điểm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5" dirty="0">
                <a:latin typeface="Times New Roman"/>
                <a:cs typeface="Times New Roman"/>
              </a:rPr>
              <a:t>tỷ </a:t>
            </a:r>
            <a:r>
              <a:rPr sz="1200" dirty="0">
                <a:latin typeface="Times New Roman"/>
                <a:cs typeface="Times New Roman"/>
              </a:rPr>
              <a:t>lệ </a:t>
            </a:r>
            <a:r>
              <a:rPr sz="1200" spc="-5" dirty="0">
                <a:latin typeface="Times New Roman"/>
                <a:cs typeface="Times New Roman"/>
              </a:rPr>
              <a:t>hao </a:t>
            </a:r>
            <a:r>
              <a:rPr sz="1200" dirty="0">
                <a:latin typeface="Times New Roman"/>
                <a:cs typeface="Times New Roman"/>
              </a:rPr>
              <a:t>hụt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thấp, </a:t>
            </a:r>
            <a:r>
              <a:rPr sz="1200" spc="-5" dirty="0">
                <a:latin typeface="Times New Roman"/>
                <a:cs typeface="Times New Roman"/>
              </a:rPr>
              <a:t>khoảng </a:t>
            </a:r>
            <a:r>
              <a:rPr sz="1200" spc="-25" dirty="0">
                <a:latin typeface="Times New Roman"/>
                <a:cs typeface="Times New Roman"/>
              </a:rPr>
              <a:t>0,5-1% 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xếp dỡ.</a:t>
            </a:r>
          </a:p>
          <a:p>
            <a:pPr marL="393065" lvl="2" indent="-381000" algn="just">
              <a:lnSpc>
                <a:spcPct val="100000"/>
              </a:lnSpc>
              <a:spcBef>
                <a:spcPts val="780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Xếp </a:t>
            </a:r>
            <a:r>
              <a:rPr sz="1200" b="1" dirty="0">
                <a:latin typeface="Times New Roman"/>
                <a:cs typeface="Times New Roman"/>
              </a:rPr>
              <a:t>dỡ hàng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hóa</a:t>
            </a:r>
            <a:endParaRPr sz="1200" dirty="0">
              <a:latin typeface="Times New Roman"/>
              <a:cs typeface="Times New Roman"/>
            </a:endParaRPr>
          </a:p>
          <a:p>
            <a:pPr marL="507365" lvl="3" indent="-495300" algn="just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508000" algn="l"/>
              </a:tabLst>
            </a:pPr>
            <a:r>
              <a:rPr sz="1200" b="1" i="1" spc="-5" dirty="0">
                <a:latin typeface="Times New Roman"/>
                <a:cs typeface="Times New Roman"/>
              </a:rPr>
              <a:t>Quá trình xếp </a:t>
            </a:r>
            <a:r>
              <a:rPr sz="1200" b="1" i="1" spc="-10" dirty="0">
                <a:latin typeface="Times New Roman"/>
                <a:cs typeface="Times New Roman"/>
              </a:rPr>
              <a:t>dỡ </a:t>
            </a:r>
            <a:r>
              <a:rPr sz="1200" b="1" i="1" dirty="0">
                <a:latin typeface="Times New Roman"/>
                <a:cs typeface="Times New Roman"/>
              </a:rPr>
              <a:t>hàng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hóa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Xếp </a:t>
            </a:r>
            <a:r>
              <a:rPr sz="1200" dirty="0">
                <a:latin typeface="Times New Roman"/>
                <a:cs typeface="Times New Roman"/>
              </a:rPr>
              <a:t>dỡ hàng hóa là một </a:t>
            </a:r>
            <a:r>
              <a:rPr sz="1200" spc="-5" dirty="0">
                <a:latin typeface="Times New Roman"/>
                <a:cs typeface="Times New Roman"/>
              </a:rPr>
              <a:t>khâu </a:t>
            </a:r>
            <a:r>
              <a:rPr sz="1200" dirty="0">
                <a:latin typeface="Times New Roman"/>
                <a:cs typeface="Times New Roman"/>
              </a:rPr>
              <a:t>rất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dirty="0">
                <a:latin typeface="Times New Roman"/>
                <a:cs typeface="Times New Roman"/>
              </a:rPr>
              <a:t>trọng trong quá trình </a:t>
            </a:r>
            <a:r>
              <a:rPr sz="1200" spc="-5" dirty="0">
                <a:latin typeface="Times New Roman"/>
                <a:cs typeface="Times New Roman"/>
              </a:rPr>
              <a:t>sản </a:t>
            </a:r>
            <a:r>
              <a:rPr sz="1200" dirty="0">
                <a:latin typeface="Times New Roman"/>
                <a:cs typeface="Times New Roman"/>
              </a:rPr>
              <a:t>xuất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tải.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quá trình  xếp dỡ </a:t>
            </a:r>
            <a:r>
              <a:rPr sz="1200" spc="-1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ách </a:t>
            </a:r>
            <a:r>
              <a:rPr sz="1200" dirty="0">
                <a:latin typeface="Times New Roman"/>
                <a:cs typeface="Times New Roman"/>
              </a:rPr>
              <a:t>tắc thì quá 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không thể </a:t>
            </a:r>
            <a:r>
              <a:rPr sz="1200" spc="-5" dirty="0">
                <a:latin typeface="Times New Roman"/>
                <a:cs typeface="Times New Roman"/>
              </a:rPr>
              <a:t>thực </a:t>
            </a:r>
            <a:r>
              <a:rPr sz="1200" dirty="0">
                <a:latin typeface="Times New Roman"/>
                <a:cs typeface="Times New Roman"/>
              </a:rPr>
              <a:t>hiện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quả. Nếu khâu </a:t>
            </a:r>
            <a:r>
              <a:rPr sz="1200" dirty="0">
                <a:latin typeface="Times New Roman"/>
                <a:cs typeface="Times New Roman"/>
              </a:rPr>
              <a:t>xếp dỡ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 không đúng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thuật, </a:t>
            </a:r>
            <a:r>
              <a:rPr sz="1200" spc="-5" dirty="0">
                <a:latin typeface="Times New Roman"/>
                <a:cs typeface="Times New Roman"/>
              </a:rPr>
              <a:t>sẽ </a:t>
            </a:r>
            <a:r>
              <a:rPr sz="1200" dirty="0">
                <a:latin typeface="Times New Roman"/>
                <a:cs typeface="Times New Roman"/>
              </a:rPr>
              <a:t>mất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và không </a:t>
            </a:r>
            <a:r>
              <a:rPr sz="1200" spc="-5" dirty="0">
                <a:latin typeface="Times New Roman"/>
                <a:cs typeface="Times New Roman"/>
              </a:rPr>
              <a:t>bảo đảm </a:t>
            </a:r>
            <a:r>
              <a:rPr sz="1200" dirty="0" err="1">
                <a:latin typeface="Times New Roman"/>
                <a:cs typeface="Times New Roman"/>
              </a:rPr>
              <a:t>chất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trong quá </a:t>
            </a:r>
            <a:r>
              <a:rPr sz="1200" spc="-40" dirty="0">
                <a:latin typeface="Times New Roman"/>
                <a:cs typeface="Times New Roman"/>
              </a:rPr>
              <a:t>trình  </a:t>
            </a:r>
            <a:r>
              <a:rPr sz="1200" spc="-5" dirty="0">
                <a:latin typeface="Times New Roman"/>
                <a:cs typeface="Times New Roman"/>
              </a:rPr>
              <a:t>vận chuyển.</a:t>
            </a:r>
            <a:endParaRPr sz="1200" dirty="0">
              <a:latin typeface="Times New Roman"/>
              <a:cs typeface="Times New Roman"/>
            </a:endParaRPr>
          </a:p>
          <a:p>
            <a:pPr marL="624840" lvl="4" indent="-156210" algn="just">
              <a:lnSpc>
                <a:spcPct val="100000"/>
              </a:lnSpc>
              <a:spcBef>
                <a:spcPts val="745"/>
              </a:spcBef>
              <a:buFont typeface="Times New Roman"/>
              <a:buAutoNum type="alphaLcParenR"/>
              <a:tabLst>
                <a:tab pos="62547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Quá </a:t>
            </a:r>
            <a:r>
              <a:rPr sz="1200" i="1" dirty="0">
                <a:latin typeface="Times New Roman"/>
                <a:cs typeface="Times New Roman"/>
              </a:rPr>
              <a:t>trình </a:t>
            </a:r>
            <a:r>
              <a:rPr sz="1200" i="1" spc="-5" dirty="0">
                <a:latin typeface="Times New Roman"/>
                <a:cs typeface="Times New Roman"/>
              </a:rPr>
              <a:t>xếp </a:t>
            </a:r>
            <a:r>
              <a:rPr sz="1200" i="1" spc="5" dirty="0">
                <a:latin typeface="Times New Roman"/>
                <a:cs typeface="Times New Roman"/>
              </a:rPr>
              <a:t>dỡ </a:t>
            </a:r>
            <a:r>
              <a:rPr sz="1200" i="1" dirty="0">
                <a:latin typeface="Times New Roman"/>
                <a:cs typeface="Times New Roman"/>
              </a:rPr>
              <a:t>hàng hóa trong </a:t>
            </a:r>
            <a:r>
              <a:rPr sz="1200" i="1" spc="-5" dirty="0">
                <a:latin typeface="Times New Roman"/>
                <a:cs typeface="Times New Roman"/>
              </a:rPr>
              <a:t>vận </a:t>
            </a:r>
            <a:r>
              <a:rPr sz="1200" i="1" dirty="0">
                <a:latin typeface="Times New Roman"/>
                <a:cs typeface="Times New Roman"/>
              </a:rPr>
              <a:t>tải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Bao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gồm: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75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làm </a:t>
            </a:r>
            <a:r>
              <a:rPr sz="1200" dirty="0">
                <a:latin typeface="Times New Roman"/>
                <a:cs typeface="Times New Roman"/>
              </a:rPr>
              <a:t>giấy tờ thủ tục hàng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 err="1">
                <a:latin typeface="Times New Roman"/>
                <a:cs typeface="Times New Roman"/>
              </a:rPr>
              <a:t>gian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điểm xếp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dỡ;</a:t>
            </a: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chờ </a:t>
            </a:r>
            <a:r>
              <a:rPr sz="1200" dirty="0">
                <a:latin typeface="Times New Roman"/>
                <a:cs typeface="Times New Roman"/>
              </a:rPr>
              <a:t>xếp và dỡ hàng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xếp và dỡ hàng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một ngày làm việc,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xếp dỡ </a:t>
            </a:r>
            <a:r>
              <a:rPr sz="1200" spc="-5" dirty="0">
                <a:latin typeface="Times New Roman"/>
                <a:cs typeface="Times New Roman"/>
              </a:rPr>
              <a:t>càng ngắn </a:t>
            </a:r>
            <a:r>
              <a:rPr sz="1200" dirty="0">
                <a:latin typeface="Times New Roman"/>
                <a:cs typeface="Times New Roman"/>
              </a:rPr>
              <a:t>thì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lăn </a:t>
            </a:r>
            <a:r>
              <a:rPr sz="1200" spc="-5" dirty="0">
                <a:latin typeface="Times New Roman"/>
                <a:cs typeface="Times New Roman"/>
              </a:rPr>
              <a:t>bánh càng </a:t>
            </a:r>
            <a:r>
              <a:rPr sz="1200" dirty="0">
                <a:latin typeface="Times New Roman"/>
                <a:cs typeface="Times New Roman"/>
              </a:rPr>
              <a:t>lớn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 </a:t>
            </a:r>
            <a:r>
              <a:rPr sz="1200" spc="-5" dirty="0">
                <a:latin typeface="Times New Roman"/>
                <a:cs typeface="Times New Roman"/>
              </a:rPr>
              <a:t>Do </a:t>
            </a:r>
            <a:r>
              <a:rPr sz="1200" dirty="0">
                <a:latin typeface="Times New Roman"/>
                <a:cs typeface="Times New Roman"/>
              </a:rPr>
              <a:t>đó,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xếp dỡ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5" dirty="0" err="1">
                <a:latin typeface="Times New Roman"/>
                <a:cs typeface="Times New Roman"/>
              </a:rPr>
              <a:t>ảnh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ởng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năng xuất vận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Vì vậy,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tiến </a:t>
            </a:r>
            <a:r>
              <a:rPr sz="1200" dirty="0">
                <a:latin typeface="Times New Roman"/>
                <a:cs typeface="Times New Roman"/>
              </a:rPr>
              <a:t>hành công tác vận tải </a:t>
            </a:r>
            <a:r>
              <a:rPr sz="1200" spc="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những </a:t>
            </a:r>
            <a:r>
              <a:rPr sz="1200" spc="-5" dirty="0">
                <a:latin typeface="Times New Roman"/>
                <a:cs typeface="Times New Roman"/>
              </a:rPr>
              <a:t>tuyến </a:t>
            </a:r>
            <a:r>
              <a:rPr sz="1200" dirty="0">
                <a:latin typeface="Times New Roman"/>
                <a:cs typeface="Times New Roman"/>
              </a:rPr>
              <a:t>mới, cần tìm hiểu tình </a:t>
            </a:r>
            <a:r>
              <a:rPr sz="1200" spc="-50" dirty="0">
                <a:latin typeface="Times New Roman"/>
                <a:cs typeface="Times New Roman"/>
              </a:rPr>
              <a:t>hình  </a:t>
            </a:r>
            <a:r>
              <a:rPr sz="1200" dirty="0">
                <a:latin typeface="Times New Roman"/>
                <a:cs typeface="Times New Roman"/>
              </a:rPr>
              <a:t>xếp dỡ ở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điểm lấy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trả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b) </a:t>
            </a:r>
            <a:r>
              <a:rPr sz="1200" i="1" spc="-5" dirty="0">
                <a:latin typeface="Times New Roman"/>
                <a:cs typeface="Times New Roman"/>
              </a:rPr>
              <a:t>Trách </a:t>
            </a:r>
            <a:r>
              <a:rPr sz="1200" i="1" dirty="0">
                <a:latin typeface="Times New Roman"/>
                <a:cs typeface="Times New Roman"/>
              </a:rPr>
              <a:t>nhiệm </a:t>
            </a:r>
            <a:r>
              <a:rPr sz="1200" i="1" spc="-5" dirty="0">
                <a:latin typeface="Times New Roman"/>
                <a:cs typeface="Times New Roman"/>
              </a:rPr>
              <a:t>của </a:t>
            </a:r>
            <a:r>
              <a:rPr sz="1200" i="1" dirty="0">
                <a:latin typeface="Times New Roman"/>
                <a:cs typeface="Times New Roman"/>
              </a:rPr>
              <a:t>người lái xe trong quá trình </a:t>
            </a:r>
            <a:r>
              <a:rPr sz="1200" i="1" spc="-5" dirty="0">
                <a:latin typeface="Times New Roman"/>
                <a:cs typeface="Times New Roman"/>
              </a:rPr>
              <a:t>xếp </a:t>
            </a:r>
            <a:r>
              <a:rPr sz="1200" i="1" dirty="0">
                <a:latin typeface="Times New Roman"/>
                <a:cs typeface="Times New Roman"/>
              </a:rPr>
              <a:t>dỡ </a:t>
            </a:r>
            <a:r>
              <a:rPr sz="1200" i="1" spc="-5" dirty="0">
                <a:latin typeface="Times New Roman"/>
                <a:cs typeface="Times New Roman"/>
              </a:rPr>
              <a:t>và vận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tải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15"/>
              </a:spcBef>
              <a:buChar char="-"/>
              <a:tabLst>
                <a:tab pos="564515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trách </a:t>
            </a:r>
            <a:r>
              <a:rPr sz="1200" dirty="0">
                <a:latin typeface="Times New Roman"/>
                <a:cs typeface="Times New Roman"/>
              </a:rPr>
              <a:t>nhiệm thực hiện </a:t>
            </a:r>
            <a:r>
              <a:rPr sz="1200" spc="-5" dirty="0">
                <a:latin typeface="Times New Roman"/>
                <a:cs typeface="Times New Roman"/>
              </a:rPr>
              <a:t>các khâu </a:t>
            </a:r>
            <a:r>
              <a:rPr sz="1200" dirty="0">
                <a:latin typeface="Times New Roman"/>
                <a:cs typeface="Times New Roman"/>
              </a:rPr>
              <a:t>trong quá trình xếp dỡ, </a:t>
            </a:r>
            <a:r>
              <a:rPr sz="1200" spc="-1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đảm tiến </a:t>
            </a:r>
            <a:r>
              <a:rPr sz="1200" spc="-45" dirty="0">
                <a:latin typeface="Times New Roman"/>
                <a:cs typeface="Times New Roman"/>
              </a:rPr>
              <a:t>trình 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dirty="0">
                <a:latin typeface="Times New Roman"/>
                <a:cs typeface="Times New Roman"/>
              </a:rPr>
              <a:t>tục, </a:t>
            </a:r>
            <a:r>
              <a:rPr sz="1200" spc="-5" dirty="0">
                <a:latin typeface="Times New Roman"/>
                <a:cs typeface="Times New Roman"/>
              </a:rPr>
              <a:t>khắc </a:t>
            </a:r>
            <a:r>
              <a:rPr sz="1200" dirty="0">
                <a:latin typeface="Times New Roman"/>
                <a:cs typeface="Times New Roman"/>
              </a:rPr>
              <a:t>phục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lãng phí không </a:t>
            </a:r>
            <a:r>
              <a:rPr sz="1200" spc="-5" dirty="0">
                <a:latin typeface="Times New Roman"/>
                <a:cs typeface="Times New Roman"/>
              </a:rPr>
              <a:t>cần thiết, bảo đảm an </a:t>
            </a:r>
            <a:r>
              <a:rPr sz="1200" dirty="0">
                <a:latin typeface="Times New Roman"/>
                <a:cs typeface="Times New Roman"/>
              </a:rPr>
              <a:t>toàn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hàng hóa khi xếp  dỡ, </a:t>
            </a:r>
            <a:r>
              <a:rPr sz="1200" spc="-5" dirty="0">
                <a:latin typeface="Times New Roman"/>
                <a:cs typeface="Times New Roman"/>
              </a:rPr>
              <a:t>vận chuyển.</a:t>
            </a:r>
            <a:endParaRPr sz="1200" dirty="0">
              <a:latin typeface="Times New Roman"/>
              <a:cs typeface="Times New Roman"/>
            </a:endParaRPr>
          </a:p>
          <a:p>
            <a:pPr marL="12700" marR="13970" indent="456565" algn="just">
              <a:lnSpc>
                <a:spcPct val="111000"/>
              </a:lnSpc>
              <a:spcBef>
                <a:spcPts val="585"/>
              </a:spcBef>
              <a:buChar char="-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dirty="0">
                <a:latin typeface="Times New Roman"/>
                <a:cs typeface="Times New Roman"/>
              </a:rPr>
              <a:t>dõi, nắm </a:t>
            </a:r>
            <a:r>
              <a:rPr sz="1200" spc="-5" dirty="0">
                <a:latin typeface="Times New Roman"/>
                <a:cs typeface="Times New Roman"/>
              </a:rPr>
              <a:t>chính </a:t>
            </a:r>
            <a:r>
              <a:rPr sz="1200" dirty="0">
                <a:latin typeface="Times New Roman"/>
                <a:cs typeface="Times New Roman"/>
              </a:rPr>
              <a:t>xác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 hóa xếp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dirty="0" err="1">
                <a:latin typeface="Times New Roman"/>
                <a:cs typeface="Times New Roman"/>
              </a:rPr>
              <a:t>đúng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hóa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đơn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xuất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kho và địa </a:t>
            </a:r>
            <a:r>
              <a:rPr sz="1200" spc="-5" dirty="0">
                <a:latin typeface="Times New Roman"/>
                <a:cs typeface="Times New Roman"/>
              </a:rPr>
              <a:t>chỉ giao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hàng.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740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Giấy tờ về hàng hóa phải </a:t>
            </a:r>
            <a:r>
              <a:rPr sz="1200" spc="5" dirty="0">
                <a:latin typeface="Times New Roman"/>
                <a:cs typeface="Times New Roman"/>
              </a:rPr>
              <a:t>đầy </a:t>
            </a:r>
            <a:r>
              <a:rPr sz="1200" dirty="0">
                <a:latin typeface="Times New Roman"/>
                <a:cs typeface="Times New Roman"/>
              </a:rPr>
              <a:t>đủ và bảo đảm cơ </a:t>
            </a:r>
            <a:r>
              <a:rPr sz="1200" spc="-5" dirty="0">
                <a:latin typeface="Times New Roman"/>
                <a:cs typeface="Times New Roman"/>
              </a:rPr>
              <a:t>sở </a:t>
            </a:r>
            <a:r>
              <a:rPr sz="1200" dirty="0">
                <a:latin typeface="Times New Roman"/>
                <a:cs typeface="Times New Roman"/>
              </a:rPr>
              <a:t>pháp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lý.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c) </a:t>
            </a:r>
            <a:r>
              <a:rPr sz="1200" i="1" spc="-5" dirty="0">
                <a:latin typeface="Times New Roman"/>
                <a:cs typeface="Times New Roman"/>
              </a:rPr>
              <a:t>Phương </a:t>
            </a:r>
            <a:r>
              <a:rPr sz="1200" i="1" dirty="0">
                <a:latin typeface="Times New Roman"/>
                <a:cs typeface="Times New Roman"/>
              </a:rPr>
              <a:t>pháp xếp hàng hóa </a:t>
            </a:r>
            <a:r>
              <a:rPr sz="1200" i="1" spc="-5" dirty="0">
                <a:latin typeface="Times New Roman"/>
                <a:cs typeface="Times New Roman"/>
              </a:rPr>
              <a:t>trên</a:t>
            </a:r>
            <a:r>
              <a:rPr sz="1200" i="1" spc="-2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Để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đảm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trong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trình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hóa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xếp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đều,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cân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bằng.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-5" dirty="0">
                <a:latin typeface="Times New Roman"/>
                <a:cs typeface="Times New Roman"/>
              </a:rPr>
              <a:t>lệch </a:t>
            </a:r>
            <a:r>
              <a:rPr sz="1200" dirty="0">
                <a:latin typeface="Times New Roman"/>
                <a:cs typeface="Times New Roman"/>
              </a:rPr>
              <a:t>về một phía,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trọng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kế </a:t>
            </a:r>
            <a:r>
              <a:rPr sz="1200" spc="-5" dirty="0">
                <a:latin typeface="Times New Roman"/>
                <a:cs typeface="Times New Roman"/>
              </a:rPr>
              <a:t>của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869441"/>
            <a:ext cx="6150610" cy="629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 algn="just">
              <a:lnSpc>
                <a:spcPct val="1101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xếp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chằng, </a:t>
            </a:r>
            <a:r>
              <a:rPr sz="1200" dirty="0">
                <a:latin typeface="Times New Roman"/>
                <a:cs typeface="Times New Roman"/>
              </a:rPr>
              <a:t>buộc để </a:t>
            </a:r>
            <a:r>
              <a:rPr sz="1200" spc="-5" dirty="0">
                <a:latin typeface="Times New Roman"/>
                <a:cs typeface="Times New Roman"/>
              </a:rPr>
              <a:t>tránh </a:t>
            </a:r>
            <a:r>
              <a:rPr sz="1200" dirty="0">
                <a:latin typeface="Times New Roman"/>
                <a:cs typeface="Times New Roman"/>
              </a:rPr>
              <a:t>rơi, mất mát trong quá 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-50" dirty="0">
                <a:latin typeface="Times New Roman"/>
                <a:cs typeface="Times New Roman"/>
              </a:rPr>
              <a:t>tải.  </a:t>
            </a: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từng loại </a:t>
            </a:r>
            <a:r>
              <a:rPr sz="1200" spc="-5" dirty="0">
                <a:latin typeface="Times New Roman"/>
                <a:cs typeface="Times New Roman"/>
              </a:rPr>
              <a:t>hàng, chiều cao của </a:t>
            </a:r>
            <a:r>
              <a:rPr sz="1200" dirty="0">
                <a:latin typeface="Times New Roman"/>
                <a:cs typeface="Times New Roman"/>
              </a:rPr>
              <a:t>hàng hóa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phù hợp </a:t>
            </a:r>
            <a:r>
              <a:rPr sz="1200" spc="-5" dirty="0">
                <a:latin typeface="Times New Roman"/>
                <a:cs typeface="Times New Roman"/>
              </a:rPr>
              <a:t>với chiều cao </a:t>
            </a:r>
            <a:r>
              <a:rPr sz="1200" dirty="0">
                <a:latin typeface="Times New Roman"/>
                <a:cs typeface="Times New Roman"/>
              </a:rPr>
              <a:t>thành xe. Chiều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xếp 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tối đa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phải </a:t>
            </a:r>
            <a:r>
              <a:rPr sz="1200" spc="-5" dirty="0">
                <a:latin typeface="Times New Roman"/>
                <a:cs typeface="Times New Roman"/>
              </a:rPr>
              <a:t>bảo đảm </a:t>
            </a:r>
            <a:r>
              <a:rPr sz="1200" dirty="0">
                <a:latin typeface="Times New Roman"/>
                <a:cs typeface="Times New Roman"/>
              </a:rPr>
              <a:t>đúng quy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</p:txBody>
      </p:sp>
      <p:sp>
        <p:nvSpPr>
          <p:cNvPr id="3" name="object 3"/>
          <p:cNvSpPr/>
          <p:nvPr/>
        </p:nvSpPr>
        <p:spPr>
          <a:xfrm>
            <a:off x="1370092" y="1695876"/>
            <a:ext cx="5431924" cy="2509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67354" y="4406010"/>
            <a:ext cx="22028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2-1: Xếp </a:t>
            </a:r>
            <a:r>
              <a:rPr sz="1200" dirty="0">
                <a:latin typeface="Times New Roman"/>
                <a:cs typeface="Times New Roman"/>
              </a:rPr>
              <a:t>hàng đúng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7110" y="4785359"/>
            <a:ext cx="2819400" cy="2819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66845" y="4785359"/>
            <a:ext cx="3162300" cy="28282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496248"/>
              </p:ext>
            </p:extLst>
          </p:nvPr>
        </p:nvGraphicFramePr>
        <p:xfrm>
          <a:off x="880110" y="4785359"/>
          <a:ext cx="6376670" cy="37454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52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50" dirty="0">
                        <a:latin typeface="Times New Roman"/>
                        <a:cs typeface="Times New Roman"/>
                      </a:endParaRPr>
                    </a:p>
                    <a:p>
                      <a:pPr marL="5778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Hình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2-2: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05104" marR="140335" algn="ctr">
                        <a:lnSpc>
                          <a:spcPct val="1517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Vận chuyển chất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lỏng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8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8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5" dirty="0" err="1" smtClean="0">
                          <a:latin typeface="Times New Roman"/>
                          <a:cs typeface="Times New Roman"/>
                        </a:rPr>
                        <a:t>ợc</a:t>
                      </a:r>
                      <a:r>
                        <a:rPr sz="1200" spc="-8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đóng vào 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thùng 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và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8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0" dirty="0" err="1" smtClean="0">
                          <a:latin typeface="Times New Roman"/>
                          <a:cs typeface="Times New Roman"/>
                        </a:rPr>
                        <a:t>ợc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cố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định băn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dây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với thùng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50" dirty="0">
                        <a:latin typeface="Times New Roman"/>
                        <a:cs typeface="Times New Roman"/>
                      </a:endParaRPr>
                    </a:p>
                    <a:p>
                      <a:pPr marR="4572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Hình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2-3: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31445" marR="180975"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Vận chuyển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hàng nguy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hiểm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8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0" dirty="0" err="1" smtClean="0">
                          <a:latin typeface="Times New Roman"/>
                          <a:cs typeface="Times New Roman"/>
                        </a:rPr>
                        <a:t>ợc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đóng trong </a:t>
                      </a:r>
                      <a:r>
                        <a:rPr sz="1200" spc="-85" dirty="0">
                          <a:latin typeface="Times New Roman"/>
                          <a:cs typeface="Times New Roman"/>
                        </a:rPr>
                        <a:t>các 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thùng phi và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đặt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vào công ten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nơ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4735" y="990600"/>
            <a:ext cx="2724785" cy="27139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65575" y="989330"/>
            <a:ext cx="3166745" cy="27216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889581"/>
              </p:ext>
            </p:extLst>
          </p:nvPr>
        </p:nvGraphicFramePr>
        <p:xfrm>
          <a:off x="879144" y="989330"/>
          <a:ext cx="6379844" cy="3693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3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6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6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124396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Hình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2-4: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27000" marR="264160">
                        <a:lnSpc>
                          <a:spcPts val="2200"/>
                        </a:lnSpc>
                        <a:spcBef>
                          <a:spcPts val="1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Vận chuyển chất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lỏng trong các thùng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lớn,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đặt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trong Công ten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nơ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R="2413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Hình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2-5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R="24130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Chở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chất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lỏng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khối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ợng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lớn bằng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téc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993444" y="4672710"/>
            <a:ext cx="6153785" cy="43678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985" indent="456565" algn="just">
              <a:lnSpc>
                <a:spcPct val="1102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hàng </a:t>
            </a:r>
            <a:r>
              <a:rPr sz="1200" spc="-5" dirty="0">
                <a:latin typeface="Times New Roman"/>
                <a:cs typeface="Times New Roman"/>
              </a:rPr>
              <a:t>chất lỏng: </a:t>
            </a:r>
            <a:r>
              <a:rPr sz="1200" spc="-5" dirty="0" err="1">
                <a:latin typeface="Times New Roman"/>
                <a:cs typeface="Times New Roman"/>
              </a:rPr>
              <a:t>Khối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 nhỏ </a:t>
            </a:r>
            <a:r>
              <a:rPr sz="1200" spc="5" dirty="0">
                <a:latin typeface="Times New Roman"/>
                <a:cs typeface="Times New Roman"/>
              </a:rPr>
              <a:t>nên </a:t>
            </a:r>
            <a:r>
              <a:rPr sz="1200" dirty="0">
                <a:latin typeface="Times New Roman"/>
                <a:cs typeface="Times New Roman"/>
              </a:rPr>
              <a:t>đóng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chai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vào từng két, </a:t>
            </a:r>
            <a:r>
              <a:rPr sz="1200" spc="-40" dirty="0">
                <a:latin typeface="Times New Roman"/>
                <a:cs typeface="Times New Roman"/>
              </a:rPr>
              <a:t>hoặc  </a:t>
            </a:r>
            <a:r>
              <a:rPr sz="1200" dirty="0">
                <a:latin typeface="Times New Roman"/>
                <a:cs typeface="Times New Roman"/>
              </a:rPr>
              <a:t>đóng vào can </a:t>
            </a:r>
            <a:r>
              <a:rPr sz="1200" spc="-5" dirty="0">
                <a:latin typeface="Times New Roman"/>
                <a:cs typeface="Times New Roman"/>
              </a:rPr>
              <a:t>nhựa, </a:t>
            </a:r>
            <a:r>
              <a:rPr sz="1200" dirty="0">
                <a:latin typeface="Times New Roman"/>
                <a:cs typeface="Times New Roman"/>
              </a:rPr>
              <a:t>thùng phi. </a:t>
            </a:r>
            <a:r>
              <a:rPr sz="1200" spc="-5" dirty="0" err="1">
                <a:latin typeface="Times New Roman"/>
                <a:cs typeface="Times New Roman"/>
              </a:rPr>
              <a:t>Khối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 lớn </a:t>
            </a:r>
            <a:r>
              <a:rPr sz="1200" spc="-5" dirty="0">
                <a:latin typeface="Times New Roman"/>
                <a:cs typeface="Times New Roman"/>
              </a:rPr>
              <a:t>nên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xe xi </a:t>
            </a:r>
            <a:r>
              <a:rPr sz="1200" spc="-5" dirty="0">
                <a:latin typeface="Times New Roman"/>
                <a:cs typeface="Times New Roman"/>
              </a:rPr>
              <a:t>téc,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chở chất </a:t>
            </a:r>
            <a:r>
              <a:rPr sz="1200" dirty="0">
                <a:latin typeface="Times New Roman"/>
                <a:cs typeface="Times New Roman"/>
              </a:rPr>
              <a:t>lỏng </a:t>
            </a:r>
            <a:r>
              <a:rPr sz="1200" spc="-40" dirty="0">
                <a:latin typeface="Times New Roman"/>
                <a:cs typeface="Times New Roman"/>
              </a:rPr>
              <a:t>phải 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spc="5" dirty="0">
                <a:latin typeface="Times New Roman"/>
                <a:cs typeface="Times New Roman"/>
              </a:rPr>
              <a:t>đầy xi </a:t>
            </a:r>
            <a:r>
              <a:rPr sz="1200" spc="-5" dirty="0">
                <a:latin typeface="Times New Roman"/>
                <a:cs typeface="Times New Roman"/>
              </a:rPr>
              <a:t>téc. </a:t>
            </a:r>
            <a:r>
              <a:rPr sz="1200" dirty="0">
                <a:latin typeface="Times New Roman"/>
                <a:cs typeface="Times New Roman"/>
              </a:rPr>
              <a:t>Những loại hàng lỏng là hàng </a:t>
            </a:r>
            <a:r>
              <a:rPr sz="1200" spc="5" dirty="0">
                <a:latin typeface="Times New Roman"/>
                <a:cs typeface="Times New Roman"/>
              </a:rPr>
              <a:t>dễ </a:t>
            </a:r>
            <a:r>
              <a:rPr sz="1200" dirty="0">
                <a:latin typeface="Times New Roman"/>
                <a:cs typeface="Times New Roman"/>
              </a:rPr>
              <a:t>cháy </a:t>
            </a:r>
            <a:r>
              <a:rPr sz="1200" spc="5" dirty="0">
                <a:latin typeface="Times New Roman"/>
                <a:cs typeface="Times New Roman"/>
              </a:rPr>
              <a:t>nổ, </a:t>
            </a:r>
            <a:r>
              <a:rPr sz="1200" dirty="0">
                <a:latin typeface="Times New Roman"/>
                <a:cs typeface="Times New Roman"/>
              </a:rPr>
              <a:t>nguy hiểm, </a:t>
            </a:r>
            <a:r>
              <a:rPr sz="1200" spc="-5" dirty="0">
                <a:latin typeface="Times New Roman"/>
                <a:cs typeface="Times New Roman"/>
              </a:rPr>
              <a:t>chất độc, chất </a:t>
            </a:r>
            <a:r>
              <a:rPr sz="1200" dirty="0">
                <a:latin typeface="Times New Roman"/>
                <a:cs typeface="Times New Roman"/>
              </a:rPr>
              <a:t>phóng </a:t>
            </a:r>
            <a:r>
              <a:rPr sz="1200" spc="5" dirty="0">
                <a:latin typeface="Times New Roman"/>
                <a:cs typeface="Times New Roman"/>
              </a:rPr>
              <a:t>xạ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có  </a:t>
            </a:r>
            <a:r>
              <a:rPr sz="1200" spc="5" dirty="0">
                <a:latin typeface="Times New Roman"/>
                <a:cs typeface="Times New Roman"/>
              </a:rPr>
              <a:t>ký </a:t>
            </a:r>
            <a:r>
              <a:rPr sz="1200" dirty="0">
                <a:latin typeface="Times New Roman"/>
                <a:cs typeface="Times New Roman"/>
              </a:rPr>
              <a:t>hiệu hàng hàng hóa, khi xếp dỡ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tuân thủ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vận chuyển, </a:t>
            </a:r>
            <a:r>
              <a:rPr sz="1200" dirty="0">
                <a:latin typeface="Times New Roman"/>
                <a:cs typeface="Times New Roman"/>
              </a:rPr>
              <a:t>xếp dỡ hàng nguy  hiểm.</a:t>
            </a:r>
          </a:p>
          <a:p>
            <a:pPr marL="12700" marR="5080" indent="456565" algn="just">
              <a:lnSpc>
                <a:spcPct val="1102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xếp dỡ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hàng hòm, kiện, hộp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quăng, quật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ném </a:t>
            </a:r>
            <a:r>
              <a:rPr sz="1200" dirty="0">
                <a:latin typeface="Times New Roman"/>
                <a:cs typeface="Times New Roman"/>
              </a:rPr>
              <a:t>mạnh. </a:t>
            </a:r>
            <a:r>
              <a:rPr sz="1200" spc="-50" dirty="0">
                <a:latin typeface="Times New Roman"/>
                <a:cs typeface="Times New Roman"/>
              </a:rPr>
              <a:t>Phải  </a:t>
            </a:r>
            <a:r>
              <a:rPr sz="1200" dirty="0">
                <a:latin typeface="Times New Roman"/>
                <a:cs typeface="Times New Roman"/>
              </a:rPr>
              <a:t>thực hiện đúng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“Ký </a:t>
            </a:r>
            <a:r>
              <a:rPr sz="1200" dirty="0">
                <a:latin typeface="Times New Roman"/>
                <a:cs typeface="Times New Roman"/>
              </a:rPr>
              <a:t>hiệu dùng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quản, </a:t>
            </a:r>
            <a:r>
              <a:rPr sz="1200" dirty="0">
                <a:latin typeface="Times New Roman"/>
                <a:cs typeface="Times New Roman"/>
              </a:rPr>
              <a:t>xếp dỡ” </a:t>
            </a:r>
            <a:r>
              <a:rPr sz="1200" spc="-5" dirty="0">
                <a:latin typeface="Times New Roman"/>
                <a:cs typeface="Times New Roman"/>
              </a:rPr>
              <a:t>ghi bên ngoài </a:t>
            </a:r>
            <a:r>
              <a:rPr sz="1200" dirty="0">
                <a:latin typeface="Times New Roman"/>
                <a:cs typeface="Times New Roman"/>
              </a:rPr>
              <a:t>kiện </a:t>
            </a:r>
            <a:r>
              <a:rPr sz="1200" spc="-5" dirty="0">
                <a:latin typeface="Times New Roman"/>
                <a:cs typeface="Times New Roman"/>
              </a:rPr>
              <a:t>hàng. </a:t>
            </a:r>
            <a:r>
              <a:rPr sz="1200" spc="-85" dirty="0" err="1" smtClean="0">
                <a:latin typeface="Times New Roman"/>
                <a:cs typeface="Times New Roman"/>
              </a:rPr>
              <a:t>Tr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ờng</a:t>
            </a:r>
            <a:r>
              <a:rPr sz="1200" spc="-85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dirty="0">
                <a:latin typeface="Times New Roman"/>
                <a:cs typeface="Times New Roman"/>
              </a:rPr>
              <a:t>chủng loại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thì xếp thành kiêu, </a:t>
            </a:r>
            <a:r>
              <a:rPr sz="1200" spc="-5" dirty="0">
                <a:latin typeface="Times New Roman"/>
                <a:cs typeface="Times New Roman"/>
              </a:rPr>
              <a:t>thành </a:t>
            </a:r>
            <a:r>
              <a:rPr sz="1200" dirty="0">
                <a:latin typeface="Times New Roman"/>
                <a:cs typeface="Times New Roman"/>
              </a:rPr>
              <a:t>dãy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dễ dàng kiểm </a:t>
            </a:r>
            <a:r>
              <a:rPr sz="1200" spc="5" dirty="0">
                <a:latin typeface="Times New Roman"/>
                <a:cs typeface="Times New Roman"/>
              </a:rPr>
              <a:t>tra.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xếp </a:t>
            </a:r>
            <a:r>
              <a:rPr sz="1200" spc="-55" dirty="0">
                <a:latin typeface="Times New Roman"/>
                <a:cs typeface="Times New Roman"/>
              </a:rPr>
              <a:t>hàng  </a:t>
            </a:r>
            <a:r>
              <a:rPr sz="1200" spc="-5" dirty="0">
                <a:latin typeface="Times New Roman"/>
                <a:cs typeface="Times New Roman"/>
              </a:rPr>
              <a:t>chung </a:t>
            </a:r>
            <a:r>
              <a:rPr sz="1200" dirty="0">
                <a:latin typeface="Times New Roman"/>
                <a:cs typeface="Times New Roman"/>
              </a:rPr>
              <a:t>với các loại hàng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l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ợng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dirty="0">
                <a:latin typeface="Times New Roman"/>
                <a:cs typeface="Times New Roman"/>
              </a:rPr>
              <a:t>thì loại hàng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ớc</a:t>
            </a:r>
            <a:r>
              <a:rPr sz="1200" spc="-55" dirty="0" smtClean="0">
                <a:latin typeface="Times New Roman"/>
                <a:cs typeface="Times New Roman"/>
              </a:rPr>
              <a:t>,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trọng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nhỏ phải xếp lên </a:t>
            </a:r>
            <a:r>
              <a:rPr sz="1200" spc="-5" dirty="0">
                <a:latin typeface="Times New Roman"/>
                <a:cs typeface="Times New Roman"/>
              </a:rPr>
              <a:t>trên. </a:t>
            </a: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xếp hàng nặng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lớn lên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hòm, </a:t>
            </a:r>
            <a:r>
              <a:rPr sz="1200" dirty="0" err="1" smtClean="0">
                <a:latin typeface="Times New Roman"/>
                <a:cs typeface="Times New Roman"/>
              </a:rPr>
              <a:t>kiện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hàng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nhẹ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nhỏ,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hàng </a:t>
            </a:r>
            <a:r>
              <a:rPr sz="1200" spc="10" dirty="0">
                <a:latin typeface="Times New Roman"/>
                <a:cs typeface="Times New Roman"/>
              </a:rPr>
              <a:t>kỵ </a:t>
            </a:r>
            <a:r>
              <a:rPr sz="1200" dirty="0">
                <a:latin typeface="Times New Roman"/>
                <a:cs typeface="Times New Roman"/>
              </a:rPr>
              <a:t>nhau về tính</a:t>
            </a:r>
            <a:r>
              <a:rPr sz="1200" spc="-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chất.</a:t>
            </a:r>
          </a:p>
          <a:p>
            <a:pPr marL="12700" marR="5715" indent="456565" algn="just">
              <a:lnSpc>
                <a:spcPct val="1101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đóng </a:t>
            </a:r>
            <a:r>
              <a:rPr sz="1200" spc="-5" dirty="0">
                <a:latin typeface="Times New Roman"/>
                <a:cs typeface="Times New Roman"/>
              </a:rPr>
              <a:t>bao </a:t>
            </a:r>
            <a:r>
              <a:rPr sz="1200" dirty="0">
                <a:latin typeface="Times New Roman"/>
                <a:cs typeface="Times New Roman"/>
              </a:rPr>
              <a:t>(loại 50 – 100 </a:t>
            </a:r>
            <a:r>
              <a:rPr sz="1200" spc="-5" dirty="0">
                <a:latin typeface="Times New Roman"/>
                <a:cs typeface="Times New Roman"/>
              </a:rPr>
              <a:t>kg) phải </a:t>
            </a:r>
            <a:r>
              <a:rPr sz="1200" dirty="0">
                <a:latin typeface="Times New Roman"/>
                <a:cs typeface="Times New Roman"/>
              </a:rPr>
              <a:t>xếp theo </a:t>
            </a:r>
            <a:r>
              <a:rPr sz="1200" spc="-5" dirty="0">
                <a:latin typeface="Times New Roman"/>
                <a:cs typeface="Times New Roman"/>
              </a:rPr>
              <a:t>kiểu </a:t>
            </a:r>
            <a:r>
              <a:rPr sz="1200" dirty="0">
                <a:latin typeface="Times New Roman"/>
                <a:cs typeface="Times New Roman"/>
              </a:rPr>
              <a:t>bậc </a:t>
            </a:r>
            <a:r>
              <a:rPr sz="1200" spc="-5" dirty="0">
                <a:latin typeface="Times New Roman"/>
                <a:cs typeface="Times New Roman"/>
              </a:rPr>
              <a:t>thang,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spc="-55" dirty="0">
                <a:latin typeface="Times New Roman"/>
                <a:cs typeface="Times New Roman"/>
              </a:rPr>
              <a:t>phía 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hàng ngang. </a:t>
            </a:r>
            <a:r>
              <a:rPr sz="1200" spc="-5" dirty="0" err="1">
                <a:latin typeface="Times New Roman"/>
                <a:cs typeface="Times New Roman"/>
              </a:rPr>
              <a:t>Xếp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thế, </a:t>
            </a:r>
            <a:r>
              <a:rPr sz="1200" spc="-5" dirty="0">
                <a:latin typeface="Times New Roman"/>
                <a:cs typeface="Times New Roman"/>
              </a:rPr>
              <a:t>bảo đảm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bao </a:t>
            </a:r>
            <a:r>
              <a:rPr sz="1200" dirty="0">
                <a:latin typeface="Times New Roman"/>
                <a:cs typeface="Times New Roman"/>
              </a:rPr>
              <a:t>hàng tự </a:t>
            </a:r>
            <a:r>
              <a:rPr sz="1200" spc="-5" dirty="0">
                <a:latin typeface="Times New Roman"/>
                <a:cs typeface="Times New Roman"/>
              </a:rPr>
              <a:t>néo giữ </a:t>
            </a:r>
            <a:r>
              <a:rPr sz="1200" dirty="0">
                <a:latin typeface="Times New Roman"/>
                <a:cs typeface="Times New Roman"/>
              </a:rPr>
              <a:t>lẫn </a:t>
            </a:r>
            <a:r>
              <a:rPr sz="1200" spc="-5" dirty="0">
                <a:latin typeface="Times New Roman"/>
                <a:cs typeface="Times New Roman"/>
              </a:rPr>
              <a:t>nhau,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35" dirty="0">
                <a:latin typeface="Times New Roman"/>
                <a:cs typeface="Times New Roman"/>
              </a:rPr>
              <a:t>không 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5" dirty="0">
                <a:latin typeface="Times New Roman"/>
                <a:cs typeface="Times New Roman"/>
              </a:rPr>
              <a:t>xô </a:t>
            </a:r>
            <a:r>
              <a:rPr sz="1200" dirty="0">
                <a:latin typeface="Times New Roman"/>
                <a:cs typeface="Times New Roman"/>
              </a:rPr>
              <a:t>và rơi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spc="-5" dirty="0">
                <a:latin typeface="Times New Roman"/>
                <a:cs typeface="Times New Roman"/>
              </a:rPr>
              <a:t>ngoài. Mặt khác, </a:t>
            </a:r>
            <a:r>
              <a:rPr sz="1200" dirty="0" err="1">
                <a:latin typeface="Times New Roman"/>
                <a:cs typeface="Times New Roman"/>
              </a:rPr>
              <a:t>xếp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vậy </a:t>
            </a:r>
            <a:r>
              <a:rPr sz="1200" spc="-5" dirty="0">
                <a:latin typeface="Times New Roman"/>
                <a:cs typeface="Times New Roman"/>
              </a:rPr>
              <a:t>còn giúp cho </a:t>
            </a:r>
            <a:r>
              <a:rPr sz="1200" dirty="0">
                <a:latin typeface="Times New Roman"/>
                <a:cs typeface="Times New Roman"/>
              </a:rPr>
              <a:t>việc kiểm tra </a:t>
            </a:r>
            <a:r>
              <a:rPr sz="1200" spc="-5" dirty="0">
                <a:latin typeface="Times New Roman"/>
                <a:cs typeface="Times New Roman"/>
              </a:rPr>
              <a:t>số bao hàng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-40" dirty="0">
                <a:latin typeface="Times New Roman"/>
                <a:cs typeface="Times New Roman"/>
              </a:rPr>
              <a:t>trên 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dễ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dàng.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rời khi xếp dỡ,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chuyển nên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chuyên </a:t>
            </a:r>
            <a:r>
              <a:rPr sz="1200" dirty="0">
                <a:latin typeface="Times New Roman"/>
                <a:cs typeface="Times New Roman"/>
              </a:rPr>
              <a:t>dùng để </a:t>
            </a:r>
            <a:r>
              <a:rPr sz="1200" spc="-55" dirty="0">
                <a:latin typeface="Times New Roman"/>
                <a:cs typeface="Times New Roman"/>
              </a:rPr>
              <a:t>giảm 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1 </a:t>
            </a:r>
            <a:r>
              <a:rPr sz="1200" spc="-5" dirty="0">
                <a:latin typeface="Times New Roman"/>
                <a:cs typeface="Times New Roman"/>
              </a:rPr>
              <a:t>chuyến </a:t>
            </a:r>
            <a:r>
              <a:rPr sz="1200" dirty="0">
                <a:latin typeface="Times New Roman"/>
                <a:cs typeface="Times New Roman"/>
              </a:rPr>
              <a:t>xe, tăng </a:t>
            </a:r>
            <a:r>
              <a:rPr sz="1200" spc="-5" dirty="0">
                <a:latin typeface="Times New Roman"/>
                <a:cs typeface="Times New Roman"/>
              </a:rPr>
              <a:t>số chuyến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ngày, </a:t>
            </a:r>
            <a:r>
              <a:rPr sz="1200" dirty="0">
                <a:latin typeface="Times New Roman"/>
                <a:cs typeface="Times New Roman"/>
              </a:rPr>
              <a:t>tăng năng suất vận </a:t>
            </a:r>
            <a:r>
              <a:rPr sz="1200" spc="-5" dirty="0">
                <a:latin typeface="Times New Roman"/>
                <a:cs typeface="Times New Roman"/>
              </a:rPr>
              <a:t>chuyển.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khi 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loại hàng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cần kiểm tra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ớc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chiều cao </a:t>
            </a:r>
            <a:r>
              <a:rPr sz="1200" dirty="0">
                <a:latin typeface="Times New Roman"/>
                <a:cs typeface="Times New Roman"/>
              </a:rPr>
              <a:t>xếp hàng theo đúng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định, phủ </a:t>
            </a:r>
            <a:r>
              <a:rPr sz="1200" spc="-55" dirty="0">
                <a:latin typeface="Times New Roman"/>
                <a:cs typeface="Times New Roman"/>
              </a:rPr>
              <a:t>bạt  </a:t>
            </a:r>
            <a:r>
              <a:rPr sz="1200" dirty="0">
                <a:latin typeface="Times New Roman"/>
                <a:cs typeface="Times New Roman"/>
              </a:rPr>
              <a:t>kín thùng xe, không để hàng hóa </a:t>
            </a:r>
            <a:r>
              <a:rPr sz="1200" spc="-5" dirty="0">
                <a:latin typeface="Times New Roman"/>
                <a:cs typeface="Times New Roman"/>
              </a:rPr>
              <a:t>rơi vãi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chuyển.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hàng dài, hàng nặng </a:t>
            </a:r>
            <a:r>
              <a:rPr sz="1200" dirty="0">
                <a:latin typeface="Times New Roman"/>
                <a:cs typeface="Times New Roman"/>
              </a:rPr>
              <a:t>khi xếp dỡ </a:t>
            </a:r>
            <a:r>
              <a:rPr sz="1200" spc="-5" dirty="0">
                <a:latin typeface="Times New Roman"/>
                <a:cs typeface="Times New Roman"/>
              </a:rPr>
              <a:t>cần chú </a:t>
            </a:r>
            <a:r>
              <a:rPr sz="1200" dirty="0">
                <a:latin typeface="Times New Roman"/>
                <a:cs typeface="Times New Roman"/>
              </a:rPr>
              <a:t>ý về trọng tải,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quy định, </a:t>
            </a:r>
            <a:r>
              <a:rPr sz="1200" spc="-105" dirty="0">
                <a:latin typeface="Times New Roman"/>
                <a:cs typeface="Times New Roman"/>
              </a:rPr>
              <a:t>sử  </a:t>
            </a:r>
            <a:r>
              <a:rPr sz="1200" dirty="0">
                <a:latin typeface="Times New Roman"/>
                <a:cs typeface="Times New Roman"/>
              </a:rPr>
              <a:t>dụng các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xếp dỡ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để đảm bảo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trong quá trình xếp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dỡ.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7050" y="914400"/>
            <a:ext cx="4999990" cy="3573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4476115"/>
            <a:ext cx="6154420" cy="474154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932939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2-6: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chở hàng </a:t>
            </a:r>
            <a:r>
              <a:rPr sz="1200" dirty="0" err="1">
                <a:latin typeface="Times New Roman"/>
                <a:cs typeface="Times New Roman"/>
              </a:rPr>
              <a:t>siêu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siêu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trọng</a:t>
            </a: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d) </a:t>
            </a:r>
            <a:r>
              <a:rPr sz="1200" i="1" spc="-5" dirty="0">
                <a:latin typeface="Times New Roman"/>
                <a:cs typeface="Times New Roman"/>
              </a:rPr>
              <a:t>Trách </a:t>
            </a:r>
            <a:r>
              <a:rPr sz="1200" i="1" dirty="0">
                <a:latin typeface="Times New Roman"/>
                <a:cs typeface="Times New Roman"/>
              </a:rPr>
              <a:t>nhiệm bảo quản, giao nhận hàng</a:t>
            </a:r>
            <a:r>
              <a:rPr sz="1200" i="1" spc="-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hóa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Hiện nay, </a:t>
            </a:r>
            <a:r>
              <a:rPr sz="1200" dirty="0">
                <a:latin typeface="Times New Roman"/>
                <a:cs typeface="Times New Roman"/>
              </a:rPr>
              <a:t>trách nhiệm bảo </a:t>
            </a:r>
            <a:r>
              <a:rPr sz="1200" spc="-5" dirty="0">
                <a:latin typeface="Times New Roman"/>
                <a:cs typeface="Times New Roman"/>
              </a:rPr>
              <a:t>quản, giao </a:t>
            </a:r>
            <a:r>
              <a:rPr sz="1200" dirty="0">
                <a:latin typeface="Times New Roman"/>
                <a:cs typeface="Times New Roman"/>
              </a:rPr>
              <a:t>nhận hàng hóa trong quá 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thực hiện theo  </a:t>
            </a:r>
            <a:r>
              <a:rPr sz="1200" spc="-5" dirty="0" err="1">
                <a:latin typeface="Times New Roman"/>
                <a:cs typeface="Times New Roman"/>
              </a:rPr>
              <a:t>hai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thức:</a:t>
            </a:r>
          </a:p>
          <a:p>
            <a:pPr marL="12700" marR="6985" indent="456565" algn="just">
              <a:lnSpc>
                <a:spcPct val="110400"/>
              </a:lnSpc>
              <a:spcBef>
                <a:spcPts val="600"/>
              </a:spcBef>
              <a:buChar char="-"/>
              <a:tabLst>
                <a:tab pos="561340" algn="l"/>
              </a:tabLst>
            </a:pPr>
            <a:r>
              <a:rPr sz="1200" dirty="0">
                <a:latin typeface="Times New Roman"/>
                <a:cs typeface="Times New Roman"/>
              </a:rPr>
              <a:t>Chủ hàng </a:t>
            </a:r>
            <a:r>
              <a:rPr sz="1200" spc="10" dirty="0">
                <a:latin typeface="Times New Roman"/>
                <a:cs typeface="Times New Roman"/>
              </a:rPr>
              <a:t>ủy </a:t>
            </a:r>
            <a:r>
              <a:rPr sz="1200" dirty="0">
                <a:latin typeface="Times New Roman"/>
                <a:cs typeface="Times New Roman"/>
              </a:rPr>
              <a:t>nhiệm cho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bảo quản </a:t>
            </a:r>
            <a:r>
              <a:rPr sz="1200" dirty="0">
                <a:latin typeface="Times New Roman"/>
                <a:cs typeface="Times New Roman"/>
              </a:rPr>
              <a:t>hàng hóa từ điểm </a:t>
            </a:r>
            <a:r>
              <a:rPr sz="1200" spc="-5" dirty="0">
                <a:latin typeface="Times New Roman"/>
                <a:cs typeface="Times New Roman"/>
              </a:rPr>
              <a:t>giao đến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nhận. </a:t>
            </a:r>
            <a:r>
              <a:rPr sz="1200" spc="-1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 chịu trách </a:t>
            </a:r>
            <a:r>
              <a:rPr sz="1200" dirty="0">
                <a:latin typeface="Times New Roman"/>
                <a:cs typeface="Times New Roman"/>
              </a:rPr>
              <a:t>nhiệm </a:t>
            </a:r>
            <a:r>
              <a:rPr sz="1200" spc="-5" dirty="0">
                <a:latin typeface="Times New Roman"/>
                <a:cs typeface="Times New Roman"/>
              </a:rPr>
              <a:t>hoàn </a:t>
            </a:r>
            <a:r>
              <a:rPr sz="1200" dirty="0">
                <a:latin typeface="Times New Roman"/>
                <a:cs typeface="Times New Roman"/>
              </a:rPr>
              <a:t>toàn về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l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ợng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chất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 hóa và giấy tờ về hàng hóa phải </a:t>
            </a:r>
            <a:r>
              <a:rPr sz="1200" spc="5" dirty="0">
                <a:latin typeface="Times New Roman"/>
                <a:cs typeface="Times New Roman"/>
              </a:rPr>
              <a:t>đầy </a:t>
            </a:r>
            <a:r>
              <a:rPr sz="1200" spc="-140" dirty="0">
                <a:latin typeface="Times New Roman"/>
                <a:cs typeface="Times New Roman"/>
              </a:rPr>
              <a:t>đủ,  </a:t>
            </a:r>
            <a:r>
              <a:rPr sz="1200" spc="-5" dirty="0">
                <a:latin typeface="Times New Roman"/>
                <a:cs typeface="Times New Roman"/>
              </a:rPr>
              <a:t>bảo đảm </a:t>
            </a:r>
            <a:r>
              <a:rPr sz="1200" dirty="0">
                <a:latin typeface="Times New Roman"/>
                <a:cs typeface="Times New Roman"/>
              </a:rPr>
              <a:t>cơ </a:t>
            </a:r>
            <a:r>
              <a:rPr sz="1200" spc="-5" dirty="0">
                <a:latin typeface="Times New Roman"/>
                <a:cs typeface="Times New Roman"/>
              </a:rPr>
              <a:t>sở </a:t>
            </a:r>
            <a:r>
              <a:rPr sz="1200" dirty="0">
                <a:latin typeface="Times New Roman"/>
                <a:cs typeface="Times New Roman"/>
              </a:rPr>
              <a:t>pháp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lý;</a:t>
            </a:r>
            <a:endParaRPr sz="1200" dirty="0">
              <a:latin typeface="Times New Roman"/>
              <a:cs typeface="Times New Roman"/>
            </a:endParaRPr>
          </a:p>
          <a:p>
            <a:pPr marL="12700" marR="13335" indent="456565" algn="just">
              <a:lnSpc>
                <a:spcPct val="110000"/>
              </a:lnSpc>
              <a:spcBef>
                <a:spcPts val="600"/>
              </a:spcBef>
              <a:buChar char="-"/>
              <a:tabLst>
                <a:tab pos="567690" algn="l"/>
              </a:tabLst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quá 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tải hàng hóa đi theo, thì trách nhiệm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spc="-95" dirty="0">
                <a:latin typeface="Times New Roman"/>
                <a:cs typeface="Times New Roman"/>
              </a:rPr>
              <a:t>quản, 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nhận hàng hóa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giấy tờ về hàng hóa do </a:t>
            </a:r>
            <a:r>
              <a:rPr sz="1200" spc="-5" dirty="0">
                <a:latin typeface="Times New Roman"/>
                <a:cs typeface="Times New Roman"/>
              </a:rPr>
              <a:t>chủ hàng chịu trách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nhiệm.</a:t>
            </a: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dirty="0">
                <a:latin typeface="Times New Roman"/>
                <a:cs typeface="Times New Roman"/>
              </a:rPr>
              <a:t>Tuy nhiên trong quá 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dù </a:t>
            </a:r>
            <a:r>
              <a:rPr sz="1200" spc="-5" dirty="0">
                <a:latin typeface="Times New Roman"/>
                <a:cs typeface="Times New Roman"/>
              </a:rPr>
              <a:t>có áp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10" dirty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áp </a:t>
            </a:r>
            <a:r>
              <a:rPr sz="1200" dirty="0">
                <a:latin typeface="Times New Roman"/>
                <a:cs typeface="Times New Roman"/>
              </a:rPr>
              <a:t>tải,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vẫn phải </a:t>
            </a:r>
            <a:r>
              <a:rPr sz="1200" spc="-65" dirty="0">
                <a:latin typeface="Times New Roman"/>
                <a:cs typeface="Times New Roman"/>
              </a:rPr>
              <a:t>nêu 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tinh thần </a:t>
            </a:r>
            <a:r>
              <a:rPr sz="1200" spc="-5" dirty="0">
                <a:latin typeface="Times New Roman"/>
                <a:cs typeface="Times New Roman"/>
              </a:rPr>
              <a:t>trách </a:t>
            </a:r>
            <a:r>
              <a:rPr sz="1200" dirty="0">
                <a:latin typeface="Times New Roman"/>
                <a:cs typeface="Times New Roman"/>
              </a:rPr>
              <a:t>nhiệm đối với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xe, phối hợp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tải để quản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spc="-65" dirty="0">
                <a:latin typeface="Times New Roman"/>
                <a:cs typeface="Times New Roman"/>
              </a:rPr>
              <a:t>an 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trong quá 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</a:t>
            </a:r>
            <a:r>
              <a:rPr sz="1200" spc="-5" dirty="0">
                <a:latin typeface="Times New Roman"/>
                <a:cs typeface="Times New Roman"/>
              </a:rPr>
              <a:t>nêu cao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ảnh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hiệu của </a:t>
            </a:r>
            <a:r>
              <a:rPr sz="1200" spc="-5" dirty="0">
                <a:latin typeface="Times New Roman"/>
                <a:cs typeface="Times New Roman"/>
              </a:rPr>
              <a:t>doanh nghiệp </a:t>
            </a: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spc="-60" dirty="0">
                <a:latin typeface="Times New Roman"/>
                <a:cs typeface="Times New Roman"/>
              </a:rPr>
              <a:t>với  </a:t>
            </a:r>
            <a:r>
              <a:rPr sz="1200" spc="-5" dirty="0">
                <a:latin typeface="Times New Roman"/>
                <a:cs typeface="Times New Roman"/>
              </a:rPr>
              <a:t>chủ hàng.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85"/>
              </a:spcBef>
            </a:pPr>
            <a:r>
              <a:rPr sz="1200" b="1" i="1" spc="-5" dirty="0">
                <a:latin typeface="Times New Roman"/>
                <a:cs typeface="Times New Roman"/>
              </a:rPr>
              <a:t>2.1.2.2. </a:t>
            </a:r>
            <a:r>
              <a:rPr sz="1200" b="1" i="1" dirty="0">
                <a:latin typeface="Times New Roman"/>
                <a:cs typeface="Times New Roman"/>
              </a:rPr>
              <a:t>Ký </a:t>
            </a:r>
            <a:r>
              <a:rPr sz="1200" b="1" i="1" spc="-5" dirty="0">
                <a:latin typeface="Times New Roman"/>
                <a:cs typeface="Times New Roman"/>
              </a:rPr>
              <a:t>hiệu </a:t>
            </a:r>
            <a:r>
              <a:rPr sz="1200" b="1" i="1" dirty="0">
                <a:latin typeface="Times New Roman"/>
                <a:cs typeface="Times New Roman"/>
              </a:rPr>
              <a:t>hàng </a:t>
            </a:r>
            <a:r>
              <a:rPr sz="1200" b="1" i="1" spc="-5" dirty="0">
                <a:latin typeface="Times New Roman"/>
                <a:cs typeface="Times New Roman"/>
              </a:rPr>
              <a:t>hóa </a:t>
            </a:r>
            <a:r>
              <a:rPr sz="1200" b="1" i="1" dirty="0">
                <a:latin typeface="Times New Roman"/>
                <a:cs typeface="Times New Roman"/>
              </a:rPr>
              <a:t>trong bảo quản, </a:t>
            </a:r>
            <a:r>
              <a:rPr sz="1200" b="1" i="1" spc="-5" dirty="0">
                <a:latin typeface="Times New Roman"/>
                <a:cs typeface="Times New Roman"/>
              </a:rPr>
              <a:t>xếp dỡ và vận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tải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 err="1">
                <a:latin typeface="Times New Roman"/>
                <a:cs typeface="Times New Roman"/>
              </a:rPr>
              <a:t>hóa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đóng bao, kiện, hòm hoặc hộp đựng </a:t>
            </a:r>
            <a:r>
              <a:rPr sz="1200" spc="-5" dirty="0">
                <a:latin typeface="Times New Roman"/>
                <a:cs typeface="Times New Roman"/>
              </a:rPr>
              <a:t>có ghi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dirty="0">
                <a:latin typeface="Times New Roman"/>
                <a:cs typeface="Times New Roman"/>
              </a:rPr>
              <a:t>hiệu, mã hiệu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>
                <a:latin typeface="Times New Roman"/>
                <a:cs typeface="Times New Roman"/>
              </a:rPr>
              <a:t>ngoài </a:t>
            </a:r>
            <a:r>
              <a:rPr sz="1200" spc="-65" dirty="0">
                <a:latin typeface="Times New Roman"/>
                <a:cs typeface="Times New Roman"/>
              </a:rPr>
              <a:t>bao  </a:t>
            </a:r>
            <a:r>
              <a:rPr sz="1200" dirty="0">
                <a:latin typeface="Times New Roman"/>
                <a:cs typeface="Times New Roman"/>
              </a:rPr>
              <a:t>bì. Nhìn </a:t>
            </a:r>
            <a:r>
              <a:rPr sz="1200" spc="-5" dirty="0">
                <a:latin typeface="Times New Roman"/>
                <a:cs typeface="Times New Roman"/>
              </a:rPr>
              <a:t>vào bao </a:t>
            </a:r>
            <a:r>
              <a:rPr sz="1200" dirty="0">
                <a:latin typeface="Times New Roman"/>
                <a:cs typeface="Times New Roman"/>
              </a:rPr>
              <a:t>bì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hàng hóa,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dirty="0" err="1">
                <a:latin typeface="Times New Roman"/>
                <a:cs typeface="Times New Roman"/>
              </a:rPr>
              <a:t>biết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ợc</a:t>
            </a:r>
            <a:r>
              <a:rPr sz="1200" spc="-6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Tên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hóa,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sản </a:t>
            </a:r>
            <a:r>
              <a:rPr sz="1200" dirty="0">
                <a:latin typeface="Times New Roman"/>
                <a:cs typeface="Times New Roman"/>
              </a:rPr>
              <a:t>xuất,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phương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pháp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 quản </a:t>
            </a:r>
            <a:r>
              <a:rPr sz="1200" dirty="0">
                <a:latin typeface="Times New Roman"/>
                <a:cs typeface="Times New Roman"/>
              </a:rPr>
              <a:t>trong quá trình xếp dỡ,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dirty="0">
                <a:latin typeface="Times New Roman"/>
                <a:cs typeface="Times New Roman"/>
              </a:rPr>
              <a:t> tải.</a:t>
            </a: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những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xuất </a:t>
            </a:r>
            <a:r>
              <a:rPr sz="1200" spc="-5" dirty="0">
                <a:latin typeface="Times New Roman"/>
                <a:cs typeface="Times New Roman"/>
              </a:rPr>
              <a:t>nhập khẩu, bên ngoài bao </a:t>
            </a:r>
            <a:r>
              <a:rPr sz="1200" spc="5" dirty="0">
                <a:latin typeface="Times New Roman"/>
                <a:cs typeface="Times New Roman"/>
              </a:rPr>
              <a:t>bì </a:t>
            </a:r>
            <a:r>
              <a:rPr sz="1200" spc="-5" dirty="0">
                <a:latin typeface="Times New Roman"/>
                <a:cs typeface="Times New Roman"/>
              </a:rPr>
              <a:t>còn ghi: </a:t>
            </a:r>
            <a:r>
              <a:rPr sz="1200" dirty="0">
                <a:latin typeface="Times New Roman"/>
                <a:cs typeface="Times New Roman"/>
              </a:rPr>
              <a:t>Số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đơn,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kiện </a:t>
            </a:r>
            <a:r>
              <a:rPr sz="1200" spc="-5" dirty="0">
                <a:latin typeface="Times New Roman"/>
                <a:cs typeface="Times New Roman"/>
              </a:rPr>
              <a:t>hàng  cùng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-5" dirty="0">
                <a:latin typeface="Times New Roman"/>
                <a:cs typeface="Times New Roman"/>
              </a:rPr>
              <a:t>(thiết </a:t>
            </a:r>
            <a:r>
              <a:rPr sz="1200" dirty="0">
                <a:latin typeface="Times New Roman"/>
                <a:cs typeface="Times New Roman"/>
              </a:rPr>
              <a:t>bị đồng bộ), </a:t>
            </a:r>
            <a:r>
              <a:rPr sz="1200" spc="-5" dirty="0">
                <a:latin typeface="Times New Roman"/>
                <a:cs typeface="Times New Roman"/>
              </a:rPr>
              <a:t>trạm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(cảng </a:t>
            </a:r>
            <a:r>
              <a:rPr sz="1200" dirty="0">
                <a:latin typeface="Times New Roman"/>
                <a:cs typeface="Times New Roman"/>
              </a:rPr>
              <a:t>đi)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hàng, </a:t>
            </a:r>
            <a:r>
              <a:rPr sz="1200" dirty="0">
                <a:latin typeface="Times New Roman"/>
                <a:cs typeface="Times New Roman"/>
              </a:rPr>
              <a:t>cảng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spc="-85" dirty="0">
                <a:latin typeface="Times New Roman"/>
                <a:cs typeface="Times New Roman"/>
              </a:rPr>
              <a:t>hàng.  </a:t>
            </a:r>
            <a:r>
              <a:rPr sz="1200" spc="-5" dirty="0">
                <a:latin typeface="Times New Roman"/>
                <a:cs typeface="Times New Roman"/>
              </a:rPr>
              <a:t>Ngoài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những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nội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dung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đã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ghi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bao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bì,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một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hóa,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còn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ghi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một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ký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hiệu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quy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869441"/>
            <a:ext cx="6153785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430">
              <a:lnSpc>
                <a:spcPct val="110100"/>
              </a:lnSpc>
              <a:spcBef>
                <a:spcPts val="10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bảo </a:t>
            </a:r>
            <a:r>
              <a:rPr sz="1200" dirty="0" err="1">
                <a:latin typeface="Times New Roman"/>
                <a:cs typeface="Times New Roman"/>
              </a:rPr>
              <a:t>quản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nh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Vị </a:t>
            </a:r>
            <a:r>
              <a:rPr sz="1200" dirty="0">
                <a:latin typeface="Times New Roman"/>
                <a:cs typeface="Times New Roman"/>
              </a:rPr>
              <a:t>trí móc cẩu khi xếp dỡ,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5" dirty="0">
                <a:latin typeface="Times New Roman"/>
                <a:cs typeface="Times New Roman"/>
              </a:rPr>
              <a:t>dễ </a:t>
            </a:r>
            <a:r>
              <a:rPr sz="1200" dirty="0">
                <a:latin typeface="Times New Roman"/>
                <a:cs typeface="Times New Roman"/>
              </a:rPr>
              <a:t>vỡ, </a:t>
            </a:r>
            <a:r>
              <a:rPr sz="1200" spc="5" dirty="0">
                <a:latin typeface="Times New Roman"/>
                <a:cs typeface="Times New Roman"/>
              </a:rPr>
              <a:t>ký </a:t>
            </a:r>
            <a:r>
              <a:rPr sz="1200" dirty="0">
                <a:latin typeface="Times New Roman"/>
                <a:cs typeface="Times New Roman"/>
              </a:rPr>
              <a:t>hiệu để hàng hóa </a:t>
            </a:r>
            <a:r>
              <a:rPr sz="1200" spc="-110" dirty="0">
                <a:latin typeface="Times New Roman"/>
                <a:cs typeface="Times New Roman"/>
              </a:rPr>
              <a:t>theo 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thẳng </a:t>
            </a:r>
            <a:r>
              <a:rPr sz="1200" spc="-5" dirty="0">
                <a:latin typeface="Times New Roman"/>
                <a:cs typeface="Times New Roman"/>
              </a:rPr>
              <a:t>đứng,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err="1">
                <a:latin typeface="Times New Roman"/>
                <a:cs typeface="Times New Roman"/>
              </a:rPr>
              <a:t>tránh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m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a</a:t>
            </a:r>
            <a:r>
              <a:rPr sz="1200" spc="-8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tránh ánh </a:t>
            </a:r>
            <a:r>
              <a:rPr sz="1200" dirty="0">
                <a:latin typeface="Times New Roman"/>
                <a:cs typeface="Times New Roman"/>
              </a:rPr>
              <a:t>nắng trực </a:t>
            </a:r>
            <a:r>
              <a:rPr sz="1200" spc="-5" dirty="0">
                <a:latin typeface="Times New Roman"/>
                <a:cs typeface="Times New Roman"/>
              </a:rPr>
              <a:t>tiếp vào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5" dirty="0">
                <a:latin typeface="Times New Roman"/>
                <a:cs typeface="Times New Roman"/>
              </a:rPr>
              <a:t>hóa,</a:t>
            </a:r>
            <a:r>
              <a:rPr sz="1200" spc="-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v.v…</a:t>
            </a:r>
          </a:p>
          <a:p>
            <a:pPr marL="12700" marR="5080" indent="456565">
              <a:lnSpc>
                <a:spcPct val="1108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Sau đây,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5" dirty="0">
                <a:latin typeface="Times New Roman"/>
                <a:cs typeface="Times New Roman"/>
              </a:rPr>
              <a:t>bày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5" dirty="0">
                <a:latin typeface="Times New Roman"/>
                <a:cs typeface="Times New Roman"/>
              </a:rPr>
              <a:t>số ký </a:t>
            </a:r>
            <a:r>
              <a:rPr sz="1200" dirty="0">
                <a:latin typeface="Times New Roman"/>
                <a:cs typeface="Times New Roman"/>
              </a:rPr>
              <a:t>hiệu thông dụng của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5" dirty="0">
                <a:latin typeface="Times New Roman"/>
                <a:cs typeface="Times New Roman"/>
              </a:rPr>
              <a:t>cần chú </a:t>
            </a:r>
            <a:r>
              <a:rPr sz="1200" dirty="0">
                <a:latin typeface="Times New Roman"/>
                <a:cs typeface="Times New Roman"/>
              </a:rPr>
              <a:t>ý </a:t>
            </a:r>
            <a:r>
              <a:rPr sz="1200" spc="1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bảo quản,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-10" dirty="0">
                <a:latin typeface="Times New Roman"/>
                <a:cs typeface="Times New Roman"/>
              </a:rPr>
              <a:t>dỡ 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tải.</a:t>
            </a:r>
          </a:p>
          <a:p>
            <a:pPr marL="502920">
              <a:lnSpc>
                <a:spcPct val="100000"/>
              </a:lnSpc>
              <a:spcBef>
                <a:spcPts val="720"/>
              </a:spcBef>
            </a:pPr>
            <a:r>
              <a:rPr sz="1400" spc="-5" dirty="0">
                <a:latin typeface="Times New Roman"/>
                <a:cs typeface="Times New Roman"/>
              </a:rPr>
              <a:t>KÝ HIỆU HÀNG HÓA TRONG BẢO QUẢN, XẾP DỠ VÀ VẬN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TẢI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56005" y="2259964"/>
            <a:ext cx="1878964" cy="19157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24200" y="2310129"/>
            <a:ext cx="1847214" cy="18167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81600" y="2282825"/>
            <a:ext cx="1878965" cy="18688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05839" y="4986654"/>
            <a:ext cx="2057400" cy="16668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22929" y="5017134"/>
            <a:ext cx="1922780" cy="1607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75250" y="5081709"/>
            <a:ext cx="1891665" cy="17121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289871"/>
              </p:ext>
            </p:extLst>
          </p:nvPr>
        </p:nvGraphicFramePr>
        <p:xfrm>
          <a:off x="878839" y="2259964"/>
          <a:ext cx="6315075" cy="49880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4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7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3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88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2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48831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 </a:t>
                      </a:r>
                      <a:r>
                        <a:rPr sz="1400" spc="-90" dirty="0" smtClean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lang="vi-VN" sz="1400" spc="-9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400" spc="-90" dirty="0" err="1" smtClean="0">
                          <a:latin typeface="Times New Roman"/>
                          <a:cs typeface="Times New Roman"/>
                        </a:rPr>
                        <a:t>ớng</a:t>
                      </a:r>
                      <a:r>
                        <a:rPr sz="1400" spc="-9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lên</a:t>
                      </a:r>
                      <a:r>
                        <a:rPr sz="14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trên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4833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Dễ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vỡ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 marL="858519" marR="149860" indent="-765810">
                        <a:lnSpc>
                          <a:spcPct val="110700"/>
                        </a:lnSpc>
                        <a:spcBef>
                          <a:spcPts val="40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3.Không để chồng quá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14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kiện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10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787">
                <a:tc>
                  <a:txBody>
                    <a:bodyPr/>
                    <a:lstStyle/>
                    <a:p>
                      <a:pPr marL="614680">
                        <a:lnSpc>
                          <a:spcPts val="1605"/>
                        </a:lnSpc>
                        <a:spcBef>
                          <a:spcPts val="86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4.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Tránh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nóng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09220" marB="0"/>
                </a:tc>
                <a:tc>
                  <a:txBody>
                    <a:bodyPr/>
                    <a:lstStyle/>
                    <a:p>
                      <a:pPr marL="572135">
                        <a:lnSpc>
                          <a:spcPts val="1605"/>
                        </a:lnSpc>
                        <a:spcBef>
                          <a:spcPts val="86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Dễ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cháy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09220" marB="0"/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ts val="1605"/>
                        </a:lnSpc>
                        <a:spcBef>
                          <a:spcPts val="86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6. Mở ra ở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đây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092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839" y="989330"/>
            <a:ext cx="2058670" cy="22078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38170" y="1205230"/>
            <a:ext cx="1819275" cy="19538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86045" y="1289050"/>
            <a:ext cx="1868804" cy="17862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97280" y="3951604"/>
            <a:ext cx="1797050" cy="19221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22929" y="3904615"/>
            <a:ext cx="1924685" cy="18364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15254" y="3950334"/>
            <a:ext cx="1811654" cy="19234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17905" y="6508750"/>
            <a:ext cx="1953895" cy="22377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122929" y="6449695"/>
            <a:ext cx="1861820" cy="21793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109845" y="6807834"/>
            <a:ext cx="2103120" cy="14611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893078"/>
              </p:ext>
            </p:extLst>
          </p:nvPr>
        </p:nvGraphicFramePr>
        <p:xfrm>
          <a:off x="878839" y="989330"/>
          <a:ext cx="6461125" cy="8195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4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5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1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87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73660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7.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Tránh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vi-VN" sz="1200" spc="-11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110" dirty="0" err="1" smtClean="0">
                          <a:latin typeface="Times New Roman"/>
                          <a:cs typeface="Times New Roman"/>
                        </a:rPr>
                        <a:t>ớt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8768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Chất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ăn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mòn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9657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Tránh ánh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sáng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20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358">
                <a:tc>
                  <a:txBody>
                    <a:bodyPr/>
                    <a:lstStyle/>
                    <a:p>
                      <a:pPr marL="53721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Cấm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dùng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móc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/>
                </a:tc>
                <a:tc>
                  <a:txBody>
                    <a:bodyPr/>
                    <a:lstStyle/>
                    <a:p>
                      <a:pPr marL="65532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11.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Dễ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nổ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/>
                </a:tc>
                <a:tc>
                  <a:txBody>
                    <a:bodyPr/>
                    <a:lstStyle/>
                    <a:p>
                      <a:pPr marL="492125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Nổ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nguy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hiểm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80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142">
                <a:tc>
                  <a:txBody>
                    <a:bodyPr/>
                    <a:lstStyle/>
                    <a:p>
                      <a:pPr marL="293370">
                        <a:lnSpc>
                          <a:spcPts val="1605"/>
                        </a:lnSpc>
                        <a:spcBef>
                          <a:spcPts val="8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13. </a:t>
                      </a:r>
                      <a:r>
                        <a:rPr sz="1400" spc="-10" dirty="0" err="1">
                          <a:latin typeface="Times New Roman"/>
                          <a:cs typeface="Times New Roman"/>
                        </a:rPr>
                        <a:t>Gặp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90" dirty="0" smtClean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lang="vi-VN" sz="1400" spc="-9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400" spc="-90" dirty="0" err="1" smtClean="0">
                          <a:latin typeface="Times New Roman"/>
                          <a:cs typeface="Times New Roman"/>
                        </a:rPr>
                        <a:t>ớc</a:t>
                      </a:r>
                      <a:r>
                        <a:rPr sz="1400" spc="-9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bốc</a:t>
                      </a:r>
                      <a:r>
                        <a:rPr sz="14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cháy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0" marB="0"/>
                </a:tc>
                <a:tc>
                  <a:txBody>
                    <a:bodyPr/>
                    <a:lstStyle/>
                    <a:p>
                      <a:pPr marL="508000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14.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Tránh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lạnh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0" marB="0"/>
                </a:tc>
                <a:tc>
                  <a:txBody>
                    <a:bodyPr/>
                    <a:lstStyle/>
                    <a:p>
                      <a:pPr marR="167005"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15.Móc ở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đây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065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2205" y="1507489"/>
            <a:ext cx="1726564" cy="1562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22929" y="990600"/>
            <a:ext cx="1856105" cy="2426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98109" y="1400810"/>
            <a:ext cx="1844039" cy="17811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74166" y="4319270"/>
            <a:ext cx="1856358" cy="18135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71189" y="4159250"/>
            <a:ext cx="1751330" cy="21412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28590" y="4457700"/>
            <a:ext cx="1783080" cy="15424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868667"/>
              </p:ext>
            </p:extLst>
          </p:nvPr>
        </p:nvGraphicFramePr>
        <p:xfrm>
          <a:off x="933450" y="990600"/>
          <a:ext cx="6316345" cy="80149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3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3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9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046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888">
                <a:tc>
                  <a:txBody>
                    <a:bodyPr/>
                    <a:lstStyle/>
                    <a:p>
                      <a:pPr marL="406400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16.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Đừng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va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chạm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436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17.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Chất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độc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3782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18.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Cấm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nghiêng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ợc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61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9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19.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Chất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phóng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xạ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60833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Chất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lỏng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71120" marR="119380" indent="123189">
                        <a:lnSpc>
                          <a:spcPct val="110800"/>
                        </a:lnSpc>
                        <a:spcBef>
                          <a:spcPts val="4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21. Nguy nhiểm khi thay đổi  nhiệt độ,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ý khoảng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nghiệt</a:t>
                      </a:r>
                      <a:r>
                        <a:rPr sz="12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độ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753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cho phép.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0196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2433954" y="7235825"/>
            <a:ext cx="3270250" cy="17697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964438"/>
            <a:ext cx="5784215" cy="1869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152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22. </a:t>
            </a:r>
            <a:r>
              <a:rPr sz="1200" spc="-5" dirty="0">
                <a:latin typeface="Times New Roman"/>
                <a:cs typeface="Times New Roman"/>
              </a:rPr>
              <a:t>Tránh </a:t>
            </a:r>
            <a:r>
              <a:rPr sz="1200" dirty="0">
                <a:latin typeface="Times New Roman"/>
                <a:cs typeface="Times New Roman"/>
              </a:rPr>
              <a:t>ô nhiễm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365760" algn="ctr">
              <a:lnSpc>
                <a:spcPct val="100000"/>
              </a:lnSpc>
              <a:spcBef>
                <a:spcPts val="795"/>
              </a:spcBef>
            </a:pPr>
            <a:r>
              <a:rPr sz="1400" spc="-5" dirty="0">
                <a:latin typeface="Times New Roman"/>
                <a:cs typeface="Times New Roman"/>
              </a:rPr>
              <a:t>BIỂU </a:t>
            </a:r>
            <a:r>
              <a:rPr sz="1400" dirty="0" smtClean="0">
                <a:latin typeface="Times New Roman"/>
                <a:cs typeface="Times New Roman"/>
              </a:rPr>
              <a:t>TR</a:t>
            </a:r>
            <a:r>
              <a:rPr lang="vi-VN" sz="1400" dirty="0" smtClean="0">
                <a:latin typeface="Times New Roman"/>
                <a:cs typeface="Times New Roman"/>
              </a:rPr>
              <a:t>Ư</a:t>
            </a:r>
            <a:r>
              <a:rPr sz="140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HÀNG HÓA NGUY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HIỂM</a:t>
            </a: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i="1" spc="-5" dirty="0">
                <a:latin typeface="Times New Roman"/>
                <a:cs typeface="Times New Roman"/>
              </a:rPr>
              <a:t>(Ban hành </a:t>
            </a:r>
            <a:r>
              <a:rPr sz="1400" i="1" dirty="0">
                <a:latin typeface="Times New Roman"/>
                <a:cs typeface="Times New Roman"/>
              </a:rPr>
              <a:t>kèm </a:t>
            </a:r>
            <a:r>
              <a:rPr sz="1400" i="1" spc="-5" dirty="0">
                <a:latin typeface="Times New Roman"/>
                <a:cs typeface="Times New Roman"/>
              </a:rPr>
              <a:t>theo Nghị định </a:t>
            </a:r>
            <a:r>
              <a:rPr sz="1400" i="1" spc="5" dirty="0">
                <a:latin typeface="Times New Roman"/>
                <a:cs typeface="Times New Roman"/>
              </a:rPr>
              <a:t>số </a:t>
            </a:r>
            <a:r>
              <a:rPr sz="1400" i="1" spc="-5" dirty="0">
                <a:latin typeface="Times New Roman"/>
                <a:cs typeface="Times New Roman"/>
              </a:rPr>
              <a:t>104/2009/ </a:t>
            </a:r>
            <a:r>
              <a:rPr sz="1400" i="1" dirty="0">
                <a:latin typeface="Times New Roman"/>
                <a:cs typeface="Times New Roman"/>
              </a:rPr>
              <a:t>NĐ-CP </a:t>
            </a:r>
            <a:r>
              <a:rPr sz="1400" i="1" spc="-5" dirty="0">
                <a:latin typeface="Times New Roman"/>
                <a:cs typeface="Times New Roman"/>
              </a:rPr>
              <a:t>ngày </a:t>
            </a:r>
            <a:r>
              <a:rPr sz="1400" i="1" dirty="0">
                <a:latin typeface="Times New Roman"/>
                <a:cs typeface="Times New Roman"/>
              </a:rPr>
              <a:t>09 </a:t>
            </a:r>
            <a:r>
              <a:rPr sz="1400" i="1" spc="-5" dirty="0">
                <a:latin typeface="Times New Roman"/>
                <a:cs typeface="Times New Roman"/>
              </a:rPr>
              <a:t>tháng 11 </a:t>
            </a:r>
            <a:r>
              <a:rPr sz="1400" i="1" dirty="0">
                <a:latin typeface="Times New Roman"/>
                <a:cs typeface="Times New Roman"/>
              </a:rPr>
              <a:t>năm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2009</a:t>
            </a:r>
            <a:endParaRPr sz="1400" dirty="0">
              <a:latin typeface="Times New Roman"/>
              <a:cs typeface="Times New Roman"/>
            </a:endParaRPr>
          </a:p>
          <a:p>
            <a:pPr marL="2522855">
              <a:lnSpc>
                <a:spcPct val="100000"/>
              </a:lnSpc>
              <a:spcBef>
                <a:spcPts val="770"/>
              </a:spcBef>
            </a:pPr>
            <a:r>
              <a:rPr sz="1400" i="1" spc="-5" dirty="0">
                <a:latin typeface="Times New Roman"/>
                <a:cs typeface="Times New Roman"/>
              </a:rPr>
              <a:t>của Chính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phủ)</a:t>
            </a:r>
            <a:endParaRPr sz="1400" dirty="0">
              <a:latin typeface="Times New Roman"/>
              <a:cs typeface="Times New Roman"/>
            </a:endParaRPr>
          </a:p>
          <a:p>
            <a:pPr marL="372110">
              <a:lnSpc>
                <a:spcPct val="100000"/>
              </a:lnSpc>
              <a:spcBef>
                <a:spcPts val="765"/>
              </a:spcBef>
            </a:pPr>
            <a:r>
              <a:rPr sz="1400" dirty="0">
                <a:latin typeface="Times New Roman"/>
                <a:cs typeface="Times New Roman"/>
              </a:rPr>
              <a:t>1. </a:t>
            </a:r>
            <a:r>
              <a:rPr sz="1400" spc="-5" dirty="0" err="1">
                <a:latin typeface="Times New Roman"/>
                <a:cs typeface="Times New Roman"/>
              </a:rPr>
              <a:t>Biểu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err="1" smtClean="0">
                <a:latin typeface="Times New Roman"/>
                <a:cs typeface="Times New Roman"/>
              </a:rPr>
              <a:t>tr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hàng hóa </a:t>
            </a:r>
            <a:r>
              <a:rPr sz="1400" dirty="0">
                <a:latin typeface="Times New Roman"/>
                <a:cs typeface="Times New Roman"/>
              </a:rPr>
              <a:t>nguy hiểm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3" name="object 3"/>
          <p:cNvSpPr/>
          <p:nvPr/>
        </p:nvSpPr>
        <p:spPr>
          <a:xfrm>
            <a:off x="1005839" y="3334384"/>
            <a:ext cx="1740535" cy="1805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5839" y="5710554"/>
            <a:ext cx="1917064" cy="1901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50235" y="5710554"/>
            <a:ext cx="1903094" cy="18561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227152" y="5710554"/>
            <a:ext cx="1833113" cy="19900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78839" y="2950321"/>
          <a:ext cx="6381749" cy="53404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7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5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8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0762">
                <a:tc>
                  <a:txBody>
                    <a:bodyPr/>
                    <a:lstStyle/>
                    <a:p>
                      <a:pPr marL="12700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Loại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1: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2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84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Loại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96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7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ts val="160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Loại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3: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839" y="990600"/>
            <a:ext cx="1874520" cy="20408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5839" y="3601084"/>
            <a:ext cx="1946275" cy="190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50235" y="3602990"/>
            <a:ext cx="1819275" cy="20618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90490" y="3602990"/>
            <a:ext cx="1882139" cy="2057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05839" y="6621780"/>
            <a:ext cx="2008505" cy="1912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61029" y="6621780"/>
            <a:ext cx="1878965" cy="18027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78839" y="990600"/>
          <a:ext cx="6320790" cy="81337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7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9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46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52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Loại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4: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92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425">
                <a:tc>
                  <a:txBody>
                    <a:bodyPr/>
                    <a:lstStyle/>
                    <a:p>
                      <a:pPr marR="70993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Nhóm</a:t>
                      </a:r>
                      <a:r>
                        <a:rPr sz="14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4.1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 marR="616585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Nhóm</a:t>
                      </a:r>
                      <a:r>
                        <a:rPr sz="14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4.2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 marL="7251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Nhóm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4.3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32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Loại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1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709930" algn="r">
                        <a:lnSpc>
                          <a:spcPts val="160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Nhóm</a:t>
                      </a:r>
                      <a:r>
                        <a:rPr sz="14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5.1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616585" algn="r">
                        <a:lnSpc>
                          <a:spcPts val="160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Nhóm</a:t>
                      </a:r>
                      <a:r>
                        <a:rPr sz="14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5.2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839" y="1376044"/>
            <a:ext cx="1822450" cy="17697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66745" y="1377950"/>
            <a:ext cx="1866900" cy="1784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6964" y="4121150"/>
            <a:ext cx="1786255" cy="18376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37589" y="6530340"/>
            <a:ext cx="1943100" cy="18789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78839" y="993505"/>
          <a:ext cx="4282440" cy="7800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8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3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000">
                <a:tc>
                  <a:txBody>
                    <a:bodyPr/>
                    <a:lstStyle/>
                    <a:p>
                      <a:pPr marL="12700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Loại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6: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2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124">
                <a:tc>
                  <a:txBody>
                    <a:bodyPr/>
                    <a:lstStyle/>
                    <a:p>
                      <a:pPr marL="7747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Nhóm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6.1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L="74739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Nhóm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6.2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493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579">
                <a:tc>
                  <a:txBody>
                    <a:bodyPr/>
                    <a:lstStyle/>
                    <a:p>
                      <a:pPr marL="144145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Loại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7: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4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481">
                <a:tc>
                  <a:txBody>
                    <a:bodyPr/>
                    <a:lstStyle/>
                    <a:p>
                      <a:pPr marL="144145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Loại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8: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62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926">
                <a:tc>
                  <a:txBody>
                    <a:bodyPr/>
                    <a:lstStyle/>
                    <a:p>
                      <a:pPr marL="144145" algn="ctr">
                        <a:lnSpc>
                          <a:spcPts val="1605"/>
                        </a:lnSpc>
                        <a:spcBef>
                          <a:spcPts val="5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Loại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9: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26</a:t>
            </a:fld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2519" y="990600"/>
            <a:ext cx="1793875" cy="1722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3058" y="2723743"/>
            <a:ext cx="3020060" cy="114744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400" spc="-5" dirty="0" err="1">
                <a:latin typeface="Times New Roman"/>
                <a:cs typeface="Times New Roman"/>
              </a:rPr>
              <a:t>Kích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th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ớc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biểu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tr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smtClean="0">
                <a:latin typeface="Times New Roman"/>
                <a:cs typeface="Times New Roman"/>
              </a:rPr>
              <a:t>ng</a:t>
            </a:r>
            <a:r>
              <a:rPr sz="1400" spc="-65" dirty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  <a:p>
            <a:pPr marL="475615" indent="-104139">
              <a:lnSpc>
                <a:spcPct val="100000"/>
              </a:lnSpc>
              <a:spcBef>
                <a:spcPts val="530"/>
              </a:spcBef>
              <a:buChar char="-"/>
              <a:tabLst>
                <a:tab pos="476250" algn="l"/>
              </a:tabLst>
            </a:pPr>
            <a:r>
              <a:rPr sz="1400" spc="-5" dirty="0">
                <a:latin typeface="Times New Roman"/>
                <a:cs typeface="Times New Roman"/>
              </a:rPr>
              <a:t>Kiện hàng 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100 </a:t>
            </a:r>
            <a:r>
              <a:rPr sz="1400" spc="-15" dirty="0">
                <a:latin typeface="Times New Roman"/>
                <a:cs typeface="Times New Roman"/>
              </a:rPr>
              <a:t>mm </a:t>
            </a:r>
            <a:r>
              <a:rPr sz="1400" dirty="0">
                <a:latin typeface="Times New Roman"/>
                <a:cs typeface="Times New Roman"/>
              </a:rPr>
              <a:t>x 100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mm;</a:t>
            </a:r>
            <a:endParaRPr sz="1400" dirty="0">
              <a:latin typeface="Times New Roman"/>
              <a:cs typeface="Times New Roman"/>
            </a:endParaRPr>
          </a:p>
          <a:p>
            <a:pPr marL="475615" indent="-104139">
              <a:lnSpc>
                <a:spcPct val="100000"/>
              </a:lnSpc>
              <a:spcBef>
                <a:spcPts val="530"/>
              </a:spcBef>
              <a:buChar char="-"/>
              <a:tabLst>
                <a:tab pos="476250" algn="l"/>
              </a:tabLst>
            </a:pPr>
            <a:r>
              <a:rPr sz="1400" spc="-5" dirty="0">
                <a:latin typeface="Times New Roman"/>
                <a:cs typeface="Times New Roman"/>
              </a:rPr>
              <a:t>Công-ten-nơ 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250 </a:t>
            </a:r>
            <a:r>
              <a:rPr sz="1400" dirty="0">
                <a:latin typeface="Times New Roman"/>
                <a:cs typeface="Times New Roman"/>
              </a:rPr>
              <a:t>mm  x  250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mm;</a:t>
            </a:r>
            <a:endParaRPr sz="1400" dirty="0">
              <a:latin typeface="Times New Roman"/>
              <a:cs typeface="Times New Roman"/>
            </a:endParaRPr>
          </a:p>
          <a:p>
            <a:pPr marL="475615" indent="-104139">
              <a:lnSpc>
                <a:spcPct val="100000"/>
              </a:lnSpc>
              <a:spcBef>
                <a:spcPts val="530"/>
              </a:spcBef>
              <a:buChar char="-"/>
              <a:tabLst>
                <a:tab pos="476250" algn="l"/>
              </a:tabLst>
            </a:pP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500 </a:t>
            </a:r>
            <a:r>
              <a:rPr sz="1400" spc="-10" dirty="0">
                <a:latin typeface="Times New Roman"/>
                <a:cs typeface="Times New Roman"/>
              </a:rPr>
              <a:t>mm  </a:t>
            </a:r>
            <a:r>
              <a:rPr sz="1400" dirty="0">
                <a:latin typeface="Times New Roman"/>
                <a:cs typeface="Times New Roman"/>
              </a:rPr>
              <a:t>x  500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mm.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46828" y="4418203"/>
            <a:ext cx="529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100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5039" y="4669663"/>
            <a:ext cx="377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5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83179" y="6178677"/>
            <a:ext cx="2331085" cy="992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571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100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mm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263525">
              <a:lnSpc>
                <a:spcPct val="100000"/>
              </a:lnSpc>
              <a:spcBef>
                <a:spcPts val="1025"/>
              </a:spcBef>
            </a:pPr>
            <a:r>
              <a:rPr sz="1200" dirty="0">
                <a:latin typeface="Times New Roman"/>
                <a:cs typeface="Times New Roman"/>
              </a:rPr>
              <a:t>5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mm</a:t>
            </a: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400" spc="-5" dirty="0">
                <a:latin typeface="Times New Roman"/>
                <a:cs typeface="Times New Roman"/>
              </a:rPr>
              <a:t>Hình 2-7: </a:t>
            </a:r>
            <a:r>
              <a:rPr sz="1400" spc="-5" dirty="0" err="1">
                <a:latin typeface="Times New Roman"/>
                <a:cs typeface="Times New Roman"/>
              </a:rPr>
              <a:t>Kích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th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ớc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biểu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60" dirty="0" err="1" smtClean="0">
                <a:latin typeface="Times New Roman"/>
                <a:cs typeface="Times New Roman"/>
              </a:rPr>
              <a:t>tr</a:t>
            </a:r>
            <a:r>
              <a:rPr lang="vi-VN" sz="1400" spc="-160" dirty="0" smtClean="0">
                <a:latin typeface="Times New Roman"/>
                <a:cs typeface="Times New Roman"/>
              </a:rPr>
              <a:t>ư</a:t>
            </a:r>
            <a:r>
              <a:rPr sz="1400" spc="-160" dirty="0" smtClean="0">
                <a:latin typeface="Times New Roman"/>
                <a:cs typeface="Times New Roman"/>
              </a:rPr>
              <a:t>ng</a:t>
            </a:r>
            <a:endParaRPr sz="1400" dirty="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660967" y="4195127"/>
            <a:ext cx="2204085" cy="1179830"/>
            <a:chOff x="2660967" y="4195127"/>
            <a:chExt cx="2204085" cy="1179830"/>
          </a:xfrm>
        </p:grpSpPr>
        <p:sp>
          <p:nvSpPr>
            <p:cNvPr id="8" name="object 8"/>
            <p:cNvSpPr/>
            <p:nvPr/>
          </p:nvSpPr>
          <p:spPr>
            <a:xfrm>
              <a:off x="3031489" y="4529455"/>
              <a:ext cx="1554480" cy="731520"/>
            </a:xfrm>
            <a:custGeom>
              <a:avLst/>
              <a:gdLst/>
              <a:ahLst/>
              <a:cxnLst/>
              <a:rect l="l" t="t" r="r" b="b"/>
              <a:pathLst>
                <a:path w="1554479" h="731520">
                  <a:moveTo>
                    <a:pt x="731520" y="0"/>
                  </a:moveTo>
                  <a:lnTo>
                    <a:pt x="0" y="731520"/>
                  </a:lnTo>
                </a:path>
                <a:path w="1554479" h="731520">
                  <a:moveTo>
                    <a:pt x="731520" y="0"/>
                  </a:moveTo>
                  <a:lnTo>
                    <a:pt x="1554480" y="73152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940049" y="4382770"/>
              <a:ext cx="1737360" cy="822960"/>
            </a:xfrm>
            <a:custGeom>
              <a:avLst/>
              <a:gdLst/>
              <a:ahLst/>
              <a:cxnLst/>
              <a:rect l="l" t="t" r="r" b="b"/>
              <a:pathLst>
                <a:path w="1737360" h="822960">
                  <a:moveTo>
                    <a:pt x="822960" y="0"/>
                  </a:moveTo>
                  <a:lnTo>
                    <a:pt x="0" y="822959"/>
                  </a:lnTo>
                </a:path>
                <a:path w="1737360" h="822960">
                  <a:moveTo>
                    <a:pt x="822960" y="0"/>
                  </a:moveTo>
                  <a:lnTo>
                    <a:pt x="1737360" y="822959"/>
                  </a:lnTo>
                </a:path>
              </a:pathLst>
            </a:custGeom>
            <a:ln w="952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3854449" y="4199890"/>
              <a:ext cx="1005840" cy="1078865"/>
            </a:xfrm>
            <a:custGeom>
              <a:avLst/>
              <a:gdLst/>
              <a:ahLst/>
              <a:cxnLst/>
              <a:rect l="l" t="t" r="r" b="b"/>
              <a:pathLst>
                <a:path w="1005839" h="1078864">
                  <a:moveTo>
                    <a:pt x="0" y="182880"/>
                  </a:moveTo>
                  <a:lnTo>
                    <a:pt x="182879" y="0"/>
                  </a:lnTo>
                </a:path>
                <a:path w="1005839" h="1078864">
                  <a:moveTo>
                    <a:pt x="822960" y="1078864"/>
                  </a:moveTo>
                  <a:lnTo>
                    <a:pt x="1005839" y="89598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945889" y="4291330"/>
              <a:ext cx="822960" cy="731520"/>
            </a:xfrm>
            <a:custGeom>
              <a:avLst/>
              <a:gdLst/>
              <a:ahLst/>
              <a:cxnLst/>
              <a:rect l="l" t="t" r="r" b="b"/>
              <a:pathLst>
                <a:path w="822960" h="731520">
                  <a:moveTo>
                    <a:pt x="761799" y="685637"/>
                  </a:moveTo>
                  <a:lnTo>
                    <a:pt x="740663" y="709422"/>
                  </a:lnTo>
                  <a:lnTo>
                    <a:pt x="822960" y="731520"/>
                  </a:lnTo>
                  <a:lnTo>
                    <a:pt x="808950" y="696468"/>
                  </a:lnTo>
                  <a:lnTo>
                    <a:pt x="773938" y="696468"/>
                  </a:lnTo>
                  <a:lnTo>
                    <a:pt x="771271" y="694055"/>
                  </a:lnTo>
                  <a:lnTo>
                    <a:pt x="761799" y="685637"/>
                  </a:lnTo>
                  <a:close/>
                </a:path>
                <a:path w="822960" h="731520">
                  <a:moveTo>
                    <a:pt x="770283" y="676090"/>
                  </a:moveTo>
                  <a:lnTo>
                    <a:pt x="761799" y="685637"/>
                  </a:lnTo>
                  <a:lnTo>
                    <a:pt x="771271" y="694055"/>
                  </a:lnTo>
                  <a:lnTo>
                    <a:pt x="773938" y="696468"/>
                  </a:lnTo>
                  <a:lnTo>
                    <a:pt x="777875" y="696214"/>
                  </a:lnTo>
                  <a:lnTo>
                    <a:pt x="780288" y="693547"/>
                  </a:lnTo>
                  <a:lnTo>
                    <a:pt x="782574" y="690880"/>
                  </a:lnTo>
                  <a:lnTo>
                    <a:pt x="782320" y="686943"/>
                  </a:lnTo>
                  <a:lnTo>
                    <a:pt x="779780" y="684530"/>
                  </a:lnTo>
                  <a:lnTo>
                    <a:pt x="770283" y="676090"/>
                  </a:lnTo>
                  <a:close/>
                </a:path>
                <a:path w="822960" h="731520">
                  <a:moveTo>
                    <a:pt x="791337" y="652399"/>
                  </a:moveTo>
                  <a:lnTo>
                    <a:pt x="770283" y="676090"/>
                  </a:lnTo>
                  <a:lnTo>
                    <a:pt x="779780" y="684530"/>
                  </a:lnTo>
                  <a:lnTo>
                    <a:pt x="782320" y="686943"/>
                  </a:lnTo>
                  <a:lnTo>
                    <a:pt x="782574" y="690880"/>
                  </a:lnTo>
                  <a:lnTo>
                    <a:pt x="780288" y="693547"/>
                  </a:lnTo>
                  <a:lnTo>
                    <a:pt x="777875" y="696214"/>
                  </a:lnTo>
                  <a:lnTo>
                    <a:pt x="773938" y="696468"/>
                  </a:lnTo>
                  <a:lnTo>
                    <a:pt x="808950" y="696468"/>
                  </a:lnTo>
                  <a:lnTo>
                    <a:pt x="791337" y="652399"/>
                  </a:lnTo>
                  <a:close/>
                </a:path>
                <a:path w="822960" h="731520">
                  <a:moveTo>
                    <a:pt x="61160" y="45882"/>
                  </a:moveTo>
                  <a:lnTo>
                    <a:pt x="52676" y="55429"/>
                  </a:lnTo>
                  <a:lnTo>
                    <a:pt x="761799" y="685637"/>
                  </a:lnTo>
                  <a:lnTo>
                    <a:pt x="770283" y="676090"/>
                  </a:lnTo>
                  <a:lnTo>
                    <a:pt x="61160" y="45882"/>
                  </a:lnTo>
                  <a:close/>
                </a:path>
                <a:path w="822960" h="731520">
                  <a:moveTo>
                    <a:pt x="0" y="0"/>
                  </a:moveTo>
                  <a:lnTo>
                    <a:pt x="31623" y="79121"/>
                  </a:lnTo>
                  <a:lnTo>
                    <a:pt x="52676" y="55429"/>
                  </a:lnTo>
                  <a:lnTo>
                    <a:pt x="43180" y="46990"/>
                  </a:lnTo>
                  <a:lnTo>
                    <a:pt x="40639" y="44577"/>
                  </a:lnTo>
                  <a:lnTo>
                    <a:pt x="40386" y="40640"/>
                  </a:lnTo>
                  <a:lnTo>
                    <a:pt x="42672" y="37973"/>
                  </a:lnTo>
                  <a:lnTo>
                    <a:pt x="45085" y="35306"/>
                  </a:lnTo>
                  <a:lnTo>
                    <a:pt x="49022" y="35052"/>
                  </a:lnTo>
                  <a:lnTo>
                    <a:pt x="70784" y="35052"/>
                  </a:lnTo>
                  <a:lnTo>
                    <a:pt x="82296" y="22098"/>
                  </a:lnTo>
                  <a:lnTo>
                    <a:pt x="0" y="0"/>
                  </a:lnTo>
                  <a:close/>
                </a:path>
                <a:path w="822960" h="731520">
                  <a:moveTo>
                    <a:pt x="49022" y="35052"/>
                  </a:moveTo>
                  <a:lnTo>
                    <a:pt x="45085" y="35306"/>
                  </a:lnTo>
                  <a:lnTo>
                    <a:pt x="42672" y="37973"/>
                  </a:lnTo>
                  <a:lnTo>
                    <a:pt x="40386" y="40640"/>
                  </a:lnTo>
                  <a:lnTo>
                    <a:pt x="40639" y="44577"/>
                  </a:lnTo>
                  <a:lnTo>
                    <a:pt x="43180" y="46990"/>
                  </a:lnTo>
                  <a:lnTo>
                    <a:pt x="52676" y="55429"/>
                  </a:lnTo>
                  <a:lnTo>
                    <a:pt x="61160" y="45882"/>
                  </a:lnTo>
                  <a:lnTo>
                    <a:pt x="51688" y="37465"/>
                  </a:lnTo>
                  <a:lnTo>
                    <a:pt x="49022" y="35052"/>
                  </a:lnTo>
                  <a:close/>
                </a:path>
                <a:path w="822960" h="731520">
                  <a:moveTo>
                    <a:pt x="70784" y="35052"/>
                  </a:moveTo>
                  <a:lnTo>
                    <a:pt x="49022" y="35052"/>
                  </a:lnTo>
                  <a:lnTo>
                    <a:pt x="51688" y="37465"/>
                  </a:lnTo>
                  <a:lnTo>
                    <a:pt x="61160" y="45882"/>
                  </a:lnTo>
                  <a:lnTo>
                    <a:pt x="70784" y="350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65729" y="5095875"/>
              <a:ext cx="365760" cy="274320"/>
            </a:xfrm>
            <a:custGeom>
              <a:avLst/>
              <a:gdLst/>
              <a:ahLst/>
              <a:cxnLst/>
              <a:rect l="l" t="t" r="r" b="b"/>
              <a:pathLst>
                <a:path w="365760" h="274320">
                  <a:moveTo>
                    <a:pt x="365759" y="274320"/>
                  </a:moveTo>
                  <a:lnTo>
                    <a:pt x="91439" y="0"/>
                  </a:lnTo>
                </a:path>
                <a:path w="365760" h="274320">
                  <a:moveTo>
                    <a:pt x="274319" y="27432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935287" y="5475287"/>
            <a:ext cx="1929764" cy="1179830"/>
            <a:chOff x="2935287" y="5475287"/>
            <a:chExt cx="1929764" cy="1179830"/>
          </a:xfrm>
        </p:grpSpPr>
        <p:sp>
          <p:nvSpPr>
            <p:cNvPr id="14" name="object 14"/>
            <p:cNvSpPr/>
            <p:nvPr/>
          </p:nvSpPr>
          <p:spPr>
            <a:xfrm>
              <a:off x="3031489" y="5480050"/>
              <a:ext cx="1554480" cy="731520"/>
            </a:xfrm>
            <a:custGeom>
              <a:avLst/>
              <a:gdLst/>
              <a:ahLst/>
              <a:cxnLst/>
              <a:rect l="l" t="t" r="r" b="b"/>
              <a:pathLst>
                <a:path w="1554479" h="731520">
                  <a:moveTo>
                    <a:pt x="0" y="0"/>
                  </a:moveTo>
                  <a:lnTo>
                    <a:pt x="822960" y="731520"/>
                  </a:lnTo>
                </a:path>
                <a:path w="1554479" h="731520">
                  <a:moveTo>
                    <a:pt x="822960" y="731520"/>
                  </a:moveTo>
                  <a:lnTo>
                    <a:pt x="155448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940050" y="5480050"/>
              <a:ext cx="1737360" cy="822960"/>
            </a:xfrm>
            <a:custGeom>
              <a:avLst/>
              <a:gdLst/>
              <a:ahLst/>
              <a:cxnLst/>
              <a:rect l="l" t="t" r="r" b="b"/>
              <a:pathLst>
                <a:path w="1737360" h="822960">
                  <a:moveTo>
                    <a:pt x="0" y="0"/>
                  </a:moveTo>
                  <a:lnTo>
                    <a:pt x="914400" y="822960"/>
                  </a:lnTo>
                </a:path>
                <a:path w="1737360" h="822960">
                  <a:moveTo>
                    <a:pt x="914400" y="822960"/>
                  </a:moveTo>
                  <a:lnTo>
                    <a:pt x="1737360" y="0"/>
                  </a:lnTo>
                </a:path>
              </a:pathLst>
            </a:custGeom>
            <a:ln w="952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945889" y="5571489"/>
              <a:ext cx="914400" cy="1078865"/>
            </a:xfrm>
            <a:custGeom>
              <a:avLst/>
              <a:gdLst/>
              <a:ahLst/>
              <a:cxnLst/>
              <a:rect l="l" t="t" r="r" b="b"/>
              <a:pathLst>
                <a:path w="914400" h="1078865">
                  <a:moveTo>
                    <a:pt x="731520" y="0"/>
                  </a:moveTo>
                  <a:lnTo>
                    <a:pt x="914400" y="182880"/>
                  </a:lnTo>
                </a:path>
                <a:path w="914400" h="1078865">
                  <a:moveTo>
                    <a:pt x="0" y="895985"/>
                  </a:moveTo>
                  <a:lnTo>
                    <a:pt x="182880" y="107886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037330" y="5717540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20" h="731520">
                  <a:moveTo>
                    <a:pt x="26924" y="650748"/>
                  </a:moveTo>
                  <a:lnTo>
                    <a:pt x="0" y="731520"/>
                  </a:lnTo>
                  <a:lnTo>
                    <a:pt x="80772" y="704596"/>
                  </a:lnTo>
                  <a:lnTo>
                    <a:pt x="69723" y="693547"/>
                  </a:lnTo>
                  <a:lnTo>
                    <a:pt x="42925" y="693547"/>
                  </a:lnTo>
                  <a:lnTo>
                    <a:pt x="40386" y="691134"/>
                  </a:lnTo>
                  <a:lnTo>
                    <a:pt x="37973" y="688594"/>
                  </a:lnTo>
                  <a:lnTo>
                    <a:pt x="37973" y="684657"/>
                  </a:lnTo>
                  <a:lnTo>
                    <a:pt x="40386" y="682117"/>
                  </a:lnTo>
                  <a:lnTo>
                    <a:pt x="49339" y="673163"/>
                  </a:lnTo>
                  <a:lnTo>
                    <a:pt x="26924" y="650748"/>
                  </a:lnTo>
                  <a:close/>
                </a:path>
                <a:path w="731520" h="731520">
                  <a:moveTo>
                    <a:pt x="49339" y="673163"/>
                  </a:moveTo>
                  <a:lnTo>
                    <a:pt x="40325" y="682180"/>
                  </a:lnTo>
                  <a:lnTo>
                    <a:pt x="37973" y="684657"/>
                  </a:lnTo>
                  <a:lnTo>
                    <a:pt x="37973" y="688594"/>
                  </a:lnTo>
                  <a:lnTo>
                    <a:pt x="40386" y="691134"/>
                  </a:lnTo>
                  <a:lnTo>
                    <a:pt x="42925" y="693547"/>
                  </a:lnTo>
                  <a:lnTo>
                    <a:pt x="46862" y="693547"/>
                  </a:lnTo>
                  <a:lnTo>
                    <a:pt x="49403" y="691134"/>
                  </a:lnTo>
                  <a:lnTo>
                    <a:pt x="58356" y="682180"/>
                  </a:lnTo>
                  <a:lnTo>
                    <a:pt x="49339" y="673163"/>
                  </a:lnTo>
                  <a:close/>
                </a:path>
                <a:path w="731520" h="731520">
                  <a:moveTo>
                    <a:pt x="58356" y="682180"/>
                  </a:moveTo>
                  <a:lnTo>
                    <a:pt x="49403" y="691134"/>
                  </a:lnTo>
                  <a:lnTo>
                    <a:pt x="46862" y="693547"/>
                  </a:lnTo>
                  <a:lnTo>
                    <a:pt x="69723" y="693547"/>
                  </a:lnTo>
                  <a:lnTo>
                    <a:pt x="58356" y="682180"/>
                  </a:lnTo>
                  <a:close/>
                </a:path>
                <a:path w="731520" h="731520">
                  <a:moveTo>
                    <a:pt x="673163" y="49339"/>
                  </a:moveTo>
                  <a:lnTo>
                    <a:pt x="49339" y="673163"/>
                  </a:lnTo>
                  <a:lnTo>
                    <a:pt x="58356" y="682180"/>
                  </a:lnTo>
                  <a:lnTo>
                    <a:pt x="682180" y="58356"/>
                  </a:lnTo>
                  <a:lnTo>
                    <a:pt x="673163" y="49339"/>
                  </a:lnTo>
                  <a:close/>
                </a:path>
                <a:path w="731520" h="731520">
                  <a:moveTo>
                    <a:pt x="718862" y="37973"/>
                  </a:moveTo>
                  <a:lnTo>
                    <a:pt x="688594" y="37973"/>
                  </a:lnTo>
                  <a:lnTo>
                    <a:pt x="691134" y="40386"/>
                  </a:lnTo>
                  <a:lnTo>
                    <a:pt x="693547" y="42925"/>
                  </a:lnTo>
                  <a:lnTo>
                    <a:pt x="693547" y="46862"/>
                  </a:lnTo>
                  <a:lnTo>
                    <a:pt x="691134" y="49402"/>
                  </a:lnTo>
                  <a:lnTo>
                    <a:pt x="682180" y="58356"/>
                  </a:lnTo>
                  <a:lnTo>
                    <a:pt x="704596" y="80772"/>
                  </a:lnTo>
                  <a:lnTo>
                    <a:pt x="718862" y="37973"/>
                  </a:lnTo>
                  <a:close/>
                </a:path>
                <a:path w="731520" h="731520">
                  <a:moveTo>
                    <a:pt x="688594" y="37973"/>
                  </a:moveTo>
                  <a:lnTo>
                    <a:pt x="684657" y="37973"/>
                  </a:lnTo>
                  <a:lnTo>
                    <a:pt x="682117" y="40386"/>
                  </a:lnTo>
                  <a:lnTo>
                    <a:pt x="673163" y="49339"/>
                  </a:lnTo>
                  <a:lnTo>
                    <a:pt x="682180" y="58356"/>
                  </a:lnTo>
                  <a:lnTo>
                    <a:pt x="691194" y="49339"/>
                  </a:lnTo>
                  <a:lnTo>
                    <a:pt x="693547" y="46862"/>
                  </a:lnTo>
                  <a:lnTo>
                    <a:pt x="693547" y="42925"/>
                  </a:lnTo>
                  <a:lnTo>
                    <a:pt x="691134" y="40386"/>
                  </a:lnTo>
                  <a:lnTo>
                    <a:pt x="688594" y="37973"/>
                  </a:lnTo>
                  <a:close/>
                </a:path>
                <a:path w="731520" h="731520">
                  <a:moveTo>
                    <a:pt x="731520" y="0"/>
                  </a:moveTo>
                  <a:lnTo>
                    <a:pt x="650748" y="26924"/>
                  </a:lnTo>
                  <a:lnTo>
                    <a:pt x="673163" y="49339"/>
                  </a:lnTo>
                  <a:lnTo>
                    <a:pt x="682117" y="40386"/>
                  </a:lnTo>
                  <a:lnTo>
                    <a:pt x="684657" y="37973"/>
                  </a:lnTo>
                  <a:lnTo>
                    <a:pt x="718862" y="37973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8" name="object 18"/>
          <p:cNvSpPr/>
          <p:nvPr/>
        </p:nvSpPr>
        <p:spPr>
          <a:xfrm>
            <a:off x="2848610" y="4997450"/>
            <a:ext cx="189864" cy="189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67304" y="5334000"/>
            <a:ext cx="189864" cy="1898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81704" y="6369050"/>
            <a:ext cx="471170" cy="3295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3058" y="884935"/>
            <a:ext cx="164083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2. Báo </a:t>
            </a:r>
            <a:r>
              <a:rPr sz="1400" spc="-5" dirty="0">
                <a:latin typeface="Times New Roman"/>
                <a:cs typeface="Times New Roman"/>
              </a:rPr>
              <a:t>hiệu </a:t>
            </a:r>
            <a:r>
              <a:rPr sz="1400" dirty="0">
                <a:latin typeface="Times New Roman"/>
                <a:cs typeface="Times New Roman"/>
              </a:rPr>
              <a:t>nguy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hiểm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42228" y="1921509"/>
            <a:ext cx="529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300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3373338"/>
            <a:ext cx="6154420" cy="567182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2451100">
              <a:lnSpc>
                <a:spcPct val="100000"/>
              </a:lnSpc>
              <a:spcBef>
                <a:spcPts val="550"/>
              </a:spcBef>
            </a:pPr>
            <a:r>
              <a:rPr sz="1200" dirty="0">
                <a:latin typeface="Times New Roman"/>
                <a:cs typeface="Times New Roman"/>
              </a:rPr>
              <a:t>500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mm</a:t>
            </a:r>
          </a:p>
          <a:p>
            <a:pPr marL="1590040">
              <a:lnSpc>
                <a:spcPct val="100000"/>
              </a:lnSpc>
              <a:spcBef>
                <a:spcPts val="530"/>
              </a:spcBef>
            </a:pPr>
            <a:r>
              <a:rPr sz="1400" i="1" spc="-5" dirty="0">
                <a:latin typeface="Times New Roman"/>
                <a:cs typeface="Times New Roman"/>
              </a:rPr>
              <a:t>Hình 2-8: </a:t>
            </a:r>
            <a:r>
              <a:rPr sz="1400" i="1" spc="-10" dirty="0">
                <a:latin typeface="Times New Roman"/>
                <a:cs typeface="Times New Roman"/>
              </a:rPr>
              <a:t>Kích </a:t>
            </a:r>
            <a:r>
              <a:rPr sz="1400" i="1" spc="-5" dirty="0">
                <a:latin typeface="Times New Roman"/>
                <a:cs typeface="Times New Roman"/>
              </a:rPr>
              <a:t>thước </a:t>
            </a:r>
            <a:r>
              <a:rPr sz="1400" i="1" dirty="0">
                <a:latin typeface="Times New Roman"/>
                <a:cs typeface="Times New Roman"/>
              </a:rPr>
              <a:t>báo </a:t>
            </a:r>
            <a:r>
              <a:rPr sz="1400" i="1" spc="-5" dirty="0">
                <a:latin typeface="Times New Roman"/>
                <a:cs typeface="Times New Roman"/>
              </a:rPr>
              <a:t>hiệu nguy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hiểm</a:t>
            </a:r>
            <a:endParaRPr sz="1400" dirty="0">
              <a:latin typeface="Times New Roman"/>
              <a:cs typeface="Times New Roman"/>
            </a:endParaRPr>
          </a:p>
          <a:p>
            <a:pPr marL="393065" lvl="2" indent="-381000">
              <a:lnSpc>
                <a:spcPct val="100000"/>
              </a:lnSpc>
              <a:spcBef>
                <a:spcPts val="815"/>
              </a:spcBef>
              <a:buAutoNum type="arabicPeriod" startAt="3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Tổ chức vận tải </a:t>
            </a:r>
            <a:r>
              <a:rPr sz="1200" b="1" spc="-5" dirty="0">
                <a:latin typeface="Times New Roman"/>
                <a:cs typeface="Times New Roman"/>
              </a:rPr>
              <a:t>hàng </a:t>
            </a:r>
            <a:r>
              <a:rPr sz="1200" b="1" dirty="0">
                <a:latin typeface="Times New Roman"/>
                <a:cs typeface="Times New Roman"/>
              </a:rPr>
              <a:t>hóa</a:t>
            </a:r>
            <a:endParaRPr sz="1200" dirty="0">
              <a:latin typeface="Times New Roman"/>
              <a:cs typeface="Times New Roman"/>
            </a:endParaRPr>
          </a:p>
          <a:p>
            <a:pPr marL="507365" lvl="3" indent="-4953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Khai thác </a:t>
            </a:r>
            <a:r>
              <a:rPr sz="1200" b="1" i="1" spc="-5" dirty="0">
                <a:latin typeface="Times New Roman"/>
                <a:cs typeface="Times New Roman"/>
              </a:rPr>
              <a:t>hàng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hóa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200"/>
              </a:lnSpc>
              <a:spcBef>
                <a:spcPts val="575"/>
              </a:spcBef>
            </a:pPr>
            <a:r>
              <a:rPr sz="1200" dirty="0">
                <a:latin typeface="Times New Roman"/>
                <a:cs typeface="Times New Roman"/>
              </a:rPr>
              <a:t>Chính </a:t>
            </a:r>
            <a:r>
              <a:rPr sz="1200" spc="-5" dirty="0">
                <a:latin typeface="Times New Roman"/>
                <a:cs typeface="Times New Roman"/>
              </a:rPr>
              <a:t>sách </a:t>
            </a:r>
            <a:r>
              <a:rPr sz="1200" dirty="0">
                <a:latin typeface="Times New Roman"/>
                <a:cs typeface="Times New Roman"/>
              </a:rPr>
              <a:t>đổi mới ở </a:t>
            </a:r>
            <a:r>
              <a:rPr sz="1200" spc="-90" dirty="0" smtClean="0">
                <a:latin typeface="Times New Roman"/>
                <a:cs typeface="Times New Roman"/>
              </a:rPr>
              <a:t>n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ớc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 từ </a:t>
            </a:r>
            <a:r>
              <a:rPr sz="1200" spc="-5" dirty="0">
                <a:latin typeface="Times New Roman"/>
                <a:cs typeface="Times New Roman"/>
              </a:rPr>
              <a:t>năm </a:t>
            </a:r>
            <a:r>
              <a:rPr sz="1200" dirty="0">
                <a:latin typeface="Times New Roman"/>
                <a:cs typeface="Times New Roman"/>
              </a:rPr>
              <a:t>1986, đã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lập </a:t>
            </a:r>
            <a:r>
              <a:rPr sz="1200" spc="-5" dirty="0">
                <a:latin typeface="Times New Roman"/>
                <a:cs typeface="Times New Roman"/>
              </a:rPr>
              <a:t>cơ chế “Kinh </a:t>
            </a:r>
            <a:r>
              <a:rPr sz="1200" dirty="0">
                <a:latin typeface="Times New Roman"/>
                <a:cs typeface="Times New Roman"/>
              </a:rPr>
              <a:t>tế </a:t>
            </a:r>
            <a:r>
              <a:rPr sz="1200" dirty="0" err="1">
                <a:latin typeface="Times New Roman"/>
                <a:cs typeface="Times New Roman"/>
              </a:rPr>
              <a:t>thị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95" dirty="0" err="1">
                <a:latin typeface="Times New Roman"/>
                <a:cs typeface="Times New Roman"/>
              </a:rPr>
              <a:t>định</a:t>
            </a:r>
            <a:r>
              <a:rPr sz="1200" spc="-9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dirty="0">
                <a:latin typeface="Times New Roman"/>
                <a:cs typeface="Times New Roman"/>
              </a:rPr>
              <a:t>hội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dirty="0">
                <a:latin typeface="Times New Roman"/>
                <a:cs typeface="Times New Roman"/>
              </a:rPr>
              <a:t>nghĩa”,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cơ chế </a:t>
            </a:r>
            <a:r>
              <a:rPr sz="1200" dirty="0">
                <a:latin typeface="Times New Roman"/>
                <a:cs typeface="Times New Roman"/>
              </a:rPr>
              <a:t>kế hoạch tập trung mà ở đó </a:t>
            </a:r>
            <a:r>
              <a:rPr sz="1200" spc="-5" dirty="0">
                <a:latin typeface="Times New Roman"/>
                <a:cs typeface="Times New Roman"/>
              </a:rPr>
              <a:t>chỉ có </a:t>
            </a:r>
            <a:r>
              <a:rPr sz="1200" dirty="0" err="1">
                <a:latin typeface="Times New Roman"/>
                <a:cs typeface="Times New Roman"/>
              </a:rPr>
              <a:t>lực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ô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tô</a:t>
            </a:r>
            <a:r>
              <a:rPr sz="1200" spc="-2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quốc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và hợp tác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dirty="0">
                <a:latin typeface="Times New Roman"/>
                <a:cs typeface="Times New Roman"/>
              </a:rPr>
              <a:t>sang </a:t>
            </a:r>
            <a:r>
              <a:rPr sz="1200" spc="-5" dirty="0">
                <a:latin typeface="Times New Roman"/>
                <a:cs typeface="Times New Roman"/>
              </a:rPr>
              <a:t>cơ chế </a:t>
            </a:r>
            <a:r>
              <a:rPr sz="1200" dirty="0" err="1">
                <a:latin typeface="Times New Roman"/>
                <a:cs typeface="Times New Roman"/>
              </a:rPr>
              <a:t>thị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 nhiều thành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>
                <a:latin typeface="Times New Roman"/>
                <a:cs typeface="Times New Roman"/>
              </a:rPr>
              <a:t>kinh tế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gia, </a:t>
            </a:r>
            <a:r>
              <a:rPr sz="1200" spc="-50" dirty="0">
                <a:latin typeface="Times New Roman"/>
                <a:cs typeface="Times New Roman"/>
              </a:rPr>
              <a:t>xuất  </a:t>
            </a:r>
            <a:r>
              <a:rPr sz="1200" dirty="0">
                <a:latin typeface="Times New Roman"/>
                <a:cs typeface="Times New Roman"/>
              </a:rPr>
              <a:t>hiện nhiều công </a:t>
            </a:r>
            <a:r>
              <a:rPr sz="1200" spc="5" dirty="0">
                <a:latin typeface="Times New Roman"/>
                <a:cs typeface="Times New Roman"/>
              </a:rPr>
              <a:t>ty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ngoài,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spc="10" dirty="0">
                <a:latin typeface="Times New Roman"/>
                <a:cs typeface="Times New Roman"/>
              </a:rPr>
              <a:t>ty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dirty="0">
                <a:latin typeface="Times New Roman"/>
                <a:cs typeface="Times New Roman"/>
              </a:rPr>
              <a:t>doanh, </a:t>
            </a:r>
            <a:r>
              <a:rPr sz="1200" spc="-5" dirty="0">
                <a:latin typeface="Times New Roman"/>
                <a:cs typeface="Times New Roman"/>
              </a:rPr>
              <a:t>liên kết, công </a:t>
            </a:r>
            <a:r>
              <a:rPr sz="1200" spc="10" dirty="0">
                <a:latin typeface="Times New Roman"/>
                <a:cs typeface="Times New Roman"/>
              </a:rPr>
              <a:t>ty </a:t>
            </a:r>
            <a:r>
              <a:rPr sz="1200" spc="-175" dirty="0" smtClean="0">
                <a:latin typeface="Times New Roman"/>
                <a:cs typeface="Times New Roman"/>
              </a:rPr>
              <a:t>t</a:t>
            </a:r>
            <a:r>
              <a:rPr lang="vi-VN" sz="1200" spc="-175" dirty="0" smtClean="0">
                <a:latin typeface="Times New Roman"/>
                <a:cs typeface="Times New Roman"/>
              </a:rPr>
              <a:t>ư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nhân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 err="1">
                <a:latin typeface="Times New Roman"/>
                <a:cs typeface="Times New Roman"/>
              </a:rPr>
              <a:t>chấp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nhận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cạnh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tranh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doanh nghiệp phải </a:t>
            </a:r>
            <a:r>
              <a:rPr sz="1200" dirty="0">
                <a:latin typeface="Times New Roman"/>
                <a:cs typeface="Times New Roman"/>
              </a:rPr>
              <a:t>tự </a:t>
            </a:r>
            <a:r>
              <a:rPr sz="1200" spc="-5" dirty="0">
                <a:latin typeface="Times New Roman"/>
                <a:cs typeface="Times New Roman"/>
              </a:rPr>
              <a:t>khai thác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chuyển.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3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Với sự cạnh tranh </a:t>
            </a:r>
            <a:r>
              <a:rPr sz="1200" dirty="0">
                <a:latin typeface="Times New Roman"/>
                <a:cs typeface="Times New Roman"/>
              </a:rPr>
              <a:t>gay </a:t>
            </a:r>
            <a:r>
              <a:rPr sz="1200" spc="-5" dirty="0">
                <a:latin typeface="Times New Roman"/>
                <a:cs typeface="Times New Roman"/>
              </a:rPr>
              <a:t>gắt của </a:t>
            </a:r>
            <a:r>
              <a:rPr sz="1200" dirty="0">
                <a:latin typeface="Times New Roman"/>
                <a:cs typeface="Times New Roman"/>
              </a:rPr>
              <a:t>nhiều </a:t>
            </a:r>
            <a:r>
              <a:rPr sz="1200" dirty="0" err="1">
                <a:latin typeface="Times New Roman"/>
                <a:cs typeface="Times New Roman"/>
              </a:rPr>
              <a:t>lực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 tải thuộc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thành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>
                <a:latin typeface="Times New Roman"/>
                <a:cs typeface="Times New Roman"/>
              </a:rPr>
              <a:t>kinh tế, đòi </a:t>
            </a:r>
            <a:r>
              <a:rPr sz="1200" spc="-65" dirty="0">
                <a:latin typeface="Times New Roman"/>
                <a:cs typeface="Times New Roman"/>
              </a:rPr>
              <a:t>hỏi  </a:t>
            </a:r>
            <a:r>
              <a:rPr sz="1200" spc="-5" dirty="0">
                <a:latin typeface="Times New Roman"/>
                <a:cs typeface="Times New Roman"/>
              </a:rPr>
              <a:t>các chủ doanh nghiệp, </a:t>
            </a:r>
            <a:r>
              <a:rPr sz="1200" dirty="0" err="1">
                <a:latin typeface="Times New Roman"/>
                <a:cs typeface="Times New Roman"/>
              </a:rPr>
              <a:t>chủ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phải chủ động, </a:t>
            </a:r>
            <a:r>
              <a:rPr sz="1200" spc="5" dirty="0">
                <a:latin typeface="Times New Roman"/>
                <a:cs typeface="Times New Roman"/>
              </a:rPr>
              <a:t>nhạy </a:t>
            </a:r>
            <a:r>
              <a:rPr sz="1200" spc="-5" dirty="0">
                <a:latin typeface="Times New Roman"/>
                <a:cs typeface="Times New Roman"/>
              </a:rPr>
              <a:t>bén tiếp </a:t>
            </a:r>
            <a:r>
              <a:rPr sz="1200" dirty="0">
                <a:latin typeface="Times New Roman"/>
                <a:cs typeface="Times New Roman"/>
              </a:rPr>
              <a:t>cận </a:t>
            </a:r>
            <a:r>
              <a:rPr sz="1200" spc="15" dirty="0" err="1">
                <a:latin typeface="Times New Roman"/>
                <a:cs typeface="Times New Roman"/>
              </a:rPr>
              <a:t>thị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dirty="0" err="1">
                <a:latin typeface="Times New Roman"/>
                <a:cs typeface="Times New Roman"/>
              </a:rPr>
              <a:t>nắm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bắt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nhu</a:t>
            </a:r>
            <a:r>
              <a:rPr sz="1200" spc="-14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hàng hóa vận tải, đồng thời nâng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l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phục vụ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đáp ứng nhu cầu đi lại </a:t>
            </a:r>
            <a:r>
              <a:rPr sz="1200" spc="-55" dirty="0">
                <a:latin typeface="Times New Roman"/>
                <a:cs typeface="Times New Roman"/>
              </a:rPr>
              <a:t>của  </a:t>
            </a:r>
            <a:r>
              <a:rPr sz="1200" spc="-5" dirty="0">
                <a:latin typeface="Times New Roman"/>
                <a:cs typeface="Times New Roman"/>
              </a:rPr>
              <a:t>nhân dân </a:t>
            </a:r>
            <a:r>
              <a:rPr sz="1200" dirty="0">
                <a:latin typeface="Times New Roman"/>
                <a:cs typeface="Times New Roman"/>
              </a:rPr>
              <a:t>và vận tải hàng</a:t>
            </a:r>
            <a:r>
              <a:rPr sz="1200" spc="-5" dirty="0">
                <a:latin typeface="Times New Roman"/>
                <a:cs typeface="Times New Roman"/>
              </a:rPr>
              <a:t> hóa.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ct val="1103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Vì vậy,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spc="-5" dirty="0">
                <a:latin typeface="Times New Roman"/>
                <a:cs typeface="Times New Roman"/>
              </a:rPr>
              <a:t>tiếp cận </a:t>
            </a:r>
            <a:r>
              <a:rPr sz="1200" dirty="0" err="1">
                <a:latin typeface="Times New Roman"/>
                <a:cs typeface="Times New Roman"/>
              </a:rPr>
              <a:t>thị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khai </a:t>
            </a:r>
            <a:r>
              <a:rPr sz="1200" dirty="0">
                <a:latin typeface="Times New Roman"/>
                <a:cs typeface="Times New Roman"/>
              </a:rPr>
              <a:t>thác hàng hóa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là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sống </a:t>
            </a:r>
            <a:r>
              <a:rPr sz="1200" spc="-5" dirty="0">
                <a:latin typeface="Times New Roman"/>
                <a:cs typeface="Times New Roman"/>
              </a:rPr>
              <a:t>còn của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40" dirty="0" err="1">
                <a:latin typeface="Times New Roman"/>
                <a:cs typeface="Times New Roman"/>
              </a:rPr>
              <a:t>lực</a:t>
            </a:r>
            <a:r>
              <a:rPr sz="1200" spc="-4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đặc biệt là đối với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-5" dirty="0" err="1">
                <a:latin typeface="Times New Roman"/>
                <a:cs typeface="Times New Roman"/>
              </a:rPr>
              <a:t>chủ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và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nhận khoán sản phẩm. </a:t>
            </a:r>
            <a:r>
              <a:rPr sz="1200" dirty="0">
                <a:latin typeface="Times New Roman"/>
                <a:cs typeface="Times New Roman"/>
              </a:rPr>
              <a:t>Tùy theo </a:t>
            </a:r>
            <a:r>
              <a:rPr sz="1200" spc="-105" dirty="0">
                <a:latin typeface="Times New Roman"/>
                <a:cs typeface="Times New Roman"/>
              </a:rPr>
              <a:t>tình  </a:t>
            </a:r>
            <a:r>
              <a:rPr sz="1200" dirty="0">
                <a:latin typeface="Times New Roman"/>
                <a:cs typeface="Times New Roman"/>
              </a:rPr>
              <a:t>hình của từng thành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>
                <a:latin typeface="Times New Roman"/>
                <a:cs typeface="Times New Roman"/>
              </a:rPr>
              <a:t>kinh tế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từng đơn vị vận tải khác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spc="5" dirty="0">
                <a:latin typeface="Times New Roman"/>
                <a:cs typeface="Times New Roman"/>
              </a:rPr>
              <a:t>mà </a:t>
            </a:r>
            <a:r>
              <a:rPr sz="1200" dirty="0">
                <a:latin typeface="Times New Roman"/>
                <a:cs typeface="Times New Roman"/>
              </a:rPr>
              <a:t>mức </a:t>
            </a:r>
            <a:r>
              <a:rPr sz="1200" spc="5" dirty="0">
                <a:latin typeface="Times New Roman"/>
                <a:cs typeface="Times New Roman"/>
              </a:rPr>
              <a:t>độ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đối với lái </a:t>
            </a:r>
            <a:r>
              <a:rPr sz="1200" spc="5" dirty="0">
                <a:latin typeface="Times New Roman"/>
                <a:cs typeface="Times New Roman"/>
              </a:rPr>
              <a:t>xe  </a:t>
            </a:r>
            <a:r>
              <a:rPr sz="1200" spc="-5" dirty="0">
                <a:latin typeface="Times New Roman"/>
                <a:cs typeface="Times New Roman"/>
              </a:rPr>
              <a:t>khai thác </a:t>
            </a:r>
            <a:r>
              <a:rPr sz="1200" dirty="0">
                <a:latin typeface="Times New Roman"/>
                <a:cs typeface="Times New Roman"/>
              </a:rPr>
              <a:t>hàng hóa cũng </a:t>
            </a:r>
            <a:r>
              <a:rPr sz="1200" spc="-5" dirty="0">
                <a:latin typeface="Times New Roman"/>
                <a:cs typeface="Times New Roman"/>
              </a:rPr>
              <a:t>khác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nhau.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Hiện nay, </a:t>
            </a:r>
            <a:r>
              <a:rPr sz="1200" dirty="0">
                <a:latin typeface="Times New Roman"/>
                <a:cs typeface="Times New Roman"/>
              </a:rPr>
              <a:t>các đơn vị vận tải thực hiện </a:t>
            </a:r>
            <a:r>
              <a:rPr sz="1200" spc="-5" dirty="0">
                <a:latin typeface="Times New Roman"/>
                <a:cs typeface="Times New Roman"/>
              </a:rPr>
              <a:t>việc khai </a:t>
            </a:r>
            <a:r>
              <a:rPr sz="1200" dirty="0">
                <a:latin typeface="Times New Roman"/>
                <a:cs typeface="Times New Roman"/>
              </a:rPr>
              <a:t>thác hàng theo hai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cách:</a:t>
            </a: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Doanh nghiệp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spc="-5" dirty="0">
                <a:latin typeface="Times New Roman"/>
                <a:cs typeface="Times New Roman"/>
              </a:rPr>
              <a:t>khai thác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cho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tải;</a:t>
            </a: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Giao cho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tự </a:t>
            </a:r>
            <a:r>
              <a:rPr sz="1200" spc="-5" dirty="0">
                <a:latin typeface="Times New Roman"/>
                <a:cs typeface="Times New Roman"/>
              </a:rPr>
              <a:t>khai thác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tải.</a:t>
            </a: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dirty="0">
                <a:latin typeface="Times New Roman"/>
                <a:cs typeface="Times New Roman"/>
              </a:rPr>
              <a:t>Tuy nhiên, dù là doanh </a:t>
            </a:r>
            <a:r>
              <a:rPr sz="1200" spc="-5" dirty="0">
                <a:latin typeface="Times New Roman"/>
                <a:cs typeface="Times New Roman"/>
              </a:rPr>
              <a:t>nghiệp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tự </a:t>
            </a:r>
            <a:r>
              <a:rPr sz="1200" spc="-5" dirty="0">
                <a:latin typeface="Times New Roman"/>
                <a:cs typeface="Times New Roman"/>
              </a:rPr>
              <a:t>khai </a:t>
            </a:r>
            <a:r>
              <a:rPr sz="1200" dirty="0">
                <a:latin typeface="Times New Roman"/>
                <a:cs typeface="Times New Roman"/>
              </a:rPr>
              <a:t>thác hàng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khai </a:t>
            </a:r>
            <a:r>
              <a:rPr sz="1200" dirty="0">
                <a:latin typeface="Times New Roman"/>
                <a:cs typeface="Times New Roman"/>
              </a:rPr>
              <a:t>thác hàng </a:t>
            </a:r>
            <a:r>
              <a:rPr sz="1200" spc="-5" dirty="0">
                <a:latin typeface="Times New Roman"/>
                <a:cs typeface="Times New Roman"/>
              </a:rPr>
              <a:t>đều </a:t>
            </a:r>
            <a:r>
              <a:rPr sz="1200" spc="-50" dirty="0">
                <a:latin typeface="Times New Roman"/>
                <a:cs typeface="Times New Roman"/>
              </a:rPr>
              <a:t>phải  </a:t>
            </a:r>
            <a:r>
              <a:rPr sz="1200" spc="-5" dirty="0">
                <a:latin typeface="Times New Roman"/>
                <a:cs typeface="Times New Roman"/>
              </a:rPr>
              <a:t>nắm bắt </a:t>
            </a:r>
            <a:r>
              <a:rPr sz="1200" dirty="0">
                <a:latin typeface="Times New Roman"/>
                <a:cs typeface="Times New Roman"/>
              </a:rPr>
              <a:t>thông tin </a:t>
            </a:r>
            <a:r>
              <a:rPr sz="1200" spc="-5" dirty="0">
                <a:latin typeface="Times New Roman"/>
                <a:cs typeface="Times New Roman"/>
              </a:rPr>
              <a:t>nhanh </a:t>
            </a:r>
            <a:r>
              <a:rPr sz="1200" dirty="0">
                <a:latin typeface="Times New Roman"/>
                <a:cs typeface="Times New Roman"/>
              </a:rPr>
              <a:t>nhạy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dirty="0">
                <a:latin typeface="Times New Roman"/>
                <a:cs typeface="Times New Roman"/>
              </a:rPr>
              <a:t>nhu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vận 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thị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rất </a:t>
            </a:r>
            <a:r>
              <a:rPr sz="1200" dirty="0">
                <a:latin typeface="Times New Roman"/>
                <a:cs typeface="Times New Roman"/>
              </a:rPr>
              <a:t>phong phú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đa </a:t>
            </a:r>
            <a:r>
              <a:rPr sz="1200" spc="-40" dirty="0">
                <a:latin typeface="Times New Roman"/>
                <a:cs typeface="Times New Roman"/>
              </a:rPr>
              <a:t>dạng,  </a:t>
            </a:r>
            <a:r>
              <a:rPr sz="1200" spc="5" dirty="0">
                <a:latin typeface="Times New Roman"/>
                <a:cs typeface="Times New Roman"/>
              </a:rPr>
              <a:t>xử lý </a:t>
            </a:r>
            <a:r>
              <a:rPr sz="1200" dirty="0">
                <a:latin typeface="Times New Roman"/>
                <a:cs typeface="Times New Roman"/>
              </a:rPr>
              <a:t>linh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trong mọi tình </a:t>
            </a:r>
            <a:r>
              <a:rPr sz="1200" spc="-5" dirty="0">
                <a:latin typeface="Times New Roman"/>
                <a:cs typeface="Times New Roman"/>
              </a:rPr>
              <a:t>huống, cụ </a:t>
            </a:r>
            <a:r>
              <a:rPr sz="1200" dirty="0">
                <a:latin typeface="Times New Roman"/>
                <a:cs typeface="Times New Roman"/>
              </a:rPr>
              <a:t>thể là </a:t>
            </a:r>
            <a:r>
              <a:rPr sz="1200" spc="-5" dirty="0">
                <a:latin typeface="Times New Roman"/>
                <a:cs typeface="Times New Roman"/>
              </a:rPr>
              <a:t>nắm </a:t>
            </a:r>
            <a:r>
              <a:rPr sz="1200" spc="-5" dirty="0" err="1">
                <a:latin typeface="Times New Roman"/>
                <a:cs typeface="Times New Roman"/>
              </a:rPr>
              <a:t>bắt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dirty="0">
                <a:latin typeface="Times New Roman"/>
                <a:cs typeface="Times New Roman"/>
              </a:rPr>
              <a:t>hàng cần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những </a:t>
            </a:r>
            <a:r>
              <a:rPr sz="1200" spc="-45" dirty="0">
                <a:latin typeface="Times New Roman"/>
                <a:cs typeface="Times New Roman"/>
              </a:rPr>
              <a:t>loại 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gì,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cách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thế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nào,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bao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nhiêu,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từ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đâu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đến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đâu,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thời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tải,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155" dirty="0">
                <a:latin typeface="Times New Roman"/>
                <a:cs typeface="Times New Roman"/>
              </a:rPr>
              <a:t>yêu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82850" y="1191894"/>
            <a:ext cx="2651760" cy="1645920"/>
          </a:xfrm>
          <a:custGeom>
            <a:avLst/>
            <a:gdLst/>
            <a:ahLst/>
            <a:cxnLst/>
            <a:rect l="l" t="t" r="r" b="b"/>
            <a:pathLst>
              <a:path w="2651760" h="1645920">
                <a:moveTo>
                  <a:pt x="0" y="1645920"/>
                </a:moveTo>
                <a:lnTo>
                  <a:pt x="2651760" y="1645920"/>
                </a:lnTo>
                <a:lnTo>
                  <a:pt x="2651760" y="0"/>
                </a:lnTo>
                <a:lnTo>
                  <a:pt x="0" y="0"/>
                </a:lnTo>
                <a:lnTo>
                  <a:pt x="0" y="164592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11742" y="3049270"/>
            <a:ext cx="2658110" cy="367665"/>
            <a:chOff x="2511742" y="3049270"/>
            <a:chExt cx="2658110" cy="367665"/>
          </a:xfrm>
        </p:grpSpPr>
        <p:sp>
          <p:nvSpPr>
            <p:cNvPr id="7" name="object 7"/>
            <p:cNvSpPr/>
            <p:nvPr/>
          </p:nvSpPr>
          <p:spPr>
            <a:xfrm>
              <a:off x="2516504" y="3049270"/>
              <a:ext cx="2648585" cy="367665"/>
            </a:xfrm>
            <a:custGeom>
              <a:avLst/>
              <a:gdLst/>
              <a:ahLst/>
              <a:cxnLst/>
              <a:rect l="l" t="t" r="r" b="b"/>
              <a:pathLst>
                <a:path w="2648585" h="367664">
                  <a:moveTo>
                    <a:pt x="0" y="1904"/>
                  </a:moveTo>
                  <a:lnTo>
                    <a:pt x="0" y="367664"/>
                  </a:lnTo>
                </a:path>
                <a:path w="2648585" h="367664">
                  <a:moveTo>
                    <a:pt x="2648585" y="0"/>
                  </a:moveTo>
                  <a:lnTo>
                    <a:pt x="2648585" y="36575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516504" y="3202305"/>
              <a:ext cx="2651760" cy="76200"/>
            </a:xfrm>
            <a:custGeom>
              <a:avLst/>
              <a:gdLst/>
              <a:ahLst/>
              <a:cxnLst/>
              <a:rect l="l" t="t" r="r" b="b"/>
              <a:pathLst>
                <a:path w="265176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59943" y="44450"/>
                  </a:lnTo>
                  <a:lnTo>
                    <a:pt x="57150" y="41655"/>
                  </a:lnTo>
                  <a:lnTo>
                    <a:pt x="57150" y="34544"/>
                  </a:lnTo>
                  <a:lnTo>
                    <a:pt x="59943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2651760" h="76200">
                  <a:moveTo>
                    <a:pt x="2575560" y="0"/>
                  </a:moveTo>
                  <a:lnTo>
                    <a:pt x="2575560" y="76200"/>
                  </a:lnTo>
                  <a:lnTo>
                    <a:pt x="2639060" y="44450"/>
                  </a:lnTo>
                  <a:lnTo>
                    <a:pt x="2591816" y="44450"/>
                  </a:lnTo>
                  <a:lnTo>
                    <a:pt x="2594610" y="41655"/>
                  </a:lnTo>
                  <a:lnTo>
                    <a:pt x="2594610" y="34544"/>
                  </a:lnTo>
                  <a:lnTo>
                    <a:pt x="2591816" y="31750"/>
                  </a:lnTo>
                  <a:lnTo>
                    <a:pt x="2639060" y="31750"/>
                  </a:lnTo>
                  <a:lnTo>
                    <a:pt x="2575560" y="0"/>
                  </a:lnTo>
                  <a:close/>
                </a:path>
                <a:path w="2651760" h="76200">
                  <a:moveTo>
                    <a:pt x="76200" y="31750"/>
                  </a:moveTo>
                  <a:lnTo>
                    <a:pt x="59943" y="31750"/>
                  </a:lnTo>
                  <a:lnTo>
                    <a:pt x="57150" y="34544"/>
                  </a:lnTo>
                  <a:lnTo>
                    <a:pt x="57150" y="41655"/>
                  </a:lnTo>
                  <a:lnTo>
                    <a:pt x="59943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2651760" h="76200">
                  <a:moveTo>
                    <a:pt x="257556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2575560" y="44450"/>
                  </a:lnTo>
                  <a:lnTo>
                    <a:pt x="2575560" y="31750"/>
                  </a:lnTo>
                  <a:close/>
                </a:path>
                <a:path w="2651760" h="76200">
                  <a:moveTo>
                    <a:pt x="2639060" y="31750"/>
                  </a:moveTo>
                  <a:lnTo>
                    <a:pt x="2591816" y="31750"/>
                  </a:lnTo>
                  <a:lnTo>
                    <a:pt x="2594610" y="34544"/>
                  </a:lnTo>
                  <a:lnTo>
                    <a:pt x="2594610" y="41655"/>
                  </a:lnTo>
                  <a:lnTo>
                    <a:pt x="2591816" y="44450"/>
                  </a:lnTo>
                  <a:lnTo>
                    <a:pt x="2639060" y="44450"/>
                  </a:lnTo>
                  <a:lnTo>
                    <a:pt x="2651760" y="38100"/>
                  </a:lnTo>
                  <a:lnTo>
                    <a:pt x="263906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08929" y="1202372"/>
            <a:ext cx="389255" cy="1694180"/>
            <a:chOff x="5408929" y="1202372"/>
            <a:chExt cx="389255" cy="1694180"/>
          </a:xfrm>
        </p:grpSpPr>
        <p:sp>
          <p:nvSpPr>
            <p:cNvPr id="10" name="object 10"/>
            <p:cNvSpPr/>
            <p:nvPr/>
          </p:nvSpPr>
          <p:spPr>
            <a:xfrm>
              <a:off x="5408929" y="1207135"/>
              <a:ext cx="389255" cy="1684655"/>
            </a:xfrm>
            <a:custGeom>
              <a:avLst/>
              <a:gdLst/>
              <a:ahLst/>
              <a:cxnLst/>
              <a:rect l="l" t="t" r="r" b="b"/>
              <a:pathLst>
                <a:path w="389254" h="1684655">
                  <a:moveTo>
                    <a:pt x="23495" y="1684655"/>
                  </a:moveTo>
                  <a:lnTo>
                    <a:pt x="389255" y="1684655"/>
                  </a:lnTo>
                </a:path>
                <a:path w="389254" h="1684655">
                  <a:moveTo>
                    <a:pt x="0" y="0"/>
                  </a:moveTo>
                  <a:lnTo>
                    <a:pt x="36576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553709" y="1207135"/>
              <a:ext cx="76200" cy="1645920"/>
            </a:xfrm>
            <a:custGeom>
              <a:avLst/>
              <a:gdLst/>
              <a:ahLst/>
              <a:cxnLst/>
              <a:rect l="l" t="t" r="r" b="b"/>
              <a:pathLst>
                <a:path w="76200" h="1645920">
                  <a:moveTo>
                    <a:pt x="31750" y="1569720"/>
                  </a:moveTo>
                  <a:lnTo>
                    <a:pt x="0" y="1569720"/>
                  </a:lnTo>
                  <a:lnTo>
                    <a:pt x="38100" y="1645920"/>
                  </a:lnTo>
                  <a:lnTo>
                    <a:pt x="66675" y="1588770"/>
                  </a:lnTo>
                  <a:lnTo>
                    <a:pt x="34543" y="1588770"/>
                  </a:lnTo>
                  <a:lnTo>
                    <a:pt x="31750" y="1585976"/>
                  </a:lnTo>
                  <a:lnTo>
                    <a:pt x="31750" y="1569720"/>
                  </a:lnTo>
                  <a:close/>
                </a:path>
                <a:path w="76200" h="1645920">
                  <a:moveTo>
                    <a:pt x="41655" y="57150"/>
                  </a:moveTo>
                  <a:lnTo>
                    <a:pt x="34543" y="57150"/>
                  </a:lnTo>
                  <a:lnTo>
                    <a:pt x="31750" y="59944"/>
                  </a:lnTo>
                  <a:lnTo>
                    <a:pt x="31750" y="1585976"/>
                  </a:lnTo>
                  <a:lnTo>
                    <a:pt x="34543" y="1588770"/>
                  </a:lnTo>
                  <a:lnTo>
                    <a:pt x="41655" y="1588770"/>
                  </a:lnTo>
                  <a:lnTo>
                    <a:pt x="44450" y="1585976"/>
                  </a:lnTo>
                  <a:lnTo>
                    <a:pt x="44450" y="59944"/>
                  </a:lnTo>
                  <a:lnTo>
                    <a:pt x="41655" y="57150"/>
                  </a:lnTo>
                  <a:close/>
                </a:path>
                <a:path w="76200" h="1645920">
                  <a:moveTo>
                    <a:pt x="76200" y="1569720"/>
                  </a:moveTo>
                  <a:lnTo>
                    <a:pt x="44450" y="1569720"/>
                  </a:lnTo>
                  <a:lnTo>
                    <a:pt x="44450" y="1585976"/>
                  </a:lnTo>
                  <a:lnTo>
                    <a:pt x="41655" y="1588770"/>
                  </a:lnTo>
                  <a:lnTo>
                    <a:pt x="66675" y="1588770"/>
                  </a:lnTo>
                  <a:lnTo>
                    <a:pt x="76200" y="1569720"/>
                  </a:lnTo>
                  <a:close/>
                </a:path>
                <a:path w="76200" h="164592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59944"/>
                  </a:lnTo>
                  <a:lnTo>
                    <a:pt x="34543" y="57150"/>
                  </a:lnTo>
                  <a:lnTo>
                    <a:pt x="66675" y="57150"/>
                  </a:lnTo>
                  <a:lnTo>
                    <a:pt x="38100" y="0"/>
                  </a:lnTo>
                  <a:close/>
                </a:path>
                <a:path w="76200" h="1645920">
                  <a:moveTo>
                    <a:pt x="66675" y="57150"/>
                  </a:moveTo>
                  <a:lnTo>
                    <a:pt x="41655" y="57150"/>
                  </a:lnTo>
                  <a:lnTo>
                    <a:pt x="44450" y="59944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6675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69441"/>
            <a:ext cx="6154420" cy="8147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101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bảo quản, </a:t>
            </a:r>
            <a:r>
              <a:rPr sz="1200" dirty="0">
                <a:latin typeface="Times New Roman"/>
                <a:cs typeface="Times New Roman"/>
              </a:rPr>
              <a:t>xếp dỡ, các thủ tục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nhận hàng, v.v…cùng với </a:t>
            </a:r>
            <a:r>
              <a:rPr sz="1200" spc="-5" dirty="0" err="1">
                <a:latin typeface="Times New Roman"/>
                <a:cs typeface="Times New Roman"/>
              </a:rPr>
              <a:t>giá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c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mà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45" dirty="0">
                <a:latin typeface="Times New Roman"/>
                <a:cs typeface="Times New Roman"/>
              </a:rPr>
              <a:t>hàng  </a:t>
            </a:r>
            <a:r>
              <a:rPr sz="1200" spc="-5" dirty="0">
                <a:latin typeface="Times New Roman"/>
                <a:cs typeface="Times New Roman"/>
              </a:rPr>
              <a:t>chấp </a:t>
            </a:r>
            <a:r>
              <a:rPr sz="1200" spc="-5" dirty="0" err="1">
                <a:latin typeface="Times New Roman"/>
                <a:cs typeface="Times New Roman"/>
              </a:rPr>
              <a:t>nhận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2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Muốn </a:t>
            </a:r>
            <a:r>
              <a:rPr sz="1200" dirty="0">
                <a:latin typeface="Times New Roman"/>
                <a:cs typeface="Times New Roman"/>
              </a:rPr>
              <a:t>thực </a:t>
            </a:r>
            <a:r>
              <a:rPr sz="1200" dirty="0" err="1">
                <a:latin typeface="Times New Roman"/>
                <a:cs typeface="Times New Roman"/>
              </a:rPr>
              <a:t>hiện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đó,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khai </a:t>
            </a:r>
            <a:r>
              <a:rPr sz="1200" dirty="0">
                <a:latin typeface="Times New Roman"/>
                <a:cs typeface="Times New Roman"/>
              </a:rPr>
              <a:t>thác hàng </a:t>
            </a:r>
            <a:r>
              <a:rPr sz="1200" spc="-5" dirty="0">
                <a:latin typeface="Times New Roman"/>
                <a:cs typeface="Times New Roman"/>
              </a:rPr>
              <a:t>phải giữ </a:t>
            </a:r>
            <a:r>
              <a:rPr sz="1200" dirty="0">
                <a:latin typeface="Times New Roman"/>
                <a:cs typeface="Times New Roman"/>
              </a:rPr>
              <a:t>mối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spc="5" dirty="0">
                <a:latin typeface="Times New Roman"/>
                <a:cs typeface="Times New Roman"/>
              </a:rPr>
              <a:t>hệ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bó với </a:t>
            </a:r>
            <a:r>
              <a:rPr sz="1200" spc="-135" dirty="0">
                <a:latin typeface="Times New Roman"/>
                <a:cs typeface="Times New Roman"/>
              </a:rPr>
              <a:t>chủ 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nắm </a:t>
            </a:r>
            <a:r>
              <a:rPr sz="1200" dirty="0">
                <a:latin typeface="Times New Roman"/>
                <a:cs typeface="Times New Roman"/>
              </a:rPr>
              <a:t>chắc nhu cầu, </a:t>
            </a:r>
            <a:r>
              <a:rPr sz="1200" spc="-5" dirty="0">
                <a:latin typeface="Times New Roman"/>
                <a:cs typeface="Times New Roman"/>
              </a:rPr>
              <a:t>đặc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spc="-5" dirty="0">
                <a:latin typeface="Times New Roman"/>
                <a:cs typeface="Times New Roman"/>
              </a:rPr>
              <a:t>của chủ </a:t>
            </a:r>
            <a:r>
              <a:rPr sz="1200" dirty="0">
                <a:latin typeface="Times New Roman"/>
                <a:cs typeface="Times New Roman"/>
              </a:rPr>
              <a:t>hàng, </a:t>
            </a:r>
            <a:r>
              <a:rPr sz="1200" spc="-5" dirty="0">
                <a:latin typeface="Times New Roman"/>
                <a:cs typeface="Times New Roman"/>
              </a:rPr>
              <a:t>nắm </a:t>
            </a:r>
            <a:r>
              <a:rPr sz="1200" spc="-5" dirty="0" err="1">
                <a:latin typeface="Times New Roman"/>
                <a:cs typeface="Times New Roman"/>
              </a:rPr>
              <a:t>bắt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nhịp độ và </a:t>
            </a:r>
            <a:r>
              <a:rPr sz="1200" spc="-5" dirty="0">
                <a:latin typeface="Times New Roman"/>
                <a:cs typeface="Times New Roman"/>
              </a:rPr>
              <a:t>chu </a:t>
            </a:r>
            <a:r>
              <a:rPr sz="1200" spc="5" dirty="0">
                <a:latin typeface="Times New Roman"/>
                <a:cs typeface="Times New Roman"/>
              </a:rPr>
              <a:t>kỳ </a:t>
            </a:r>
            <a:r>
              <a:rPr sz="1200" dirty="0">
                <a:latin typeface="Times New Roman"/>
                <a:cs typeface="Times New Roman"/>
              </a:rPr>
              <a:t>sản xuất </a:t>
            </a:r>
            <a:r>
              <a:rPr sz="1200" spc="-45" dirty="0">
                <a:latin typeface="Times New Roman"/>
                <a:cs typeface="Times New Roman"/>
              </a:rPr>
              <a:t>kinh  </a:t>
            </a:r>
            <a:r>
              <a:rPr sz="1200" spc="-5" dirty="0">
                <a:latin typeface="Times New Roman"/>
                <a:cs typeface="Times New Roman"/>
              </a:rPr>
              <a:t>doanh, </a:t>
            </a:r>
            <a:r>
              <a:rPr sz="1200" dirty="0">
                <a:latin typeface="Times New Roman"/>
                <a:cs typeface="Times New Roman"/>
              </a:rPr>
              <a:t>kể </a:t>
            </a:r>
            <a:r>
              <a:rPr sz="1200" spc="-5" dirty="0">
                <a:latin typeface="Times New Roman"/>
                <a:cs typeface="Times New Roman"/>
              </a:rPr>
              <a:t>cả lịch </a:t>
            </a:r>
            <a:r>
              <a:rPr sz="1200" dirty="0">
                <a:latin typeface="Times New Roman"/>
                <a:cs typeface="Times New Roman"/>
              </a:rPr>
              <a:t>xuất, </a:t>
            </a:r>
            <a:r>
              <a:rPr sz="1200" spc="-5" dirty="0">
                <a:latin typeface="Times New Roman"/>
                <a:cs typeface="Times New Roman"/>
              </a:rPr>
              <a:t>nhập hàng hóa,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đại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bạn hàng của </a:t>
            </a:r>
            <a:r>
              <a:rPr sz="1200" spc="5" dirty="0">
                <a:latin typeface="Times New Roman"/>
                <a:cs typeface="Times New Roman"/>
              </a:rPr>
              <a:t>họ. </a:t>
            </a:r>
            <a:r>
              <a:rPr sz="1200" dirty="0" err="1">
                <a:latin typeface="Times New Roman"/>
                <a:cs typeface="Times New Roman"/>
              </a:rPr>
              <a:t>Có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vậy mới </a:t>
            </a:r>
            <a:r>
              <a:rPr sz="1200" spc="-5" dirty="0" err="1">
                <a:latin typeface="Times New Roman"/>
                <a:cs typeface="Times New Roman"/>
              </a:rPr>
              <a:t>nắm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80" dirty="0" smtClean="0">
                <a:latin typeface="Times New Roman"/>
                <a:cs typeface="Times New Roman"/>
              </a:rPr>
              <a:t>đ</a:t>
            </a:r>
            <a:r>
              <a:rPr lang="vi-VN" sz="1200" spc="-180" dirty="0" smtClean="0">
                <a:latin typeface="Times New Roman"/>
                <a:cs typeface="Times New Roman"/>
              </a:rPr>
              <a:t>ư</a:t>
            </a:r>
            <a:r>
              <a:rPr sz="1200" spc="-180" dirty="0" err="1" smtClean="0">
                <a:latin typeface="Times New Roman"/>
                <a:cs typeface="Times New Roman"/>
              </a:rPr>
              <a:t>ợc</a:t>
            </a:r>
            <a:r>
              <a:rPr sz="1200" spc="-180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nhu </a:t>
            </a:r>
            <a:r>
              <a:rPr sz="1200" spc="-5" dirty="0">
                <a:latin typeface="Times New Roman"/>
                <a:cs typeface="Times New Roman"/>
              </a:rPr>
              <a:t>cầu vận </a:t>
            </a:r>
            <a:r>
              <a:rPr sz="1200" dirty="0">
                <a:latin typeface="Times New Roman"/>
                <a:cs typeface="Times New Roman"/>
              </a:rPr>
              <a:t>tải, đề ra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án </a:t>
            </a:r>
            <a:r>
              <a:rPr sz="1200" dirty="0">
                <a:latin typeface="Times New Roman"/>
                <a:cs typeface="Times New Roman"/>
              </a:rPr>
              <a:t>vận tải thỏa mãn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của chủ hàng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sẽ </a:t>
            </a:r>
            <a:r>
              <a:rPr sz="1200" dirty="0">
                <a:latin typeface="Times New Roman"/>
                <a:cs typeface="Times New Roman"/>
              </a:rPr>
              <a:t>ổn </a:t>
            </a:r>
            <a:r>
              <a:rPr sz="1200" spc="10" dirty="0" err="1">
                <a:latin typeface="Times New Roman"/>
                <a:cs typeface="Times New Roman"/>
              </a:rPr>
              <a:t>định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95" dirty="0" smtClean="0">
                <a:latin typeface="Times New Roman"/>
                <a:cs typeface="Times New Roman"/>
              </a:rPr>
              <a:t>đ</a:t>
            </a:r>
            <a:r>
              <a:rPr lang="vi-VN" sz="1200" spc="-195" dirty="0" smtClean="0">
                <a:latin typeface="Times New Roman"/>
                <a:cs typeface="Times New Roman"/>
              </a:rPr>
              <a:t>ư</a:t>
            </a:r>
            <a:r>
              <a:rPr sz="1200" spc="-195" dirty="0" err="1" smtClean="0">
                <a:latin typeface="Times New Roman"/>
                <a:cs typeface="Times New Roman"/>
              </a:rPr>
              <a:t>ợc</a:t>
            </a:r>
            <a:r>
              <a:rPr sz="1200" spc="-195" dirty="0" smtClean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 err="1">
                <a:latin typeface="Times New Roman"/>
                <a:cs typeface="Times New Roman"/>
              </a:rPr>
              <a:t>thị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 tải của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mình.</a:t>
            </a:r>
          </a:p>
          <a:p>
            <a:pPr marL="12700" marR="6985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Mặt khác, </a:t>
            </a:r>
            <a:r>
              <a:rPr sz="1200" dirty="0">
                <a:latin typeface="Times New Roman"/>
                <a:cs typeface="Times New Roman"/>
              </a:rPr>
              <a:t>mối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dirty="0">
                <a:latin typeface="Times New Roman"/>
                <a:cs typeface="Times New Roman"/>
              </a:rPr>
              <a:t>hệ </a:t>
            </a:r>
            <a:r>
              <a:rPr sz="1200" dirty="0" err="1">
                <a:latin typeface="Times New Roman"/>
                <a:cs typeface="Times New Roman"/>
              </a:rPr>
              <a:t>giữa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với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dịch vụ là một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0" dirty="0">
                <a:latin typeface="Times New Roman"/>
                <a:cs typeface="Times New Roman"/>
              </a:rPr>
              <a:t>thể  </a:t>
            </a:r>
            <a:r>
              <a:rPr sz="1200" spc="-5" dirty="0" err="1">
                <a:latin typeface="Times New Roman"/>
                <a:cs typeface="Times New Roman"/>
              </a:rPr>
              <a:t>thiếu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thông qua đó để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dirty="0">
                <a:latin typeface="Times New Roman"/>
                <a:cs typeface="Times New Roman"/>
              </a:rPr>
              <a:t>dựng mối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spc="-10" dirty="0">
                <a:latin typeface="Times New Roman"/>
                <a:cs typeface="Times New Roman"/>
              </a:rPr>
              <a:t>hệ </a:t>
            </a:r>
            <a:r>
              <a:rPr sz="1200" spc="-5" dirty="0" err="1">
                <a:latin typeface="Times New Roman"/>
                <a:cs typeface="Times New Roman"/>
              </a:rPr>
              <a:t>giữa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với </a:t>
            </a:r>
            <a:r>
              <a:rPr sz="1200" spc="-5" dirty="0">
                <a:latin typeface="Times New Roman"/>
                <a:cs typeface="Times New Roman"/>
              </a:rPr>
              <a:t>các chủ </a:t>
            </a:r>
            <a:r>
              <a:rPr sz="1200" dirty="0" err="1">
                <a:latin typeface="Times New Roman"/>
                <a:cs typeface="Times New Roman"/>
              </a:rPr>
              <a:t>hàng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vững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chắc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ổn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 marR="10160" indent="456565" algn="just">
              <a:lnSpc>
                <a:spcPct val="1105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Một công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spc="-5" dirty="0">
                <a:latin typeface="Times New Roman"/>
                <a:cs typeface="Times New Roman"/>
              </a:rPr>
              <a:t>rất quan </a:t>
            </a:r>
            <a:r>
              <a:rPr sz="1200" dirty="0">
                <a:latin typeface="Times New Roman"/>
                <a:cs typeface="Times New Roman"/>
              </a:rPr>
              <a:t>trọng trong công tác dịch vụ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là </a:t>
            </a:r>
            <a:r>
              <a:rPr sz="1200" spc="-5" dirty="0">
                <a:latin typeface="Times New Roman"/>
                <a:cs typeface="Times New Roman"/>
              </a:rPr>
              <a:t>giá cả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phân chia </a:t>
            </a:r>
            <a:r>
              <a:rPr sz="1200" dirty="0">
                <a:latin typeface="Times New Roman"/>
                <a:cs typeface="Times New Roman"/>
              </a:rPr>
              <a:t>lợi </a:t>
            </a:r>
            <a:r>
              <a:rPr sz="1200" spc="-5" dirty="0">
                <a:latin typeface="Times New Roman"/>
                <a:cs typeface="Times New Roman"/>
              </a:rPr>
              <a:t>nhuận  </a:t>
            </a:r>
            <a:r>
              <a:rPr sz="1200" spc="-5" dirty="0" err="1">
                <a:latin typeface="Times New Roman"/>
                <a:cs typeface="Times New Roman"/>
              </a:rPr>
              <a:t>giữa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với </a:t>
            </a:r>
            <a:r>
              <a:rPr sz="1200" spc="-10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dịch vụ, </a:t>
            </a:r>
            <a:r>
              <a:rPr sz="1200" spc="-5" dirty="0">
                <a:latin typeface="Times New Roman"/>
                <a:cs typeface="Times New Roman"/>
              </a:rPr>
              <a:t>bảo đảm hai bên đều có </a:t>
            </a:r>
            <a:r>
              <a:rPr sz="1200" dirty="0">
                <a:latin typeface="Times New Roman"/>
                <a:cs typeface="Times New Roman"/>
              </a:rPr>
              <a:t>lợi </a:t>
            </a:r>
            <a:r>
              <a:rPr sz="1200" spc="-10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duy trì mối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dirty="0">
                <a:latin typeface="Times New Roman"/>
                <a:cs typeface="Times New Roman"/>
              </a:rPr>
              <a:t>hệ </a:t>
            </a:r>
            <a:r>
              <a:rPr sz="1200" spc="-65" dirty="0">
                <a:latin typeface="Times New Roman"/>
                <a:cs typeface="Times New Roman"/>
              </a:rPr>
              <a:t>lâu   </a:t>
            </a:r>
            <a:r>
              <a:rPr sz="1200" spc="-5" dirty="0">
                <a:latin typeface="Times New Roman"/>
                <a:cs typeface="Times New Roman"/>
              </a:rPr>
              <a:t>dài.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Việc </a:t>
            </a:r>
            <a:r>
              <a:rPr sz="1200" dirty="0">
                <a:latin typeface="Times New Roman"/>
                <a:cs typeface="Times New Roman"/>
              </a:rPr>
              <a:t>đổi </a:t>
            </a:r>
            <a:r>
              <a:rPr sz="1200" dirty="0" err="1">
                <a:latin typeface="Times New Roman"/>
                <a:cs typeface="Times New Roman"/>
              </a:rPr>
              <a:t>mới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và nâng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 tải, </a:t>
            </a:r>
            <a:r>
              <a:rPr sz="1200" spc="5" dirty="0">
                <a:latin typeface="Times New Roman"/>
                <a:cs typeface="Times New Roman"/>
              </a:rPr>
              <a:t>tuy </a:t>
            </a:r>
            <a:r>
              <a:rPr sz="1200" dirty="0">
                <a:latin typeface="Times New Roman"/>
                <a:cs typeface="Times New Roman"/>
              </a:rPr>
              <a:t>không nằm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tác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khai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thác hàng </a:t>
            </a:r>
            <a:r>
              <a:rPr sz="1200" dirty="0" err="1">
                <a:latin typeface="Times New Roman"/>
                <a:cs typeface="Times New Roman"/>
              </a:rPr>
              <a:t>hóa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dirty="0">
                <a:latin typeface="Times New Roman"/>
                <a:cs typeface="Times New Roman"/>
              </a:rPr>
              <a:t>nó là </a:t>
            </a:r>
            <a:r>
              <a:rPr sz="1200" spc="-5" dirty="0">
                <a:latin typeface="Times New Roman"/>
                <a:cs typeface="Times New Roman"/>
              </a:rPr>
              <a:t>tiền </a:t>
            </a:r>
            <a:r>
              <a:rPr sz="1200" dirty="0">
                <a:latin typeface="Times New Roman"/>
                <a:cs typeface="Times New Roman"/>
              </a:rPr>
              <a:t>đề để thu hút </a:t>
            </a:r>
            <a:r>
              <a:rPr sz="1200" spc="-5" dirty="0">
                <a:latin typeface="Times New Roman"/>
                <a:cs typeface="Times New Roman"/>
              </a:rPr>
              <a:t>khách hàng. </a:t>
            </a:r>
            <a:r>
              <a:rPr sz="1200" dirty="0">
                <a:latin typeface="Times New Roman"/>
                <a:cs typeface="Times New Roman"/>
              </a:rPr>
              <a:t>Đây là </a:t>
            </a:r>
            <a:r>
              <a:rPr sz="1200" spc="-5" dirty="0">
                <a:latin typeface="Times New Roman"/>
                <a:cs typeface="Times New Roman"/>
              </a:rPr>
              <a:t>vấn </a:t>
            </a:r>
            <a:r>
              <a:rPr sz="1200" dirty="0">
                <a:latin typeface="Times New Roman"/>
                <a:cs typeface="Times New Roman"/>
              </a:rPr>
              <a:t>đề </a:t>
            </a:r>
            <a:r>
              <a:rPr sz="1200" spc="-5" dirty="0">
                <a:latin typeface="Times New Roman"/>
                <a:cs typeface="Times New Roman"/>
              </a:rPr>
              <a:t>rất cần thiết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75" dirty="0">
                <a:latin typeface="Times New Roman"/>
                <a:cs typeface="Times New Roman"/>
              </a:rPr>
              <a:t>cơ  </a:t>
            </a:r>
            <a:r>
              <a:rPr sz="1200" spc="-5" dirty="0">
                <a:latin typeface="Times New Roman"/>
                <a:cs typeface="Times New Roman"/>
              </a:rPr>
              <a:t>chế </a:t>
            </a:r>
            <a:r>
              <a:rPr sz="1200" dirty="0" err="1">
                <a:latin typeface="Times New Roman"/>
                <a:cs typeface="Times New Roman"/>
              </a:rPr>
              <a:t>thị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vì đổi </a:t>
            </a:r>
            <a:r>
              <a:rPr sz="1200" dirty="0" err="1">
                <a:latin typeface="Times New Roman"/>
                <a:cs typeface="Times New Roman"/>
              </a:rPr>
              <a:t>mới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vận </a:t>
            </a:r>
            <a:r>
              <a:rPr sz="1200" dirty="0">
                <a:latin typeface="Times New Roman"/>
                <a:cs typeface="Times New Roman"/>
              </a:rPr>
              <a:t>tải hiện </a:t>
            </a:r>
            <a:r>
              <a:rPr sz="1200" spc="-5" dirty="0">
                <a:latin typeface="Times New Roman"/>
                <a:cs typeface="Times New Roman"/>
              </a:rPr>
              <a:t>đại sẽ có thêm điều </a:t>
            </a:r>
            <a:r>
              <a:rPr sz="1200" dirty="0">
                <a:latin typeface="Times New Roman"/>
                <a:cs typeface="Times New Roman"/>
              </a:rPr>
              <a:t>kiện </a:t>
            </a:r>
            <a:r>
              <a:rPr sz="1200" spc="-5" dirty="0">
                <a:latin typeface="Times New Roman"/>
                <a:cs typeface="Times New Roman"/>
              </a:rPr>
              <a:t>cạnh tranh </a:t>
            </a:r>
            <a:r>
              <a:rPr sz="1200" dirty="0">
                <a:latin typeface="Times New Roman"/>
                <a:cs typeface="Times New Roman"/>
              </a:rPr>
              <a:t>trong vận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-110" dirty="0">
                <a:latin typeface="Times New Roman"/>
                <a:cs typeface="Times New Roman"/>
              </a:rPr>
              <a:t>tải.</a:t>
            </a:r>
            <a:endParaRPr sz="1200" dirty="0">
              <a:latin typeface="Times New Roman"/>
              <a:cs typeface="Times New Roman"/>
            </a:endParaRPr>
          </a:p>
          <a:p>
            <a:pPr marL="507365" lvl="3" indent="-495300" algn="just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Tổ </a:t>
            </a:r>
            <a:r>
              <a:rPr sz="1200" b="1" i="1" spc="-5" dirty="0">
                <a:latin typeface="Times New Roman"/>
                <a:cs typeface="Times New Roman"/>
              </a:rPr>
              <a:t>chức vận </a:t>
            </a:r>
            <a:r>
              <a:rPr sz="1200" b="1" i="1" dirty="0">
                <a:latin typeface="Times New Roman"/>
                <a:cs typeface="Times New Roman"/>
              </a:rPr>
              <a:t>tải hàng hóa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dirty="0">
                <a:latin typeface="Times New Roman"/>
                <a:cs typeface="Times New Roman"/>
              </a:rPr>
              <a:t>Tổ </a:t>
            </a:r>
            <a:r>
              <a:rPr sz="1200" spc="-5" dirty="0">
                <a:latin typeface="Times New Roman"/>
                <a:cs typeface="Times New Roman"/>
              </a:rPr>
              <a:t>chức vận </a:t>
            </a:r>
            <a:r>
              <a:rPr sz="1200" dirty="0">
                <a:latin typeface="Times New Roman"/>
                <a:cs typeface="Times New Roman"/>
              </a:rPr>
              <a:t>tải hàng hóa, là công việc rất quan trọng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doanh </a:t>
            </a:r>
            <a:r>
              <a:rPr sz="1200" spc="-5" dirty="0">
                <a:latin typeface="Times New Roman"/>
                <a:cs typeface="Times New Roman"/>
              </a:rPr>
              <a:t>nghiệp vận </a:t>
            </a:r>
            <a:r>
              <a:rPr sz="1200" dirty="0">
                <a:latin typeface="Times New Roman"/>
                <a:cs typeface="Times New Roman"/>
              </a:rPr>
              <a:t>tải. </a:t>
            </a:r>
            <a:r>
              <a:rPr sz="1200" spc="-5" dirty="0">
                <a:latin typeface="Times New Roman"/>
                <a:cs typeface="Times New Roman"/>
              </a:rPr>
              <a:t>Phải bảo  đảm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toàn, </a:t>
            </a:r>
            <a:r>
              <a:rPr sz="1200" dirty="0">
                <a:latin typeface="Times New Roman"/>
                <a:cs typeface="Times New Roman"/>
              </a:rPr>
              <a:t>nhanh </a:t>
            </a:r>
            <a:r>
              <a:rPr sz="1200" spc="-5" dirty="0">
                <a:latin typeface="Times New Roman"/>
                <a:cs typeface="Times New Roman"/>
              </a:rPr>
              <a:t>chóng </a:t>
            </a:r>
            <a:r>
              <a:rPr sz="1200" dirty="0">
                <a:latin typeface="Times New Roman"/>
                <a:cs typeface="Times New Roman"/>
              </a:rPr>
              <a:t>với chi phí thấp </a:t>
            </a:r>
            <a:r>
              <a:rPr sz="1200" spc="-5" dirty="0">
                <a:latin typeface="Times New Roman"/>
                <a:cs typeface="Times New Roman"/>
              </a:rPr>
              <a:t>nhất </a:t>
            </a:r>
            <a:r>
              <a:rPr sz="1200" dirty="0">
                <a:latin typeface="Times New Roman"/>
                <a:cs typeface="Times New Roman"/>
              </a:rPr>
              <a:t>cho một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5" dirty="0">
                <a:latin typeface="Times New Roman"/>
                <a:cs typeface="Times New Roman"/>
              </a:rPr>
              <a:t>nhất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Với </a:t>
            </a:r>
            <a:r>
              <a:rPr sz="1200" dirty="0">
                <a:latin typeface="Times New Roman"/>
                <a:cs typeface="Times New Roman"/>
              </a:rPr>
              <a:t>mục </a:t>
            </a:r>
            <a:r>
              <a:rPr sz="1200" spc="-5" dirty="0">
                <a:latin typeface="Times New Roman"/>
                <a:cs typeface="Times New Roman"/>
              </a:rPr>
              <a:t>tiêu trên,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phải phấn đấu </a:t>
            </a:r>
            <a:r>
              <a:rPr sz="1200" dirty="0" err="1">
                <a:latin typeface="Times New Roman"/>
                <a:cs typeface="Times New Roman"/>
              </a:rPr>
              <a:t>đạt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mức độ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hai chiều </a:t>
            </a:r>
            <a:r>
              <a:rPr sz="1200" spc="-45" dirty="0">
                <a:latin typeface="Times New Roman"/>
                <a:cs typeface="Times New Roman"/>
              </a:rPr>
              <a:t>càng  </a:t>
            </a:r>
            <a:r>
              <a:rPr sz="1200" dirty="0">
                <a:latin typeface="Times New Roman"/>
                <a:cs typeface="Times New Roman"/>
              </a:rPr>
              <a:t>nhiều càng tốt. </a:t>
            </a:r>
            <a:r>
              <a:rPr sz="1200" spc="-70" dirty="0" smtClean="0">
                <a:latin typeface="Times New Roman"/>
                <a:cs typeface="Times New Roman"/>
              </a:rPr>
              <a:t>L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 hai chiều càng lớn thì hệ </a:t>
            </a:r>
            <a:r>
              <a:rPr sz="1200" spc="-5" dirty="0">
                <a:latin typeface="Times New Roman"/>
                <a:cs typeface="Times New Roman"/>
              </a:rPr>
              <a:t>số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quãng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càng </a:t>
            </a:r>
            <a:r>
              <a:rPr sz="1200" spc="-5" dirty="0">
                <a:latin typeface="Times New Roman"/>
                <a:cs typeface="Times New Roman"/>
              </a:rPr>
              <a:t>cao, chi </a:t>
            </a:r>
            <a:r>
              <a:rPr sz="1200" dirty="0">
                <a:latin typeface="Times New Roman"/>
                <a:cs typeface="Times New Roman"/>
              </a:rPr>
              <a:t>phí </a:t>
            </a:r>
            <a:r>
              <a:rPr sz="1200" spc="-120" dirty="0">
                <a:latin typeface="Times New Roman"/>
                <a:cs typeface="Times New Roman"/>
              </a:rPr>
              <a:t>vận  </a:t>
            </a:r>
            <a:r>
              <a:rPr sz="1200" dirty="0">
                <a:latin typeface="Times New Roman"/>
                <a:cs typeface="Times New Roman"/>
              </a:rPr>
              <a:t>tải càng thấp. Đây là một </a:t>
            </a:r>
            <a:r>
              <a:rPr sz="1200" spc="-5" dirty="0">
                <a:latin typeface="Times New Roman"/>
                <a:cs typeface="Times New Roman"/>
              </a:rPr>
              <a:t>chỉ tiêu quan </a:t>
            </a:r>
            <a:r>
              <a:rPr sz="1200" dirty="0">
                <a:latin typeface="Times New Roman"/>
                <a:cs typeface="Times New Roman"/>
              </a:rPr>
              <a:t>trọng trong việc nâng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năng suất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</a:t>
            </a:r>
            <a:r>
              <a:rPr sz="1200" spc="-5" dirty="0">
                <a:latin typeface="Times New Roman"/>
                <a:cs typeface="Times New Roman"/>
              </a:rPr>
              <a:t>giảm chi </a:t>
            </a:r>
            <a:r>
              <a:rPr sz="1200" dirty="0">
                <a:latin typeface="Times New Roman"/>
                <a:cs typeface="Times New Roman"/>
              </a:rPr>
              <a:t>phí 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một đơn vị </a:t>
            </a:r>
            <a:r>
              <a:rPr sz="1200" spc="-5" dirty="0">
                <a:latin typeface="Times New Roman"/>
                <a:cs typeface="Times New Roman"/>
              </a:rPr>
              <a:t>sản phẩm </a:t>
            </a:r>
            <a:r>
              <a:rPr sz="1200" dirty="0">
                <a:latin typeface="Times New Roman"/>
                <a:cs typeface="Times New Roman"/>
              </a:rPr>
              <a:t>vận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9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đúng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9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tổ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chức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phận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0" dirty="0">
                <a:latin typeface="Times New Roman"/>
                <a:cs typeface="Times New Roman"/>
              </a:rPr>
              <a:t>tải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200" dirty="0">
                <a:latin typeface="Times New Roman"/>
                <a:cs typeface="Times New Roman"/>
              </a:rPr>
              <a:t>lập.</a:t>
            </a:r>
          </a:p>
          <a:p>
            <a:pPr marL="12700" marR="8255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tự tổ </a:t>
            </a:r>
            <a:r>
              <a:rPr sz="1200" spc="-5" dirty="0">
                <a:latin typeface="Times New Roman"/>
                <a:cs typeface="Times New Roman"/>
              </a:rPr>
              <a:t>chức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mình, </a:t>
            </a:r>
            <a:r>
              <a:rPr sz="1200" spc="-5" dirty="0">
                <a:latin typeface="Times New Roman"/>
                <a:cs typeface="Times New Roman"/>
              </a:rPr>
              <a:t>cần phải nắm chắc </a:t>
            </a:r>
            <a:r>
              <a:rPr sz="1200" dirty="0">
                <a:latin typeface="Times New Roman"/>
                <a:cs typeface="Times New Roman"/>
              </a:rPr>
              <a:t>thông tin về </a:t>
            </a:r>
            <a:r>
              <a:rPr sz="1200" spc="-5" dirty="0">
                <a:latin typeface="Times New Roman"/>
                <a:cs typeface="Times New Roman"/>
              </a:rPr>
              <a:t>hàng hóa,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60" dirty="0">
                <a:latin typeface="Times New Roman"/>
                <a:cs typeface="Times New Roman"/>
              </a:rPr>
              <a:t>gian 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và trả </a:t>
            </a:r>
            <a:r>
              <a:rPr sz="1200" spc="-5" dirty="0">
                <a:latin typeface="Times New Roman"/>
                <a:cs typeface="Times New Roman"/>
              </a:rPr>
              <a:t>hàng,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c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để tự tổ </a:t>
            </a:r>
            <a:r>
              <a:rPr sz="1200" spc="-5" dirty="0">
                <a:latin typeface="Times New Roman"/>
                <a:cs typeface="Times New Roman"/>
              </a:rPr>
              <a:t>chức chuyến </a:t>
            </a:r>
            <a:r>
              <a:rPr sz="1200" spc="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đi và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spc="-5" dirty="0" err="1">
                <a:latin typeface="Times New Roman"/>
                <a:cs typeface="Times New Roman"/>
              </a:rPr>
              <a:t>sao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có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quả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nhất.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dirty="0">
                <a:latin typeface="Times New Roman"/>
                <a:cs typeface="Times New Roman"/>
              </a:rPr>
              <a:t>Tùy theo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cấu hàng hóa,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loại hàng </a:t>
            </a:r>
            <a:r>
              <a:rPr sz="1200" spc="5" dirty="0">
                <a:latin typeface="Times New Roman"/>
                <a:cs typeface="Times New Roman"/>
              </a:rPr>
              <a:t>hóa, </a:t>
            </a:r>
            <a:r>
              <a:rPr sz="1200" dirty="0">
                <a:latin typeface="Times New Roman"/>
                <a:cs typeface="Times New Roman"/>
              </a:rPr>
              <a:t>v.v…trong vận 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có  các </a:t>
            </a:r>
            <a:r>
              <a:rPr sz="1200" dirty="0">
                <a:latin typeface="Times New Roman"/>
                <a:cs typeface="Times New Roman"/>
              </a:rPr>
              <a:t>loại hành trình chạy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621665" lvl="4" indent="-153035" algn="just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22300" algn="l"/>
              </a:tabLst>
            </a:pPr>
            <a:r>
              <a:rPr sz="1200" i="1" dirty="0">
                <a:latin typeface="Times New Roman"/>
                <a:cs typeface="Times New Roman"/>
              </a:rPr>
              <a:t>Hành trình </a:t>
            </a:r>
            <a:r>
              <a:rPr sz="1200" i="1" spc="-5" dirty="0">
                <a:latin typeface="Times New Roman"/>
                <a:cs typeface="Times New Roman"/>
              </a:rPr>
              <a:t>con </a:t>
            </a:r>
            <a:r>
              <a:rPr sz="1200" i="1" dirty="0">
                <a:latin typeface="Times New Roman"/>
                <a:cs typeface="Times New Roman"/>
              </a:rPr>
              <a:t>thoi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10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loại hành </a:t>
            </a:r>
            <a:r>
              <a:rPr sz="1200" spc="-5" dirty="0">
                <a:latin typeface="Times New Roman"/>
                <a:cs typeface="Times New Roman"/>
              </a:rPr>
              <a:t>trình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phổ biến </a:t>
            </a:r>
            <a:r>
              <a:rPr sz="1200" spc="-5" dirty="0">
                <a:latin typeface="Times New Roman"/>
                <a:cs typeface="Times New Roman"/>
              </a:rPr>
              <a:t>hiện nay. Đối </a:t>
            </a:r>
            <a:r>
              <a:rPr sz="1200" dirty="0">
                <a:latin typeface="Times New Roman"/>
                <a:cs typeface="Times New Roman"/>
              </a:rPr>
              <a:t>với loại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trình này </a:t>
            </a:r>
            <a:r>
              <a:rPr sz="1200" spc="-5" dirty="0">
                <a:latin typeface="Times New Roman"/>
                <a:cs typeface="Times New Roman"/>
              </a:rPr>
              <a:t>có hai loại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12700" marR="7620" indent="456565">
              <a:lnSpc>
                <a:spcPct val="110000"/>
              </a:lnSpc>
              <a:spcBef>
                <a:spcPts val="610"/>
              </a:spcBef>
            </a:pPr>
            <a:r>
              <a:rPr sz="1200" i="1" dirty="0">
                <a:latin typeface="Times New Roman"/>
                <a:cs typeface="Times New Roman"/>
              </a:rPr>
              <a:t>- </a:t>
            </a:r>
            <a:r>
              <a:rPr sz="1200" i="1" spc="-5" dirty="0">
                <a:latin typeface="Times New Roman"/>
                <a:cs typeface="Times New Roman"/>
              </a:rPr>
              <a:t>Hành </a:t>
            </a:r>
            <a:r>
              <a:rPr sz="1200" i="1" dirty="0">
                <a:latin typeface="Times New Roman"/>
                <a:cs typeface="Times New Roman"/>
              </a:rPr>
              <a:t>trình </a:t>
            </a:r>
            <a:r>
              <a:rPr sz="1200" i="1" spc="-5" dirty="0">
                <a:latin typeface="Times New Roman"/>
                <a:cs typeface="Times New Roman"/>
              </a:rPr>
              <a:t>con </a:t>
            </a:r>
            <a:r>
              <a:rPr sz="1200" i="1" dirty="0">
                <a:latin typeface="Times New Roman"/>
                <a:cs typeface="Times New Roman"/>
              </a:rPr>
              <a:t>thoi một </a:t>
            </a:r>
            <a:r>
              <a:rPr sz="1200" i="1" spc="-5" dirty="0">
                <a:latin typeface="Times New Roman"/>
                <a:cs typeface="Times New Roman"/>
              </a:rPr>
              <a:t>chiều có </a:t>
            </a:r>
            <a:r>
              <a:rPr sz="1200" i="1" dirty="0">
                <a:latin typeface="Times New Roman"/>
                <a:cs typeface="Times New Roman"/>
              </a:rPr>
              <a:t>hàng</a:t>
            </a:r>
            <a:r>
              <a:rPr sz="1200" dirty="0">
                <a:latin typeface="Times New Roman"/>
                <a:cs typeface="Times New Roman"/>
              </a:rPr>
              <a:t>: Xe ô tô chạy từ đơn vị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đến nơi xếp hàng </a:t>
            </a:r>
            <a:r>
              <a:rPr sz="1200" spc="10" dirty="0">
                <a:latin typeface="Times New Roman"/>
                <a:cs typeface="Times New Roman"/>
              </a:rPr>
              <a:t>A, 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>
                <a:latin typeface="Times New Roman"/>
                <a:cs typeface="Times New Roman"/>
              </a:rPr>
              <a:t>hàng từ A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B và sau đó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không về A </a:t>
            </a:r>
            <a:r>
              <a:rPr sz="1200" spc="-5" dirty="0">
                <a:latin typeface="Times New Roman"/>
                <a:cs typeface="Times New Roman"/>
              </a:rPr>
              <a:t>rồi </a:t>
            </a:r>
            <a:r>
              <a:rPr sz="1200" dirty="0">
                <a:latin typeface="Times New Roman"/>
                <a:cs typeface="Times New Roman"/>
              </a:rPr>
              <a:t>chở </a:t>
            </a:r>
            <a:r>
              <a:rPr sz="1200" spc="-5" dirty="0">
                <a:latin typeface="Times New Roman"/>
                <a:cs typeface="Times New Roman"/>
              </a:rPr>
              <a:t>chuyến </a:t>
            </a:r>
            <a:r>
              <a:rPr sz="1200" dirty="0">
                <a:latin typeface="Times New Roman"/>
                <a:cs typeface="Times New Roman"/>
              </a:rPr>
              <a:t>thứ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hai.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hành trình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hệ </a:t>
            </a:r>
            <a:r>
              <a:rPr sz="1200" spc="-5" dirty="0">
                <a:latin typeface="Times New Roman"/>
                <a:cs typeface="Times New Roman"/>
              </a:rPr>
              <a:t>số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quãng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trong một </a:t>
            </a:r>
            <a:r>
              <a:rPr sz="1200" spc="-5" dirty="0">
                <a:latin typeface="Times New Roman"/>
                <a:cs typeface="Times New Roman"/>
              </a:rPr>
              <a:t>chuyến </a:t>
            </a:r>
            <a:r>
              <a:rPr sz="1200" dirty="0">
                <a:latin typeface="Times New Roman"/>
                <a:cs typeface="Times New Roman"/>
              </a:rPr>
              <a:t>β = 0,5 (hình 2.1-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a).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869441"/>
            <a:ext cx="6148070" cy="706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100"/>
              </a:lnSpc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- </a:t>
            </a:r>
            <a:r>
              <a:rPr sz="1200" i="1" spc="-5" dirty="0">
                <a:latin typeface="Times New Roman"/>
                <a:cs typeface="Times New Roman"/>
              </a:rPr>
              <a:t>Hành </a:t>
            </a:r>
            <a:r>
              <a:rPr sz="1200" i="1" dirty="0">
                <a:latin typeface="Times New Roman"/>
                <a:cs typeface="Times New Roman"/>
              </a:rPr>
              <a:t>trình </a:t>
            </a:r>
            <a:r>
              <a:rPr sz="1200" i="1" spc="-5" dirty="0">
                <a:latin typeface="Times New Roman"/>
                <a:cs typeface="Times New Roman"/>
              </a:rPr>
              <a:t>con </a:t>
            </a:r>
            <a:r>
              <a:rPr sz="1200" i="1" dirty="0">
                <a:latin typeface="Times New Roman"/>
                <a:cs typeface="Times New Roman"/>
              </a:rPr>
              <a:t>thoi hai </a:t>
            </a:r>
            <a:r>
              <a:rPr sz="1200" i="1" spc="-5" dirty="0">
                <a:latin typeface="Times New Roman"/>
                <a:cs typeface="Times New Roman"/>
              </a:rPr>
              <a:t>chiều có </a:t>
            </a:r>
            <a:r>
              <a:rPr sz="1200" i="1" dirty="0">
                <a:latin typeface="Times New Roman"/>
                <a:cs typeface="Times New Roman"/>
              </a:rPr>
              <a:t>hàng: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chạy </a:t>
            </a:r>
            <a:r>
              <a:rPr sz="1200" spc="5" dirty="0">
                <a:latin typeface="Times New Roman"/>
                <a:cs typeface="Times New Roman"/>
              </a:rPr>
              <a:t>từ </a:t>
            </a:r>
            <a:r>
              <a:rPr sz="1200" dirty="0">
                <a:latin typeface="Times New Roman"/>
                <a:cs typeface="Times New Roman"/>
              </a:rPr>
              <a:t>đơn vị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đến nơi xếp </a:t>
            </a:r>
            <a:r>
              <a:rPr sz="1200" spc="-5" dirty="0">
                <a:latin typeface="Times New Roman"/>
                <a:cs typeface="Times New Roman"/>
              </a:rPr>
              <a:t>hàng A,  chở </a:t>
            </a:r>
            <a:r>
              <a:rPr sz="1200" dirty="0">
                <a:latin typeface="Times New Roman"/>
                <a:cs typeface="Times New Roman"/>
              </a:rPr>
              <a:t>hàng từ A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B để dỡ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sau đó </a:t>
            </a:r>
            <a:r>
              <a:rPr sz="1200" dirty="0">
                <a:latin typeface="Times New Roman"/>
                <a:cs typeface="Times New Roman"/>
              </a:rPr>
              <a:t>xếp hàng khác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>
                <a:latin typeface="Times New Roman"/>
                <a:cs typeface="Times New Roman"/>
              </a:rPr>
              <a:t>về điểm A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dỡ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hàng.</a:t>
            </a:r>
            <a:endParaRPr sz="1200" dirty="0">
              <a:latin typeface="Times New Roman"/>
              <a:cs typeface="Times New Roman"/>
            </a:endParaRPr>
          </a:p>
          <a:p>
            <a:pPr marL="509270">
              <a:lnSpc>
                <a:spcPct val="100000"/>
              </a:lnSpc>
              <a:spcBef>
                <a:spcPts val="745"/>
              </a:spcBef>
            </a:pPr>
            <a:r>
              <a:rPr sz="1200" spc="-10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hành trình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hệ </a:t>
            </a:r>
            <a:r>
              <a:rPr sz="1200" spc="-5" dirty="0">
                <a:latin typeface="Times New Roman"/>
                <a:cs typeface="Times New Roman"/>
              </a:rPr>
              <a:t>số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quãng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5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chuyến </a:t>
            </a:r>
            <a:r>
              <a:rPr sz="1200" dirty="0">
                <a:latin typeface="Times New Roman"/>
                <a:cs typeface="Times New Roman"/>
              </a:rPr>
              <a:t>β = 1 </a:t>
            </a:r>
            <a:r>
              <a:rPr sz="1200" spc="-5" dirty="0">
                <a:latin typeface="Times New Roman"/>
                <a:cs typeface="Times New Roman"/>
              </a:rPr>
              <a:t>(hình </a:t>
            </a:r>
            <a:r>
              <a:rPr sz="1200" dirty="0">
                <a:latin typeface="Times New Roman"/>
                <a:cs typeface="Times New Roman"/>
              </a:rPr>
              <a:t>2.1-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7794" y="2200402"/>
            <a:ext cx="1428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a)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794" y="3034030"/>
            <a:ext cx="152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b)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444" y="3773551"/>
            <a:ext cx="6152515" cy="105918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2396490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2-9: Hành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thoi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2. </a:t>
            </a:r>
            <a:r>
              <a:rPr sz="1200" i="1" spc="-5" dirty="0">
                <a:latin typeface="Times New Roman"/>
                <a:cs typeface="Times New Roman"/>
              </a:rPr>
              <a:t>Hành </a:t>
            </a:r>
            <a:r>
              <a:rPr sz="1200" i="1" dirty="0">
                <a:latin typeface="Times New Roman"/>
                <a:cs typeface="Times New Roman"/>
              </a:rPr>
              <a:t>trình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vòng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1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trình chạy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trên nhiều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một vòng tròn </a:t>
            </a:r>
            <a:r>
              <a:rPr sz="1200" spc="-5" dirty="0">
                <a:latin typeface="Times New Roman"/>
                <a:cs typeface="Times New Roman"/>
              </a:rPr>
              <a:t>khép </a:t>
            </a:r>
            <a:r>
              <a:rPr sz="1200" dirty="0">
                <a:latin typeface="Times New Roman"/>
                <a:cs typeface="Times New Roman"/>
              </a:rPr>
              <a:t>kín </a:t>
            </a:r>
            <a:r>
              <a:rPr sz="1200" spc="1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0" dirty="0" err="1">
                <a:latin typeface="Times New Roman"/>
                <a:cs typeface="Times New Roman"/>
              </a:rPr>
              <a:t>đoạn</a:t>
            </a:r>
            <a:r>
              <a:rPr sz="1200" spc="-5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thực hiện những </a:t>
            </a:r>
            <a:r>
              <a:rPr sz="1200" spc="-5" dirty="0">
                <a:latin typeface="Times New Roman"/>
                <a:cs typeface="Times New Roman"/>
              </a:rPr>
              <a:t>chuyến </a:t>
            </a:r>
            <a:r>
              <a:rPr sz="1200" dirty="0">
                <a:latin typeface="Times New Roman"/>
                <a:cs typeface="Times New Roman"/>
              </a:rPr>
              <a:t>hàng nhất định (hình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2.2).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3444" y="7402448"/>
            <a:ext cx="6150610" cy="1368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2-10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 err="1">
                <a:latin typeface="Times New Roman"/>
                <a:cs typeface="Times New Roman"/>
              </a:rPr>
              <a:t>trình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vòng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</a:pP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thực tế, nhu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vận tải </a:t>
            </a:r>
            <a:r>
              <a:rPr sz="1200" spc="-5" dirty="0">
                <a:latin typeface="Times New Roman"/>
                <a:cs typeface="Times New Roman"/>
              </a:rPr>
              <a:t>rất </a:t>
            </a:r>
            <a:r>
              <a:rPr sz="1200" dirty="0">
                <a:latin typeface="Times New Roman"/>
                <a:cs typeface="Times New Roman"/>
              </a:rPr>
              <a:t>đa </a:t>
            </a:r>
            <a:r>
              <a:rPr sz="1200" spc="-5" dirty="0">
                <a:latin typeface="Times New Roman"/>
                <a:cs typeface="Times New Roman"/>
              </a:rPr>
              <a:t>dạng, </a:t>
            </a:r>
            <a:r>
              <a:rPr sz="1200" dirty="0">
                <a:latin typeface="Times New Roman"/>
                <a:cs typeface="Times New Roman"/>
              </a:rPr>
              <a:t>việc tổ </a:t>
            </a:r>
            <a:r>
              <a:rPr sz="1200" spc="-5" dirty="0">
                <a:latin typeface="Times New Roman"/>
                <a:cs typeface="Times New Roman"/>
              </a:rPr>
              <a:t>chức vận </a:t>
            </a:r>
            <a:r>
              <a:rPr sz="1200" dirty="0">
                <a:latin typeface="Times New Roman"/>
                <a:cs typeface="Times New Roman"/>
              </a:rPr>
              <a:t>tải theo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trình trong 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khu vực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cũng </a:t>
            </a:r>
            <a:r>
              <a:rPr sz="1200" spc="5" dirty="0">
                <a:latin typeface="Times New Roman"/>
                <a:cs typeface="Times New Roman"/>
              </a:rPr>
              <a:t>đa </a:t>
            </a:r>
            <a:r>
              <a:rPr sz="1200" spc="-5" dirty="0">
                <a:latin typeface="Times New Roman"/>
                <a:cs typeface="Times New Roman"/>
              </a:rPr>
              <a:t>dạng. Yếu </a:t>
            </a:r>
            <a:r>
              <a:rPr sz="1200" dirty="0">
                <a:latin typeface="Times New Roman"/>
                <a:cs typeface="Times New Roman"/>
              </a:rPr>
              <a:t>tố </a:t>
            </a:r>
            <a:r>
              <a:rPr sz="1200" spc="-5" dirty="0">
                <a:latin typeface="Times New Roman"/>
                <a:cs typeface="Times New Roman"/>
              </a:rPr>
              <a:t>quyết </a:t>
            </a:r>
            <a:r>
              <a:rPr sz="1200" dirty="0">
                <a:latin typeface="Times New Roman"/>
                <a:cs typeface="Times New Roman"/>
              </a:rPr>
              <a:t>định để lựa </a:t>
            </a:r>
            <a:r>
              <a:rPr sz="1200" spc="-5" dirty="0">
                <a:latin typeface="Times New Roman"/>
                <a:cs typeface="Times New Roman"/>
              </a:rPr>
              <a:t>chọn hành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là hiệu  quả </a:t>
            </a:r>
            <a:r>
              <a:rPr sz="1200" spc="-5" dirty="0" err="1">
                <a:latin typeface="Times New Roman"/>
                <a:cs typeface="Times New Roman"/>
              </a:rPr>
              <a:t>đạt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từng loại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trình. </a:t>
            </a:r>
            <a:r>
              <a:rPr sz="1200" spc="-10" dirty="0">
                <a:latin typeface="Times New Roman"/>
                <a:cs typeface="Times New Roman"/>
              </a:rPr>
              <a:t>Loại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nào đạt các chỉ tiêu cao </a:t>
            </a:r>
            <a:r>
              <a:rPr sz="1200" dirty="0">
                <a:latin typeface="Times New Roman"/>
                <a:cs typeface="Times New Roman"/>
              </a:rPr>
              <a:t>thì lựa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5" dirty="0">
                <a:latin typeface="Times New Roman"/>
                <a:cs typeface="Times New Roman"/>
              </a:rPr>
              <a:t>thực  </a:t>
            </a:r>
            <a:r>
              <a:rPr sz="1200" dirty="0">
                <a:latin typeface="Times New Roman"/>
                <a:cs typeface="Times New Roman"/>
              </a:rPr>
              <a:t>hiện.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682148" y="1947610"/>
            <a:ext cx="1137920" cy="584835"/>
            <a:chOff x="3682148" y="1947610"/>
            <a:chExt cx="1137920" cy="584835"/>
          </a:xfrm>
        </p:grpSpPr>
        <p:sp>
          <p:nvSpPr>
            <p:cNvPr id="8" name="object 8"/>
            <p:cNvSpPr/>
            <p:nvPr/>
          </p:nvSpPr>
          <p:spPr>
            <a:xfrm>
              <a:off x="3682499" y="1947962"/>
              <a:ext cx="1137285" cy="292100"/>
            </a:xfrm>
            <a:custGeom>
              <a:avLst/>
              <a:gdLst/>
              <a:ahLst/>
              <a:cxnLst/>
              <a:rect l="l" t="t" r="r" b="b"/>
              <a:pathLst>
                <a:path w="1137285" h="292100">
                  <a:moveTo>
                    <a:pt x="0" y="5615"/>
                  </a:moveTo>
                  <a:lnTo>
                    <a:pt x="5631" y="0"/>
                  </a:lnTo>
                </a:path>
                <a:path w="1137285" h="292100">
                  <a:moveTo>
                    <a:pt x="0" y="58213"/>
                  </a:moveTo>
                  <a:lnTo>
                    <a:pt x="58276" y="0"/>
                  </a:lnTo>
                </a:path>
                <a:path w="1137285" h="292100">
                  <a:moveTo>
                    <a:pt x="0" y="110960"/>
                  </a:moveTo>
                  <a:lnTo>
                    <a:pt x="111021" y="0"/>
                  </a:lnTo>
                </a:path>
                <a:path w="1137285" h="292100">
                  <a:moveTo>
                    <a:pt x="0" y="163809"/>
                  </a:moveTo>
                  <a:lnTo>
                    <a:pt x="163665" y="0"/>
                  </a:lnTo>
                </a:path>
                <a:path w="1137285" h="292100">
                  <a:moveTo>
                    <a:pt x="0" y="216406"/>
                  </a:moveTo>
                  <a:lnTo>
                    <a:pt x="216410" y="0"/>
                  </a:lnTo>
                </a:path>
                <a:path w="1137285" h="292100">
                  <a:moveTo>
                    <a:pt x="0" y="269254"/>
                  </a:moveTo>
                  <a:lnTo>
                    <a:pt x="269155" y="0"/>
                  </a:lnTo>
                </a:path>
                <a:path w="1137285" h="292100">
                  <a:moveTo>
                    <a:pt x="30118" y="291867"/>
                  </a:moveTo>
                  <a:lnTo>
                    <a:pt x="321901" y="0"/>
                  </a:lnTo>
                </a:path>
                <a:path w="1137285" h="292100">
                  <a:moveTo>
                    <a:pt x="82763" y="291867"/>
                  </a:moveTo>
                  <a:lnTo>
                    <a:pt x="374646" y="0"/>
                  </a:lnTo>
                </a:path>
                <a:path w="1137285" h="292100">
                  <a:moveTo>
                    <a:pt x="135508" y="291867"/>
                  </a:moveTo>
                  <a:lnTo>
                    <a:pt x="427290" y="0"/>
                  </a:lnTo>
                </a:path>
                <a:path w="1137285" h="292100">
                  <a:moveTo>
                    <a:pt x="188253" y="291867"/>
                  </a:moveTo>
                  <a:lnTo>
                    <a:pt x="480186" y="0"/>
                  </a:lnTo>
                </a:path>
                <a:path w="1137285" h="292100">
                  <a:moveTo>
                    <a:pt x="240998" y="291867"/>
                  </a:moveTo>
                  <a:lnTo>
                    <a:pt x="532780" y="0"/>
                  </a:lnTo>
                </a:path>
                <a:path w="1137285" h="292100">
                  <a:moveTo>
                    <a:pt x="293743" y="291867"/>
                  </a:moveTo>
                  <a:lnTo>
                    <a:pt x="585526" y="0"/>
                  </a:lnTo>
                </a:path>
                <a:path w="1137285" h="292100">
                  <a:moveTo>
                    <a:pt x="346388" y="291867"/>
                  </a:moveTo>
                  <a:lnTo>
                    <a:pt x="638321" y="0"/>
                  </a:lnTo>
                </a:path>
                <a:path w="1137285" h="292100">
                  <a:moveTo>
                    <a:pt x="399133" y="291867"/>
                  </a:moveTo>
                  <a:lnTo>
                    <a:pt x="691066" y="0"/>
                  </a:lnTo>
                </a:path>
                <a:path w="1137285" h="292100">
                  <a:moveTo>
                    <a:pt x="451777" y="291867"/>
                  </a:moveTo>
                  <a:lnTo>
                    <a:pt x="743811" y="0"/>
                  </a:lnTo>
                </a:path>
                <a:path w="1137285" h="292100">
                  <a:moveTo>
                    <a:pt x="504673" y="291867"/>
                  </a:moveTo>
                  <a:lnTo>
                    <a:pt x="796456" y="0"/>
                  </a:lnTo>
                </a:path>
                <a:path w="1137285" h="292100">
                  <a:moveTo>
                    <a:pt x="557418" y="291867"/>
                  </a:moveTo>
                  <a:lnTo>
                    <a:pt x="849201" y="0"/>
                  </a:lnTo>
                </a:path>
                <a:path w="1137285" h="292100">
                  <a:moveTo>
                    <a:pt x="610063" y="291867"/>
                  </a:moveTo>
                  <a:lnTo>
                    <a:pt x="901795" y="0"/>
                  </a:lnTo>
                </a:path>
                <a:path w="1137285" h="292100">
                  <a:moveTo>
                    <a:pt x="662808" y="291867"/>
                  </a:moveTo>
                  <a:lnTo>
                    <a:pt x="954691" y="0"/>
                  </a:lnTo>
                </a:path>
                <a:path w="1137285" h="292100">
                  <a:moveTo>
                    <a:pt x="715553" y="291867"/>
                  </a:moveTo>
                  <a:lnTo>
                    <a:pt x="1007436" y="0"/>
                  </a:lnTo>
                </a:path>
                <a:path w="1137285" h="292100">
                  <a:moveTo>
                    <a:pt x="768298" y="291867"/>
                  </a:moveTo>
                  <a:lnTo>
                    <a:pt x="1060081" y="0"/>
                  </a:lnTo>
                </a:path>
                <a:path w="1137285" h="292100">
                  <a:moveTo>
                    <a:pt x="820943" y="291867"/>
                  </a:moveTo>
                  <a:lnTo>
                    <a:pt x="1112826" y="0"/>
                  </a:lnTo>
                </a:path>
                <a:path w="1137285" h="292100">
                  <a:moveTo>
                    <a:pt x="873688" y="291867"/>
                  </a:moveTo>
                  <a:lnTo>
                    <a:pt x="1136710" y="28830"/>
                  </a:lnTo>
                </a:path>
                <a:path w="1137285" h="292100">
                  <a:moveTo>
                    <a:pt x="926433" y="291867"/>
                  </a:moveTo>
                  <a:lnTo>
                    <a:pt x="1136710" y="81478"/>
                  </a:lnTo>
                </a:path>
                <a:path w="1137285" h="292100">
                  <a:moveTo>
                    <a:pt x="979178" y="291867"/>
                  </a:moveTo>
                  <a:lnTo>
                    <a:pt x="1136710" y="134326"/>
                  </a:lnTo>
                </a:path>
                <a:path w="1137285" h="292100">
                  <a:moveTo>
                    <a:pt x="1031923" y="291867"/>
                  </a:moveTo>
                  <a:lnTo>
                    <a:pt x="1136710" y="187024"/>
                  </a:lnTo>
                </a:path>
                <a:path w="1137285" h="292100">
                  <a:moveTo>
                    <a:pt x="1084568" y="291867"/>
                  </a:moveTo>
                  <a:lnTo>
                    <a:pt x="1136710" y="239671"/>
                  </a:lnTo>
                </a:path>
              </a:pathLst>
            </a:custGeom>
            <a:ln w="3175">
              <a:solidFill>
                <a:srgbClr val="0099CC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682499" y="1947962"/>
              <a:ext cx="1137285" cy="584200"/>
            </a:xfrm>
            <a:custGeom>
              <a:avLst/>
              <a:gdLst/>
              <a:ahLst/>
              <a:cxnLst/>
              <a:rect l="l" t="t" r="r" b="b"/>
              <a:pathLst>
                <a:path w="1137285" h="584200">
                  <a:moveTo>
                    <a:pt x="0" y="583785"/>
                  </a:moveTo>
                  <a:lnTo>
                    <a:pt x="1136710" y="583785"/>
                  </a:lnTo>
                  <a:lnTo>
                    <a:pt x="1136710" y="0"/>
                  </a:lnTo>
                  <a:lnTo>
                    <a:pt x="0" y="0"/>
                  </a:lnTo>
                  <a:lnTo>
                    <a:pt x="0" y="583785"/>
                  </a:lnTo>
                  <a:close/>
                </a:path>
                <a:path w="1137285" h="584200">
                  <a:moveTo>
                    <a:pt x="1136710" y="291867"/>
                  </a:moveTo>
                  <a:lnTo>
                    <a:pt x="0" y="2918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24903" y="2055664"/>
              <a:ext cx="78740" cy="40005"/>
            </a:xfrm>
            <a:custGeom>
              <a:avLst/>
              <a:gdLst/>
              <a:ahLst/>
              <a:cxnLst/>
              <a:rect l="l" t="t" r="r" b="b"/>
              <a:pathLst>
                <a:path w="78739" h="40005">
                  <a:moveTo>
                    <a:pt x="0" y="0"/>
                  </a:moveTo>
                  <a:lnTo>
                    <a:pt x="0" y="39410"/>
                  </a:lnTo>
                  <a:lnTo>
                    <a:pt x="78640" y="39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044324" y="2058171"/>
              <a:ext cx="462280" cy="40005"/>
            </a:xfrm>
            <a:custGeom>
              <a:avLst/>
              <a:gdLst/>
              <a:ahLst/>
              <a:cxnLst/>
              <a:rect l="l" t="t" r="r" b="b"/>
              <a:pathLst>
                <a:path w="462279" h="40005">
                  <a:moveTo>
                    <a:pt x="383093" y="0"/>
                  </a:moveTo>
                  <a:lnTo>
                    <a:pt x="383093" y="39410"/>
                  </a:lnTo>
                  <a:lnTo>
                    <a:pt x="461733" y="39410"/>
                  </a:lnTo>
                  <a:lnTo>
                    <a:pt x="383093" y="0"/>
                  </a:lnTo>
                  <a:close/>
                </a:path>
                <a:path w="462279" h="40005">
                  <a:moveTo>
                    <a:pt x="0" y="39410"/>
                  </a:moveTo>
                  <a:lnTo>
                    <a:pt x="383093" y="39410"/>
                  </a:lnTo>
                  <a:lnTo>
                    <a:pt x="0" y="3941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041809" y="2095074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0" y="5415"/>
                  </a:lnTo>
                  <a:lnTo>
                    <a:pt x="472543" y="5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044324" y="2097581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0" y="5415"/>
                  </a:lnTo>
                  <a:lnTo>
                    <a:pt x="472543" y="54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041809" y="2095074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461733" y="0"/>
                  </a:moveTo>
                  <a:lnTo>
                    <a:pt x="0" y="0"/>
                  </a:lnTo>
                  <a:lnTo>
                    <a:pt x="472543" y="5415"/>
                  </a:lnTo>
                  <a:lnTo>
                    <a:pt x="46173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044324" y="2097581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461733" y="0"/>
                  </a:lnTo>
                  <a:lnTo>
                    <a:pt x="472543" y="54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041809" y="2100489"/>
              <a:ext cx="462280" cy="5715"/>
            </a:xfrm>
            <a:custGeom>
              <a:avLst/>
              <a:gdLst/>
              <a:ahLst/>
              <a:cxnLst/>
              <a:rect l="l" t="t" r="r" b="b"/>
              <a:pathLst>
                <a:path w="462279" h="5714">
                  <a:moveTo>
                    <a:pt x="0" y="0"/>
                  </a:moveTo>
                  <a:lnTo>
                    <a:pt x="0" y="5264"/>
                  </a:lnTo>
                  <a:lnTo>
                    <a:pt x="461733" y="5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044324" y="2102996"/>
              <a:ext cx="462280" cy="5715"/>
            </a:xfrm>
            <a:custGeom>
              <a:avLst/>
              <a:gdLst/>
              <a:ahLst/>
              <a:cxnLst/>
              <a:rect l="l" t="t" r="r" b="b"/>
              <a:pathLst>
                <a:path w="462279" h="5714">
                  <a:moveTo>
                    <a:pt x="0" y="0"/>
                  </a:moveTo>
                  <a:lnTo>
                    <a:pt x="0" y="5264"/>
                  </a:lnTo>
                  <a:lnTo>
                    <a:pt x="461733" y="526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041809" y="2100489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472543" y="0"/>
                  </a:moveTo>
                  <a:lnTo>
                    <a:pt x="0" y="0"/>
                  </a:lnTo>
                  <a:lnTo>
                    <a:pt x="461733" y="5264"/>
                  </a:lnTo>
                  <a:lnTo>
                    <a:pt x="4725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044324" y="2102996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472543" y="0"/>
                  </a:lnTo>
                  <a:lnTo>
                    <a:pt x="461733" y="5264"/>
                  </a:lnTo>
                  <a:lnTo>
                    <a:pt x="0" y="0"/>
                  </a:lnTo>
                  <a:close/>
                </a:path>
                <a:path w="473075" h="5714">
                  <a:moveTo>
                    <a:pt x="0" y="5264"/>
                  </a:moveTo>
                  <a:lnTo>
                    <a:pt x="383093" y="5264"/>
                  </a:lnTo>
                  <a:lnTo>
                    <a:pt x="0" y="526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424903" y="2105754"/>
              <a:ext cx="78740" cy="40005"/>
            </a:xfrm>
            <a:custGeom>
              <a:avLst/>
              <a:gdLst/>
              <a:ahLst/>
              <a:cxnLst/>
              <a:rect l="l" t="t" r="r" b="b"/>
              <a:pathLst>
                <a:path w="78739" h="40005">
                  <a:moveTo>
                    <a:pt x="78640" y="0"/>
                  </a:moveTo>
                  <a:lnTo>
                    <a:pt x="0" y="0"/>
                  </a:lnTo>
                  <a:lnTo>
                    <a:pt x="0" y="39410"/>
                  </a:lnTo>
                  <a:lnTo>
                    <a:pt x="786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044324" y="2058171"/>
              <a:ext cx="473075" cy="89535"/>
            </a:xfrm>
            <a:custGeom>
              <a:avLst/>
              <a:gdLst/>
              <a:ahLst/>
              <a:cxnLst/>
              <a:rect l="l" t="t" r="r" b="b"/>
              <a:pathLst>
                <a:path w="473075" h="89535">
                  <a:moveTo>
                    <a:pt x="383093" y="50090"/>
                  </a:moveTo>
                  <a:lnTo>
                    <a:pt x="461733" y="50090"/>
                  </a:lnTo>
                  <a:lnTo>
                    <a:pt x="383093" y="89500"/>
                  </a:lnTo>
                  <a:lnTo>
                    <a:pt x="383093" y="50090"/>
                  </a:lnTo>
                  <a:close/>
                </a:path>
                <a:path w="473075" h="89535">
                  <a:moveTo>
                    <a:pt x="383093" y="39410"/>
                  </a:moveTo>
                  <a:lnTo>
                    <a:pt x="0" y="39410"/>
                  </a:lnTo>
                  <a:lnTo>
                    <a:pt x="0" y="50090"/>
                  </a:lnTo>
                  <a:lnTo>
                    <a:pt x="383093" y="50090"/>
                  </a:lnTo>
                  <a:lnTo>
                    <a:pt x="383093" y="89500"/>
                  </a:lnTo>
                  <a:lnTo>
                    <a:pt x="472543" y="44825"/>
                  </a:lnTo>
                  <a:lnTo>
                    <a:pt x="383093" y="0"/>
                  </a:lnTo>
                  <a:lnTo>
                    <a:pt x="383093" y="3941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993087" y="2345576"/>
              <a:ext cx="78740" cy="39370"/>
            </a:xfrm>
            <a:custGeom>
              <a:avLst/>
              <a:gdLst/>
              <a:ahLst/>
              <a:cxnLst/>
              <a:rect l="l" t="t" r="r" b="b"/>
              <a:pathLst>
                <a:path w="78739" h="39369">
                  <a:moveTo>
                    <a:pt x="78640" y="0"/>
                  </a:moveTo>
                  <a:lnTo>
                    <a:pt x="0" y="39260"/>
                  </a:lnTo>
                  <a:lnTo>
                    <a:pt x="78640" y="39260"/>
                  </a:lnTo>
                  <a:lnTo>
                    <a:pt x="786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995601" y="2348083"/>
              <a:ext cx="462280" cy="39370"/>
            </a:xfrm>
            <a:custGeom>
              <a:avLst/>
              <a:gdLst/>
              <a:ahLst/>
              <a:cxnLst/>
              <a:rect l="l" t="t" r="r" b="b"/>
              <a:pathLst>
                <a:path w="462279" h="39369">
                  <a:moveTo>
                    <a:pt x="78640" y="0"/>
                  </a:moveTo>
                  <a:lnTo>
                    <a:pt x="0" y="39260"/>
                  </a:lnTo>
                  <a:lnTo>
                    <a:pt x="78640" y="39260"/>
                  </a:lnTo>
                  <a:lnTo>
                    <a:pt x="78640" y="0"/>
                  </a:lnTo>
                  <a:close/>
                </a:path>
                <a:path w="462279" h="39369">
                  <a:moveTo>
                    <a:pt x="78640" y="39260"/>
                  </a:moveTo>
                  <a:lnTo>
                    <a:pt x="461859" y="39260"/>
                  </a:lnTo>
                  <a:lnTo>
                    <a:pt x="78640" y="3926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982276" y="2384836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10810" y="0"/>
                  </a:moveTo>
                  <a:lnTo>
                    <a:pt x="0" y="5415"/>
                  </a:lnTo>
                  <a:lnTo>
                    <a:pt x="472644" y="5415"/>
                  </a:lnTo>
                  <a:lnTo>
                    <a:pt x="108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984790" y="2387343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10810" y="0"/>
                  </a:moveTo>
                  <a:lnTo>
                    <a:pt x="0" y="5415"/>
                  </a:lnTo>
                  <a:lnTo>
                    <a:pt x="472644" y="5415"/>
                  </a:lnTo>
                  <a:lnTo>
                    <a:pt x="1081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993087" y="2384836"/>
              <a:ext cx="462280" cy="5715"/>
            </a:xfrm>
            <a:custGeom>
              <a:avLst/>
              <a:gdLst/>
              <a:ahLst/>
              <a:cxnLst/>
              <a:rect l="l" t="t" r="r" b="b"/>
              <a:pathLst>
                <a:path w="462279" h="5714">
                  <a:moveTo>
                    <a:pt x="461834" y="0"/>
                  </a:moveTo>
                  <a:lnTo>
                    <a:pt x="0" y="0"/>
                  </a:lnTo>
                  <a:lnTo>
                    <a:pt x="461834" y="5415"/>
                  </a:lnTo>
                  <a:lnTo>
                    <a:pt x="4618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995601" y="2387343"/>
              <a:ext cx="462280" cy="5715"/>
            </a:xfrm>
            <a:custGeom>
              <a:avLst/>
              <a:gdLst/>
              <a:ahLst/>
              <a:cxnLst/>
              <a:rect l="l" t="t" r="r" b="b"/>
              <a:pathLst>
                <a:path w="462279" h="5714">
                  <a:moveTo>
                    <a:pt x="0" y="0"/>
                  </a:moveTo>
                  <a:lnTo>
                    <a:pt x="461834" y="0"/>
                  </a:lnTo>
                  <a:lnTo>
                    <a:pt x="461834" y="54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982276" y="2390251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10810" y="5415"/>
                  </a:lnTo>
                  <a:lnTo>
                    <a:pt x="472644" y="5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984790" y="2392758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10810" y="5415"/>
                  </a:lnTo>
                  <a:lnTo>
                    <a:pt x="472644" y="54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3982276" y="2390251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472644" y="0"/>
                  </a:moveTo>
                  <a:lnTo>
                    <a:pt x="0" y="0"/>
                  </a:lnTo>
                  <a:lnTo>
                    <a:pt x="472644" y="5415"/>
                  </a:lnTo>
                  <a:lnTo>
                    <a:pt x="47264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3984790" y="2392758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472644" y="0"/>
                  </a:lnTo>
                  <a:lnTo>
                    <a:pt x="472644" y="5415"/>
                  </a:lnTo>
                  <a:lnTo>
                    <a:pt x="0" y="0"/>
                  </a:lnTo>
                  <a:close/>
                </a:path>
                <a:path w="473075" h="5714">
                  <a:moveTo>
                    <a:pt x="89450" y="5415"/>
                  </a:moveTo>
                  <a:lnTo>
                    <a:pt x="472669" y="5415"/>
                  </a:lnTo>
                  <a:lnTo>
                    <a:pt x="89450" y="541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993087" y="2395666"/>
              <a:ext cx="78740" cy="40005"/>
            </a:xfrm>
            <a:custGeom>
              <a:avLst/>
              <a:gdLst/>
              <a:ahLst/>
              <a:cxnLst/>
              <a:rect l="l" t="t" r="r" b="b"/>
              <a:pathLst>
                <a:path w="78739" h="40005">
                  <a:moveTo>
                    <a:pt x="78640" y="0"/>
                  </a:moveTo>
                  <a:lnTo>
                    <a:pt x="0" y="0"/>
                  </a:lnTo>
                  <a:lnTo>
                    <a:pt x="78640" y="39410"/>
                  </a:lnTo>
                  <a:lnTo>
                    <a:pt x="786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3984790" y="2348083"/>
              <a:ext cx="473075" cy="89535"/>
            </a:xfrm>
            <a:custGeom>
              <a:avLst/>
              <a:gdLst/>
              <a:ahLst/>
              <a:cxnLst/>
              <a:rect l="l" t="t" r="r" b="b"/>
              <a:pathLst>
                <a:path w="473075" h="89535">
                  <a:moveTo>
                    <a:pt x="10810" y="50090"/>
                  </a:moveTo>
                  <a:lnTo>
                    <a:pt x="89450" y="50090"/>
                  </a:lnTo>
                  <a:lnTo>
                    <a:pt x="89450" y="89500"/>
                  </a:lnTo>
                  <a:lnTo>
                    <a:pt x="10810" y="50090"/>
                  </a:lnTo>
                  <a:close/>
                </a:path>
                <a:path w="473075" h="89535">
                  <a:moveTo>
                    <a:pt x="89450" y="39260"/>
                  </a:moveTo>
                  <a:lnTo>
                    <a:pt x="472644" y="39260"/>
                  </a:lnTo>
                  <a:lnTo>
                    <a:pt x="472644" y="50090"/>
                  </a:lnTo>
                  <a:lnTo>
                    <a:pt x="89450" y="50090"/>
                  </a:lnTo>
                  <a:lnTo>
                    <a:pt x="89450" y="89500"/>
                  </a:lnTo>
                  <a:lnTo>
                    <a:pt x="0" y="44675"/>
                  </a:lnTo>
                  <a:lnTo>
                    <a:pt x="89450" y="0"/>
                  </a:lnTo>
                  <a:lnTo>
                    <a:pt x="89450" y="3926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3682148" y="2832340"/>
            <a:ext cx="1137920" cy="584835"/>
            <a:chOff x="3682148" y="2832340"/>
            <a:chExt cx="1137920" cy="584835"/>
          </a:xfrm>
        </p:grpSpPr>
        <p:sp>
          <p:nvSpPr>
            <p:cNvPr id="35" name="object 35"/>
            <p:cNvSpPr/>
            <p:nvPr/>
          </p:nvSpPr>
          <p:spPr>
            <a:xfrm>
              <a:off x="3682499" y="2832691"/>
              <a:ext cx="1137285" cy="584200"/>
            </a:xfrm>
            <a:custGeom>
              <a:avLst/>
              <a:gdLst/>
              <a:ahLst/>
              <a:cxnLst/>
              <a:rect l="l" t="t" r="r" b="b"/>
              <a:pathLst>
                <a:path w="1137285" h="584200">
                  <a:moveTo>
                    <a:pt x="0" y="17298"/>
                  </a:moveTo>
                  <a:lnTo>
                    <a:pt x="17447" y="0"/>
                  </a:lnTo>
                </a:path>
                <a:path w="1137285" h="584200">
                  <a:moveTo>
                    <a:pt x="0" y="70046"/>
                  </a:moveTo>
                  <a:lnTo>
                    <a:pt x="70192" y="0"/>
                  </a:lnTo>
                </a:path>
                <a:path w="1137285" h="584200">
                  <a:moveTo>
                    <a:pt x="0" y="122894"/>
                  </a:moveTo>
                  <a:lnTo>
                    <a:pt x="122937" y="0"/>
                  </a:lnTo>
                </a:path>
                <a:path w="1137285" h="584200">
                  <a:moveTo>
                    <a:pt x="0" y="175632"/>
                  </a:moveTo>
                  <a:lnTo>
                    <a:pt x="175582" y="0"/>
                  </a:lnTo>
                </a:path>
                <a:path w="1137285" h="584200">
                  <a:moveTo>
                    <a:pt x="0" y="228359"/>
                  </a:moveTo>
                  <a:lnTo>
                    <a:pt x="228327" y="0"/>
                  </a:lnTo>
                </a:path>
                <a:path w="1137285" h="584200">
                  <a:moveTo>
                    <a:pt x="0" y="281092"/>
                  </a:moveTo>
                  <a:lnTo>
                    <a:pt x="280972" y="0"/>
                  </a:lnTo>
                </a:path>
                <a:path w="1137285" h="584200">
                  <a:moveTo>
                    <a:pt x="41934" y="291887"/>
                  </a:moveTo>
                  <a:lnTo>
                    <a:pt x="333817" y="0"/>
                  </a:lnTo>
                </a:path>
                <a:path w="1137285" h="584200">
                  <a:moveTo>
                    <a:pt x="94679" y="291887"/>
                  </a:moveTo>
                  <a:lnTo>
                    <a:pt x="386613" y="0"/>
                  </a:lnTo>
                </a:path>
                <a:path w="1137285" h="584200">
                  <a:moveTo>
                    <a:pt x="147424" y="291887"/>
                  </a:moveTo>
                  <a:lnTo>
                    <a:pt x="439207" y="0"/>
                  </a:lnTo>
                </a:path>
                <a:path w="1137285" h="584200">
                  <a:moveTo>
                    <a:pt x="200069" y="291887"/>
                  </a:moveTo>
                  <a:lnTo>
                    <a:pt x="491952" y="0"/>
                  </a:lnTo>
                </a:path>
                <a:path w="1137285" h="584200">
                  <a:moveTo>
                    <a:pt x="252814" y="291887"/>
                  </a:moveTo>
                  <a:lnTo>
                    <a:pt x="544747" y="0"/>
                  </a:lnTo>
                </a:path>
                <a:path w="1137285" h="584200">
                  <a:moveTo>
                    <a:pt x="305710" y="291887"/>
                  </a:moveTo>
                  <a:lnTo>
                    <a:pt x="597493" y="0"/>
                  </a:lnTo>
                </a:path>
                <a:path w="1137285" h="584200">
                  <a:moveTo>
                    <a:pt x="358304" y="291887"/>
                  </a:moveTo>
                  <a:lnTo>
                    <a:pt x="650087" y="0"/>
                  </a:lnTo>
                </a:path>
                <a:path w="1137285" h="584200">
                  <a:moveTo>
                    <a:pt x="411100" y="291887"/>
                  </a:moveTo>
                  <a:lnTo>
                    <a:pt x="702882" y="0"/>
                  </a:lnTo>
                </a:path>
                <a:path w="1137285" h="584200">
                  <a:moveTo>
                    <a:pt x="463694" y="291887"/>
                  </a:moveTo>
                  <a:lnTo>
                    <a:pt x="755627" y="0"/>
                  </a:lnTo>
                </a:path>
                <a:path w="1137285" h="584200">
                  <a:moveTo>
                    <a:pt x="516439" y="291887"/>
                  </a:moveTo>
                  <a:lnTo>
                    <a:pt x="808372" y="0"/>
                  </a:lnTo>
                </a:path>
                <a:path w="1137285" h="584200">
                  <a:moveTo>
                    <a:pt x="569234" y="291887"/>
                  </a:moveTo>
                  <a:lnTo>
                    <a:pt x="861118" y="0"/>
                  </a:lnTo>
                </a:path>
                <a:path w="1137285" h="584200">
                  <a:moveTo>
                    <a:pt x="621980" y="291887"/>
                  </a:moveTo>
                  <a:lnTo>
                    <a:pt x="913762" y="0"/>
                  </a:lnTo>
                </a:path>
                <a:path w="1137285" h="584200">
                  <a:moveTo>
                    <a:pt x="674725" y="291887"/>
                  </a:moveTo>
                  <a:lnTo>
                    <a:pt x="966507" y="0"/>
                  </a:lnTo>
                </a:path>
                <a:path w="1137285" h="584200">
                  <a:moveTo>
                    <a:pt x="727369" y="291887"/>
                  </a:moveTo>
                  <a:lnTo>
                    <a:pt x="1019252" y="0"/>
                  </a:lnTo>
                </a:path>
                <a:path w="1137285" h="584200">
                  <a:moveTo>
                    <a:pt x="780215" y="291887"/>
                  </a:moveTo>
                  <a:lnTo>
                    <a:pt x="1071997" y="0"/>
                  </a:lnTo>
                </a:path>
                <a:path w="1137285" h="584200">
                  <a:moveTo>
                    <a:pt x="832859" y="291887"/>
                  </a:moveTo>
                  <a:lnTo>
                    <a:pt x="1124743" y="0"/>
                  </a:lnTo>
                </a:path>
                <a:path w="1137285" h="584200">
                  <a:moveTo>
                    <a:pt x="885605" y="291887"/>
                  </a:moveTo>
                  <a:lnTo>
                    <a:pt x="1136710" y="40663"/>
                  </a:lnTo>
                </a:path>
                <a:path w="1137285" h="584200">
                  <a:moveTo>
                    <a:pt x="938249" y="291887"/>
                  </a:moveTo>
                  <a:lnTo>
                    <a:pt x="1136710" y="93411"/>
                  </a:lnTo>
                </a:path>
                <a:path w="1137285" h="584200">
                  <a:moveTo>
                    <a:pt x="990994" y="291887"/>
                  </a:moveTo>
                  <a:lnTo>
                    <a:pt x="1136710" y="146109"/>
                  </a:lnTo>
                </a:path>
                <a:path w="1137285" h="584200">
                  <a:moveTo>
                    <a:pt x="1043890" y="291887"/>
                  </a:moveTo>
                  <a:lnTo>
                    <a:pt x="1136710" y="198857"/>
                  </a:lnTo>
                </a:path>
                <a:path w="1137285" h="584200">
                  <a:moveTo>
                    <a:pt x="1096484" y="291887"/>
                  </a:moveTo>
                  <a:lnTo>
                    <a:pt x="1136710" y="251589"/>
                  </a:lnTo>
                </a:path>
                <a:path w="1137285" h="584200">
                  <a:moveTo>
                    <a:pt x="0" y="333825"/>
                  </a:moveTo>
                  <a:lnTo>
                    <a:pt x="41934" y="291887"/>
                  </a:lnTo>
                </a:path>
                <a:path w="1137285" h="584200">
                  <a:moveTo>
                    <a:pt x="0" y="386553"/>
                  </a:moveTo>
                  <a:lnTo>
                    <a:pt x="94679" y="291887"/>
                  </a:lnTo>
                </a:path>
                <a:path w="1137285" h="584200">
                  <a:moveTo>
                    <a:pt x="0" y="439285"/>
                  </a:moveTo>
                  <a:lnTo>
                    <a:pt x="147424" y="291887"/>
                  </a:lnTo>
                </a:path>
                <a:path w="1137285" h="584200">
                  <a:moveTo>
                    <a:pt x="0" y="492013"/>
                  </a:moveTo>
                  <a:lnTo>
                    <a:pt x="200069" y="291887"/>
                  </a:lnTo>
                </a:path>
                <a:path w="1137285" h="584200">
                  <a:moveTo>
                    <a:pt x="0" y="544746"/>
                  </a:moveTo>
                  <a:lnTo>
                    <a:pt x="252814" y="291887"/>
                  </a:lnTo>
                </a:path>
                <a:path w="1137285" h="584200">
                  <a:moveTo>
                    <a:pt x="13676" y="583790"/>
                  </a:moveTo>
                  <a:lnTo>
                    <a:pt x="305710" y="291887"/>
                  </a:lnTo>
                </a:path>
                <a:path w="1137285" h="584200">
                  <a:moveTo>
                    <a:pt x="66572" y="583790"/>
                  </a:moveTo>
                  <a:lnTo>
                    <a:pt x="358304" y="291887"/>
                  </a:lnTo>
                </a:path>
                <a:path w="1137285" h="584200">
                  <a:moveTo>
                    <a:pt x="119166" y="583790"/>
                  </a:moveTo>
                  <a:lnTo>
                    <a:pt x="411100" y="291887"/>
                  </a:lnTo>
                </a:path>
                <a:path w="1137285" h="584200">
                  <a:moveTo>
                    <a:pt x="171911" y="583790"/>
                  </a:moveTo>
                  <a:lnTo>
                    <a:pt x="463694" y="291887"/>
                  </a:lnTo>
                </a:path>
                <a:path w="1137285" h="584200">
                  <a:moveTo>
                    <a:pt x="224707" y="583790"/>
                  </a:moveTo>
                  <a:lnTo>
                    <a:pt x="516439" y="291887"/>
                  </a:lnTo>
                </a:path>
                <a:path w="1137285" h="584200">
                  <a:moveTo>
                    <a:pt x="277301" y="583790"/>
                  </a:moveTo>
                  <a:lnTo>
                    <a:pt x="569234" y="291887"/>
                  </a:lnTo>
                </a:path>
                <a:path w="1137285" h="584200">
                  <a:moveTo>
                    <a:pt x="330197" y="583790"/>
                  </a:moveTo>
                  <a:lnTo>
                    <a:pt x="621980" y="291887"/>
                  </a:lnTo>
                </a:path>
                <a:path w="1137285" h="584200">
                  <a:moveTo>
                    <a:pt x="382842" y="583790"/>
                  </a:moveTo>
                  <a:lnTo>
                    <a:pt x="674725" y="291887"/>
                  </a:lnTo>
                </a:path>
                <a:path w="1137285" h="584200">
                  <a:moveTo>
                    <a:pt x="435587" y="583790"/>
                  </a:moveTo>
                  <a:lnTo>
                    <a:pt x="727369" y="291887"/>
                  </a:lnTo>
                </a:path>
                <a:path w="1137285" h="584200">
                  <a:moveTo>
                    <a:pt x="488332" y="583790"/>
                  </a:moveTo>
                  <a:lnTo>
                    <a:pt x="780215" y="291887"/>
                  </a:lnTo>
                </a:path>
                <a:path w="1137285" h="584200">
                  <a:moveTo>
                    <a:pt x="541077" y="583790"/>
                  </a:moveTo>
                  <a:lnTo>
                    <a:pt x="832859" y="291887"/>
                  </a:lnTo>
                </a:path>
                <a:path w="1137285" h="584200">
                  <a:moveTo>
                    <a:pt x="593822" y="583790"/>
                  </a:moveTo>
                  <a:lnTo>
                    <a:pt x="885605" y="291887"/>
                  </a:lnTo>
                </a:path>
                <a:path w="1137285" h="584200">
                  <a:moveTo>
                    <a:pt x="646467" y="583790"/>
                  </a:moveTo>
                  <a:lnTo>
                    <a:pt x="938249" y="291887"/>
                  </a:lnTo>
                </a:path>
                <a:path w="1137285" h="584200">
                  <a:moveTo>
                    <a:pt x="699212" y="583790"/>
                  </a:moveTo>
                  <a:lnTo>
                    <a:pt x="990994" y="291887"/>
                  </a:lnTo>
                </a:path>
                <a:path w="1137285" h="584200">
                  <a:moveTo>
                    <a:pt x="751856" y="583790"/>
                  </a:moveTo>
                  <a:lnTo>
                    <a:pt x="1043890" y="291887"/>
                  </a:lnTo>
                </a:path>
                <a:path w="1137285" h="584200">
                  <a:moveTo>
                    <a:pt x="804702" y="583790"/>
                  </a:moveTo>
                  <a:lnTo>
                    <a:pt x="1096484" y="291887"/>
                  </a:lnTo>
                </a:path>
                <a:path w="1137285" h="584200">
                  <a:moveTo>
                    <a:pt x="857346" y="583790"/>
                  </a:moveTo>
                  <a:lnTo>
                    <a:pt x="1136710" y="304317"/>
                  </a:lnTo>
                </a:path>
                <a:path w="1137285" h="584200">
                  <a:moveTo>
                    <a:pt x="910092" y="583790"/>
                  </a:moveTo>
                  <a:lnTo>
                    <a:pt x="1136710" y="357050"/>
                  </a:lnTo>
                </a:path>
                <a:path w="1137285" h="584200">
                  <a:moveTo>
                    <a:pt x="962837" y="583790"/>
                  </a:moveTo>
                  <a:lnTo>
                    <a:pt x="1136710" y="409778"/>
                  </a:lnTo>
                </a:path>
                <a:path w="1137285" h="584200">
                  <a:moveTo>
                    <a:pt x="1015632" y="583790"/>
                  </a:moveTo>
                  <a:lnTo>
                    <a:pt x="1136710" y="462511"/>
                  </a:lnTo>
                </a:path>
                <a:path w="1137285" h="584200">
                  <a:moveTo>
                    <a:pt x="1068377" y="583790"/>
                  </a:moveTo>
                  <a:lnTo>
                    <a:pt x="1136710" y="515364"/>
                  </a:lnTo>
                </a:path>
                <a:path w="1137285" h="584200">
                  <a:moveTo>
                    <a:pt x="1121022" y="583790"/>
                  </a:moveTo>
                  <a:lnTo>
                    <a:pt x="1136710" y="568096"/>
                  </a:lnTo>
                </a:path>
              </a:pathLst>
            </a:custGeom>
            <a:ln w="3175">
              <a:solidFill>
                <a:srgbClr val="0099CC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3682499" y="2832696"/>
              <a:ext cx="1137285" cy="584200"/>
            </a:xfrm>
            <a:custGeom>
              <a:avLst/>
              <a:gdLst/>
              <a:ahLst/>
              <a:cxnLst/>
              <a:rect l="l" t="t" r="r" b="b"/>
              <a:pathLst>
                <a:path w="1137285" h="584200">
                  <a:moveTo>
                    <a:pt x="0" y="583785"/>
                  </a:moveTo>
                  <a:lnTo>
                    <a:pt x="1136710" y="583785"/>
                  </a:lnTo>
                  <a:lnTo>
                    <a:pt x="1136710" y="0"/>
                  </a:lnTo>
                  <a:lnTo>
                    <a:pt x="0" y="0"/>
                  </a:lnTo>
                  <a:lnTo>
                    <a:pt x="0" y="583785"/>
                  </a:lnTo>
                  <a:close/>
                </a:path>
                <a:path w="1137285" h="584200">
                  <a:moveTo>
                    <a:pt x="1136710" y="291882"/>
                  </a:moveTo>
                  <a:lnTo>
                    <a:pt x="0" y="29188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4424903" y="2940393"/>
              <a:ext cx="78740" cy="39370"/>
            </a:xfrm>
            <a:custGeom>
              <a:avLst/>
              <a:gdLst/>
              <a:ahLst/>
              <a:cxnLst/>
              <a:rect l="l" t="t" r="r" b="b"/>
              <a:pathLst>
                <a:path w="78739" h="39369">
                  <a:moveTo>
                    <a:pt x="0" y="0"/>
                  </a:moveTo>
                  <a:lnTo>
                    <a:pt x="0" y="39310"/>
                  </a:lnTo>
                  <a:lnTo>
                    <a:pt x="78640" y="39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4044324" y="2942900"/>
              <a:ext cx="462280" cy="39370"/>
            </a:xfrm>
            <a:custGeom>
              <a:avLst/>
              <a:gdLst/>
              <a:ahLst/>
              <a:cxnLst/>
              <a:rect l="l" t="t" r="r" b="b"/>
              <a:pathLst>
                <a:path w="462279" h="39369">
                  <a:moveTo>
                    <a:pt x="383093" y="0"/>
                  </a:moveTo>
                  <a:lnTo>
                    <a:pt x="383093" y="39310"/>
                  </a:lnTo>
                  <a:lnTo>
                    <a:pt x="461733" y="39310"/>
                  </a:lnTo>
                  <a:lnTo>
                    <a:pt x="383093" y="0"/>
                  </a:lnTo>
                  <a:close/>
                </a:path>
                <a:path w="462279" h="39369">
                  <a:moveTo>
                    <a:pt x="0" y="39310"/>
                  </a:moveTo>
                  <a:lnTo>
                    <a:pt x="383093" y="39310"/>
                  </a:lnTo>
                  <a:lnTo>
                    <a:pt x="0" y="3931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4041809" y="2979703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0" y="5415"/>
                  </a:lnTo>
                  <a:lnTo>
                    <a:pt x="472543" y="5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4044324" y="2982210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0" y="5415"/>
                  </a:lnTo>
                  <a:lnTo>
                    <a:pt x="472543" y="54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4041809" y="2979703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461733" y="0"/>
                  </a:moveTo>
                  <a:lnTo>
                    <a:pt x="0" y="0"/>
                  </a:lnTo>
                  <a:lnTo>
                    <a:pt x="472543" y="5415"/>
                  </a:lnTo>
                  <a:lnTo>
                    <a:pt x="46173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4044324" y="2982210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461733" y="0"/>
                  </a:lnTo>
                  <a:lnTo>
                    <a:pt x="472543" y="54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4041809" y="2985118"/>
              <a:ext cx="462280" cy="5715"/>
            </a:xfrm>
            <a:custGeom>
              <a:avLst/>
              <a:gdLst/>
              <a:ahLst/>
              <a:cxnLst/>
              <a:rect l="l" t="t" r="r" b="b"/>
              <a:pathLst>
                <a:path w="462279" h="5714">
                  <a:moveTo>
                    <a:pt x="0" y="0"/>
                  </a:moveTo>
                  <a:lnTo>
                    <a:pt x="0" y="5365"/>
                  </a:lnTo>
                  <a:lnTo>
                    <a:pt x="461733" y="5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4044324" y="2987625"/>
              <a:ext cx="462280" cy="5715"/>
            </a:xfrm>
            <a:custGeom>
              <a:avLst/>
              <a:gdLst/>
              <a:ahLst/>
              <a:cxnLst/>
              <a:rect l="l" t="t" r="r" b="b"/>
              <a:pathLst>
                <a:path w="462279" h="5714">
                  <a:moveTo>
                    <a:pt x="0" y="0"/>
                  </a:moveTo>
                  <a:lnTo>
                    <a:pt x="0" y="5365"/>
                  </a:lnTo>
                  <a:lnTo>
                    <a:pt x="461733" y="536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4041809" y="2985118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472543" y="0"/>
                  </a:moveTo>
                  <a:lnTo>
                    <a:pt x="0" y="0"/>
                  </a:lnTo>
                  <a:lnTo>
                    <a:pt x="461733" y="5365"/>
                  </a:lnTo>
                  <a:lnTo>
                    <a:pt x="4725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4044324" y="2987625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472543" y="0"/>
                  </a:lnTo>
                  <a:lnTo>
                    <a:pt x="461733" y="5365"/>
                  </a:lnTo>
                  <a:lnTo>
                    <a:pt x="0" y="0"/>
                  </a:lnTo>
                  <a:close/>
                </a:path>
                <a:path w="473075" h="5714">
                  <a:moveTo>
                    <a:pt x="0" y="5365"/>
                  </a:moveTo>
                  <a:lnTo>
                    <a:pt x="383093" y="5365"/>
                  </a:lnTo>
                  <a:lnTo>
                    <a:pt x="0" y="536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4424903" y="2990483"/>
              <a:ext cx="78740" cy="40005"/>
            </a:xfrm>
            <a:custGeom>
              <a:avLst/>
              <a:gdLst/>
              <a:ahLst/>
              <a:cxnLst/>
              <a:rect l="l" t="t" r="r" b="b"/>
              <a:pathLst>
                <a:path w="78739" h="40005">
                  <a:moveTo>
                    <a:pt x="78640" y="0"/>
                  </a:moveTo>
                  <a:lnTo>
                    <a:pt x="0" y="0"/>
                  </a:lnTo>
                  <a:lnTo>
                    <a:pt x="0" y="39435"/>
                  </a:lnTo>
                  <a:lnTo>
                    <a:pt x="786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4044324" y="2942900"/>
              <a:ext cx="473075" cy="89535"/>
            </a:xfrm>
            <a:custGeom>
              <a:avLst/>
              <a:gdLst/>
              <a:ahLst/>
              <a:cxnLst/>
              <a:rect l="l" t="t" r="r" b="b"/>
              <a:pathLst>
                <a:path w="473075" h="89535">
                  <a:moveTo>
                    <a:pt x="383093" y="50090"/>
                  </a:moveTo>
                  <a:lnTo>
                    <a:pt x="461733" y="50090"/>
                  </a:lnTo>
                  <a:lnTo>
                    <a:pt x="383093" y="89530"/>
                  </a:lnTo>
                  <a:lnTo>
                    <a:pt x="383093" y="50090"/>
                  </a:lnTo>
                  <a:close/>
                </a:path>
                <a:path w="473075" h="89535">
                  <a:moveTo>
                    <a:pt x="383093" y="39310"/>
                  </a:moveTo>
                  <a:lnTo>
                    <a:pt x="0" y="39310"/>
                  </a:lnTo>
                  <a:lnTo>
                    <a:pt x="0" y="50090"/>
                  </a:lnTo>
                  <a:lnTo>
                    <a:pt x="383093" y="50090"/>
                  </a:lnTo>
                  <a:lnTo>
                    <a:pt x="383093" y="89530"/>
                  </a:lnTo>
                  <a:lnTo>
                    <a:pt x="472543" y="44725"/>
                  </a:lnTo>
                  <a:lnTo>
                    <a:pt x="383093" y="0"/>
                  </a:lnTo>
                  <a:lnTo>
                    <a:pt x="383093" y="3931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3993087" y="3230170"/>
              <a:ext cx="78740" cy="40005"/>
            </a:xfrm>
            <a:custGeom>
              <a:avLst/>
              <a:gdLst/>
              <a:ahLst/>
              <a:cxnLst/>
              <a:rect l="l" t="t" r="r" b="b"/>
              <a:pathLst>
                <a:path w="78739" h="40004">
                  <a:moveTo>
                    <a:pt x="78640" y="0"/>
                  </a:moveTo>
                  <a:lnTo>
                    <a:pt x="0" y="39420"/>
                  </a:lnTo>
                  <a:lnTo>
                    <a:pt x="78640" y="39420"/>
                  </a:lnTo>
                  <a:lnTo>
                    <a:pt x="786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3995601" y="3232677"/>
              <a:ext cx="462280" cy="40005"/>
            </a:xfrm>
            <a:custGeom>
              <a:avLst/>
              <a:gdLst/>
              <a:ahLst/>
              <a:cxnLst/>
              <a:rect l="l" t="t" r="r" b="b"/>
              <a:pathLst>
                <a:path w="462279" h="40004">
                  <a:moveTo>
                    <a:pt x="78640" y="0"/>
                  </a:moveTo>
                  <a:lnTo>
                    <a:pt x="0" y="39425"/>
                  </a:lnTo>
                  <a:lnTo>
                    <a:pt x="78640" y="39425"/>
                  </a:lnTo>
                  <a:lnTo>
                    <a:pt x="78640" y="0"/>
                  </a:lnTo>
                  <a:close/>
                </a:path>
                <a:path w="462279" h="40004">
                  <a:moveTo>
                    <a:pt x="78640" y="39425"/>
                  </a:moveTo>
                  <a:lnTo>
                    <a:pt x="461859" y="39425"/>
                  </a:lnTo>
                  <a:lnTo>
                    <a:pt x="78640" y="3942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3982276" y="3269590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10810" y="0"/>
                  </a:moveTo>
                  <a:lnTo>
                    <a:pt x="0" y="5400"/>
                  </a:lnTo>
                  <a:lnTo>
                    <a:pt x="472644" y="5400"/>
                  </a:lnTo>
                  <a:lnTo>
                    <a:pt x="108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3984790" y="3272102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10810" y="0"/>
                  </a:moveTo>
                  <a:lnTo>
                    <a:pt x="0" y="5395"/>
                  </a:lnTo>
                  <a:lnTo>
                    <a:pt x="472644" y="5395"/>
                  </a:lnTo>
                  <a:lnTo>
                    <a:pt x="1081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3993087" y="3269590"/>
              <a:ext cx="462280" cy="5715"/>
            </a:xfrm>
            <a:custGeom>
              <a:avLst/>
              <a:gdLst/>
              <a:ahLst/>
              <a:cxnLst/>
              <a:rect l="l" t="t" r="r" b="b"/>
              <a:pathLst>
                <a:path w="462279" h="5714">
                  <a:moveTo>
                    <a:pt x="461834" y="0"/>
                  </a:moveTo>
                  <a:lnTo>
                    <a:pt x="0" y="0"/>
                  </a:lnTo>
                  <a:lnTo>
                    <a:pt x="461834" y="5400"/>
                  </a:lnTo>
                  <a:lnTo>
                    <a:pt x="4618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3995601" y="3272102"/>
              <a:ext cx="462280" cy="5715"/>
            </a:xfrm>
            <a:custGeom>
              <a:avLst/>
              <a:gdLst/>
              <a:ahLst/>
              <a:cxnLst/>
              <a:rect l="l" t="t" r="r" b="b"/>
              <a:pathLst>
                <a:path w="462279" h="5714">
                  <a:moveTo>
                    <a:pt x="0" y="0"/>
                  </a:moveTo>
                  <a:lnTo>
                    <a:pt x="461834" y="0"/>
                  </a:lnTo>
                  <a:lnTo>
                    <a:pt x="461834" y="539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3982276" y="3274990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10810" y="5395"/>
                  </a:lnTo>
                  <a:lnTo>
                    <a:pt x="472644" y="53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984790" y="3277498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10810" y="5400"/>
                  </a:lnTo>
                  <a:lnTo>
                    <a:pt x="472644" y="540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3982276" y="3274990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472644" y="0"/>
                  </a:moveTo>
                  <a:lnTo>
                    <a:pt x="0" y="0"/>
                  </a:lnTo>
                  <a:lnTo>
                    <a:pt x="472644" y="5395"/>
                  </a:lnTo>
                  <a:lnTo>
                    <a:pt x="47264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3984790" y="3277498"/>
              <a:ext cx="473075" cy="5715"/>
            </a:xfrm>
            <a:custGeom>
              <a:avLst/>
              <a:gdLst/>
              <a:ahLst/>
              <a:cxnLst/>
              <a:rect l="l" t="t" r="r" b="b"/>
              <a:pathLst>
                <a:path w="473075" h="5714">
                  <a:moveTo>
                    <a:pt x="0" y="0"/>
                  </a:moveTo>
                  <a:lnTo>
                    <a:pt x="472644" y="0"/>
                  </a:lnTo>
                  <a:lnTo>
                    <a:pt x="472644" y="5400"/>
                  </a:lnTo>
                  <a:lnTo>
                    <a:pt x="0" y="0"/>
                  </a:lnTo>
                  <a:close/>
                </a:path>
                <a:path w="473075" h="5714">
                  <a:moveTo>
                    <a:pt x="89450" y="5400"/>
                  </a:moveTo>
                  <a:lnTo>
                    <a:pt x="472669" y="5400"/>
                  </a:lnTo>
                  <a:lnTo>
                    <a:pt x="89450" y="540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3993087" y="3280386"/>
              <a:ext cx="78740" cy="39370"/>
            </a:xfrm>
            <a:custGeom>
              <a:avLst/>
              <a:gdLst/>
              <a:ahLst/>
              <a:cxnLst/>
              <a:rect l="l" t="t" r="r" b="b"/>
              <a:pathLst>
                <a:path w="78739" h="39370">
                  <a:moveTo>
                    <a:pt x="78640" y="0"/>
                  </a:moveTo>
                  <a:lnTo>
                    <a:pt x="0" y="0"/>
                  </a:lnTo>
                  <a:lnTo>
                    <a:pt x="78640" y="39300"/>
                  </a:lnTo>
                  <a:lnTo>
                    <a:pt x="786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3984790" y="3232677"/>
              <a:ext cx="473075" cy="89535"/>
            </a:xfrm>
            <a:custGeom>
              <a:avLst/>
              <a:gdLst/>
              <a:ahLst/>
              <a:cxnLst/>
              <a:rect l="l" t="t" r="r" b="b"/>
              <a:pathLst>
                <a:path w="473075" h="89535">
                  <a:moveTo>
                    <a:pt x="10810" y="50220"/>
                  </a:moveTo>
                  <a:lnTo>
                    <a:pt x="89450" y="50220"/>
                  </a:lnTo>
                  <a:lnTo>
                    <a:pt x="89450" y="89515"/>
                  </a:lnTo>
                  <a:lnTo>
                    <a:pt x="10810" y="50220"/>
                  </a:lnTo>
                  <a:close/>
                </a:path>
                <a:path w="473075" h="89535">
                  <a:moveTo>
                    <a:pt x="89450" y="39425"/>
                  </a:moveTo>
                  <a:lnTo>
                    <a:pt x="472644" y="39425"/>
                  </a:lnTo>
                  <a:lnTo>
                    <a:pt x="472644" y="50220"/>
                  </a:lnTo>
                  <a:lnTo>
                    <a:pt x="89450" y="50220"/>
                  </a:lnTo>
                  <a:lnTo>
                    <a:pt x="89450" y="89515"/>
                  </a:lnTo>
                  <a:lnTo>
                    <a:pt x="0" y="44820"/>
                  </a:lnTo>
                  <a:lnTo>
                    <a:pt x="89450" y="0"/>
                  </a:lnTo>
                  <a:lnTo>
                    <a:pt x="89450" y="3942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3355893" y="2051859"/>
            <a:ext cx="162560" cy="3251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10" dirty="0">
                <a:latin typeface="Liberation Sans Narrow"/>
                <a:cs typeface="Liberation Sans Narrow"/>
              </a:rPr>
              <a:t>A</a:t>
            </a:r>
            <a:endParaRPr sz="1950">
              <a:latin typeface="Liberation Sans Narrow"/>
              <a:cs typeface="Liberation Sans Narrow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951169" y="2051859"/>
            <a:ext cx="162560" cy="3251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10" dirty="0">
                <a:latin typeface="Liberation Sans Narrow"/>
                <a:cs typeface="Liberation Sans Narrow"/>
              </a:rPr>
              <a:t>B</a:t>
            </a:r>
            <a:endParaRPr sz="1950">
              <a:latin typeface="Liberation Sans Narrow"/>
              <a:cs typeface="Liberation Sans Narrow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355893" y="2936577"/>
            <a:ext cx="162560" cy="3251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10" dirty="0">
                <a:latin typeface="Liberation Sans Narrow"/>
                <a:cs typeface="Liberation Sans Narrow"/>
              </a:rPr>
              <a:t>A</a:t>
            </a:r>
            <a:endParaRPr sz="1950">
              <a:latin typeface="Liberation Sans Narrow"/>
              <a:cs typeface="Liberation Sans Narrow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951169" y="2936577"/>
            <a:ext cx="162560" cy="3251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10" dirty="0">
                <a:latin typeface="Liberation Sans Narrow"/>
                <a:cs typeface="Liberation Sans Narrow"/>
              </a:rPr>
              <a:t>B</a:t>
            </a:r>
            <a:endParaRPr sz="1950">
              <a:latin typeface="Liberation Sans Narrow"/>
              <a:cs typeface="Liberation Sans Narrow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2613558" y="5320572"/>
            <a:ext cx="2350770" cy="1638300"/>
            <a:chOff x="2613558" y="5320572"/>
            <a:chExt cx="2350770" cy="1638300"/>
          </a:xfrm>
        </p:grpSpPr>
        <p:sp>
          <p:nvSpPr>
            <p:cNvPr id="66" name="object 66"/>
            <p:cNvSpPr/>
            <p:nvPr/>
          </p:nvSpPr>
          <p:spPr>
            <a:xfrm>
              <a:off x="2640360" y="5331357"/>
              <a:ext cx="812165" cy="607060"/>
            </a:xfrm>
            <a:custGeom>
              <a:avLst/>
              <a:gdLst/>
              <a:ahLst/>
              <a:cxnLst/>
              <a:rect l="l" t="t" r="r" b="b"/>
              <a:pathLst>
                <a:path w="812164" h="607060">
                  <a:moveTo>
                    <a:pt x="0" y="520361"/>
                  </a:moveTo>
                  <a:lnTo>
                    <a:pt x="11336" y="455484"/>
                  </a:lnTo>
                </a:path>
                <a:path w="812164" h="607060">
                  <a:moveTo>
                    <a:pt x="27392" y="563592"/>
                  </a:moveTo>
                  <a:lnTo>
                    <a:pt x="50985" y="430230"/>
                  </a:lnTo>
                </a:path>
                <a:path w="812164" h="607060">
                  <a:moveTo>
                    <a:pt x="54968" y="606761"/>
                  </a:moveTo>
                  <a:lnTo>
                    <a:pt x="90511" y="404793"/>
                  </a:lnTo>
                </a:path>
                <a:path w="812164" h="607060">
                  <a:moveTo>
                    <a:pt x="90940" y="601992"/>
                  </a:moveTo>
                  <a:lnTo>
                    <a:pt x="130282" y="379539"/>
                  </a:lnTo>
                </a:path>
                <a:path w="812164" h="607060">
                  <a:moveTo>
                    <a:pt x="130588" y="576555"/>
                  </a:moveTo>
                  <a:lnTo>
                    <a:pt x="169807" y="354285"/>
                  </a:lnTo>
                </a:path>
                <a:path w="812164" h="607060">
                  <a:moveTo>
                    <a:pt x="170236" y="551301"/>
                  </a:moveTo>
                  <a:lnTo>
                    <a:pt x="209456" y="328970"/>
                  </a:lnTo>
                </a:path>
                <a:path w="812164" h="607060">
                  <a:moveTo>
                    <a:pt x="209762" y="526047"/>
                  </a:moveTo>
                  <a:lnTo>
                    <a:pt x="249104" y="303594"/>
                  </a:lnTo>
                </a:path>
                <a:path w="812164" h="607060">
                  <a:moveTo>
                    <a:pt x="249533" y="500794"/>
                  </a:moveTo>
                  <a:lnTo>
                    <a:pt x="288569" y="278341"/>
                  </a:lnTo>
                </a:path>
                <a:path w="812164" h="607060">
                  <a:moveTo>
                    <a:pt x="289182" y="475356"/>
                  </a:moveTo>
                  <a:lnTo>
                    <a:pt x="328217" y="253087"/>
                  </a:lnTo>
                </a:path>
                <a:path w="812164" h="607060">
                  <a:moveTo>
                    <a:pt x="328707" y="450103"/>
                  </a:moveTo>
                  <a:lnTo>
                    <a:pt x="367866" y="227772"/>
                  </a:lnTo>
                </a:path>
                <a:path w="812164" h="607060">
                  <a:moveTo>
                    <a:pt x="368356" y="424849"/>
                  </a:moveTo>
                  <a:lnTo>
                    <a:pt x="407391" y="202396"/>
                  </a:lnTo>
                </a:path>
                <a:path w="812164" h="607060">
                  <a:moveTo>
                    <a:pt x="408004" y="399595"/>
                  </a:moveTo>
                  <a:lnTo>
                    <a:pt x="447040" y="177142"/>
                  </a:lnTo>
                </a:path>
                <a:path w="812164" h="607060">
                  <a:moveTo>
                    <a:pt x="447469" y="374158"/>
                  </a:moveTo>
                  <a:lnTo>
                    <a:pt x="486688" y="151828"/>
                  </a:lnTo>
                </a:path>
                <a:path w="812164" h="607060">
                  <a:moveTo>
                    <a:pt x="487117" y="348904"/>
                  </a:moveTo>
                  <a:lnTo>
                    <a:pt x="526153" y="126574"/>
                  </a:lnTo>
                </a:path>
                <a:path w="812164" h="607060">
                  <a:moveTo>
                    <a:pt x="526766" y="323651"/>
                  </a:moveTo>
                  <a:lnTo>
                    <a:pt x="565801" y="101198"/>
                  </a:lnTo>
                </a:path>
                <a:path w="812164" h="607060">
                  <a:moveTo>
                    <a:pt x="566291" y="298397"/>
                  </a:moveTo>
                  <a:lnTo>
                    <a:pt x="605572" y="75883"/>
                  </a:lnTo>
                </a:path>
                <a:path w="812164" h="607060">
                  <a:moveTo>
                    <a:pt x="605879" y="272960"/>
                  </a:moveTo>
                  <a:lnTo>
                    <a:pt x="645098" y="50629"/>
                  </a:lnTo>
                </a:path>
                <a:path w="812164" h="607060">
                  <a:moveTo>
                    <a:pt x="645404" y="247706"/>
                  </a:moveTo>
                  <a:lnTo>
                    <a:pt x="684746" y="25376"/>
                  </a:lnTo>
                </a:path>
                <a:path w="812164" h="607060">
                  <a:moveTo>
                    <a:pt x="685053" y="222452"/>
                  </a:moveTo>
                  <a:lnTo>
                    <a:pt x="724395" y="0"/>
                  </a:lnTo>
                </a:path>
                <a:path w="812164" h="607060">
                  <a:moveTo>
                    <a:pt x="724824" y="197015"/>
                  </a:moveTo>
                  <a:lnTo>
                    <a:pt x="756567" y="16020"/>
                  </a:lnTo>
                </a:path>
                <a:path w="812164" h="607060">
                  <a:moveTo>
                    <a:pt x="764350" y="171761"/>
                  </a:moveTo>
                  <a:lnTo>
                    <a:pt x="784082" y="59251"/>
                  </a:lnTo>
                </a:path>
                <a:path w="812164" h="607060">
                  <a:moveTo>
                    <a:pt x="803998" y="146508"/>
                  </a:moveTo>
                  <a:lnTo>
                    <a:pt x="811781" y="102237"/>
                  </a:lnTo>
                </a:path>
              </a:pathLst>
            </a:custGeom>
            <a:ln w="3175">
              <a:solidFill>
                <a:srgbClr val="0099CC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2614193" y="5321207"/>
              <a:ext cx="1990725" cy="629920"/>
            </a:xfrm>
            <a:custGeom>
              <a:avLst/>
              <a:gdLst/>
              <a:ahLst/>
              <a:cxnLst/>
              <a:rect l="l" t="t" r="r" b="b"/>
              <a:pathLst>
                <a:path w="1990725" h="629920">
                  <a:moveTo>
                    <a:pt x="89408" y="629875"/>
                  </a:moveTo>
                  <a:lnTo>
                    <a:pt x="855719" y="140271"/>
                  </a:lnTo>
                </a:path>
                <a:path w="1990725" h="629920">
                  <a:moveTo>
                    <a:pt x="0" y="489665"/>
                  </a:moveTo>
                  <a:lnTo>
                    <a:pt x="766188" y="0"/>
                  </a:lnTo>
                </a:path>
                <a:path w="1990725" h="629920">
                  <a:moveTo>
                    <a:pt x="855719" y="140271"/>
                  </a:moveTo>
                  <a:lnTo>
                    <a:pt x="1990202" y="4371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4615120" y="5733705"/>
              <a:ext cx="336550" cy="1052195"/>
            </a:xfrm>
            <a:custGeom>
              <a:avLst/>
              <a:gdLst/>
              <a:ahLst/>
              <a:cxnLst/>
              <a:rect l="l" t="t" r="r" b="b"/>
              <a:pathLst>
                <a:path w="336550" h="1052195">
                  <a:moveTo>
                    <a:pt x="0" y="81264"/>
                  </a:moveTo>
                  <a:lnTo>
                    <a:pt x="10724" y="20667"/>
                  </a:lnTo>
                </a:path>
                <a:path w="336550" h="1052195">
                  <a:moveTo>
                    <a:pt x="18200" y="177448"/>
                  </a:moveTo>
                  <a:lnTo>
                    <a:pt x="47124" y="13635"/>
                  </a:lnTo>
                </a:path>
                <a:path w="336550" h="1052195">
                  <a:moveTo>
                    <a:pt x="36400" y="273571"/>
                  </a:moveTo>
                  <a:lnTo>
                    <a:pt x="83402" y="6909"/>
                  </a:lnTo>
                </a:path>
                <a:path w="336550" h="1052195">
                  <a:moveTo>
                    <a:pt x="54662" y="369572"/>
                  </a:moveTo>
                  <a:lnTo>
                    <a:pt x="119864" y="0"/>
                  </a:lnTo>
                </a:path>
                <a:path w="336550" h="1052195">
                  <a:moveTo>
                    <a:pt x="72862" y="465879"/>
                  </a:moveTo>
                  <a:lnTo>
                    <a:pt x="154303" y="3363"/>
                  </a:lnTo>
                </a:path>
                <a:path w="336550" h="1052195">
                  <a:moveTo>
                    <a:pt x="91062" y="561879"/>
                  </a:moveTo>
                  <a:lnTo>
                    <a:pt x="172688" y="99363"/>
                  </a:lnTo>
                </a:path>
                <a:path w="336550" h="1052195">
                  <a:moveTo>
                    <a:pt x="109262" y="658064"/>
                  </a:moveTo>
                  <a:lnTo>
                    <a:pt x="190704" y="195487"/>
                  </a:lnTo>
                </a:path>
                <a:path w="336550" h="1052195">
                  <a:moveTo>
                    <a:pt x="127524" y="754187"/>
                  </a:moveTo>
                  <a:lnTo>
                    <a:pt x="209088" y="291671"/>
                  </a:lnTo>
                </a:path>
                <a:path w="336550" h="1052195">
                  <a:moveTo>
                    <a:pt x="145724" y="850359"/>
                  </a:moveTo>
                  <a:lnTo>
                    <a:pt x="227166" y="387794"/>
                  </a:lnTo>
                </a:path>
                <a:path w="336550" h="1052195">
                  <a:moveTo>
                    <a:pt x="163924" y="946506"/>
                  </a:moveTo>
                  <a:lnTo>
                    <a:pt x="245550" y="483978"/>
                  </a:lnTo>
                </a:path>
                <a:path w="336550" h="1052195">
                  <a:moveTo>
                    <a:pt x="182186" y="1042507"/>
                  </a:moveTo>
                  <a:lnTo>
                    <a:pt x="263628" y="580101"/>
                  </a:lnTo>
                </a:path>
                <a:path w="336550" h="1052195">
                  <a:moveTo>
                    <a:pt x="215523" y="1051997"/>
                  </a:moveTo>
                  <a:lnTo>
                    <a:pt x="281828" y="676285"/>
                  </a:lnTo>
                </a:path>
                <a:path w="336550" h="1052195">
                  <a:moveTo>
                    <a:pt x="252107" y="1045112"/>
                  </a:moveTo>
                  <a:lnTo>
                    <a:pt x="300028" y="772286"/>
                  </a:lnTo>
                </a:path>
                <a:path w="336550" h="1052195">
                  <a:moveTo>
                    <a:pt x="288385" y="1038068"/>
                  </a:moveTo>
                  <a:lnTo>
                    <a:pt x="318228" y="868422"/>
                  </a:lnTo>
                </a:path>
                <a:path w="336550" h="1052195">
                  <a:moveTo>
                    <a:pt x="324847" y="1031329"/>
                  </a:moveTo>
                  <a:lnTo>
                    <a:pt x="336490" y="964575"/>
                  </a:lnTo>
                </a:path>
              </a:pathLst>
            </a:custGeom>
            <a:ln w="3175">
              <a:solidFill>
                <a:srgbClr val="0099CC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2614193" y="5321207"/>
              <a:ext cx="2349500" cy="1470660"/>
            </a:xfrm>
            <a:custGeom>
              <a:avLst/>
              <a:gdLst/>
              <a:ahLst/>
              <a:cxnLst/>
              <a:rect l="l" t="t" r="r" b="b"/>
              <a:pathLst>
                <a:path w="2349500" h="1470659">
                  <a:moveTo>
                    <a:pt x="1990202" y="437140"/>
                  </a:moveTo>
                  <a:lnTo>
                    <a:pt x="2185993" y="1470316"/>
                  </a:lnTo>
                </a:path>
                <a:path w="2349500" h="1470659">
                  <a:moveTo>
                    <a:pt x="2153392" y="406199"/>
                  </a:moveTo>
                  <a:lnTo>
                    <a:pt x="2349183" y="1439235"/>
                  </a:lnTo>
                </a:path>
                <a:path w="2349500" h="1470659">
                  <a:moveTo>
                    <a:pt x="394339" y="1470316"/>
                  </a:moveTo>
                  <a:lnTo>
                    <a:pt x="89408" y="629875"/>
                  </a:lnTo>
                </a:path>
                <a:path w="2349500" h="1470659">
                  <a:moveTo>
                    <a:pt x="2185993" y="1470316"/>
                  </a:moveTo>
                  <a:lnTo>
                    <a:pt x="2349183" y="1439235"/>
                  </a:lnTo>
                </a:path>
                <a:path w="2349500" h="1470659">
                  <a:moveTo>
                    <a:pt x="1990202" y="437140"/>
                  </a:moveTo>
                  <a:lnTo>
                    <a:pt x="2153392" y="406199"/>
                  </a:lnTo>
                </a:path>
                <a:path w="2349500" h="1470659">
                  <a:moveTo>
                    <a:pt x="855719" y="140271"/>
                  </a:moveTo>
                  <a:lnTo>
                    <a:pt x="766188" y="0"/>
                  </a:lnTo>
                </a:path>
                <a:path w="2349500" h="1470659">
                  <a:moveTo>
                    <a:pt x="89408" y="629875"/>
                  </a:moveTo>
                  <a:lnTo>
                    <a:pt x="0" y="48966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3008532" y="6791524"/>
              <a:ext cx="1791970" cy="166370"/>
            </a:xfrm>
            <a:custGeom>
              <a:avLst/>
              <a:gdLst/>
              <a:ahLst/>
              <a:cxnLst/>
              <a:rect l="l" t="t" r="r" b="b"/>
              <a:pathLst>
                <a:path w="1791970" h="166370">
                  <a:moveTo>
                    <a:pt x="0" y="31081"/>
                  </a:moveTo>
                  <a:lnTo>
                    <a:pt x="31069" y="0"/>
                  </a:lnTo>
                </a:path>
                <a:path w="1791970" h="166370">
                  <a:moveTo>
                    <a:pt x="0" y="80078"/>
                  </a:moveTo>
                  <a:lnTo>
                    <a:pt x="80093" y="0"/>
                  </a:lnTo>
                </a:path>
                <a:path w="1791970" h="166370">
                  <a:moveTo>
                    <a:pt x="0" y="129069"/>
                  </a:moveTo>
                  <a:lnTo>
                    <a:pt x="129056" y="0"/>
                  </a:lnTo>
                </a:path>
                <a:path w="1791970" h="166370">
                  <a:moveTo>
                    <a:pt x="11643" y="166277"/>
                  </a:moveTo>
                  <a:lnTo>
                    <a:pt x="177896" y="0"/>
                  </a:lnTo>
                </a:path>
                <a:path w="1791970" h="166370">
                  <a:moveTo>
                    <a:pt x="60790" y="166277"/>
                  </a:moveTo>
                  <a:lnTo>
                    <a:pt x="226859" y="0"/>
                  </a:lnTo>
                </a:path>
                <a:path w="1791970" h="166370">
                  <a:moveTo>
                    <a:pt x="109753" y="166277"/>
                  </a:moveTo>
                  <a:lnTo>
                    <a:pt x="275884" y="0"/>
                  </a:lnTo>
                </a:path>
                <a:path w="1791970" h="166370">
                  <a:moveTo>
                    <a:pt x="158593" y="166277"/>
                  </a:moveTo>
                  <a:lnTo>
                    <a:pt x="324847" y="0"/>
                  </a:lnTo>
                </a:path>
                <a:path w="1791970" h="166370">
                  <a:moveTo>
                    <a:pt x="207556" y="166277"/>
                  </a:moveTo>
                  <a:lnTo>
                    <a:pt x="373810" y="0"/>
                  </a:lnTo>
                </a:path>
                <a:path w="1791970" h="166370">
                  <a:moveTo>
                    <a:pt x="256397" y="166277"/>
                  </a:moveTo>
                  <a:lnTo>
                    <a:pt x="422650" y="0"/>
                  </a:lnTo>
                </a:path>
                <a:path w="1791970" h="166370">
                  <a:moveTo>
                    <a:pt x="305543" y="166277"/>
                  </a:moveTo>
                  <a:lnTo>
                    <a:pt x="471613" y="0"/>
                  </a:lnTo>
                </a:path>
                <a:path w="1791970" h="166370">
                  <a:moveTo>
                    <a:pt x="354506" y="166277"/>
                  </a:moveTo>
                  <a:lnTo>
                    <a:pt x="520454" y="0"/>
                  </a:lnTo>
                </a:path>
                <a:path w="1791970" h="166370">
                  <a:moveTo>
                    <a:pt x="403347" y="166277"/>
                  </a:moveTo>
                  <a:lnTo>
                    <a:pt x="569601" y="0"/>
                  </a:lnTo>
                </a:path>
                <a:path w="1791970" h="166370">
                  <a:moveTo>
                    <a:pt x="452371" y="166277"/>
                  </a:moveTo>
                  <a:lnTo>
                    <a:pt x="618625" y="0"/>
                  </a:lnTo>
                </a:path>
                <a:path w="1791970" h="166370">
                  <a:moveTo>
                    <a:pt x="501212" y="166277"/>
                  </a:moveTo>
                  <a:lnTo>
                    <a:pt x="667404" y="0"/>
                  </a:lnTo>
                </a:path>
                <a:path w="1791970" h="166370">
                  <a:moveTo>
                    <a:pt x="550297" y="166277"/>
                  </a:moveTo>
                  <a:lnTo>
                    <a:pt x="716428" y="0"/>
                  </a:lnTo>
                </a:path>
                <a:path w="1791970" h="166370">
                  <a:moveTo>
                    <a:pt x="599138" y="166277"/>
                  </a:moveTo>
                  <a:lnTo>
                    <a:pt x="765269" y="0"/>
                  </a:lnTo>
                </a:path>
                <a:path w="1791970" h="166370">
                  <a:moveTo>
                    <a:pt x="648162" y="166277"/>
                  </a:moveTo>
                  <a:lnTo>
                    <a:pt x="814416" y="0"/>
                  </a:lnTo>
                </a:path>
                <a:path w="1791970" h="166370">
                  <a:moveTo>
                    <a:pt x="697125" y="166277"/>
                  </a:moveTo>
                  <a:lnTo>
                    <a:pt x="863379" y="0"/>
                  </a:lnTo>
                </a:path>
                <a:path w="1791970" h="166370">
                  <a:moveTo>
                    <a:pt x="746088" y="166277"/>
                  </a:moveTo>
                  <a:lnTo>
                    <a:pt x="912219" y="0"/>
                  </a:lnTo>
                </a:path>
                <a:path w="1791970" h="166370">
                  <a:moveTo>
                    <a:pt x="795112" y="166277"/>
                  </a:moveTo>
                  <a:lnTo>
                    <a:pt x="961182" y="0"/>
                  </a:lnTo>
                </a:path>
                <a:path w="1791970" h="166370">
                  <a:moveTo>
                    <a:pt x="843953" y="166277"/>
                  </a:moveTo>
                  <a:lnTo>
                    <a:pt x="1010023" y="0"/>
                  </a:lnTo>
                </a:path>
                <a:path w="1791970" h="166370">
                  <a:moveTo>
                    <a:pt x="892916" y="166277"/>
                  </a:moveTo>
                  <a:lnTo>
                    <a:pt x="1059169" y="0"/>
                  </a:lnTo>
                </a:path>
                <a:path w="1791970" h="166370">
                  <a:moveTo>
                    <a:pt x="941879" y="166277"/>
                  </a:moveTo>
                  <a:lnTo>
                    <a:pt x="1108010" y="0"/>
                  </a:lnTo>
                </a:path>
                <a:path w="1791970" h="166370">
                  <a:moveTo>
                    <a:pt x="990903" y="166277"/>
                  </a:moveTo>
                  <a:lnTo>
                    <a:pt x="1156973" y="0"/>
                  </a:lnTo>
                </a:path>
                <a:path w="1791970" h="166370">
                  <a:moveTo>
                    <a:pt x="1039866" y="166277"/>
                  </a:moveTo>
                  <a:lnTo>
                    <a:pt x="1205997" y="0"/>
                  </a:lnTo>
                </a:path>
                <a:path w="1791970" h="166370">
                  <a:moveTo>
                    <a:pt x="1088707" y="166277"/>
                  </a:moveTo>
                  <a:lnTo>
                    <a:pt x="1254776" y="0"/>
                  </a:lnTo>
                </a:path>
                <a:path w="1791970" h="166370">
                  <a:moveTo>
                    <a:pt x="1137670" y="166277"/>
                  </a:moveTo>
                  <a:lnTo>
                    <a:pt x="1303923" y="0"/>
                  </a:lnTo>
                </a:path>
                <a:path w="1791970" h="166370">
                  <a:moveTo>
                    <a:pt x="1186510" y="166277"/>
                  </a:moveTo>
                  <a:lnTo>
                    <a:pt x="1352764" y="0"/>
                  </a:lnTo>
                </a:path>
                <a:path w="1791970" h="166370">
                  <a:moveTo>
                    <a:pt x="1235657" y="166277"/>
                  </a:moveTo>
                  <a:lnTo>
                    <a:pt x="1401788" y="0"/>
                  </a:lnTo>
                </a:path>
                <a:path w="1791970" h="166370">
                  <a:moveTo>
                    <a:pt x="1284681" y="166277"/>
                  </a:moveTo>
                  <a:lnTo>
                    <a:pt x="1450751" y="0"/>
                  </a:lnTo>
                </a:path>
                <a:path w="1791970" h="166370">
                  <a:moveTo>
                    <a:pt x="1333460" y="166277"/>
                  </a:moveTo>
                  <a:lnTo>
                    <a:pt x="1499591" y="0"/>
                  </a:lnTo>
                </a:path>
                <a:path w="1791970" h="166370">
                  <a:moveTo>
                    <a:pt x="1382485" y="166277"/>
                  </a:moveTo>
                  <a:lnTo>
                    <a:pt x="1548738" y="0"/>
                  </a:lnTo>
                </a:path>
                <a:path w="1791970" h="166370">
                  <a:moveTo>
                    <a:pt x="1431325" y="166277"/>
                  </a:moveTo>
                  <a:lnTo>
                    <a:pt x="1597579" y="0"/>
                  </a:lnTo>
                </a:path>
                <a:path w="1791970" h="166370">
                  <a:moveTo>
                    <a:pt x="1480472" y="166277"/>
                  </a:moveTo>
                  <a:lnTo>
                    <a:pt x="1646542" y="0"/>
                  </a:lnTo>
                </a:path>
                <a:path w="1791970" h="166370">
                  <a:moveTo>
                    <a:pt x="1529435" y="166277"/>
                  </a:moveTo>
                  <a:lnTo>
                    <a:pt x="1695505" y="0"/>
                  </a:lnTo>
                </a:path>
                <a:path w="1791970" h="166370">
                  <a:moveTo>
                    <a:pt x="1578275" y="166277"/>
                  </a:moveTo>
                  <a:lnTo>
                    <a:pt x="1744345" y="0"/>
                  </a:lnTo>
                </a:path>
                <a:path w="1791970" h="166370">
                  <a:moveTo>
                    <a:pt x="1627238" y="166277"/>
                  </a:moveTo>
                  <a:lnTo>
                    <a:pt x="1791654" y="1681"/>
                  </a:lnTo>
                </a:path>
                <a:path w="1791970" h="166370">
                  <a:moveTo>
                    <a:pt x="1676079" y="166277"/>
                  </a:moveTo>
                  <a:lnTo>
                    <a:pt x="1791654" y="50678"/>
                  </a:lnTo>
                </a:path>
                <a:path w="1791970" h="166370">
                  <a:moveTo>
                    <a:pt x="1725226" y="166277"/>
                  </a:moveTo>
                  <a:lnTo>
                    <a:pt x="1791654" y="99675"/>
                  </a:lnTo>
                </a:path>
                <a:path w="1791970" h="166370">
                  <a:moveTo>
                    <a:pt x="1774189" y="166277"/>
                  </a:moveTo>
                  <a:lnTo>
                    <a:pt x="1791654" y="148666"/>
                  </a:lnTo>
                </a:path>
              </a:pathLst>
            </a:custGeom>
            <a:ln w="3175">
              <a:solidFill>
                <a:srgbClr val="0099CC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3008532" y="6791524"/>
              <a:ext cx="1791970" cy="166370"/>
            </a:xfrm>
            <a:custGeom>
              <a:avLst/>
              <a:gdLst/>
              <a:ahLst/>
              <a:cxnLst/>
              <a:rect l="l" t="t" r="r" b="b"/>
              <a:pathLst>
                <a:path w="1791970" h="166370">
                  <a:moveTo>
                    <a:pt x="1791654" y="0"/>
                  </a:moveTo>
                  <a:lnTo>
                    <a:pt x="0" y="0"/>
                  </a:lnTo>
                </a:path>
                <a:path w="1791970" h="166370">
                  <a:moveTo>
                    <a:pt x="1791654" y="166277"/>
                  </a:moveTo>
                  <a:lnTo>
                    <a:pt x="0" y="166277"/>
                  </a:lnTo>
                </a:path>
                <a:path w="1791970" h="166370">
                  <a:moveTo>
                    <a:pt x="1791654" y="0"/>
                  </a:moveTo>
                  <a:lnTo>
                    <a:pt x="1791654" y="166277"/>
                  </a:lnTo>
                </a:path>
                <a:path w="1791970" h="166370">
                  <a:moveTo>
                    <a:pt x="0" y="0"/>
                  </a:moveTo>
                  <a:lnTo>
                    <a:pt x="0" y="16627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2996583" y="5444296"/>
              <a:ext cx="62230" cy="6985"/>
            </a:xfrm>
            <a:custGeom>
              <a:avLst/>
              <a:gdLst/>
              <a:ahLst/>
              <a:cxnLst/>
              <a:rect l="l" t="t" r="r" b="b"/>
              <a:pathLst>
                <a:path w="62230" h="6985">
                  <a:moveTo>
                    <a:pt x="61709" y="0"/>
                  </a:moveTo>
                  <a:lnTo>
                    <a:pt x="0" y="6481"/>
                  </a:lnTo>
                  <a:lnTo>
                    <a:pt x="57726" y="6481"/>
                  </a:lnTo>
                  <a:lnTo>
                    <a:pt x="6170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2999647" y="5447414"/>
              <a:ext cx="62230" cy="6985"/>
            </a:xfrm>
            <a:custGeom>
              <a:avLst/>
              <a:gdLst/>
              <a:ahLst/>
              <a:cxnLst/>
              <a:rect l="l" t="t" r="r" b="b"/>
              <a:pathLst>
                <a:path w="62230" h="6985">
                  <a:moveTo>
                    <a:pt x="61709" y="0"/>
                  </a:moveTo>
                  <a:lnTo>
                    <a:pt x="0" y="6420"/>
                  </a:lnTo>
                  <a:lnTo>
                    <a:pt x="57726" y="6420"/>
                  </a:lnTo>
                  <a:lnTo>
                    <a:pt x="61709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2996583" y="5450778"/>
              <a:ext cx="45720" cy="20955"/>
            </a:xfrm>
            <a:custGeom>
              <a:avLst/>
              <a:gdLst/>
              <a:ahLst/>
              <a:cxnLst/>
              <a:rect l="l" t="t" r="r" b="b"/>
              <a:pathLst>
                <a:path w="45719" h="20954">
                  <a:moveTo>
                    <a:pt x="0" y="0"/>
                  </a:moveTo>
                  <a:lnTo>
                    <a:pt x="13175" y="20484"/>
                  </a:lnTo>
                  <a:lnTo>
                    <a:pt x="45470" y="204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2999647" y="5453835"/>
              <a:ext cx="45720" cy="20955"/>
            </a:xfrm>
            <a:custGeom>
              <a:avLst/>
              <a:gdLst/>
              <a:ahLst/>
              <a:cxnLst/>
              <a:rect l="l" t="t" r="r" b="b"/>
              <a:pathLst>
                <a:path w="45719" h="20954">
                  <a:moveTo>
                    <a:pt x="0" y="0"/>
                  </a:moveTo>
                  <a:lnTo>
                    <a:pt x="13175" y="20484"/>
                  </a:lnTo>
                  <a:lnTo>
                    <a:pt x="45470" y="2048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2996583" y="5450778"/>
              <a:ext cx="57785" cy="20955"/>
            </a:xfrm>
            <a:custGeom>
              <a:avLst/>
              <a:gdLst/>
              <a:ahLst/>
              <a:cxnLst/>
              <a:rect l="l" t="t" r="r" b="b"/>
              <a:pathLst>
                <a:path w="57785" h="20954">
                  <a:moveTo>
                    <a:pt x="57726" y="0"/>
                  </a:moveTo>
                  <a:lnTo>
                    <a:pt x="0" y="0"/>
                  </a:lnTo>
                  <a:lnTo>
                    <a:pt x="45470" y="20484"/>
                  </a:lnTo>
                  <a:lnTo>
                    <a:pt x="5772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2999647" y="5453835"/>
              <a:ext cx="57785" cy="20955"/>
            </a:xfrm>
            <a:custGeom>
              <a:avLst/>
              <a:gdLst/>
              <a:ahLst/>
              <a:cxnLst/>
              <a:rect l="l" t="t" r="r" b="b"/>
              <a:pathLst>
                <a:path w="57785" h="20954">
                  <a:moveTo>
                    <a:pt x="0" y="0"/>
                  </a:moveTo>
                  <a:lnTo>
                    <a:pt x="57726" y="0"/>
                  </a:lnTo>
                  <a:lnTo>
                    <a:pt x="45470" y="2048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3001056" y="5471262"/>
              <a:ext cx="38100" cy="5715"/>
            </a:xfrm>
            <a:custGeom>
              <a:avLst/>
              <a:gdLst/>
              <a:ahLst/>
              <a:cxnLst/>
              <a:rect l="l" t="t" r="r" b="b"/>
              <a:pathLst>
                <a:path w="38100" h="5714">
                  <a:moveTo>
                    <a:pt x="8701" y="0"/>
                  </a:moveTo>
                  <a:lnTo>
                    <a:pt x="0" y="5503"/>
                  </a:lnTo>
                  <a:lnTo>
                    <a:pt x="37626" y="5503"/>
                  </a:lnTo>
                  <a:lnTo>
                    <a:pt x="870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3004120" y="5474319"/>
              <a:ext cx="38100" cy="5715"/>
            </a:xfrm>
            <a:custGeom>
              <a:avLst/>
              <a:gdLst/>
              <a:ahLst/>
              <a:cxnLst/>
              <a:rect l="l" t="t" r="r" b="b"/>
              <a:pathLst>
                <a:path w="38100" h="5714">
                  <a:moveTo>
                    <a:pt x="8701" y="0"/>
                  </a:moveTo>
                  <a:lnTo>
                    <a:pt x="0" y="5503"/>
                  </a:lnTo>
                  <a:lnTo>
                    <a:pt x="37626" y="5503"/>
                  </a:lnTo>
                  <a:lnTo>
                    <a:pt x="8701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3009758" y="5471262"/>
              <a:ext cx="32384" cy="5715"/>
            </a:xfrm>
            <a:custGeom>
              <a:avLst/>
              <a:gdLst/>
              <a:ahLst/>
              <a:cxnLst/>
              <a:rect l="l" t="t" r="r" b="b"/>
              <a:pathLst>
                <a:path w="32385" h="5714">
                  <a:moveTo>
                    <a:pt x="32294" y="0"/>
                  </a:moveTo>
                  <a:lnTo>
                    <a:pt x="0" y="0"/>
                  </a:lnTo>
                  <a:lnTo>
                    <a:pt x="28924" y="5503"/>
                  </a:lnTo>
                  <a:lnTo>
                    <a:pt x="322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3012822" y="5474319"/>
              <a:ext cx="32384" cy="5715"/>
            </a:xfrm>
            <a:custGeom>
              <a:avLst/>
              <a:gdLst/>
              <a:ahLst/>
              <a:cxnLst/>
              <a:rect l="l" t="t" r="r" b="b"/>
              <a:pathLst>
                <a:path w="32385" h="5714">
                  <a:moveTo>
                    <a:pt x="0" y="0"/>
                  </a:moveTo>
                  <a:lnTo>
                    <a:pt x="32294" y="0"/>
                  </a:lnTo>
                  <a:lnTo>
                    <a:pt x="28924" y="550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2968761" y="5476765"/>
              <a:ext cx="32384" cy="20955"/>
            </a:xfrm>
            <a:custGeom>
              <a:avLst/>
              <a:gdLst/>
              <a:ahLst/>
              <a:cxnLst/>
              <a:rect l="l" t="t" r="r" b="b"/>
              <a:pathLst>
                <a:path w="32385" h="20954">
                  <a:moveTo>
                    <a:pt x="32294" y="0"/>
                  </a:moveTo>
                  <a:lnTo>
                    <a:pt x="0" y="20667"/>
                  </a:lnTo>
                  <a:lnTo>
                    <a:pt x="12378" y="20667"/>
                  </a:lnTo>
                  <a:lnTo>
                    <a:pt x="322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3" name="object 83"/>
            <p:cNvSpPr/>
            <p:nvPr/>
          </p:nvSpPr>
          <p:spPr>
            <a:xfrm>
              <a:off x="2971825" y="5479822"/>
              <a:ext cx="32384" cy="20955"/>
            </a:xfrm>
            <a:custGeom>
              <a:avLst/>
              <a:gdLst/>
              <a:ahLst/>
              <a:cxnLst/>
              <a:rect l="l" t="t" r="r" b="b"/>
              <a:pathLst>
                <a:path w="32385" h="20954">
                  <a:moveTo>
                    <a:pt x="32294" y="0"/>
                  </a:moveTo>
                  <a:lnTo>
                    <a:pt x="0" y="20667"/>
                  </a:lnTo>
                  <a:lnTo>
                    <a:pt x="12378" y="20667"/>
                  </a:lnTo>
                  <a:lnTo>
                    <a:pt x="32294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2981140" y="5476765"/>
              <a:ext cx="32384" cy="20955"/>
            </a:xfrm>
            <a:custGeom>
              <a:avLst/>
              <a:gdLst/>
              <a:ahLst/>
              <a:cxnLst/>
              <a:rect l="l" t="t" r="r" b="b"/>
              <a:pathLst>
                <a:path w="32385" h="20954">
                  <a:moveTo>
                    <a:pt x="32110" y="0"/>
                  </a:moveTo>
                  <a:lnTo>
                    <a:pt x="19916" y="0"/>
                  </a:lnTo>
                  <a:lnTo>
                    <a:pt x="0" y="20667"/>
                  </a:lnTo>
                  <a:lnTo>
                    <a:pt x="321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2984204" y="5479822"/>
              <a:ext cx="32384" cy="20955"/>
            </a:xfrm>
            <a:custGeom>
              <a:avLst/>
              <a:gdLst/>
              <a:ahLst/>
              <a:cxnLst/>
              <a:rect l="l" t="t" r="r" b="b"/>
              <a:pathLst>
                <a:path w="32385" h="20954">
                  <a:moveTo>
                    <a:pt x="19916" y="0"/>
                  </a:moveTo>
                  <a:lnTo>
                    <a:pt x="32110" y="0"/>
                  </a:lnTo>
                  <a:lnTo>
                    <a:pt x="0" y="20667"/>
                  </a:lnTo>
                  <a:lnTo>
                    <a:pt x="19916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3013251" y="5476765"/>
              <a:ext cx="26034" cy="20955"/>
            </a:xfrm>
            <a:custGeom>
              <a:avLst/>
              <a:gdLst/>
              <a:ahLst/>
              <a:cxnLst/>
              <a:rect l="l" t="t" r="r" b="b"/>
              <a:pathLst>
                <a:path w="26035" h="20954">
                  <a:moveTo>
                    <a:pt x="25431" y="0"/>
                  </a:moveTo>
                  <a:lnTo>
                    <a:pt x="0" y="0"/>
                  </a:lnTo>
                  <a:lnTo>
                    <a:pt x="13175" y="20667"/>
                  </a:lnTo>
                  <a:lnTo>
                    <a:pt x="2543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3016315" y="5479822"/>
              <a:ext cx="26034" cy="20955"/>
            </a:xfrm>
            <a:custGeom>
              <a:avLst/>
              <a:gdLst/>
              <a:ahLst/>
              <a:cxnLst/>
              <a:rect l="l" t="t" r="r" b="b"/>
              <a:pathLst>
                <a:path w="26035" h="20954">
                  <a:moveTo>
                    <a:pt x="0" y="0"/>
                  </a:moveTo>
                  <a:lnTo>
                    <a:pt x="25431" y="0"/>
                  </a:lnTo>
                  <a:lnTo>
                    <a:pt x="13175" y="2066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2809861" y="5497433"/>
              <a:ext cx="159385" cy="101600"/>
            </a:xfrm>
            <a:custGeom>
              <a:avLst/>
              <a:gdLst/>
              <a:ahLst/>
              <a:cxnLst/>
              <a:rect l="l" t="t" r="r" b="b"/>
              <a:pathLst>
                <a:path w="159385" h="101600">
                  <a:moveTo>
                    <a:pt x="158900" y="0"/>
                  </a:moveTo>
                  <a:lnTo>
                    <a:pt x="0" y="101504"/>
                  </a:lnTo>
                  <a:lnTo>
                    <a:pt x="12378" y="101504"/>
                  </a:lnTo>
                  <a:lnTo>
                    <a:pt x="1589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2812925" y="5500490"/>
              <a:ext cx="159385" cy="101600"/>
            </a:xfrm>
            <a:custGeom>
              <a:avLst/>
              <a:gdLst/>
              <a:ahLst/>
              <a:cxnLst/>
              <a:rect l="l" t="t" r="r" b="b"/>
              <a:pathLst>
                <a:path w="159385" h="101600">
                  <a:moveTo>
                    <a:pt x="158900" y="0"/>
                  </a:moveTo>
                  <a:lnTo>
                    <a:pt x="0" y="101565"/>
                  </a:lnTo>
                  <a:lnTo>
                    <a:pt x="12378" y="101565"/>
                  </a:lnTo>
                  <a:lnTo>
                    <a:pt x="15890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90" name="object 90"/>
            <p:cNvSpPr/>
            <p:nvPr/>
          </p:nvSpPr>
          <p:spPr>
            <a:xfrm>
              <a:off x="2822240" y="5497433"/>
              <a:ext cx="159385" cy="101600"/>
            </a:xfrm>
            <a:custGeom>
              <a:avLst/>
              <a:gdLst/>
              <a:ahLst/>
              <a:cxnLst/>
              <a:rect l="l" t="t" r="r" b="b"/>
              <a:pathLst>
                <a:path w="159385" h="101600">
                  <a:moveTo>
                    <a:pt x="158900" y="0"/>
                  </a:moveTo>
                  <a:lnTo>
                    <a:pt x="146521" y="0"/>
                  </a:lnTo>
                  <a:lnTo>
                    <a:pt x="0" y="101504"/>
                  </a:lnTo>
                  <a:lnTo>
                    <a:pt x="1589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2825304" y="5500490"/>
              <a:ext cx="159385" cy="101600"/>
            </a:xfrm>
            <a:custGeom>
              <a:avLst/>
              <a:gdLst/>
              <a:ahLst/>
              <a:cxnLst/>
              <a:rect l="l" t="t" r="r" b="b"/>
              <a:pathLst>
                <a:path w="159385" h="101600">
                  <a:moveTo>
                    <a:pt x="146521" y="0"/>
                  </a:moveTo>
                  <a:lnTo>
                    <a:pt x="158900" y="0"/>
                  </a:lnTo>
                  <a:lnTo>
                    <a:pt x="0" y="101565"/>
                  </a:lnTo>
                  <a:lnTo>
                    <a:pt x="146521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2809861" y="5598937"/>
              <a:ext cx="12700" cy="5715"/>
            </a:xfrm>
            <a:custGeom>
              <a:avLst/>
              <a:gdLst/>
              <a:ahLst/>
              <a:cxnLst/>
              <a:rect l="l" t="t" r="r" b="b"/>
              <a:pathLst>
                <a:path w="12700" h="5714">
                  <a:moveTo>
                    <a:pt x="12378" y="0"/>
                  </a:moveTo>
                  <a:lnTo>
                    <a:pt x="0" y="0"/>
                  </a:lnTo>
                  <a:lnTo>
                    <a:pt x="3676" y="5686"/>
                  </a:lnTo>
                  <a:lnTo>
                    <a:pt x="1237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2828353" y="5823903"/>
            <a:ext cx="1670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15" dirty="0">
                <a:latin typeface="Liberation Sans Narrow"/>
                <a:cs typeface="Liberation Sans Narrow"/>
              </a:rPr>
              <a:t>A</a:t>
            </a:r>
            <a:endParaRPr sz="2000">
              <a:latin typeface="Liberation Sans Narrow"/>
              <a:cs typeface="Liberation Sans Narrow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417564" y="5458121"/>
            <a:ext cx="1670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15" dirty="0">
                <a:latin typeface="Liberation Sans Narrow"/>
                <a:cs typeface="Liberation Sans Narrow"/>
              </a:rPr>
              <a:t>B</a:t>
            </a:r>
            <a:endParaRPr sz="2000">
              <a:latin typeface="Liberation Sans Narrow"/>
              <a:cs typeface="Liberation Sans Narrow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4394679" y="5708274"/>
            <a:ext cx="1784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15" dirty="0">
                <a:latin typeface="Liberation Sans Narrow"/>
                <a:cs typeface="Liberation Sans Narrow"/>
              </a:rPr>
              <a:t>C</a:t>
            </a:r>
            <a:endParaRPr sz="2000">
              <a:latin typeface="Liberation Sans Narrow"/>
              <a:cs typeface="Liberation Sans Narrow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532315" y="6438149"/>
            <a:ext cx="1784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15" dirty="0">
                <a:latin typeface="Liberation Sans Narrow"/>
                <a:cs typeface="Liberation Sans Narrow"/>
              </a:rPr>
              <a:t>D</a:t>
            </a:r>
            <a:endParaRPr sz="2000">
              <a:latin typeface="Liberation Sans Narrow"/>
              <a:cs typeface="Liberation Sans Narrow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3043753" y="6451473"/>
            <a:ext cx="1670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15" dirty="0">
                <a:latin typeface="Liberation Sans Narrow"/>
                <a:cs typeface="Liberation Sans Narrow"/>
              </a:rPr>
              <a:t>E</a:t>
            </a:r>
            <a:endParaRPr sz="2000">
              <a:latin typeface="Liberation Sans Narrow"/>
              <a:cs typeface="Liberation Sans Narrow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2812497" y="5446986"/>
            <a:ext cx="2183130" cy="901065"/>
            <a:chOff x="2812497" y="5446986"/>
            <a:chExt cx="2183130" cy="901065"/>
          </a:xfrm>
        </p:grpSpPr>
        <p:sp>
          <p:nvSpPr>
            <p:cNvPr id="99" name="object 99"/>
            <p:cNvSpPr/>
            <p:nvPr/>
          </p:nvSpPr>
          <p:spPr>
            <a:xfrm>
              <a:off x="2812925" y="5447414"/>
              <a:ext cx="248920" cy="160655"/>
            </a:xfrm>
            <a:custGeom>
              <a:avLst/>
              <a:gdLst/>
              <a:ahLst/>
              <a:cxnLst/>
              <a:rect l="l" t="t" r="r" b="b"/>
              <a:pathLst>
                <a:path w="248919" h="160654">
                  <a:moveTo>
                    <a:pt x="0" y="154640"/>
                  </a:moveTo>
                  <a:lnTo>
                    <a:pt x="12378" y="154640"/>
                  </a:lnTo>
                  <a:lnTo>
                    <a:pt x="3676" y="160266"/>
                  </a:lnTo>
                  <a:lnTo>
                    <a:pt x="0" y="154640"/>
                  </a:lnTo>
                  <a:close/>
                </a:path>
                <a:path w="248919" h="160654">
                  <a:moveTo>
                    <a:pt x="203389" y="32407"/>
                  </a:moveTo>
                  <a:lnTo>
                    <a:pt x="3676" y="160266"/>
                  </a:lnTo>
                  <a:lnTo>
                    <a:pt x="0" y="154640"/>
                  </a:lnTo>
                  <a:lnTo>
                    <a:pt x="199896" y="26904"/>
                  </a:lnTo>
                  <a:lnTo>
                    <a:pt x="186721" y="6420"/>
                  </a:lnTo>
                  <a:lnTo>
                    <a:pt x="248430" y="0"/>
                  </a:lnTo>
                  <a:lnTo>
                    <a:pt x="216564" y="53075"/>
                  </a:lnTo>
                  <a:lnTo>
                    <a:pt x="203389" y="3240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0" name="object 100"/>
            <p:cNvSpPr/>
            <p:nvPr/>
          </p:nvSpPr>
          <p:spPr>
            <a:xfrm>
              <a:off x="4891249" y="5917757"/>
              <a:ext cx="6985" cy="1270"/>
            </a:xfrm>
            <a:custGeom>
              <a:avLst/>
              <a:gdLst/>
              <a:ahLst/>
              <a:cxnLst/>
              <a:rect l="l" t="t" r="r" b="b"/>
              <a:pathLst>
                <a:path w="6985" h="1270">
                  <a:moveTo>
                    <a:pt x="6434" y="0"/>
                  </a:moveTo>
                  <a:lnTo>
                    <a:pt x="0" y="1222"/>
                  </a:lnTo>
                  <a:lnTo>
                    <a:pt x="6740" y="1222"/>
                  </a:lnTo>
                  <a:lnTo>
                    <a:pt x="64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1" name="object 101"/>
            <p:cNvSpPr/>
            <p:nvPr/>
          </p:nvSpPr>
          <p:spPr>
            <a:xfrm>
              <a:off x="4894313" y="5920815"/>
              <a:ext cx="6985" cy="1270"/>
            </a:xfrm>
            <a:custGeom>
              <a:avLst/>
              <a:gdLst/>
              <a:ahLst/>
              <a:cxnLst/>
              <a:rect l="l" t="t" r="r" b="b"/>
              <a:pathLst>
                <a:path w="6985" h="1270">
                  <a:moveTo>
                    <a:pt x="6434" y="0"/>
                  </a:moveTo>
                  <a:lnTo>
                    <a:pt x="0" y="1222"/>
                  </a:lnTo>
                  <a:lnTo>
                    <a:pt x="6740" y="1222"/>
                  </a:lnTo>
                  <a:lnTo>
                    <a:pt x="6434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2" name="object 102"/>
            <p:cNvSpPr/>
            <p:nvPr/>
          </p:nvSpPr>
          <p:spPr>
            <a:xfrm>
              <a:off x="4891249" y="5918980"/>
              <a:ext cx="76200" cy="365760"/>
            </a:xfrm>
            <a:custGeom>
              <a:avLst/>
              <a:gdLst/>
              <a:ahLst/>
              <a:cxnLst/>
              <a:rect l="l" t="t" r="r" b="b"/>
              <a:pathLst>
                <a:path w="76200" h="365760">
                  <a:moveTo>
                    <a:pt x="0" y="0"/>
                  </a:moveTo>
                  <a:lnTo>
                    <a:pt x="69185" y="365292"/>
                  </a:lnTo>
                  <a:lnTo>
                    <a:pt x="75926" y="365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3" name="object 103"/>
            <p:cNvSpPr/>
            <p:nvPr/>
          </p:nvSpPr>
          <p:spPr>
            <a:xfrm>
              <a:off x="4894313" y="5922037"/>
              <a:ext cx="76200" cy="365760"/>
            </a:xfrm>
            <a:custGeom>
              <a:avLst/>
              <a:gdLst/>
              <a:ahLst/>
              <a:cxnLst/>
              <a:rect l="l" t="t" r="r" b="b"/>
              <a:pathLst>
                <a:path w="76200" h="365760">
                  <a:moveTo>
                    <a:pt x="0" y="0"/>
                  </a:moveTo>
                  <a:lnTo>
                    <a:pt x="69185" y="365292"/>
                  </a:lnTo>
                  <a:lnTo>
                    <a:pt x="75926" y="3652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4" name="object 104"/>
            <p:cNvSpPr/>
            <p:nvPr/>
          </p:nvSpPr>
          <p:spPr>
            <a:xfrm>
              <a:off x="4891249" y="5918980"/>
              <a:ext cx="76200" cy="365760"/>
            </a:xfrm>
            <a:custGeom>
              <a:avLst/>
              <a:gdLst/>
              <a:ahLst/>
              <a:cxnLst/>
              <a:rect l="l" t="t" r="r" b="b"/>
              <a:pathLst>
                <a:path w="76200" h="365760">
                  <a:moveTo>
                    <a:pt x="6740" y="0"/>
                  </a:moveTo>
                  <a:lnTo>
                    <a:pt x="0" y="0"/>
                  </a:lnTo>
                  <a:lnTo>
                    <a:pt x="75926" y="365292"/>
                  </a:lnTo>
                  <a:lnTo>
                    <a:pt x="67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5" name="object 105"/>
            <p:cNvSpPr/>
            <p:nvPr/>
          </p:nvSpPr>
          <p:spPr>
            <a:xfrm>
              <a:off x="4894313" y="5922037"/>
              <a:ext cx="76200" cy="365760"/>
            </a:xfrm>
            <a:custGeom>
              <a:avLst/>
              <a:gdLst/>
              <a:ahLst/>
              <a:cxnLst/>
              <a:rect l="l" t="t" r="r" b="b"/>
              <a:pathLst>
                <a:path w="76200" h="365760">
                  <a:moveTo>
                    <a:pt x="0" y="0"/>
                  </a:moveTo>
                  <a:lnTo>
                    <a:pt x="6740" y="0"/>
                  </a:lnTo>
                  <a:lnTo>
                    <a:pt x="75926" y="3652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6" name="object 106"/>
            <p:cNvSpPr/>
            <p:nvPr/>
          </p:nvSpPr>
          <p:spPr>
            <a:xfrm>
              <a:off x="4960435" y="6284272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79">
                  <a:moveTo>
                    <a:pt x="0" y="0"/>
                  </a:moveTo>
                  <a:lnTo>
                    <a:pt x="796" y="4586"/>
                  </a:lnTo>
                  <a:lnTo>
                    <a:pt x="7537" y="45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7" name="object 107"/>
            <p:cNvSpPr/>
            <p:nvPr/>
          </p:nvSpPr>
          <p:spPr>
            <a:xfrm>
              <a:off x="4963498" y="6287330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79">
                  <a:moveTo>
                    <a:pt x="0" y="0"/>
                  </a:moveTo>
                  <a:lnTo>
                    <a:pt x="796" y="4586"/>
                  </a:lnTo>
                  <a:lnTo>
                    <a:pt x="7537" y="458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8" name="object 108"/>
            <p:cNvSpPr/>
            <p:nvPr/>
          </p:nvSpPr>
          <p:spPr>
            <a:xfrm>
              <a:off x="4960435" y="6284272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79">
                  <a:moveTo>
                    <a:pt x="6740" y="0"/>
                  </a:moveTo>
                  <a:lnTo>
                    <a:pt x="0" y="0"/>
                  </a:lnTo>
                  <a:lnTo>
                    <a:pt x="7537" y="4586"/>
                  </a:lnTo>
                  <a:lnTo>
                    <a:pt x="67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9" name="object 109"/>
            <p:cNvSpPr/>
            <p:nvPr/>
          </p:nvSpPr>
          <p:spPr>
            <a:xfrm>
              <a:off x="4963498" y="6287330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79">
                  <a:moveTo>
                    <a:pt x="0" y="0"/>
                  </a:moveTo>
                  <a:lnTo>
                    <a:pt x="6740" y="0"/>
                  </a:lnTo>
                  <a:lnTo>
                    <a:pt x="7537" y="458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0" name="object 110"/>
            <p:cNvSpPr/>
            <p:nvPr/>
          </p:nvSpPr>
          <p:spPr>
            <a:xfrm>
              <a:off x="4967972" y="6284272"/>
              <a:ext cx="24130" cy="5080"/>
            </a:xfrm>
            <a:custGeom>
              <a:avLst/>
              <a:gdLst/>
              <a:ahLst/>
              <a:cxnLst/>
              <a:rect l="l" t="t" r="r" b="b"/>
              <a:pathLst>
                <a:path w="24129" h="5079">
                  <a:moveTo>
                    <a:pt x="24021" y="0"/>
                  </a:moveTo>
                  <a:lnTo>
                    <a:pt x="0" y="4586"/>
                  </a:lnTo>
                  <a:lnTo>
                    <a:pt x="22796" y="4586"/>
                  </a:lnTo>
                  <a:lnTo>
                    <a:pt x="2402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1" name="object 111"/>
            <p:cNvSpPr/>
            <p:nvPr/>
          </p:nvSpPr>
          <p:spPr>
            <a:xfrm>
              <a:off x="4971036" y="6287330"/>
              <a:ext cx="24130" cy="5080"/>
            </a:xfrm>
            <a:custGeom>
              <a:avLst/>
              <a:gdLst/>
              <a:ahLst/>
              <a:cxnLst/>
              <a:rect l="l" t="t" r="r" b="b"/>
              <a:pathLst>
                <a:path w="24129" h="5079">
                  <a:moveTo>
                    <a:pt x="24021" y="0"/>
                  </a:moveTo>
                  <a:lnTo>
                    <a:pt x="0" y="4586"/>
                  </a:lnTo>
                  <a:lnTo>
                    <a:pt x="22796" y="4586"/>
                  </a:lnTo>
                  <a:lnTo>
                    <a:pt x="24021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2" name="object 112"/>
            <p:cNvSpPr/>
            <p:nvPr/>
          </p:nvSpPr>
          <p:spPr>
            <a:xfrm>
              <a:off x="4961231" y="6288858"/>
              <a:ext cx="29209" cy="1905"/>
            </a:xfrm>
            <a:custGeom>
              <a:avLst/>
              <a:gdLst/>
              <a:ahLst/>
              <a:cxnLst/>
              <a:rect l="l" t="t" r="r" b="b"/>
              <a:pathLst>
                <a:path w="29210" h="1904">
                  <a:moveTo>
                    <a:pt x="0" y="0"/>
                  </a:moveTo>
                  <a:lnTo>
                    <a:pt x="306" y="1406"/>
                  </a:lnTo>
                  <a:lnTo>
                    <a:pt x="29108" y="1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3" name="object 113"/>
            <p:cNvSpPr/>
            <p:nvPr/>
          </p:nvSpPr>
          <p:spPr>
            <a:xfrm>
              <a:off x="4964295" y="6291916"/>
              <a:ext cx="29209" cy="1905"/>
            </a:xfrm>
            <a:custGeom>
              <a:avLst/>
              <a:gdLst/>
              <a:ahLst/>
              <a:cxnLst/>
              <a:rect l="l" t="t" r="r" b="b"/>
              <a:pathLst>
                <a:path w="29210" h="1904">
                  <a:moveTo>
                    <a:pt x="0" y="0"/>
                  </a:moveTo>
                  <a:lnTo>
                    <a:pt x="306" y="1406"/>
                  </a:lnTo>
                  <a:lnTo>
                    <a:pt x="29108" y="140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4" name="object 114"/>
            <p:cNvSpPr/>
            <p:nvPr/>
          </p:nvSpPr>
          <p:spPr>
            <a:xfrm>
              <a:off x="4961231" y="6288858"/>
              <a:ext cx="29845" cy="1905"/>
            </a:xfrm>
            <a:custGeom>
              <a:avLst/>
              <a:gdLst/>
              <a:ahLst/>
              <a:cxnLst/>
              <a:rect l="l" t="t" r="r" b="b"/>
              <a:pathLst>
                <a:path w="29845" h="1904">
                  <a:moveTo>
                    <a:pt x="29537" y="0"/>
                  </a:moveTo>
                  <a:lnTo>
                    <a:pt x="0" y="0"/>
                  </a:lnTo>
                  <a:lnTo>
                    <a:pt x="29108" y="1406"/>
                  </a:lnTo>
                  <a:lnTo>
                    <a:pt x="295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5" name="object 115"/>
            <p:cNvSpPr/>
            <p:nvPr/>
          </p:nvSpPr>
          <p:spPr>
            <a:xfrm>
              <a:off x="4964295" y="6291916"/>
              <a:ext cx="29845" cy="1905"/>
            </a:xfrm>
            <a:custGeom>
              <a:avLst/>
              <a:gdLst/>
              <a:ahLst/>
              <a:cxnLst/>
              <a:rect l="l" t="t" r="r" b="b"/>
              <a:pathLst>
                <a:path w="29845" h="1904">
                  <a:moveTo>
                    <a:pt x="0" y="0"/>
                  </a:moveTo>
                  <a:lnTo>
                    <a:pt x="29537" y="0"/>
                  </a:lnTo>
                  <a:lnTo>
                    <a:pt x="29108" y="140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6" name="object 116"/>
            <p:cNvSpPr/>
            <p:nvPr/>
          </p:nvSpPr>
          <p:spPr>
            <a:xfrm>
              <a:off x="4937516" y="6290265"/>
              <a:ext cx="52069" cy="4445"/>
            </a:xfrm>
            <a:custGeom>
              <a:avLst/>
              <a:gdLst/>
              <a:ahLst/>
              <a:cxnLst/>
              <a:rect l="l" t="t" r="r" b="b"/>
              <a:pathLst>
                <a:path w="52070" h="4445">
                  <a:moveTo>
                    <a:pt x="24021" y="0"/>
                  </a:moveTo>
                  <a:lnTo>
                    <a:pt x="0" y="4402"/>
                  </a:lnTo>
                  <a:lnTo>
                    <a:pt x="51598" y="4402"/>
                  </a:lnTo>
                  <a:lnTo>
                    <a:pt x="2402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7" name="object 117"/>
            <p:cNvSpPr/>
            <p:nvPr/>
          </p:nvSpPr>
          <p:spPr>
            <a:xfrm>
              <a:off x="4940580" y="6293322"/>
              <a:ext cx="52069" cy="4445"/>
            </a:xfrm>
            <a:custGeom>
              <a:avLst/>
              <a:gdLst/>
              <a:ahLst/>
              <a:cxnLst/>
              <a:rect l="l" t="t" r="r" b="b"/>
              <a:pathLst>
                <a:path w="52070" h="4445">
                  <a:moveTo>
                    <a:pt x="24021" y="0"/>
                  </a:moveTo>
                  <a:lnTo>
                    <a:pt x="0" y="4402"/>
                  </a:lnTo>
                  <a:lnTo>
                    <a:pt x="51598" y="4402"/>
                  </a:lnTo>
                  <a:lnTo>
                    <a:pt x="24021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8" name="object 118"/>
            <p:cNvSpPr/>
            <p:nvPr/>
          </p:nvSpPr>
          <p:spPr>
            <a:xfrm>
              <a:off x="4961538" y="6290265"/>
              <a:ext cx="29209" cy="4445"/>
            </a:xfrm>
            <a:custGeom>
              <a:avLst/>
              <a:gdLst/>
              <a:ahLst/>
              <a:cxnLst/>
              <a:rect l="l" t="t" r="r" b="b"/>
              <a:pathLst>
                <a:path w="29210" h="4445">
                  <a:moveTo>
                    <a:pt x="28801" y="0"/>
                  </a:moveTo>
                  <a:lnTo>
                    <a:pt x="0" y="0"/>
                  </a:lnTo>
                  <a:lnTo>
                    <a:pt x="27576" y="4402"/>
                  </a:lnTo>
                  <a:lnTo>
                    <a:pt x="2880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9" name="object 119"/>
            <p:cNvSpPr/>
            <p:nvPr/>
          </p:nvSpPr>
          <p:spPr>
            <a:xfrm>
              <a:off x="4964602" y="6293322"/>
              <a:ext cx="29209" cy="4445"/>
            </a:xfrm>
            <a:custGeom>
              <a:avLst/>
              <a:gdLst/>
              <a:ahLst/>
              <a:cxnLst/>
              <a:rect l="l" t="t" r="r" b="b"/>
              <a:pathLst>
                <a:path w="29210" h="4445">
                  <a:moveTo>
                    <a:pt x="0" y="0"/>
                  </a:moveTo>
                  <a:lnTo>
                    <a:pt x="28801" y="0"/>
                  </a:lnTo>
                  <a:lnTo>
                    <a:pt x="27576" y="440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0" name="object 120"/>
            <p:cNvSpPr/>
            <p:nvPr/>
          </p:nvSpPr>
          <p:spPr>
            <a:xfrm>
              <a:off x="4937516" y="6294667"/>
              <a:ext cx="52069" cy="49530"/>
            </a:xfrm>
            <a:custGeom>
              <a:avLst/>
              <a:gdLst/>
              <a:ahLst/>
              <a:cxnLst/>
              <a:rect l="l" t="t" r="r" b="b"/>
              <a:pathLst>
                <a:path w="52070" h="49529">
                  <a:moveTo>
                    <a:pt x="51598" y="0"/>
                  </a:moveTo>
                  <a:lnTo>
                    <a:pt x="0" y="0"/>
                  </a:lnTo>
                  <a:lnTo>
                    <a:pt x="37626" y="49345"/>
                  </a:lnTo>
                  <a:lnTo>
                    <a:pt x="515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94313" y="5920815"/>
              <a:ext cx="100965" cy="426720"/>
            </a:xfrm>
            <a:custGeom>
              <a:avLst/>
              <a:gdLst/>
              <a:ahLst/>
              <a:cxnLst/>
              <a:rect l="l" t="t" r="r" b="b"/>
              <a:pathLst>
                <a:path w="100964" h="426720">
                  <a:moveTo>
                    <a:pt x="46266" y="376910"/>
                  </a:moveTo>
                  <a:lnTo>
                    <a:pt x="97864" y="376910"/>
                  </a:lnTo>
                  <a:lnTo>
                    <a:pt x="83892" y="426255"/>
                  </a:lnTo>
                  <a:lnTo>
                    <a:pt x="46266" y="376910"/>
                  </a:lnTo>
                  <a:close/>
                </a:path>
                <a:path w="100964" h="426720">
                  <a:moveTo>
                    <a:pt x="70288" y="372507"/>
                  </a:moveTo>
                  <a:lnTo>
                    <a:pt x="0" y="1222"/>
                  </a:lnTo>
                  <a:lnTo>
                    <a:pt x="6434" y="0"/>
                  </a:lnTo>
                  <a:lnTo>
                    <a:pt x="76723" y="371101"/>
                  </a:lnTo>
                  <a:lnTo>
                    <a:pt x="100744" y="366515"/>
                  </a:lnTo>
                  <a:lnTo>
                    <a:pt x="83892" y="426255"/>
                  </a:lnTo>
                  <a:lnTo>
                    <a:pt x="46266" y="376910"/>
                  </a:lnTo>
                  <a:lnTo>
                    <a:pt x="70288" y="37250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2" name="object 122"/>
          <p:cNvGrpSpPr/>
          <p:nvPr/>
        </p:nvGrpSpPr>
        <p:grpSpPr>
          <a:xfrm>
            <a:off x="3568328" y="7002964"/>
            <a:ext cx="747395" cy="59055"/>
            <a:chOff x="3568328" y="7002964"/>
            <a:chExt cx="747395" cy="59055"/>
          </a:xfrm>
        </p:grpSpPr>
        <p:sp>
          <p:nvSpPr>
            <p:cNvPr id="123" name="object 123"/>
            <p:cNvSpPr/>
            <p:nvPr/>
          </p:nvSpPr>
          <p:spPr>
            <a:xfrm>
              <a:off x="3575069" y="7002964"/>
              <a:ext cx="48895" cy="24765"/>
            </a:xfrm>
            <a:custGeom>
              <a:avLst/>
              <a:gdLst/>
              <a:ahLst/>
              <a:cxnLst/>
              <a:rect l="l" t="t" r="r" b="b"/>
              <a:pathLst>
                <a:path w="48895" h="24765">
                  <a:moveTo>
                    <a:pt x="48717" y="0"/>
                  </a:moveTo>
                  <a:lnTo>
                    <a:pt x="0" y="24348"/>
                  </a:lnTo>
                  <a:lnTo>
                    <a:pt x="48717" y="24348"/>
                  </a:lnTo>
                  <a:lnTo>
                    <a:pt x="4871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4" name="object 124"/>
            <p:cNvSpPr/>
            <p:nvPr/>
          </p:nvSpPr>
          <p:spPr>
            <a:xfrm>
              <a:off x="3578133" y="7006027"/>
              <a:ext cx="737235" cy="24765"/>
            </a:xfrm>
            <a:custGeom>
              <a:avLst/>
              <a:gdLst/>
              <a:ahLst/>
              <a:cxnLst/>
              <a:rect l="l" t="t" r="r" b="b"/>
              <a:pathLst>
                <a:path w="737235" h="24765">
                  <a:moveTo>
                    <a:pt x="48717" y="0"/>
                  </a:moveTo>
                  <a:lnTo>
                    <a:pt x="0" y="24342"/>
                  </a:lnTo>
                  <a:lnTo>
                    <a:pt x="48717" y="24342"/>
                  </a:lnTo>
                  <a:lnTo>
                    <a:pt x="48717" y="0"/>
                  </a:lnTo>
                  <a:close/>
                </a:path>
                <a:path w="737235" h="24765">
                  <a:moveTo>
                    <a:pt x="48717" y="24342"/>
                  </a:moveTo>
                  <a:lnTo>
                    <a:pt x="736957" y="24342"/>
                  </a:lnTo>
                  <a:lnTo>
                    <a:pt x="48717" y="2434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5" name="object 125"/>
            <p:cNvSpPr/>
            <p:nvPr/>
          </p:nvSpPr>
          <p:spPr>
            <a:xfrm>
              <a:off x="3568328" y="7027312"/>
              <a:ext cx="744220" cy="3810"/>
            </a:xfrm>
            <a:custGeom>
              <a:avLst/>
              <a:gdLst/>
              <a:ahLst/>
              <a:cxnLst/>
              <a:rect l="l" t="t" r="r" b="b"/>
              <a:pathLst>
                <a:path w="744220" h="3809">
                  <a:moveTo>
                    <a:pt x="6740" y="0"/>
                  </a:moveTo>
                  <a:lnTo>
                    <a:pt x="0" y="3363"/>
                  </a:lnTo>
                  <a:lnTo>
                    <a:pt x="743698" y="3363"/>
                  </a:lnTo>
                  <a:lnTo>
                    <a:pt x="67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6" name="object 126"/>
            <p:cNvSpPr/>
            <p:nvPr/>
          </p:nvSpPr>
          <p:spPr>
            <a:xfrm>
              <a:off x="3571392" y="7030370"/>
              <a:ext cx="744220" cy="3810"/>
            </a:xfrm>
            <a:custGeom>
              <a:avLst/>
              <a:gdLst/>
              <a:ahLst/>
              <a:cxnLst/>
              <a:rect l="l" t="t" r="r" b="b"/>
              <a:pathLst>
                <a:path w="744220" h="3809">
                  <a:moveTo>
                    <a:pt x="-428" y="1684"/>
                  </a:moveTo>
                  <a:lnTo>
                    <a:pt x="744126" y="1684"/>
                  </a:lnTo>
                </a:path>
              </a:pathLst>
            </a:custGeom>
            <a:ln w="42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7" name="object 127"/>
            <p:cNvSpPr/>
            <p:nvPr/>
          </p:nvSpPr>
          <p:spPr>
            <a:xfrm>
              <a:off x="3575069" y="7027312"/>
              <a:ext cx="737235" cy="3810"/>
            </a:xfrm>
            <a:custGeom>
              <a:avLst/>
              <a:gdLst/>
              <a:ahLst/>
              <a:cxnLst/>
              <a:rect l="l" t="t" r="r" b="b"/>
              <a:pathLst>
                <a:path w="737235" h="3809">
                  <a:moveTo>
                    <a:pt x="736957" y="0"/>
                  </a:moveTo>
                  <a:lnTo>
                    <a:pt x="0" y="0"/>
                  </a:lnTo>
                  <a:lnTo>
                    <a:pt x="736957" y="3363"/>
                  </a:lnTo>
                  <a:lnTo>
                    <a:pt x="73695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8" name="object 128"/>
            <p:cNvSpPr/>
            <p:nvPr/>
          </p:nvSpPr>
          <p:spPr>
            <a:xfrm>
              <a:off x="3578133" y="7030370"/>
              <a:ext cx="737235" cy="3810"/>
            </a:xfrm>
            <a:custGeom>
              <a:avLst/>
              <a:gdLst/>
              <a:ahLst/>
              <a:cxnLst/>
              <a:rect l="l" t="t" r="r" b="b"/>
              <a:pathLst>
                <a:path w="737235" h="3809">
                  <a:moveTo>
                    <a:pt x="-428" y="1684"/>
                  </a:moveTo>
                  <a:lnTo>
                    <a:pt x="737385" y="1684"/>
                  </a:lnTo>
                </a:path>
              </a:pathLst>
            </a:custGeom>
            <a:ln w="42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9" name="object 129"/>
            <p:cNvSpPr/>
            <p:nvPr/>
          </p:nvSpPr>
          <p:spPr>
            <a:xfrm>
              <a:off x="3568328" y="7030675"/>
              <a:ext cx="744220" cy="3810"/>
            </a:xfrm>
            <a:custGeom>
              <a:avLst/>
              <a:gdLst/>
              <a:ahLst/>
              <a:cxnLst/>
              <a:rect l="l" t="t" r="r" b="b"/>
              <a:pathLst>
                <a:path w="744220" h="3809">
                  <a:moveTo>
                    <a:pt x="0" y="0"/>
                  </a:moveTo>
                  <a:lnTo>
                    <a:pt x="6740" y="3369"/>
                  </a:lnTo>
                  <a:lnTo>
                    <a:pt x="743698" y="3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0" name="object 130"/>
            <p:cNvSpPr/>
            <p:nvPr/>
          </p:nvSpPr>
          <p:spPr>
            <a:xfrm>
              <a:off x="3571392" y="7033739"/>
              <a:ext cx="744220" cy="3810"/>
            </a:xfrm>
            <a:custGeom>
              <a:avLst/>
              <a:gdLst/>
              <a:ahLst/>
              <a:cxnLst/>
              <a:rect l="l" t="t" r="r" b="b"/>
              <a:pathLst>
                <a:path w="744220" h="3809">
                  <a:moveTo>
                    <a:pt x="-428" y="1684"/>
                  </a:moveTo>
                  <a:lnTo>
                    <a:pt x="744126" y="1684"/>
                  </a:lnTo>
                </a:path>
              </a:pathLst>
            </a:custGeom>
            <a:ln w="42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1" name="object 131"/>
            <p:cNvSpPr/>
            <p:nvPr/>
          </p:nvSpPr>
          <p:spPr>
            <a:xfrm>
              <a:off x="3568328" y="7030675"/>
              <a:ext cx="744220" cy="3810"/>
            </a:xfrm>
            <a:custGeom>
              <a:avLst/>
              <a:gdLst/>
              <a:ahLst/>
              <a:cxnLst/>
              <a:rect l="l" t="t" r="r" b="b"/>
              <a:pathLst>
                <a:path w="744220" h="3809">
                  <a:moveTo>
                    <a:pt x="743698" y="0"/>
                  </a:moveTo>
                  <a:lnTo>
                    <a:pt x="0" y="0"/>
                  </a:lnTo>
                  <a:lnTo>
                    <a:pt x="743698" y="3369"/>
                  </a:lnTo>
                  <a:lnTo>
                    <a:pt x="7436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2" name="object 132"/>
            <p:cNvSpPr/>
            <p:nvPr/>
          </p:nvSpPr>
          <p:spPr>
            <a:xfrm>
              <a:off x="3571392" y="7033739"/>
              <a:ext cx="744220" cy="3810"/>
            </a:xfrm>
            <a:custGeom>
              <a:avLst/>
              <a:gdLst/>
              <a:ahLst/>
              <a:cxnLst/>
              <a:rect l="l" t="t" r="r" b="b"/>
              <a:pathLst>
                <a:path w="744220" h="3809">
                  <a:moveTo>
                    <a:pt x="-428" y="1684"/>
                  </a:moveTo>
                  <a:lnTo>
                    <a:pt x="744126" y="1684"/>
                  </a:lnTo>
                </a:path>
              </a:pathLst>
            </a:custGeom>
            <a:ln w="42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3" name="object 133"/>
            <p:cNvSpPr/>
            <p:nvPr/>
          </p:nvSpPr>
          <p:spPr>
            <a:xfrm>
              <a:off x="3626851" y="7037108"/>
              <a:ext cx="688340" cy="0"/>
            </a:xfrm>
            <a:custGeom>
              <a:avLst/>
              <a:gdLst/>
              <a:ahLst/>
              <a:cxnLst/>
              <a:rect l="l" t="t" r="r" b="b"/>
              <a:pathLst>
                <a:path w="688339">
                  <a:moveTo>
                    <a:pt x="0" y="0"/>
                  </a:moveTo>
                  <a:lnTo>
                    <a:pt x="68823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4" name="object 134"/>
            <p:cNvSpPr/>
            <p:nvPr/>
          </p:nvSpPr>
          <p:spPr>
            <a:xfrm>
              <a:off x="3575069" y="7034045"/>
              <a:ext cx="48895" cy="24765"/>
            </a:xfrm>
            <a:custGeom>
              <a:avLst/>
              <a:gdLst/>
              <a:ahLst/>
              <a:cxnLst/>
              <a:rect l="l" t="t" r="r" b="b"/>
              <a:pathLst>
                <a:path w="48895" h="24765">
                  <a:moveTo>
                    <a:pt x="48717" y="0"/>
                  </a:moveTo>
                  <a:lnTo>
                    <a:pt x="0" y="0"/>
                  </a:lnTo>
                  <a:lnTo>
                    <a:pt x="48717" y="24348"/>
                  </a:lnTo>
                  <a:lnTo>
                    <a:pt x="4871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5" name="object 135"/>
            <p:cNvSpPr/>
            <p:nvPr/>
          </p:nvSpPr>
          <p:spPr>
            <a:xfrm>
              <a:off x="3571392" y="7006027"/>
              <a:ext cx="744220" cy="55880"/>
            </a:xfrm>
            <a:custGeom>
              <a:avLst/>
              <a:gdLst/>
              <a:ahLst/>
              <a:cxnLst/>
              <a:rect l="l" t="t" r="r" b="b"/>
              <a:pathLst>
                <a:path w="744220" h="55879">
                  <a:moveTo>
                    <a:pt x="6740" y="31081"/>
                  </a:moveTo>
                  <a:lnTo>
                    <a:pt x="55458" y="31081"/>
                  </a:lnTo>
                  <a:lnTo>
                    <a:pt x="55458" y="55423"/>
                  </a:lnTo>
                  <a:lnTo>
                    <a:pt x="6740" y="31081"/>
                  </a:lnTo>
                  <a:close/>
                </a:path>
                <a:path w="744220" h="55879">
                  <a:moveTo>
                    <a:pt x="55458" y="31081"/>
                  </a:moveTo>
                  <a:lnTo>
                    <a:pt x="743698" y="31081"/>
                  </a:lnTo>
                  <a:lnTo>
                    <a:pt x="743698" y="24342"/>
                  </a:lnTo>
                  <a:lnTo>
                    <a:pt x="55458" y="24342"/>
                  </a:lnTo>
                  <a:lnTo>
                    <a:pt x="55458" y="0"/>
                  </a:lnTo>
                  <a:lnTo>
                    <a:pt x="0" y="27711"/>
                  </a:lnTo>
                  <a:lnTo>
                    <a:pt x="55458" y="55423"/>
                  </a:lnTo>
                  <a:lnTo>
                    <a:pt x="55458" y="3108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36" name="object 1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69441"/>
            <a:ext cx="6154420" cy="8394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indent="456565" algn="just">
              <a:lnSpc>
                <a:spcPct val="1101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thực hiện công tác vận tải,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 err="1">
                <a:latin typeface="Times New Roman"/>
                <a:cs typeface="Times New Roman"/>
              </a:rPr>
              <a:t>quãng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huy động từ vị trí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đơn vị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65" dirty="0">
                <a:latin typeface="Times New Roman"/>
                <a:cs typeface="Times New Roman"/>
              </a:rPr>
              <a:t>đến  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5" dirty="0">
                <a:latin typeface="Times New Roman"/>
                <a:cs typeface="Times New Roman"/>
              </a:rPr>
              <a:t>lấy </a:t>
            </a:r>
            <a:r>
              <a:rPr sz="1200" dirty="0">
                <a:latin typeface="Times New Roman"/>
                <a:cs typeface="Times New Roman"/>
              </a:rPr>
              <a:t>hàng lớn, thì </a:t>
            </a:r>
            <a:r>
              <a:rPr sz="1200" dirty="0" err="1">
                <a:latin typeface="Times New Roman"/>
                <a:cs typeface="Times New Roman"/>
              </a:rPr>
              <a:t>chủ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đến điểm </a:t>
            </a:r>
            <a:r>
              <a:rPr sz="1200" spc="5" dirty="0">
                <a:latin typeface="Times New Roman"/>
                <a:cs typeface="Times New Roman"/>
              </a:rPr>
              <a:t>lấy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5" dirty="0">
                <a:latin typeface="Times New Roman"/>
                <a:cs typeface="Times New Roman"/>
              </a:rPr>
              <a:t>và để xe </a:t>
            </a:r>
            <a:r>
              <a:rPr sz="1200" spc="-5" dirty="0">
                <a:latin typeface="Times New Roman"/>
                <a:cs typeface="Times New Roman"/>
              </a:rPr>
              <a:t>nằm </a:t>
            </a:r>
            <a:r>
              <a:rPr sz="1200" dirty="0">
                <a:latin typeface="Times New Roman"/>
                <a:cs typeface="Times New Roman"/>
              </a:rPr>
              <a:t>tại đó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suốt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quá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14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 hóa theo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cầu. </a:t>
            </a:r>
            <a:r>
              <a:rPr sz="1200" dirty="0" err="1">
                <a:latin typeface="Times New Roman"/>
                <a:cs typeface="Times New Roman"/>
              </a:rPr>
              <a:t>Làm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vậy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 err="1">
                <a:latin typeface="Times New Roman"/>
                <a:cs typeface="Times New Roman"/>
              </a:rPr>
              <a:t>quãng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huy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8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2.1.3.3. </a:t>
            </a:r>
            <a:r>
              <a:rPr sz="1200" b="1" i="1" dirty="0">
                <a:latin typeface="Times New Roman"/>
                <a:cs typeface="Times New Roman"/>
              </a:rPr>
              <a:t>Phương </a:t>
            </a:r>
            <a:r>
              <a:rPr sz="1200" b="1" i="1" spc="-5" dirty="0">
                <a:latin typeface="Times New Roman"/>
                <a:cs typeface="Times New Roman"/>
              </a:rPr>
              <a:t>thức vận </a:t>
            </a:r>
            <a:r>
              <a:rPr sz="1200" b="1" i="1" dirty="0">
                <a:latin typeface="Times New Roman"/>
                <a:cs typeface="Times New Roman"/>
              </a:rPr>
              <a:t>tải theo loại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hàng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25000"/>
              </a:lnSpc>
              <a:spcBef>
                <a:spcPts val="705"/>
              </a:spcBef>
            </a:pPr>
            <a:r>
              <a:rPr sz="1200" spc="-5" dirty="0">
                <a:latin typeface="Times New Roman"/>
                <a:cs typeface="Times New Roman"/>
              </a:rPr>
              <a:t>Mục tiêu của vận </a:t>
            </a:r>
            <a:r>
              <a:rPr sz="1200" dirty="0">
                <a:latin typeface="Times New Roman"/>
                <a:cs typeface="Times New Roman"/>
              </a:rPr>
              <a:t>tải là </a:t>
            </a:r>
            <a:r>
              <a:rPr sz="1200" spc="5" dirty="0">
                <a:latin typeface="Times New Roman"/>
                <a:cs typeface="Times New Roman"/>
              </a:rPr>
              <a:t>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phù hợp với điều kiện </a:t>
            </a:r>
            <a:r>
              <a:rPr sz="1200" spc="-5" dirty="0">
                <a:latin typeface="Times New Roman"/>
                <a:cs typeface="Times New Roman"/>
              </a:rPr>
              <a:t>cụ </a:t>
            </a:r>
            <a:r>
              <a:rPr sz="1200" dirty="0">
                <a:latin typeface="Times New Roman"/>
                <a:cs typeface="Times New Roman"/>
              </a:rPr>
              <a:t>thể, </a:t>
            </a:r>
            <a:r>
              <a:rPr sz="1200" spc="-5" dirty="0">
                <a:latin typeface="Times New Roman"/>
                <a:cs typeface="Times New Roman"/>
              </a:rPr>
              <a:t>nhằm nâng </a:t>
            </a:r>
            <a:r>
              <a:rPr sz="1200" spc="-80" dirty="0">
                <a:latin typeface="Times New Roman"/>
                <a:cs typeface="Times New Roman"/>
              </a:rPr>
              <a:t>cao  </a:t>
            </a:r>
            <a:r>
              <a:rPr sz="1200" spc="-5" dirty="0">
                <a:latin typeface="Times New Roman"/>
                <a:cs typeface="Times New Roman"/>
              </a:rPr>
              <a:t>năng suất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hiệu quả </a:t>
            </a:r>
            <a:r>
              <a:rPr sz="1200" spc="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 </a:t>
            </a:r>
            <a:r>
              <a:rPr sz="1200" spc="-5" dirty="0">
                <a:latin typeface="Times New Roman"/>
                <a:cs typeface="Times New Roman"/>
              </a:rPr>
              <a:t>hóa. Để </a:t>
            </a:r>
            <a:r>
              <a:rPr sz="1200" dirty="0">
                <a:latin typeface="Times New Roman"/>
                <a:cs typeface="Times New Roman"/>
              </a:rPr>
              <a:t>đạt mục </a:t>
            </a:r>
            <a:r>
              <a:rPr sz="1200" spc="-5" dirty="0">
                <a:latin typeface="Times New Roman"/>
                <a:cs typeface="Times New Roman"/>
              </a:rPr>
              <a:t>tiêu </a:t>
            </a:r>
            <a:r>
              <a:rPr sz="1200" dirty="0">
                <a:latin typeface="Times New Roman"/>
                <a:cs typeface="Times New Roman"/>
              </a:rPr>
              <a:t>đó,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45" dirty="0">
                <a:latin typeface="Times New Roman"/>
                <a:cs typeface="Times New Roman"/>
              </a:rPr>
              <a:t>loại 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ra đời nhằm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môn hóa </a:t>
            </a: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vận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tải.</a:t>
            </a:r>
          </a:p>
          <a:p>
            <a:pPr marL="12700" marR="635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i="1" dirty="0">
                <a:latin typeface="Times New Roman"/>
                <a:cs typeface="Times New Roman"/>
              </a:rPr>
              <a:t>Tuy nhiên, </a:t>
            </a:r>
            <a:r>
              <a:rPr sz="1200" i="1" spc="-5" dirty="0">
                <a:latin typeface="Times New Roman"/>
                <a:cs typeface="Times New Roman"/>
              </a:rPr>
              <a:t>có một số </a:t>
            </a:r>
            <a:r>
              <a:rPr sz="1200" i="1" dirty="0">
                <a:latin typeface="Times New Roman"/>
                <a:cs typeface="Times New Roman"/>
              </a:rPr>
              <a:t>loại hàng hóa đã </a:t>
            </a:r>
            <a:r>
              <a:rPr sz="1200" i="1" spc="-5" dirty="0">
                <a:latin typeface="Times New Roman"/>
                <a:cs typeface="Times New Roman"/>
              </a:rPr>
              <a:t>được </a:t>
            </a:r>
            <a:r>
              <a:rPr sz="1200" i="1" dirty="0">
                <a:latin typeface="Times New Roman"/>
                <a:cs typeface="Times New Roman"/>
              </a:rPr>
              <a:t>thực hiện </a:t>
            </a:r>
            <a:r>
              <a:rPr sz="1200" i="1" spc="-5" dirty="0">
                <a:latin typeface="Times New Roman"/>
                <a:cs typeface="Times New Roman"/>
              </a:rPr>
              <a:t>phương </a:t>
            </a:r>
            <a:r>
              <a:rPr sz="1200" i="1" dirty="0">
                <a:latin typeface="Times New Roman"/>
                <a:cs typeface="Times New Roman"/>
              </a:rPr>
              <a:t>thức chuyên môn hóa trong  </a:t>
            </a:r>
            <a:r>
              <a:rPr sz="1200" i="1" spc="-5" dirty="0">
                <a:latin typeface="Times New Roman"/>
                <a:cs typeface="Times New Roman"/>
              </a:rPr>
              <a:t>vận </a:t>
            </a:r>
            <a:r>
              <a:rPr sz="1200" i="1" dirty="0">
                <a:latin typeface="Times New Roman"/>
                <a:cs typeface="Times New Roman"/>
              </a:rPr>
              <a:t>tải như: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96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-5" dirty="0" err="1">
                <a:latin typeface="Times New Roman"/>
                <a:cs typeface="Times New Roman"/>
              </a:rPr>
              <a:t>rời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lang="en-US" sz="1200" spc="-11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đất</a:t>
            </a:r>
            <a:r>
              <a:rPr sz="1200" dirty="0">
                <a:latin typeface="Times New Roman"/>
                <a:cs typeface="Times New Roman"/>
              </a:rPr>
              <a:t>, đá, cát, </a:t>
            </a:r>
            <a:r>
              <a:rPr sz="1200" spc="-5" dirty="0">
                <a:latin typeface="Times New Roman"/>
                <a:cs typeface="Times New Roman"/>
              </a:rPr>
              <a:t>sỏi, than,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v.v…;</a:t>
            </a:r>
          </a:p>
          <a:p>
            <a:pPr marL="558165" indent="-89535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chất </a:t>
            </a:r>
            <a:r>
              <a:rPr sz="1200" dirty="0" err="1">
                <a:latin typeface="Times New Roman"/>
                <a:cs typeface="Times New Roman"/>
              </a:rPr>
              <a:t>lỏng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20" dirty="0" err="1" smtClean="0">
                <a:latin typeface="Times New Roman"/>
                <a:cs typeface="Times New Roman"/>
              </a:rPr>
              <a:t>nh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 </a:t>
            </a:r>
            <a:r>
              <a:rPr lang="en-US" sz="1200" spc="-12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xăng</a:t>
            </a:r>
            <a:r>
              <a:rPr sz="1200" spc="-5" dirty="0">
                <a:latin typeface="Times New Roman"/>
                <a:cs typeface="Times New Roman"/>
              </a:rPr>
              <a:t>, dầu, </a:t>
            </a:r>
            <a:r>
              <a:rPr sz="1200" dirty="0">
                <a:latin typeface="Times New Roman"/>
                <a:cs typeface="Times New Roman"/>
              </a:rPr>
              <a:t>khí đốt, </a:t>
            </a:r>
            <a:r>
              <a:rPr sz="1200" spc="-65" dirty="0" smtClean="0">
                <a:latin typeface="Times New Roman"/>
                <a:cs typeface="Times New Roman"/>
              </a:rPr>
              <a:t>n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,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v.v…;</a:t>
            </a:r>
          </a:p>
          <a:p>
            <a:pPr marL="558165" indent="-89535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-5" dirty="0" err="1">
                <a:latin typeface="Times New Roman"/>
                <a:cs typeface="Times New Roman"/>
              </a:rPr>
              <a:t>siêu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siêu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20" dirty="0" err="1" smtClean="0">
                <a:latin typeface="Times New Roman"/>
                <a:cs typeface="Times New Roman"/>
              </a:rPr>
              <a:t>nh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cấu </a:t>
            </a:r>
            <a:r>
              <a:rPr sz="1200" dirty="0">
                <a:latin typeface="Times New Roman"/>
                <a:cs typeface="Times New Roman"/>
              </a:rPr>
              <a:t>kiện bê tông, khung thép, </a:t>
            </a:r>
            <a:r>
              <a:rPr sz="1200" spc="-5" dirty="0">
                <a:latin typeface="Times New Roman"/>
                <a:cs typeface="Times New Roman"/>
              </a:rPr>
              <a:t>cột điện 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dầm cầu, </a:t>
            </a:r>
            <a:r>
              <a:rPr sz="1200" dirty="0">
                <a:latin typeface="Times New Roman"/>
                <a:cs typeface="Times New Roman"/>
              </a:rPr>
              <a:t>v.v…;</a:t>
            </a:r>
          </a:p>
          <a:p>
            <a:pPr marL="558165" indent="-89535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Hàng sản </a:t>
            </a:r>
            <a:r>
              <a:rPr sz="1200" dirty="0">
                <a:latin typeface="Times New Roman"/>
                <a:cs typeface="Times New Roman"/>
              </a:rPr>
              <a:t>xuất, </a:t>
            </a:r>
            <a:r>
              <a:rPr sz="1200" spc="-5" dirty="0">
                <a:latin typeface="Times New Roman"/>
                <a:cs typeface="Times New Roman"/>
              </a:rPr>
              <a:t>lắp ráp hàng </a:t>
            </a:r>
            <a:r>
              <a:rPr sz="1200" dirty="0">
                <a:latin typeface="Times New Roman"/>
                <a:cs typeface="Times New Roman"/>
              </a:rPr>
              <a:t>loạt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 </a:t>
            </a:r>
            <a:r>
              <a:rPr sz="1200" spc="5" dirty="0">
                <a:latin typeface="Times New Roman"/>
                <a:cs typeface="Times New Roman"/>
              </a:rPr>
              <a:t>tô,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v.v…;</a:t>
            </a:r>
          </a:p>
          <a:p>
            <a:pPr marL="558165" indent="-89535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Hàng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t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ơi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sống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rau, quả, </a:t>
            </a:r>
            <a:r>
              <a:rPr sz="1200" dirty="0">
                <a:latin typeface="Times New Roman"/>
                <a:cs typeface="Times New Roman"/>
              </a:rPr>
              <a:t>thực phẩm,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v.v…</a:t>
            </a:r>
          </a:p>
          <a:p>
            <a:pPr marL="469265">
              <a:lnSpc>
                <a:spcPct val="100000"/>
              </a:lnSpc>
              <a:spcBef>
                <a:spcPts val="960"/>
              </a:spcBef>
            </a:pPr>
            <a:r>
              <a:rPr sz="1200" i="1" spc="-5" dirty="0">
                <a:latin typeface="Times New Roman"/>
                <a:cs typeface="Times New Roman"/>
              </a:rPr>
              <a:t>Điều kiện </a:t>
            </a:r>
            <a:r>
              <a:rPr sz="1200" i="1" dirty="0">
                <a:latin typeface="Times New Roman"/>
                <a:cs typeface="Times New Roman"/>
              </a:rPr>
              <a:t>để thực hiện phương thức </a:t>
            </a:r>
            <a:r>
              <a:rPr sz="1200" i="1" spc="-5" dirty="0">
                <a:latin typeface="Times New Roman"/>
                <a:cs typeface="Times New Roman"/>
              </a:rPr>
              <a:t>vận </a:t>
            </a:r>
            <a:r>
              <a:rPr sz="1200" i="1" dirty="0">
                <a:latin typeface="Times New Roman"/>
                <a:cs typeface="Times New Roman"/>
              </a:rPr>
              <a:t>tải theo loại hàng</a:t>
            </a:r>
            <a:r>
              <a:rPr sz="1200" i="1" spc="-2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558165" indent="-89535" algn="just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Khối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 hóa phải </a:t>
            </a:r>
            <a:r>
              <a:rPr sz="1200" spc="-5" dirty="0">
                <a:latin typeface="Times New Roman"/>
                <a:cs typeface="Times New Roman"/>
              </a:rPr>
              <a:t>đáp </a:t>
            </a:r>
            <a:r>
              <a:rPr sz="1200" dirty="0">
                <a:latin typeface="Times New Roman"/>
                <a:cs typeface="Times New Roman"/>
              </a:rPr>
              <a:t>ứng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(dù chỉ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chuyến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hàng);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25099"/>
              </a:lnSpc>
              <a:spcBef>
                <a:spcPts val="600"/>
              </a:spcBef>
              <a:buChar char="-"/>
              <a:tabLst>
                <a:tab pos="570865" algn="l"/>
              </a:tabLst>
            </a:pP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vận </a:t>
            </a:r>
            <a:r>
              <a:rPr sz="1200" dirty="0">
                <a:latin typeface="Times New Roman"/>
                <a:cs typeface="Times New Roman"/>
              </a:rPr>
              <a:t>tải là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chuyên dùng,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xếp dỡ </a:t>
            </a:r>
            <a:r>
              <a:rPr sz="1200" dirty="0" err="1">
                <a:latin typeface="Times New Roman"/>
                <a:cs typeface="Times New Roman"/>
              </a:rPr>
              <a:t>phù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hợp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để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bảo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-10" dirty="0">
                <a:latin typeface="Times New Roman"/>
                <a:cs typeface="Times New Roman"/>
              </a:rPr>
              <a:t>dỡ </a:t>
            </a:r>
            <a:r>
              <a:rPr sz="1200" spc="-5" dirty="0">
                <a:latin typeface="Times New Roman"/>
                <a:cs typeface="Times New Roman"/>
              </a:rPr>
              <a:t>hàng nhanh nhất, an </a:t>
            </a:r>
            <a:r>
              <a:rPr sz="1200" dirty="0">
                <a:latin typeface="Times New Roman"/>
                <a:cs typeface="Times New Roman"/>
              </a:rPr>
              <a:t>toàn và rút </a:t>
            </a:r>
            <a:r>
              <a:rPr sz="1200" spc="-5" dirty="0">
                <a:latin typeface="Times New Roman"/>
                <a:cs typeface="Times New Roman"/>
              </a:rPr>
              <a:t>ngắn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nằm </a:t>
            </a:r>
            <a:r>
              <a:rPr sz="1200" dirty="0">
                <a:latin typeface="Times New Roman"/>
                <a:cs typeface="Times New Roman"/>
              </a:rPr>
              <a:t>tại nơi xếp dỡ  </a:t>
            </a:r>
            <a:r>
              <a:rPr sz="1200" spc="-5" dirty="0">
                <a:latin typeface="Times New Roman"/>
                <a:cs typeface="Times New Roman"/>
              </a:rPr>
              <a:t>hàng.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vậy, </a:t>
            </a:r>
            <a:r>
              <a:rPr sz="1200" dirty="0">
                <a:latin typeface="Times New Roman"/>
                <a:cs typeface="Times New Roman"/>
              </a:rPr>
              <a:t>việc tổ chức vận tải theo loại </a:t>
            </a:r>
            <a:r>
              <a:rPr sz="1200" spc="-5" dirty="0">
                <a:latin typeface="Times New Roman"/>
                <a:cs typeface="Times New Roman"/>
              </a:rPr>
              <a:t>hàng,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hợp một </a:t>
            </a:r>
            <a:r>
              <a:rPr sz="1200" spc="-5" dirty="0">
                <a:latin typeface="Times New Roman"/>
                <a:cs typeface="Times New Roman"/>
              </a:rPr>
              <a:t>cách chặt </a:t>
            </a:r>
            <a:r>
              <a:rPr sz="1200" dirty="0">
                <a:latin typeface="Times New Roman"/>
                <a:cs typeface="Times New Roman"/>
              </a:rPr>
              <a:t>chẽ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0" dirty="0">
                <a:latin typeface="Times New Roman"/>
                <a:cs typeface="Times New Roman"/>
              </a:rPr>
              <a:t>hóa, 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vận </a:t>
            </a:r>
            <a:r>
              <a:rPr sz="1200" dirty="0">
                <a:latin typeface="Times New Roman"/>
                <a:cs typeface="Times New Roman"/>
              </a:rPr>
              <a:t>tải và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xếp dỡ.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một loại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lớn thì </a:t>
            </a:r>
            <a:r>
              <a:rPr sz="1200" spc="-114" dirty="0">
                <a:latin typeface="Times New Roman"/>
                <a:cs typeface="Times New Roman"/>
              </a:rPr>
              <a:t>việc  </a:t>
            </a:r>
            <a:r>
              <a:rPr sz="1200" spc="-5" dirty="0" err="1">
                <a:latin typeface="Times New Roman"/>
                <a:cs typeface="Times New Roman"/>
              </a:rPr>
              <a:t>đầu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75" dirty="0" smtClean="0">
                <a:latin typeface="Times New Roman"/>
                <a:cs typeface="Times New Roman"/>
              </a:rPr>
              <a:t>t</a:t>
            </a:r>
            <a:r>
              <a:rPr lang="vi-VN" sz="1200" spc="-175" dirty="0" smtClean="0">
                <a:latin typeface="Times New Roman"/>
                <a:cs typeface="Times New Roman"/>
              </a:rPr>
              <a:t>ư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vận tải và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xếp dỡ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5" dirty="0">
                <a:latin typeface="Times New Roman"/>
                <a:cs typeface="Times New Roman"/>
              </a:rPr>
              <a:t>sẽ </a:t>
            </a:r>
            <a:r>
              <a:rPr sz="1200" spc="-5" dirty="0">
                <a:latin typeface="Times New Roman"/>
                <a:cs typeface="Times New Roman"/>
              </a:rPr>
              <a:t>đem lại </a:t>
            </a:r>
            <a:r>
              <a:rPr sz="1200" dirty="0">
                <a:latin typeface="Times New Roman"/>
                <a:cs typeface="Times New Roman"/>
              </a:rPr>
              <a:t>hiệu quả kinh tế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cao.</a:t>
            </a:r>
          </a:p>
          <a:p>
            <a:pPr marL="12700" algn="just">
              <a:lnSpc>
                <a:spcPct val="100000"/>
              </a:lnSpc>
              <a:spcBef>
                <a:spcPts val="960"/>
              </a:spcBef>
            </a:pPr>
            <a:r>
              <a:rPr sz="1200" b="1" spc="-5" dirty="0">
                <a:latin typeface="Times New Roman"/>
                <a:cs typeface="Times New Roman"/>
              </a:rPr>
              <a:t>2.1.4. Vận </a:t>
            </a:r>
            <a:r>
              <a:rPr sz="1200" b="1" dirty="0">
                <a:latin typeface="Times New Roman"/>
                <a:cs typeface="Times New Roman"/>
              </a:rPr>
              <a:t>tải hàng hóa </a:t>
            </a:r>
            <a:r>
              <a:rPr sz="1200" b="1" spc="-5" dirty="0">
                <a:latin typeface="Times New Roman"/>
                <a:cs typeface="Times New Roman"/>
              </a:rPr>
              <a:t>trong </a:t>
            </a:r>
            <a:r>
              <a:rPr sz="1200" b="1" dirty="0">
                <a:latin typeface="Times New Roman"/>
                <a:cs typeface="Times New Roman"/>
              </a:rPr>
              <a:t>thành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phố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25099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Nhu cầu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nguyên, vật liệu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-5" dirty="0">
                <a:latin typeface="Times New Roman"/>
                <a:cs typeface="Times New Roman"/>
              </a:rPr>
              <a:t>cho sản </a:t>
            </a:r>
            <a:r>
              <a:rPr sz="1200" dirty="0">
                <a:latin typeface="Times New Roman"/>
                <a:cs typeface="Times New Roman"/>
              </a:rPr>
              <a:t>xuất,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dirty="0">
                <a:latin typeface="Times New Roman"/>
                <a:cs typeface="Times New Roman"/>
              </a:rPr>
              <a:t>dựng </a:t>
            </a:r>
            <a:r>
              <a:rPr sz="1200" spc="5" dirty="0">
                <a:latin typeface="Times New Roman"/>
                <a:cs typeface="Times New Roman"/>
              </a:rPr>
              <a:t>và vật </a:t>
            </a:r>
            <a:r>
              <a:rPr sz="1200" dirty="0">
                <a:latin typeface="Times New Roman"/>
                <a:cs typeface="Times New Roman"/>
              </a:rPr>
              <a:t>phẩm </a:t>
            </a:r>
            <a:r>
              <a:rPr sz="1200" spc="-5" dirty="0">
                <a:latin typeface="Times New Roman"/>
                <a:cs typeface="Times New Roman"/>
              </a:rPr>
              <a:t>tiêu </a:t>
            </a:r>
            <a:r>
              <a:rPr sz="1200" dirty="0">
                <a:latin typeface="Times New Roman"/>
                <a:cs typeface="Times New Roman"/>
              </a:rPr>
              <a:t>dùng phục vụ 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đời </a:t>
            </a:r>
            <a:r>
              <a:rPr sz="1200" spc="-5" dirty="0">
                <a:latin typeface="Times New Roman"/>
                <a:cs typeface="Times New Roman"/>
              </a:rPr>
              <a:t>sống </a:t>
            </a:r>
            <a:r>
              <a:rPr sz="1200" dirty="0">
                <a:latin typeface="Times New Roman"/>
                <a:cs typeface="Times New Roman"/>
              </a:rPr>
              <a:t>nhân </a:t>
            </a:r>
            <a:r>
              <a:rPr sz="1200" spc="-5" dirty="0">
                <a:latin typeface="Times New Roman"/>
                <a:cs typeface="Times New Roman"/>
              </a:rPr>
              <a:t>dân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đô thị rất lớn, đòi hỏi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vận 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tốt để đáp </a:t>
            </a:r>
            <a:r>
              <a:rPr sz="1200" dirty="0" err="1">
                <a:latin typeface="Times New Roman"/>
                <a:cs typeface="Times New Roman"/>
              </a:rPr>
              <a:t>ứng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xuyên, liên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tục.</a:t>
            </a:r>
          </a:p>
          <a:p>
            <a:pPr marL="12700" marR="508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Trở ngại </a:t>
            </a:r>
            <a:r>
              <a:rPr sz="1200" dirty="0">
                <a:latin typeface="Times New Roman"/>
                <a:cs typeface="Times New Roman"/>
              </a:rPr>
              <a:t>lớn </a:t>
            </a:r>
            <a:r>
              <a:rPr sz="1200" spc="-5" dirty="0">
                <a:latin typeface="Times New Roman"/>
                <a:cs typeface="Times New Roman"/>
              </a:rPr>
              <a:t>nhất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trong các đô thị là mật độ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các 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cao,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đi lại </a:t>
            </a:r>
            <a:r>
              <a:rPr sz="1200" spc="-5" dirty="0">
                <a:latin typeface="Times New Roman"/>
                <a:cs typeface="Times New Roman"/>
              </a:rPr>
              <a:t>đông,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hẹp </a:t>
            </a:r>
            <a:r>
              <a:rPr sz="1200" spc="5" dirty="0">
                <a:latin typeface="Times New Roman"/>
                <a:cs typeface="Times New Roman"/>
              </a:rPr>
              <a:t>dễ gây </a:t>
            </a:r>
            <a:r>
              <a:rPr sz="1200" dirty="0">
                <a:latin typeface="Times New Roman"/>
                <a:cs typeface="Times New Roman"/>
              </a:rPr>
              <a:t>ùn tắc giao thông và tai </a:t>
            </a:r>
            <a:r>
              <a:rPr sz="1200" spc="-5" dirty="0" err="1" smtClean="0">
                <a:latin typeface="Times New Roman"/>
                <a:cs typeface="Times New Roman"/>
              </a:rPr>
              <a:t>nạn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giao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thông</a:t>
            </a:r>
            <a:r>
              <a:rPr sz="1200" spc="-5" dirty="0">
                <a:latin typeface="Times New Roman"/>
                <a:cs typeface="Times New Roman"/>
              </a:rPr>
              <a:t>. Để </a:t>
            </a:r>
            <a:r>
              <a:rPr sz="1200" dirty="0">
                <a:latin typeface="Times New Roman"/>
                <a:cs typeface="Times New Roman"/>
              </a:rPr>
              <a:t>khắc phục điều đó,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thành phố lớn </a:t>
            </a:r>
            <a:r>
              <a:rPr sz="1200" spc="-5" dirty="0">
                <a:latin typeface="Times New Roman"/>
                <a:cs typeface="Times New Roman"/>
              </a:rPr>
              <a:t>cấm 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tải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lớn </a:t>
            </a:r>
            <a:r>
              <a:rPr sz="1200" spc="-5" dirty="0">
                <a:latin typeface="Times New Roman"/>
                <a:cs typeface="Times New Roman"/>
              </a:rPr>
              <a:t>(trọng </a:t>
            </a:r>
            <a:r>
              <a:rPr sz="1200" dirty="0">
                <a:latin typeface="Times New Roman"/>
                <a:cs typeface="Times New Roman"/>
              </a:rPr>
              <a:t>tải trên  2,5 tấn hay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 bộ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5 tấn) </a:t>
            </a:r>
            <a:r>
              <a:rPr sz="1200" spc="-5" dirty="0">
                <a:latin typeface="Times New Roman"/>
                <a:cs typeface="Times New Roman"/>
              </a:rPr>
              <a:t>hoạt động ban ngày, chỉ cho phép </a:t>
            </a:r>
            <a:r>
              <a:rPr sz="1200" dirty="0">
                <a:latin typeface="Times New Roman"/>
                <a:cs typeface="Times New Roman"/>
              </a:rPr>
              <a:t>những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40" dirty="0">
                <a:latin typeface="Times New Roman"/>
                <a:cs typeface="Times New Roman"/>
              </a:rPr>
              <a:t>trọng  </a:t>
            </a:r>
            <a:r>
              <a:rPr sz="1200" dirty="0">
                <a:latin typeface="Times New Roman"/>
                <a:cs typeface="Times New Roman"/>
              </a:rPr>
              <a:t>lớn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vào ban đêm, có </a:t>
            </a:r>
            <a:r>
              <a:rPr sz="1200" dirty="0">
                <a:latin typeface="Times New Roman"/>
                <a:cs typeface="Times New Roman"/>
              </a:rPr>
              <a:t>thể từ 22h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spc="-10" dirty="0">
                <a:latin typeface="Times New Roman"/>
                <a:cs typeface="Times New Roman"/>
              </a:rPr>
              <a:t>6h </a:t>
            </a:r>
            <a:r>
              <a:rPr sz="1200" spc="-5" dirty="0">
                <a:latin typeface="Times New Roman"/>
                <a:cs typeface="Times New Roman"/>
              </a:rPr>
              <a:t>sáng </a:t>
            </a:r>
            <a:r>
              <a:rPr sz="1200" dirty="0">
                <a:latin typeface="Times New Roman"/>
                <a:cs typeface="Times New Roman"/>
              </a:rPr>
              <a:t>hôm </a:t>
            </a:r>
            <a:r>
              <a:rPr sz="1200" spc="-5" dirty="0">
                <a:latin typeface="Times New Roman"/>
                <a:cs typeface="Times New Roman"/>
              </a:rPr>
              <a:t>sau, </a:t>
            </a:r>
            <a:r>
              <a:rPr sz="1200" dirty="0">
                <a:latin typeface="Times New Roman"/>
                <a:cs typeface="Times New Roman"/>
              </a:rPr>
              <a:t>đồng thời tổ </a:t>
            </a:r>
            <a:r>
              <a:rPr sz="1200" spc="-5" dirty="0">
                <a:latin typeface="Times New Roman"/>
                <a:cs typeface="Times New Roman"/>
              </a:rPr>
              <a:t>chức các trạm </a:t>
            </a:r>
            <a:r>
              <a:rPr sz="1200" dirty="0">
                <a:latin typeface="Times New Roman"/>
                <a:cs typeface="Times New Roman"/>
              </a:rPr>
              <a:t>trung  </a:t>
            </a:r>
            <a:r>
              <a:rPr sz="1200" spc="-5" dirty="0">
                <a:latin typeface="Times New Roman"/>
                <a:cs typeface="Times New Roman"/>
              </a:rPr>
              <a:t>chuyển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hóa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cách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xa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trung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tâm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thành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phố,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nằm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trục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gần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cảng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thủy,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86206"/>
            <a:ext cx="6153150" cy="8615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25099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bến </a:t>
            </a:r>
            <a:r>
              <a:rPr sz="1200" dirty="0">
                <a:latin typeface="Times New Roman"/>
                <a:cs typeface="Times New Roman"/>
              </a:rPr>
              <a:t>thủy, </a:t>
            </a:r>
            <a:r>
              <a:rPr sz="1200" dirty="0" err="1">
                <a:latin typeface="Times New Roman"/>
                <a:cs typeface="Times New Roman"/>
              </a:rPr>
              <a:t>ga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sắt. Các trạm </a:t>
            </a:r>
            <a:r>
              <a:rPr sz="1200" dirty="0">
                <a:latin typeface="Times New Roman"/>
                <a:cs typeface="Times New Roman"/>
              </a:rPr>
              <a:t>trung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là nơi 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có </a:t>
            </a:r>
            <a:r>
              <a:rPr sz="1200" spc="5" dirty="0">
                <a:latin typeface="Times New Roman"/>
                <a:cs typeface="Times New Roman"/>
              </a:rPr>
              <a:t>trọng </a:t>
            </a:r>
            <a:r>
              <a:rPr sz="1200" dirty="0">
                <a:latin typeface="Times New Roman"/>
                <a:cs typeface="Times New Roman"/>
              </a:rPr>
              <a:t>tải lớn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dỡ hàng </a:t>
            </a:r>
            <a:r>
              <a:rPr sz="1200" spc="-40" dirty="0">
                <a:latin typeface="Times New Roman"/>
                <a:cs typeface="Times New Roman"/>
              </a:rPr>
              <a:t>xuống  </a:t>
            </a:r>
            <a:r>
              <a:rPr sz="1200" dirty="0">
                <a:latin typeface="Times New Roman"/>
                <a:cs typeface="Times New Roman"/>
              </a:rPr>
              <a:t>và xếp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lên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nhỏ </a:t>
            </a:r>
            <a:r>
              <a:rPr sz="1200" spc="-5" dirty="0">
                <a:latin typeface="Times New Roman"/>
                <a:cs typeface="Times New Roman"/>
              </a:rPr>
              <a:t>(trọng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2,5 tấn hay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340" dirty="0">
                <a:latin typeface="Times New Roman"/>
                <a:cs typeface="Times New Roman"/>
              </a:rPr>
              <a:t>5 </a:t>
            </a:r>
            <a:r>
              <a:rPr sz="1200" spc="3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tấn).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960"/>
              </a:spcBef>
            </a:pPr>
            <a:r>
              <a:rPr sz="1200" spc="-5" dirty="0">
                <a:latin typeface="Times New Roman"/>
                <a:cs typeface="Times New Roman"/>
              </a:rPr>
              <a:t>Mỗi trạm trung </a:t>
            </a:r>
            <a:r>
              <a:rPr sz="1200" spc="-5" dirty="0" err="1">
                <a:latin typeface="Times New Roman"/>
                <a:cs typeface="Times New Roman"/>
              </a:rPr>
              <a:t>chuyển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tổ </a:t>
            </a:r>
            <a:r>
              <a:rPr sz="1200" spc="-5" dirty="0" err="1">
                <a:latin typeface="Times New Roman"/>
                <a:cs typeface="Times New Roman"/>
              </a:rPr>
              <a:t>chức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sau:</a:t>
            </a:r>
          </a:p>
          <a:p>
            <a:pPr marL="558165" indent="-89535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Có khu nhà để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vào xếp, dỡ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dirty="0" err="1">
                <a:latin typeface="Times New Roman"/>
                <a:cs typeface="Times New Roman"/>
              </a:rPr>
              <a:t>tránh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m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a</a:t>
            </a:r>
            <a:r>
              <a:rPr sz="1200" spc="-80" dirty="0">
                <a:latin typeface="Times New Roman"/>
                <a:cs typeface="Times New Roman"/>
              </a:rPr>
              <a:t>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nắng;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Có kho để gửi những hàng </a:t>
            </a:r>
            <a:r>
              <a:rPr sz="1200" dirty="0" err="1">
                <a:latin typeface="Times New Roman"/>
                <a:cs typeface="Times New Roman"/>
              </a:rPr>
              <a:t>hóa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lại, </a:t>
            </a:r>
            <a:r>
              <a:rPr sz="1200" spc="-85" dirty="0" err="1" smtClean="0">
                <a:latin typeface="Times New Roman"/>
                <a:cs typeface="Times New Roman"/>
              </a:rPr>
              <a:t>ch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smtClean="0">
                <a:latin typeface="Times New Roman"/>
                <a:cs typeface="Times New Roman"/>
              </a:rPr>
              <a:t>a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1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ngay;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bãi </a:t>
            </a:r>
            <a:r>
              <a:rPr sz="1200" dirty="0">
                <a:latin typeface="Times New Roman"/>
                <a:cs typeface="Times New Roman"/>
              </a:rPr>
              <a:t>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chờ </a:t>
            </a:r>
            <a:r>
              <a:rPr sz="1200" spc="-5" dirty="0">
                <a:latin typeface="Times New Roman"/>
                <a:cs typeface="Times New Roman"/>
              </a:rPr>
              <a:t>xếp, </a:t>
            </a:r>
            <a:r>
              <a:rPr sz="1200" dirty="0">
                <a:latin typeface="Times New Roman"/>
                <a:cs typeface="Times New Roman"/>
              </a:rPr>
              <a:t>dỡ hàng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Có khu dịch vụ kỹ thuật phục vụ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và có nơi ăn, </a:t>
            </a:r>
            <a:r>
              <a:rPr sz="1200" spc="-5" dirty="0">
                <a:latin typeface="Times New Roman"/>
                <a:cs typeface="Times New Roman"/>
              </a:rPr>
              <a:t>nghỉ </a:t>
            </a:r>
            <a:r>
              <a:rPr sz="1200" dirty="0">
                <a:latin typeface="Times New Roman"/>
                <a:cs typeface="Times New Roman"/>
              </a:rPr>
              <a:t>cho </a:t>
            </a:r>
            <a:r>
              <a:rPr sz="1200" spc="-5" dirty="0">
                <a:latin typeface="Times New Roman"/>
                <a:cs typeface="Times New Roman"/>
              </a:rPr>
              <a:t>lái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12700" marR="6985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Khi vận </a:t>
            </a:r>
            <a:r>
              <a:rPr sz="1200" dirty="0">
                <a:latin typeface="Times New Roman"/>
                <a:cs typeface="Times New Roman"/>
              </a:rPr>
              <a:t>tải trong thành phố,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chú ý các biển báo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đ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,</a:t>
            </a:r>
            <a:r>
              <a:rPr lang="en-US" sz="1200" spc="-50" dirty="0" smtClean="0">
                <a:latin typeface="Times New Roman"/>
                <a:cs typeface="Times New Roman"/>
              </a:rPr>
              <a:t> </a:t>
            </a:r>
            <a:r>
              <a:rPr lang="en-US" sz="1200" spc="-50" dirty="0" err="1" smtClean="0">
                <a:latin typeface="Times New Roman"/>
                <a:cs typeface="Times New Roman"/>
              </a:rPr>
              <a:t>giờ</a:t>
            </a:r>
            <a:r>
              <a:rPr lang="en-US" sz="1200" spc="-5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hoạt </a:t>
            </a:r>
            <a:r>
              <a:rPr sz="1200" dirty="0">
                <a:latin typeface="Times New Roman"/>
                <a:cs typeface="Times New Roman"/>
              </a:rPr>
              <a:t>động và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 </a:t>
            </a:r>
            <a:r>
              <a:rPr sz="1200" spc="-5" dirty="0">
                <a:latin typeface="Times New Roman"/>
                <a:cs typeface="Times New Roman"/>
              </a:rPr>
              <a:t>dừng, </a:t>
            </a:r>
            <a:r>
              <a:rPr sz="1200" dirty="0">
                <a:latin typeface="Times New Roman"/>
                <a:cs typeface="Times New Roman"/>
              </a:rPr>
              <a:t>đỗ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393065" lvl="2" indent="-381000">
              <a:lnSpc>
                <a:spcPct val="100000"/>
              </a:lnSpc>
              <a:spcBef>
                <a:spcPts val="960"/>
              </a:spcBef>
              <a:buAutoNum type="arabicPeriod" startAt="5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Công </a:t>
            </a:r>
            <a:r>
              <a:rPr sz="1200" b="1" dirty="0">
                <a:latin typeface="Times New Roman"/>
                <a:cs typeface="Times New Roman"/>
              </a:rPr>
              <a:t>tác giao nhận hàng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hóa</a:t>
            </a:r>
            <a:endParaRPr sz="1200" dirty="0">
              <a:latin typeface="Times New Roman"/>
              <a:cs typeface="Times New Roman"/>
            </a:endParaRPr>
          </a:p>
          <a:p>
            <a:pPr marL="507365" lvl="3" indent="-49530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508000" algn="l"/>
              </a:tabLst>
            </a:pPr>
            <a:r>
              <a:rPr sz="1200" b="1" i="1" spc="-5" dirty="0">
                <a:latin typeface="Times New Roman"/>
                <a:cs typeface="Times New Roman"/>
              </a:rPr>
              <a:t>Địa </a:t>
            </a:r>
            <a:r>
              <a:rPr sz="1200" b="1" i="1" dirty="0">
                <a:latin typeface="Times New Roman"/>
                <a:cs typeface="Times New Roman"/>
              </a:rPr>
              <a:t>điểm giao</a:t>
            </a:r>
            <a:r>
              <a:rPr sz="1200" b="1" i="1" spc="-5" dirty="0">
                <a:latin typeface="Times New Roman"/>
                <a:cs typeface="Times New Roman"/>
              </a:rPr>
              <a:t> nhận</a:t>
            </a:r>
            <a:endParaRPr sz="1200" dirty="0">
              <a:latin typeface="Times New Roman"/>
              <a:cs typeface="Times New Roman"/>
            </a:endParaRPr>
          </a:p>
          <a:p>
            <a:pPr marL="633730" lvl="4" indent="-165100" algn="just">
              <a:lnSpc>
                <a:spcPct val="100000"/>
              </a:lnSpc>
              <a:spcBef>
                <a:spcPts val="960"/>
              </a:spcBef>
              <a:buAutoNum type="alphaLcParenR"/>
              <a:tabLst>
                <a:tab pos="63436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Đúng nơi </a:t>
            </a:r>
            <a:r>
              <a:rPr sz="1200" i="1" dirty="0">
                <a:latin typeface="Times New Roman"/>
                <a:cs typeface="Times New Roman"/>
              </a:rPr>
              <a:t>quy định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Địa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nhận hàng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ghi cụ </a:t>
            </a:r>
            <a:r>
              <a:rPr sz="1200" spc="-5" dirty="0">
                <a:latin typeface="Times New Roman"/>
                <a:cs typeface="Times New Roman"/>
              </a:rPr>
              <a:t>thể, rõ </a:t>
            </a:r>
            <a:r>
              <a:rPr sz="1200" dirty="0">
                <a:latin typeface="Times New Roman"/>
                <a:cs typeface="Times New Roman"/>
              </a:rPr>
              <a:t>ràng trong hợp đồng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nơi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spc="-55" dirty="0">
                <a:latin typeface="Times New Roman"/>
                <a:cs typeface="Times New Roman"/>
              </a:rPr>
              <a:t>nhận  </a:t>
            </a:r>
            <a:r>
              <a:rPr sz="1200" dirty="0">
                <a:latin typeface="Times New Roman"/>
                <a:cs typeface="Times New Roman"/>
              </a:rPr>
              <a:t>là nơi quy định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ra, vào.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nơi </a:t>
            </a:r>
            <a:r>
              <a:rPr sz="1200" spc="-5" dirty="0">
                <a:latin typeface="Times New Roman"/>
                <a:cs typeface="Times New Roman"/>
              </a:rPr>
              <a:t>giao nhận </a:t>
            </a:r>
            <a:r>
              <a:rPr sz="1200" dirty="0">
                <a:latin typeface="Times New Roman"/>
                <a:cs typeface="Times New Roman"/>
              </a:rPr>
              <a:t>là nơi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ra, vào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105" dirty="0">
                <a:latin typeface="Times New Roman"/>
                <a:cs typeface="Times New Roman"/>
              </a:rPr>
              <a:t>có 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làm </a:t>
            </a:r>
            <a:r>
              <a:rPr sz="1200" dirty="0">
                <a:latin typeface="Times New Roman"/>
                <a:cs typeface="Times New Roman"/>
              </a:rPr>
              <a:t>thủ tục xin </a:t>
            </a:r>
            <a:r>
              <a:rPr sz="1200" spc="-5" dirty="0">
                <a:latin typeface="Times New Roman"/>
                <a:cs typeface="Times New Roman"/>
              </a:rPr>
              <a:t>phép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ra,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vào.</a:t>
            </a:r>
            <a:endParaRPr sz="1200" dirty="0">
              <a:latin typeface="Times New Roman"/>
              <a:cs typeface="Times New Roman"/>
            </a:endParaRPr>
          </a:p>
          <a:p>
            <a:pPr marL="634365" lvl="4" indent="-165735" algn="just">
              <a:lnSpc>
                <a:spcPct val="100000"/>
              </a:lnSpc>
              <a:spcBef>
                <a:spcPts val="965"/>
              </a:spcBef>
              <a:buAutoNum type="alphaLcParenR" startAt="2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Địa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giao nhận </a:t>
            </a:r>
            <a:r>
              <a:rPr sz="1200" dirty="0">
                <a:latin typeface="Times New Roman"/>
                <a:cs typeface="Times New Roman"/>
              </a:rPr>
              <a:t>thay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đổi</a:t>
            </a:r>
          </a:p>
          <a:p>
            <a:pPr marL="12700" marR="508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spc="5" dirty="0">
                <a:latin typeface="Times New Roman"/>
                <a:cs typeface="Times New Roman"/>
              </a:rPr>
              <a:t>thấy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giao nhận </a:t>
            </a:r>
            <a:r>
              <a:rPr sz="1200" dirty="0">
                <a:latin typeface="Times New Roman"/>
                <a:cs typeface="Times New Roman"/>
              </a:rPr>
              <a:t>hàng không </a:t>
            </a:r>
            <a:r>
              <a:rPr sz="1200" spc="-5" dirty="0">
                <a:latin typeface="Times New Roman"/>
                <a:cs typeface="Times New Roman"/>
              </a:rPr>
              <a:t>bảo đảm 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ra, vào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bên có </a:t>
            </a:r>
            <a:r>
              <a:rPr sz="1200" spc="10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phải  tổ </a:t>
            </a:r>
            <a:r>
              <a:rPr sz="1200" spc="-5" dirty="0">
                <a:latin typeface="Times New Roman"/>
                <a:cs typeface="Times New Roman"/>
              </a:rPr>
              <a:t>chức chọn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nhận </a:t>
            </a:r>
            <a:r>
              <a:rPr sz="1200" spc="-5" dirty="0">
                <a:latin typeface="Times New Roman"/>
                <a:cs typeface="Times New Roman"/>
              </a:rPr>
              <a:t>khác,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toàn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phải thanh </a:t>
            </a:r>
            <a:r>
              <a:rPr sz="1200" dirty="0">
                <a:latin typeface="Times New Roman"/>
                <a:cs typeface="Times New Roman"/>
              </a:rPr>
              <a:t>toán mọi phí tổn do thay đổi  nơi </a:t>
            </a:r>
            <a:r>
              <a:rPr sz="1200" spc="-5" dirty="0">
                <a:latin typeface="Times New Roman"/>
                <a:cs typeface="Times New Roman"/>
              </a:rPr>
              <a:t>giao nhận. Khi chủ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spc="5" dirty="0">
                <a:latin typeface="Times New Roman"/>
                <a:cs typeface="Times New Roman"/>
              </a:rPr>
              <a:t>thay </a:t>
            </a:r>
            <a:r>
              <a:rPr sz="1200" dirty="0">
                <a:latin typeface="Times New Roman"/>
                <a:cs typeface="Times New Roman"/>
              </a:rPr>
              <a:t>đổi nơi </a:t>
            </a:r>
            <a:r>
              <a:rPr sz="1200" spc="-5" dirty="0">
                <a:latin typeface="Times New Roman"/>
                <a:cs typeface="Times New Roman"/>
              </a:rPr>
              <a:t>giao nhận </a:t>
            </a:r>
            <a:r>
              <a:rPr sz="1200" dirty="0">
                <a:latin typeface="Times New Roman"/>
                <a:cs typeface="Times New Roman"/>
              </a:rPr>
              <a:t>hàng, phải </a:t>
            </a:r>
            <a:r>
              <a:rPr sz="1200" spc="-5" dirty="0">
                <a:latin typeface="Times New Roman"/>
                <a:cs typeface="Times New Roman"/>
              </a:rPr>
              <a:t>có văn bản </a:t>
            </a:r>
            <a:r>
              <a:rPr sz="1200" dirty="0">
                <a:latin typeface="Times New Roman"/>
                <a:cs typeface="Times New Roman"/>
              </a:rPr>
              <a:t>xác </a:t>
            </a:r>
            <a:r>
              <a:rPr sz="1200" spc="-5" dirty="0">
                <a:latin typeface="Times New Roman"/>
                <a:cs typeface="Times New Roman"/>
              </a:rPr>
              <a:t>nhận sự </a:t>
            </a:r>
            <a:r>
              <a:rPr sz="1200" spc="5" dirty="0">
                <a:latin typeface="Times New Roman"/>
                <a:cs typeface="Times New Roman"/>
              </a:rPr>
              <a:t>thay  </a:t>
            </a:r>
            <a:r>
              <a:rPr sz="1200" dirty="0">
                <a:latin typeface="Times New Roman"/>
                <a:cs typeface="Times New Roman"/>
              </a:rPr>
              <a:t>đổi</a:t>
            </a:r>
            <a:r>
              <a:rPr sz="1200" spc="-5" dirty="0">
                <a:latin typeface="Times New Roman"/>
                <a:cs typeface="Times New Roman"/>
              </a:rPr>
              <a:t> này.</a:t>
            </a:r>
            <a:endParaRPr sz="1200" dirty="0">
              <a:latin typeface="Times New Roman"/>
              <a:cs typeface="Times New Roman"/>
            </a:endParaRPr>
          </a:p>
          <a:p>
            <a:pPr marL="625475" lvl="4" indent="-156845" algn="just">
              <a:lnSpc>
                <a:spcPct val="100000"/>
              </a:lnSpc>
              <a:spcBef>
                <a:spcPts val="960"/>
              </a:spcBef>
              <a:buAutoNum type="alphaLcParenR" startAt="3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Địa điểm giao </a:t>
            </a:r>
            <a:r>
              <a:rPr sz="1200" dirty="0">
                <a:latin typeface="Times New Roman"/>
                <a:cs typeface="Times New Roman"/>
              </a:rPr>
              <a:t>nhận không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dirty="0">
                <a:latin typeface="Times New Roman"/>
                <a:cs typeface="Times New Roman"/>
              </a:rPr>
              <a:t> hàng</a:t>
            </a:r>
          </a:p>
          <a:p>
            <a:pPr marL="12700" marR="889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hàng mà </a:t>
            </a:r>
            <a:r>
              <a:rPr sz="1200" spc="-5" dirty="0">
                <a:latin typeface="Times New Roman"/>
                <a:cs typeface="Times New Roman"/>
              </a:rPr>
              <a:t>chủ hàng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hàng hoặc </a:t>
            </a:r>
            <a:r>
              <a:rPr sz="1200" spc="-5" dirty="0">
                <a:latin typeface="Times New Roman"/>
                <a:cs typeface="Times New Roman"/>
              </a:rPr>
              <a:t>phải chờ </a:t>
            </a:r>
            <a:r>
              <a:rPr sz="1200" dirty="0">
                <a:latin typeface="Times New Roman"/>
                <a:cs typeface="Times New Roman"/>
              </a:rPr>
              <a:t>đợi </a:t>
            </a:r>
            <a:r>
              <a:rPr sz="1200" spc="-105" dirty="0">
                <a:latin typeface="Times New Roman"/>
                <a:cs typeface="Times New Roman"/>
              </a:rPr>
              <a:t>để 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hàng thì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dirty="0">
                <a:latin typeface="Times New Roman"/>
                <a:cs typeface="Times New Roman"/>
              </a:rPr>
              <a:t>hàng phải </a:t>
            </a:r>
            <a:r>
              <a:rPr sz="1200" spc="-5" dirty="0">
                <a:latin typeface="Times New Roman"/>
                <a:cs typeface="Times New Roman"/>
              </a:rPr>
              <a:t>thanh </a:t>
            </a:r>
            <a:r>
              <a:rPr sz="1200" dirty="0">
                <a:latin typeface="Times New Roman"/>
                <a:cs typeface="Times New Roman"/>
              </a:rPr>
              <a:t>toán mọi phí tổn cho </a:t>
            </a:r>
            <a:r>
              <a:rPr sz="1200" spc="-5" dirty="0">
                <a:latin typeface="Times New Roman"/>
                <a:cs typeface="Times New Roman"/>
              </a:rPr>
              <a:t>bên vận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tải.</a:t>
            </a:r>
          </a:p>
          <a:p>
            <a:pPr marL="12700" marR="508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dirty="0" err="1">
                <a:latin typeface="Times New Roman"/>
                <a:cs typeface="Times New Roman"/>
              </a:rPr>
              <a:t>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hàng đến </a:t>
            </a:r>
            <a:r>
              <a:rPr sz="1200" dirty="0">
                <a:latin typeface="Times New Roman"/>
                <a:cs typeface="Times New Roman"/>
              </a:rPr>
              <a:t>đúng địa điểm </a:t>
            </a:r>
            <a:r>
              <a:rPr sz="1200" spc="-5" dirty="0">
                <a:latin typeface="Times New Roman"/>
                <a:cs typeface="Times New Roman"/>
              </a:rPr>
              <a:t>giao hàng </a:t>
            </a:r>
            <a:r>
              <a:rPr sz="1200" dirty="0">
                <a:latin typeface="Times New Roman"/>
                <a:cs typeface="Times New Roman"/>
              </a:rPr>
              <a:t>mà không </a:t>
            </a:r>
            <a:r>
              <a:rPr sz="1200" dirty="0" err="1">
                <a:latin typeface="Times New Roman"/>
                <a:cs typeface="Times New Roman"/>
              </a:rPr>
              <a:t>tìm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chủ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nhận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hàng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chủ nhận </a:t>
            </a:r>
            <a:r>
              <a:rPr sz="1200" dirty="0">
                <a:latin typeface="Times New Roman"/>
                <a:cs typeface="Times New Roman"/>
              </a:rPr>
              <a:t>hàng từ chối không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hàng thì </a:t>
            </a:r>
            <a:r>
              <a:rPr sz="1200" spc="-5" dirty="0">
                <a:latin typeface="Times New Roman"/>
                <a:cs typeface="Times New Roman"/>
              </a:rPr>
              <a:t>bên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phải báo cho chủ gửi </a:t>
            </a:r>
            <a:r>
              <a:rPr sz="1200" dirty="0">
                <a:latin typeface="Times New Roman"/>
                <a:cs typeface="Times New Roman"/>
              </a:rPr>
              <a:t>hàng biết để  </a:t>
            </a:r>
            <a:r>
              <a:rPr sz="1200" spc="5" dirty="0">
                <a:latin typeface="Times New Roman"/>
                <a:cs typeface="Times New Roman"/>
              </a:rPr>
              <a:t>xử </a:t>
            </a:r>
            <a:r>
              <a:rPr sz="1200" spc="-10" dirty="0">
                <a:latin typeface="Times New Roman"/>
                <a:cs typeface="Times New Roman"/>
              </a:rPr>
              <a:t>lý, </a:t>
            </a:r>
            <a:r>
              <a:rPr sz="1200" dirty="0">
                <a:latin typeface="Times New Roman"/>
                <a:cs typeface="Times New Roman"/>
              </a:rPr>
              <a:t>mọi phí tổn </a:t>
            </a:r>
            <a:r>
              <a:rPr sz="1200" spc="-5" dirty="0">
                <a:latin typeface="Times New Roman"/>
                <a:cs typeface="Times New Roman"/>
              </a:rPr>
              <a:t>phát sinh bên chủ gửi </a:t>
            </a:r>
            <a:r>
              <a:rPr sz="1200" dirty="0">
                <a:latin typeface="Times New Roman"/>
                <a:cs typeface="Times New Roman"/>
              </a:rPr>
              <a:t>hàng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chịu.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dirty="0">
                <a:latin typeface="Times New Roman"/>
                <a:cs typeface="Times New Roman"/>
              </a:rPr>
              <a:t>hàng đã </a:t>
            </a:r>
            <a:r>
              <a:rPr sz="1200" spc="-5" dirty="0">
                <a:latin typeface="Times New Roman"/>
                <a:cs typeface="Times New Roman"/>
              </a:rPr>
              <a:t>chuẩn </a:t>
            </a:r>
            <a:r>
              <a:rPr sz="1200" dirty="0">
                <a:latin typeface="Times New Roman"/>
                <a:cs typeface="Times New Roman"/>
              </a:rPr>
              <a:t>bị đủ hàng để </a:t>
            </a:r>
            <a:r>
              <a:rPr sz="1200" spc="-5" dirty="0">
                <a:latin typeface="Times New Roman"/>
                <a:cs typeface="Times New Roman"/>
              </a:rPr>
              <a:t>gửi,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dirty="0" err="1">
                <a:latin typeface="Times New Roman"/>
                <a:cs typeface="Times New Roman"/>
              </a:rPr>
              <a:t>đúng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thời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gian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quy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 thì bên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phải </a:t>
            </a:r>
            <a:r>
              <a:rPr sz="1200" spc="-5" dirty="0">
                <a:latin typeface="Times New Roman"/>
                <a:cs typeface="Times New Roman"/>
              </a:rPr>
              <a:t>thanh </a:t>
            </a:r>
            <a:r>
              <a:rPr sz="1200" dirty="0">
                <a:latin typeface="Times New Roman"/>
                <a:cs typeface="Times New Roman"/>
              </a:rPr>
              <a:t>toán phí tổn chờ đợi </a:t>
            </a:r>
            <a:r>
              <a:rPr sz="1200" spc="-5" dirty="0">
                <a:latin typeface="Times New Roman"/>
                <a:cs typeface="Times New Roman"/>
              </a:rPr>
              <a:t>cho chủ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hàng.</a:t>
            </a:r>
            <a:endParaRPr sz="1200" dirty="0">
              <a:latin typeface="Times New Roman"/>
              <a:cs typeface="Times New Roman"/>
            </a:endParaRPr>
          </a:p>
          <a:p>
            <a:pPr marL="507365" lvl="3" indent="-495300">
              <a:lnSpc>
                <a:spcPct val="100000"/>
              </a:lnSpc>
              <a:spcBef>
                <a:spcPts val="960"/>
              </a:spcBef>
              <a:buAutoNum type="arabicPeriod" startAt="2"/>
              <a:tabLst>
                <a:tab pos="508000" algn="l"/>
              </a:tabLst>
            </a:pPr>
            <a:r>
              <a:rPr sz="1200" b="1" i="1" spc="-5" dirty="0">
                <a:latin typeface="Times New Roman"/>
                <a:cs typeface="Times New Roman"/>
              </a:rPr>
              <a:t>Nguyên </a:t>
            </a:r>
            <a:r>
              <a:rPr sz="1200" b="1" i="1" dirty="0">
                <a:latin typeface="Times New Roman"/>
                <a:cs typeface="Times New Roman"/>
              </a:rPr>
              <a:t>tắc giao nhận</a:t>
            </a:r>
            <a:endParaRPr sz="1200" dirty="0">
              <a:latin typeface="Times New Roman"/>
              <a:cs typeface="Times New Roman"/>
            </a:endParaRPr>
          </a:p>
          <a:p>
            <a:pPr marL="640080" lvl="4" indent="-171450" algn="just">
              <a:lnSpc>
                <a:spcPct val="100000"/>
              </a:lnSpc>
              <a:spcBef>
                <a:spcPts val="960"/>
              </a:spcBef>
              <a:buAutoNum type="alphaLcParenR"/>
              <a:tabLst>
                <a:tab pos="640715" algn="l"/>
              </a:tabLst>
            </a:pPr>
            <a:r>
              <a:rPr sz="1200" i="1" dirty="0">
                <a:latin typeface="Times New Roman"/>
                <a:cs typeface="Times New Roman"/>
              </a:rPr>
              <a:t>Xe ô tô kinh doanh vận tải hàng</a:t>
            </a:r>
            <a:r>
              <a:rPr sz="1200" i="1" spc="-2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hoá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86206"/>
            <a:ext cx="6154420" cy="8562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 indent="456565" algn="just">
              <a:lnSpc>
                <a:spcPct val="125099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niêm </a:t>
            </a:r>
            <a:r>
              <a:rPr sz="1200" spc="-10" dirty="0">
                <a:latin typeface="Times New Roman"/>
                <a:cs typeface="Times New Roman"/>
              </a:rPr>
              <a:t>yết </a:t>
            </a:r>
            <a:r>
              <a:rPr sz="1200" dirty="0">
                <a:latin typeface="Times New Roman"/>
                <a:cs typeface="Times New Roman"/>
              </a:rPr>
              <a:t>tên,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điện thoại đơn vị kinh </a:t>
            </a:r>
            <a:r>
              <a:rPr sz="1200" spc="-5" dirty="0">
                <a:latin typeface="Times New Roman"/>
                <a:cs typeface="Times New Roman"/>
              </a:rPr>
              <a:t>doanh, </a:t>
            </a:r>
            <a:r>
              <a:rPr sz="1200" dirty="0">
                <a:latin typeface="Times New Roman"/>
                <a:cs typeface="Times New Roman"/>
              </a:rPr>
              <a:t>tự trọng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xe, tải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 </a:t>
            </a:r>
            <a:r>
              <a:rPr sz="1200" spc="-80" dirty="0">
                <a:latin typeface="Times New Roman"/>
                <a:cs typeface="Times New Roman"/>
              </a:rPr>
              <a:t>chở 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mặt ngoài </a:t>
            </a:r>
            <a:r>
              <a:rPr sz="1200" dirty="0">
                <a:latin typeface="Times New Roman"/>
                <a:cs typeface="Times New Roman"/>
              </a:rPr>
              <a:t>hai bên </a:t>
            </a:r>
            <a:r>
              <a:rPr sz="1200" spc="-5" dirty="0">
                <a:latin typeface="Times New Roman"/>
                <a:cs typeface="Times New Roman"/>
              </a:rPr>
              <a:t>cánh cửa </a:t>
            </a:r>
            <a:r>
              <a:rPr sz="1200" dirty="0">
                <a:latin typeface="Times New Roman"/>
                <a:cs typeface="Times New Roman"/>
              </a:rPr>
              <a:t>buồng lái. Xe taxi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phải niêm </a:t>
            </a:r>
            <a:r>
              <a:rPr sz="1200" spc="-10" dirty="0">
                <a:latin typeface="Times New Roman"/>
                <a:cs typeface="Times New Roman"/>
              </a:rPr>
              <a:t>yết </a:t>
            </a:r>
            <a:r>
              <a:rPr sz="1200" dirty="0" err="1">
                <a:latin typeface="Times New Roman"/>
                <a:cs typeface="Times New Roman"/>
              </a:rPr>
              <a:t>giá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c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bên </a:t>
            </a:r>
            <a:r>
              <a:rPr sz="1200" spc="-5" dirty="0">
                <a:latin typeface="Times New Roman"/>
                <a:cs typeface="Times New Roman"/>
              </a:rPr>
              <a:t>thành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469265" algn="just">
              <a:lnSpc>
                <a:spcPct val="100000"/>
              </a:lnSpc>
              <a:spcBef>
                <a:spcPts val="960"/>
              </a:spcBef>
            </a:pPr>
            <a:r>
              <a:rPr sz="1200" i="1" dirty="0">
                <a:latin typeface="Times New Roman"/>
                <a:cs typeface="Times New Roman"/>
              </a:rPr>
              <a:t>b) </a:t>
            </a:r>
            <a:r>
              <a:rPr sz="1200" i="1" spc="-5" dirty="0">
                <a:latin typeface="Times New Roman"/>
                <a:cs typeface="Times New Roman"/>
              </a:rPr>
              <a:t>Hợp </a:t>
            </a:r>
            <a:r>
              <a:rPr sz="1200" i="1" dirty="0">
                <a:latin typeface="Times New Roman"/>
                <a:cs typeface="Times New Roman"/>
              </a:rPr>
              <a:t>đồng </a:t>
            </a:r>
            <a:r>
              <a:rPr sz="1200" i="1" spc="-5" dirty="0">
                <a:latin typeface="Times New Roman"/>
                <a:cs typeface="Times New Roman"/>
              </a:rPr>
              <a:t>vận </a:t>
            </a:r>
            <a:r>
              <a:rPr sz="1200" i="1" dirty="0">
                <a:latin typeface="Times New Roman"/>
                <a:cs typeface="Times New Roman"/>
              </a:rPr>
              <a:t>tải, giấy </a:t>
            </a:r>
            <a:r>
              <a:rPr sz="1200" i="1" spc="-5" dirty="0">
                <a:latin typeface="Times New Roman"/>
                <a:cs typeface="Times New Roman"/>
              </a:rPr>
              <a:t>vận </a:t>
            </a:r>
            <a:r>
              <a:rPr sz="1200" i="1" dirty="0">
                <a:latin typeface="Times New Roman"/>
                <a:cs typeface="Times New Roman"/>
              </a:rPr>
              <a:t>tải </a:t>
            </a:r>
            <a:r>
              <a:rPr sz="1200" i="1" spc="-5" dirty="0">
                <a:latin typeface="Times New Roman"/>
                <a:cs typeface="Times New Roman"/>
              </a:rPr>
              <a:t>và </a:t>
            </a:r>
            <a:r>
              <a:rPr sz="1200" i="1" dirty="0">
                <a:latin typeface="Times New Roman"/>
                <a:cs typeface="Times New Roman"/>
              </a:rPr>
              <a:t>phiếu </a:t>
            </a:r>
            <a:r>
              <a:rPr sz="1200" i="1" spc="-5" dirty="0">
                <a:latin typeface="Times New Roman"/>
                <a:cs typeface="Times New Roman"/>
              </a:rPr>
              <a:t>xuất</a:t>
            </a:r>
            <a:r>
              <a:rPr sz="1200" i="1" dirty="0">
                <a:latin typeface="Times New Roman"/>
                <a:cs typeface="Times New Roman"/>
              </a:rPr>
              <a:t> hàng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960"/>
              </a:spcBef>
            </a:pPr>
            <a:r>
              <a:rPr sz="1200" spc="-5" dirty="0">
                <a:latin typeface="Times New Roman"/>
                <a:cs typeface="Times New Roman"/>
              </a:rPr>
              <a:t>Với </a:t>
            </a:r>
            <a:r>
              <a:rPr sz="1200" dirty="0">
                <a:latin typeface="Times New Roman"/>
                <a:cs typeface="Times New Roman"/>
              </a:rPr>
              <a:t>mỗi </a:t>
            </a:r>
            <a:r>
              <a:rPr sz="1200" spc="-5" dirty="0">
                <a:latin typeface="Times New Roman"/>
                <a:cs typeface="Times New Roman"/>
              </a:rPr>
              <a:t>chuyến </a:t>
            </a:r>
            <a:r>
              <a:rPr sz="1200" dirty="0">
                <a:latin typeface="Times New Roman"/>
                <a:cs typeface="Times New Roman"/>
              </a:rPr>
              <a:t>vận tải,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mang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giấy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tờ:</a:t>
            </a:r>
          </a:p>
          <a:p>
            <a:pPr marL="621665" indent="-153035" algn="just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Hợp </a:t>
            </a:r>
            <a:r>
              <a:rPr sz="1200" dirty="0">
                <a:latin typeface="Times New Roman"/>
                <a:cs typeface="Times New Roman"/>
              </a:rPr>
              <a:t>đồng vận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tải;</a:t>
            </a:r>
          </a:p>
          <a:p>
            <a:pPr marL="621665" indent="-153035" algn="just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dirty="0">
                <a:latin typeface="Times New Roman"/>
                <a:cs typeface="Times New Roman"/>
              </a:rPr>
              <a:t>vận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tải;</a:t>
            </a:r>
          </a:p>
          <a:p>
            <a:pPr marL="12700" marR="8255" indent="456565" algn="just">
              <a:lnSpc>
                <a:spcPct val="125099"/>
              </a:lnSpc>
              <a:spcBef>
                <a:spcPts val="600"/>
              </a:spcBef>
              <a:buAutoNum type="arabicPeriod"/>
              <a:tabLst>
                <a:tab pos="626745" algn="l"/>
              </a:tabLst>
            </a:pP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hợp đồng vận tải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và các giấy tờ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quy định,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 </a:t>
            </a:r>
            <a:r>
              <a:rPr sz="1200" dirty="0">
                <a:latin typeface="Times New Roman"/>
                <a:cs typeface="Times New Roman"/>
              </a:rPr>
              <a:t>mang theo phiếu xuất </a:t>
            </a:r>
            <a:r>
              <a:rPr sz="1200" spc="-5" dirty="0">
                <a:latin typeface="Times New Roman"/>
                <a:cs typeface="Times New Roman"/>
              </a:rPr>
              <a:t>hàng cho </a:t>
            </a:r>
            <a:r>
              <a:rPr sz="1200" dirty="0">
                <a:latin typeface="Times New Roman"/>
                <a:cs typeface="Times New Roman"/>
              </a:rPr>
              <a:t>mỗi </a:t>
            </a:r>
            <a:r>
              <a:rPr sz="1200" spc="-5" dirty="0">
                <a:latin typeface="Times New Roman"/>
                <a:cs typeface="Times New Roman"/>
              </a:rPr>
              <a:t>chuyến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(chỉ áp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xuất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tại kho) </a:t>
            </a:r>
            <a:r>
              <a:rPr sz="1200" spc="-95" dirty="0">
                <a:latin typeface="Times New Roman"/>
                <a:cs typeface="Times New Roman"/>
              </a:rPr>
              <a:t>do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vận tải hoặc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dirty="0">
                <a:latin typeface="Times New Roman"/>
                <a:cs typeface="Times New Roman"/>
              </a:rPr>
              <a:t>hàng phát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phù hợp với loại hàng hóa </a:t>
            </a:r>
            <a:r>
              <a:rPr sz="1200" spc="-5" dirty="0">
                <a:latin typeface="Times New Roman"/>
                <a:cs typeface="Times New Roman"/>
              </a:rPr>
              <a:t>đang vận chuyển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5" dirty="0">
                <a:latin typeface="Times New Roman"/>
                <a:cs typeface="Times New Roman"/>
              </a:rPr>
              <a:t>xe.  </a:t>
            </a:r>
            <a:r>
              <a:rPr sz="1200" dirty="0">
                <a:latin typeface="Times New Roman"/>
                <a:cs typeface="Times New Roman"/>
              </a:rPr>
              <a:t>Phiếu xuất </a:t>
            </a:r>
            <a:r>
              <a:rPr sz="1200" spc="-5" dirty="0">
                <a:latin typeface="Times New Roman"/>
                <a:cs typeface="Times New Roman"/>
              </a:rPr>
              <a:t>hàng phải ghi </a:t>
            </a:r>
            <a:r>
              <a:rPr sz="1200" dirty="0">
                <a:latin typeface="Times New Roman"/>
                <a:cs typeface="Times New Roman"/>
              </a:rPr>
              <a:t>rõ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thông tin </a:t>
            </a:r>
            <a:r>
              <a:rPr sz="1200" spc="-5" dirty="0">
                <a:latin typeface="Times New Roman"/>
                <a:cs typeface="Times New Roman"/>
              </a:rPr>
              <a:t>sau: </a:t>
            </a:r>
            <a:r>
              <a:rPr sz="1200" dirty="0">
                <a:latin typeface="Times New Roman"/>
                <a:cs typeface="Times New Roman"/>
              </a:rPr>
              <a:t>đơn vị xuất </a:t>
            </a:r>
            <a:r>
              <a:rPr sz="1200" spc="-5" dirty="0">
                <a:latin typeface="Times New Roman"/>
                <a:cs typeface="Times New Roman"/>
              </a:rPr>
              <a:t>hàng, </a:t>
            </a:r>
            <a:r>
              <a:rPr sz="1200" dirty="0">
                <a:latin typeface="Times New Roman"/>
                <a:cs typeface="Times New Roman"/>
              </a:rPr>
              <a:t>tên hàng </a:t>
            </a:r>
            <a:r>
              <a:rPr sz="1200" spc="-5" dirty="0">
                <a:latin typeface="Times New Roman"/>
                <a:cs typeface="Times New Roman"/>
              </a:rPr>
              <a:t>hóa,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hàng  </a:t>
            </a:r>
            <a:r>
              <a:rPr sz="1200" spc="-5" dirty="0">
                <a:latin typeface="Times New Roman"/>
                <a:cs typeface="Times New Roman"/>
              </a:rPr>
              <a:t>hóa, </a:t>
            </a:r>
            <a:r>
              <a:rPr sz="1200" dirty="0">
                <a:latin typeface="Times New Roman"/>
                <a:cs typeface="Times New Roman"/>
              </a:rPr>
              <a:t>địa </a:t>
            </a:r>
            <a:r>
              <a:rPr sz="1200" spc="-5" dirty="0">
                <a:latin typeface="Times New Roman"/>
                <a:cs typeface="Times New Roman"/>
              </a:rPr>
              <a:t>điểm </a:t>
            </a:r>
            <a:r>
              <a:rPr sz="1200" dirty="0">
                <a:latin typeface="Times New Roman"/>
                <a:cs typeface="Times New Roman"/>
              </a:rPr>
              <a:t>xuất </a:t>
            </a:r>
            <a:r>
              <a:rPr sz="1200" spc="-5" dirty="0">
                <a:latin typeface="Times New Roman"/>
                <a:cs typeface="Times New Roman"/>
              </a:rPr>
              <a:t>hàng, </a:t>
            </a:r>
            <a:r>
              <a:rPr sz="1200" dirty="0">
                <a:latin typeface="Times New Roman"/>
                <a:cs typeface="Times New Roman"/>
              </a:rPr>
              <a:t>địa </a:t>
            </a:r>
            <a:r>
              <a:rPr sz="1200" spc="-5" dirty="0">
                <a:latin typeface="Times New Roman"/>
                <a:cs typeface="Times New Roman"/>
              </a:rPr>
              <a:t>điểm giao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</a:t>
            </a:r>
          </a:p>
          <a:p>
            <a:pPr marL="469265" algn="just">
              <a:lnSpc>
                <a:spcPct val="100000"/>
              </a:lnSpc>
              <a:spcBef>
                <a:spcPts val="960"/>
              </a:spcBef>
            </a:pPr>
            <a:r>
              <a:rPr sz="1200" i="1" dirty="0">
                <a:latin typeface="Times New Roman"/>
                <a:cs typeface="Times New Roman"/>
              </a:rPr>
              <a:t>c) Số lượng hàng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hóa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 err="1">
                <a:latin typeface="Times New Roman"/>
                <a:cs typeface="Times New Roman"/>
              </a:rPr>
              <a:t>hóa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giao, </a:t>
            </a:r>
            <a:r>
              <a:rPr sz="1200" dirty="0">
                <a:latin typeface="Times New Roman"/>
                <a:cs typeface="Times New Roman"/>
              </a:rPr>
              <a:t>xếp lên xe ô tô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nào (gồm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thức 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Cân, đong, </a:t>
            </a:r>
            <a:r>
              <a:rPr sz="1200" dirty="0">
                <a:latin typeface="Times New Roman"/>
                <a:cs typeface="Times New Roman"/>
              </a:rPr>
              <a:t>đo, đếm) thì cũng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chủ nhận hàng </a:t>
            </a:r>
            <a:r>
              <a:rPr sz="1200" dirty="0">
                <a:latin typeface="Times New Roman"/>
                <a:cs typeface="Times New Roman"/>
              </a:rPr>
              <a:t>nhận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đó.</a:t>
            </a:r>
          </a:p>
          <a:p>
            <a:pPr marL="12700" marR="5715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Hàng chở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đóng trong </a:t>
            </a:r>
            <a:r>
              <a:rPr sz="1200" spc="-5" dirty="0">
                <a:latin typeface="Times New Roman"/>
                <a:cs typeface="Times New Roman"/>
              </a:rPr>
              <a:t>bao, thùng, </a:t>
            </a:r>
            <a:r>
              <a:rPr sz="1200" dirty="0">
                <a:latin typeface="Times New Roman"/>
                <a:cs typeface="Times New Roman"/>
              </a:rPr>
              <a:t>hòm, kiện, </a:t>
            </a:r>
            <a:r>
              <a:rPr sz="1200" spc="-5" dirty="0">
                <a:latin typeface="Times New Roman"/>
                <a:cs typeface="Times New Roman"/>
              </a:rPr>
              <a:t>có cặp chì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5" dirty="0">
                <a:latin typeface="Times New Roman"/>
                <a:cs typeface="Times New Roman"/>
              </a:rPr>
              <a:t>xi </a:t>
            </a:r>
            <a:r>
              <a:rPr sz="1200" spc="-5" dirty="0">
                <a:latin typeface="Times New Roman"/>
                <a:cs typeface="Times New Roman"/>
              </a:rPr>
              <a:t>thì </a:t>
            </a:r>
            <a:r>
              <a:rPr sz="1200" dirty="0">
                <a:latin typeface="Times New Roman"/>
                <a:cs typeface="Times New Roman"/>
              </a:rPr>
              <a:t>khi trả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-60" dirty="0">
                <a:latin typeface="Times New Roman"/>
                <a:cs typeface="Times New Roman"/>
              </a:rPr>
              <a:t>chủ  </a:t>
            </a:r>
            <a:r>
              <a:rPr sz="1200" spc="-5" dirty="0">
                <a:latin typeface="Times New Roman"/>
                <a:cs typeface="Times New Roman"/>
              </a:rPr>
              <a:t>nhận hàng phải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bao, thùng, </a:t>
            </a:r>
            <a:r>
              <a:rPr sz="1200" dirty="0">
                <a:latin typeface="Times New Roman"/>
                <a:cs typeface="Times New Roman"/>
              </a:rPr>
              <a:t>hòm, kiện </a:t>
            </a:r>
            <a:r>
              <a:rPr sz="1200" spc="-5" dirty="0">
                <a:latin typeface="Times New Roman"/>
                <a:cs typeface="Times New Roman"/>
              </a:rPr>
              <a:t>có cặp chì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5" dirty="0">
                <a:latin typeface="Times New Roman"/>
                <a:cs typeface="Times New Roman"/>
              </a:rPr>
              <a:t>xi </a:t>
            </a:r>
            <a:r>
              <a:rPr sz="1200" spc="-5" dirty="0">
                <a:latin typeface="Times New Roman"/>
                <a:cs typeface="Times New Roman"/>
              </a:rPr>
              <a:t>nguyên vẹn. Nếu </a:t>
            </a:r>
            <a:r>
              <a:rPr sz="1200" dirty="0">
                <a:latin typeface="Times New Roman"/>
                <a:cs typeface="Times New Roman"/>
              </a:rPr>
              <a:t>bị mất </a:t>
            </a:r>
            <a:r>
              <a:rPr sz="1200" spc="-5" dirty="0">
                <a:latin typeface="Times New Roman"/>
                <a:cs typeface="Times New Roman"/>
              </a:rPr>
              <a:t>dấu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hai bên  cùng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lại hàng trong bao, </a:t>
            </a:r>
            <a:r>
              <a:rPr sz="1200" spc="-5" dirty="0">
                <a:latin typeface="Times New Roman"/>
                <a:cs typeface="Times New Roman"/>
              </a:rPr>
              <a:t>thùng, </a:t>
            </a:r>
            <a:r>
              <a:rPr sz="1200" dirty="0">
                <a:latin typeface="Times New Roman"/>
                <a:cs typeface="Times New Roman"/>
              </a:rPr>
              <a:t>hòm,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kiện.</a:t>
            </a:r>
          </a:p>
          <a:p>
            <a:pPr marL="12700" marR="762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thuộc tính </a:t>
            </a:r>
            <a:r>
              <a:rPr sz="1200" spc="-5" dirty="0">
                <a:latin typeface="Times New Roman"/>
                <a:cs typeface="Times New Roman"/>
              </a:rPr>
              <a:t>hao </a:t>
            </a:r>
            <a:r>
              <a:rPr sz="1200" dirty="0">
                <a:latin typeface="Times New Roman"/>
                <a:cs typeface="Times New Roman"/>
              </a:rPr>
              <a:t>hụt,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thống nhất tỷ lệ hao hụt và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dirty="0">
                <a:latin typeface="Times New Roman"/>
                <a:cs typeface="Times New Roman"/>
              </a:rPr>
              <a:t>trong hợp đồng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tải.  </a:t>
            </a:r>
            <a:r>
              <a:rPr sz="1200" spc="-5" dirty="0">
                <a:latin typeface="Times New Roman"/>
                <a:cs typeface="Times New Roman"/>
              </a:rPr>
              <a:t>Nếu hao </a:t>
            </a:r>
            <a:r>
              <a:rPr sz="1200" dirty="0" err="1">
                <a:latin typeface="Times New Roman"/>
                <a:cs typeface="Times New Roman"/>
              </a:rPr>
              <a:t>hụt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mức </a:t>
            </a:r>
            <a:r>
              <a:rPr sz="1200" spc="10" dirty="0">
                <a:latin typeface="Times New Roman"/>
                <a:cs typeface="Times New Roman"/>
              </a:rPr>
              <a:t>tỷ </a:t>
            </a:r>
            <a:r>
              <a:rPr sz="1200" dirty="0">
                <a:latin typeface="Times New Roman"/>
                <a:cs typeface="Times New Roman"/>
              </a:rPr>
              <a:t>lệ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dirty="0">
                <a:latin typeface="Times New Roman"/>
                <a:cs typeface="Times New Roman"/>
              </a:rPr>
              <a:t>trong hợp đồng thì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dirty="0" err="1">
                <a:latin typeface="Times New Roman"/>
                <a:cs typeface="Times New Roman"/>
              </a:rPr>
              <a:t>hàng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ởng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bên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tải. </a:t>
            </a:r>
            <a:r>
              <a:rPr sz="1200" spc="-5" dirty="0" err="1">
                <a:latin typeface="Times New Roman"/>
                <a:cs typeface="Times New Roman"/>
              </a:rPr>
              <a:t>Nếu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nghi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ngờ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về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dirty="0" err="1">
                <a:latin typeface="Times New Roman"/>
                <a:cs typeface="Times New Roman"/>
              </a:rPr>
              <a:t>đo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bên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tổ </a:t>
            </a:r>
            <a:r>
              <a:rPr sz="1200" spc="-5" dirty="0">
                <a:latin typeface="Times New Roman"/>
                <a:cs typeface="Times New Roman"/>
              </a:rPr>
              <a:t>chức giám </a:t>
            </a:r>
            <a:r>
              <a:rPr sz="1200" dirty="0">
                <a:latin typeface="Times New Roman"/>
                <a:cs typeface="Times New Roman"/>
              </a:rPr>
              <a:t>định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lại.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buAutoNum type="arabicPeriod" startAt="2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>
              <a:lnSpc>
                <a:spcPct val="100000"/>
              </a:lnSpc>
              <a:spcBef>
                <a:spcPts val="1095"/>
              </a:spcBef>
              <a:buAutoNum type="arabicPeriod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Phân </a:t>
            </a:r>
            <a:r>
              <a:rPr sz="1200" b="1" dirty="0">
                <a:latin typeface="Times New Roman"/>
                <a:cs typeface="Times New Roman"/>
              </a:rPr>
              <a:t>loại hành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khách</a:t>
            </a:r>
            <a:endParaRPr sz="1200" dirty="0">
              <a:latin typeface="Times New Roman"/>
              <a:cs typeface="Times New Roman"/>
            </a:endParaRPr>
          </a:p>
          <a:p>
            <a:pPr marL="508000" lvl="3" indent="-495300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Hành </a:t>
            </a:r>
            <a:r>
              <a:rPr sz="1200" b="1" i="1" spc="-5" dirty="0">
                <a:latin typeface="Times New Roman"/>
                <a:cs typeface="Times New Roman"/>
              </a:rPr>
              <a:t>khách </a:t>
            </a:r>
            <a:r>
              <a:rPr sz="1200" b="1" i="1" spc="-10" dirty="0">
                <a:latin typeface="Times New Roman"/>
                <a:cs typeface="Times New Roman"/>
              </a:rPr>
              <a:t>đi </a:t>
            </a:r>
            <a:r>
              <a:rPr sz="1200" b="1" i="1" spc="-5" dirty="0">
                <a:latin typeface="Times New Roman"/>
                <a:cs typeface="Times New Roman"/>
              </a:rPr>
              <a:t>lại thường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xuyên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200"/>
              </a:lnSpc>
              <a:spcBef>
                <a:spcPts val="585"/>
              </a:spcBef>
            </a:pPr>
            <a:r>
              <a:rPr sz="1200" dirty="0">
                <a:latin typeface="Times New Roman"/>
                <a:cs typeface="Times New Roman"/>
              </a:rPr>
              <a:t>Số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lại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th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xuyên có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spc="-5" dirty="0">
                <a:latin typeface="Times New Roman"/>
                <a:cs typeface="Times New Roman"/>
              </a:rPr>
              <a:t>chất </a:t>
            </a:r>
            <a:r>
              <a:rPr sz="1200" dirty="0">
                <a:latin typeface="Times New Roman"/>
                <a:cs typeface="Times New Roman"/>
              </a:rPr>
              <a:t>cố định, </a:t>
            </a:r>
            <a:r>
              <a:rPr sz="1200" spc="10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quy luật,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dirty="0" err="1">
                <a:latin typeface="Times New Roman"/>
                <a:cs typeface="Times New Roman"/>
              </a:rPr>
              <a:t>ổn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định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học</a:t>
            </a:r>
            <a:r>
              <a:rPr sz="1200" spc="9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sinh,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sinh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viên,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cán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công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chức,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công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nhân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động,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9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buôn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bán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xuyên,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114" dirty="0">
                <a:latin typeface="Times New Roman"/>
                <a:cs typeface="Times New Roman"/>
              </a:rPr>
              <a:t>v.v</a:t>
            </a:r>
            <a:endParaRPr sz="1200" dirty="0">
              <a:latin typeface="Times New Roman"/>
              <a:cs typeface="Times New Roman"/>
            </a:endParaRPr>
          </a:p>
          <a:p>
            <a:pPr marL="12700" marR="8890">
              <a:lnSpc>
                <a:spcPct val="110000"/>
              </a:lnSpc>
            </a:pPr>
            <a:r>
              <a:rPr sz="1200" dirty="0">
                <a:latin typeface="Times New Roman"/>
                <a:cs typeface="Times New Roman"/>
              </a:rPr>
              <a:t>…Ở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>
                <a:latin typeface="Times New Roman"/>
                <a:cs typeface="Times New Roman"/>
              </a:rPr>
              <a:t>triển,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nhu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lại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xuyên </a:t>
            </a:r>
            <a:r>
              <a:rPr sz="1200" dirty="0">
                <a:latin typeface="Times New Roman"/>
                <a:cs typeface="Times New Roman"/>
              </a:rPr>
              <a:t>chiếm 40% </a:t>
            </a:r>
            <a:r>
              <a:rPr sz="1200" spc="-5" dirty="0">
                <a:latin typeface="Times New Roman"/>
                <a:cs typeface="Times New Roman"/>
              </a:rPr>
              <a:t>so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tổng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lượng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hành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khách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tải.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Đối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những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hành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khách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này,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dụng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bằng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công cộng để đáp ứng nhu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lại.</a:t>
            </a:r>
            <a:endParaRPr sz="1200" dirty="0">
              <a:latin typeface="Times New Roman"/>
              <a:cs typeface="Times New Roman"/>
            </a:endParaRPr>
          </a:p>
          <a:p>
            <a:pPr marL="508000" lvl="3" indent="-495300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Hành </a:t>
            </a:r>
            <a:r>
              <a:rPr sz="1200" b="1" i="1" spc="-5" dirty="0">
                <a:latin typeface="Times New Roman"/>
                <a:cs typeface="Times New Roman"/>
              </a:rPr>
              <a:t>khách </a:t>
            </a:r>
            <a:r>
              <a:rPr sz="1200" b="1" i="1" spc="-10" dirty="0">
                <a:latin typeface="Times New Roman"/>
                <a:cs typeface="Times New Roman"/>
              </a:rPr>
              <a:t>đi </a:t>
            </a:r>
            <a:r>
              <a:rPr sz="1200" b="1" i="1" spc="-5" dirty="0">
                <a:latin typeface="Times New Roman"/>
                <a:cs typeface="Times New Roman"/>
              </a:rPr>
              <a:t>lại </a:t>
            </a:r>
            <a:r>
              <a:rPr sz="1200" b="1" i="1" dirty="0">
                <a:latin typeface="Times New Roman"/>
                <a:cs typeface="Times New Roman"/>
              </a:rPr>
              <a:t>không </a:t>
            </a:r>
            <a:r>
              <a:rPr sz="1200" b="1" i="1" spc="-5" dirty="0">
                <a:latin typeface="Times New Roman"/>
                <a:cs typeface="Times New Roman"/>
              </a:rPr>
              <a:t>thường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xuyên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đi lại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xuyên </a:t>
            </a:r>
            <a:r>
              <a:rPr sz="1200" dirty="0">
                <a:latin typeface="Times New Roman"/>
                <a:cs typeface="Times New Roman"/>
              </a:rPr>
              <a:t>là loại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đi lại xuất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>
                <a:latin typeface="Times New Roman"/>
                <a:cs typeface="Times New Roman"/>
              </a:rPr>
              <a:t>từ nhu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spc="-55" dirty="0">
                <a:latin typeface="Times New Roman"/>
                <a:cs typeface="Times New Roman"/>
              </a:rPr>
              <a:t>nhất 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(theo </a:t>
            </a:r>
            <a:r>
              <a:rPr sz="1200" dirty="0">
                <a:latin typeface="Times New Roman"/>
                <a:cs typeface="Times New Roman"/>
              </a:rPr>
              <a:t>thời vụ, </a:t>
            </a: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dirty="0">
                <a:latin typeface="Times New Roman"/>
                <a:cs typeface="Times New Roman"/>
              </a:rPr>
              <a:t>tố 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dirty="0">
                <a:latin typeface="Times New Roman"/>
                <a:cs typeface="Times New Roman"/>
              </a:rPr>
              <a:t>hội, v.v…)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lễ hội hàng </a:t>
            </a:r>
            <a:r>
              <a:rPr sz="1200" spc="-5" dirty="0">
                <a:latin typeface="Times New Roman"/>
                <a:cs typeface="Times New Roman"/>
              </a:rPr>
              <a:t>năm, hoạt </a:t>
            </a:r>
            <a:r>
              <a:rPr sz="1200" dirty="0">
                <a:latin typeface="Times New Roman"/>
                <a:cs typeface="Times New Roman"/>
              </a:rPr>
              <a:t>động văn </a:t>
            </a:r>
            <a:r>
              <a:rPr sz="1200" spc="-5" dirty="0">
                <a:latin typeface="Times New Roman"/>
                <a:cs typeface="Times New Roman"/>
              </a:rPr>
              <a:t>hóa,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34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69441"/>
            <a:ext cx="6155690" cy="67372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>
              <a:lnSpc>
                <a:spcPct val="1101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quan, nghỉ </a:t>
            </a:r>
            <a:r>
              <a:rPr sz="1200" dirty="0">
                <a:latin typeface="Times New Roman"/>
                <a:cs typeface="Times New Roman"/>
              </a:rPr>
              <a:t>mát. </a:t>
            </a: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những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này, cần </a:t>
            </a:r>
            <a:r>
              <a:rPr sz="1200" spc="-5" dirty="0">
                <a:latin typeface="Times New Roman"/>
                <a:cs typeface="Times New Roman"/>
              </a:rPr>
              <a:t>căn cứ vào </a:t>
            </a:r>
            <a:r>
              <a:rPr sz="1200" dirty="0">
                <a:latin typeface="Times New Roman"/>
                <a:cs typeface="Times New Roman"/>
              </a:rPr>
              <a:t>tình hình thực tế để tổ </a:t>
            </a:r>
            <a:r>
              <a:rPr sz="1200" spc="-5" dirty="0">
                <a:latin typeface="Times New Roman"/>
                <a:cs typeface="Times New Roman"/>
              </a:rPr>
              <a:t>chức vận </a:t>
            </a:r>
            <a:r>
              <a:rPr sz="1200" dirty="0">
                <a:latin typeface="Times New Roman"/>
                <a:cs typeface="Times New Roman"/>
              </a:rPr>
              <a:t>tải 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phù hợp.</a:t>
            </a: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200" b="1" dirty="0">
                <a:latin typeface="Times New Roman"/>
                <a:cs typeface="Times New Roman"/>
              </a:rPr>
              <a:t>2.2.3. </a:t>
            </a:r>
            <a:r>
              <a:rPr sz="1200" b="1" spc="-5" dirty="0">
                <a:latin typeface="Times New Roman"/>
                <a:cs typeface="Times New Roman"/>
              </a:rPr>
              <a:t>Các </a:t>
            </a:r>
            <a:r>
              <a:rPr sz="1200" b="1" dirty="0">
                <a:latin typeface="Times New Roman"/>
                <a:cs typeface="Times New Roman"/>
              </a:rPr>
              <a:t>loại hình </a:t>
            </a:r>
            <a:r>
              <a:rPr sz="1200" b="1" spc="-5" dirty="0">
                <a:latin typeface="Times New Roman"/>
                <a:cs typeface="Times New Roman"/>
              </a:rPr>
              <a:t>vận </a:t>
            </a:r>
            <a:r>
              <a:rPr sz="1200" b="1" dirty="0">
                <a:latin typeface="Times New Roman"/>
                <a:cs typeface="Times New Roman"/>
              </a:rPr>
              <a:t>tải </a:t>
            </a:r>
            <a:r>
              <a:rPr sz="1200" b="1" spc="-5" dirty="0">
                <a:latin typeface="Times New Roman"/>
                <a:cs typeface="Times New Roman"/>
              </a:rPr>
              <a:t>hành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khách</a:t>
            </a:r>
            <a:endParaRPr sz="1200" dirty="0">
              <a:latin typeface="Times New Roman"/>
              <a:cs typeface="Times New Roman"/>
            </a:endParaRPr>
          </a:p>
          <a:p>
            <a:pPr marL="100965" indent="-88900">
              <a:lnSpc>
                <a:spcPct val="100000"/>
              </a:lnSpc>
              <a:spcBef>
                <a:spcPts val="735"/>
              </a:spcBef>
              <a:buChar char="-"/>
              <a:tabLst>
                <a:tab pos="1016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theo </a:t>
            </a:r>
            <a:r>
              <a:rPr sz="1200" spc="-5" dirty="0">
                <a:latin typeface="Times New Roman"/>
                <a:cs typeface="Times New Roman"/>
              </a:rPr>
              <a:t>tuyến cố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</a:t>
            </a:r>
          </a:p>
          <a:p>
            <a:pPr marL="12700" marR="6985" indent="456565" algn="just">
              <a:lnSpc>
                <a:spcPts val="1380"/>
              </a:lnSpc>
              <a:spcBef>
                <a:spcPts val="825"/>
              </a:spcBef>
            </a:pPr>
            <a:r>
              <a:rPr sz="1200" spc="-5" dirty="0">
                <a:latin typeface="Times New Roman"/>
                <a:cs typeface="Times New Roman"/>
              </a:rPr>
              <a:t>Doanh nghiệp, </a:t>
            </a:r>
            <a:r>
              <a:rPr sz="1200" dirty="0">
                <a:latin typeface="Times New Roman"/>
                <a:cs typeface="Times New Roman"/>
              </a:rPr>
              <a:t>hợp tác </a:t>
            </a:r>
            <a:r>
              <a:rPr sz="1200" spc="5" dirty="0" err="1">
                <a:latin typeface="Times New Roman"/>
                <a:cs typeface="Times New Roman"/>
              </a:rPr>
              <a:t>xã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cấp Giấy phép 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-100" dirty="0" err="1">
                <a:latin typeface="Times New Roman"/>
                <a:cs typeface="Times New Roman"/>
              </a:rPr>
              <a:t>tô</a:t>
            </a:r>
            <a:r>
              <a:rPr sz="1200" spc="-100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đăng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spc="-5" dirty="0">
                <a:latin typeface="Times New Roman"/>
                <a:cs typeface="Times New Roman"/>
              </a:rPr>
              <a:t>khai </a:t>
            </a:r>
            <a:r>
              <a:rPr sz="1200" dirty="0">
                <a:latin typeface="Times New Roman"/>
                <a:cs typeface="Times New Roman"/>
              </a:rPr>
              <a:t>thác trên </a:t>
            </a:r>
            <a:r>
              <a:rPr sz="1200" spc="-5" dirty="0">
                <a:latin typeface="Times New Roman"/>
                <a:cs typeface="Times New Roman"/>
              </a:rPr>
              <a:t>tuyến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spc="-5" dirty="0">
                <a:latin typeface="Times New Roman"/>
                <a:cs typeface="Times New Roman"/>
              </a:rPr>
              <a:t>hoạch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quan </a:t>
            </a: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10" dirty="0">
                <a:latin typeface="Times New Roman"/>
                <a:cs typeface="Times New Roman"/>
              </a:rPr>
              <a:t>lý </a:t>
            </a:r>
            <a:r>
              <a:rPr sz="1200" spc="-5" dirty="0">
                <a:latin typeface="Times New Roman"/>
                <a:cs typeface="Times New Roman"/>
              </a:rPr>
              <a:t>tuyến chấp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thuận.</a:t>
            </a:r>
          </a:p>
          <a:p>
            <a:pPr marL="139065" indent="-127000">
              <a:lnSpc>
                <a:spcPct val="100000"/>
              </a:lnSpc>
              <a:spcBef>
                <a:spcPts val="520"/>
              </a:spcBef>
              <a:buChar char="-"/>
              <a:tabLst>
                <a:tab pos="1397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 bằng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buýt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ts val="1380"/>
              </a:lnSpc>
              <a:spcBef>
                <a:spcPts val="825"/>
              </a:spcBef>
            </a:pP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 err="1">
                <a:latin typeface="Times New Roman"/>
                <a:cs typeface="Times New Roman"/>
              </a:rPr>
              <a:t>buýt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spc="-5" dirty="0">
                <a:latin typeface="Times New Roman"/>
                <a:cs typeface="Times New Roman"/>
              </a:rPr>
              <a:t>trên tuyến cố </a:t>
            </a:r>
            <a:r>
              <a:rPr sz="1200" dirty="0">
                <a:latin typeface="Times New Roman"/>
                <a:cs typeface="Times New Roman"/>
              </a:rPr>
              <a:t>định, theo biểu </a:t>
            </a:r>
            <a:r>
              <a:rPr sz="1200" spc="-114" dirty="0">
                <a:latin typeface="Times New Roman"/>
                <a:cs typeface="Times New Roman"/>
              </a:rPr>
              <a:t>đồ 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phù hợp với quy hoạch </a:t>
            </a:r>
            <a:r>
              <a:rPr sz="1200" dirty="0" err="1">
                <a:latin typeface="Times New Roman"/>
                <a:cs typeface="Times New Roman"/>
              </a:rPr>
              <a:t>mạng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l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tuyến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hành khách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buýt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cơ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quan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thẩm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>
                <a:latin typeface="Times New Roman"/>
                <a:cs typeface="Times New Roman"/>
              </a:rPr>
              <a:t>phê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duyệt.</a:t>
            </a:r>
          </a:p>
          <a:p>
            <a:pPr marL="100965" indent="-88900" algn="just">
              <a:lnSpc>
                <a:spcPts val="1315"/>
              </a:lnSpc>
              <a:buChar char="-"/>
              <a:tabLst>
                <a:tab pos="1016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 bằng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taxi</a:t>
            </a:r>
          </a:p>
          <a:p>
            <a:pPr marL="12700" marR="6985" indent="456565">
              <a:lnSpc>
                <a:spcPts val="1380"/>
              </a:lnSpc>
              <a:spcBef>
                <a:spcPts val="65"/>
              </a:spcBef>
            </a:pP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vận tải hành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taxi </a:t>
            </a:r>
            <a:r>
              <a:rPr sz="1200" spc="-5" dirty="0">
                <a:latin typeface="Times New Roman"/>
                <a:cs typeface="Times New Roman"/>
              </a:rPr>
              <a:t>có hành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lịch </a:t>
            </a:r>
            <a:r>
              <a:rPr sz="1200" dirty="0">
                <a:latin typeface="Times New Roman"/>
                <a:cs typeface="Times New Roman"/>
              </a:rPr>
              <a:t>trình theo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của  </a:t>
            </a:r>
            <a:r>
              <a:rPr sz="1200" spc="-5" dirty="0">
                <a:latin typeface="Times New Roman"/>
                <a:cs typeface="Times New Roman"/>
              </a:rPr>
              <a:t>hành khách; </a:t>
            </a:r>
            <a:r>
              <a:rPr sz="1200" spc="-80" dirty="0" smtClean="0">
                <a:latin typeface="Times New Roman"/>
                <a:cs typeface="Times New Roman"/>
              </a:rPr>
              <a:t>c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tính theo đồng hồ tính </a:t>
            </a:r>
            <a:r>
              <a:rPr sz="1200" spc="-5" dirty="0">
                <a:latin typeface="Times New Roman"/>
                <a:cs typeface="Times New Roman"/>
              </a:rPr>
              <a:t>tiền </a:t>
            </a:r>
            <a:r>
              <a:rPr sz="1200" dirty="0">
                <a:latin typeface="Times New Roman"/>
                <a:cs typeface="Times New Roman"/>
              </a:rPr>
              <a:t>căn </a:t>
            </a:r>
            <a:r>
              <a:rPr sz="1200" spc="-5" dirty="0">
                <a:latin typeface="Times New Roman"/>
                <a:cs typeface="Times New Roman"/>
              </a:rPr>
              <a:t>cứ vào </a:t>
            </a:r>
            <a:r>
              <a:rPr sz="1200" dirty="0">
                <a:latin typeface="Times New Roman"/>
                <a:cs typeface="Times New Roman"/>
              </a:rPr>
              <a:t>ki lô mét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lăn </a:t>
            </a:r>
            <a:r>
              <a:rPr sz="1200" spc="-5" dirty="0">
                <a:latin typeface="Times New Roman"/>
                <a:cs typeface="Times New Roman"/>
              </a:rPr>
              <a:t>bánh,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chờ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đợi.</a:t>
            </a:r>
          </a:p>
          <a:p>
            <a:pPr marL="469265">
              <a:lnSpc>
                <a:spcPts val="1345"/>
              </a:lnSpc>
            </a:pPr>
            <a:r>
              <a:rPr sz="1200" spc="-5" dirty="0">
                <a:latin typeface="Times New Roman"/>
                <a:cs typeface="Times New Roman"/>
              </a:rPr>
              <a:t>Xe có </a:t>
            </a:r>
            <a:r>
              <a:rPr sz="1200" dirty="0">
                <a:latin typeface="Times New Roman"/>
                <a:cs typeface="Times New Roman"/>
              </a:rPr>
              <a:t>hộp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với chữ </a:t>
            </a:r>
            <a:r>
              <a:rPr sz="1200" spc="-5" dirty="0">
                <a:latin typeface="Times New Roman"/>
                <a:cs typeface="Times New Roman"/>
              </a:rPr>
              <a:t>"TAXI"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-5" dirty="0">
                <a:latin typeface="Times New Roman"/>
                <a:cs typeface="Times New Roman"/>
              </a:rPr>
              <a:t>cố </a:t>
            </a:r>
            <a:r>
              <a:rPr sz="1200" dirty="0">
                <a:latin typeface="Times New Roman"/>
                <a:cs typeface="Times New Roman"/>
              </a:rPr>
              <a:t>định trên nóc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12700" marR="243204" indent="456565">
              <a:lnSpc>
                <a:spcPct val="110000"/>
              </a:lnSpc>
              <a:spcBef>
                <a:spcPts val="409"/>
              </a:spcBef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taxi phải </a:t>
            </a:r>
            <a:r>
              <a:rPr sz="1200" spc="-5" dirty="0">
                <a:latin typeface="Times New Roman"/>
                <a:cs typeface="Times New Roman"/>
              </a:rPr>
              <a:t>có thiết </a:t>
            </a:r>
            <a:r>
              <a:rPr sz="1200" dirty="0">
                <a:latin typeface="Times New Roman"/>
                <a:cs typeface="Times New Roman"/>
              </a:rPr>
              <a:t>bị in hóa đơn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nối với đồng hồ tính </a:t>
            </a:r>
            <a:r>
              <a:rPr sz="1200" spc="-5" dirty="0">
                <a:latin typeface="Times New Roman"/>
                <a:cs typeface="Times New Roman"/>
              </a:rPr>
              <a:t>tiền trên </a:t>
            </a:r>
            <a:r>
              <a:rPr sz="1200" dirty="0">
                <a:latin typeface="Times New Roman"/>
                <a:cs typeface="Times New Roman"/>
              </a:rPr>
              <a:t>xe;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in hóa  đơn tính </a:t>
            </a:r>
            <a:r>
              <a:rPr sz="1200" spc="-5" dirty="0">
                <a:latin typeface="Times New Roman"/>
                <a:cs typeface="Times New Roman"/>
              </a:rPr>
              <a:t>tiền </a:t>
            </a:r>
            <a:r>
              <a:rPr sz="1200" dirty="0">
                <a:latin typeface="Times New Roman"/>
                <a:cs typeface="Times New Roman"/>
              </a:rPr>
              <a:t>và trả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hành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khách.</a:t>
            </a:r>
            <a:endParaRPr sz="1200" dirty="0">
              <a:latin typeface="Times New Roman"/>
              <a:cs typeface="Times New Roman"/>
            </a:endParaRPr>
          </a:p>
          <a:p>
            <a:pPr marL="100965" indent="-88900">
              <a:lnSpc>
                <a:spcPct val="100000"/>
              </a:lnSpc>
              <a:spcBef>
                <a:spcPts val="755"/>
              </a:spcBef>
              <a:buChar char="-"/>
              <a:tabLst>
                <a:tab pos="1016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 theo hợp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đồng</a:t>
            </a:r>
          </a:p>
          <a:p>
            <a:pPr marL="12700" marR="6350" indent="456565" algn="just">
              <a:lnSpc>
                <a:spcPts val="1380"/>
              </a:lnSpc>
              <a:spcBef>
                <a:spcPts val="830"/>
              </a:spcBef>
            </a:pP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theo hợp đồng là 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không theo </a:t>
            </a:r>
            <a:r>
              <a:rPr sz="1200" spc="-5" dirty="0">
                <a:latin typeface="Times New Roman"/>
                <a:cs typeface="Times New Roman"/>
              </a:rPr>
              <a:t>tuyến cố 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 hiện theo hợp đồng vận tải bằng </a:t>
            </a:r>
            <a:r>
              <a:rPr sz="1200" spc="-5" dirty="0">
                <a:latin typeface="Times New Roman"/>
                <a:cs typeface="Times New Roman"/>
              </a:rPr>
              <a:t>văn </a:t>
            </a:r>
            <a:r>
              <a:rPr sz="1200" dirty="0">
                <a:latin typeface="Times New Roman"/>
                <a:cs typeface="Times New Roman"/>
              </a:rPr>
              <a:t>bản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đơn vị 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người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</a:t>
            </a:r>
            <a:r>
              <a:rPr sz="1200" dirty="0" err="1" smtClean="0">
                <a:latin typeface="Times New Roman"/>
                <a:cs typeface="Times New Roman"/>
              </a:rPr>
              <a:t>huê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tải;</a:t>
            </a:r>
          </a:p>
          <a:p>
            <a:pPr marL="12700" indent="456565" algn="just">
              <a:lnSpc>
                <a:spcPts val="1315"/>
              </a:lnSpc>
            </a:pPr>
            <a:r>
              <a:rPr sz="1200" spc="-5" dirty="0">
                <a:latin typeface="Times New Roman"/>
                <a:cs typeface="Times New Roman"/>
              </a:rPr>
              <a:t>Khi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đồng,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chính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hoặc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bản</a:t>
            </a:r>
            <a:endParaRPr sz="1200" dirty="0">
              <a:latin typeface="Times New Roman"/>
              <a:cs typeface="Times New Roman"/>
            </a:endParaRPr>
          </a:p>
          <a:p>
            <a:pPr marL="12700" marR="9525" algn="just">
              <a:lnSpc>
                <a:spcPts val="1380"/>
              </a:lnSpc>
              <a:spcBef>
                <a:spcPts val="65"/>
              </a:spcBef>
            </a:pPr>
            <a:r>
              <a:rPr sz="1200" spc="-5" dirty="0">
                <a:latin typeface="Times New Roman"/>
                <a:cs typeface="Times New Roman"/>
              </a:rPr>
              <a:t>sao </a:t>
            </a:r>
            <a:r>
              <a:rPr sz="1200" dirty="0">
                <a:latin typeface="Times New Roman"/>
                <a:cs typeface="Times New Roman"/>
              </a:rPr>
              <a:t>hợp đồng vận tải và </a:t>
            </a:r>
            <a:r>
              <a:rPr sz="1200" spc="-5" dirty="0">
                <a:latin typeface="Times New Roman"/>
                <a:cs typeface="Times New Roman"/>
              </a:rPr>
              <a:t>danh sách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khách có </a:t>
            </a:r>
            <a:r>
              <a:rPr sz="1200" dirty="0">
                <a:latin typeface="Times New Roman"/>
                <a:cs typeface="Times New Roman"/>
              </a:rPr>
              <a:t>xác </a:t>
            </a:r>
            <a:r>
              <a:rPr sz="1200" spc="-5" dirty="0">
                <a:latin typeface="Times New Roman"/>
                <a:cs typeface="Times New Roman"/>
              </a:rPr>
              <a:t>nhận của </a:t>
            </a:r>
            <a:r>
              <a:rPr sz="1200" dirty="0">
                <a:latin typeface="Times New Roman"/>
                <a:cs typeface="Times New Roman"/>
              </a:rPr>
              <a:t>đơn vị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(trừ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phục vụ </a:t>
            </a:r>
            <a:r>
              <a:rPr sz="1200" spc="-5" dirty="0">
                <a:latin typeface="Times New Roman"/>
                <a:cs typeface="Times New Roman"/>
              </a:rPr>
              <a:t>đám  tang, </a:t>
            </a:r>
            <a:r>
              <a:rPr sz="1200" dirty="0" err="1">
                <a:latin typeface="Times New Roman"/>
                <a:cs typeface="Times New Roman"/>
              </a:rPr>
              <a:t>đám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c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ới</a:t>
            </a:r>
            <a:r>
              <a:rPr sz="1200" spc="-55" dirty="0">
                <a:latin typeface="Times New Roman"/>
                <a:cs typeface="Times New Roman"/>
              </a:rPr>
              <a:t>);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ts val="1345"/>
              </a:lnSpc>
            </a:pP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bán </a:t>
            </a:r>
            <a:r>
              <a:rPr sz="1200" dirty="0">
                <a:latin typeface="Times New Roman"/>
                <a:cs typeface="Times New Roman"/>
              </a:rPr>
              <a:t>vé, xác </a:t>
            </a:r>
            <a:r>
              <a:rPr sz="1200" spc="-5" dirty="0">
                <a:latin typeface="Times New Roman"/>
                <a:cs typeface="Times New Roman"/>
              </a:rPr>
              <a:t>nhận đặt </a:t>
            </a:r>
            <a:r>
              <a:rPr sz="1200" dirty="0">
                <a:latin typeface="Times New Roman"/>
                <a:cs typeface="Times New Roman"/>
              </a:rPr>
              <a:t>chỗ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hành khách đi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mọi hình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thức.</a:t>
            </a:r>
          </a:p>
          <a:p>
            <a:pPr marL="100965" indent="-88900" algn="just">
              <a:lnSpc>
                <a:spcPct val="100000"/>
              </a:lnSpc>
              <a:spcBef>
                <a:spcPts val="555"/>
              </a:spcBef>
              <a:buChar char="-"/>
              <a:tabLst>
                <a:tab pos="1016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khách du </a:t>
            </a:r>
            <a:r>
              <a:rPr sz="1200" spc="-5" dirty="0">
                <a:latin typeface="Times New Roman"/>
                <a:cs typeface="Times New Roman"/>
              </a:rPr>
              <a:t>lịch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 marL="12700" marR="5080" indent="456565" algn="just">
              <a:lnSpc>
                <a:spcPts val="1380"/>
              </a:lnSpc>
              <a:spcBef>
                <a:spcPts val="825"/>
              </a:spcBef>
            </a:pP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khách du </a:t>
            </a:r>
            <a:r>
              <a:rPr sz="1200" spc="-5" dirty="0">
                <a:latin typeface="Times New Roman"/>
                <a:cs typeface="Times New Roman"/>
              </a:rPr>
              <a:t>lịch </a:t>
            </a:r>
            <a:r>
              <a:rPr sz="1200" dirty="0">
                <a:latin typeface="Times New Roman"/>
                <a:cs typeface="Times New Roman"/>
              </a:rPr>
              <a:t>là 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vận tải không theo </a:t>
            </a:r>
            <a:r>
              <a:rPr sz="1200" spc="-5" dirty="0">
                <a:latin typeface="Times New Roman"/>
                <a:cs typeface="Times New Roman"/>
              </a:rPr>
              <a:t>tuyến cố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thực  </a:t>
            </a:r>
            <a:r>
              <a:rPr sz="1200" dirty="0">
                <a:latin typeface="Times New Roman"/>
                <a:cs typeface="Times New Roman"/>
              </a:rPr>
              <a:t>hiện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5" dirty="0">
                <a:latin typeface="Times New Roman"/>
                <a:cs typeface="Times New Roman"/>
              </a:rPr>
              <a:t>du </a:t>
            </a:r>
            <a:r>
              <a:rPr sz="1200" spc="-5" dirty="0">
                <a:latin typeface="Times New Roman"/>
                <a:cs typeface="Times New Roman"/>
              </a:rPr>
              <a:t>lịch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phải có </a:t>
            </a:r>
            <a:r>
              <a:rPr sz="1200" dirty="0">
                <a:latin typeface="Times New Roman"/>
                <a:cs typeface="Times New Roman"/>
              </a:rPr>
              <a:t>hợp đồng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khách du </a:t>
            </a:r>
            <a:r>
              <a:rPr sz="1200" spc="-5" dirty="0">
                <a:latin typeface="Times New Roman"/>
                <a:cs typeface="Times New Roman"/>
              </a:rPr>
              <a:t>lịch bằng văn bản giữa </a:t>
            </a:r>
            <a:r>
              <a:rPr sz="1200" dirty="0">
                <a:latin typeface="Times New Roman"/>
                <a:cs typeface="Times New Roman"/>
              </a:rPr>
              <a:t>đơn </a:t>
            </a:r>
            <a:r>
              <a:rPr sz="1200" spc="-90" dirty="0">
                <a:latin typeface="Times New Roman"/>
                <a:cs typeface="Times New Roman"/>
              </a:rPr>
              <a:t>vị 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và đơn vị 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du </a:t>
            </a:r>
            <a:r>
              <a:rPr sz="1200" spc="-5" dirty="0">
                <a:latin typeface="Times New Roman"/>
                <a:cs typeface="Times New Roman"/>
              </a:rPr>
              <a:t>lịch hoặc </a:t>
            </a:r>
            <a:r>
              <a:rPr sz="1200" dirty="0">
                <a:latin typeface="Times New Roman"/>
                <a:cs typeface="Times New Roman"/>
              </a:rPr>
              <a:t>lữ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hành;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khách du </a:t>
            </a:r>
            <a:r>
              <a:rPr sz="1200" spc="-5" dirty="0">
                <a:latin typeface="Times New Roman"/>
                <a:cs typeface="Times New Roman"/>
              </a:rPr>
              <a:t>lịch,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mang theo hợp đồng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khách du </a:t>
            </a:r>
            <a:r>
              <a:rPr sz="1200" spc="-5" dirty="0">
                <a:latin typeface="Times New Roman"/>
                <a:cs typeface="Times New Roman"/>
              </a:rPr>
              <a:t>lịch  hoặc </a:t>
            </a:r>
            <a:r>
              <a:rPr sz="1200" dirty="0">
                <a:latin typeface="Times New Roman"/>
                <a:cs typeface="Times New Roman"/>
              </a:rPr>
              <a:t>hợp đồng lữ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(bản </a:t>
            </a:r>
            <a:r>
              <a:rPr sz="1200" spc="-5" dirty="0">
                <a:latin typeface="Times New Roman"/>
                <a:cs typeface="Times New Roman"/>
              </a:rPr>
              <a:t>chính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bản sao </a:t>
            </a:r>
            <a:r>
              <a:rPr sz="1200" dirty="0">
                <a:latin typeface="Times New Roman"/>
                <a:cs typeface="Times New Roman"/>
              </a:rPr>
              <a:t>có xác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của đơn vị 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du </a:t>
            </a:r>
            <a:r>
              <a:rPr sz="1200" spc="-5" dirty="0">
                <a:latin typeface="Times New Roman"/>
                <a:cs typeface="Times New Roman"/>
              </a:rPr>
              <a:t>lịch); </a:t>
            </a:r>
            <a:r>
              <a:rPr sz="1200" spc="-95" dirty="0" err="1" smtClean="0">
                <a:latin typeface="Times New Roman"/>
                <a:cs typeface="Times New Roman"/>
              </a:rPr>
              <a:t>ch</a:t>
            </a:r>
            <a:r>
              <a:rPr lang="vi-VN" sz="1200" spc="-95" dirty="0" smtClean="0">
                <a:latin typeface="Times New Roman"/>
                <a:cs typeface="Times New Roman"/>
              </a:rPr>
              <a:t>ư</a:t>
            </a:r>
            <a:r>
              <a:rPr sz="1200" spc="-95" dirty="0" err="1" smtClean="0">
                <a:latin typeface="Times New Roman"/>
                <a:cs typeface="Times New Roman"/>
              </a:rPr>
              <a:t>ơng</a:t>
            </a:r>
            <a:r>
              <a:rPr sz="1200" spc="-95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trình du </a:t>
            </a:r>
            <a:r>
              <a:rPr sz="1200" spc="-5" dirty="0">
                <a:latin typeface="Times New Roman"/>
                <a:cs typeface="Times New Roman"/>
              </a:rPr>
              <a:t>lịch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danh </a:t>
            </a:r>
            <a:r>
              <a:rPr sz="1200" dirty="0">
                <a:latin typeface="Times New Roman"/>
                <a:cs typeface="Times New Roman"/>
              </a:rPr>
              <a:t>sách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khách;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ts val="1345"/>
              </a:lnSpc>
            </a:pP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bán </a:t>
            </a:r>
            <a:r>
              <a:rPr sz="1200" dirty="0">
                <a:latin typeface="Times New Roman"/>
                <a:cs typeface="Times New Roman"/>
              </a:rPr>
              <a:t>vé, xác </a:t>
            </a:r>
            <a:r>
              <a:rPr sz="1200" spc="-5" dirty="0">
                <a:latin typeface="Times New Roman"/>
                <a:cs typeface="Times New Roman"/>
              </a:rPr>
              <a:t>nhận đặt </a:t>
            </a:r>
            <a:r>
              <a:rPr sz="1200" dirty="0">
                <a:latin typeface="Times New Roman"/>
                <a:cs typeface="Times New Roman"/>
              </a:rPr>
              <a:t>chỗ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hành khách đi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mọi hình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790193"/>
            <a:ext cx="6153150" cy="66518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9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III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TRÁCH NHIỆM CỦA NGƯỜI LÁI XE KINH DOANH VẬN TẢI </a:t>
            </a:r>
            <a:r>
              <a:rPr sz="1200" b="1" dirty="0">
                <a:latin typeface="Times New Roman"/>
                <a:cs typeface="Times New Roman"/>
              </a:rPr>
              <a:t>BẰNG </a:t>
            </a:r>
            <a:r>
              <a:rPr sz="1200" b="1" spc="-5" dirty="0">
                <a:latin typeface="Times New Roman"/>
                <a:cs typeface="Times New Roman"/>
              </a:rPr>
              <a:t>XE </a:t>
            </a:r>
            <a:r>
              <a:rPr sz="1200" b="1" dirty="0">
                <a:latin typeface="Times New Roman"/>
                <a:cs typeface="Times New Roman"/>
              </a:rPr>
              <a:t>Ô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TÔ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 algn="just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CÔNG TÁC CHUẨN </a:t>
            </a:r>
            <a:r>
              <a:rPr sz="1200" dirty="0">
                <a:latin typeface="Times New Roman"/>
                <a:cs typeface="Times New Roman"/>
              </a:rPr>
              <a:t>BỊ</a:t>
            </a:r>
          </a:p>
          <a:p>
            <a:pPr marL="393065" lvl="2" indent="-381000" algn="just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Nắm vững </a:t>
            </a:r>
            <a:r>
              <a:rPr sz="1200" b="1" spc="-5" dirty="0">
                <a:latin typeface="Times New Roman"/>
                <a:cs typeface="Times New Roman"/>
              </a:rPr>
              <a:t>hợp đồng </a:t>
            </a:r>
            <a:r>
              <a:rPr sz="1200" b="1" dirty="0">
                <a:latin typeface="Times New Roman"/>
                <a:cs typeface="Times New Roman"/>
              </a:rPr>
              <a:t>vận</a:t>
            </a:r>
            <a:r>
              <a:rPr sz="1200" b="1" spc="-5" dirty="0">
                <a:latin typeface="Times New Roman"/>
                <a:cs typeface="Times New Roman"/>
              </a:rPr>
              <a:t> tải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 </a:t>
            </a:r>
            <a:r>
              <a:rPr sz="1200" spc="-5" dirty="0">
                <a:latin typeface="Times New Roman"/>
                <a:cs typeface="Times New Roman"/>
              </a:rPr>
              <a:t>hóa,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nhiệm vụ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dirty="0">
                <a:latin typeface="Times New Roman"/>
                <a:cs typeface="Times New Roman"/>
              </a:rPr>
              <a:t>trong hợp đồng hoặc </a:t>
            </a:r>
            <a:r>
              <a:rPr sz="1200" spc="5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lái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cần nắm </a:t>
            </a:r>
            <a:r>
              <a:rPr sz="1200" dirty="0">
                <a:latin typeface="Times New Roman"/>
                <a:cs typeface="Times New Roman"/>
              </a:rPr>
              <a:t>vững nhiệm </a:t>
            </a:r>
            <a:r>
              <a:rPr sz="1200" dirty="0" err="1">
                <a:latin typeface="Times New Roman"/>
                <a:cs typeface="Times New Roman"/>
              </a:rPr>
              <a:t>vụ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giao, </a:t>
            </a:r>
            <a:r>
              <a:rPr sz="1200" dirty="0">
                <a:latin typeface="Times New Roman"/>
                <a:cs typeface="Times New Roman"/>
              </a:rPr>
              <a:t>nhất là các điều kiện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tải.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biết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những khó </a:t>
            </a:r>
            <a:r>
              <a:rPr sz="1200" spc="-85" dirty="0">
                <a:latin typeface="Times New Roman"/>
                <a:cs typeface="Times New Roman"/>
              </a:rPr>
              <a:t>khăn,  </a:t>
            </a:r>
            <a:r>
              <a:rPr sz="1200" dirty="0">
                <a:latin typeface="Times New Roman"/>
                <a:cs typeface="Times New Roman"/>
              </a:rPr>
              <a:t>thuận lợi trong quá 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để đề ra biện pháp thực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hiện.</a:t>
            </a:r>
          </a:p>
          <a:p>
            <a:pPr marL="12700" marR="5715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khách, cần nắm </a:t>
            </a:r>
            <a:r>
              <a:rPr sz="1200" dirty="0">
                <a:latin typeface="Times New Roman"/>
                <a:cs typeface="Times New Roman"/>
              </a:rPr>
              <a:t>vững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lịch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trên tuyến,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0" dirty="0">
                <a:latin typeface="Times New Roman"/>
                <a:cs typeface="Times New Roman"/>
              </a:rPr>
              <a:t>điểm  </a:t>
            </a:r>
            <a:r>
              <a:rPr sz="1200" spc="-5" dirty="0">
                <a:latin typeface="Times New Roman"/>
                <a:cs typeface="Times New Roman"/>
              </a:rPr>
              <a:t>dừng, </a:t>
            </a:r>
            <a:r>
              <a:rPr sz="1200" dirty="0">
                <a:latin typeface="Times New Roman"/>
                <a:cs typeface="Times New Roman"/>
              </a:rPr>
              <a:t>đỗ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giá vé.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75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Kiểm tra </a:t>
            </a:r>
            <a:r>
              <a:rPr sz="1200" b="1" dirty="0">
                <a:latin typeface="Times New Roman"/>
                <a:cs typeface="Times New Roman"/>
              </a:rPr>
              <a:t>an </a:t>
            </a:r>
            <a:r>
              <a:rPr sz="1200" b="1" spc="-5" dirty="0">
                <a:latin typeface="Times New Roman"/>
                <a:cs typeface="Times New Roman"/>
              </a:rPr>
              <a:t>toàn phương tiện trước </a:t>
            </a:r>
            <a:r>
              <a:rPr sz="1200" b="1" dirty="0">
                <a:latin typeface="Times New Roman"/>
                <a:cs typeface="Times New Roman"/>
              </a:rPr>
              <a:t>khi lái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621665" lvl="3" indent="-153035" algn="just">
              <a:lnSpc>
                <a:spcPct val="100000"/>
              </a:lnSpc>
              <a:spcBef>
                <a:spcPts val="1065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Chuẩn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tâm lý, sức </a:t>
            </a:r>
            <a:r>
              <a:rPr sz="1200" dirty="0">
                <a:latin typeface="Times New Roman"/>
                <a:cs typeface="Times New Roman"/>
              </a:rPr>
              <a:t>khỏe, điều </a:t>
            </a:r>
            <a:r>
              <a:rPr sz="1200" spc="-5" dirty="0">
                <a:latin typeface="Times New Roman"/>
                <a:cs typeface="Times New Roman"/>
              </a:rPr>
              <a:t>kiện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spc="-5" dirty="0">
                <a:latin typeface="Times New Roman"/>
                <a:cs typeface="Times New Roman"/>
              </a:rPr>
              <a:t>năng cơ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bản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25000"/>
              </a:lnSpc>
            </a:pPr>
            <a:r>
              <a:rPr sz="1200" spc="-5" dirty="0">
                <a:latin typeface="Times New Roman"/>
                <a:cs typeface="Times New Roman"/>
              </a:rPr>
              <a:t>Trên cơ sở </a:t>
            </a:r>
            <a:r>
              <a:rPr sz="1200" dirty="0">
                <a:latin typeface="Times New Roman"/>
                <a:cs typeface="Times New Roman"/>
              </a:rPr>
              <a:t>các kiến thức và kinh </a:t>
            </a:r>
            <a:r>
              <a:rPr sz="1200" spc="-5" dirty="0">
                <a:latin typeface="Times New Roman"/>
                <a:cs typeface="Times New Roman"/>
              </a:rPr>
              <a:t>nghiệm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đã </a:t>
            </a:r>
            <a:r>
              <a:rPr sz="1200" dirty="0" err="1">
                <a:latin typeface="Times New Roman"/>
                <a:cs typeface="Times New Roman"/>
              </a:rPr>
              <a:t>học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luôn khẳng </a:t>
            </a:r>
            <a:r>
              <a:rPr sz="1200" spc="5" dirty="0">
                <a:latin typeface="Times New Roman"/>
                <a:cs typeface="Times New Roman"/>
              </a:rPr>
              <a:t>định </a:t>
            </a:r>
            <a:r>
              <a:rPr sz="1200" dirty="0">
                <a:latin typeface="Times New Roman"/>
                <a:cs typeface="Times New Roman"/>
              </a:rPr>
              <a:t>mình là </a:t>
            </a:r>
            <a:r>
              <a:rPr sz="1200" spc="-65" dirty="0" err="1">
                <a:latin typeface="Times New Roman"/>
                <a:cs typeface="Times New Roman"/>
              </a:rPr>
              <a:t>một</a:t>
            </a:r>
            <a:r>
              <a:rPr sz="1200" spc="-65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toàn, </a:t>
            </a:r>
            <a:r>
              <a:rPr sz="1200" dirty="0" err="1">
                <a:latin typeface="Times New Roman"/>
                <a:cs typeface="Times New Roman"/>
              </a:rPr>
              <a:t>một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lựa </a:t>
            </a:r>
            <a:r>
              <a:rPr sz="1200" spc="-5" dirty="0">
                <a:latin typeface="Times New Roman"/>
                <a:cs typeface="Times New Roman"/>
              </a:rPr>
              <a:t>chọn, </a:t>
            </a:r>
            <a:r>
              <a:rPr sz="1200" dirty="0">
                <a:latin typeface="Times New Roman"/>
                <a:cs typeface="Times New Roman"/>
              </a:rPr>
              <a:t>tuân thủ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</a:t>
            </a:r>
            <a:r>
              <a:rPr sz="1200" spc="-5" dirty="0" err="1">
                <a:latin typeface="Times New Roman"/>
                <a:cs typeface="Times New Roman"/>
              </a:rPr>
              <a:t>Luật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thông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5" dirty="0">
                <a:latin typeface="Times New Roman"/>
                <a:cs typeface="Times New Roman"/>
              </a:rPr>
              <a:t>tùy </a:t>
            </a:r>
            <a:r>
              <a:rPr sz="1200" dirty="0">
                <a:latin typeface="Times New Roman"/>
                <a:cs typeface="Times New Roman"/>
              </a:rPr>
              <a:t>thuộc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tình </a:t>
            </a:r>
            <a:r>
              <a:rPr sz="1200" spc="-5" dirty="0">
                <a:latin typeface="Times New Roman"/>
                <a:cs typeface="Times New Roman"/>
              </a:rPr>
              <a:t>trạng giao thông, </a:t>
            </a:r>
            <a:r>
              <a:rPr sz="1200" dirty="0">
                <a:latin typeface="Times New Roman"/>
                <a:cs typeface="Times New Roman"/>
              </a:rPr>
              <a:t>điều kiện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để </a:t>
            </a:r>
            <a:r>
              <a:rPr sz="1200" spc="5" dirty="0">
                <a:latin typeface="Times New Roman"/>
                <a:cs typeface="Times New Roman"/>
              </a:rPr>
              <a:t>xử lý </a:t>
            </a:r>
            <a:r>
              <a:rPr sz="1200" dirty="0">
                <a:latin typeface="Times New Roman"/>
                <a:cs typeface="Times New Roman"/>
              </a:rPr>
              <a:t>tình </a:t>
            </a:r>
            <a:r>
              <a:rPr sz="1200" spc="-70" dirty="0">
                <a:latin typeface="Times New Roman"/>
                <a:cs typeface="Times New Roman"/>
              </a:rPr>
              <a:t>huống,  </a:t>
            </a:r>
            <a:r>
              <a:rPr sz="1200" spc="-5" dirty="0">
                <a:latin typeface="Times New Roman"/>
                <a:cs typeface="Times New Roman"/>
              </a:rPr>
              <a:t>bảo đảm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toàn cho </a:t>
            </a:r>
            <a:r>
              <a:rPr sz="1200" dirty="0">
                <a:latin typeface="Times New Roman"/>
                <a:cs typeface="Times New Roman"/>
              </a:rPr>
              <a:t>mình và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 err="1">
                <a:latin typeface="Times New Roman"/>
                <a:cs typeface="Times New Roman"/>
              </a:rPr>
              <a:t>mọi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94665" algn="just">
              <a:lnSpc>
                <a:spcPct val="125000"/>
              </a:lnSpc>
            </a:pPr>
            <a:r>
              <a:rPr sz="1200" spc="-5" dirty="0">
                <a:latin typeface="Times New Roman"/>
                <a:cs typeface="Times New Roman"/>
              </a:rPr>
              <a:t>Để tránh </a:t>
            </a:r>
            <a:r>
              <a:rPr sz="1200" dirty="0">
                <a:latin typeface="Times New Roman"/>
                <a:cs typeface="Times New Roman"/>
              </a:rPr>
              <a:t>mệt mỏi khi lái xe, hãy </a:t>
            </a:r>
            <a:r>
              <a:rPr sz="1200" spc="-5" dirty="0">
                <a:latin typeface="Times New Roman"/>
                <a:cs typeface="Times New Roman"/>
              </a:rPr>
              <a:t>nghỉ </a:t>
            </a:r>
            <a:r>
              <a:rPr sz="1200" dirty="0" err="1">
                <a:latin typeface="Times New Roman"/>
                <a:cs typeface="Times New Roman"/>
              </a:rPr>
              <a:t>ngơi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err="1" smtClean="0">
                <a:latin typeface="Times New Roman"/>
                <a:cs typeface="Times New Roman"/>
              </a:rPr>
              <a:t>tr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ớc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lúc khởi </a:t>
            </a:r>
            <a:r>
              <a:rPr sz="1200" spc="-5" dirty="0">
                <a:latin typeface="Times New Roman"/>
                <a:cs typeface="Times New Roman"/>
              </a:rPr>
              <a:t>hành, </a:t>
            </a:r>
            <a:r>
              <a:rPr sz="1200" dirty="0">
                <a:latin typeface="Times New Roman"/>
                <a:cs typeface="Times New Roman"/>
              </a:rPr>
              <a:t>ít </a:t>
            </a:r>
            <a:r>
              <a:rPr sz="1200" spc="-5" dirty="0">
                <a:latin typeface="Times New Roman"/>
                <a:cs typeface="Times New Roman"/>
              </a:rPr>
              <a:t>nhất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ngủ </a:t>
            </a:r>
            <a:r>
              <a:rPr sz="1200" dirty="0">
                <a:latin typeface="Times New Roman"/>
                <a:cs typeface="Times New Roman"/>
              </a:rPr>
              <a:t>qua một </a:t>
            </a:r>
            <a:r>
              <a:rPr sz="1200" spc="-45" dirty="0">
                <a:latin typeface="Times New Roman"/>
                <a:cs typeface="Times New Roman"/>
              </a:rPr>
              <a:t>đêm  </a:t>
            </a:r>
            <a:r>
              <a:rPr sz="1200" dirty="0" err="1">
                <a:latin typeface="Times New Roman"/>
                <a:cs typeface="Times New Roman"/>
              </a:rPr>
              <a:t>bình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Đừng </a:t>
            </a:r>
            <a:r>
              <a:rPr sz="1200" dirty="0">
                <a:latin typeface="Times New Roman"/>
                <a:cs typeface="Times New Roman"/>
              </a:rPr>
              <a:t>uống thuốc </a:t>
            </a:r>
            <a:r>
              <a:rPr sz="1200" spc="-10" dirty="0">
                <a:latin typeface="Times New Roman"/>
                <a:cs typeface="Times New Roman"/>
              </a:rPr>
              <a:t>gì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làm </a:t>
            </a:r>
            <a:r>
              <a:rPr sz="1200" spc="-5" dirty="0">
                <a:latin typeface="Times New Roman"/>
                <a:cs typeface="Times New Roman"/>
              </a:rPr>
              <a:t>buồn ngủ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 err="1">
                <a:latin typeface="Times New Roman"/>
                <a:cs typeface="Times New Roman"/>
              </a:rPr>
              <a:t>ảnh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h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ởng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khả </a:t>
            </a:r>
            <a:r>
              <a:rPr sz="1200" spc="-5" dirty="0">
                <a:latin typeface="Times New Roman"/>
                <a:cs typeface="Times New Roman"/>
              </a:rPr>
              <a:t>năng </a:t>
            </a:r>
            <a:r>
              <a:rPr sz="1200" dirty="0">
                <a:latin typeface="Times New Roman"/>
                <a:cs typeface="Times New Roman"/>
              </a:rPr>
              <a:t>lái xe. </a:t>
            </a:r>
            <a:r>
              <a:rPr sz="1200" spc="-5" dirty="0" err="1" smtClean="0">
                <a:latin typeface="Times New Roman"/>
                <a:cs typeface="Times New Roman"/>
              </a:rPr>
              <a:t>Đừng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để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những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cảm </a:t>
            </a:r>
            <a:r>
              <a:rPr sz="1200" dirty="0">
                <a:latin typeface="Times New Roman"/>
                <a:cs typeface="Times New Roman"/>
              </a:rPr>
              <a:t>xúc bồn chồn, nóng </a:t>
            </a:r>
            <a:r>
              <a:rPr sz="1200" spc="5" dirty="0">
                <a:latin typeface="Times New Roman"/>
                <a:cs typeface="Times New Roman"/>
              </a:rPr>
              <a:t>nảy </a:t>
            </a:r>
            <a:r>
              <a:rPr sz="1200" dirty="0">
                <a:latin typeface="Times New Roman"/>
                <a:cs typeface="Times New Roman"/>
              </a:rPr>
              <a:t>hoặc lo </a:t>
            </a:r>
            <a:r>
              <a:rPr sz="1200" spc="5" dirty="0">
                <a:latin typeface="Times New Roman"/>
                <a:cs typeface="Times New Roman"/>
              </a:rPr>
              <a:t>lắng, </a:t>
            </a:r>
            <a:r>
              <a:rPr sz="1200" dirty="0">
                <a:latin typeface="Times New Roman"/>
                <a:cs typeface="Times New Roman"/>
              </a:rPr>
              <a:t>v.v…xen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việc lái xe. </a:t>
            </a: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60" dirty="0">
                <a:latin typeface="Times New Roman"/>
                <a:cs typeface="Times New Roman"/>
              </a:rPr>
              <a:t>sau  </a:t>
            </a:r>
            <a:r>
              <a:rPr sz="1200" dirty="0">
                <a:latin typeface="Times New Roman"/>
                <a:cs typeface="Times New Roman"/>
              </a:rPr>
              <a:t>khi đã </a:t>
            </a:r>
            <a:r>
              <a:rPr sz="1200" dirty="0" err="1">
                <a:latin typeface="Times New Roman"/>
                <a:cs typeface="Times New Roman"/>
              </a:rPr>
              <a:t>uống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ợu</a:t>
            </a:r>
            <a:r>
              <a:rPr sz="1200" spc="-7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bia hoặc lúc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5" dirty="0" err="1">
                <a:latin typeface="Times New Roman"/>
                <a:cs typeface="Times New Roman"/>
              </a:rPr>
              <a:t>suy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ợc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không tỉnh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táo.</a:t>
            </a:r>
          </a:p>
          <a:p>
            <a:pPr marL="490855" lvl="3" indent="-154305">
              <a:lnSpc>
                <a:spcPct val="100000"/>
              </a:lnSpc>
              <a:spcBef>
                <a:spcPts val="365"/>
              </a:spcBef>
              <a:buAutoNum type="arabicPeriod" startAt="2"/>
              <a:tabLst>
                <a:tab pos="491490" algn="l"/>
              </a:tabLst>
            </a:pPr>
            <a:r>
              <a:rPr sz="1200" spc="-10" dirty="0">
                <a:latin typeface="Times New Roman"/>
                <a:cs typeface="Times New Roman"/>
              </a:rPr>
              <a:t>Lựa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>
                <a:latin typeface="Times New Roman"/>
                <a:cs typeface="Times New Roman"/>
              </a:rPr>
              <a:t>trang phục đúng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cách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324485">
              <a:lnSpc>
                <a:spcPct val="125000"/>
              </a:lnSpc>
            </a:pP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lựa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>
                <a:latin typeface="Times New Roman"/>
                <a:cs typeface="Times New Roman"/>
              </a:rPr>
              <a:t>trang phục đúng cách, dễ cử động và thuận </a:t>
            </a:r>
            <a:r>
              <a:rPr sz="1200" spc="-5" dirty="0">
                <a:latin typeface="Times New Roman"/>
                <a:cs typeface="Times New Roman"/>
              </a:rPr>
              <a:t>tiện cho </a:t>
            </a:r>
            <a:r>
              <a:rPr sz="1200" dirty="0">
                <a:latin typeface="Times New Roman"/>
                <a:cs typeface="Times New Roman"/>
              </a:rPr>
              <a:t>việc lái </a:t>
            </a:r>
            <a:r>
              <a:rPr sz="1200" spc="-65" dirty="0">
                <a:latin typeface="Times New Roman"/>
                <a:cs typeface="Times New Roman"/>
              </a:rPr>
              <a:t>xe,  </a:t>
            </a:r>
            <a:r>
              <a:rPr sz="1200" dirty="0">
                <a:latin typeface="Times New Roman"/>
                <a:cs typeface="Times New Roman"/>
              </a:rPr>
              <a:t>không cản trở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của cơ thể, </a:t>
            </a:r>
            <a:r>
              <a:rPr sz="1200" dirty="0">
                <a:latin typeface="Times New Roman"/>
                <a:cs typeface="Times New Roman"/>
              </a:rPr>
              <a:t>đáp </a:t>
            </a:r>
            <a:r>
              <a:rPr sz="1200" spc="5" dirty="0">
                <a:latin typeface="Times New Roman"/>
                <a:cs typeface="Times New Roman"/>
              </a:rPr>
              <a:t>ứng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sau:</a:t>
            </a:r>
            <a:endParaRPr sz="1200" dirty="0">
              <a:latin typeface="Times New Roman"/>
              <a:cs typeface="Times New Roman"/>
            </a:endParaRPr>
          </a:p>
          <a:p>
            <a:pPr marL="425450" indent="-88900">
              <a:lnSpc>
                <a:spcPct val="100000"/>
              </a:lnSpc>
              <a:spcBef>
                <a:spcPts val="359"/>
              </a:spcBef>
              <a:buChar char="-"/>
              <a:tabLst>
                <a:tab pos="426084" algn="l"/>
              </a:tabLst>
            </a:pPr>
            <a:r>
              <a:rPr sz="1200" spc="-5" dirty="0">
                <a:latin typeface="Times New Roman"/>
                <a:cs typeface="Times New Roman"/>
              </a:rPr>
              <a:t>Áo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hạn </a:t>
            </a:r>
            <a:r>
              <a:rPr sz="1200" dirty="0">
                <a:latin typeface="Times New Roman"/>
                <a:cs typeface="Times New Roman"/>
              </a:rPr>
              <a:t>chế </a:t>
            </a:r>
            <a:r>
              <a:rPr sz="1200" spc="-5" dirty="0">
                <a:latin typeface="Times New Roman"/>
                <a:cs typeface="Times New Roman"/>
              </a:rPr>
              <a:t>sự </a:t>
            </a:r>
            <a:r>
              <a:rPr sz="1200" dirty="0">
                <a:latin typeface="Times New Roman"/>
                <a:cs typeface="Times New Roman"/>
              </a:rPr>
              <a:t>hoạt động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cánh </a:t>
            </a:r>
            <a:r>
              <a:rPr sz="1200" spc="-5" dirty="0">
                <a:latin typeface="Times New Roman"/>
                <a:cs typeface="Times New Roman"/>
              </a:rPr>
              <a:t>tay, cổ </a:t>
            </a:r>
            <a:r>
              <a:rPr sz="1200" dirty="0">
                <a:latin typeface="Times New Roman"/>
                <a:cs typeface="Times New Roman"/>
              </a:rPr>
              <a:t>tay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cơ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thể;</a:t>
            </a:r>
            <a:endParaRPr sz="1200" dirty="0">
              <a:latin typeface="Times New Roman"/>
              <a:cs typeface="Times New Roman"/>
            </a:endParaRPr>
          </a:p>
          <a:p>
            <a:pPr marL="425450" indent="-88900">
              <a:lnSpc>
                <a:spcPct val="100000"/>
              </a:lnSpc>
              <a:spcBef>
                <a:spcPts val="359"/>
              </a:spcBef>
              <a:buChar char="-"/>
              <a:tabLst>
                <a:tab pos="426084" algn="l"/>
              </a:tabLst>
            </a:pPr>
            <a:r>
              <a:rPr sz="1200" spc="-5" dirty="0">
                <a:latin typeface="Times New Roman"/>
                <a:cs typeface="Times New Roman"/>
              </a:rPr>
              <a:t>Quần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hạn chế sự 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của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chân;</a:t>
            </a:r>
          </a:p>
          <a:p>
            <a:pPr marL="463550" indent="-127000">
              <a:lnSpc>
                <a:spcPct val="100000"/>
              </a:lnSpc>
              <a:spcBef>
                <a:spcPts val="359"/>
              </a:spcBef>
              <a:buChar char="-"/>
              <a:tabLst>
                <a:tab pos="464184" algn="l"/>
              </a:tabLst>
            </a:pPr>
            <a:r>
              <a:rPr sz="1200" dirty="0">
                <a:latin typeface="Times New Roman"/>
                <a:cs typeface="Times New Roman"/>
              </a:rPr>
              <a:t>Tóc </a:t>
            </a:r>
            <a:r>
              <a:rPr sz="1200" spc="-5" dirty="0">
                <a:latin typeface="Times New Roman"/>
                <a:cs typeface="Times New Roman"/>
              </a:rPr>
              <a:t>phải gọn </a:t>
            </a:r>
            <a:r>
              <a:rPr sz="1200" dirty="0">
                <a:latin typeface="Times New Roman"/>
                <a:cs typeface="Times New Roman"/>
              </a:rPr>
              <a:t>để không </a:t>
            </a:r>
            <a:r>
              <a:rPr sz="1200" spc="-5" dirty="0">
                <a:latin typeface="Times New Roman"/>
                <a:cs typeface="Times New Roman"/>
              </a:rPr>
              <a:t>hạn chế </a:t>
            </a:r>
            <a:r>
              <a:rPr sz="1200" dirty="0">
                <a:latin typeface="Times New Roman"/>
                <a:cs typeface="Times New Roman"/>
              </a:rPr>
              <a:t>tầm nhìn, nếu tóc quá </a:t>
            </a:r>
            <a:r>
              <a:rPr sz="1200" spc="-5" dirty="0">
                <a:latin typeface="Times New Roman"/>
                <a:cs typeface="Times New Roman"/>
              </a:rPr>
              <a:t>dài </a:t>
            </a:r>
            <a:r>
              <a:rPr sz="1200" dirty="0">
                <a:latin typeface="Times New Roman"/>
                <a:cs typeface="Times New Roman"/>
              </a:rPr>
              <a:t>phải đội mũ hoặc buộc</a:t>
            </a:r>
            <a:r>
              <a:rPr sz="1200" spc="-5" dirty="0">
                <a:latin typeface="Times New Roman"/>
                <a:cs typeface="Times New Roman"/>
              </a:rPr>
              <a:t> chặt;</a:t>
            </a:r>
            <a:endParaRPr sz="1200" dirty="0">
              <a:latin typeface="Times New Roman"/>
              <a:cs typeface="Times New Roman"/>
            </a:endParaRPr>
          </a:p>
          <a:p>
            <a:pPr marL="426720" indent="-90170">
              <a:lnSpc>
                <a:spcPct val="100000"/>
              </a:lnSpc>
              <a:spcBef>
                <a:spcPts val="359"/>
              </a:spcBef>
              <a:buChar char="-"/>
              <a:tabLst>
                <a:tab pos="427355" algn="l"/>
              </a:tabLst>
            </a:pPr>
            <a:r>
              <a:rPr sz="1200" spc="-5" dirty="0">
                <a:latin typeface="Times New Roman"/>
                <a:cs typeface="Times New Roman"/>
              </a:rPr>
              <a:t>Đi </a:t>
            </a:r>
            <a:r>
              <a:rPr sz="1200" dirty="0">
                <a:latin typeface="Times New Roman"/>
                <a:cs typeface="Times New Roman"/>
              </a:rPr>
              <a:t>giầy đế bằng, giầy thể thao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cảm </a:t>
            </a:r>
            <a:r>
              <a:rPr sz="1200" spc="5" dirty="0" err="1">
                <a:latin typeface="Times New Roman"/>
                <a:cs typeface="Times New Roman"/>
              </a:rPr>
              <a:t>nhận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bàn đạp </a:t>
            </a:r>
            <a:r>
              <a:rPr sz="1200" spc="10" dirty="0">
                <a:latin typeface="Times New Roman"/>
                <a:cs typeface="Times New Roman"/>
              </a:rPr>
              <a:t>ly </a:t>
            </a:r>
            <a:r>
              <a:rPr sz="1200" dirty="0">
                <a:latin typeface="Times New Roman"/>
                <a:cs typeface="Times New Roman"/>
              </a:rPr>
              <a:t>hợp, </a:t>
            </a:r>
            <a:r>
              <a:rPr sz="1200" spc="-5" dirty="0">
                <a:latin typeface="Times New Roman"/>
                <a:cs typeface="Times New Roman"/>
              </a:rPr>
              <a:t>bàn </a:t>
            </a:r>
            <a:r>
              <a:rPr sz="1200" dirty="0">
                <a:latin typeface="Times New Roman"/>
                <a:cs typeface="Times New Roman"/>
              </a:rPr>
              <a:t>đạp </a:t>
            </a:r>
            <a:r>
              <a:rPr sz="1200" spc="-5" dirty="0">
                <a:latin typeface="Times New Roman"/>
                <a:cs typeface="Times New Roman"/>
              </a:rPr>
              <a:t>phanh, </a:t>
            </a:r>
            <a:r>
              <a:rPr sz="1200" dirty="0">
                <a:latin typeface="Times New Roman"/>
                <a:cs typeface="Times New Roman"/>
              </a:rPr>
              <a:t>bàn </a:t>
            </a:r>
            <a:r>
              <a:rPr sz="1200" spc="-5" dirty="0">
                <a:latin typeface="Times New Roman"/>
                <a:cs typeface="Times New Roman"/>
              </a:rPr>
              <a:t>đạp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ga.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200" spc="-5" dirty="0">
                <a:latin typeface="Times New Roman"/>
                <a:cs typeface="Times New Roman"/>
              </a:rPr>
              <a:t>Không </a:t>
            </a:r>
            <a:r>
              <a:rPr sz="1200" dirty="0">
                <a:latin typeface="Times New Roman"/>
                <a:cs typeface="Times New Roman"/>
              </a:rPr>
              <a:t>dùng dép lê và giầy </a:t>
            </a:r>
            <a:r>
              <a:rPr sz="1200" spc="5" dirty="0">
                <a:latin typeface="Times New Roman"/>
                <a:cs typeface="Times New Roman"/>
              </a:rPr>
              <a:t>đế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cao.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4511166"/>
            <a:ext cx="6155690" cy="27692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301875" algn="just"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latin typeface="Times New Roman"/>
                <a:cs typeface="Times New Roman"/>
              </a:rPr>
              <a:t>Hình 3.1. </a:t>
            </a:r>
            <a:r>
              <a:rPr sz="1200" spc="-10" dirty="0">
                <a:latin typeface="Times New Roman"/>
                <a:cs typeface="Times New Roman"/>
              </a:rPr>
              <a:t>Lựa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>
                <a:latin typeface="Times New Roman"/>
                <a:cs typeface="Times New Roman"/>
              </a:rPr>
              <a:t>trang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phục</a:t>
            </a:r>
          </a:p>
          <a:p>
            <a:pPr marL="337185" algn="just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latin typeface="Times New Roman"/>
                <a:cs typeface="Times New Roman"/>
              </a:rPr>
              <a:t>3. </a:t>
            </a: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ts val="1800"/>
              </a:lnSpc>
              <a:spcBef>
                <a:spcPts val="120"/>
              </a:spcBef>
            </a:pPr>
            <a:r>
              <a:rPr sz="1200" spc="-5" dirty="0">
                <a:latin typeface="Times New Roman"/>
                <a:cs typeface="Times New Roman"/>
              </a:rPr>
              <a:t>Những </a:t>
            </a:r>
            <a:r>
              <a:rPr sz="1200" dirty="0">
                <a:latin typeface="Times New Roman"/>
                <a:cs typeface="Times New Roman"/>
              </a:rPr>
              <a:t>biện </a:t>
            </a:r>
            <a:r>
              <a:rPr sz="1200" spc="-5" dirty="0">
                <a:latin typeface="Times New Roman"/>
                <a:cs typeface="Times New Roman"/>
              </a:rPr>
              <a:t>pháp </a:t>
            </a:r>
            <a:r>
              <a:rPr sz="1200" dirty="0">
                <a:latin typeface="Times New Roman"/>
                <a:cs typeface="Times New Roman"/>
              </a:rPr>
              <a:t>phòng </a:t>
            </a:r>
            <a:r>
              <a:rPr sz="1200" spc="-5" dirty="0">
                <a:latin typeface="Times New Roman"/>
                <a:cs typeface="Times New Roman"/>
              </a:rPr>
              <a:t>ngừa </a:t>
            </a:r>
            <a:r>
              <a:rPr sz="1200" spc="-5" dirty="0" err="1">
                <a:latin typeface="Times New Roman"/>
                <a:cs typeface="Times New Roman"/>
              </a:rPr>
              <a:t>cần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rèn </a:t>
            </a:r>
            <a:r>
              <a:rPr sz="1200" spc="-5" dirty="0">
                <a:latin typeface="Times New Roman"/>
                <a:cs typeface="Times New Roman"/>
              </a:rPr>
              <a:t>luyện </a:t>
            </a:r>
            <a:r>
              <a:rPr sz="1200" dirty="0">
                <a:latin typeface="Times New Roman"/>
                <a:cs typeface="Times New Roman"/>
              </a:rPr>
              <a:t>thành một </a:t>
            </a:r>
            <a:r>
              <a:rPr sz="1200" spc="-5" dirty="0">
                <a:latin typeface="Times New Roman"/>
                <a:cs typeface="Times New Roman"/>
              </a:rPr>
              <a:t>thói </a:t>
            </a:r>
            <a:r>
              <a:rPr sz="1200" dirty="0">
                <a:latin typeface="Times New Roman"/>
                <a:cs typeface="Times New Roman"/>
              </a:rPr>
              <a:t>quen, </a:t>
            </a:r>
            <a:r>
              <a:rPr sz="1200" spc="-5" dirty="0">
                <a:latin typeface="Times New Roman"/>
                <a:cs typeface="Times New Roman"/>
              </a:rPr>
              <a:t>đơn giản </a:t>
            </a:r>
            <a:r>
              <a:rPr sz="1200" dirty="0">
                <a:latin typeface="Times New Roman"/>
                <a:cs typeface="Times New Roman"/>
              </a:rPr>
              <a:t>là hàng </a:t>
            </a:r>
            <a:r>
              <a:rPr sz="1200" spc="-50" dirty="0">
                <a:latin typeface="Times New Roman"/>
                <a:cs typeface="Times New Roman"/>
              </a:rPr>
              <a:t>ngày  </a:t>
            </a:r>
            <a:r>
              <a:rPr sz="1200" dirty="0">
                <a:latin typeface="Times New Roman"/>
                <a:cs typeface="Times New Roman"/>
              </a:rPr>
              <a:t>kiểm tra lại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khởi </a:t>
            </a:r>
            <a:r>
              <a:rPr sz="1200" spc="-5" dirty="0">
                <a:latin typeface="Times New Roman"/>
                <a:cs typeface="Times New Roman"/>
              </a:rPr>
              <a:t>hành. Điều </a:t>
            </a:r>
            <a:r>
              <a:rPr sz="1200" dirty="0">
                <a:latin typeface="Times New Roman"/>
                <a:cs typeface="Times New Roman"/>
              </a:rPr>
              <a:t>đó </a:t>
            </a:r>
            <a:r>
              <a:rPr sz="1200" spc="-5" dirty="0">
                <a:latin typeface="Times New Roman"/>
                <a:cs typeface="Times New Roman"/>
              </a:rPr>
              <a:t>sẽ giúp </a:t>
            </a:r>
            <a:r>
              <a:rPr sz="1200" spc="-5" dirty="0" err="1">
                <a:latin typeface="Times New Roman"/>
                <a:cs typeface="Times New Roman"/>
              </a:rPr>
              <a:t>tránh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những điều phiền phức không </a:t>
            </a:r>
            <a:r>
              <a:rPr sz="1200" spc="-95" dirty="0">
                <a:latin typeface="Times New Roman"/>
                <a:cs typeface="Times New Roman"/>
              </a:rPr>
              <a:t>đáng 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và làm </a:t>
            </a:r>
            <a:r>
              <a:rPr sz="1200" spc="-5" dirty="0">
                <a:latin typeface="Times New Roman"/>
                <a:cs typeface="Times New Roman"/>
              </a:rPr>
              <a:t>cho chuyến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suôn sẻ, thuận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lợi.</a:t>
            </a:r>
          </a:p>
          <a:p>
            <a:pPr marL="337185" marR="3632835">
              <a:lnSpc>
                <a:spcPts val="1800"/>
              </a:lnSpc>
            </a:pPr>
            <a:r>
              <a:rPr sz="1200" spc="-5" dirty="0">
                <a:latin typeface="Times New Roman"/>
                <a:cs typeface="Times New Roman"/>
              </a:rPr>
              <a:t>a) Kiểm </a:t>
            </a:r>
            <a:r>
              <a:rPr sz="1200" dirty="0">
                <a:latin typeface="Times New Roman"/>
                <a:cs typeface="Times New Roman"/>
              </a:rPr>
              <a:t>tra khoang động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 </a:t>
            </a:r>
            <a:r>
              <a:rPr sz="1200" spc="-5" dirty="0">
                <a:latin typeface="Times New Roman"/>
                <a:cs typeface="Times New Roman"/>
              </a:rPr>
              <a:t>Mở </a:t>
            </a:r>
            <a:r>
              <a:rPr sz="1200" dirty="0">
                <a:latin typeface="Times New Roman"/>
                <a:cs typeface="Times New Roman"/>
              </a:rPr>
              <a:t>nắp khoang động </a:t>
            </a:r>
            <a:r>
              <a:rPr sz="1200" spc="-5" dirty="0">
                <a:latin typeface="Times New Roman"/>
                <a:cs typeface="Times New Roman"/>
              </a:rPr>
              <a:t>cơ, </a:t>
            </a:r>
            <a:r>
              <a:rPr sz="1200" dirty="0">
                <a:latin typeface="Times New Roman"/>
                <a:cs typeface="Times New Roman"/>
              </a:rPr>
              <a:t>thực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hiện:</a:t>
            </a:r>
          </a:p>
          <a:p>
            <a:pPr marL="425450" indent="-88900">
              <a:lnSpc>
                <a:spcPct val="100000"/>
              </a:lnSpc>
              <a:spcBef>
                <a:spcPts val="240"/>
              </a:spcBef>
              <a:buChar char="-"/>
              <a:tabLst>
                <a:tab pos="426084" algn="l"/>
              </a:tabLst>
            </a:pPr>
            <a:r>
              <a:rPr sz="1200" spc="-5" dirty="0">
                <a:latin typeface="Times New Roman"/>
                <a:cs typeface="Times New Roman"/>
              </a:rPr>
              <a:t>Kiểm tra, </a:t>
            </a:r>
            <a:r>
              <a:rPr sz="1200" dirty="0">
                <a:latin typeface="Times New Roman"/>
                <a:cs typeface="Times New Roman"/>
              </a:rPr>
              <a:t>bổ sung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dầu </a:t>
            </a:r>
            <a:r>
              <a:rPr sz="1200" dirty="0">
                <a:latin typeface="Times New Roman"/>
                <a:cs typeface="Times New Roman"/>
              </a:rPr>
              <a:t>phanh </a:t>
            </a:r>
            <a:r>
              <a:rPr sz="1200" spc="-5" dirty="0">
                <a:latin typeface="Times New Roman"/>
                <a:cs typeface="Times New Roman"/>
              </a:rPr>
              <a:t>(loại </a:t>
            </a:r>
            <a:r>
              <a:rPr sz="1200" dirty="0">
                <a:latin typeface="Times New Roman"/>
                <a:cs typeface="Times New Roman"/>
              </a:rPr>
              <a:t>phanh </a:t>
            </a:r>
            <a:r>
              <a:rPr sz="1200" spc="-5" dirty="0">
                <a:latin typeface="Times New Roman"/>
                <a:cs typeface="Times New Roman"/>
              </a:rPr>
              <a:t>dầu)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dầu </a:t>
            </a:r>
            <a:r>
              <a:rPr sz="1200" spc="10" dirty="0">
                <a:latin typeface="Times New Roman"/>
                <a:cs typeface="Times New Roman"/>
              </a:rPr>
              <a:t>ly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hợp;</a:t>
            </a:r>
          </a:p>
          <a:p>
            <a:pPr marL="12700" marR="9525" indent="324485" algn="just">
              <a:lnSpc>
                <a:spcPct val="125000"/>
              </a:lnSpc>
              <a:buChar char="-"/>
              <a:tabLst>
                <a:tab pos="434975" algn="l"/>
              </a:tabLst>
            </a:pP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bổ </a:t>
            </a:r>
            <a:r>
              <a:rPr sz="1200" spc="-5" dirty="0">
                <a:latin typeface="Times New Roman"/>
                <a:cs typeface="Times New Roman"/>
              </a:rPr>
              <a:t>sung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làm mát động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(động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làm mát </a:t>
            </a:r>
            <a:r>
              <a:rPr sz="1200" spc="-5" dirty="0" err="1">
                <a:latin typeface="Times New Roman"/>
                <a:cs typeface="Times New Roman"/>
              </a:rPr>
              <a:t>bằng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n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ớc</a:t>
            </a:r>
            <a:r>
              <a:rPr sz="1200" spc="-55" dirty="0">
                <a:latin typeface="Times New Roman"/>
                <a:cs typeface="Times New Roman"/>
              </a:rPr>
              <a:t>).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spc="-110" dirty="0">
                <a:latin typeface="Times New Roman"/>
                <a:cs typeface="Times New Roman"/>
              </a:rPr>
              <a:t>kiểm  </a:t>
            </a:r>
            <a:r>
              <a:rPr sz="1200" spc="-5" dirty="0">
                <a:latin typeface="Times New Roman"/>
                <a:cs typeface="Times New Roman"/>
              </a:rPr>
              <a:t>tra,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chỉnh, </a:t>
            </a:r>
            <a:r>
              <a:rPr sz="1200" dirty="0">
                <a:latin typeface="Times New Roman"/>
                <a:cs typeface="Times New Roman"/>
              </a:rPr>
              <a:t>khắc </a:t>
            </a:r>
            <a:r>
              <a:rPr sz="1200" dirty="0" err="1">
                <a:latin typeface="Times New Roman"/>
                <a:cs typeface="Times New Roman"/>
              </a:rPr>
              <a:t>phục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80" dirty="0" smtClean="0">
                <a:latin typeface="Times New Roman"/>
                <a:cs typeface="Times New Roman"/>
              </a:rPr>
              <a:t>h</a:t>
            </a:r>
            <a:r>
              <a:rPr lang="vi-VN" sz="1200" spc="-180" dirty="0" smtClean="0">
                <a:latin typeface="Times New Roman"/>
                <a:cs typeface="Times New Roman"/>
              </a:rPr>
              <a:t>ư</a:t>
            </a:r>
            <a:r>
              <a:rPr sz="1200" spc="-1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hỏng đối với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thiết bị làm mát động </a:t>
            </a:r>
            <a:r>
              <a:rPr sz="1200" dirty="0" err="1">
                <a:latin typeface="Times New Roman"/>
                <a:cs typeface="Times New Roman"/>
              </a:rPr>
              <a:t>cơ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90" dirty="0" err="1" smtClean="0">
                <a:latin typeface="Times New Roman"/>
                <a:cs typeface="Times New Roman"/>
              </a:rPr>
              <a:t>nh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smtClean="0">
                <a:latin typeface="Times New Roman"/>
                <a:cs typeface="Times New Roman"/>
              </a:rPr>
              <a:t>: </a:t>
            </a:r>
            <a:r>
              <a:rPr sz="1200" spc="-5" dirty="0" err="1">
                <a:latin typeface="Times New Roman"/>
                <a:cs typeface="Times New Roman"/>
              </a:rPr>
              <a:t>Két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ớc</a:t>
            </a:r>
            <a:r>
              <a:rPr sz="1200" spc="-75" dirty="0" smtClean="0">
                <a:latin typeface="Times New Roman"/>
                <a:cs typeface="Times New Roman"/>
              </a:rPr>
              <a:t>,</a:t>
            </a:r>
            <a:r>
              <a:rPr lang="en-US" sz="1200" spc="-75" dirty="0" smtClean="0">
                <a:latin typeface="Times New Roman"/>
                <a:cs typeface="Times New Roman"/>
              </a:rPr>
              <a:t> </a:t>
            </a:r>
            <a:r>
              <a:rPr lang="en-US" sz="1200" spc="-75" dirty="0" err="1" smtClean="0">
                <a:latin typeface="Times New Roman"/>
                <a:cs typeface="Times New Roman"/>
              </a:rPr>
              <a:t>quạt</a:t>
            </a:r>
            <a:r>
              <a:rPr lang="en-US" sz="1200" spc="-75" dirty="0" smtClean="0">
                <a:latin typeface="Times New Roman"/>
                <a:cs typeface="Times New Roman"/>
              </a:rPr>
              <a:t> </a:t>
            </a:r>
            <a:r>
              <a:rPr lang="en-US" sz="1200" spc="-75" dirty="0" err="1" smtClean="0">
                <a:latin typeface="Times New Roman"/>
                <a:cs typeface="Times New Roman"/>
              </a:rPr>
              <a:t>gió</a:t>
            </a:r>
            <a:r>
              <a:rPr lang="en-US" sz="1200" spc="-75" dirty="0" smtClean="0">
                <a:latin typeface="Times New Roman"/>
                <a:cs typeface="Times New Roman"/>
              </a:rPr>
              <a:t>,</a:t>
            </a:r>
            <a:r>
              <a:rPr lang="en-US" sz="1200" spc="-13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dây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đai quạt </a:t>
            </a:r>
            <a:r>
              <a:rPr sz="1200" spc="-5" dirty="0">
                <a:latin typeface="Times New Roman"/>
                <a:cs typeface="Times New Roman"/>
              </a:rPr>
              <a:t>gió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bơm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ớc</a:t>
            </a:r>
            <a:r>
              <a:rPr sz="1200" spc="-7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425450" indent="-88900" algn="just">
              <a:lnSpc>
                <a:spcPct val="100000"/>
              </a:lnSpc>
              <a:spcBef>
                <a:spcPts val="360"/>
              </a:spcBef>
              <a:buChar char="-"/>
              <a:tabLst>
                <a:tab pos="426084" algn="l"/>
              </a:tabLst>
            </a:pPr>
            <a:r>
              <a:rPr sz="1200" spc="-5" dirty="0">
                <a:latin typeface="Times New Roman"/>
                <a:cs typeface="Times New Roman"/>
              </a:rPr>
              <a:t>Kiểm tra, </a:t>
            </a:r>
            <a:r>
              <a:rPr sz="1200" dirty="0">
                <a:latin typeface="Times New Roman"/>
                <a:cs typeface="Times New Roman"/>
              </a:rPr>
              <a:t>bổ sung </a:t>
            </a:r>
            <a:r>
              <a:rPr sz="1200" spc="-5" dirty="0">
                <a:latin typeface="Times New Roman"/>
                <a:cs typeface="Times New Roman"/>
              </a:rPr>
              <a:t>dầu </a:t>
            </a:r>
            <a:r>
              <a:rPr sz="1200" dirty="0">
                <a:latin typeface="Times New Roman"/>
                <a:cs typeface="Times New Roman"/>
              </a:rPr>
              <a:t>bôi trơn động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69714" y="7285608"/>
            <a:ext cx="3132455" cy="1733550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mức dầu bôi trơn động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cơ.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34516" y="7282560"/>
            <a:ext cx="3132455" cy="1739264"/>
            <a:chOff x="934516" y="7282560"/>
            <a:chExt cx="3132455" cy="1739264"/>
          </a:xfrm>
        </p:grpSpPr>
        <p:sp>
          <p:nvSpPr>
            <p:cNvPr id="5" name="object 5"/>
            <p:cNvSpPr/>
            <p:nvPr/>
          </p:nvSpPr>
          <p:spPr>
            <a:xfrm>
              <a:off x="934516" y="7282573"/>
              <a:ext cx="3132455" cy="1739264"/>
            </a:xfrm>
            <a:custGeom>
              <a:avLst/>
              <a:gdLst/>
              <a:ahLst/>
              <a:cxnLst/>
              <a:rect l="l" t="t" r="r" b="b"/>
              <a:pathLst>
                <a:path w="3132454" h="1739265">
                  <a:moveTo>
                    <a:pt x="6096" y="6159"/>
                  </a:moveTo>
                  <a:lnTo>
                    <a:pt x="0" y="6159"/>
                  </a:lnTo>
                  <a:lnTo>
                    <a:pt x="0" y="1733105"/>
                  </a:lnTo>
                  <a:lnTo>
                    <a:pt x="6096" y="1733105"/>
                  </a:lnTo>
                  <a:lnTo>
                    <a:pt x="6096" y="6159"/>
                  </a:lnTo>
                  <a:close/>
                </a:path>
                <a:path w="3132454" h="1739265">
                  <a:moveTo>
                    <a:pt x="3132061" y="1733118"/>
                  </a:moveTo>
                  <a:lnTo>
                    <a:pt x="6096" y="1733118"/>
                  </a:lnTo>
                  <a:lnTo>
                    <a:pt x="0" y="1733118"/>
                  </a:lnTo>
                  <a:lnTo>
                    <a:pt x="0" y="1739201"/>
                  </a:lnTo>
                  <a:lnTo>
                    <a:pt x="6096" y="1739201"/>
                  </a:lnTo>
                  <a:lnTo>
                    <a:pt x="3132061" y="1739201"/>
                  </a:lnTo>
                  <a:lnTo>
                    <a:pt x="3132061" y="1733118"/>
                  </a:lnTo>
                  <a:close/>
                </a:path>
                <a:path w="3132454" h="1739265">
                  <a:moveTo>
                    <a:pt x="3132061" y="0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83"/>
                  </a:lnTo>
                  <a:lnTo>
                    <a:pt x="6096" y="6083"/>
                  </a:lnTo>
                  <a:lnTo>
                    <a:pt x="3132061" y="6083"/>
                  </a:lnTo>
                  <a:lnTo>
                    <a:pt x="31320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249679" y="7316469"/>
              <a:ext cx="1845945" cy="166496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7" name="object 7"/>
          <p:cNvSpPr/>
          <p:nvPr/>
        </p:nvSpPr>
        <p:spPr>
          <a:xfrm>
            <a:off x="943610" y="709294"/>
            <a:ext cx="6115049" cy="38290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36</a:t>
            </a:fld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8230" y="4586604"/>
            <a:ext cx="1970405" cy="1661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36606"/>
              </p:ext>
            </p:extLst>
          </p:nvPr>
        </p:nvGraphicFramePr>
        <p:xfrm>
          <a:off x="934516" y="914400"/>
          <a:ext cx="6264910" cy="8255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32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2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930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Kiểm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tra mức dầu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phanh.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3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Kiểm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tra mức dầu trợ lực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lái.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85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Kiểm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tra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mức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lang="vi-VN" sz="1200" spc="-8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0" dirty="0" err="1" smtClean="0">
                          <a:latin typeface="Times New Roman"/>
                          <a:cs typeface="Times New Roman"/>
                        </a:rPr>
                        <a:t>ớc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làm mát động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cơ.</a:t>
                      </a: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0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Kiểm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tra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mức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lang="vi-VN" sz="1200" spc="-8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0" dirty="0" err="1" smtClean="0">
                          <a:latin typeface="Times New Roman"/>
                          <a:cs typeface="Times New Roman"/>
                        </a:rPr>
                        <a:t>ớc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rửa</a:t>
                      </a:r>
                      <a:r>
                        <a:rPr sz="12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kính.</a:t>
                      </a: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249680" y="1000125"/>
            <a:ext cx="1845945" cy="15754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83005" y="2813685"/>
            <a:ext cx="1865630" cy="16370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25855" y="6451600"/>
            <a:ext cx="1920239" cy="24885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37</a:t>
            </a:fld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115313"/>
            <a:ext cx="6153150" cy="256736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37185" algn="just"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latin typeface="Times New Roman"/>
                <a:cs typeface="Times New Roman"/>
              </a:rPr>
              <a:t>b) </a:t>
            </a: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xung </a:t>
            </a:r>
            <a:r>
              <a:rPr sz="1200" spc="-5" dirty="0">
                <a:latin typeface="Times New Roman"/>
                <a:cs typeface="Times New Roman"/>
              </a:rPr>
              <a:t>quanh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ôtô</a:t>
            </a:r>
          </a:p>
          <a:p>
            <a:pPr marL="12700" marR="5715" indent="324485" algn="just">
              <a:lnSpc>
                <a:spcPct val="125000"/>
              </a:lnSpc>
              <a:buChar char="-"/>
              <a:tabLst>
                <a:tab pos="46990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trách </a:t>
            </a:r>
            <a:r>
              <a:rPr sz="1200" dirty="0">
                <a:latin typeface="Times New Roman"/>
                <a:cs typeface="Times New Roman"/>
              </a:rPr>
              <a:t>nhiệm tạo thói </a:t>
            </a:r>
            <a:r>
              <a:rPr sz="1200" spc="-5" dirty="0">
                <a:latin typeface="Times New Roman"/>
                <a:cs typeface="Times New Roman"/>
              </a:rPr>
              <a:t>quen quan sát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mình, để kiểm tra xem </a:t>
            </a:r>
            <a:r>
              <a:rPr sz="1200" spc="-5" dirty="0">
                <a:latin typeface="Times New Roman"/>
                <a:cs typeface="Times New Roman"/>
              </a:rPr>
              <a:t>liệu có </a:t>
            </a:r>
            <a:r>
              <a:rPr sz="1200" spc="-60" dirty="0">
                <a:latin typeface="Times New Roman"/>
                <a:cs typeface="Times New Roman"/>
              </a:rPr>
              <a:t>bất  </a:t>
            </a:r>
            <a:r>
              <a:rPr sz="1200" spc="5" dirty="0">
                <a:latin typeface="Times New Roman"/>
                <a:cs typeface="Times New Roman"/>
              </a:rPr>
              <a:t>kỳ </a:t>
            </a:r>
            <a:r>
              <a:rPr sz="1200" spc="-5" dirty="0">
                <a:latin typeface="Times New Roman"/>
                <a:cs typeface="Times New Roman"/>
              </a:rPr>
              <a:t>sự </a:t>
            </a:r>
            <a:r>
              <a:rPr sz="1200" dirty="0">
                <a:latin typeface="Times New Roman"/>
                <a:cs typeface="Times New Roman"/>
              </a:rPr>
              <a:t>hỏng hóc </a:t>
            </a:r>
            <a:r>
              <a:rPr sz="1200" spc="-5" dirty="0">
                <a:latin typeface="Times New Roman"/>
                <a:cs typeface="Times New Roman"/>
              </a:rPr>
              <a:t>nào </a:t>
            </a:r>
            <a:r>
              <a:rPr sz="1200" dirty="0">
                <a:latin typeface="Times New Roman"/>
                <a:cs typeface="Times New Roman"/>
              </a:rPr>
              <a:t>ở thân xe, kể </a:t>
            </a:r>
            <a:r>
              <a:rPr sz="1200" spc="-5" dirty="0">
                <a:latin typeface="Times New Roman"/>
                <a:cs typeface="Times New Roman"/>
              </a:rPr>
              <a:t>cả cửa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1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xe, kiểm tra và lau </a:t>
            </a:r>
            <a:r>
              <a:rPr sz="1200" spc="-5" dirty="0">
                <a:latin typeface="Times New Roman"/>
                <a:cs typeface="Times New Roman"/>
              </a:rPr>
              <a:t>sạch đèn chiếu sáng, </a:t>
            </a:r>
            <a:r>
              <a:rPr sz="1200" dirty="0">
                <a:latin typeface="Times New Roman"/>
                <a:cs typeface="Times New Roman"/>
              </a:rPr>
              <a:t>đèn  </a:t>
            </a:r>
            <a:r>
              <a:rPr sz="1200" spc="-5" dirty="0">
                <a:latin typeface="Times New Roman"/>
                <a:cs typeface="Times New Roman"/>
              </a:rPr>
              <a:t>hậu, đèn phanh, </a:t>
            </a:r>
            <a:r>
              <a:rPr sz="1200" dirty="0">
                <a:latin typeface="Times New Roman"/>
                <a:cs typeface="Times New Roman"/>
              </a:rPr>
              <a:t>đèn </a:t>
            </a:r>
            <a:r>
              <a:rPr sz="1200" spc="-5" dirty="0">
                <a:latin typeface="Times New Roman"/>
                <a:cs typeface="Times New Roman"/>
              </a:rPr>
              <a:t>soi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dirty="0" err="1">
                <a:latin typeface="Times New Roman"/>
                <a:cs typeface="Times New Roman"/>
              </a:rPr>
              <a:t>xin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25000"/>
              </a:lnSpc>
            </a:pPr>
            <a:r>
              <a:rPr sz="1200" spc="-5" dirty="0">
                <a:latin typeface="Times New Roman"/>
                <a:cs typeface="Times New Roman"/>
              </a:rPr>
              <a:t>Khởi </a:t>
            </a:r>
            <a:r>
              <a:rPr sz="1200" dirty="0">
                <a:latin typeface="Times New Roman"/>
                <a:cs typeface="Times New Roman"/>
              </a:rPr>
              <a:t>động động cơ, </a:t>
            </a:r>
            <a:r>
              <a:rPr sz="1200" spc="-5" dirty="0">
                <a:latin typeface="Times New Roman"/>
                <a:cs typeface="Times New Roman"/>
              </a:rPr>
              <a:t>bật hết các </a:t>
            </a:r>
            <a:r>
              <a:rPr sz="1200" dirty="0">
                <a:latin typeface="Times New Roman"/>
                <a:cs typeface="Times New Roman"/>
              </a:rPr>
              <a:t>công tắc </a:t>
            </a:r>
            <a:r>
              <a:rPr sz="1200" spc="-5" dirty="0">
                <a:latin typeface="Times New Roman"/>
                <a:cs typeface="Times New Roman"/>
              </a:rPr>
              <a:t>đèn, </a:t>
            </a:r>
            <a:r>
              <a:rPr sz="1200" dirty="0">
                <a:latin typeface="Times New Roman"/>
                <a:cs typeface="Times New Roman"/>
              </a:rPr>
              <a:t>kiểm tra </a:t>
            </a:r>
            <a:r>
              <a:rPr sz="1200" spc="-5" dirty="0">
                <a:latin typeface="Times New Roman"/>
                <a:cs typeface="Times New Roman"/>
              </a:rPr>
              <a:t>đèn có hoạt </a:t>
            </a:r>
            <a:r>
              <a:rPr sz="1200" dirty="0">
                <a:latin typeface="Times New Roman"/>
                <a:cs typeface="Times New Roman"/>
              </a:rPr>
              <a:t>động tốt </a:t>
            </a:r>
            <a:r>
              <a:rPr sz="1200" spc="-5" dirty="0">
                <a:latin typeface="Times New Roman"/>
                <a:cs typeface="Times New Roman"/>
              </a:rPr>
              <a:t>không. </a:t>
            </a:r>
            <a:r>
              <a:rPr sz="1200" spc="-5" dirty="0" err="1" smtClean="0">
                <a:latin typeface="Times New Roman"/>
                <a:cs typeface="Times New Roman"/>
              </a:rPr>
              <a:t>Nếu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hỏng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sửa </a:t>
            </a:r>
            <a:r>
              <a:rPr sz="1200" spc="-5" dirty="0">
                <a:latin typeface="Times New Roman"/>
                <a:cs typeface="Times New Roman"/>
              </a:rPr>
              <a:t>chữa, </a:t>
            </a:r>
            <a:r>
              <a:rPr sz="1200" spc="5" dirty="0">
                <a:latin typeface="Times New Roman"/>
                <a:cs typeface="Times New Roman"/>
              </a:rPr>
              <a:t>thay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thế.</a:t>
            </a:r>
          </a:p>
          <a:p>
            <a:pPr marL="426720" indent="-90170">
              <a:lnSpc>
                <a:spcPct val="100000"/>
              </a:lnSpc>
              <a:spcBef>
                <a:spcPts val="360"/>
              </a:spcBef>
              <a:buChar char="-"/>
              <a:tabLst>
                <a:tab pos="427355" algn="l"/>
              </a:tabLst>
            </a:pPr>
            <a:r>
              <a:rPr sz="1200" spc="-10" dirty="0">
                <a:latin typeface="Times New Roman"/>
                <a:cs typeface="Times New Roman"/>
              </a:rPr>
              <a:t>Lau </a:t>
            </a:r>
            <a:r>
              <a:rPr sz="1200" spc="-5" dirty="0">
                <a:latin typeface="Times New Roman"/>
                <a:cs typeface="Times New Roman"/>
              </a:rPr>
              <a:t>sạch </a:t>
            </a:r>
            <a:r>
              <a:rPr sz="1200" dirty="0">
                <a:latin typeface="Times New Roman"/>
                <a:cs typeface="Times New Roman"/>
              </a:rPr>
              <a:t>kính </a:t>
            </a:r>
            <a:r>
              <a:rPr sz="1200" spc="-5" dirty="0">
                <a:latin typeface="Times New Roman"/>
                <a:cs typeface="Times New Roman"/>
              </a:rPr>
              <a:t>chắn gió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kính ở </a:t>
            </a:r>
            <a:r>
              <a:rPr sz="1200" spc="-5" dirty="0">
                <a:latin typeface="Times New Roman"/>
                <a:cs typeface="Times New Roman"/>
              </a:rPr>
              <a:t>cửa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12700" marR="6350" indent="324485">
              <a:lnSpc>
                <a:spcPct val="125000"/>
              </a:lnSpc>
              <a:buChar char="-"/>
              <a:tabLst>
                <a:tab pos="434975" algn="l"/>
              </a:tabLst>
            </a:pP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</a:t>
            </a:r>
            <a:r>
              <a:rPr sz="1200" spc="-5" dirty="0">
                <a:latin typeface="Times New Roman"/>
                <a:cs typeface="Times New Roman"/>
              </a:rPr>
              <a:t>áp suất </a:t>
            </a:r>
            <a:r>
              <a:rPr sz="1200" dirty="0">
                <a:latin typeface="Times New Roman"/>
                <a:cs typeface="Times New Roman"/>
              </a:rPr>
              <a:t>các bánh xe, độ mài mòn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lốp,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các dị </a:t>
            </a:r>
            <a:r>
              <a:rPr sz="1200" spc="-5" dirty="0" err="1">
                <a:latin typeface="Times New Roman"/>
                <a:cs typeface="Times New Roman"/>
              </a:rPr>
              <a:t>vật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lang="en-US" sz="1200" spc="-11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đinh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gạch có </a:t>
            </a:r>
            <a:r>
              <a:rPr sz="1200" dirty="0">
                <a:latin typeface="Times New Roman"/>
                <a:cs typeface="Times New Roman"/>
              </a:rPr>
              <a:t>dắt </a:t>
            </a:r>
            <a:r>
              <a:rPr sz="1200" spc="-50" dirty="0">
                <a:latin typeface="Times New Roman"/>
                <a:cs typeface="Times New Roman"/>
              </a:rPr>
              <a:t>vào  </a:t>
            </a:r>
            <a:r>
              <a:rPr sz="1200" dirty="0">
                <a:latin typeface="Times New Roman"/>
                <a:cs typeface="Times New Roman"/>
              </a:rPr>
              <a:t>lốp không </a:t>
            </a:r>
            <a:r>
              <a:rPr sz="1200" spc="5" dirty="0">
                <a:latin typeface="Times New Roman"/>
                <a:cs typeface="Times New Roman"/>
              </a:rPr>
              <a:t>?. </a:t>
            </a:r>
            <a:r>
              <a:rPr sz="1200" spc="-5" dirty="0">
                <a:latin typeface="Times New Roman"/>
                <a:cs typeface="Times New Roman"/>
              </a:rPr>
              <a:t>Nếu phát hiện </a:t>
            </a:r>
            <a:r>
              <a:rPr sz="1200" dirty="0">
                <a:latin typeface="Times New Roman"/>
                <a:cs typeface="Times New Roman"/>
              </a:rPr>
              <a:t>lốp có khả </a:t>
            </a:r>
            <a:r>
              <a:rPr sz="1200" dirty="0" err="1">
                <a:latin typeface="Times New Roman"/>
                <a:cs typeface="Times New Roman"/>
              </a:rPr>
              <a:t>năng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80" dirty="0" smtClean="0">
                <a:latin typeface="Times New Roman"/>
                <a:cs typeface="Times New Roman"/>
              </a:rPr>
              <a:t>h</a:t>
            </a:r>
            <a:r>
              <a:rPr lang="vi-VN" sz="1200" spc="-180" dirty="0" smtClean="0">
                <a:latin typeface="Times New Roman"/>
                <a:cs typeface="Times New Roman"/>
              </a:rPr>
              <a:t>ư</a:t>
            </a:r>
            <a:r>
              <a:rPr sz="1200" spc="-180" dirty="0" smtClean="0">
                <a:latin typeface="Times New Roman"/>
                <a:cs typeface="Times New Roman"/>
              </a:rPr>
              <a:t> </a:t>
            </a:r>
            <a:r>
              <a:rPr lang="en-US" sz="1200" spc="-1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hỏng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5" dirty="0">
                <a:latin typeface="Times New Roman"/>
                <a:cs typeface="Times New Roman"/>
              </a:rPr>
              <a:t>thay </a:t>
            </a:r>
            <a:r>
              <a:rPr sz="1200" dirty="0">
                <a:latin typeface="Times New Roman"/>
                <a:cs typeface="Times New Roman"/>
              </a:rPr>
              <a:t>thế, bơm lốp đúng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suất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-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425450" indent="-88900">
              <a:lnSpc>
                <a:spcPct val="100000"/>
              </a:lnSpc>
              <a:spcBef>
                <a:spcPts val="360"/>
              </a:spcBef>
              <a:buChar char="-"/>
              <a:tabLst>
                <a:tab pos="426084" algn="l"/>
              </a:tabLst>
            </a:pP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vật </a:t>
            </a:r>
            <a:r>
              <a:rPr sz="1200" spc="-5" dirty="0">
                <a:latin typeface="Times New Roman"/>
                <a:cs typeface="Times New Roman"/>
              </a:rPr>
              <a:t>gì,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vật </a:t>
            </a:r>
            <a:r>
              <a:rPr sz="1200" dirty="0" err="1">
                <a:latin typeface="Times New Roman"/>
                <a:cs typeface="Times New Roman"/>
              </a:rPr>
              <a:t>hoặc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nào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chuyển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động.</a:t>
            </a:r>
            <a:endParaRPr sz="1200" dirty="0">
              <a:latin typeface="Times New Roman"/>
              <a:cs typeface="Times New Roman"/>
            </a:endParaRPr>
          </a:p>
          <a:p>
            <a:pPr marL="463550" indent="-127000">
              <a:lnSpc>
                <a:spcPct val="100000"/>
              </a:lnSpc>
              <a:spcBef>
                <a:spcPts val="360"/>
              </a:spcBef>
              <a:buChar char="-"/>
              <a:tabLst>
                <a:tab pos="464184" algn="l"/>
              </a:tabLst>
            </a:pP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và lau </a:t>
            </a:r>
            <a:r>
              <a:rPr sz="1200" spc="-5" dirty="0">
                <a:latin typeface="Times New Roman"/>
                <a:cs typeface="Times New Roman"/>
              </a:rPr>
              <a:t>sạch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8005" y="8460537"/>
            <a:ext cx="5743575" cy="7112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863089"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3-2: Kiểm </a:t>
            </a:r>
            <a:r>
              <a:rPr sz="1200" dirty="0">
                <a:latin typeface="Times New Roman"/>
                <a:cs typeface="Times New Roman"/>
              </a:rPr>
              <a:t>tra xung </a:t>
            </a:r>
            <a:r>
              <a:rPr sz="1200" spc="-5" dirty="0">
                <a:latin typeface="Times New Roman"/>
                <a:cs typeface="Times New Roman"/>
              </a:rPr>
              <a:t>quanh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200" spc="-5" dirty="0">
                <a:latin typeface="Times New Roman"/>
                <a:cs typeface="Times New Roman"/>
              </a:rPr>
              <a:t>c) Các </a:t>
            </a:r>
            <a:r>
              <a:rPr sz="1200" dirty="0">
                <a:latin typeface="Times New Roman"/>
                <a:cs typeface="Times New Roman"/>
              </a:rPr>
              <a:t>công việc khác cần </a:t>
            </a:r>
            <a:r>
              <a:rPr sz="1200" spc="-5" dirty="0">
                <a:latin typeface="Times New Roman"/>
                <a:cs typeface="Times New Roman"/>
              </a:rPr>
              <a:t>chuẩn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</a:t>
            </a: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spc="-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cụ </a:t>
            </a:r>
            <a:r>
              <a:rPr sz="1200" dirty="0">
                <a:latin typeface="Times New Roman"/>
                <a:cs typeface="Times New Roman"/>
              </a:rPr>
              <a:t>đồ nghề để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kiểm tra,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chỉnh, </a:t>
            </a:r>
            <a:r>
              <a:rPr sz="1200" dirty="0">
                <a:latin typeface="Times New Roman"/>
                <a:cs typeface="Times New Roman"/>
              </a:rPr>
              <a:t>khắc phục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80" dirty="0" smtClean="0">
                <a:latin typeface="Times New Roman"/>
                <a:cs typeface="Times New Roman"/>
              </a:rPr>
              <a:t>h</a:t>
            </a:r>
            <a:r>
              <a:rPr lang="vi-VN" sz="1200" spc="-180" dirty="0" smtClean="0">
                <a:latin typeface="Times New Roman"/>
                <a:cs typeface="Times New Roman"/>
              </a:rPr>
              <a:t>ư</a:t>
            </a:r>
            <a:r>
              <a:rPr sz="1200" spc="-1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hỏng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95" dirty="0" err="1" smtClean="0">
                <a:latin typeface="Times New Roman"/>
                <a:cs typeface="Times New Roman"/>
              </a:rPr>
              <a:t>th</a:t>
            </a:r>
            <a:r>
              <a:rPr lang="vi-VN" sz="1200" spc="-95" dirty="0" smtClean="0">
                <a:latin typeface="Times New Roman"/>
                <a:cs typeface="Times New Roman"/>
              </a:rPr>
              <a:t>ư</a:t>
            </a:r>
            <a:r>
              <a:rPr sz="1200" spc="-95" dirty="0" err="1" smtClean="0">
                <a:latin typeface="Times New Roman"/>
                <a:cs typeface="Times New Roman"/>
              </a:rPr>
              <a:t>ờng</a:t>
            </a:r>
            <a:r>
              <a:rPr sz="1200" spc="-9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52550" y="3914140"/>
            <a:ext cx="5495925" cy="434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38</a:t>
            </a:fld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886206"/>
            <a:ext cx="6372225" cy="9404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425450" indent="-88900">
              <a:lnSpc>
                <a:spcPct val="100000"/>
              </a:lnSpc>
              <a:spcBef>
                <a:spcPts val="459"/>
              </a:spcBef>
              <a:buChar char="-"/>
              <a:tabLst>
                <a:tab pos="426084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tấm che </a:t>
            </a:r>
            <a:r>
              <a:rPr sz="1200" spc="-5" dirty="0">
                <a:latin typeface="Times New Roman"/>
                <a:cs typeface="Times New Roman"/>
              </a:rPr>
              <a:t>nắng,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dirty="0" err="1">
                <a:latin typeface="Times New Roman"/>
                <a:cs typeface="Times New Roman"/>
              </a:rPr>
              <a:t>che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5" dirty="0" smtClean="0">
                <a:latin typeface="Times New Roman"/>
                <a:cs typeface="Times New Roman"/>
              </a:rPr>
              <a:t>m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smtClean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(khi </a:t>
            </a:r>
            <a:r>
              <a:rPr sz="1200" dirty="0">
                <a:latin typeface="Times New Roman"/>
                <a:cs typeface="Times New Roman"/>
              </a:rPr>
              <a:t>cần ra khỏi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xe).</a:t>
            </a:r>
          </a:p>
          <a:p>
            <a:pPr marL="12700" marR="5080" indent="324485">
              <a:lnSpc>
                <a:spcPct val="125000"/>
              </a:lnSpc>
              <a:buChar char="-"/>
              <a:tabLst>
                <a:tab pos="426084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nguy hiểm (dùng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bị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hỏng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spc="-80" dirty="0" err="1" smtClean="0">
                <a:latin typeface="Times New Roman"/>
                <a:cs typeface="Times New Roman"/>
              </a:rPr>
              <a:t>ch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a </a:t>
            </a:r>
            <a:r>
              <a:rPr sz="1200" dirty="0" err="1">
                <a:latin typeface="Times New Roman"/>
                <a:cs typeface="Times New Roman"/>
              </a:rPr>
              <a:t>kịp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dirty="0" err="1">
                <a:latin typeface="Times New Roman"/>
                <a:cs typeface="Times New Roman"/>
              </a:rPr>
              <a:t>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khỏi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phạm</a:t>
            </a:r>
            <a:r>
              <a:rPr lang="en-US" sz="1200" dirty="0" smtClean="0">
                <a:latin typeface="Times New Roman"/>
                <a:cs typeface="Times New Roman"/>
              </a:rPr>
              <a:t> vi </a:t>
            </a:r>
            <a:r>
              <a:rPr sz="1200" dirty="0" err="1" smtClean="0">
                <a:latin typeface="Times New Roman"/>
                <a:cs typeface="Times New Roman"/>
              </a:rPr>
              <a:t>bảo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5" dirty="0">
                <a:latin typeface="Times New Roman"/>
                <a:cs typeface="Times New Roman"/>
              </a:rPr>
              <a:t> toàn)</a:t>
            </a:r>
            <a:endParaRPr sz="1200" dirty="0">
              <a:latin typeface="Times New Roman"/>
              <a:cs typeface="Times New Roman"/>
            </a:endParaRPr>
          </a:p>
          <a:p>
            <a:pPr marL="405765" indent="-89535">
              <a:lnSpc>
                <a:spcPct val="100000"/>
              </a:lnSpc>
              <a:spcBef>
                <a:spcPts val="360"/>
              </a:spcBef>
              <a:buChar char="-"/>
              <a:tabLst>
                <a:tab pos="406400" algn="l"/>
              </a:tabLst>
            </a:pPr>
            <a:r>
              <a:rPr sz="1200" spc="-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cụ, thiết </a:t>
            </a:r>
            <a:r>
              <a:rPr sz="1200" spc="5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cứu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hỏa;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8005" y="4773295"/>
            <a:ext cx="4084320" cy="482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211705"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3-3 Bình cứu </a:t>
            </a:r>
            <a:r>
              <a:rPr sz="1200" dirty="0">
                <a:latin typeface="Times New Roman"/>
                <a:cs typeface="Times New Roman"/>
              </a:rPr>
              <a:t>hỏa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spc="-5" dirty="0">
                <a:latin typeface="Times New Roman"/>
                <a:cs typeface="Times New Roman"/>
              </a:rPr>
              <a:t>Dụng cụ </a:t>
            </a:r>
            <a:r>
              <a:rPr sz="1200" dirty="0">
                <a:latin typeface="Times New Roman"/>
                <a:cs typeface="Times New Roman"/>
              </a:rPr>
              <a:t>phá </a:t>
            </a:r>
            <a:r>
              <a:rPr sz="1200" spc="-5" dirty="0">
                <a:latin typeface="Times New Roman"/>
                <a:cs typeface="Times New Roman"/>
              </a:rPr>
              <a:t>cửa </a:t>
            </a:r>
            <a:r>
              <a:rPr sz="1200" dirty="0">
                <a:latin typeface="Times New Roman"/>
                <a:cs typeface="Times New Roman"/>
              </a:rPr>
              <a:t>thoát hiểm </a:t>
            </a:r>
            <a:r>
              <a:rPr sz="1200" spc="-5" dirty="0">
                <a:latin typeface="Times New Roman"/>
                <a:cs typeface="Times New Roman"/>
              </a:rPr>
              <a:t>(đối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khách);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71215" y="8934398"/>
            <a:ext cx="1719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3-4: Búa </a:t>
            </a:r>
            <a:r>
              <a:rPr sz="1200" dirty="0">
                <a:latin typeface="Times New Roman"/>
                <a:cs typeface="Times New Roman"/>
              </a:rPr>
              <a:t>phá cửa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kính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20339" y="5382259"/>
            <a:ext cx="3205480" cy="32169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38475" y="1967864"/>
            <a:ext cx="2081529" cy="2747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39</a:t>
            </a:fld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886206"/>
            <a:ext cx="6033135" cy="7118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37185"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latin typeface="Times New Roman"/>
                <a:cs typeface="Times New Roman"/>
              </a:rPr>
              <a:t>- Mang theo túi thuốc cấp </a:t>
            </a:r>
            <a:r>
              <a:rPr sz="1200" spc="-5" dirty="0">
                <a:latin typeface="Times New Roman"/>
                <a:cs typeface="Times New Roman"/>
              </a:rPr>
              <a:t>cứu khẩn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cấp:</a:t>
            </a:r>
          </a:p>
          <a:p>
            <a:pPr marL="12700" marR="5080" indent="324485">
              <a:lnSpc>
                <a:spcPct val="125000"/>
              </a:lnSpc>
            </a:pPr>
            <a:r>
              <a:rPr sz="1200" spc="-5" dirty="0" err="1">
                <a:latin typeface="Times New Roman"/>
                <a:cs typeface="Times New Roman"/>
              </a:rPr>
              <a:t>Trong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gặp </a:t>
            </a:r>
            <a:r>
              <a:rPr sz="1200" dirty="0">
                <a:latin typeface="Times New Roman"/>
                <a:cs typeface="Times New Roman"/>
              </a:rPr>
              <a:t>nhiều </a:t>
            </a:r>
            <a:r>
              <a:rPr sz="1200" spc="-5" dirty="0">
                <a:latin typeface="Times New Roman"/>
                <a:cs typeface="Times New Roman"/>
              </a:rPr>
              <a:t>tai </a:t>
            </a:r>
            <a:r>
              <a:rPr sz="1200" dirty="0">
                <a:latin typeface="Times New Roman"/>
                <a:cs typeface="Times New Roman"/>
              </a:rPr>
              <a:t>nạn, </a:t>
            </a:r>
            <a:r>
              <a:rPr sz="1200" spc="-5" dirty="0">
                <a:latin typeface="Times New Roman"/>
                <a:cs typeface="Times New Roman"/>
              </a:rPr>
              <a:t>bạn có </a:t>
            </a:r>
            <a:r>
              <a:rPr sz="1200" dirty="0">
                <a:latin typeface="Times New Roman"/>
                <a:cs typeface="Times New Roman"/>
              </a:rPr>
              <a:t>thể chọn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mang theo túi cấp </a:t>
            </a:r>
            <a:r>
              <a:rPr sz="1200" spc="-5" dirty="0">
                <a:latin typeface="Times New Roman"/>
                <a:cs typeface="Times New Roman"/>
              </a:rPr>
              <a:t>cứu khẩn </a:t>
            </a:r>
            <a:r>
              <a:rPr sz="1200" dirty="0">
                <a:latin typeface="Times New Roman"/>
                <a:cs typeface="Times New Roman"/>
              </a:rPr>
              <a:t>cấp </a:t>
            </a:r>
            <a:r>
              <a:rPr sz="1200" spc="-110" dirty="0">
                <a:latin typeface="Times New Roman"/>
                <a:cs typeface="Times New Roman"/>
              </a:rPr>
              <a:t>và  </a:t>
            </a:r>
            <a:r>
              <a:rPr sz="1200" dirty="0">
                <a:latin typeface="Times New Roman"/>
                <a:cs typeface="Times New Roman"/>
              </a:rPr>
              <a:t>để trong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của mình, đựng những dụng </a:t>
            </a:r>
            <a:r>
              <a:rPr sz="1200" spc="-5" dirty="0">
                <a:latin typeface="Times New Roman"/>
                <a:cs typeface="Times New Roman"/>
              </a:rPr>
              <a:t>cụ sơ </a:t>
            </a:r>
            <a:r>
              <a:rPr sz="1200" spc="-5" dirty="0" err="1">
                <a:latin typeface="Times New Roman"/>
                <a:cs typeface="Times New Roman"/>
              </a:rPr>
              <a:t>cứu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băng </a:t>
            </a:r>
            <a:r>
              <a:rPr sz="1200" spc="-5" dirty="0">
                <a:latin typeface="Times New Roman"/>
                <a:cs typeface="Times New Roman"/>
              </a:rPr>
              <a:t>cá </a:t>
            </a:r>
            <a:r>
              <a:rPr sz="1200" dirty="0">
                <a:latin typeface="Times New Roman"/>
                <a:cs typeface="Times New Roman"/>
              </a:rPr>
              <a:t>nhân, </a:t>
            </a:r>
            <a:r>
              <a:rPr sz="1200" spc="-5" dirty="0">
                <a:latin typeface="Times New Roman"/>
                <a:cs typeface="Times New Roman"/>
              </a:rPr>
              <a:t>gạc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thuốc khử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trùng.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58923" y="4747386"/>
            <a:ext cx="30181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3-5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Mang </a:t>
            </a:r>
            <a:r>
              <a:rPr sz="1200" dirty="0">
                <a:latin typeface="Times New Roman"/>
                <a:cs typeface="Times New Roman"/>
              </a:rPr>
              <a:t>theo túi thuốc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cứu </a:t>
            </a:r>
            <a:r>
              <a:rPr sz="1200" spc="-5" dirty="0">
                <a:latin typeface="Times New Roman"/>
                <a:cs typeface="Times New Roman"/>
              </a:rPr>
              <a:t>khẩn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0594" y="5251577"/>
            <a:ext cx="1978406" cy="2341666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latin typeface="Times New Roman"/>
                <a:cs typeface="Times New Roman"/>
              </a:rPr>
              <a:t>- Túi đồ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nghề:</a:t>
            </a:r>
            <a:endParaRPr sz="1200" dirty="0">
              <a:latin typeface="Times New Roman"/>
              <a:cs typeface="Times New Roman"/>
            </a:endParaRPr>
          </a:p>
          <a:p>
            <a:pPr marL="12700" marR="824230" algn="just">
              <a:lnSpc>
                <a:spcPct val="125000"/>
              </a:lnSpc>
            </a:pPr>
            <a:r>
              <a:rPr sz="1200" dirty="0" smtClean="0">
                <a:latin typeface="Times New Roman"/>
                <a:cs typeface="Times New Roman"/>
              </a:rPr>
              <a:t>1-</a:t>
            </a:r>
            <a:r>
              <a:rPr lang="en-US" sz="12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Túi </a:t>
            </a:r>
            <a:r>
              <a:rPr lang="en-US" sz="1200" spc="-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12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Nghề</a:t>
            </a:r>
            <a:endParaRPr lang="en-US" sz="1200" spc="-1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824230" algn="just">
              <a:lnSpc>
                <a:spcPct val="125000"/>
              </a:lnSpc>
            </a:pP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2- </a:t>
            </a:r>
            <a:r>
              <a:rPr sz="1200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200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uốc</a:t>
            </a:r>
            <a:r>
              <a:rPr lang="en-US" sz="12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nơ</a:t>
            </a:r>
            <a:r>
              <a:rPr lang="en-US" sz="12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vít</a:t>
            </a:r>
            <a:r>
              <a:rPr lang="en-US" sz="12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700" marR="824230" algn="just">
              <a:lnSpc>
                <a:spcPct val="125000"/>
              </a:lnSpc>
            </a:pP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3-</a:t>
            </a:r>
            <a:r>
              <a:rPr sz="12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200" spc="-1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ì</a:t>
            </a:r>
            <a:r>
              <a:rPr sz="1200" spc="-1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indent="-165100">
              <a:lnSpc>
                <a:spcPct val="100000"/>
              </a:lnSpc>
              <a:spcBef>
                <a:spcPts val="360"/>
              </a:spcBef>
              <a:buAutoNum type="arabicPlain" startAt="4"/>
              <a:tabLst>
                <a:tab pos="177800" algn="l"/>
              </a:tabLst>
            </a:pPr>
            <a:r>
              <a:rPr sz="1200" spc="-5" dirty="0" err="1">
                <a:latin typeface="Arial" panose="020B0604020202020204" pitchFamily="34" charset="0"/>
                <a:cs typeface="Arial" panose="020B0604020202020204" pitchFamily="34" charset="0"/>
              </a:rPr>
              <a:t>Tuýp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200" spc="30" dirty="0" err="1"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sz="1200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2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nến</a:t>
            </a:r>
            <a:r>
              <a:rPr sz="1200" spc="-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1200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lửa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indent="-165100">
              <a:lnSpc>
                <a:spcPct val="100000"/>
              </a:lnSpc>
              <a:spcBef>
                <a:spcPts val="360"/>
              </a:spcBef>
              <a:buAutoNum type="arabicPlain" startAt="4"/>
              <a:tabLst>
                <a:tab pos="177800" algn="l"/>
              </a:tabLst>
            </a:pPr>
            <a:r>
              <a:rPr sz="1200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ờ</a:t>
            </a:r>
            <a:r>
              <a:rPr lang="en-US" sz="1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200" spc="100" dirty="0" err="1">
                <a:latin typeface="Arial" panose="020B0604020202020204" pitchFamily="34" charset="0"/>
                <a:cs typeface="Arial" panose="020B0604020202020204" pitchFamily="34" charset="0"/>
              </a:rPr>
              <a:t>ê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indent="-165100">
              <a:lnSpc>
                <a:spcPct val="100000"/>
              </a:lnSpc>
              <a:spcBef>
                <a:spcPts val="360"/>
              </a:spcBef>
              <a:buAutoNum type="arabicPlain" startAt="4"/>
              <a:tabLst>
                <a:tab pos="177800" algn="l"/>
              </a:tabLst>
            </a:pPr>
            <a:r>
              <a:rPr sz="1200" spc="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200" spc="30" dirty="0" err="1">
                <a:latin typeface="Arial" panose="020B0604020202020204" pitchFamily="34" charset="0"/>
                <a:cs typeface="Arial" panose="020B0604020202020204" pitchFamily="34" charset="0"/>
              </a:rPr>
              <a:t>ỏ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4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200" spc="-114" dirty="0" err="1" smtClean="0">
                <a:latin typeface="Arial" panose="020B0604020202020204" pitchFamily="34" charset="0"/>
                <a:cs typeface="Arial" panose="020B0604020202020204" pitchFamily="34" charset="0"/>
              </a:rPr>
              <a:t>ết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25000"/>
              </a:lnSpc>
              <a:buAutoNum type="arabicPlain" startAt="4"/>
              <a:tabLst>
                <a:tab pos="177800" algn="l"/>
              </a:tabLst>
            </a:pPr>
            <a:r>
              <a:rPr lang="en-US" sz="1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200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spc="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ờ</a:t>
            </a:r>
            <a:r>
              <a:rPr sz="12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200" spc="100" dirty="0" err="1">
                <a:latin typeface="Arial" panose="020B0604020202020204" pitchFamily="34" charset="0"/>
                <a:cs typeface="Arial" panose="020B0604020202020204" pitchFamily="34" charset="0"/>
              </a:rPr>
              <a:t>ê</a:t>
            </a:r>
            <a:r>
              <a:rPr sz="12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tuýp đai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ốc bánh</a:t>
            </a:r>
            <a:r>
              <a:rPr sz="1200" spc="-1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5" dirty="0" err="1"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sz="1200" spc="5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1200" spc="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25000"/>
              </a:lnSpc>
              <a:tabLst>
                <a:tab pos="177800" algn="l"/>
              </a:tabLst>
            </a:pP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8-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200" spc="-1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ích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Chèn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bánh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3615" y="7355205"/>
            <a:ext cx="3530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3-6: </a:t>
            </a:r>
            <a:r>
              <a:rPr sz="1200" spc="-10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cụ </a:t>
            </a:r>
            <a:r>
              <a:rPr sz="1200" dirty="0">
                <a:latin typeface="Times New Roman"/>
                <a:cs typeface="Times New Roman"/>
              </a:rPr>
              <a:t>đồ nghề tối </a:t>
            </a:r>
            <a:r>
              <a:rPr sz="1200" spc="-5" dirty="0">
                <a:latin typeface="Times New Roman"/>
                <a:cs typeface="Times New Roman"/>
              </a:rPr>
              <a:t>thiểu </a:t>
            </a:r>
            <a:r>
              <a:rPr sz="1200" dirty="0">
                <a:latin typeface="Times New Roman"/>
                <a:cs typeface="Times New Roman"/>
              </a:rPr>
              <a:t>cần mang theo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3444" y="7847838"/>
            <a:ext cx="6153785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3.1.3. </a:t>
            </a:r>
            <a:r>
              <a:rPr sz="1200" b="1" spc="-5" dirty="0">
                <a:latin typeface="Times New Roman"/>
                <a:cs typeface="Times New Roman"/>
              </a:rPr>
              <a:t>Chuẩn </a:t>
            </a:r>
            <a:r>
              <a:rPr sz="1200" b="1" dirty="0">
                <a:latin typeface="Times New Roman"/>
                <a:cs typeface="Times New Roman"/>
              </a:rPr>
              <a:t>bị </a:t>
            </a:r>
            <a:r>
              <a:rPr sz="1200" b="1" spc="-5" dirty="0">
                <a:latin typeface="Times New Roman"/>
                <a:cs typeface="Times New Roman"/>
              </a:rPr>
              <a:t>các thủ </a:t>
            </a:r>
            <a:r>
              <a:rPr sz="1200" b="1" dirty="0">
                <a:latin typeface="Times New Roman"/>
                <a:cs typeface="Times New Roman"/>
              </a:rPr>
              <a:t>tục giấy tờ </a:t>
            </a:r>
            <a:r>
              <a:rPr sz="1200" b="1" spc="-5" dirty="0">
                <a:latin typeface="Times New Roman"/>
                <a:cs typeface="Times New Roman"/>
              </a:rPr>
              <a:t>cần thiết </a:t>
            </a:r>
            <a:r>
              <a:rPr sz="1200" b="1" dirty="0">
                <a:latin typeface="Times New Roman"/>
                <a:cs typeface="Times New Roman"/>
              </a:rPr>
              <a:t>để thực hiện vận </a:t>
            </a:r>
            <a:r>
              <a:rPr sz="1200" b="1" spc="-5" dirty="0">
                <a:latin typeface="Times New Roman"/>
                <a:cs typeface="Times New Roman"/>
              </a:rPr>
              <a:t>tải </a:t>
            </a:r>
            <a:r>
              <a:rPr sz="1200" b="1" dirty="0">
                <a:latin typeface="Times New Roman"/>
                <a:cs typeface="Times New Roman"/>
              </a:rPr>
              <a:t>bằng xe ô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tô</a:t>
            </a:r>
            <a:endParaRPr sz="1200" dirty="0">
              <a:latin typeface="Times New Roman"/>
              <a:cs typeface="Times New Roman"/>
            </a:endParaRPr>
          </a:p>
          <a:p>
            <a:pPr marL="337185">
              <a:lnSpc>
                <a:spcPct val="100000"/>
              </a:lnSpc>
              <a:spcBef>
                <a:spcPts val="1080"/>
              </a:spcBef>
            </a:pP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dirty="0">
                <a:latin typeface="Times New Roman"/>
                <a:cs typeface="Times New Roman"/>
              </a:rPr>
              <a:t>xe,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đầy </a:t>
            </a:r>
            <a:r>
              <a:rPr sz="1200" dirty="0">
                <a:latin typeface="Times New Roman"/>
                <a:cs typeface="Times New Roman"/>
              </a:rPr>
              <a:t>đủ những thứ </a:t>
            </a:r>
            <a:r>
              <a:rPr sz="1200" spc="-5" dirty="0">
                <a:latin typeface="Times New Roman"/>
                <a:cs typeface="Times New Roman"/>
              </a:rPr>
              <a:t>cần thiết theo </a:t>
            </a:r>
            <a:r>
              <a:rPr sz="1200" dirty="0">
                <a:latin typeface="Times New Roman"/>
                <a:cs typeface="Times New Roman"/>
              </a:rPr>
              <a:t>trình tự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sau:</a:t>
            </a:r>
            <a:endParaRPr sz="1200" dirty="0">
              <a:latin typeface="Times New Roman"/>
              <a:cs typeface="Times New Roman"/>
            </a:endParaRPr>
          </a:p>
          <a:p>
            <a:pPr marL="425450" indent="-88900">
              <a:lnSpc>
                <a:spcPct val="100000"/>
              </a:lnSpc>
              <a:spcBef>
                <a:spcPts val="359"/>
              </a:spcBef>
              <a:buChar char="-"/>
              <a:tabLst>
                <a:tab pos="426084" algn="l"/>
              </a:tabLst>
            </a:pP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hợp lệ và đúng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đang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lái.</a:t>
            </a:r>
          </a:p>
          <a:p>
            <a:pPr marL="12700" marR="5080" indent="324485">
              <a:lnSpc>
                <a:spcPct val="125000"/>
              </a:lnSpc>
              <a:spcBef>
                <a:spcPts val="600"/>
              </a:spcBef>
              <a:buChar char="-"/>
              <a:tabLst>
                <a:tab pos="438150" algn="l"/>
              </a:tabLst>
            </a:pPr>
            <a:r>
              <a:rPr sz="1200" dirty="0">
                <a:latin typeface="Times New Roman"/>
                <a:cs typeface="Times New Roman"/>
              </a:rPr>
              <a:t>Giấy chứng </a:t>
            </a:r>
            <a:r>
              <a:rPr sz="1200" spc="-5" dirty="0">
                <a:latin typeface="Times New Roman"/>
                <a:cs typeface="Times New Roman"/>
              </a:rPr>
              <a:t>nhận huấn luyện vận </a:t>
            </a:r>
            <a:r>
              <a:rPr sz="1200" dirty="0">
                <a:latin typeface="Times New Roman"/>
                <a:cs typeface="Times New Roman"/>
              </a:rPr>
              <a:t>tải hàng nguy hiểm (của </a:t>
            </a:r>
            <a:r>
              <a:rPr sz="1200" spc="-5" dirty="0">
                <a:latin typeface="Times New Roman"/>
                <a:cs typeface="Times New Roman"/>
              </a:rPr>
              <a:t>các Bộ </a:t>
            </a:r>
            <a:r>
              <a:rPr sz="1200" dirty="0">
                <a:latin typeface="Times New Roman"/>
                <a:cs typeface="Times New Roman"/>
              </a:rPr>
              <a:t>quản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ngành)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thực  hiện </a:t>
            </a:r>
            <a:r>
              <a:rPr sz="1200" spc="-5" dirty="0">
                <a:latin typeface="Times New Roman"/>
                <a:cs typeface="Times New Roman"/>
              </a:rPr>
              <a:t>nhiệm </a:t>
            </a:r>
            <a:r>
              <a:rPr sz="1200" dirty="0">
                <a:latin typeface="Times New Roman"/>
                <a:cs typeface="Times New Roman"/>
              </a:rPr>
              <a:t>vụ 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hàng nguy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hiểm;</a:t>
            </a:r>
          </a:p>
        </p:txBody>
      </p:sp>
      <p:sp>
        <p:nvSpPr>
          <p:cNvPr id="7" name="object 7"/>
          <p:cNvSpPr/>
          <p:nvPr/>
        </p:nvSpPr>
        <p:spPr>
          <a:xfrm>
            <a:off x="3634740" y="5280025"/>
            <a:ext cx="3200400" cy="18961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19300" y="1877673"/>
            <a:ext cx="3783028" cy="25206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40</a:t>
            </a:fld>
            <a:endParaRPr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932180"/>
            <a:ext cx="6155055" cy="825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0" indent="-88900">
              <a:lnSpc>
                <a:spcPct val="100000"/>
              </a:lnSpc>
              <a:spcBef>
                <a:spcPts val="100"/>
              </a:spcBef>
              <a:buChar char="-"/>
              <a:tabLst>
                <a:tab pos="426084" algn="l"/>
              </a:tabLst>
            </a:pPr>
            <a:r>
              <a:rPr sz="1200" dirty="0">
                <a:latin typeface="Times New Roman"/>
                <a:cs typeface="Times New Roman"/>
              </a:rPr>
              <a:t>Giấy đăng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tô;</a:t>
            </a:r>
          </a:p>
          <a:p>
            <a:pPr marL="12700" marR="8890" indent="324485">
              <a:lnSpc>
                <a:spcPct val="125000"/>
              </a:lnSpc>
              <a:spcBef>
                <a:spcPts val="600"/>
              </a:spcBef>
              <a:buChar char="-"/>
              <a:tabLst>
                <a:tab pos="430530" algn="l"/>
              </a:tabLst>
            </a:pPr>
            <a:r>
              <a:rPr sz="1200" dirty="0">
                <a:latin typeface="Times New Roman"/>
                <a:cs typeface="Times New Roman"/>
              </a:rPr>
              <a:t>Giấy chứng nhận kiểm tra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bảo 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5" dirty="0" err="1">
                <a:latin typeface="Times New Roman"/>
                <a:cs typeface="Times New Roman"/>
              </a:rPr>
              <a:t>cơ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giới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còn giá </a:t>
            </a:r>
            <a:r>
              <a:rPr sz="1200" dirty="0">
                <a:latin typeface="Times New Roman"/>
                <a:cs typeface="Times New Roman"/>
              </a:rPr>
              <a:t>trị;</a:t>
            </a:r>
          </a:p>
          <a:p>
            <a:pPr marL="12700" marR="5080" indent="324485">
              <a:lnSpc>
                <a:spcPct val="125000"/>
              </a:lnSpc>
              <a:spcBef>
                <a:spcPts val="600"/>
              </a:spcBef>
              <a:buChar char="-"/>
              <a:tabLst>
                <a:tab pos="438150" algn="l"/>
              </a:tabLst>
            </a:pP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dirty="0">
                <a:latin typeface="Times New Roman"/>
                <a:cs typeface="Times New Roman"/>
              </a:rPr>
              <a:t>chứng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spc="-15" dirty="0">
                <a:latin typeface="Times New Roman"/>
                <a:cs typeface="Times New Roman"/>
              </a:rPr>
              <a:t>bảo </a:t>
            </a:r>
            <a:r>
              <a:rPr sz="1200" spc="-20" dirty="0">
                <a:latin typeface="Times New Roman"/>
                <a:cs typeface="Times New Roman"/>
              </a:rPr>
              <a:t>hiểm </a:t>
            </a: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dirty="0">
                <a:latin typeface="Times New Roman"/>
                <a:cs typeface="Times New Roman"/>
              </a:rPr>
              <a:t>buộc trách nhiệm </a:t>
            </a:r>
            <a:r>
              <a:rPr sz="1200" spc="-5" dirty="0">
                <a:latin typeface="Times New Roman"/>
                <a:cs typeface="Times New Roman"/>
              </a:rPr>
              <a:t>dân sự của chủ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cho bên </a:t>
            </a:r>
            <a:r>
              <a:rPr sz="1200" dirty="0">
                <a:latin typeface="Times New Roman"/>
                <a:cs typeface="Times New Roman"/>
              </a:rPr>
              <a:t>thứ ba  </a:t>
            </a:r>
            <a:r>
              <a:rPr sz="1200" spc="-5" dirty="0">
                <a:latin typeface="Times New Roman"/>
                <a:cs typeface="Times New Roman"/>
              </a:rPr>
              <a:t>hoặc cho </a:t>
            </a:r>
            <a:r>
              <a:rPr sz="1200" dirty="0">
                <a:latin typeface="Times New Roman"/>
                <a:cs typeface="Times New Roman"/>
              </a:rPr>
              <a:t>khách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hợp đồng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hiểm tự </a:t>
            </a:r>
            <a:r>
              <a:rPr sz="1200" spc="-5" dirty="0">
                <a:latin typeface="Times New Roman"/>
                <a:cs typeface="Times New Roman"/>
              </a:rPr>
              <a:t>nguyện </a:t>
            </a:r>
            <a:r>
              <a:rPr sz="1200" dirty="0">
                <a:latin typeface="Times New Roman"/>
                <a:cs typeface="Times New Roman"/>
              </a:rPr>
              <a:t>các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loại;</a:t>
            </a:r>
          </a:p>
          <a:p>
            <a:pPr marL="425450" indent="-88900">
              <a:lnSpc>
                <a:spcPct val="100000"/>
              </a:lnSpc>
              <a:spcBef>
                <a:spcPts val="960"/>
              </a:spcBef>
              <a:buChar char="-"/>
              <a:tabLst>
                <a:tab pos="426084" algn="l"/>
              </a:tabLst>
            </a:pPr>
            <a:r>
              <a:rPr sz="1200" dirty="0">
                <a:latin typeface="Times New Roman"/>
                <a:cs typeface="Times New Roman"/>
              </a:rPr>
              <a:t>Sổ </a:t>
            </a:r>
            <a:r>
              <a:rPr sz="1200" spc="-5" dirty="0">
                <a:latin typeface="Times New Roman"/>
                <a:cs typeface="Times New Roman"/>
              </a:rPr>
              <a:t>nhật </a:t>
            </a:r>
            <a:r>
              <a:rPr sz="1200" dirty="0">
                <a:latin typeface="Times New Roman"/>
                <a:cs typeface="Times New Roman"/>
              </a:rPr>
              <a:t>trình chạy xe,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là xe kinh doanh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theo tuyến </a:t>
            </a:r>
            <a:r>
              <a:rPr sz="1200" spc="-5" dirty="0">
                <a:latin typeface="Times New Roman"/>
                <a:cs typeface="Times New Roman"/>
              </a:rPr>
              <a:t>cố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định;</a:t>
            </a:r>
          </a:p>
          <a:p>
            <a:pPr marL="12700" marR="9525" indent="324485">
              <a:lnSpc>
                <a:spcPct val="125000"/>
              </a:lnSpc>
              <a:spcBef>
                <a:spcPts val="600"/>
              </a:spcBef>
              <a:buChar char="-"/>
              <a:tabLst>
                <a:tab pos="439420" algn="l"/>
              </a:tabLst>
            </a:pPr>
            <a:r>
              <a:rPr sz="1200" dirty="0">
                <a:latin typeface="Times New Roman"/>
                <a:cs typeface="Times New Roman"/>
              </a:rPr>
              <a:t>Phù hiệu,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kinh doanh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tuyến cố </a:t>
            </a:r>
            <a:r>
              <a:rPr sz="1200" dirty="0">
                <a:latin typeface="Times New Roman"/>
                <a:cs typeface="Times New Roman"/>
              </a:rPr>
              <a:t>định,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 </a:t>
            </a:r>
            <a:r>
              <a:rPr sz="1200" dirty="0">
                <a:latin typeface="Times New Roman"/>
                <a:cs typeface="Times New Roman"/>
              </a:rPr>
              <a:t>theo hợp </a:t>
            </a:r>
            <a:r>
              <a:rPr sz="1200" spc="-5" dirty="0">
                <a:latin typeface="Times New Roman"/>
                <a:cs typeface="Times New Roman"/>
              </a:rPr>
              <a:t>đồng, vận </a:t>
            </a:r>
            <a:r>
              <a:rPr sz="1200" dirty="0">
                <a:latin typeface="Times New Roman"/>
                <a:cs typeface="Times New Roman"/>
              </a:rPr>
              <a:t>tải hành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taxi;</a:t>
            </a:r>
          </a:p>
          <a:p>
            <a:pPr marL="425450" indent="-88900" algn="just">
              <a:lnSpc>
                <a:spcPct val="100000"/>
              </a:lnSpc>
              <a:spcBef>
                <a:spcPts val="965"/>
              </a:spcBef>
              <a:buChar char="-"/>
              <a:tabLst>
                <a:tab pos="426084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hiệu, </a:t>
            </a:r>
            <a:r>
              <a:rPr sz="1200" dirty="0">
                <a:latin typeface="Times New Roman"/>
                <a:cs typeface="Times New Roman"/>
              </a:rPr>
              <a:t>nếu là xe kinh doanh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 du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lịch;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324485" algn="just">
              <a:lnSpc>
                <a:spcPct val="125000"/>
              </a:lnSpc>
              <a:spcBef>
                <a:spcPts val="600"/>
              </a:spcBef>
              <a:buChar char="-"/>
              <a:tabLst>
                <a:tab pos="439420" algn="l"/>
              </a:tabLst>
            </a:pP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dirty="0" err="1">
                <a:latin typeface="Times New Roman"/>
                <a:cs typeface="Times New Roman"/>
              </a:rPr>
              <a:t>phép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quá tải, quá khổ do </a:t>
            </a:r>
            <a:r>
              <a:rPr sz="1200" spc="-5" dirty="0">
                <a:latin typeface="Times New Roman"/>
                <a:cs typeface="Times New Roman"/>
              </a:rPr>
              <a:t>cơ quan quản </a:t>
            </a:r>
            <a:r>
              <a:rPr sz="1200" spc="5" dirty="0" err="1">
                <a:latin typeface="Times New Roman"/>
                <a:cs typeface="Times New Roman"/>
              </a:rPr>
              <a:t>lý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thẩm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spc="-114" dirty="0">
                <a:latin typeface="Times New Roman"/>
                <a:cs typeface="Times New Roman"/>
              </a:rPr>
              <a:t>cấp, 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là xe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 </a:t>
            </a:r>
            <a:r>
              <a:rPr sz="1200" spc="-5" dirty="0" err="1">
                <a:latin typeface="Times New Roman"/>
                <a:cs typeface="Times New Roman"/>
              </a:rPr>
              <a:t>siêu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siêu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trọng.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324485" algn="just">
              <a:lnSpc>
                <a:spcPct val="125000"/>
              </a:lnSpc>
              <a:spcBef>
                <a:spcPts val="600"/>
              </a:spcBef>
            </a:pP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lái xe, </a:t>
            </a:r>
            <a:r>
              <a:rPr sz="1200" spc="-5" dirty="0">
                <a:latin typeface="Times New Roman"/>
                <a:cs typeface="Times New Roman"/>
              </a:rPr>
              <a:t>tốt nhất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kế </a:t>
            </a:r>
            <a:r>
              <a:rPr sz="1200" spc="-5" dirty="0" err="1">
                <a:latin typeface="Times New Roman"/>
                <a:cs typeface="Times New Roman"/>
              </a:rPr>
              <a:t>hoạch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sẽ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đâu, 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err="1" smtClean="0">
                <a:latin typeface="Times New Roman"/>
                <a:cs typeface="Times New Roman"/>
              </a:rPr>
              <a:t>ớc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đoán </a:t>
            </a:r>
            <a:r>
              <a:rPr sz="1200" dirty="0">
                <a:latin typeface="Times New Roman"/>
                <a:cs typeface="Times New Roman"/>
              </a:rPr>
              <a:t>tình </a:t>
            </a:r>
            <a:r>
              <a:rPr sz="1200" dirty="0" err="1">
                <a:latin typeface="Times New Roman"/>
                <a:cs typeface="Times New Roman"/>
              </a:rPr>
              <a:t>hình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vực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đó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thế </a:t>
            </a:r>
            <a:r>
              <a:rPr sz="1200" spc="-5" dirty="0">
                <a:latin typeface="Times New Roman"/>
                <a:cs typeface="Times New Roman"/>
              </a:rPr>
              <a:t>nào,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hết bao </a:t>
            </a:r>
            <a:r>
              <a:rPr sz="1200" spc="-5" dirty="0">
                <a:latin typeface="Times New Roman"/>
                <a:cs typeface="Times New Roman"/>
              </a:rPr>
              <a:t>nhiêu, chỗ </a:t>
            </a:r>
            <a:r>
              <a:rPr sz="1200" dirty="0">
                <a:latin typeface="Times New Roman"/>
                <a:cs typeface="Times New Roman"/>
              </a:rPr>
              <a:t>nghỉ và chỗ dừng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ra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sao.</a:t>
            </a:r>
          </a:p>
          <a:p>
            <a:pPr marL="12700" marR="10795" indent="324485" algn="just">
              <a:lnSpc>
                <a:spcPct val="125000"/>
              </a:lnSpc>
            </a:pPr>
            <a:r>
              <a:rPr sz="1200" dirty="0">
                <a:latin typeface="Times New Roman"/>
                <a:cs typeface="Times New Roman"/>
              </a:rPr>
              <a:t>Hãy lựa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 err="1">
                <a:latin typeface="Times New Roman"/>
                <a:cs typeface="Times New Roman"/>
              </a:rPr>
              <a:t>tuyến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thuận </a:t>
            </a:r>
            <a:r>
              <a:rPr sz="1200" spc="-5" dirty="0">
                <a:latin typeface="Times New Roman"/>
                <a:cs typeface="Times New Roman"/>
              </a:rPr>
              <a:t>tiện, an </a:t>
            </a:r>
            <a:r>
              <a:rPr sz="1200" dirty="0">
                <a:latin typeface="Times New Roman"/>
                <a:cs typeface="Times New Roman"/>
              </a:rPr>
              <a:t>toàn nhất </a:t>
            </a:r>
            <a:r>
              <a:rPr sz="1200" spc="-5" dirty="0">
                <a:latin typeface="Times New Roman"/>
                <a:cs typeface="Times New Roman"/>
              </a:rPr>
              <a:t>dẫn </a:t>
            </a:r>
            <a:r>
              <a:rPr sz="1200" dirty="0">
                <a:latin typeface="Times New Roman"/>
                <a:cs typeface="Times New Roman"/>
              </a:rPr>
              <a:t>tới nơi </a:t>
            </a:r>
            <a:r>
              <a:rPr sz="1200" spc="-5" dirty="0">
                <a:latin typeface="Times New Roman"/>
                <a:cs typeface="Times New Roman"/>
              </a:rPr>
              <a:t>cần đến. </a:t>
            </a:r>
            <a:r>
              <a:rPr sz="1200" dirty="0">
                <a:latin typeface="Times New Roman"/>
                <a:cs typeface="Times New Roman"/>
              </a:rPr>
              <a:t>Hãy theo dõi thông </a:t>
            </a:r>
            <a:r>
              <a:rPr sz="1200" spc="-60" dirty="0">
                <a:latin typeface="Times New Roman"/>
                <a:cs typeface="Times New Roman"/>
              </a:rPr>
              <a:t>tin  </a:t>
            </a:r>
            <a:r>
              <a:rPr sz="1200" spc="-5" dirty="0">
                <a:latin typeface="Times New Roman"/>
                <a:cs typeface="Times New Roman"/>
              </a:rPr>
              <a:t>trên kênh </a:t>
            </a:r>
            <a:r>
              <a:rPr sz="1200" dirty="0">
                <a:latin typeface="Times New Roman"/>
                <a:cs typeface="Times New Roman"/>
              </a:rPr>
              <a:t>VOV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– Đài Tiếng nói </a:t>
            </a:r>
            <a:r>
              <a:rPr sz="1200" spc="-5" dirty="0">
                <a:latin typeface="Times New Roman"/>
                <a:cs typeface="Times New Roman"/>
              </a:rPr>
              <a:t>Việt Nam </a:t>
            </a:r>
            <a:r>
              <a:rPr sz="1200" dirty="0">
                <a:latin typeface="Times New Roman"/>
                <a:cs typeface="Times New Roman"/>
              </a:rPr>
              <a:t>về tình trạng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để định </a:t>
            </a:r>
            <a:r>
              <a:rPr sz="1200" spc="-5" dirty="0">
                <a:latin typeface="Times New Roman"/>
                <a:cs typeface="Times New Roman"/>
              </a:rPr>
              <a:t>liệu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phù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hợp.</a:t>
            </a:r>
          </a:p>
          <a:p>
            <a:pPr marL="337185" algn="just">
              <a:lnSpc>
                <a:spcPct val="100000"/>
              </a:lnSpc>
              <a:spcBef>
                <a:spcPts val="359"/>
              </a:spcBef>
            </a:pPr>
            <a:r>
              <a:rPr sz="1200" dirty="0">
                <a:latin typeface="Times New Roman"/>
                <a:cs typeface="Times New Roman"/>
              </a:rPr>
              <a:t>Hãy nói cho </a:t>
            </a:r>
            <a:r>
              <a:rPr sz="1200" spc="-5" dirty="0">
                <a:latin typeface="Times New Roman"/>
                <a:cs typeface="Times New Roman"/>
              </a:rPr>
              <a:t>ai </a:t>
            </a:r>
            <a:r>
              <a:rPr sz="1200" dirty="0">
                <a:latin typeface="Times New Roman"/>
                <a:cs typeface="Times New Roman"/>
              </a:rPr>
              <a:t>đó </a:t>
            </a:r>
            <a:r>
              <a:rPr sz="1200" spc="-5" dirty="0">
                <a:latin typeface="Times New Roman"/>
                <a:cs typeface="Times New Roman"/>
              </a:rPr>
              <a:t>biết </a:t>
            </a:r>
            <a:r>
              <a:rPr sz="1200" dirty="0">
                <a:latin typeface="Times New Roman"/>
                <a:cs typeface="Times New Roman"/>
              </a:rPr>
              <a:t>lộ trình đi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mình, điểm </a:t>
            </a:r>
            <a:r>
              <a:rPr sz="1200" spc="-5" dirty="0">
                <a:latin typeface="Times New Roman"/>
                <a:cs typeface="Times New Roman"/>
              </a:rPr>
              <a:t>xuất </a:t>
            </a:r>
            <a:r>
              <a:rPr sz="1200" dirty="0">
                <a:latin typeface="Times New Roman"/>
                <a:cs typeface="Times New Roman"/>
              </a:rPr>
              <a:t>phát và điểm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635"/>
              </a:spcBef>
            </a:pPr>
            <a:r>
              <a:rPr sz="1200" b="1" dirty="0">
                <a:latin typeface="Times New Roman"/>
                <a:cs typeface="Times New Roman"/>
              </a:rPr>
              <a:t>3.1.4. Nắm bắt </a:t>
            </a:r>
            <a:r>
              <a:rPr sz="1200" b="1" spc="-5" dirty="0">
                <a:latin typeface="Times New Roman"/>
                <a:cs typeface="Times New Roman"/>
              </a:rPr>
              <a:t>thông tin khai thác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hàng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biết các thông tin về nhu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vận tải hàng hóa hoặc hành </a:t>
            </a:r>
            <a:r>
              <a:rPr sz="1200" spc="-5" dirty="0">
                <a:latin typeface="Times New Roman"/>
                <a:cs typeface="Times New Roman"/>
              </a:rPr>
              <a:t>khách. Cần </a:t>
            </a:r>
            <a:r>
              <a:rPr sz="1200" spc="-45" dirty="0">
                <a:latin typeface="Times New Roman"/>
                <a:cs typeface="Times New Roman"/>
              </a:rPr>
              <a:t>biết  </a:t>
            </a:r>
            <a:r>
              <a:rPr sz="1200" spc="-5" dirty="0">
                <a:latin typeface="Times New Roman"/>
                <a:cs typeface="Times New Roman"/>
              </a:rPr>
              <a:t>các chủ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nhu </a:t>
            </a:r>
            <a:r>
              <a:rPr sz="1200" spc="-5" dirty="0">
                <a:latin typeface="Times New Roman"/>
                <a:cs typeface="Times New Roman"/>
              </a:rPr>
              <a:t>cầu vận </a:t>
            </a:r>
            <a:r>
              <a:rPr sz="1200" dirty="0">
                <a:latin typeface="Times New Roman"/>
                <a:cs typeface="Times New Roman"/>
              </a:rPr>
              <a:t>tải loại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gì, loại </a:t>
            </a:r>
            <a:r>
              <a:rPr sz="1200" spc="-5" dirty="0">
                <a:latin typeface="Times New Roman"/>
                <a:cs typeface="Times New Roman"/>
              </a:rPr>
              <a:t>hàng gì; </a:t>
            </a:r>
            <a:r>
              <a:rPr sz="1200" dirty="0">
                <a:latin typeface="Times New Roman"/>
                <a:cs typeface="Times New Roman"/>
              </a:rPr>
              <a:t>quy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hàng; </a:t>
            </a:r>
            <a:r>
              <a:rPr sz="1200" spc="-55" dirty="0">
                <a:latin typeface="Times New Roman"/>
                <a:cs typeface="Times New Roman"/>
              </a:rPr>
              <a:t>thời 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đi và đến; các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bảo quản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xếp, dỡ; </a:t>
            </a:r>
            <a:r>
              <a:rPr sz="1200" dirty="0" err="1">
                <a:latin typeface="Times New Roman"/>
                <a:cs typeface="Times New Roman"/>
              </a:rPr>
              <a:t>giá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c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v.v…</a:t>
            </a:r>
          </a:p>
          <a:p>
            <a:pPr marL="279400" lvl="1" indent="-266700" algn="just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THỰC </a:t>
            </a:r>
            <a:r>
              <a:rPr sz="1200" spc="-10" dirty="0">
                <a:latin typeface="Times New Roman"/>
                <a:cs typeface="Times New Roman"/>
              </a:rPr>
              <a:t>HIỆN </a:t>
            </a:r>
            <a:r>
              <a:rPr sz="1200" spc="-5" dirty="0">
                <a:latin typeface="Times New Roman"/>
                <a:cs typeface="Times New Roman"/>
              </a:rPr>
              <a:t>NHIỆM VỤ VẬN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TẢI</a:t>
            </a:r>
            <a:endParaRPr sz="1200" dirty="0">
              <a:latin typeface="Times New Roman"/>
              <a:cs typeface="Times New Roman"/>
            </a:endParaRPr>
          </a:p>
          <a:p>
            <a:pPr marL="12700" marR="14604" lvl="2" algn="just">
              <a:lnSpc>
                <a:spcPct val="125000"/>
              </a:lnSpc>
              <a:spcBef>
                <a:spcPts val="600"/>
              </a:spcBef>
              <a:buAutoNum type="arabicPeriod"/>
              <a:tabLst>
                <a:tab pos="400050" algn="l"/>
              </a:tabLst>
            </a:pPr>
            <a:r>
              <a:rPr sz="1200" b="1" dirty="0">
                <a:latin typeface="Times New Roman"/>
                <a:cs typeface="Times New Roman"/>
              </a:rPr>
              <a:t>Bảo đảm an toàn khi tham gia giao </a:t>
            </a:r>
            <a:r>
              <a:rPr sz="1200" b="1" spc="-5" dirty="0">
                <a:latin typeface="Times New Roman"/>
                <a:cs typeface="Times New Roman"/>
              </a:rPr>
              <a:t>thông, </a:t>
            </a:r>
            <a:r>
              <a:rPr sz="1200" b="1" dirty="0">
                <a:latin typeface="Times New Roman"/>
                <a:cs typeface="Times New Roman"/>
              </a:rPr>
              <a:t>giao </a:t>
            </a:r>
            <a:r>
              <a:rPr sz="1200" b="1" spc="-5" dirty="0">
                <a:latin typeface="Times New Roman"/>
                <a:cs typeface="Times New Roman"/>
              </a:rPr>
              <a:t>nhận </a:t>
            </a:r>
            <a:r>
              <a:rPr sz="1200" b="1" dirty="0">
                <a:latin typeface="Times New Roman"/>
                <a:cs typeface="Times New Roman"/>
              </a:rPr>
              <a:t>hàng hóa và </a:t>
            </a:r>
            <a:r>
              <a:rPr sz="1200" b="1" spc="-5" dirty="0">
                <a:latin typeface="Times New Roman"/>
                <a:cs typeface="Times New Roman"/>
              </a:rPr>
              <a:t>đưa, đón hành khách  </a:t>
            </a:r>
            <a:r>
              <a:rPr sz="1200" b="1" dirty="0">
                <a:latin typeface="Times New Roman"/>
                <a:cs typeface="Times New Roman"/>
              </a:rPr>
              <a:t>đúng </a:t>
            </a:r>
            <a:r>
              <a:rPr sz="1200" b="1" spc="-5" dirty="0">
                <a:latin typeface="Times New Roman"/>
                <a:cs typeface="Times New Roman"/>
              </a:rPr>
              <a:t>nơi </a:t>
            </a:r>
            <a:r>
              <a:rPr sz="1200" b="1" dirty="0">
                <a:latin typeface="Times New Roman"/>
                <a:cs typeface="Times New Roman"/>
              </a:rPr>
              <a:t>quy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định</a:t>
            </a:r>
            <a:endParaRPr sz="1200" dirty="0">
              <a:latin typeface="Times New Roman"/>
              <a:cs typeface="Times New Roman"/>
            </a:endParaRPr>
          </a:p>
          <a:p>
            <a:pPr marL="12700" marR="12065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nghiêm </a:t>
            </a:r>
            <a:r>
              <a:rPr sz="1200" spc="-5" dirty="0">
                <a:latin typeface="Times New Roman"/>
                <a:cs typeface="Times New Roman"/>
              </a:rPr>
              <a:t>chỉnh chấp hành 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bảo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spc="-5" dirty="0" err="1">
                <a:latin typeface="Times New Roman"/>
                <a:cs typeface="Times New Roman"/>
              </a:rPr>
              <a:t>tuyệt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an </a:t>
            </a:r>
            <a:r>
              <a:rPr sz="1200" dirty="0" err="1" smtClean="0">
                <a:latin typeface="Times New Roman"/>
                <a:cs typeface="Times New Roman"/>
              </a:rPr>
              <a:t>toàn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tham </a:t>
            </a:r>
            <a:r>
              <a:rPr sz="1200" spc="-5" dirty="0">
                <a:latin typeface="Times New Roman"/>
                <a:cs typeface="Times New Roman"/>
              </a:rPr>
              <a:t>gia giao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 </a:t>
            </a:r>
            <a:r>
              <a:rPr sz="1200" spc="-5" dirty="0">
                <a:latin typeface="Times New Roman"/>
                <a:cs typeface="Times New Roman"/>
              </a:rPr>
              <a:t>hóa, phải </a:t>
            </a:r>
            <a:r>
              <a:rPr sz="1200" dirty="0">
                <a:latin typeface="Times New Roman"/>
                <a:cs typeface="Times New Roman"/>
              </a:rPr>
              <a:t>đến điểm </a:t>
            </a:r>
            <a:r>
              <a:rPr sz="1200" spc="5" dirty="0">
                <a:latin typeface="Times New Roman"/>
                <a:cs typeface="Times New Roman"/>
              </a:rPr>
              <a:t>lấy </a:t>
            </a:r>
            <a:r>
              <a:rPr sz="1200" spc="-5" dirty="0">
                <a:latin typeface="Times New Roman"/>
                <a:cs typeface="Times New Roman"/>
              </a:rPr>
              <a:t>hàng, </a:t>
            </a:r>
            <a:r>
              <a:rPr sz="1200" dirty="0">
                <a:latin typeface="Times New Roman"/>
                <a:cs typeface="Times New Roman"/>
              </a:rPr>
              <a:t>làm thủ tục nhận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hóa, </a:t>
            </a:r>
            <a:r>
              <a:rPr sz="1200" spc="-65" dirty="0">
                <a:latin typeface="Times New Roman"/>
                <a:cs typeface="Times New Roman"/>
              </a:rPr>
              <a:t>lái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điểm trả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và dỡ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đúng địa </a:t>
            </a:r>
            <a:r>
              <a:rPr sz="1200" spc="-5" dirty="0">
                <a:latin typeface="Times New Roman"/>
                <a:cs typeface="Times New Roman"/>
              </a:rPr>
              <a:t>chỉ ghi </a:t>
            </a:r>
            <a:r>
              <a:rPr sz="1200" dirty="0">
                <a:latin typeface="Times New Roman"/>
                <a:cs typeface="Times New Roman"/>
              </a:rPr>
              <a:t>trong hợp đồng hoặc </a:t>
            </a:r>
            <a:r>
              <a:rPr sz="1200" spc="-5" dirty="0">
                <a:latin typeface="Times New Roman"/>
                <a:cs typeface="Times New Roman"/>
              </a:rPr>
              <a:t>Giấy vận </a:t>
            </a:r>
            <a:r>
              <a:rPr sz="1200" dirty="0">
                <a:latin typeface="Times New Roman"/>
                <a:cs typeface="Times New Roman"/>
              </a:rPr>
              <a:t>tải,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kiểm tra 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xếp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bảo đảm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toàn, </a:t>
            </a:r>
            <a:r>
              <a:rPr sz="1200" dirty="0">
                <a:latin typeface="Times New Roman"/>
                <a:cs typeface="Times New Roman"/>
              </a:rPr>
              <a:t>chằng buộc </a:t>
            </a:r>
            <a:r>
              <a:rPr sz="1200" spc="-5" dirty="0">
                <a:latin typeface="Times New Roman"/>
                <a:cs typeface="Times New Roman"/>
              </a:rPr>
              <a:t>chắc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chắn.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khách,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điểm đón </a:t>
            </a:r>
            <a:r>
              <a:rPr sz="1200" spc="-5" dirty="0">
                <a:latin typeface="Times New Roman"/>
                <a:cs typeface="Times New Roman"/>
              </a:rPr>
              <a:t>khách,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lên xe, </a:t>
            </a:r>
            <a:r>
              <a:rPr sz="1200" spc="-105" dirty="0">
                <a:latin typeface="Times New Roman"/>
                <a:cs typeface="Times New Roman"/>
              </a:rPr>
              <a:t>kiểm  </a:t>
            </a:r>
            <a:r>
              <a:rPr sz="1200" dirty="0">
                <a:latin typeface="Times New Roman"/>
                <a:cs typeface="Times New Roman"/>
              </a:rPr>
              <a:t>tra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spc="-5" dirty="0" err="1">
                <a:latin typeface="Times New Roman"/>
                <a:cs typeface="Times New Roman"/>
              </a:rPr>
              <a:t>khách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bánh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điểm trả khách,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đủ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spc="-150" dirty="0">
                <a:latin typeface="Times New Roman"/>
                <a:cs typeface="Times New Roman"/>
              </a:rPr>
              <a:t>cho 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và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nhắc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nhở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đảm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chuyển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bánh.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Không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chở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86206"/>
            <a:ext cx="6155690" cy="8485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25000"/>
              </a:lnSpc>
              <a:spcBef>
                <a:spcPts val="100"/>
              </a:spcBef>
            </a:pP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trọng tải, hàng hóa xếp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nóc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(nếu </a:t>
            </a:r>
            <a:r>
              <a:rPr sz="1200" spc="-5" dirty="0">
                <a:latin typeface="Times New Roman"/>
                <a:cs typeface="Times New Roman"/>
              </a:rPr>
              <a:t>có)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chằng buộc </a:t>
            </a:r>
            <a:r>
              <a:rPr sz="1200" spc="-5" dirty="0">
                <a:latin typeface="Times New Roman"/>
                <a:cs typeface="Times New Roman"/>
              </a:rPr>
              <a:t>cẩn </a:t>
            </a:r>
            <a:r>
              <a:rPr sz="1200" dirty="0">
                <a:latin typeface="Times New Roman"/>
                <a:cs typeface="Times New Roman"/>
              </a:rPr>
              <a:t>thận. </a:t>
            </a:r>
            <a:r>
              <a:rPr sz="1200" spc="-5" dirty="0">
                <a:latin typeface="Times New Roman"/>
                <a:cs typeface="Times New Roman"/>
              </a:rPr>
              <a:t>Thực </a:t>
            </a:r>
            <a:r>
              <a:rPr sz="1200" spc="-110" dirty="0">
                <a:latin typeface="Times New Roman"/>
                <a:cs typeface="Times New Roman"/>
              </a:rPr>
              <a:t>hiện  </a:t>
            </a:r>
            <a:r>
              <a:rPr sz="1200" spc="-5" dirty="0">
                <a:latin typeface="Times New Roman"/>
                <a:cs typeface="Times New Roman"/>
              </a:rPr>
              <a:t>nghiêm chỉnh </a:t>
            </a:r>
            <a:r>
              <a:rPr sz="1200" dirty="0">
                <a:latin typeface="Times New Roman"/>
                <a:cs typeface="Times New Roman"/>
              </a:rPr>
              <a:t>nội dung hợp đồng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và </a:t>
            </a:r>
            <a:r>
              <a:rPr sz="1200" spc="-5" dirty="0">
                <a:latin typeface="Times New Roman"/>
                <a:cs typeface="Times New Roman"/>
              </a:rPr>
              <a:t>bảo quản hàng </a:t>
            </a:r>
            <a:r>
              <a:rPr sz="1200" dirty="0">
                <a:latin typeface="Times New Roman"/>
                <a:cs typeface="Times New Roman"/>
              </a:rPr>
              <a:t>hóa trong quá 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tải; </a:t>
            </a:r>
            <a:r>
              <a:rPr sz="1200" spc="-10" dirty="0">
                <a:latin typeface="Times New Roman"/>
                <a:cs typeface="Times New Roman"/>
              </a:rPr>
              <a:t>Chuyên </a:t>
            </a:r>
            <a:r>
              <a:rPr sz="1200" spc="-5" dirty="0">
                <a:latin typeface="Times New Roman"/>
                <a:cs typeface="Times New Roman"/>
              </a:rPr>
              <a:t>chở  hành </a:t>
            </a:r>
            <a:r>
              <a:rPr sz="1200" spc="5" dirty="0">
                <a:latin typeface="Times New Roman"/>
                <a:cs typeface="Times New Roman"/>
              </a:rPr>
              <a:t>lý và </a:t>
            </a:r>
            <a:r>
              <a:rPr sz="1200" dirty="0">
                <a:latin typeface="Times New Roman"/>
                <a:cs typeface="Times New Roman"/>
              </a:rPr>
              <a:t>trả </a:t>
            </a:r>
            <a:r>
              <a:rPr sz="1200" spc="-5" dirty="0">
                <a:latin typeface="Times New Roman"/>
                <a:cs typeface="Times New Roman"/>
              </a:rPr>
              <a:t>cho hành khách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quyền nhận hành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tại địa điểm thỏa </a:t>
            </a:r>
            <a:r>
              <a:rPr sz="1200" spc="5" dirty="0">
                <a:latin typeface="Times New Roman"/>
                <a:cs typeface="Times New Roman"/>
              </a:rPr>
              <a:t>thuận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0" dirty="0">
                <a:latin typeface="Times New Roman"/>
                <a:cs typeface="Times New Roman"/>
              </a:rPr>
              <a:t>đúng 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gian, </a:t>
            </a:r>
            <a:r>
              <a:rPr sz="1200" dirty="0">
                <a:latin typeface="Times New Roman"/>
                <a:cs typeface="Times New Roman"/>
              </a:rPr>
              <a:t>lộ trình.</a:t>
            </a:r>
          </a:p>
          <a:p>
            <a:pPr marL="12700" marR="889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Việc </a:t>
            </a:r>
            <a:r>
              <a:rPr sz="1200" spc="5" dirty="0">
                <a:latin typeface="Times New Roman"/>
                <a:cs typeface="Times New Roman"/>
              </a:rPr>
              <a:t>lấy </a:t>
            </a:r>
            <a:r>
              <a:rPr sz="1200" dirty="0">
                <a:latin typeface="Times New Roman"/>
                <a:cs typeface="Times New Roman"/>
              </a:rPr>
              <a:t>hàng và trả hàng hoặc đón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trả khách đúng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rất </a:t>
            </a:r>
            <a:r>
              <a:rPr sz="1200" spc="-5" dirty="0">
                <a:latin typeface="Times New Roman"/>
                <a:cs typeface="Times New Roman"/>
              </a:rPr>
              <a:t>quan  </a:t>
            </a:r>
            <a:r>
              <a:rPr sz="1200" dirty="0">
                <a:latin typeface="Times New Roman"/>
                <a:cs typeface="Times New Roman"/>
              </a:rPr>
              <a:t>trọng của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dirty="0">
                <a:latin typeface="Times New Roman"/>
                <a:cs typeface="Times New Roman"/>
              </a:rPr>
              <a:t>hàng và của </a:t>
            </a:r>
            <a:r>
              <a:rPr sz="1200" spc="-5" dirty="0">
                <a:latin typeface="Times New Roman"/>
                <a:cs typeface="Times New Roman"/>
              </a:rPr>
              <a:t>khách. Do </a:t>
            </a:r>
            <a:r>
              <a:rPr sz="1200" dirty="0">
                <a:latin typeface="Times New Roman"/>
                <a:cs typeface="Times New Roman"/>
              </a:rPr>
              <a:t>đó,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tính toán </a:t>
            </a:r>
            <a:r>
              <a:rPr sz="1200" spc="-5" dirty="0">
                <a:latin typeface="Times New Roman"/>
                <a:cs typeface="Times New Roman"/>
              </a:rPr>
              <a:t>giờ </a:t>
            </a:r>
            <a:r>
              <a:rPr sz="1200" dirty="0">
                <a:latin typeface="Times New Roman"/>
                <a:cs typeface="Times New Roman"/>
              </a:rPr>
              <a:t>đi, </a:t>
            </a:r>
            <a:r>
              <a:rPr sz="1200" spc="-5" dirty="0">
                <a:latin typeface="Times New Roman"/>
                <a:cs typeface="Times New Roman"/>
              </a:rPr>
              <a:t>giờ đến, giờ nghỉ </a:t>
            </a:r>
            <a:r>
              <a:rPr sz="1200" spc="-60" dirty="0">
                <a:latin typeface="Times New Roman"/>
                <a:cs typeface="Times New Roman"/>
              </a:rPr>
              <a:t>cho  </a:t>
            </a:r>
            <a:r>
              <a:rPr sz="1200" dirty="0">
                <a:latin typeface="Times New Roman"/>
                <a:cs typeface="Times New Roman"/>
              </a:rPr>
              <a:t>phù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hợp.</a:t>
            </a:r>
          </a:p>
          <a:p>
            <a:pPr marL="393065" lvl="2" indent="-381000" algn="just">
              <a:lnSpc>
                <a:spcPct val="100000"/>
              </a:lnSpc>
              <a:spcBef>
                <a:spcPts val="960"/>
              </a:spcBef>
              <a:buAutoNum type="arabicPeriod" startAt="2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Tổ </a:t>
            </a:r>
            <a:r>
              <a:rPr sz="1200" b="1" spc="-5" dirty="0">
                <a:latin typeface="Times New Roman"/>
                <a:cs typeface="Times New Roman"/>
              </a:rPr>
              <a:t>chức nơi </a:t>
            </a:r>
            <a:r>
              <a:rPr sz="1200" b="1" dirty="0">
                <a:latin typeface="Times New Roman"/>
                <a:cs typeface="Times New Roman"/>
              </a:rPr>
              <a:t>nghỉ </a:t>
            </a:r>
            <a:r>
              <a:rPr sz="1200" b="1" spc="-5" dirty="0">
                <a:latin typeface="Times New Roman"/>
                <a:cs typeface="Times New Roman"/>
              </a:rPr>
              <a:t>ngơi </a:t>
            </a:r>
            <a:r>
              <a:rPr sz="1200" b="1" dirty="0">
                <a:latin typeface="Times New Roman"/>
                <a:cs typeface="Times New Roman"/>
              </a:rPr>
              <a:t>hợp lý, bảo đảm sức khỏe </a:t>
            </a:r>
            <a:r>
              <a:rPr sz="1200" b="1" spc="-5" dirty="0">
                <a:latin typeface="Times New Roman"/>
                <a:cs typeface="Times New Roman"/>
              </a:rPr>
              <a:t>cho </a:t>
            </a:r>
            <a:r>
              <a:rPr sz="1200" b="1" dirty="0">
                <a:latin typeface="Times New Roman"/>
                <a:cs typeface="Times New Roman"/>
              </a:rPr>
              <a:t>hành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khách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25200"/>
              </a:lnSpc>
              <a:spcBef>
                <a:spcPts val="60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hành </a:t>
            </a:r>
            <a:r>
              <a:rPr sz="1200" spc="-5" dirty="0">
                <a:latin typeface="Times New Roman"/>
                <a:cs typeface="Times New Roman"/>
              </a:rPr>
              <a:t>khách,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có trách </a:t>
            </a:r>
            <a:r>
              <a:rPr sz="1200" dirty="0">
                <a:latin typeface="Times New Roman"/>
                <a:cs typeface="Times New Roman"/>
              </a:rPr>
              <a:t>nhiệm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đối với hành khách và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spc="-95" dirty="0">
                <a:latin typeface="Times New Roman"/>
                <a:cs typeface="Times New Roman"/>
              </a:rPr>
              <a:t>lý  </a:t>
            </a:r>
            <a:r>
              <a:rPr sz="1200" dirty="0">
                <a:latin typeface="Times New Roman"/>
                <a:cs typeface="Times New Roman"/>
              </a:rPr>
              <a:t>mang theo </a:t>
            </a:r>
            <a:r>
              <a:rPr sz="1200" spc="-5" dirty="0">
                <a:latin typeface="Times New Roman"/>
                <a:cs typeface="Times New Roman"/>
              </a:rPr>
              <a:t>của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họ.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Khi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các tuyến liên </a:t>
            </a:r>
            <a:r>
              <a:rPr sz="1200" dirty="0">
                <a:latin typeface="Times New Roman"/>
                <a:cs typeface="Times New Roman"/>
              </a:rPr>
              <a:t>tỉnh </a:t>
            </a:r>
            <a:r>
              <a:rPr sz="1200" spc="-5" dirty="0">
                <a:latin typeface="Times New Roman"/>
                <a:cs typeface="Times New Roman"/>
              </a:rPr>
              <a:t>có cự </a:t>
            </a:r>
            <a:r>
              <a:rPr sz="1200" spc="5" dirty="0">
                <a:latin typeface="Times New Roman"/>
                <a:cs typeface="Times New Roman"/>
              </a:rPr>
              <a:t>ly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300 ki lô mét </a:t>
            </a:r>
            <a:r>
              <a:rPr sz="1200" spc="-5" dirty="0">
                <a:latin typeface="Times New Roman"/>
                <a:cs typeface="Times New Roman"/>
              </a:rPr>
              <a:t>trên hành </a:t>
            </a:r>
            <a:r>
              <a:rPr sz="1200" dirty="0">
                <a:latin typeface="Times New Roman"/>
                <a:cs typeface="Times New Roman"/>
              </a:rPr>
              <a:t>trình xe  </a:t>
            </a:r>
            <a:r>
              <a:rPr sz="1200" spc="-5" dirty="0">
                <a:latin typeface="Times New Roman"/>
                <a:cs typeface="Times New Roman"/>
              </a:rPr>
              <a:t>chạy, cần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dirty="0" err="1">
                <a:latin typeface="Times New Roman"/>
                <a:cs typeface="Times New Roman"/>
              </a:rPr>
              <a:t>toán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chặng </a:t>
            </a:r>
            <a:r>
              <a:rPr sz="1200" spc="-5" dirty="0">
                <a:latin typeface="Times New Roman"/>
                <a:cs typeface="Times New Roman"/>
              </a:rPr>
              <a:t>nghỉ có </a:t>
            </a:r>
            <a:r>
              <a:rPr sz="1200" dirty="0">
                <a:latin typeface="Times New Roman"/>
                <a:cs typeface="Times New Roman"/>
              </a:rPr>
              <a:t>đủ điều </a:t>
            </a:r>
            <a:r>
              <a:rPr sz="1200" spc="-5" dirty="0">
                <a:latin typeface="Times New Roman"/>
                <a:cs typeface="Times New Roman"/>
              </a:rPr>
              <a:t>kiện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ăn, nghỉ cho </a:t>
            </a:r>
            <a:r>
              <a:rPr sz="1200" dirty="0">
                <a:latin typeface="Times New Roman"/>
                <a:cs typeface="Times New Roman"/>
              </a:rPr>
              <a:t>khách và kiểm </a:t>
            </a:r>
            <a:r>
              <a:rPr sz="1200" dirty="0" err="1">
                <a:latin typeface="Times New Roman"/>
                <a:cs typeface="Times New Roman"/>
              </a:rPr>
              <a:t>tra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20" dirty="0" err="1" smtClean="0">
                <a:latin typeface="Times New Roman"/>
                <a:cs typeface="Times New Roman"/>
              </a:rPr>
              <a:t>ph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err="1" smtClean="0">
                <a:latin typeface="Times New Roman"/>
                <a:cs typeface="Times New Roman"/>
              </a:rPr>
              <a:t>ơng</a:t>
            </a:r>
            <a:r>
              <a:rPr sz="1200" spc="-120" dirty="0" smtClean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tiện.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cần quan </a:t>
            </a:r>
            <a:r>
              <a:rPr sz="1200" dirty="0">
                <a:latin typeface="Times New Roman"/>
                <a:cs typeface="Times New Roman"/>
              </a:rPr>
              <a:t>tâm </a:t>
            </a:r>
            <a:r>
              <a:rPr sz="1200" spc="-5" dirty="0">
                <a:latin typeface="Times New Roman"/>
                <a:cs typeface="Times New Roman"/>
              </a:rPr>
              <a:t>chăm sóc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đáp </a:t>
            </a:r>
            <a:r>
              <a:rPr sz="1200" dirty="0">
                <a:latin typeface="Times New Roman"/>
                <a:cs typeface="Times New Roman"/>
              </a:rPr>
              <a:t>ứng những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thiết </a:t>
            </a:r>
            <a:r>
              <a:rPr sz="1200" spc="-5" dirty="0">
                <a:latin typeface="Times New Roman"/>
                <a:cs typeface="Times New Roman"/>
              </a:rPr>
              <a:t>của hành khách, </a:t>
            </a:r>
            <a:r>
              <a:rPr sz="1200" spc="-45" dirty="0">
                <a:latin typeface="Times New Roman"/>
                <a:cs typeface="Times New Roman"/>
              </a:rPr>
              <a:t>tạo 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kiện </a:t>
            </a:r>
            <a:r>
              <a:rPr sz="1200" dirty="0">
                <a:latin typeface="Times New Roman"/>
                <a:cs typeface="Times New Roman"/>
              </a:rPr>
              <a:t>thuận lợi để bảo </a:t>
            </a:r>
            <a:r>
              <a:rPr sz="1200" spc="-5" dirty="0">
                <a:latin typeface="Times New Roman"/>
                <a:cs typeface="Times New Roman"/>
              </a:rPr>
              <a:t>đảm sức </a:t>
            </a:r>
            <a:r>
              <a:rPr sz="1200" dirty="0">
                <a:latin typeface="Times New Roman"/>
                <a:cs typeface="Times New Roman"/>
              </a:rPr>
              <a:t>khỏe </a:t>
            </a:r>
            <a:r>
              <a:rPr sz="1200" spc="-5" dirty="0">
                <a:latin typeface="Times New Roman"/>
                <a:cs typeface="Times New Roman"/>
              </a:rPr>
              <a:t>cho</a:t>
            </a:r>
            <a:r>
              <a:rPr sz="1200" dirty="0">
                <a:latin typeface="Times New Roman"/>
                <a:cs typeface="Times New Roman"/>
              </a:rPr>
              <a:t> họ.</a:t>
            </a:r>
          </a:p>
          <a:p>
            <a:pPr marL="393065" lvl="2" indent="-381000" algn="just">
              <a:lnSpc>
                <a:spcPct val="100000"/>
              </a:lnSpc>
              <a:spcBef>
                <a:spcPts val="960"/>
              </a:spcBef>
              <a:buAutoNum type="arabicPeriod" startAt="3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Ứng </a:t>
            </a:r>
            <a:r>
              <a:rPr sz="1200" b="1" spc="-5" dirty="0">
                <a:latin typeface="Times New Roman"/>
                <a:cs typeface="Times New Roman"/>
              </a:rPr>
              <a:t>phó các </a:t>
            </a:r>
            <a:r>
              <a:rPr sz="1200" b="1" dirty="0">
                <a:latin typeface="Times New Roman"/>
                <a:cs typeface="Times New Roman"/>
              </a:rPr>
              <a:t>tình huống </a:t>
            </a:r>
            <a:r>
              <a:rPr sz="1200" b="1" spc="-5" dirty="0">
                <a:latin typeface="Times New Roman"/>
                <a:cs typeface="Times New Roman"/>
              </a:rPr>
              <a:t>trên đường </a:t>
            </a:r>
            <a:r>
              <a:rPr sz="1200" b="1" dirty="0">
                <a:latin typeface="Times New Roman"/>
                <a:cs typeface="Times New Roman"/>
              </a:rPr>
              <a:t>giao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thông</a:t>
            </a:r>
            <a:endParaRPr sz="1200" dirty="0">
              <a:latin typeface="Times New Roman"/>
              <a:cs typeface="Times New Roman"/>
            </a:endParaRPr>
          </a:p>
          <a:p>
            <a:pPr marL="558165" lvl="3" indent="-89535" algn="just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Sức khỏe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khách</a:t>
            </a:r>
          </a:p>
          <a:p>
            <a:pPr marL="12700" marR="635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hành </a:t>
            </a:r>
            <a:r>
              <a:rPr sz="1200" spc="-5" dirty="0">
                <a:latin typeface="Times New Roman"/>
                <a:cs typeface="Times New Roman"/>
              </a:rPr>
              <a:t>khách, cần </a:t>
            </a:r>
            <a:r>
              <a:rPr sz="1200" dirty="0">
                <a:latin typeface="Times New Roman"/>
                <a:cs typeface="Times New Roman"/>
              </a:rPr>
              <a:t>đặc biệt </a:t>
            </a:r>
            <a:r>
              <a:rPr sz="1200" spc="-5" dirty="0">
                <a:latin typeface="Times New Roman"/>
                <a:cs typeface="Times New Roman"/>
              </a:rPr>
              <a:t>chú </a:t>
            </a:r>
            <a:r>
              <a:rPr sz="1200" dirty="0">
                <a:latin typeface="Times New Roman"/>
                <a:cs typeface="Times New Roman"/>
              </a:rPr>
              <a:t>ý khi </a:t>
            </a:r>
            <a:r>
              <a:rPr sz="1200" spc="-5" dirty="0">
                <a:latin typeface="Times New Roman"/>
                <a:cs typeface="Times New Roman"/>
              </a:rPr>
              <a:t>chuyên chở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ốm, </a:t>
            </a:r>
            <a:r>
              <a:rPr sz="1200" spc="-85" dirty="0" err="1">
                <a:latin typeface="Times New Roman"/>
                <a:cs typeface="Times New Roman"/>
              </a:rPr>
              <a:t>những</a:t>
            </a:r>
            <a:r>
              <a:rPr sz="1200" spc="-85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tật, trẻ </a:t>
            </a:r>
            <a:r>
              <a:rPr sz="1200" spc="-5" dirty="0">
                <a:latin typeface="Times New Roman"/>
                <a:cs typeface="Times New Roman"/>
              </a:rPr>
              <a:t>em </a:t>
            </a:r>
            <a:r>
              <a:rPr sz="1200" dirty="0">
                <a:latin typeface="Times New Roman"/>
                <a:cs typeface="Times New Roman"/>
              </a:rPr>
              <a:t>và phụ </a:t>
            </a:r>
            <a:r>
              <a:rPr sz="1200" spc="5" dirty="0">
                <a:latin typeface="Times New Roman"/>
                <a:cs typeface="Times New Roman"/>
              </a:rPr>
              <a:t>nữ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thai, </a:t>
            </a:r>
            <a:r>
              <a:rPr sz="1200" dirty="0">
                <a:latin typeface="Times New Roman"/>
                <a:cs typeface="Times New Roman"/>
              </a:rPr>
              <a:t>v.v…Trên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>
                <a:latin typeface="Times New Roman"/>
                <a:cs typeface="Times New Roman"/>
              </a:rPr>
              <a:t>khách phải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tủ thuốc </a:t>
            </a:r>
            <a:r>
              <a:rPr sz="1200" spc="-5" dirty="0">
                <a:latin typeface="Times New Roman"/>
                <a:cs typeface="Times New Roman"/>
              </a:rPr>
              <a:t>cấp cứu </a:t>
            </a:r>
            <a:r>
              <a:rPr sz="1200" spc="-195" dirty="0">
                <a:latin typeface="Times New Roman"/>
                <a:cs typeface="Times New Roman"/>
              </a:rPr>
              <a:t>để  </a:t>
            </a:r>
            <a:r>
              <a:rPr sz="1200" spc="-5" dirty="0">
                <a:latin typeface="Times New Roman"/>
                <a:cs typeface="Times New Roman"/>
              </a:rPr>
              <a:t>cấp cứu </a:t>
            </a:r>
            <a:r>
              <a:rPr sz="1200" dirty="0">
                <a:latin typeface="Times New Roman"/>
                <a:cs typeface="Times New Roman"/>
              </a:rPr>
              <a:t>kịp thời,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dirty="0">
                <a:latin typeface="Times New Roman"/>
                <a:cs typeface="Times New Roman"/>
              </a:rPr>
              <a:t>khi việc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cứu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đạt kết </a:t>
            </a:r>
            <a:r>
              <a:rPr sz="1200" dirty="0">
                <a:latin typeface="Times New Roman"/>
                <a:cs typeface="Times New Roman"/>
              </a:rPr>
              <a:t>quả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</a:t>
            </a:r>
            <a:r>
              <a:rPr lang="en-US" sz="1200" spc="-110" dirty="0" smtClean="0">
                <a:latin typeface="Times New Roman"/>
                <a:cs typeface="Times New Roman"/>
              </a:rPr>
              <a:t> </a:t>
            </a:r>
            <a:r>
              <a:rPr lang="en-US" sz="1200" spc="-110" dirty="0" err="1" smtClean="0">
                <a:latin typeface="Times New Roman"/>
                <a:cs typeface="Times New Roman"/>
              </a:rPr>
              <a:t>ngay</a:t>
            </a:r>
            <a:r>
              <a:rPr lang="en-US" sz="1200" spc="-110" dirty="0" smtClean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bệnh đến bệnh </a:t>
            </a:r>
            <a:r>
              <a:rPr sz="1200" dirty="0">
                <a:latin typeface="Times New Roman"/>
                <a:cs typeface="Times New Roman"/>
              </a:rPr>
              <a:t>viện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spc="-5" dirty="0">
                <a:latin typeface="Times New Roman"/>
                <a:cs typeface="Times New Roman"/>
              </a:rPr>
              <a:t>nhất.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hợp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ốm không thể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tục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trình,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lang="en-US" sz="1200" spc="-70" dirty="0">
                <a:latin typeface="Times New Roman"/>
                <a:cs typeface="Times New Roman"/>
              </a:rPr>
              <a:t> </a:t>
            </a:r>
            <a:r>
              <a:rPr lang="en-US" sz="1200" spc="-70" dirty="0" err="1" smtClean="0">
                <a:latin typeface="Times New Roman"/>
                <a:cs typeface="Times New Roman"/>
              </a:rPr>
              <a:t>lái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làm </a:t>
            </a:r>
            <a:r>
              <a:rPr sz="1200" dirty="0">
                <a:latin typeface="Times New Roman"/>
                <a:cs typeface="Times New Roman"/>
              </a:rPr>
              <a:t>thủ tục </a:t>
            </a:r>
            <a:r>
              <a:rPr sz="1200" spc="-5" dirty="0">
                <a:latin typeface="Times New Roman"/>
                <a:cs typeface="Times New Roman"/>
              </a:rPr>
              <a:t>nhập </a:t>
            </a:r>
            <a:r>
              <a:rPr sz="1200" dirty="0">
                <a:latin typeface="Times New Roman"/>
                <a:cs typeface="Times New Roman"/>
              </a:rPr>
              <a:t>viện.</a:t>
            </a:r>
          </a:p>
          <a:p>
            <a:pPr marL="558165" lvl="3" indent="-89535" algn="just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Tai </a:t>
            </a:r>
            <a:r>
              <a:rPr sz="1200" dirty="0">
                <a:latin typeface="Times New Roman"/>
                <a:cs typeface="Times New Roman"/>
              </a:rPr>
              <a:t>nạn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thông, thiên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tai</a:t>
            </a:r>
          </a:p>
          <a:p>
            <a:pPr marL="12700" marR="8255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bị tai </a:t>
            </a:r>
            <a:r>
              <a:rPr sz="1200" spc="-5" dirty="0">
                <a:latin typeface="Times New Roman"/>
                <a:cs typeface="Times New Roman"/>
              </a:rPr>
              <a:t>nạn giao thông,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lại kiểm tra </a:t>
            </a:r>
            <a:r>
              <a:rPr sz="1200" spc="-5" dirty="0">
                <a:latin typeface="Times New Roman"/>
                <a:cs typeface="Times New Roman"/>
              </a:rPr>
              <a:t>thiệt hại. </a:t>
            </a:r>
            <a:r>
              <a:rPr sz="1200" dirty="0">
                <a:latin typeface="Times New Roman"/>
                <a:cs typeface="Times New Roman"/>
              </a:rPr>
              <a:t>Cùng lúc </a:t>
            </a:r>
            <a:r>
              <a:rPr sz="1200" spc="-55" dirty="0">
                <a:latin typeface="Times New Roman"/>
                <a:cs typeface="Times New Roman"/>
              </a:rPr>
              <a:t>đó, 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kiểm tra khả năng có thể </a:t>
            </a:r>
            <a:r>
              <a:rPr sz="1200" spc="5" dirty="0">
                <a:latin typeface="Times New Roman"/>
                <a:cs typeface="Times New Roman"/>
              </a:rPr>
              <a:t>xảy </a:t>
            </a:r>
            <a:r>
              <a:rPr sz="1200" dirty="0">
                <a:latin typeface="Times New Roman"/>
                <a:cs typeface="Times New Roman"/>
              </a:rPr>
              <a:t>ra hỏa </a:t>
            </a:r>
            <a:r>
              <a:rPr sz="1200" spc="-5" dirty="0">
                <a:latin typeface="Times New Roman"/>
                <a:cs typeface="Times New Roman"/>
              </a:rPr>
              <a:t>hoạn, </a:t>
            </a:r>
            <a:r>
              <a:rPr sz="1200" spc="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động </a:t>
            </a:r>
            <a:r>
              <a:rPr sz="1200" spc="-5" dirty="0">
                <a:latin typeface="Times New Roman"/>
                <a:cs typeface="Times New Roman"/>
              </a:rPr>
              <a:t>cơ có </a:t>
            </a:r>
            <a:r>
              <a:rPr sz="1200" dirty="0">
                <a:latin typeface="Times New Roman"/>
                <a:cs typeface="Times New Roman"/>
              </a:rPr>
              <a:t>hoạt động </a:t>
            </a:r>
            <a:r>
              <a:rPr sz="1200" dirty="0" err="1">
                <a:latin typeface="Times New Roman"/>
                <a:cs typeface="Times New Roman"/>
              </a:rPr>
              <a:t>bình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không 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nhiên liệu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rò </a:t>
            </a:r>
            <a:r>
              <a:rPr sz="1200" spc="-5" dirty="0">
                <a:latin typeface="Times New Roman"/>
                <a:cs typeface="Times New Roman"/>
              </a:rPr>
              <a:t>rỉ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không.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25099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Nếu có ai </a:t>
            </a:r>
            <a:r>
              <a:rPr sz="1200" dirty="0">
                <a:latin typeface="Times New Roman"/>
                <a:cs typeface="Times New Roman"/>
              </a:rPr>
              <a:t>đó </a:t>
            </a:r>
            <a:r>
              <a:rPr sz="1200" dirty="0" err="1">
                <a:latin typeface="Times New Roman"/>
                <a:cs typeface="Times New Roman"/>
              </a:rPr>
              <a:t>bị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45" dirty="0" err="1" smtClean="0">
                <a:latin typeface="Times New Roman"/>
                <a:cs typeface="Times New Roman"/>
              </a:rPr>
              <a:t>th</a:t>
            </a:r>
            <a:r>
              <a:rPr lang="vi-VN" sz="1200" spc="-45" dirty="0" smtClean="0">
                <a:latin typeface="Times New Roman"/>
                <a:cs typeface="Times New Roman"/>
              </a:rPr>
              <a:t>ư</a:t>
            </a:r>
            <a:r>
              <a:rPr sz="1200" spc="-45" dirty="0" err="1" smtClean="0">
                <a:latin typeface="Times New Roman"/>
                <a:cs typeface="Times New Roman"/>
              </a:rPr>
              <a:t>ơng</a:t>
            </a:r>
            <a:r>
              <a:rPr sz="1200" spc="-45" dirty="0">
                <a:latin typeface="Times New Roman"/>
                <a:cs typeface="Times New Roman"/>
              </a:rPr>
              <a:t>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thực </a:t>
            </a:r>
            <a:r>
              <a:rPr sz="1200" dirty="0" err="1">
                <a:latin typeface="Times New Roman"/>
                <a:cs typeface="Times New Roman"/>
              </a:rPr>
              <a:t>hiện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b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quan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tiếp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theo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chăm </a:t>
            </a:r>
            <a:r>
              <a:rPr sz="1200" dirty="0">
                <a:latin typeface="Times New Roman"/>
                <a:cs typeface="Times New Roman"/>
              </a:rPr>
              <a:t>sóc </a:t>
            </a:r>
            <a:r>
              <a:rPr sz="1200" spc="-5" dirty="0" err="1">
                <a:latin typeface="Times New Roman"/>
                <a:cs typeface="Times New Roman"/>
              </a:rPr>
              <a:t>vết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cho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>
                <a:latin typeface="Times New Roman"/>
                <a:cs typeface="Times New Roman"/>
              </a:rPr>
              <a:t>. </a:t>
            </a:r>
            <a:r>
              <a:rPr sz="1200" dirty="0">
                <a:latin typeface="Times New Roman"/>
                <a:cs typeface="Times New Roman"/>
              </a:rPr>
              <a:t>Sẽ an toàn hơn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spc="5" dirty="0">
                <a:latin typeface="Times New Roman"/>
                <a:cs typeface="Times New Roman"/>
              </a:rPr>
              <a:t>sự </a:t>
            </a:r>
            <a:r>
              <a:rPr sz="1200" spc="-5" dirty="0">
                <a:latin typeface="Times New Roman"/>
                <a:cs typeface="Times New Roman"/>
              </a:rPr>
              <a:t>giúp </a:t>
            </a:r>
            <a:r>
              <a:rPr sz="1200" dirty="0">
                <a:latin typeface="Times New Roman"/>
                <a:cs typeface="Times New Roman"/>
              </a:rPr>
              <a:t>đỡ </a:t>
            </a:r>
            <a:r>
              <a:rPr sz="1200" dirty="0" err="1">
                <a:latin typeface="Times New Roman"/>
                <a:cs typeface="Times New Roman"/>
              </a:rPr>
              <a:t>từ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những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hành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khách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 hoặc </a:t>
            </a:r>
            <a:r>
              <a:rPr sz="1200" dirty="0" err="1">
                <a:latin typeface="Times New Roman"/>
                <a:cs typeface="Times New Roman"/>
              </a:rPr>
              <a:t>một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ngang qua </a:t>
            </a:r>
            <a:r>
              <a:rPr sz="1200" dirty="0" err="1">
                <a:latin typeface="Times New Roman"/>
                <a:cs typeface="Times New Roman"/>
              </a:rPr>
              <a:t>hiện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tai nạn và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ngay với </a:t>
            </a:r>
            <a:r>
              <a:rPr sz="1200" spc="-5" dirty="0">
                <a:latin typeface="Times New Roman"/>
                <a:cs typeface="Times New Roman"/>
              </a:rPr>
              <a:t>chính </a:t>
            </a:r>
            <a:r>
              <a:rPr sz="1200" dirty="0">
                <a:latin typeface="Times New Roman"/>
                <a:cs typeface="Times New Roman"/>
              </a:rPr>
              <a:t>quyền </a:t>
            </a:r>
            <a:r>
              <a:rPr sz="1200" spc="-200" dirty="0">
                <a:latin typeface="Times New Roman"/>
                <a:cs typeface="Times New Roman"/>
              </a:rPr>
              <a:t>sở  </a:t>
            </a:r>
            <a:r>
              <a:rPr sz="1200" dirty="0">
                <a:latin typeface="Times New Roman"/>
                <a:cs typeface="Times New Roman"/>
              </a:rPr>
              <a:t>tại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cảnh </a:t>
            </a:r>
            <a:r>
              <a:rPr sz="1200" spc="-5" dirty="0">
                <a:latin typeface="Times New Roman"/>
                <a:cs typeface="Times New Roman"/>
              </a:rPr>
              <a:t>sát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nhất để </a:t>
            </a:r>
            <a:r>
              <a:rPr sz="1200" spc="-5" dirty="0">
                <a:latin typeface="Times New Roman"/>
                <a:cs typeface="Times New Roman"/>
              </a:rPr>
              <a:t>giúp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đỡ.</a:t>
            </a:r>
          </a:p>
          <a:p>
            <a:pPr marL="12700" marR="1270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10" dirty="0">
                <a:latin typeface="Times New Roman"/>
                <a:cs typeface="Times New Roman"/>
              </a:rPr>
              <a:t>bị </a:t>
            </a:r>
            <a:r>
              <a:rPr sz="1200" dirty="0">
                <a:latin typeface="Times New Roman"/>
                <a:cs typeface="Times New Roman"/>
              </a:rPr>
              <a:t>tai </a:t>
            </a:r>
            <a:r>
              <a:rPr sz="1200" spc="-5" dirty="0">
                <a:latin typeface="Times New Roman"/>
                <a:cs typeface="Times New Roman"/>
              </a:rPr>
              <a:t>nạn, hành khách có </a:t>
            </a:r>
            <a:r>
              <a:rPr sz="1200" dirty="0">
                <a:latin typeface="Times New Roman"/>
                <a:cs typeface="Times New Roman"/>
              </a:rPr>
              <a:t>vé </a:t>
            </a:r>
            <a:r>
              <a:rPr sz="1200" spc="-5" dirty="0">
                <a:latin typeface="Times New Roman"/>
                <a:cs typeface="Times New Roman"/>
              </a:rPr>
              <a:t>của chuyến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đó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 quan bảo </a:t>
            </a:r>
            <a:r>
              <a:rPr sz="1200" dirty="0">
                <a:latin typeface="Times New Roman"/>
                <a:cs typeface="Times New Roman"/>
              </a:rPr>
              <a:t>hiểm </a:t>
            </a:r>
            <a:r>
              <a:rPr sz="1200" spc="-65" dirty="0" err="1">
                <a:latin typeface="Times New Roman"/>
                <a:cs typeface="Times New Roman"/>
              </a:rPr>
              <a:t>bồi</a:t>
            </a:r>
            <a:r>
              <a:rPr sz="1200" spc="-65" dirty="0">
                <a:latin typeface="Times New Roman"/>
                <a:cs typeface="Times New Roman"/>
              </a:rPr>
              <a:t> 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định, hành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tai nạn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spc="-5" dirty="0">
                <a:latin typeface="Times New Roman"/>
                <a:cs typeface="Times New Roman"/>
              </a:rPr>
              <a:t>chu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đáo.</a:t>
            </a:r>
          </a:p>
          <a:p>
            <a:pPr marL="12700" marR="6985" indent="494665" algn="just">
              <a:lnSpc>
                <a:spcPct val="125000"/>
              </a:lnSpc>
              <a:spcBef>
                <a:spcPts val="60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10" dirty="0">
                <a:latin typeface="Times New Roman"/>
                <a:cs typeface="Times New Roman"/>
              </a:rPr>
              <a:t>gặp </a:t>
            </a:r>
            <a:r>
              <a:rPr sz="1200" spc="-5" dirty="0">
                <a:latin typeface="Times New Roman"/>
                <a:cs typeface="Times New Roman"/>
              </a:rPr>
              <a:t>thiên </a:t>
            </a:r>
            <a:r>
              <a:rPr sz="1200" dirty="0">
                <a:latin typeface="Times New Roman"/>
                <a:cs typeface="Times New Roman"/>
              </a:rPr>
              <a:t>tai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105" dirty="0" smtClean="0">
                <a:latin typeface="Times New Roman"/>
                <a:cs typeface="Times New Roman"/>
              </a:rPr>
              <a:t>m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smtClean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lũ gây </a:t>
            </a:r>
            <a:r>
              <a:rPr sz="1200" spc="-5" dirty="0">
                <a:latin typeface="Times New Roman"/>
                <a:cs typeface="Times New Roman"/>
              </a:rPr>
              <a:t>sạt </a:t>
            </a:r>
            <a:r>
              <a:rPr sz="1200" dirty="0">
                <a:latin typeface="Times New Roman"/>
                <a:cs typeface="Times New Roman"/>
              </a:rPr>
              <a:t>lở, </a:t>
            </a:r>
            <a:r>
              <a:rPr sz="1200" spc="-5" dirty="0">
                <a:latin typeface="Times New Roman"/>
                <a:cs typeface="Times New Roman"/>
              </a:rPr>
              <a:t>ngập </a:t>
            </a:r>
            <a:r>
              <a:rPr sz="1200" dirty="0">
                <a:latin typeface="Times New Roman"/>
                <a:cs typeface="Times New Roman"/>
              </a:rPr>
              <a:t>lụt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dừng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kiểm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thiệt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hại.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Nếu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nạn,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chăm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35" dirty="0">
                <a:latin typeface="Times New Roman"/>
                <a:cs typeface="Times New Roman"/>
              </a:rPr>
              <a:t>sóc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43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86206"/>
            <a:ext cx="6154420" cy="7799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25099"/>
              </a:lnSpc>
              <a:spcBef>
                <a:spcPts val="100"/>
              </a:spcBef>
            </a:pPr>
            <a:r>
              <a:rPr sz="1200" spc="-5" dirty="0" err="1">
                <a:latin typeface="Times New Roman"/>
                <a:cs typeface="Times New Roman"/>
              </a:rPr>
              <a:t>vết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tìm biện pháp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spc="-5" dirty="0" err="1">
                <a:latin typeface="Times New Roman"/>
                <a:cs typeface="Times New Roman"/>
              </a:rPr>
              <a:t>cứu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nạn. Nếu </a:t>
            </a:r>
            <a:r>
              <a:rPr sz="1200" dirty="0" err="1">
                <a:latin typeface="Times New Roman"/>
                <a:cs typeface="Times New Roman"/>
              </a:rPr>
              <a:t>tắc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ở khu vực </a:t>
            </a:r>
            <a:r>
              <a:rPr sz="1200" dirty="0" err="1">
                <a:latin typeface="Times New Roman"/>
                <a:cs typeface="Times New Roman"/>
              </a:rPr>
              <a:t>bến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hoặc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tuyến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ngừng </a:t>
            </a:r>
            <a:r>
              <a:rPr sz="1200" dirty="0">
                <a:latin typeface="Times New Roman"/>
                <a:cs typeface="Times New Roman"/>
              </a:rPr>
              <a:t>vận tải </a:t>
            </a:r>
            <a:r>
              <a:rPr sz="1200" spc="-5" dirty="0">
                <a:latin typeface="Times New Roman"/>
                <a:cs typeface="Times New Roman"/>
              </a:rPr>
              <a:t>cho đến </a:t>
            </a:r>
            <a:r>
              <a:rPr sz="1200" dirty="0">
                <a:latin typeface="Times New Roman"/>
                <a:cs typeface="Times New Roman"/>
              </a:rPr>
              <a:t>khi có thông </a:t>
            </a:r>
            <a:r>
              <a:rPr sz="1200" spc="-5" dirty="0">
                <a:latin typeface="Times New Roman"/>
                <a:cs typeface="Times New Roman"/>
              </a:rPr>
              <a:t>báo cho phép </a:t>
            </a:r>
            <a:r>
              <a:rPr sz="1200" dirty="0" err="1">
                <a:latin typeface="Times New Roman"/>
                <a:cs typeface="Times New Roman"/>
              </a:rPr>
              <a:t>mới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tiếp tục </a:t>
            </a:r>
            <a:r>
              <a:rPr sz="1200" spc="-5" dirty="0">
                <a:latin typeface="Times New Roman"/>
                <a:cs typeface="Times New Roman"/>
              </a:rPr>
              <a:t>hoạt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động.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Ùn tắc giao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</a:t>
            </a:r>
          </a:p>
          <a:p>
            <a:pPr marL="469265" algn="just">
              <a:lnSpc>
                <a:spcPct val="100000"/>
              </a:lnSpc>
              <a:spcBef>
                <a:spcPts val="960"/>
              </a:spcBef>
            </a:pPr>
            <a:r>
              <a:rPr sz="1200" dirty="0">
                <a:latin typeface="Times New Roman"/>
                <a:cs typeface="Times New Roman"/>
              </a:rPr>
              <a:t>Tình </a:t>
            </a:r>
            <a:r>
              <a:rPr sz="1200" spc="-5" dirty="0">
                <a:latin typeface="Times New Roman"/>
                <a:cs typeface="Times New Roman"/>
              </a:rPr>
              <a:t>trạng </a:t>
            </a:r>
            <a:r>
              <a:rPr sz="1200" dirty="0">
                <a:latin typeface="Times New Roman"/>
                <a:cs typeface="Times New Roman"/>
              </a:rPr>
              <a:t>ùn tắc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kinh </a:t>
            </a:r>
            <a:r>
              <a:rPr sz="1200" spc="-5" dirty="0">
                <a:latin typeface="Times New Roman"/>
                <a:cs typeface="Times New Roman"/>
              </a:rPr>
              <a:t>niên, </a:t>
            </a:r>
            <a:r>
              <a:rPr sz="1200" dirty="0">
                <a:latin typeface="Times New Roman"/>
                <a:cs typeface="Times New Roman"/>
              </a:rPr>
              <a:t>là vấn đề gây ức chế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25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hàng </a:t>
            </a:r>
            <a:r>
              <a:rPr sz="1200" spc="-5" dirty="0">
                <a:latin typeface="Times New Roman"/>
                <a:cs typeface="Times New Roman"/>
              </a:rPr>
              <a:t>ngày.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luôn </a:t>
            </a:r>
            <a:r>
              <a:rPr sz="1200" spc="-5" dirty="0">
                <a:latin typeface="Times New Roman"/>
                <a:cs typeface="Times New Roman"/>
              </a:rPr>
              <a:t>sẵn sàng </a:t>
            </a:r>
            <a:r>
              <a:rPr sz="1200" dirty="0">
                <a:latin typeface="Times New Roman"/>
                <a:cs typeface="Times New Roman"/>
              </a:rPr>
              <a:t>ứng phó với tình </a:t>
            </a:r>
            <a:r>
              <a:rPr sz="1200" spc="-5" dirty="0">
                <a:latin typeface="Times New Roman"/>
                <a:cs typeface="Times New Roman"/>
              </a:rPr>
              <a:t>trạng </a:t>
            </a:r>
            <a:r>
              <a:rPr sz="1200" dirty="0">
                <a:latin typeface="Times New Roman"/>
                <a:cs typeface="Times New Roman"/>
              </a:rPr>
              <a:t>này. </a:t>
            </a:r>
            <a:r>
              <a:rPr sz="1200" spc="-45" dirty="0">
                <a:latin typeface="Times New Roman"/>
                <a:cs typeface="Times New Roman"/>
              </a:rPr>
              <a:t>Tùy 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dirty="0" err="1">
                <a:latin typeface="Times New Roman"/>
                <a:cs typeface="Times New Roman"/>
              </a:rPr>
              <a:t>từng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cụ </a:t>
            </a:r>
            <a:r>
              <a:rPr sz="1200" dirty="0">
                <a:latin typeface="Times New Roman"/>
                <a:cs typeface="Times New Roman"/>
              </a:rPr>
              <a:t>thể, tìm biện </a:t>
            </a:r>
            <a:r>
              <a:rPr sz="1200" spc="-5" dirty="0">
                <a:latin typeface="Times New Roman"/>
                <a:cs typeface="Times New Roman"/>
              </a:rPr>
              <a:t>pháp </a:t>
            </a:r>
            <a:r>
              <a:rPr sz="1200" spc="5" dirty="0">
                <a:latin typeface="Times New Roman"/>
                <a:cs typeface="Times New Roman"/>
              </a:rPr>
              <a:t>xử lý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phù hợp. Có thể thu xếp </a:t>
            </a:r>
            <a:r>
              <a:rPr sz="1200" spc="-5" dirty="0">
                <a:latin typeface="Times New Roman"/>
                <a:cs typeface="Times New Roman"/>
              </a:rPr>
              <a:t>cho hành khách </a:t>
            </a:r>
            <a:r>
              <a:rPr sz="1200" spc="-35" dirty="0">
                <a:latin typeface="Times New Roman"/>
                <a:cs typeface="Times New Roman"/>
              </a:rPr>
              <a:t>nghỉ  </a:t>
            </a:r>
            <a:r>
              <a:rPr sz="1200" spc="-5" dirty="0">
                <a:latin typeface="Times New Roman"/>
                <a:cs typeface="Times New Roman"/>
              </a:rPr>
              <a:t>ngơi, chờ </a:t>
            </a:r>
            <a:r>
              <a:rPr sz="1200" dirty="0">
                <a:latin typeface="Times New Roman"/>
                <a:cs typeface="Times New Roman"/>
              </a:rPr>
              <a:t>đợi để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tục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quay trở lại nơi xuất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>
                <a:latin typeface="Times New Roman"/>
                <a:cs typeface="Times New Roman"/>
              </a:rPr>
              <a:t>hay chạy </a:t>
            </a:r>
            <a:r>
              <a:rPr sz="1200" spc="-40" dirty="0">
                <a:latin typeface="Times New Roman"/>
                <a:cs typeface="Times New Roman"/>
              </a:rPr>
              <a:t>sang  </a:t>
            </a:r>
            <a:r>
              <a:rPr sz="1200" spc="-5" dirty="0">
                <a:latin typeface="Times New Roman"/>
                <a:cs typeface="Times New Roman"/>
              </a:rPr>
              <a:t>tuyến </a:t>
            </a:r>
            <a:r>
              <a:rPr sz="1200" dirty="0">
                <a:latin typeface="Times New Roman"/>
                <a:cs typeface="Times New Roman"/>
              </a:rPr>
              <a:t>khác để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tục hành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trình.</a:t>
            </a:r>
          </a:p>
          <a:p>
            <a:pPr marL="558165" indent="-89535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bị hỏng </a:t>
            </a:r>
            <a:r>
              <a:rPr sz="1200" spc="-5" dirty="0" err="1">
                <a:latin typeface="Times New Roman"/>
                <a:cs typeface="Times New Roman"/>
              </a:rPr>
              <a:t>bất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bị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70" dirty="0" smtClean="0">
                <a:latin typeface="Times New Roman"/>
                <a:cs typeface="Times New Roman"/>
              </a:rPr>
              <a:t>h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hỏng </a:t>
            </a:r>
            <a:r>
              <a:rPr sz="1200" spc="-5" dirty="0" err="1">
                <a:latin typeface="Times New Roman"/>
                <a:cs typeface="Times New Roman"/>
              </a:rPr>
              <a:t>bất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 </a:t>
            </a:r>
            <a:r>
              <a:rPr sz="1200" spc="5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thông báo </a:t>
            </a:r>
            <a:r>
              <a:rPr sz="1200" dirty="0" err="1">
                <a:latin typeface="Times New Roman"/>
                <a:cs typeface="Times New Roman"/>
              </a:rPr>
              <a:t>rõ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hành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khách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biết và tìm mọi </a:t>
            </a:r>
            <a:r>
              <a:rPr sz="1200" spc="-5" dirty="0">
                <a:latin typeface="Times New Roman"/>
                <a:cs typeface="Times New Roman"/>
              </a:rPr>
              <a:t>cách khắc </a:t>
            </a:r>
            <a:r>
              <a:rPr sz="1200" dirty="0">
                <a:latin typeface="Times New Roman"/>
                <a:cs typeface="Times New Roman"/>
              </a:rPr>
              <a:t>phục.</a:t>
            </a:r>
          </a:p>
          <a:p>
            <a:pPr marL="558165" indent="-89535" algn="just">
              <a:lnSpc>
                <a:spcPct val="100000"/>
              </a:lnSpc>
              <a:spcBef>
                <a:spcPts val="96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Quyền hạn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trách nhiệm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lái xe, </a:t>
            </a:r>
            <a:r>
              <a:rPr sz="1200" spc="-5" dirty="0">
                <a:latin typeface="Times New Roman"/>
                <a:cs typeface="Times New Roman"/>
              </a:rPr>
              <a:t>nhân </a:t>
            </a:r>
            <a:r>
              <a:rPr sz="1200" dirty="0">
                <a:latin typeface="Times New Roman"/>
                <a:cs typeface="Times New Roman"/>
              </a:rPr>
              <a:t>viên phục vụ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12700" marR="1270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1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thực hiện đúng biểu đồ </a:t>
            </a:r>
            <a:r>
              <a:rPr sz="1200" spc="-5" dirty="0">
                <a:latin typeface="Times New Roman"/>
                <a:cs typeface="Times New Roman"/>
              </a:rPr>
              <a:t>vận hành </a:t>
            </a:r>
            <a:r>
              <a:rPr sz="1200" spc="5" dirty="0" err="1">
                <a:latin typeface="Times New Roman"/>
                <a:cs typeface="Times New Roman"/>
              </a:rPr>
              <a:t>đã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quan </a:t>
            </a: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10" dirty="0">
                <a:latin typeface="Times New Roman"/>
                <a:cs typeface="Times New Roman"/>
              </a:rPr>
              <a:t>lý </a:t>
            </a:r>
            <a:r>
              <a:rPr sz="1200" spc="-5" dirty="0">
                <a:latin typeface="Times New Roman"/>
                <a:cs typeface="Times New Roman"/>
              </a:rPr>
              <a:t>tuyến chấp </a:t>
            </a:r>
            <a:r>
              <a:rPr sz="1200" dirty="0">
                <a:latin typeface="Times New Roman"/>
                <a:cs typeface="Times New Roman"/>
              </a:rPr>
              <a:t>thuận; </a:t>
            </a:r>
            <a:r>
              <a:rPr sz="1200" spc="-50" dirty="0">
                <a:latin typeface="Times New Roman"/>
                <a:cs typeface="Times New Roman"/>
              </a:rPr>
              <a:t>thực  </a:t>
            </a:r>
            <a:r>
              <a:rPr sz="1200" dirty="0">
                <a:latin typeface="Times New Roman"/>
                <a:cs typeface="Times New Roman"/>
              </a:rPr>
              <a:t>hiện đúng hành trình, lịch </a:t>
            </a:r>
            <a:r>
              <a:rPr sz="1200" spc="-5" dirty="0">
                <a:latin typeface="Times New Roman"/>
                <a:cs typeface="Times New Roman"/>
              </a:rPr>
              <a:t>trình, </a:t>
            </a:r>
            <a:r>
              <a:rPr sz="1200" dirty="0">
                <a:latin typeface="Times New Roman"/>
                <a:cs typeface="Times New Roman"/>
              </a:rPr>
              <a:t>đón hành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tại bến xe nơi đi, trả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tại </a:t>
            </a:r>
            <a:r>
              <a:rPr sz="1200" spc="-5" dirty="0">
                <a:latin typeface="Times New Roman"/>
                <a:cs typeface="Times New Roman"/>
              </a:rPr>
              <a:t>bến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nơi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đến.</a:t>
            </a:r>
          </a:p>
          <a:p>
            <a:pPr marL="12700" marR="8890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Nhân </a:t>
            </a:r>
            <a:r>
              <a:rPr sz="1200" dirty="0">
                <a:latin typeface="Times New Roman"/>
                <a:cs typeface="Times New Roman"/>
              </a:rPr>
              <a:t>viên phục vụ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trách </a:t>
            </a:r>
            <a:r>
              <a:rPr sz="1200" dirty="0" err="1">
                <a:latin typeface="Times New Roman"/>
                <a:cs typeface="Times New Roman"/>
              </a:rPr>
              <a:t>nhiệm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 </a:t>
            </a:r>
            <a:r>
              <a:rPr sz="1200" dirty="0">
                <a:latin typeface="Times New Roman"/>
                <a:cs typeface="Times New Roman"/>
              </a:rPr>
              <a:t>hành khách </a:t>
            </a:r>
            <a:r>
              <a:rPr sz="1200" spc="-5" dirty="0">
                <a:latin typeface="Times New Roman"/>
                <a:cs typeface="Times New Roman"/>
              </a:rPr>
              <a:t>chấp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nghiêm </a:t>
            </a:r>
            <a:r>
              <a:rPr sz="1200" spc="-50" dirty="0">
                <a:latin typeface="Times New Roman"/>
                <a:cs typeface="Times New Roman"/>
              </a:rPr>
              <a:t>chỉnh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khi đi xe, </a:t>
            </a:r>
            <a:r>
              <a:rPr sz="1200" spc="-5" dirty="0">
                <a:latin typeface="Times New Roman"/>
                <a:cs typeface="Times New Roman"/>
              </a:rPr>
              <a:t>giúp </a:t>
            </a:r>
            <a:r>
              <a:rPr sz="1200" dirty="0">
                <a:latin typeface="Times New Roman"/>
                <a:cs typeface="Times New Roman"/>
              </a:rPr>
              <a:t>đỡ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khuyết </a:t>
            </a:r>
            <a:r>
              <a:rPr sz="1200" dirty="0">
                <a:latin typeface="Times New Roman"/>
                <a:cs typeface="Times New Roman"/>
              </a:rPr>
              <a:t>tật,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già, </a:t>
            </a:r>
            <a:r>
              <a:rPr sz="1200" dirty="0">
                <a:latin typeface="Times New Roman"/>
                <a:cs typeface="Times New Roman"/>
              </a:rPr>
              <a:t>phụ </a:t>
            </a:r>
            <a:r>
              <a:rPr sz="1200" dirty="0" err="1">
                <a:latin typeface="Times New Roman"/>
                <a:cs typeface="Times New Roman"/>
              </a:rPr>
              <a:t>nữ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thai</a:t>
            </a:r>
            <a:r>
              <a:rPr sz="1200" spc="-105" dirty="0" smtClean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hoặc có con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nhỏ.</a:t>
            </a:r>
          </a:p>
          <a:p>
            <a:pPr marL="558165" indent="-89535">
              <a:lnSpc>
                <a:spcPct val="100000"/>
              </a:lnSpc>
              <a:spcBef>
                <a:spcPts val="96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Quyền hạn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trách nhiệm </a:t>
            </a:r>
            <a:r>
              <a:rPr sz="1200" spc="-5" dirty="0">
                <a:latin typeface="Times New Roman"/>
                <a:cs typeface="Times New Roman"/>
              </a:rPr>
              <a:t>của hành </a:t>
            </a:r>
            <a:r>
              <a:rPr sz="1200" dirty="0">
                <a:latin typeface="Times New Roman"/>
                <a:cs typeface="Times New Roman"/>
              </a:rPr>
              <a:t>khách đi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>
              <a:lnSpc>
                <a:spcPct val="125000"/>
              </a:lnSpc>
              <a:spcBef>
                <a:spcPts val="600"/>
              </a:spcBef>
            </a:pP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doanh </a:t>
            </a:r>
            <a:r>
              <a:rPr sz="1200" dirty="0">
                <a:latin typeface="Times New Roman"/>
                <a:cs typeface="Times New Roman"/>
              </a:rPr>
              <a:t>nghiệp, hợp tác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spc="-5" dirty="0">
                <a:latin typeface="Times New Roman"/>
                <a:cs typeface="Times New Roman"/>
              </a:rPr>
              <a:t>cung </a:t>
            </a:r>
            <a:r>
              <a:rPr sz="1200" dirty="0">
                <a:latin typeface="Times New Roman"/>
                <a:cs typeface="Times New Roman"/>
              </a:rPr>
              <a:t>cấp dịch vụ theo </a:t>
            </a:r>
            <a:r>
              <a:rPr sz="1200" spc="-5" dirty="0">
                <a:latin typeface="Times New Roman"/>
                <a:cs typeface="Times New Roman"/>
              </a:rPr>
              <a:t>cam kết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dịch </a:t>
            </a:r>
            <a:r>
              <a:rPr sz="1200" spc="-225" dirty="0" err="1">
                <a:latin typeface="Times New Roman"/>
                <a:cs typeface="Times New Roman"/>
              </a:rPr>
              <a:t>vụ</a:t>
            </a:r>
            <a:r>
              <a:rPr sz="1200" spc="-225" dirty="0">
                <a:latin typeface="Times New Roman"/>
                <a:cs typeface="Times New Roman"/>
              </a:rPr>
              <a:t>  </a:t>
            </a:r>
            <a:r>
              <a:rPr lang="en-US" sz="1200" spc="-22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đã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niêm </a:t>
            </a:r>
            <a:r>
              <a:rPr sz="1200" spc="-5" dirty="0">
                <a:latin typeface="Times New Roman"/>
                <a:cs typeface="Times New Roman"/>
              </a:rPr>
              <a:t>yết.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>
              <a:lnSpc>
                <a:spcPct val="125000"/>
              </a:lnSpc>
              <a:spcBef>
                <a:spcPts val="600"/>
              </a:spcBef>
            </a:pP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lại tối </a:t>
            </a:r>
            <a:r>
              <a:rPr sz="1200" spc="-5" dirty="0">
                <a:latin typeface="Times New Roman"/>
                <a:cs typeface="Times New Roman"/>
              </a:rPr>
              <a:t>thiểu </a:t>
            </a:r>
            <a:r>
              <a:rPr sz="1200" dirty="0">
                <a:latin typeface="Times New Roman"/>
                <a:cs typeface="Times New Roman"/>
              </a:rPr>
              <a:t>70% </a:t>
            </a:r>
            <a:r>
              <a:rPr sz="1200" spc="-5" dirty="0">
                <a:latin typeface="Times New Roman"/>
                <a:cs typeface="Times New Roman"/>
              </a:rPr>
              <a:t>số tiền </a:t>
            </a:r>
            <a:r>
              <a:rPr sz="1200" dirty="0">
                <a:latin typeface="Times New Roman"/>
                <a:cs typeface="Times New Roman"/>
              </a:rPr>
              <a:t>vé với hành khách đã mua </a:t>
            </a:r>
            <a:r>
              <a:rPr sz="1200" spc="5" dirty="0">
                <a:latin typeface="Times New Roman"/>
                <a:cs typeface="Times New Roman"/>
              </a:rPr>
              <a:t>vé,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5" dirty="0">
                <a:latin typeface="Times New Roman"/>
                <a:cs typeface="Times New Roman"/>
              </a:rPr>
              <a:t>từ </a:t>
            </a:r>
            <a:r>
              <a:rPr sz="1200" spc="-5" dirty="0" err="1">
                <a:latin typeface="Times New Roman"/>
                <a:cs typeface="Times New Roman"/>
              </a:rPr>
              <a:t>chối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chuyến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chậm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nhất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khởi hành 30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phút.</a:t>
            </a:r>
          </a:p>
          <a:p>
            <a:pPr marL="469265" algn="just">
              <a:lnSpc>
                <a:spcPct val="100000"/>
              </a:lnSpc>
              <a:spcBef>
                <a:spcPts val="960"/>
              </a:spcBef>
            </a:pP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dirty="0">
                <a:latin typeface="Times New Roman"/>
                <a:cs typeface="Times New Roman"/>
              </a:rPr>
              <a:t>đầu hành trình </a:t>
            </a: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>
                <a:latin typeface="Times New Roman"/>
                <a:cs typeface="Times New Roman"/>
              </a:rPr>
              <a:t>bến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nơi đi,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thúc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>
                <a:latin typeface="Times New Roman"/>
                <a:cs typeface="Times New Roman"/>
              </a:rPr>
              <a:t>bến xe nơi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đến.</a:t>
            </a:r>
          </a:p>
          <a:p>
            <a:pPr marL="50800">
              <a:lnSpc>
                <a:spcPct val="100000"/>
              </a:lnSpc>
              <a:spcBef>
                <a:spcPts val="960"/>
              </a:spcBef>
            </a:pPr>
            <a:r>
              <a:rPr sz="1200" dirty="0">
                <a:latin typeface="Times New Roman"/>
                <a:cs typeface="Times New Roman"/>
              </a:rPr>
              <a:t>3.3. </a:t>
            </a:r>
            <a:r>
              <a:rPr sz="1200" spc="-5" dirty="0">
                <a:latin typeface="Times New Roman"/>
                <a:cs typeface="Times New Roman"/>
              </a:rPr>
              <a:t>KẾT THÖC QUÁ TRÌNH </a:t>
            </a:r>
            <a:r>
              <a:rPr sz="1200" spc="-10" dirty="0">
                <a:latin typeface="Times New Roman"/>
                <a:cs typeface="Times New Roman"/>
              </a:rPr>
              <a:t>LÀM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VIỆC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252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hoàn </a:t>
            </a:r>
            <a:r>
              <a:rPr sz="1200" dirty="0">
                <a:latin typeface="Times New Roman"/>
                <a:cs typeface="Times New Roman"/>
              </a:rPr>
              <a:t>thành nhiệm vụ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hoặc sau </a:t>
            </a:r>
            <a:r>
              <a:rPr sz="1200" dirty="0">
                <a:latin typeface="Times New Roman"/>
                <a:cs typeface="Times New Roman"/>
              </a:rPr>
              <a:t>một ngày làm </a:t>
            </a:r>
            <a:r>
              <a:rPr sz="1200" spc="-5" dirty="0">
                <a:latin typeface="Times New Roman"/>
                <a:cs typeface="Times New Roman"/>
              </a:rPr>
              <a:t>việc,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tiến </a:t>
            </a:r>
            <a:r>
              <a:rPr sz="1200" spc="-45" dirty="0">
                <a:latin typeface="Times New Roman"/>
                <a:cs typeface="Times New Roman"/>
              </a:rPr>
              <a:t>hành  </a:t>
            </a:r>
            <a:r>
              <a:rPr sz="1200" dirty="0">
                <a:latin typeface="Times New Roman"/>
                <a:cs typeface="Times New Roman"/>
              </a:rPr>
              <a:t>kiểm tra toàn bộ </a:t>
            </a:r>
            <a:r>
              <a:rPr sz="1200" dirty="0" err="1">
                <a:latin typeface="Times New Roman"/>
                <a:cs typeface="Times New Roman"/>
              </a:rPr>
              <a:t>xe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nơi đỗ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xe.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Cần chú </a:t>
            </a:r>
            <a:r>
              <a:rPr sz="1200" dirty="0">
                <a:latin typeface="Times New Roman"/>
                <a:cs typeface="Times New Roman"/>
              </a:rPr>
              <a:t>ý kiểm tra tình trạng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hệ thống </a:t>
            </a:r>
            <a:r>
              <a:rPr sz="1200" spc="-5" dirty="0">
                <a:latin typeface="Times New Roman"/>
                <a:cs typeface="Times New Roman"/>
              </a:rPr>
              <a:t>phanh, </a:t>
            </a:r>
            <a:r>
              <a:rPr sz="1200" spc="5" dirty="0">
                <a:latin typeface="Times New Roman"/>
                <a:cs typeface="Times New Roman"/>
              </a:rPr>
              <a:t>hệ </a:t>
            </a:r>
            <a:r>
              <a:rPr sz="1200" dirty="0">
                <a:latin typeface="Times New Roman"/>
                <a:cs typeface="Times New Roman"/>
              </a:rPr>
              <a:t>thống lái, hệ thống </a:t>
            </a:r>
            <a:r>
              <a:rPr sz="1200" spc="-5" dirty="0">
                <a:latin typeface="Times New Roman"/>
                <a:cs typeface="Times New Roman"/>
              </a:rPr>
              <a:t>truyền lực,  các </a:t>
            </a:r>
            <a:r>
              <a:rPr sz="1200" dirty="0">
                <a:latin typeface="Times New Roman"/>
                <a:cs typeface="Times New Roman"/>
              </a:rPr>
              <a:t>loại đèn </a:t>
            </a:r>
            <a:r>
              <a:rPr sz="1200" spc="-5" dirty="0">
                <a:latin typeface="Times New Roman"/>
                <a:cs typeface="Times New Roman"/>
              </a:rPr>
              <a:t>chiếu </a:t>
            </a:r>
            <a:r>
              <a:rPr sz="1200" dirty="0">
                <a:latin typeface="Times New Roman"/>
                <a:cs typeface="Times New Roman"/>
              </a:rPr>
              <a:t>sáng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hiệu, </a:t>
            </a:r>
            <a:r>
              <a:rPr sz="1200" spc="-5" dirty="0">
                <a:latin typeface="Times New Roman"/>
                <a:cs typeface="Times New Roman"/>
              </a:rPr>
              <a:t>v.v…Nếu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70" dirty="0" smtClean="0">
                <a:latin typeface="Times New Roman"/>
                <a:cs typeface="Times New Roman"/>
              </a:rPr>
              <a:t>h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hỏng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kịp thời </a:t>
            </a:r>
            <a:r>
              <a:rPr sz="1200" spc="-5" dirty="0">
                <a:latin typeface="Times New Roman"/>
                <a:cs typeface="Times New Roman"/>
              </a:rPr>
              <a:t>sửa chữa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đảm </a:t>
            </a:r>
            <a:r>
              <a:rPr sz="1200" spc="-95" dirty="0">
                <a:latin typeface="Times New Roman"/>
                <a:cs typeface="Times New Roman"/>
              </a:rPr>
              <a:t>an 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quá trình </a:t>
            </a:r>
            <a:r>
              <a:rPr sz="1200" spc="-5" dirty="0">
                <a:latin typeface="Times New Roman"/>
                <a:cs typeface="Times New Roman"/>
              </a:rPr>
              <a:t>sản </a:t>
            </a:r>
            <a:r>
              <a:rPr sz="1200" dirty="0">
                <a:latin typeface="Times New Roman"/>
                <a:cs typeface="Times New Roman"/>
              </a:rPr>
              <a:t>xuất vận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44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86206"/>
            <a:ext cx="6151880" cy="85048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 algn="just">
              <a:lnSpc>
                <a:spcPct val="125099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ra,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cần kiểm tra lại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công </a:t>
            </a:r>
            <a:r>
              <a:rPr sz="1200" dirty="0">
                <a:latin typeface="Times New Roman"/>
                <a:cs typeface="Times New Roman"/>
              </a:rPr>
              <a:t>việc của </a:t>
            </a:r>
            <a:r>
              <a:rPr sz="1200" spc="-5" dirty="0">
                <a:latin typeface="Times New Roman"/>
                <a:cs typeface="Times New Roman"/>
              </a:rPr>
              <a:t>chuyến </a:t>
            </a:r>
            <a:r>
              <a:rPr sz="1200" dirty="0">
                <a:latin typeface="Times New Roman"/>
                <a:cs typeface="Times New Roman"/>
              </a:rPr>
              <a:t>vận tải. Những </a:t>
            </a:r>
            <a:r>
              <a:rPr sz="1200" spc="-5" dirty="0">
                <a:latin typeface="Times New Roman"/>
                <a:cs typeface="Times New Roman"/>
              </a:rPr>
              <a:t>vấn </a:t>
            </a:r>
            <a:r>
              <a:rPr sz="1200" spc="5" dirty="0">
                <a:latin typeface="Times New Roman"/>
                <a:cs typeface="Times New Roman"/>
              </a:rPr>
              <a:t>đề </a:t>
            </a:r>
            <a:r>
              <a:rPr sz="1200" spc="-45" dirty="0">
                <a:latin typeface="Times New Roman"/>
                <a:cs typeface="Times New Roman"/>
              </a:rPr>
              <a:t>phát  </a:t>
            </a:r>
            <a:r>
              <a:rPr sz="1200" dirty="0">
                <a:latin typeface="Times New Roman"/>
                <a:cs typeface="Times New Roman"/>
              </a:rPr>
              <a:t>sinh trong quá 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báo cáo kịp thời với </a:t>
            </a:r>
            <a:r>
              <a:rPr sz="1200" spc="-5" dirty="0">
                <a:latin typeface="Times New Roman"/>
                <a:cs typeface="Times New Roman"/>
              </a:rPr>
              <a:t>doanh nghiệp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 err="1">
                <a:latin typeface="Times New Roman"/>
                <a:cs typeface="Times New Roman"/>
              </a:rPr>
              <a:t>chủ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90" dirty="0" err="1">
                <a:latin typeface="Times New Roman"/>
                <a:cs typeface="Times New Roman"/>
              </a:rPr>
              <a:t>có</a:t>
            </a:r>
            <a:r>
              <a:rPr sz="1200" spc="-9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giải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quyết.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25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Ghi chép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dirty="0">
                <a:latin typeface="Times New Roman"/>
                <a:cs typeface="Times New Roman"/>
              </a:rPr>
              <a:t>các giấy tờ quy định của </a:t>
            </a:r>
            <a:r>
              <a:rPr sz="1200" spc="-5" dirty="0">
                <a:latin typeface="Times New Roman"/>
                <a:cs typeface="Times New Roman"/>
              </a:rPr>
              <a:t>chuyến </a:t>
            </a:r>
            <a:r>
              <a:rPr sz="1200" dirty="0">
                <a:latin typeface="Times New Roman"/>
                <a:cs typeface="Times New Roman"/>
              </a:rPr>
              <a:t>đi và nộp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doanh nghiệp </a:t>
            </a:r>
            <a:r>
              <a:rPr sz="1200" spc="-5" dirty="0">
                <a:latin typeface="Times New Roman"/>
                <a:cs typeface="Times New Roman"/>
              </a:rPr>
              <a:t>hoặc chủ </a:t>
            </a:r>
            <a:r>
              <a:rPr sz="1200" dirty="0">
                <a:latin typeface="Times New Roman"/>
                <a:cs typeface="Times New Roman"/>
              </a:rPr>
              <a:t>hàng  </a:t>
            </a:r>
            <a:r>
              <a:rPr sz="1200" spc="-5" dirty="0">
                <a:latin typeface="Times New Roman"/>
                <a:cs typeface="Times New Roman"/>
              </a:rPr>
              <a:t>trực </a:t>
            </a:r>
            <a:r>
              <a:rPr sz="1200" dirty="0">
                <a:latin typeface="Times New Roman"/>
                <a:cs typeface="Times New Roman"/>
              </a:rPr>
              <a:t>tiếp hợp</a:t>
            </a:r>
            <a:r>
              <a:rPr sz="1200" spc="-5" dirty="0">
                <a:latin typeface="Times New Roman"/>
                <a:cs typeface="Times New Roman"/>
              </a:rPr>
              <a:t> đồng.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610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IV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TRÁCH NHIỆM CỦA NGƯỜI KINH DOANH VẬN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TẢI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279400" lvl="1" indent="-266700">
              <a:lnSpc>
                <a:spcPct val="100000"/>
              </a:lnSpc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nghĩa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hóa:</a:t>
            </a:r>
            <a:endParaRPr sz="1200" dirty="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Times New Roman"/>
              <a:buAutoNum type="arabicPeriod"/>
            </a:pPr>
            <a:endParaRPr sz="1150" dirty="0">
              <a:latin typeface="Times New Roman"/>
              <a:cs typeface="Times New Roman"/>
            </a:endParaRPr>
          </a:p>
          <a:p>
            <a:pPr marL="356235" lvl="2" indent="-343535">
              <a:lnSpc>
                <a:spcPct val="100000"/>
              </a:lnSpc>
              <a:buSzPct val="91666"/>
              <a:buAutoNum type="arabicPeriod"/>
              <a:tabLst>
                <a:tab pos="356235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hàng hóa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>
                <a:latin typeface="Times New Roman"/>
                <a:cs typeface="Times New Roman"/>
              </a:rPr>
              <a:t>sau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 marR="57150">
              <a:lnSpc>
                <a:spcPts val="1370"/>
              </a:lnSpc>
              <a:buAutoNum type="alphaLcParenR"/>
              <a:tabLst>
                <a:tab pos="165100" algn="l"/>
              </a:tabLst>
            </a:pPr>
            <a:r>
              <a:rPr sz="1200" spc="-15" dirty="0">
                <a:latin typeface="Times New Roman"/>
                <a:cs typeface="Times New Roman"/>
              </a:rPr>
              <a:t>Yêu </a:t>
            </a:r>
            <a:r>
              <a:rPr sz="1200" spc="-10" dirty="0" err="1">
                <a:latin typeface="Times New Roman"/>
                <a:cs typeface="Times New Roman"/>
              </a:rPr>
              <a:t>cầu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thuê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-10" dirty="0">
                <a:latin typeface="Times New Roman"/>
                <a:cs typeface="Times New Roman"/>
              </a:rPr>
              <a:t>tải cung </a:t>
            </a:r>
            <a:r>
              <a:rPr sz="1200" spc="-15" dirty="0">
                <a:latin typeface="Times New Roman"/>
                <a:cs typeface="Times New Roman"/>
              </a:rPr>
              <a:t>cấp </a:t>
            </a:r>
            <a:r>
              <a:rPr sz="1200" spc="-1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tin </a:t>
            </a:r>
            <a:r>
              <a:rPr sz="1200" spc="-10" dirty="0">
                <a:latin typeface="Times New Roman"/>
                <a:cs typeface="Times New Roman"/>
              </a:rPr>
              <a:t>cần thiết về hàng </a:t>
            </a:r>
            <a:r>
              <a:rPr sz="1200" spc="-5" dirty="0">
                <a:latin typeface="Times New Roman"/>
                <a:cs typeface="Times New Roman"/>
              </a:rPr>
              <a:t>hóa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10" dirty="0">
                <a:latin typeface="Times New Roman"/>
                <a:cs typeface="Times New Roman"/>
              </a:rPr>
              <a:t>ghi </a:t>
            </a:r>
            <a:r>
              <a:rPr sz="1200" spc="-15" dirty="0">
                <a:latin typeface="Times New Roman"/>
                <a:cs typeface="Times New Roman"/>
              </a:rPr>
              <a:t>vào </a:t>
            </a: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spc="-15" dirty="0">
                <a:latin typeface="Times New Roman"/>
                <a:cs typeface="Times New Roman"/>
              </a:rPr>
              <a:t>vận chuyển</a:t>
            </a:r>
            <a:r>
              <a:rPr sz="1200" spc="-17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và  </a:t>
            </a:r>
            <a:r>
              <a:rPr sz="1200" spc="-10" dirty="0">
                <a:latin typeface="Times New Roman"/>
                <a:cs typeface="Times New Roman"/>
              </a:rPr>
              <a:t>có quyền kiểm </a:t>
            </a:r>
            <a:r>
              <a:rPr sz="1200" spc="-5" dirty="0">
                <a:latin typeface="Times New Roman"/>
                <a:cs typeface="Times New Roman"/>
              </a:rPr>
              <a:t>tra </a:t>
            </a:r>
            <a:r>
              <a:rPr sz="1200" spc="-10" dirty="0">
                <a:latin typeface="Times New Roman"/>
                <a:cs typeface="Times New Roman"/>
              </a:rPr>
              <a:t>tính xác thực của </a:t>
            </a:r>
            <a:r>
              <a:rPr sz="1200" spc="-5" dirty="0">
                <a:latin typeface="Times New Roman"/>
                <a:cs typeface="Times New Roman"/>
              </a:rPr>
              <a:t>thông </a:t>
            </a:r>
            <a:r>
              <a:rPr sz="1200" spc="-10" dirty="0">
                <a:latin typeface="Times New Roman"/>
                <a:cs typeface="Times New Roman"/>
              </a:rPr>
              <a:t>tin</a:t>
            </a:r>
            <a:r>
              <a:rPr sz="1200" spc="-1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đó;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lphaLcParenR"/>
            </a:pPr>
            <a:endParaRPr sz="1200" dirty="0">
              <a:latin typeface="Times New Roman"/>
              <a:cs typeface="Times New Roman"/>
            </a:endParaRPr>
          </a:p>
          <a:p>
            <a:pPr marL="12700" marR="218440">
              <a:lnSpc>
                <a:spcPts val="1380"/>
              </a:lnSpc>
              <a:buAutoNum type="alphaLcParenR"/>
              <a:tabLst>
                <a:tab pos="177800" algn="l"/>
              </a:tabLst>
            </a:pPr>
            <a:r>
              <a:rPr sz="1200" spc="-5" dirty="0">
                <a:latin typeface="Times New Roman"/>
                <a:cs typeface="Times New Roman"/>
              </a:rPr>
              <a:t>Yêu </a:t>
            </a:r>
            <a:r>
              <a:rPr sz="1200" dirty="0" err="1">
                <a:latin typeface="Times New Roman"/>
                <a:cs typeface="Times New Roman"/>
              </a:rPr>
              <a:t>cầu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vận tải thanh </a:t>
            </a:r>
            <a:r>
              <a:rPr sz="1200" spc="-5" dirty="0">
                <a:latin typeface="Times New Roman"/>
                <a:cs typeface="Times New Roman"/>
              </a:rPr>
              <a:t>toán </a:t>
            </a:r>
            <a:r>
              <a:rPr sz="1200" dirty="0" err="1">
                <a:latin typeface="Times New Roman"/>
                <a:cs typeface="Times New Roman"/>
              </a:rPr>
              <a:t>đủ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c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phí 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chi </a:t>
            </a:r>
            <a:r>
              <a:rPr sz="1200" dirty="0">
                <a:latin typeface="Times New Roman"/>
                <a:cs typeface="Times New Roman"/>
              </a:rPr>
              <a:t>phí phát </a:t>
            </a:r>
            <a:r>
              <a:rPr sz="1200" spc="-5" dirty="0">
                <a:latin typeface="Times New Roman"/>
                <a:cs typeface="Times New Roman"/>
              </a:rPr>
              <a:t>sinh; </a:t>
            </a:r>
            <a:r>
              <a:rPr sz="1200" spc="-10" dirty="0" err="1">
                <a:latin typeface="Times New Roman"/>
                <a:cs typeface="Times New Roman"/>
              </a:rPr>
              <a:t>yêu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cầu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người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thuê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bồi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thiệt </a:t>
            </a:r>
            <a:r>
              <a:rPr sz="1200" spc="-5" dirty="0">
                <a:latin typeface="Times New Roman"/>
                <a:cs typeface="Times New Roman"/>
              </a:rPr>
              <a:t>hại </a:t>
            </a:r>
            <a:r>
              <a:rPr sz="1200" dirty="0">
                <a:latin typeface="Times New Roman"/>
                <a:cs typeface="Times New Roman"/>
              </a:rPr>
              <a:t>do vi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thỏa thuận trong hợp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đồng;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lphaLcParenR"/>
            </a:pPr>
            <a:endParaRPr sz="1100" dirty="0">
              <a:latin typeface="Times New Roman"/>
              <a:cs typeface="Times New Roman"/>
            </a:endParaRPr>
          </a:p>
          <a:p>
            <a:pPr marL="168275" indent="-156210">
              <a:lnSpc>
                <a:spcPct val="100000"/>
              </a:lnSpc>
              <a:buAutoNum type="alphaLcParenR"/>
              <a:tabLst>
                <a:tab pos="168910" algn="l"/>
              </a:tabLst>
            </a:pPr>
            <a:r>
              <a:rPr sz="1200" spc="-5" dirty="0">
                <a:latin typeface="Times New Roman"/>
                <a:cs typeface="Times New Roman"/>
              </a:rPr>
              <a:t>Từ chối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spc="5" dirty="0" err="1">
                <a:latin typeface="Times New Roman"/>
                <a:cs typeface="Times New Roman"/>
              </a:rPr>
              <a:t>nếu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không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hàng hóa theo thỏa thuận trong hợp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đồng;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lphaLcParenR"/>
            </a:pPr>
            <a:endParaRPr sz="1150" dirty="0">
              <a:latin typeface="Times New Roman"/>
              <a:cs typeface="Times New Roman"/>
            </a:endParaRPr>
          </a:p>
          <a:p>
            <a:pPr marL="177165" indent="-165100">
              <a:lnSpc>
                <a:spcPct val="100000"/>
              </a:lnSpc>
              <a:buAutoNum type="alphaLcParenR"/>
              <a:tabLst>
                <a:tab pos="177800" algn="l"/>
              </a:tabLst>
            </a:pPr>
            <a:r>
              <a:rPr sz="1200" spc="-5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giám </a:t>
            </a:r>
            <a:r>
              <a:rPr sz="1200" dirty="0">
                <a:latin typeface="Times New Roman"/>
                <a:cs typeface="Times New Roman"/>
              </a:rPr>
              <a:t>định hàng hóa khi </a:t>
            </a:r>
            <a:r>
              <a:rPr sz="1200" spc="-5" dirty="0">
                <a:latin typeface="Times New Roman"/>
                <a:cs typeface="Times New Roman"/>
              </a:rPr>
              <a:t>cần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thiết.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4.1.2.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hàng hóa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nghĩa </a:t>
            </a:r>
            <a:r>
              <a:rPr sz="1200" dirty="0">
                <a:latin typeface="Times New Roman"/>
                <a:cs typeface="Times New Roman"/>
              </a:rPr>
              <a:t>vụ sau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 marR="92075">
              <a:lnSpc>
                <a:spcPts val="1380"/>
              </a:lnSpc>
              <a:buAutoNum type="alphaLcParenR"/>
              <a:tabLst>
                <a:tab pos="168910" algn="l"/>
              </a:tabLst>
            </a:pPr>
            <a:r>
              <a:rPr sz="1200" dirty="0">
                <a:latin typeface="Times New Roman"/>
                <a:cs typeface="Times New Roman"/>
              </a:rPr>
              <a:t>Cung </a:t>
            </a:r>
            <a:r>
              <a:rPr sz="1200" spc="-5" dirty="0" err="1">
                <a:latin typeface="Times New Roman"/>
                <a:cs typeface="Times New Roman"/>
              </a:rPr>
              <a:t>cấp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đúng loại, thời </a:t>
            </a:r>
            <a:r>
              <a:rPr sz="1200" spc="-5" dirty="0">
                <a:latin typeface="Times New Roman"/>
                <a:cs typeface="Times New Roman"/>
              </a:rPr>
              <a:t>gian, </a:t>
            </a:r>
            <a:r>
              <a:rPr sz="1200" dirty="0">
                <a:latin typeface="Times New Roman"/>
                <a:cs typeface="Times New Roman"/>
              </a:rPr>
              <a:t>địa điểm và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hàng hóa </a:t>
            </a:r>
            <a:r>
              <a:rPr sz="1200" dirty="0" err="1">
                <a:latin typeface="Times New Roman"/>
                <a:cs typeface="Times New Roman"/>
              </a:rPr>
              <a:t>cho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nhận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hàng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theo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thỏa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thuận </a:t>
            </a:r>
            <a:r>
              <a:rPr sz="1200" dirty="0">
                <a:latin typeface="Times New Roman"/>
                <a:cs typeface="Times New Roman"/>
              </a:rPr>
              <a:t>trong hợp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đồng;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AutoNum type="alphaLcParenR"/>
            </a:pPr>
            <a:endParaRPr sz="1100" dirty="0">
              <a:latin typeface="Times New Roman"/>
              <a:cs typeface="Times New Roman"/>
            </a:endParaRPr>
          </a:p>
          <a:p>
            <a:pPr marL="177165" indent="-165100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177800" algn="l"/>
              </a:tabLst>
            </a:pP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 </a:t>
            </a:r>
            <a:r>
              <a:rPr sz="1200" dirty="0">
                <a:latin typeface="Times New Roman"/>
                <a:cs typeface="Times New Roman"/>
              </a:rPr>
              <a:t>xếp, dỡ hàng hóa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tiện;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lphaLcParenR"/>
            </a:pPr>
            <a:endParaRPr sz="1200" dirty="0">
              <a:latin typeface="Times New Roman"/>
              <a:cs typeface="Times New Roman"/>
            </a:endParaRPr>
          </a:p>
          <a:p>
            <a:pPr marL="12700" marR="96520" algn="just">
              <a:lnSpc>
                <a:spcPts val="1380"/>
              </a:lnSpc>
              <a:buAutoNum type="alphaLcParenR"/>
              <a:tabLst>
                <a:tab pos="16891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Bồi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thiệt </a:t>
            </a:r>
            <a:r>
              <a:rPr sz="1200" dirty="0">
                <a:latin typeface="Times New Roman"/>
                <a:cs typeface="Times New Roman"/>
              </a:rPr>
              <a:t>hại </a:t>
            </a:r>
            <a:r>
              <a:rPr sz="1200" dirty="0" err="1">
                <a:latin typeface="Times New Roman"/>
                <a:cs typeface="Times New Roman"/>
              </a:rPr>
              <a:t>cho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do </a:t>
            </a:r>
            <a:r>
              <a:rPr sz="1200" spc="-5" dirty="0">
                <a:latin typeface="Times New Roman"/>
                <a:cs typeface="Times New Roman"/>
              </a:rPr>
              <a:t>mất mát, </a:t>
            </a:r>
            <a:r>
              <a:rPr sz="1200" spc="-170" dirty="0" smtClean="0">
                <a:latin typeface="Times New Roman"/>
                <a:cs typeface="Times New Roman"/>
              </a:rPr>
              <a:t>h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hỏng hàng hóa </a:t>
            </a:r>
            <a:r>
              <a:rPr sz="1200" spc="5" dirty="0">
                <a:latin typeface="Times New Roman"/>
                <a:cs typeface="Times New Roman"/>
              </a:rPr>
              <a:t>xảy </a:t>
            </a:r>
            <a:r>
              <a:rPr sz="1200" spc="-5" dirty="0">
                <a:latin typeface="Times New Roman"/>
                <a:cs typeface="Times New Roman"/>
              </a:rPr>
              <a:t>ra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quá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trình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vận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 từ lúc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lúc </a:t>
            </a:r>
            <a:r>
              <a:rPr sz="1200" spc="-5" dirty="0">
                <a:latin typeface="Times New Roman"/>
                <a:cs typeface="Times New Roman"/>
              </a:rPr>
              <a:t>giao hàng, </a:t>
            </a:r>
            <a:r>
              <a:rPr sz="1200" dirty="0" err="1">
                <a:latin typeface="Times New Roman"/>
                <a:cs typeface="Times New Roman"/>
              </a:rPr>
              <a:t>trừ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miễn </a:t>
            </a:r>
            <a:r>
              <a:rPr sz="1200" dirty="0" err="1">
                <a:latin typeface="Times New Roman"/>
                <a:cs typeface="Times New Roman"/>
              </a:rPr>
              <a:t>bồi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thiệt </a:t>
            </a:r>
            <a:r>
              <a:rPr sz="1200" dirty="0">
                <a:latin typeface="Times New Roman"/>
                <a:cs typeface="Times New Roman"/>
              </a:rPr>
              <a:t>hại theo quy </a:t>
            </a:r>
            <a:r>
              <a:rPr sz="1200" spc="-60" dirty="0">
                <a:latin typeface="Times New Roman"/>
                <a:cs typeface="Times New Roman"/>
              </a:rPr>
              <a:t>định  </a:t>
            </a:r>
            <a:r>
              <a:rPr sz="1200" spc="-5" dirty="0">
                <a:latin typeface="Times New Roman"/>
                <a:cs typeface="Times New Roman"/>
              </a:rPr>
              <a:t>của pháp </a:t>
            </a:r>
            <a:r>
              <a:rPr sz="1200" dirty="0">
                <a:latin typeface="Times New Roman"/>
                <a:cs typeface="Times New Roman"/>
              </a:rPr>
              <a:t>luật;</a:t>
            </a: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lphaLcParenR"/>
            </a:pPr>
            <a:endParaRPr sz="1200" dirty="0">
              <a:latin typeface="Times New Roman"/>
              <a:cs typeface="Times New Roman"/>
            </a:endParaRPr>
          </a:p>
          <a:p>
            <a:pPr marL="12700" marR="10795">
              <a:lnSpc>
                <a:spcPts val="1380"/>
              </a:lnSpc>
              <a:buAutoNum type="alphaLcParenR"/>
              <a:tabLst>
                <a:tab pos="17780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Bồi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thiệt </a:t>
            </a:r>
            <a:r>
              <a:rPr sz="1200" dirty="0">
                <a:latin typeface="Times New Roman"/>
                <a:cs typeface="Times New Roman"/>
              </a:rPr>
              <a:t>hại </a:t>
            </a:r>
            <a:r>
              <a:rPr sz="1200" spc="5" dirty="0">
                <a:latin typeface="Times New Roman"/>
                <a:cs typeface="Times New Roman"/>
              </a:rPr>
              <a:t>do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làm công,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đại diện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spc="-5" dirty="0">
                <a:latin typeface="Times New Roman"/>
                <a:cs typeface="Times New Roman"/>
              </a:rPr>
              <a:t>ra </a:t>
            </a:r>
            <a:r>
              <a:rPr sz="1200" dirty="0">
                <a:latin typeface="Times New Roman"/>
                <a:cs typeface="Times New Roman"/>
              </a:rPr>
              <a:t>trong khi thực hiện </a:t>
            </a:r>
            <a:r>
              <a:rPr sz="1200" dirty="0" err="1">
                <a:latin typeface="Times New Roman"/>
                <a:cs typeface="Times New Roman"/>
              </a:rPr>
              <a:t>công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việc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được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người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kinh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giao;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179070">
              <a:lnSpc>
                <a:spcPts val="1370"/>
              </a:lnSpc>
            </a:pPr>
            <a:r>
              <a:rPr sz="1200" spc="-10" dirty="0">
                <a:latin typeface="Times New Roman"/>
                <a:cs typeface="Times New Roman"/>
              </a:rPr>
              <a:t>đ) Chịu trách nhiệm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hậu </a:t>
            </a:r>
            <a:r>
              <a:rPr sz="1200" spc="-10" dirty="0">
                <a:latin typeface="Times New Roman"/>
                <a:cs typeface="Times New Roman"/>
              </a:rPr>
              <a:t>quả </a:t>
            </a:r>
            <a:r>
              <a:rPr sz="1200" dirty="0" err="1">
                <a:latin typeface="Times New Roman"/>
                <a:cs typeface="Times New Roman"/>
              </a:rPr>
              <a:t>mà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làm công,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đại diện </a:t>
            </a:r>
            <a:r>
              <a:rPr sz="1200" spc="-5" dirty="0">
                <a:latin typeface="Times New Roman"/>
                <a:cs typeface="Times New Roman"/>
              </a:rPr>
              <a:t>gây </a:t>
            </a:r>
            <a:r>
              <a:rPr sz="1200" spc="-10" dirty="0">
                <a:latin typeface="Times New Roman"/>
                <a:cs typeface="Times New Roman"/>
              </a:rPr>
              <a:t>ra </a:t>
            </a:r>
            <a:r>
              <a:rPr sz="1200" dirty="0">
                <a:latin typeface="Times New Roman"/>
                <a:cs typeface="Times New Roman"/>
              </a:rPr>
              <a:t>do </a:t>
            </a:r>
            <a:r>
              <a:rPr sz="1200" spc="-10" dirty="0">
                <a:latin typeface="Times New Roman"/>
                <a:cs typeface="Times New Roman"/>
              </a:rPr>
              <a:t>thực </a:t>
            </a:r>
            <a:r>
              <a:rPr sz="1200" spc="-15" dirty="0">
                <a:latin typeface="Times New Roman"/>
                <a:cs typeface="Times New Roman"/>
              </a:rPr>
              <a:t>hiện yêu </a:t>
            </a:r>
            <a:r>
              <a:rPr sz="1200" spc="-10" dirty="0">
                <a:latin typeface="Times New Roman"/>
                <a:cs typeface="Times New Roman"/>
              </a:rPr>
              <a:t>cầu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-100" dirty="0" err="1">
                <a:latin typeface="Times New Roman"/>
                <a:cs typeface="Times New Roman"/>
              </a:rPr>
              <a:t>của</a:t>
            </a:r>
            <a:r>
              <a:rPr sz="1200" spc="-100" dirty="0">
                <a:latin typeface="Times New Roman"/>
                <a:cs typeface="Times New Roman"/>
              </a:rPr>
              <a:t> 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kinh doanh vận tải </a:t>
            </a:r>
            <a:r>
              <a:rPr sz="1200" spc="-15" dirty="0">
                <a:latin typeface="Times New Roman"/>
                <a:cs typeface="Times New Roman"/>
              </a:rPr>
              <a:t>trái </a:t>
            </a:r>
            <a:r>
              <a:rPr sz="1200" spc="-5" dirty="0">
                <a:latin typeface="Times New Roman"/>
                <a:cs typeface="Times New Roman"/>
              </a:rPr>
              <a:t>quy </a:t>
            </a:r>
            <a:r>
              <a:rPr sz="1200" spc="-10" dirty="0">
                <a:latin typeface="Times New Roman"/>
                <a:cs typeface="Times New Roman"/>
              </a:rPr>
              <a:t>định của </a:t>
            </a:r>
            <a:r>
              <a:rPr sz="1200" spc="-15" dirty="0">
                <a:latin typeface="Times New Roman"/>
                <a:cs typeface="Times New Roman"/>
              </a:rPr>
              <a:t>Luật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này.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Times New Roman"/>
                <a:cs typeface="Times New Roman"/>
              </a:rPr>
              <a:t>4.1.3. Chính phủ quy định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dirty="0">
                <a:latin typeface="Times New Roman"/>
                <a:cs typeface="Times New Roman"/>
              </a:rPr>
              <a:t>hạn </a:t>
            </a:r>
            <a:r>
              <a:rPr sz="1200" spc="-5" dirty="0">
                <a:latin typeface="Times New Roman"/>
                <a:cs typeface="Times New Roman"/>
              </a:rPr>
              <a:t>trách </a:t>
            </a:r>
            <a:r>
              <a:rPr sz="1200" dirty="0">
                <a:latin typeface="Times New Roman"/>
                <a:cs typeface="Times New Roman"/>
              </a:rPr>
              <a:t>nhiệm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hàng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279400" lvl="1" indent="-266700">
              <a:lnSpc>
                <a:spcPct val="100000"/>
              </a:lnSpc>
              <a:buAutoNum type="arabicPeriod" startAt="2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nghĩa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hóa</a:t>
            </a:r>
          </a:p>
          <a:p>
            <a:pPr lvl="1"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"/>
            </a:pPr>
            <a:endParaRPr sz="1150" dirty="0">
              <a:latin typeface="Times New Roman"/>
              <a:cs typeface="Times New Roman"/>
            </a:endParaRPr>
          </a:p>
          <a:p>
            <a:pPr marL="393065" lvl="2" indent="-381000">
              <a:lnSpc>
                <a:spcPct val="100000"/>
              </a:lnSpc>
              <a:buAutoNum type="arabicPeriod"/>
              <a:tabLst>
                <a:tab pos="39370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vận 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5" dirty="0">
                <a:latin typeface="Times New Roman"/>
                <a:cs typeface="Times New Roman"/>
              </a:rPr>
              <a:t>có các </a:t>
            </a:r>
            <a:r>
              <a:rPr sz="1200" dirty="0">
                <a:latin typeface="Times New Roman"/>
                <a:cs typeface="Times New Roman"/>
              </a:rPr>
              <a:t>quyền sau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886459"/>
            <a:ext cx="6147435" cy="31957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8275" indent="-15621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168910" algn="l"/>
              </a:tabLst>
            </a:pPr>
            <a:r>
              <a:rPr sz="1200" spc="-5" dirty="0">
                <a:latin typeface="Times New Roman"/>
                <a:cs typeface="Times New Roman"/>
              </a:rPr>
              <a:t>Từ chối </a:t>
            </a:r>
            <a:r>
              <a:rPr sz="1200" dirty="0">
                <a:latin typeface="Times New Roman"/>
                <a:cs typeface="Times New Roman"/>
              </a:rPr>
              <a:t>xếp hàng hóa </a:t>
            </a:r>
            <a:r>
              <a:rPr sz="1200" dirty="0" err="1">
                <a:latin typeface="Times New Roman"/>
                <a:cs typeface="Times New Roman"/>
              </a:rPr>
              <a:t>lên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 err="1">
                <a:latin typeface="Times New Roman"/>
                <a:cs typeface="Times New Roman"/>
              </a:rPr>
              <a:t>mà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đó không đúng thỏa thuận trong hợp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75" dirty="0">
                <a:latin typeface="Times New Roman"/>
                <a:cs typeface="Times New Roman"/>
              </a:rPr>
              <a:t>đồng;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lphaLcParenR"/>
            </a:pPr>
            <a:endParaRPr sz="1250" dirty="0">
              <a:latin typeface="Times New Roman"/>
              <a:cs typeface="Times New Roman"/>
            </a:endParaRPr>
          </a:p>
          <a:p>
            <a:pPr marL="12700" marR="243840">
              <a:lnSpc>
                <a:spcPts val="1380"/>
              </a:lnSpc>
              <a:spcBef>
                <a:spcPts val="5"/>
              </a:spcBef>
              <a:buAutoNum type="alphaLcParenR"/>
              <a:tabLst>
                <a:tab pos="177800" algn="l"/>
              </a:tabLst>
            </a:pPr>
            <a:r>
              <a:rPr sz="1200" spc="-5" dirty="0">
                <a:latin typeface="Times New Roman"/>
                <a:cs typeface="Times New Roman"/>
              </a:rPr>
              <a:t>Yêu </a:t>
            </a:r>
            <a:r>
              <a:rPr sz="1200" dirty="0" err="1">
                <a:latin typeface="Times New Roman"/>
                <a:cs typeface="Times New Roman"/>
              </a:rPr>
              <a:t>cầu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hàng đúng thời </a:t>
            </a:r>
            <a:r>
              <a:rPr sz="1200" spc="-5" dirty="0">
                <a:latin typeface="Times New Roman"/>
                <a:cs typeface="Times New Roman"/>
              </a:rPr>
              <a:t>gian, </a:t>
            </a:r>
            <a:r>
              <a:rPr sz="1200" dirty="0">
                <a:latin typeface="Times New Roman"/>
                <a:cs typeface="Times New Roman"/>
              </a:rPr>
              <a:t>địa </a:t>
            </a:r>
            <a:r>
              <a:rPr sz="1200" spc="-5" dirty="0">
                <a:latin typeface="Times New Roman"/>
                <a:cs typeface="Times New Roman"/>
              </a:rPr>
              <a:t>điểm </a:t>
            </a:r>
            <a:r>
              <a:rPr sz="1200" spc="5" dirty="0">
                <a:latin typeface="Times New Roman"/>
                <a:cs typeface="Times New Roman"/>
              </a:rPr>
              <a:t>đã </a:t>
            </a:r>
            <a:r>
              <a:rPr sz="1200" dirty="0">
                <a:latin typeface="Times New Roman"/>
                <a:cs typeface="Times New Roman"/>
              </a:rPr>
              <a:t>thỏa </a:t>
            </a:r>
            <a:r>
              <a:rPr sz="1200" spc="-5" dirty="0">
                <a:latin typeface="Times New Roman"/>
                <a:cs typeface="Times New Roman"/>
              </a:rPr>
              <a:t>thuận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70" dirty="0">
                <a:latin typeface="Times New Roman"/>
                <a:cs typeface="Times New Roman"/>
              </a:rPr>
              <a:t>hợp  </a:t>
            </a:r>
            <a:r>
              <a:rPr sz="1200" spc="-5" dirty="0">
                <a:latin typeface="Times New Roman"/>
                <a:cs typeface="Times New Roman"/>
              </a:rPr>
              <a:t>đồng;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AutoNum type="alphaLcParenR"/>
            </a:pPr>
            <a:endParaRPr sz="1100" dirty="0">
              <a:latin typeface="Times New Roman"/>
              <a:cs typeface="Times New Roman"/>
            </a:endParaRPr>
          </a:p>
          <a:p>
            <a:pPr marL="168275" indent="-156210">
              <a:lnSpc>
                <a:spcPct val="100000"/>
              </a:lnSpc>
              <a:buAutoNum type="alphaLcParenR"/>
              <a:tabLst>
                <a:tab pos="168910" algn="l"/>
              </a:tabLst>
            </a:pP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doanh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bồi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thiệt </a:t>
            </a:r>
            <a:r>
              <a:rPr sz="1200" spc="-5" dirty="0">
                <a:latin typeface="Times New Roman"/>
                <a:cs typeface="Times New Roman"/>
              </a:rPr>
              <a:t>hại theo </a:t>
            </a:r>
            <a:r>
              <a:rPr sz="1200" dirty="0">
                <a:latin typeface="Times New Roman"/>
                <a:cs typeface="Times New Roman"/>
              </a:rPr>
              <a:t>quy định </a:t>
            </a:r>
            <a:r>
              <a:rPr sz="1200" spc="-5" dirty="0">
                <a:latin typeface="Times New Roman"/>
                <a:cs typeface="Times New Roman"/>
              </a:rPr>
              <a:t>của pháp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luật.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4.2.2.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vận 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5" dirty="0">
                <a:latin typeface="Times New Roman"/>
                <a:cs typeface="Times New Roman"/>
              </a:rPr>
              <a:t>có các </a:t>
            </a:r>
            <a:r>
              <a:rPr sz="1200" dirty="0">
                <a:latin typeface="Times New Roman"/>
                <a:cs typeface="Times New Roman"/>
              </a:rPr>
              <a:t>nghĩa </a:t>
            </a:r>
            <a:r>
              <a:rPr sz="1200" spc="5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128270" algn="just">
              <a:lnSpc>
                <a:spcPct val="104600"/>
              </a:lnSpc>
              <a:buAutoNum type="alphaLcParenR"/>
              <a:tabLst>
                <a:tab pos="163830" algn="l"/>
              </a:tabLst>
            </a:pPr>
            <a:r>
              <a:rPr sz="1200" spc="-10" dirty="0">
                <a:latin typeface="Times New Roman"/>
                <a:cs typeface="Times New Roman"/>
              </a:rPr>
              <a:t>Chuẩn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đầy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đủ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giấy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tờ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hợp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pháp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về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hóa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85" dirty="0" err="1" smtClean="0">
                <a:latin typeface="Times New Roman"/>
                <a:cs typeface="Times New Roman"/>
              </a:rPr>
              <a:t>tr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ớc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khi giao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 err="1">
                <a:latin typeface="Times New Roman"/>
                <a:cs typeface="Times New Roman"/>
              </a:rPr>
              <a:t>cho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kinh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doanh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0" dirty="0">
                <a:latin typeface="Times New Roman"/>
                <a:cs typeface="Times New Roman"/>
              </a:rPr>
              <a:t>vận  </a:t>
            </a:r>
            <a:r>
              <a:rPr sz="1200" spc="-10" dirty="0">
                <a:latin typeface="Times New Roman"/>
                <a:cs typeface="Times New Roman"/>
              </a:rPr>
              <a:t>tải;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đóng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gói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đúng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cách, </a:t>
            </a:r>
            <a:r>
              <a:rPr sz="1200" spc="-10" dirty="0">
                <a:latin typeface="Times New Roman"/>
                <a:cs typeface="Times New Roman"/>
              </a:rPr>
              <a:t>ghi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ký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hiệu,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mã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hiệu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đầy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đủ,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rõ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ràng; </a:t>
            </a:r>
            <a:r>
              <a:rPr sz="1200" spc="-15" dirty="0">
                <a:latin typeface="Times New Roman"/>
                <a:cs typeface="Times New Roman"/>
              </a:rPr>
              <a:t>giao </a:t>
            </a:r>
            <a:r>
              <a:rPr sz="1200" spc="-10" dirty="0">
                <a:latin typeface="Times New Roman"/>
                <a:cs typeface="Times New Roman"/>
              </a:rPr>
              <a:t>hàng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  </a:t>
            </a:r>
            <a:r>
              <a:rPr sz="1200" spc="-15" dirty="0" err="1">
                <a:latin typeface="Times New Roman"/>
                <a:cs typeface="Times New Roman"/>
              </a:rPr>
              <a:t>cho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kinh doanh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-10" dirty="0">
                <a:latin typeface="Times New Roman"/>
                <a:cs typeface="Times New Roman"/>
              </a:rPr>
              <a:t>tải đúng thời </a:t>
            </a:r>
            <a:r>
              <a:rPr sz="1200" spc="-15" dirty="0">
                <a:latin typeface="Times New Roman"/>
                <a:cs typeface="Times New Roman"/>
              </a:rPr>
              <a:t>gian, </a:t>
            </a:r>
            <a:r>
              <a:rPr sz="1200" dirty="0">
                <a:latin typeface="Times New Roman"/>
                <a:cs typeface="Times New Roman"/>
              </a:rPr>
              <a:t>địa điểm </a:t>
            </a:r>
            <a:r>
              <a:rPr sz="1200" spc="-10" dirty="0">
                <a:latin typeface="Times New Roman"/>
                <a:cs typeface="Times New Roman"/>
              </a:rPr>
              <a:t>và nội </a:t>
            </a:r>
            <a:r>
              <a:rPr sz="1200" spc="-5" dirty="0">
                <a:latin typeface="Times New Roman"/>
                <a:cs typeface="Times New Roman"/>
              </a:rPr>
              <a:t>dung khác </a:t>
            </a:r>
            <a:r>
              <a:rPr sz="1200" spc="-15" dirty="0">
                <a:latin typeface="Times New Roman"/>
                <a:cs typeface="Times New Roman"/>
              </a:rPr>
              <a:t>ghi </a:t>
            </a:r>
            <a:r>
              <a:rPr sz="1200" spc="-1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spc="-10" dirty="0">
                <a:latin typeface="Times New Roman"/>
                <a:cs typeface="Times New Roman"/>
              </a:rPr>
              <a:t>gửi</a:t>
            </a:r>
            <a:r>
              <a:rPr sz="1200" spc="-1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hàng;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lphaLcParenR"/>
            </a:pPr>
            <a:endParaRPr sz="1250" dirty="0">
              <a:latin typeface="Times New Roman"/>
              <a:cs typeface="Times New Roman"/>
            </a:endParaRPr>
          </a:p>
          <a:p>
            <a:pPr marL="177165" indent="-165100">
              <a:lnSpc>
                <a:spcPct val="100000"/>
              </a:lnSpc>
              <a:buAutoNum type="alphaLcParenR"/>
              <a:tabLst>
                <a:tab pos="177800" algn="l"/>
              </a:tabLst>
            </a:pPr>
            <a:r>
              <a:rPr sz="1200" spc="-5" dirty="0">
                <a:latin typeface="Times New Roman"/>
                <a:cs typeface="Times New Roman"/>
              </a:rPr>
              <a:t>Thanh </a:t>
            </a:r>
            <a:r>
              <a:rPr sz="1200" dirty="0">
                <a:latin typeface="Times New Roman"/>
                <a:cs typeface="Times New Roman"/>
              </a:rPr>
              <a:t>toán </a:t>
            </a:r>
            <a:r>
              <a:rPr sz="1200" dirty="0" err="1">
                <a:latin typeface="Times New Roman"/>
                <a:cs typeface="Times New Roman"/>
              </a:rPr>
              <a:t>đủ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c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phí 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chi </a:t>
            </a:r>
            <a:r>
              <a:rPr sz="1200" dirty="0">
                <a:latin typeface="Times New Roman"/>
                <a:cs typeface="Times New Roman"/>
              </a:rPr>
              <a:t>phí </a:t>
            </a:r>
            <a:r>
              <a:rPr sz="1200" spc="-5" dirty="0">
                <a:latin typeface="Times New Roman"/>
                <a:cs typeface="Times New Roman"/>
              </a:rPr>
              <a:t>phát sinh </a:t>
            </a:r>
            <a:r>
              <a:rPr sz="1200" dirty="0" err="1">
                <a:latin typeface="Times New Roman"/>
                <a:cs typeface="Times New Roman"/>
              </a:rPr>
              <a:t>cho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doanh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hàng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hóa;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lphaLcParenR"/>
            </a:pPr>
            <a:endParaRPr sz="1200" dirty="0">
              <a:latin typeface="Times New Roman"/>
              <a:cs typeface="Times New Roman"/>
            </a:endParaRPr>
          </a:p>
          <a:p>
            <a:pPr marL="12700" marR="87630" algn="just">
              <a:lnSpc>
                <a:spcPct val="105000"/>
              </a:lnSpc>
              <a:buAutoNum type="alphaLcParenR"/>
              <a:tabLst>
                <a:tab pos="168910" algn="l"/>
              </a:tabLst>
            </a:pPr>
            <a:r>
              <a:rPr sz="1200" dirty="0" err="1">
                <a:latin typeface="Times New Roman"/>
                <a:cs typeface="Times New Roman"/>
              </a:rPr>
              <a:t>Cử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tải hàng hóa trong quá trình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đối với </a:t>
            </a: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hàng hóa bắt buộc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có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lang="en-US" sz="1200" spc="-70" dirty="0">
                <a:latin typeface="Times New Roman"/>
                <a:cs typeface="Times New Roman"/>
              </a:rPr>
              <a:t> </a:t>
            </a:r>
            <a:r>
              <a:rPr lang="en-US" sz="1200" spc="-70" dirty="0" err="1" smtClean="0">
                <a:latin typeface="Times New Roman"/>
                <a:cs typeface="Times New Roman"/>
              </a:rPr>
              <a:t>áp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1145793"/>
            <a:ext cx="6155055" cy="411797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sz="1200" b="1" spc="-5" dirty="0">
                <a:latin typeface="Times New Roman"/>
                <a:cs typeface="Times New Roman"/>
              </a:rPr>
              <a:t>TÀI </a:t>
            </a:r>
            <a:r>
              <a:rPr sz="1200" b="1" dirty="0">
                <a:latin typeface="Times New Roman"/>
                <a:cs typeface="Times New Roman"/>
              </a:rPr>
              <a:t>LIỆU </a:t>
            </a:r>
            <a:r>
              <a:rPr sz="1200" b="1" spc="-5" dirty="0">
                <a:latin typeface="Times New Roman"/>
                <a:cs typeface="Times New Roman"/>
              </a:rPr>
              <a:t>THAM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KHẢO</a:t>
            </a:r>
            <a:endParaRPr sz="1200" dirty="0">
              <a:latin typeface="Times New Roman"/>
              <a:cs typeface="Times New Roman"/>
            </a:endParaRPr>
          </a:p>
          <a:p>
            <a:pPr marL="166370" indent="-154305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167005" algn="l"/>
              </a:tabLst>
            </a:pPr>
            <a:r>
              <a:rPr sz="1200" spc="-10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21/2008/L-CTN ngày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28/11/2008.</a:t>
            </a:r>
          </a:p>
          <a:p>
            <a:pPr marL="12700" marR="10160">
              <a:lnSpc>
                <a:spcPct val="104200"/>
              </a:lnSpc>
              <a:spcBef>
                <a:spcPts val="600"/>
              </a:spcBef>
              <a:buAutoNum type="arabicPeriod"/>
              <a:tabLst>
                <a:tab pos="172720" algn="l"/>
              </a:tabLst>
            </a:pPr>
            <a:r>
              <a:rPr sz="1200" spc="-5" dirty="0">
                <a:latin typeface="Times New Roman"/>
                <a:cs typeface="Times New Roman"/>
              </a:rPr>
              <a:t>Nghị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số 86/2014/NĐ-CP </a:t>
            </a:r>
            <a:r>
              <a:rPr sz="1200" dirty="0">
                <a:latin typeface="Times New Roman"/>
                <a:cs typeface="Times New Roman"/>
              </a:rPr>
              <a:t>ngày 10/09/2014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Chính phủ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Kinh doanh </a:t>
            </a:r>
            <a:r>
              <a:rPr sz="1200" dirty="0">
                <a:latin typeface="Times New Roman"/>
                <a:cs typeface="Times New Roman"/>
              </a:rPr>
              <a:t>và điều kiện kinh 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tô.</a:t>
            </a:r>
          </a:p>
          <a:p>
            <a:pPr marL="12700" marR="5080">
              <a:lnSpc>
                <a:spcPct val="104200"/>
              </a:lnSpc>
              <a:spcBef>
                <a:spcPts val="600"/>
              </a:spcBef>
              <a:buAutoNum type="arabicPeriod"/>
              <a:tabLst>
                <a:tab pos="182245" algn="l"/>
              </a:tabLst>
            </a:pPr>
            <a:r>
              <a:rPr sz="1200" dirty="0" err="1" smtClean="0">
                <a:latin typeface="Times New Roman"/>
                <a:cs typeface="Times New Roman"/>
              </a:rPr>
              <a:t>Thôn</a:t>
            </a:r>
            <a:r>
              <a:rPr lang="en-US" sz="1200" dirty="0" err="1" smtClean="0">
                <a:latin typeface="Times New Roman"/>
                <a:cs typeface="Times New Roman"/>
              </a:rPr>
              <a:t>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số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14/2010/TT-BGTVT ngày 24/06/2010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vận tải </a:t>
            </a:r>
            <a:r>
              <a:rPr sz="1200" spc="-120" dirty="0">
                <a:latin typeface="Times New Roman"/>
                <a:cs typeface="Times New Roman"/>
              </a:rPr>
              <a:t>Quy  </a:t>
            </a:r>
            <a:r>
              <a:rPr sz="1200" dirty="0">
                <a:latin typeface="Times New Roman"/>
                <a:cs typeface="Times New Roman"/>
              </a:rPr>
              <a:t>định về 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và quản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vận tải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tô.</a:t>
            </a:r>
          </a:p>
          <a:p>
            <a:pPr marL="12700" marR="6985">
              <a:lnSpc>
                <a:spcPct val="104200"/>
              </a:lnSpc>
              <a:spcBef>
                <a:spcPts val="595"/>
              </a:spcBef>
              <a:buAutoNum type="arabicPeriod"/>
              <a:tabLst>
                <a:tab pos="180340" algn="l"/>
              </a:tabLst>
            </a:pPr>
            <a:r>
              <a:rPr sz="1200" spc="-5" dirty="0">
                <a:latin typeface="Times New Roman"/>
                <a:cs typeface="Times New Roman"/>
              </a:rPr>
              <a:t>Nghị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số 95/2009/NĐ-CP </a:t>
            </a:r>
            <a:r>
              <a:rPr sz="1200" dirty="0">
                <a:latin typeface="Times New Roman"/>
                <a:cs typeface="Times New Roman"/>
              </a:rPr>
              <a:t>ngày 30/10/2009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Chính phủ Quy định niên </a:t>
            </a:r>
            <a:r>
              <a:rPr sz="1200" spc="-5" dirty="0">
                <a:latin typeface="Times New Roman"/>
                <a:cs typeface="Times New Roman"/>
              </a:rPr>
              <a:t>hạn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đối 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chở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ng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ời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>
              <a:lnSpc>
                <a:spcPct val="104200"/>
              </a:lnSpc>
              <a:spcBef>
                <a:spcPts val="605"/>
              </a:spcBef>
              <a:buAutoNum type="arabicPeriod"/>
              <a:tabLst>
                <a:tab pos="180340" algn="l"/>
              </a:tabLst>
            </a:pPr>
            <a:r>
              <a:rPr sz="1200" spc="-5" dirty="0">
                <a:latin typeface="Times New Roman"/>
                <a:cs typeface="Times New Roman"/>
              </a:rPr>
              <a:t>Nghị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13/2003/NĐ-CP ngày 19/02/2003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Chính phủ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danh </a:t>
            </a:r>
            <a:r>
              <a:rPr sz="1200" dirty="0">
                <a:latin typeface="Times New Roman"/>
                <a:cs typeface="Times New Roman"/>
              </a:rPr>
              <a:t>mục hàng nguy  hiểm và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hàng nguy hiểm </a:t>
            </a:r>
            <a:r>
              <a:rPr sz="1200" dirty="0" err="1">
                <a:latin typeface="Times New Roman"/>
                <a:cs typeface="Times New Roman"/>
              </a:rPr>
              <a:t>bằng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65100" indent="-15240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165100" algn="l"/>
              </a:tabLst>
            </a:pPr>
            <a:r>
              <a:rPr sz="1200" spc="-5" dirty="0">
                <a:latin typeface="Times New Roman"/>
                <a:cs typeface="Times New Roman"/>
              </a:rPr>
              <a:t>Nghị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số 87/2009/NĐ-CP </a:t>
            </a:r>
            <a:r>
              <a:rPr sz="1200" dirty="0">
                <a:latin typeface="Times New Roman"/>
                <a:cs typeface="Times New Roman"/>
              </a:rPr>
              <a:t>ngày 19/10/2009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Chính phủ về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thức.</a:t>
            </a:r>
          </a:p>
          <a:p>
            <a:pPr marL="12700" marR="12065">
              <a:lnSpc>
                <a:spcPct val="104200"/>
              </a:lnSpc>
              <a:spcBef>
                <a:spcPts val="600"/>
              </a:spcBef>
              <a:buAutoNum type="arabicPeriod"/>
              <a:tabLst>
                <a:tab pos="169545" algn="l"/>
              </a:tabLst>
            </a:pPr>
            <a:r>
              <a:rPr sz="1200" spc="-5" dirty="0">
                <a:latin typeface="Times New Roman"/>
                <a:cs typeface="Times New Roman"/>
              </a:rPr>
              <a:t>Nghị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65/2016/NĐ-CP ngày 01/07/2016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Chính phủ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điều kiện kinh doanh  dịch vụ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và </a:t>
            </a:r>
            <a:r>
              <a:rPr sz="1200" spc="-5" dirty="0">
                <a:latin typeface="Times New Roman"/>
                <a:cs typeface="Times New Roman"/>
              </a:rPr>
              <a:t>dịch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sát hạch </a:t>
            </a:r>
            <a:r>
              <a:rPr sz="1200" dirty="0">
                <a:latin typeface="Times New Roman"/>
                <a:cs typeface="Times New Roman"/>
              </a:rPr>
              <a:t>lái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12700" marR="8255">
              <a:lnSpc>
                <a:spcPct val="104200"/>
              </a:lnSpc>
              <a:spcBef>
                <a:spcPts val="600"/>
              </a:spcBef>
              <a:buAutoNum type="arabicPeriod"/>
              <a:tabLst>
                <a:tab pos="180340" algn="l"/>
              </a:tabLst>
            </a:pPr>
            <a:r>
              <a:rPr sz="1200" dirty="0" err="1" smtClean="0">
                <a:latin typeface="Times New Roman"/>
                <a:cs typeface="Times New Roman"/>
              </a:rPr>
              <a:t>Thôn</a:t>
            </a:r>
            <a:r>
              <a:rPr lang="en-US" sz="1200" dirty="0" err="1" smtClean="0">
                <a:latin typeface="Times New Roman"/>
                <a:cs typeface="Times New Roman"/>
              </a:rPr>
              <a:t>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 12/2017/TT–BGTVT </a:t>
            </a:r>
            <a:r>
              <a:rPr sz="1200" dirty="0">
                <a:latin typeface="Times New Roman"/>
                <a:cs typeface="Times New Roman"/>
              </a:rPr>
              <a:t>ngày 15/04/2017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114" dirty="0">
                <a:latin typeface="Times New Roman"/>
                <a:cs typeface="Times New Roman"/>
              </a:rPr>
              <a:t>Quy 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tạo, </a:t>
            </a:r>
            <a:r>
              <a:rPr sz="1200" spc="-5" dirty="0">
                <a:latin typeface="Times New Roman"/>
                <a:cs typeface="Times New Roman"/>
              </a:rPr>
              <a:t>sát hạch, </a:t>
            </a:r>
            <a:r>
              <a:rPr sz="1200" dirty="0">
                <a:latin typeface="Times New Roman"/>
                <a:cs typeface="Times New Roman"/>
              </a:rPr>
              <a:t>cấp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65100" indent="-15240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165100" algn="l"/>
              </a:tabLst>
            </a:pPr>
            <a:r>
              <a:rPr sz="1200" spc="-5" dirty="0">
                <a:latin typeface="Times New Roman"/>
                <a:cs typeface="Times New Roman"/>
              </a:rPr>
              <a:t>Tiêu chuẩn Việt </a:t>
            </a:r>
            <a:r>
              <a:rPr sz="1200" dirty="0">
                <a:latin typeface="Times New Roman"/>
                <a:cs typeface="Times New Roman"/>
              </a:rPr>
              <a:t>Nam TCVN 7271 :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2003</a:t>
            </a:r>
          </a:p>
          <a:p>
            <a:pPr marL="1475105">
              <a:lnSpc>
                <a:spcPct val="100000"/>
              </a:lnSpc>
              <a:spcBef>
                <a:spcPts val="66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- </a:t>
            </a:r>
            <a:r>
              <a:rPr sz="1200" spc="-5" dirty="0">
                <a:latin typeface="Times New Roman"/>
                <a:cs typeface="Times New Roman"/>
              </a:rPr>
              <a:t>Ô </a:t>
            </a:r>
            <a:r>
              <a:rPr sz="1200" dirty="0">
                <a:latin typeface="Times New Roman"/>
                <a:cs typeface="Times New Roman"/>
              </a:rPr>
              <a:t>tô –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>
                <a:latin typeface="Times New Roman"/>
                <a:cs typeface="Times New Roman"/>
              </a:rPr>
              <a:t>loại theo mục đích </a:t>
            </a:r>
            <a:r>
              <a:rPr sz="1200" spc="-5" dirty="0">
                <a:latin typeface="Times New Roman"/>
                <a:cs typeface="Times New Roman"/>
              </a:rPr>
              <a:t>sử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80" dirty="0">
                <a:latin typeface="Times New Roman"/>
                <a:cs typeface="Times New Roman"/>
              </a:rPr>
              <a:t>dụng.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16527</Words>
  <Application>Microsoft Office PowerPoint</Application>
  <PresentationFormat>Custom</PresentationFormat>
  <Paragraphs>944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Liberation Sans Narrow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TỔNG CỤC ĐƯỜNG BỘ VIỆT NAM</dc:title>
  <dc:creator>Pham Tuan Thanh</dc:creator>
  <cp:lastModifiedBy>Hi</cp:lastModifiedBy>
  <cp:revision>4</cp:revision>
  <dcterms:created xsi:type="dcterms:W3CDTF">2023-11-08T08:53:10Z</dcterms:created>
  <dcterms:modified xsi:type="dcterms:W3CDTF">2023-11-10T03:34:19Z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2018-10-08T00:00:00Z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2023-11-08T00:00:00Z</vt:filetime>
  </property>
</Properties>
</file>