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</p:sldIdLst>
  <p:sldSz cx="7556500" cy="10699750"/>
  <p:notesSz cx="7556500" cy="106997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2635" y="1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presProps" Target="presProps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theme" Target="theme/theme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tableStyles" Target="tableStyle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6922"/>
            <a:ext cx="6428422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91860"/>
            <a:ext cx="5293995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38100">
              <a:lnSpc>
                <a:spcPts val="1435"/>
              </a:lnSpc>
            </a:pPr>
            <a:fld id="{81D60167-4931-47E6-BA6A-407CBD079E47}" type="slidenum">
              <a:rPr lang="en-US" spc="-35" smtClean="0"/>
              <a:pPr marL="38100">
                <a:lnSpc>
                  <a:spcPts val="1435"/>
                </a:lnSpc>
              </a:pPr>
              <a:t>‹#›</a:t>
            </a:fld>
            <a:endParaRPr lang="en-US" spc="-3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38100">
              <a:lnSpc>
                <a:spcPts val="1435"/>
              </a:lnSpc>
            </a:pPr>
            <a:fld id="{81D60167-4931-47E6-BA6A-407CBD079E47}" type="slidenum">
              <a:rPr lang="en-US" spc="-35" smtClean="0"/>
              <a:pPr marL="38100">
                <a:lnSpc>
                  <a:spcPts val="1435"/>
                </a:lnSpc>
              </a:pPr>
              <a:t>‹#›</a:t>
            </a:fld>
            <a:endParaRPr lang="en-US" spc="-3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60942"/>
            <a:ext cx="3289839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60942"/>
            <a:ext cx="3289839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38100">
              <a:lnSpc>
                <a:spcPts val="1435"/>
              </a:lnSpc>
            </a:pPr>
            <a:fld id="{81D60167-4931-47E6-BA6A-407CBD079E47}" type="slidenum">
              <a:rPr lang="en-US" spc="-35" smtClean="0"/>
              <a:pPr marL="38100">
                <a:lnSpc>
                  <a:spcPts val="1435"/>
                </a:lnSpc>
              </a:pPr>
              <a:t>‹#›</a:t>
            </a:fld>
            <a:endParaRPr lang="en-US" spc="-3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38100">
              <a:lnSpc>
                <a:spcPts val="1435"/>
              </a:lnSpc>
            </a:pPr>
            <a:fld id="{81D60167-4931-47E6-BA6A-407CBD079E47}" type="slidenum">
              <a:rPr lang="en-US" spc="-35" smtClean="0"/>
              <a:pPr marL="38100">
                <a:lnSpc>
                  <a:spcPts val="1435"/>
                </a:lnSpc>
              </a:pPr>
              <a:t>‹#›</a:t>
            </a:fld>
            <a:endParaRPr lang="en-US" spc="-3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38100">
              <a:lnSpc>
                <a:spcPts val="1435"/>
              </a:lnSpc>
            </a:pPr>
            <a:fld id="{81D60167-4931-47E6-BA6A-407CBD079E47}" type="slidenum">
              <a:rPr lang="en-US" spc="-35" smtClean="0"/>
              <a:pPr marL="38100">
                <a:lnSpc>
                  <a:spcPts val="1435"/>
                </a:lnSpc>
              </a:pPr>
              <a:t>‹#›</a:t>
            </a:fld>
            <a:endParaRPr lang="en-US" spc="-3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68625" y="4622672"/>
            <a:ext cx="2625598" cy="452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60942"/>
            <a:ext cx="680656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50768"/>
            <a:ext cx="242011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50768"/>
            <a:ext cx="173945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11/10/2023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626352" y="10053580"/>
            <a:ext cx="256540" cy="1795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38100">
              <a:lnSpc>
                <a:spcPts val="1435"/>
              </a:lnSpc>
            </a:pPr>
            <a:fld id="{81D60167-4931-47E6-BA6A-407CBD079E47}" type="slidenum">
              <a:rPr lang="en-US" spc="-35" smtClean="0"/>
              <a:pPr marL="38100">
                <a:lnSpc>
                  <a:spcPts val="1435"/>
                </a:lnSpc>
              </a:pPr>
              <a:t>‹#›</a:t>
            </a:fld>
            <a:endParaRPr lang="en-US" spc="-3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Times New Roman" panose="02020603050405020304" pitchFamily="18" charset="0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5" Type="http://schemas.openxmlformats.org/officeDocument/2006/relationships/image" Target="../media/image38.jpg"/><Relationship Id="rId4" Type="http://schemas.openxmlformats.org/officeDocument/2006/relationships/image" Target="../media/image3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6.jp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2.jpg"/><Relationship Id="rId4" Type="http://schemas.openxmlformats.org/officeDocument/2006/relationships/image" Target="../media/image51.jp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5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8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1.jp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4.jp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8.jpg"/><Relationship Id="rId4" Type="http://schemas.openxmlformats.org/officeDocument/2006/relationships/image" Target="../media/image67.jp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2.jpg"/><Relationship Id="rId4" Type="http://schemas.openxmlformats.org/officeDocument/2006/relationships/image" Target="../media/image71.jp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g"/><Relationship Id="rId3" Type="http://schemas.openxmlformats.org/officeDocument/2006/relationships/image" Target="../media/image74.jpg"/><Relationship Id="rId7" Type="http://schemas.openxmlformats.org/officeDocument/2006/relationships/image" Target="../media/image78.jpg"/><Relationship Id="rId12" Type="http://schemas.openxmlformats.org/officeDocument/2006/relationships/image" Target="../media/image83.jp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7.jpg"/><Relationship Id="rId11" Type="http://schemas.openxmlformats.org/officeDocument/2006/relationships/image" Target="../media/image82.jpg"/><Relationship Id="rId5" Type="http://schemas.openxmlformats.org/officeDocument/2006/relationships/image" Target="../media/image76.jpg"/><Relationship Id="rId10" Type="http://schemas.openxmlformats.org/officeDocument/2006/relationships/image" Target="../media/image81.jpg"/><Relationship Id="rId4" Type="http://schemas.openxmlformats.org/officeDocument/2006/relationships/image" Target="../media/image75.jpg"/><Relationship Id="rId9" Type="http://schemas.openxmlformats.org/officeDocument/2006/relationships/image" Target="../media/image80.jp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jpg"/><Relationship Id="rId3" Type="http://schemas.openxmlformats.org/officeDocument/2006/relationships/image" Target="../media/image85.jpg"/><Relationship Id="rId7" Type="http://schemas.openxmlformats.org/officeDocument/2006/relationships/image" Target="../media/image89.jpg"/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8.jpg"/><Relationship Id="rId5" Type="http://schemas.openxmlformats.org/officeDocument/2006/relationships/image" Target="../media/image87.jpg"/><Relationship Id="rId10" Type="http://schemas.openxmlformats.org/officeDocument/2006/relationships/image" Target="../media/image92.jpg"/><Relationship Id="rId4" Type="http://schemas.openxmlformats.org/officeDocument/2006/relationships/image" Target="../media/image86.jpg"/><Relationship Id="rId9" Type="http://schemas.openxmlformats.org/officeDocument/2006/relationships/image" Target="../media/image91.jp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7" Type="http://schemas.openxmlformats.org/officeDocument/2006/relationships/image" Target="../media/image98.jpg"/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7.jpg"/><Relationship Id="rId5" Type="http://schemas.openxmlformats.org/officeDocument/2006/relationships/image" Target="../media/image96.jpg"/><Relationship Id="rId4" Type="http://schemas.openxmlformats.org/officeDocument/2006/relationships/image" Target="../media/image95.jp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2.jpg"/><Relationship Id="rId4" Type="http://schemas.openxmlformats.org/officeDocument/2006/relationships/image" Target="../media/image101.jp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7" Type="http://schemas.openxmlformats.org/officeDocument/2006/relationships/image" Target="../media/image108.jpg"/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7.jpg"/><Relationship Id="rId5" Type="http://schemas.openxmlformats.org/officeDocument/2006/relationships/image" Target="../media/image106.jpg"/><Relationship Id="rId4" Type="http://schemas.openxmlformats.org/officeDocument/2006/relationships/image" Target="../media/image105.jp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2.jpg"/><Relationship Id="rId4" Type="http://schemas.openxmlformats.org/officeDocument/2006/relationships/image" Target="../media/image111.jp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6.jpg"/><Relationship Id="rId4" Type="http://schemas.openxmlformats.org/officeDocument/2006/relationships/image" Target="../media/image115.jp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1.jpg"/><Relationship Id="rId5" Type="http://schemas.openxmlformats.org/officeDocument/2006/relationships/image" Target="../media/image120.jpg"/><Relationship Id="rId4" Type="http://schemas.openxmlformats.org/officeDocument/2006/relationships/image" Target="../media/image119.jp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5.jpg"/><Relationship Id="rId4" Type="http://schemas.openxmlformats.org/officeDocument/2006/relationships/image" Target="../media/image124.jp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9.jpg"/><Relationship Id="rId4" Type="http://schemas.openxmlformats.org/officeDocument/2006/relationships/image" Target="../media/image128.jp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g"/><Relationship Id="rId2" Type="http://schemas.openxmlformats.org/officeDocument/2006/relationships/image" Target="../media/image130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4.jpg"/><Relationship Id="rId5" Type="http://schemas.openxmlformats.org/officeDocument/2006/relationships/image" Target="../media/image133.jpg"/><Relationship Id="rId4" Type="http://schemas.openxmlformats.org/officeDocument/2006/relationships/image" Target="../media/image132.jp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g"/><Relationship Id="rId2" Type="http://schemas.openxmlformats.org/officeDocument/2006/relationships/image" Target="../media/image135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8.jpg"/><Relationship Id="rId4" Type="http://schemas.openxmlformats.org/officeDocument/2006/relationships/image" Target="../media/image137.jp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g"/><Relationship Id="rId7" Type="http://schemas.openxmlformats.org/officeDocument/2006/relationships/image" Target="../media/image144.jpg"/><Relationship Id="rId2" Type="http://schemas.openxmlformats.org/officeDocument/2006/relationships/image" Target="../media/image139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3.jpg"/><Relationship Id="rId5" Type="http://schemas.openxmlformats.org/officeDocument/2006/relationships/image" Target="../media/image142.jpg"/><Relationship Id="rId4" Type="http://schemas.openxmlformats.org/officeDocument/2006/relationships/image" Target="../media/image141.jp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g"/><Relationship Id="rId2" Type="http://schemas.openxmlformats.org/officeDocument/2006/relationships/image" Target="../media/image14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9.jpg"/><Relationship Id="rId5" Type="http://schemas.openxmlformats.org/officeDocument/2006/relationships/image" Target="../media/image148.jpg"/><Relationship Id="rId4" Type="http://schemas.openxmlformats.org/officeDocument/2006/relationships/image" Target="../media/image147.jp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g"/><Relationship Id="rId2" Type="http://schemas.openxmlformats.org/officeDocument/2006/relationships/image" Target="../media/image150.jpg"/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g"/><Relationship Id="rId2" Type="http://schemas.openxmlformats.org/officeDocument/2006/relationships/image" Target="../media/image15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4.jp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g"/><Relationship Id="rId2" Type="http://schemas.openxmlformats.org/officeDocument/2006/relationships/image" Target="../media/image15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9.jpg"/><Relationship Id="rId5" Type="http://schemas.openxmlformats.org/officeDocument/2006/relationships/image" Target="../media/image158.jpg"/><Relationship Id="rId4" Type="http://schemas.openxmlformats.org/officeDocument/2006/relationships/image" Target="../media/image157.jp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g"/><Relationship Id="rId2" Type="http://schemas.openxmlformats.org/officeDocument/2006/relationships/image" Target="../media/image160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4.jpg"/><Relationship Id="rId5" Type="http://schemas.openxmlformats.org/officeDocument/2006/relationships/image" Target="../media/image163.jpg"/><Relationship Id="rId4" Type="http://schemas.openxmlformats.org/officeDocument/2006/relationships/image" Target="../media/image162.jp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g"/><Relationship Id="rId2" Type="http://schemas.openxmlformats.org/officeDocument/2006/relationships/image" Target="../media/image165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8.jpg"/><Relationship Id="rId4" Type="http://schemas.openxmlformats.org/officeDocument/2006/relationships/image" Target="../media/image167.jp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g"/><Relationship Id="rId7" Type="http://schemas.openxmlformats.org/officeDocument/2006/relationships/image" Target="../media/image174.jpg"/><Relationship Id="rId2" Type="http://schemas.openxmlformats.org/officeDocument/2006/relationships/image" Target="../media/image169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3.jpg"/><Relationship Id="rId5" Type="http://schemas.openxmlformats.org/officeDocument/2006/relationships/image" Target="../media/image172.jpg"/><Relationship Id="rId4" Type="http://schemas.openxmlformats.org/officeDocument/2006/relationships/image" Target="../media/image171.jp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jpg"/><Relationship Id="rId7" Type="http://schemas.openxmlformats.org/officeDocument/2006/relationships/image" Target="../media/image180.jpg"/><Relationship Id="rId2" Type="http://schemas.openxmlformats.org/officeDocument/2006/relationships/image" Target="../media/image17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9.jpg"/><Relationship Id="rId5" Type="http://schemas.openxmlformats.org/officeDocument/2006/relationships/image" Target="../media/image178.jpg"/><Relationship Id="rId4" Type="http://schemas.openxmlformats.org/officeDocument/2006/relationships/image" Target="../media/image177.jp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7.jpg"/><Relationship Id="rId3" Type="http://schemas.openxmlformats.org/officeDocument/2006/relationships/image" Target="../media/image182.jpg"/><Relationship Id="rId7" Type="http://schemas.openxmlformats.org/officeDocument/2006/relationships/image" Target="../media/image186.jpg"/><Relationship Id="rId2" Type="http://schemas.openxmlformats.org/officeDocument/2006/relationships/image" Target="../media/image18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5.jpg"/><Relationship Id="rId5" Type="http://schemas.openxmlformats.org/officeDocument/2006/relationships/image" Target="../media/image184.jpg"/><Relationship Id="rId4" Type="http://schemas.openxmlformats.org/officeDocument/2006/relationships/image" Target="../media/image183.jp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4.jpg"/><Relationship Id="rId3" Type="http://schemas.openxmlformats.org/officeDocument/2006/relationships/image" Target="../media/image189.jpg"/><Relationship Id="rId7" Type="http://schemas.openxmlformats.org/officeDocument/2006/relationships/image" Target="../media/image193.jpg"/><Relationship Id="rId2" Type="http://schemas.openxmlformats.org/officeDocument/2006/relationships/image" Target="../media/image188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2.jpg"/><Relationship Id="rId5" Type="http://schemas.openxmlformats.org/officeDocument/2006/relationships/image" Target="../media/image191.jpg"/><Relationship Id="rId4" Type="http://schemas.openxmlformats.org/officeDocument/2006/relationships/image" Target="../media/image190.jpg"/><Relationship Id="rId9" Type="http://schemas.openxmlformats.org/officeDocument/2006/relationships/image" Target="../media/image195.jpg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2.jpg"/><Relationship Id="rId3" Type="http://schemas.openxmlformats.org/officeDocument/2006/relationships/image" Target="../media/image197.jpg"/><Relationship Id="rId7" Type="http://schemas.openxmlformats.org/officeDocument/2006/relationships/image" Target="../media/image201.jpg"/><Relationship Id="rId2" Type="http://schemas.openxmlformats.org/officeDocument/2006/relationships/image" Target="../media/image19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0.jpg"/><Relationship Id="rId5" Type="http://schemas.openxmlformats.org/officeDocument/2006/relationships/image" Target="../media/image199.jpg"/><Relationship Id="rId4" Type="http://schemas.openxmlformats.org/officeDocument/2006/relationships/image" Target="../media/image198.jpg"/><Relationship Id="rId9" Type="http://schemas.openxmlformats.org/officeDocument/2006/relationships/image" Target="../media/image203.jp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jpg"/><Relationship Id="rId2" Type="http://schemas.openxmlformats.org/officeDocument/2006/relationships/image" Target="../media/image204.jpg"/><Relationship Id="rId1" Type="http://schemas.openxmlformats.org/officeDocument/2006/relationships/slideLayout" Target="../slideLayouts/slideLayout5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jpg"/><Relationship Id="rId2" Type="http://schemas.openxmlformats.org/officeDocument/2006/relationships/image" Target="../media/image20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0.jpg"/><Relationship Id="rId5" Type="http://schemas.openxmlformats.org/officeDocument/2006/relationships/image" Target="../media/image209.jpg"/><Relationship Id="rId4" Type="http://schemas.openxmlformats.org/officeDocument/2006/relationships/image" Target="../media/image208.jp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jpg"/><Relationship Id="rId7" Type="http://schemas.openxmlformats.org/officeDocument/2006/relationships/image" Target="../media/image216.jpg"/><Relationship Id="rId2" Type="http://schemas.openxmlformats.org/officeDocument/2006/relationships/image" Target="../media/image21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5.jpg"/><Relationship Id="rId5" Type="http://schemas.openxmlformats.org/officeDocument/2006/relationships/image" Target="../media/image214.jpg"/><Relationship Id="rId4" Type="http://schemas.openxmlformats.org/officeDocument/2006/relationships/image" Target="../media/image213.jp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jpg"/><Relationship Id="rId2" Type="http://schemas.openxmlformats.org/officeDocument/2006/relationships/image" Target="../media/image217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1.jpg"/><Relationship Id="rId5" Type="http://schemas.openxmlformats.org/officeDocument/2006/relationships/image" Target="../media/image220.jpg"/><Relationship Id="rId4" Type="http://schemas.openxmlformats.org/officeDocument/2006/relationships/image" Target="../media/image219.jp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jpg"/><Relationship Id="rId2" Type="http://schemas.openxmlformats.org/officeDocument/2006/relationships/image" Target="../media/image22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6.jpg"/><Relationship Id="rId5" Type="http://schemas.openxmlformats.org/officeDocument/2006/relationships/image" Target="../media/image225.jpg"/><Relationship Id="rId4" Type="http://schemas.openxmlformats.org/officeDocument/2006/relationships/image" Target="../media/image224.jp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8.jpg"/><Relationship Id="rId2" Type="http://schemas.openxmlformats.org/officeDocument/2006/relationships/image" Target="../media/image227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0.jpg"/><Relationship Id="rId4" Type="http://schemas.openxmlformats.org/officeDocument/2006/relationships/image" Target="../media/image229.jp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2.jpg"/><Relationship Id="rId7" Type="http://schemas.openxmlformats.org/officeDocument/2006/relationships/image" Target="../media/image236.jpg"/><Relationship Id="rId2" Type="http://schemas.openxmlformats.org/officeDocument/2006/relationships/image" Target="../media/image23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5.jpg"/><Relationship Id="rId5" Type="http://schemas.openxmlformats.org/officeDocument/2006/relationships/image" Target="../media/image234.jpg"/><Relationship Id="rId4" Type="http://schemas.openxmlformats.org/officeDocument/2006/relationships/image" Target="../media/image233.jp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jpg"/><Relationship Id="rId2" Type="http://schemas.openxmlformats.org/officeDocument/2006/relationships/image" Target="../media/image237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0.jpg"/><Relationship Id="rId4" Type="http://schemas.openxmlformats.org/officeDocument/2006/relationships/image" Target="../media/image239.jp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2.png"/><Relationship Id="rId2" Type="http://schemas.openxmlformats.org/officeDocument/2006/relationships/image" Target="../media/image241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4.jpg"/><Relationship Id="rId4" Type="http://schemas.openxmlformats.org/officeDocument/2006/relationships/image" Target="../media/image243.jp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6.jpg"/><Relationship Id="rId2" Type="http://schemas.openxmlformats.org/officeDocument/2006/relationships/image" Target="../media/image24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9.jpg"/><Relationship Id="rId5" Type="http://schemas.openxmlformats.org/officeDocument/2006/relationships/image" Target="../media/image248.jpg"/><Relationship Id="rId4" Type="http://schemas.openxmlformats.org/officeDocument/2006/relationships/image" Target="../media/image247.jp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1.jpg"/><Relationship Id="rId7" Type="http://schemas.openxmlformats.org/officeDocument/2006/relationships/image" Target="../media/image255.jpg"/><Relationship Id="rId2" Type="http://schemas.openxmlformats.org/officeDocument/2006/relationships/image" Target="../media/image250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4.jpg"/><Relationship Id="rId5" Type="http://schemas.openxmlformats.org/officeDocument/2006/relationships/image" Target="../media/image253.jpg"/><Relationship Id="rId4" Type="http://schemas.openxmlformats.org/officeDocument/2006/relationships/image" Target="../media/image252.jp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7.jpg"/><Relationship Id="rId2" Type="http://schemas.openxmlformats.org/officeDocument/2006/relationships/image" Target="../media/image256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8.jp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jpg"/><Relationship Id="rId2" Type="http://schemas.openxmlformats.org/officeDocument/2006/relationships/image" Target="../media/image259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1.jp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3.jpg"/><Relationship Id="rId2" Type="http://schemas.openxmlformats.org/officeDocument/2006/relationships/image" Target="../media/image26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6.jpg"/><Relationship Id="rId5" Type="http://schemas.openxmlformats.org/officeDocument/2006/relationships/image" Target="../media/image265.jpg"/><Relationship Id="rId4" Type="http://schemas.openxmlformats.org/officeDocument/2006/relationships/image" Target="../media/image264.jp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8.jpg"/><Relationship Id="rId2" Type="http://schemas.openxmlformats.org/officeDocument/2006/relationships/image" Target="../media/image267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9.jp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1.jpg"/><Relationship Id="rId2" Type="http://schemas.openxmlformats.org/officeDocument/2006/relationships/image" Target="../media/image270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2.jp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4.jpg"/><Relationship Id="rId2" Type="http://schemas.openxmlformats.org/officeDocument/2006/relationships/image" Target="../media/image273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7.jpg"/><Relationship Id="rId5" Type="http://schemas.openxmlformats.org/officeDocument/2006/relationships/image" Target="../media/image276.jpg"/><Relationship Id="rId4" Type="http://schemas.openxmlformats.org/officeDocument/2006/relationships/image" Target="../media/image275.jp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9.jpg"/><Relationship Id="rId2" Type="http://schemas.openxmlformats.org/officeDocument/2006/relationships/image" Target="../media/image278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1.jpg"/><Relationship Id="rId4" Type="http://schemas.openxmlformats.org/officeDocument/2006/relationships/image" Target="../media/image280.jpg"/></Relationships>
</file>

<file path=ppt/slides/_rels/slide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8.jpg"/><Relationship Id="rId13" Type="http://schemas.openxmlformats.org/officeDocument/2006/relationships/image" Target="../media/image293.jpg"/><Relationship Id="rId3" Type="http://schemas.openxmlformats.org/officeDocument/2006/relationships/image" Target="../media/image283.jpg"/><Relationship Id="rId7" Type="http://schemas.openxmlformats.org/officeDocument/2006/relationships/image" Target="../media/image287.jpg"/><Relationship Id="rId12" Type="http://schemas.openxmlformats.org/officeDocument/2006/relationships/image" Target="../media/image292.jpg"/><Relationship Id="rId2" Type="http://schemas.openxmlformats.org/officeDocument/2006/relationships/image" Target="../media/image28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6.jpg"/><Relationship Id="rId11" Type="http://schemas.openxmlformats.org/officeDocument/2006/relationships/image" Target="../media/image291.jpg"/><Relationship Id="rId5" Type="http://schemas.openxmlformats.org/officeDocument/2006/relationships/image" Target="../media/image285.jpg"/><Relationship Id="rId10" Type="http://schemas.openxmlformats.org/officeDocument/2006/relationships/image" Target="../media/image290.jpg"/><Relationship Id="rId4" Type="http://schemas.openxmlformats.org/officeDocument/2006/relationships/image" Target="../media/image284.jpg"/><Relationship Id="rId9" Type="http://schemas.openxmlformats.org/officeDocument/2006/relationships/image" Target="../media/image289.jpg"/><Relationship Id="rId14" Type="http://schemas.openxmlformats.org/officeDocument/2006/relationships/image" Target="../media/image294.jpg"/></Relationships>
</file>

<file path=ppt/slides/_rels/slide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1.jpg"/><Relationship Id="rId3" Type="http://schemas.openxmlformats.org/officeDocument/2006/relationships/image" Target="../media/image296.jpg"/><Relationship Id="rId7" Type="http://schemas.openxmlformats.org/officeDocument/2006/relationships/image" Target="../media/image300.jpg"/><Relationship Id="rId2" Type="http://schemas.openxmlformats.org/officeDocument/2006/relationships/image" Target="../media/image29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9.jpg"/><Relationship Id="rId11" Type="http://schemas.openxmlformats.org/officeDocument/2006/relationships/image" Target="../media/image304.jpg"/><Relationship Id="rId5" Type="http://schemas.openxmlformats.org/officeDocument/2006/relationships/image" Target="../media/image298.jpg"/><Relationship Id="rId10" Type="http://schemas.openxmlformats.org/officeDocument/2006/relationships/image" Target="../media/image303.jpg"/><Relationship Id="rId4" Type="http://schemas.openxmlformats.org/officeDocument/2006/relationships/image" Target="../media/image297.jpg"/><Relationship Id="rId9" Type="http://schemas.openxmlformats.org/officeDocument/2006/relationships/image" Target="../media/image302.jp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6.jpg"/><Relationship Id="rId2" Type="http://schemas.openxmlformats.org/officeDocument/2006/relationships/image" Target="../media/image305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08.jpg"/><Relationship Id="rId4" Type="http://schemas.openxmlformats.org/officeDocument/2006/relationships/image" Target="../media/image307.jpg"/></Relationships>
</file>

<file path=ppt/slides/_rels/slide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5.jpg"/><Relationship Id="rId3" Type="http://schemas.openxmlformats.org/officeDocument/2006/relationships/image" Target="../media/image310.jpg"/><Relationship Id="rId7" Type="http://schemas.openxmlformats.org/officeDocument/2006/relationships/image" Target="../media/image314.jpg"/><Relationship Id="rId2" Type="http://schemas.openxmlformats.org/officeDocument/2006/relationships/image" Target="../media/image309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3.jpg"/><Relationship Id="rId5" Type="http://schemas.openxmlformats.org/officeDocument/2006/relationships/image" Target="../media/image312.jpg"/><Relationship Id="rId4" Type="http://schemas.openxmlformats.org/officeDocument/2006/relationships/image" Target="../media/image311.jpg"/><Relationship Id="rId9" Type="http://schemas.openxmlformats.org/officeDocument/2006/relationships/image" Target="../media/image316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8.jpg"/><Relationship Id="rId2" Type="http://schemas.openxmlformats.org/officeDocument/2006/relationships/image" Target="../media/image317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9.jp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1.png"/><Relationship Id="rId2" Type="http://schemas.openxmlformats.org/officeDocument/2006/relationships/image" Target="../media/image320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3.jpg"/><Relationship Id="rId4" Type="http://schemas.openxmlformats.org/officeDocument/2006/relationships/image" Target="../media/image322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5.jpg"/><Relationship Id="rId2" Type="http://schemas.openxmlformats.org/officeDocument/2006/relationships/image" Target="../media/image324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7.jpg"/><Relationship Id="rId4" Type="http://schemas.openxmlformats.org/officeDocument/2006/relationships/image" Target="../media/image326.jp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9.jpg"/><Relationship Id="rId7" Type="http://schemas.openxmlformats.org/officeDocument/2006/relationships/image" Target="../media/image333.jpg"/><Relationship Id="rId2" Type="http://schemas.openxmlformats.org/officeDocument/2006/relationships/image" Target="../media/image328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2.jpg"/><Relationship Id="rId5" Type="http://schemas.openxmlformats.org/officeDocument/2006/relationships/image" Target="../media/image331.jpg"/><Relationship Id="rId4" Type="http://schemas.openxmlformats.org/officeDocument/2006/relationships/image" Target="../media/image330.jp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5.png"/><Relationship Id="rId2" Type="http://schemas.openxmlformats.org/officeDocument/2006/relationships/image" Target="../media/image33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6.jpg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8.png"/><Relationship Id="rId2" Type="http://schemas.openxmlformats.org/officeDocument/2006/relationships/image" Target="../media/image33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9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1.jpg"/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5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3.png"/><Relationship Id="rId2" Type="http://schemas.openxmlformats.org/officeDocument/2006/relationships/image" Target="../media/image34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4.jp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6.png"/><Relationship Id="rId2" Type="http://schemas.openxmlformats.org/officeDocument/2006/relationships/image" Target="../media/image345.png"/><Relationship Id="rId1" Type="http://schemas.openxmlformats.org/officeDocument/2006/relationships/slideLayout" Target="../slideLayouts/slideLayout5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8.jpg"/><Relationship Id="rId2" Type="http://schemas.openxmlformats.org/officeDocument/2006/relationships/image" Target="../media/image347.jpg"/><Relationship Id="rId1" Type="http://schemas.openxmlformats.org/officeDocument/2006/relationships/slideLayout" Target="../slideLayouts/slideLayout5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png"/><Relationship Id="rId2" Type="http://schemas.openxmlformats.org/officeDocument/2006/relationships/image" Target="../media/image349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3.jpg"/><Relationship Id="rId5" Type="http://schemas.openxmlformats.org/officeDocument/2006/relationships/image" Target="../media/image352.jpg"/><Relationship Id="rId4" Type="http://schemas.openxmlformats.org/officeDocument/2006/relationships/image" Target="../media/image351.jp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5.jpg"/><Relationship Id="rId7" Type="http://schemas.openxmlformats.org/officeDocument/2006/relationships/image" Target="../media/image359.jpg"/><Relationship Id="rId2" Type="http://schemas.openxmlformats.org/officeDocument/2006/relationships/image" Target="../media/image354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8.jpg"/><Relationship Id="rId5" Type="http://schemas.openxmlformats.org/officeDocument/2006/relationships/image" Target="../media/image357.jpg"/><Relationship Id="rId4" Type="http://schemas.openxmlformats.org/officeDocument/2006/relationships/image" Target="../media/image356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1.png"/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2.jp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4.jpg"/><Relationship Id="rId2" Type="http://schemas.openxmlformats.org/officeDocument/2006/relationships/image" Target="../media/image36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5.jp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7.jpg"/><Relationship Id="rId2" Type="http://schemas.openxmlformats.org/officeDocument/2006/relationships/image" Target="../media/image366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8.jp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jpg"/><Relationship Id="rId2" Type="http://schemas.openxmlformats.org/officeDocument/2006/relationships/image" Target="../media/image369.jpg"/><Relationship Id="rId1" Type="http://schemas.openxmlformats.org/officeDocument/2006/relationships/slideLayout" Target="../slideLayouts/slideLayout5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2.png"/><Relationship Id="rId2" Type="http://schemas.openxmlformats.org/officeDocument/2006/relationships/image" Target="../media/image371.jpg"/><Relationship Id="rId1" Type="http://schemas.openxmlformats.org/officeDocument/2006/relationships/slideLayout" Target="../slideLayouts/slideLayout5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4.png"/><Relationship Id="rId2" Type="http://schemas.openxmlformats.org/officeDocument/2006/relationships/image" Target="../media/image37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5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7.jpg"/><Relationship Id="rId2" Type="http://schemas.openxmlformats.org/officeDocument/2006/relationships/image" Target="../media/image376.jpg"/><Relationship Id="rId1" Type="http://schemas.openxmlformats.org/officeDocument/2006/relationships/slideLayout" Target="../slideLayouts/slideLayout5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9.jpg"/><Relationship Id="rId2" Type="http://schemas.openxmlformats.org/officeDocument/2006/relationships/image" Target="../media/image378.jpg"/><Relationship Id="rId1" Type="http://schemas.openxmlformats.org/officeDocument/2006/relationships/slideLayout" Target="../slideLayouts/slideLayout5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1.jpg"/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2.jp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4.jpg"/><Relationship Id="rId2" Type="http://schemas.openxmlformats.org/officeDocument/2006/relationships/image" Target="../media/image38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5.jp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7.jpg"/><Relationship Id="rId2" Type="http://schemas.openxmlformats.org/officeDocument/2006/relationships/image" Target="../media/image386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8.jp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jpg"/><Relationship Id="rId2" Type="http://schemas.openxmlformats.org/officeDocument/2006/relationships/image" Target="../media/image389.jpg"/><Relationship Id="rId1" Type="http://schemas.openxmlformats.org/officeDocument/2006/relationships/slideLayout" Target="../slideLayouts/slideLayout5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2.jpg"/><Relationship Id="rId7" Type="http://schemas.openxmlformats.org/officeDocument/2006/relationships/image" Target="../media/image396.png"/><Relationship Id="rId2" Type="http://schemas.openxmlformats.org/officeDocument/2006/relationships/image" Target="../media/image39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5.png"/><Relationship Id="rId5" Type="http://schemas.openxmlformats.org/officeDocument/2006/relationships/image" Target="../media/image394.jpg"/><Relationship Id="rId4" Type="http://schemas.openxmlformats.org/officeDocument/2006/relationships/image" Target="../media/image393.jp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8.jpg"/><Relationship Id="rId2" Type="http://schemas.openxmlformats.org/officeDocument/2006/relationships/image" Target="../media/image397.png"/><Relationship Id="rId1" Type="http://schemas.openxmlformats.org/officeDocument/2006/relationships/slideLayout" Target="../slideLayouts/slideLayout5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jpg"/><Relationship Id="rId2" Type="http://schemas.openxmlformats.org/officeDocument/2006/relationships/image" Target="../media/image399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1.jp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3.jpg"/><Relationship Id="rId2" Type="http://schemas.openxmlformats.org/officeDocument/2006/relationships/image" Target="../media/image40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4.jpg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5.jpg"/><Relationship Id="rId1" Type="http://schemas.openxmlformats.org/officeDocument/2006/relationships/slideLayout" Target="../slideLayouts/slideLayout5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6.jpg"/><Relationship Id="rId1" Type="http://schemas.openxmlformats.org/officeDocument/2006/relationships/slideLayout" Target="../slideLayouts/slideLayout5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7.png"/><Relationship Id="rId1" Type="http://schemas.openxmlformats.org/officeDocument/2006/relationships/slideLayout" Target="../slideLayouts/slideLayout5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9.jpg"/><Relationship Id="rId2" Type="http://schemas.openxmlformats.org/officeDocument/2006/relationships/image" Target="../media/image408.jpg"/><Relationship Id="rId1" Type="http://schemas.openxmlformats.org/officeDocument/2006/relationships/slideLayout" Target="../slideLayouts/slideLayout5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1.jpg"/><Relationship Id="rId2" Type="http://schemas.openxmlformats.org/officeDocument/2006/relationships/image" Target="../media/image410.jpg"/><Relationship Id="rId1" Type="http://schemas.openxmlformats.org/officeDocument/2006/relationships/slideLayout" Target="../slideLayouts/slideLayout5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2.png"/><Relationship Id="rId1" Type="http://schemas.openxmlformats.org/officeDocument/2006/relationships/slideLayout" Target="../slideLayouts/slideLayout5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4.jpg"/><Relationship Id="rId2" Type="http://schemas.openxmlformats.org/officeDocument/2006/relationships/image" Target="../media/image41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5.jpg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7.jpg"/><Relationship Id="rId2" Type="http://schemas.openxmlformats.org/officeDocument/2006/relationships/image" Target="../media/image416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8.jpg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0.jpg"/><Relationship Id="rId2" Type="http://schemas.openxmlformats.org/officeDocument/2006/relationships/image" Target="../media/image419.jpg"/><Relationship Id="rId1" Type="http://schemas.openxmlformats.org/officeDocument/2006/relationships/slideLayout" Target="../slideLayouts/slideLayout5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2.jpg"/><Relationship Id="rId2" Type="http://schemas.openxmlformats.org/officeDocument/2006/relationships/image" Target="../media/image421.jpg"/><Relationship Id="rId1" Type="http://schemas.openxmlformats.org/officeDocument/2006/relationships/slideLayout" Target="../slideLayouts/slideLayout5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3.jpg"/><Relationship Id="rId1" Type="http://schemas.openxmlformats.org/officeDocument/2006/relationships/slideLayout" Target="../slideLayouts/slideLayout5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5.jpg"/><Relationship Id="rId2" Type="http://schemas.openxmlformats.org/officeDocument/2006/relationships/image" Target="../media/image42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6.jpg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8.jpg"/><Relationship Id="rId2" Type="http://schemas.openxmlformats.org/officeDocument/2006/relationships/image" Target="../media/image427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9.jpg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1.jpg"/><Relationship Id="rId2" Type="http://schemas.openxmlformats.org/officeDocument/2006/relationships/image" Target="../media/image430.jpg"/><Relationship Id="rId1" Type="http://schemas.openxmlformats.org/officeDocument/2006/relationships/slideLayout" Target="../slideLayouts/slideLayout5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3.jpg"/><Relationship Id="rId2" Type="http://schemas.openxmlformats.org/officeDocument/2006/relationships/image" Target="../media/image432.jpg"/><Relationship Id="rId1" Type="http://schemas.openxmlformats.org/officeDocument/2006/relationships/slideLayout" Target="../slideLayouts/slideLayout5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5.jpg"/><Relationship Id="rId2" Type="http://schemas.openxmlformats.org/officeDocument/2006/relationships/image" Target="../media/image434.jpg"/><Relationship Id="rId1" Type="http://schemas.openxmlformats.org/officeDocument/2006/relationships/slideLayout" Target="../slideLayouts/slideLayout5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38170" y="871473"/>
            <a:ext cx="282511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Times New Roman"/>
                <a:cs typeface="Times New Roman"/>
              </a:rPr>
              <a:t>TỔNG CỤC </a:t>
            </a:r>
            <a:r>
              <a:rPr sz="1400" dirty="0" smtClean="0">
                <a:latin typeface="Times New Roman"/>
                <a:cs typeface="Times New Roman"/>
              </a:rPr>
              <a:t>Đ</a:t>
            </a:r>
            <a:r>
              <a:rPr lang="vi-VN" sz="1400" dirty="0" smtClean="0">
                <a:latin typeface="Times New Roman"/>
                <a:cs typeface="Times New Roman"/>
              </a:rPr>
              <a:t>Ư</a:t>
            </a:r>
            <a:r>
              <a:rPr sz="1400" dirty="0" smtClean="0">
                <a:latin typeface="Times New Roman"/>
                <a:cs typeface="Times New Roman"/>
              </a:rPr>
              <a:t>ỜNG </a:t>
            </a:r>
            <a:r>
              <a:rPr sz="1400" dirty="0">
                <a:latin typeface="Times New Roman"/>
                <a:cs typeface="Times New Roman"/>
              </a:rPr>
              <a:t>BỘ </a:t>
            </a:r>
            <a:r>
              <a:rPr sz="1400" spc="-5" dirty="0">
                <a:latin typeface="Times New Roman"/>
                <a:cs typeface="Times New Roman"/>
              </a:rPr>
              <a:t>VIỆT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85" dirty="0">
                <a:latin typeface="Times New Roman"/>
                <a:cs typeface="Times New Roman"/>
              </a:rPr>
              <a:t>NAM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50545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GIÁO</a:t>
            </a:r>
            <a:r>
              <a:rPr spc="-70" dirty="0"/>
              <a:t> </a:t>
            </a:r>
            <a:r>
              <a:rPr spc="-5" dirty="0"/>
              <a:t>TRÌNH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1</a:t>
            </a:fld>
            <a:endParaRPr spc="-35" dirty="0"/>
          </a:p>
        </p:txBody>
      </p:sp>
      <p:sp>
        <p:nvSpPr>
          <p:cNvPr id="4" name="object 4"/>
          <p:cNvSpPr txBox="1"/>
          <p:nvPr/>
        </p:nvSpPr>
        <p:spPr>
          <a:xfrm>
            <a:off x="1939798" y="5484647"/>
            <a:ext cx="4220210" cy="1471930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445"/>
              </a:spcBef>
            </a:pPr>
            <a:r>
              <a:rPr sz="2800" spc="-5" dirty="0">
                <a:latin typeface="Times New Roman"/>
                <a:cs typeface="Times New Roman"/>
              </a:rPr>
              <a:t>PHÁP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LUẬT</a:t>
            </a:r>
            <a:endParaRPr sz="28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350"/>
              </a:spcBef>
            </a:pPr>
            <a:r>
              <a:rPr sz="2800" spc="-10" dirty="0">
                <a:latin typeface="Times New Roman"/>
                <a:cs typeface="Times New Roman"/>
              </a:rPr>
              <a:t>GIAO </a:t>
            </a:r>
            <a:r>
              <a:rPr sz="2800" spc="-5" dirty="0">
                <a:latin typeface="Times New Roman"/>
                <a:cs typeface="Times New Roman"/>
              </a:rPr>
              <a:t>THÔNG </a:t>
            </a:r>
            <a:r>
              <a:rPr sz="2800" spc="-10" dirty="0" smtClean="0">
                <a:latin typeface="Times New Roman"/>
                <a:cs typeface="Times New Roman"/>
              </a:rPr>
              <a:t>Đ</a:t>
            </a:r>
            <a:r>
              <a:rPr lang="vi-VN" sz="2800" spc="-10" dirty="0" smtClean="0">
                <a:latin typeface="Times New Roman"/>
                <a:cs typeface="Times New Roman"/>
              </a:rPr>
              <a:t>Ư</a:t>
            </a:r>
            <a:r>
              <a:rPr sz="2800" spc="-10" dirty="0" smtClean="0">
                <a:latin typeface="Times New Roman"/>
                <a:cs typeface="Times New Roman"/>
              </a:rPr>
              <a:t>ỜNG</a:t>
            </a:r>
            <a:r>
              <a:rPr sz="2800" spc="-40" dirty="0" smtClean="0">
                <a:latin typeface="Times New Roman"/>
                <a:cs typeface="Times New Roman"/>
              </a:rPr>
              <a:t> </a:t>
            </a:r>
            <a:r>
              <a:rPr sz="2800" spc="-215" dirty="0">
                <a:latin typeface="Times New Roman"/>
                <a:cs typeface="Times New Roman"/>
              </a:rPr>
              <a:t>BỘ</a:t>
            </a:r>
            <a:endParaRPr sz="2800" dirty="0">
              <a:latin typeface="Times New Roman"/>
              <a:cs typeface="Times New Roman"/>
            </a:endParaRPr>
          </a:p>
          <a:p>
            <a:pPr marL="1905" algn="ctr">
              <a:lnSpc>
                <a:spcPct val="100000"/>
              </a:lnSpc>
              <a:spcBef>
                <a:spcPts val="2290"/>
              </a:spcBef>
            </a:pPr>
            <a:r>
              <a:rPr sz="1400" spc="-5" dirty="0">
                <a:latin typeface="Times New Roman"/>
                <a:cs typeface="Times New Roman"/>
              </a:rPr>
              <a:t>Dùng cho các lớp đào </a:t>
            </a:r>
            <a:r>
              <a:rPr sz="1400" dirty="0">
                <a:latin typeface="Times New Roman"/>
                <a:cs typeface="Times New Roman"/>
              </a:rPr>
              <a:t>tạo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ô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tô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78251" y="9672319"/>
            <a:ext cx="15474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Times New Roman"/>
                <a:cs typeface="Times New Roman"/>
              </a:rPr>
              <a:t>HÀ NỘI, NĂM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2018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2</a:t>
            </a:fld>
            <a:endParaRPr spc="-3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3</a:t>
            </a:fld>
            <a:endParaRPr spc="-35" dirty="0"/>
          </a:p>
        </p:txBody>
      </p:sp>
      <p:sp>
        <p:nvSpPr>
          <p:cNvPr id="2" name="object 2"/>
          <p:cNvSpPr txBox="1"/>
          <p:nvPr/>
        </p:nvSpPr>
        <p:spPr>
          <a:xfrm>
            <a:off x="1247952" y="871473"/>
            <a:ext cx="95376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Times New Roman"/>
                <a:cs typeface="Times New Roman"/>
              </a:rPr>
              <a:t>CHỦ BIÊN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77082" y="871473"/>
            <a:ext cx="282511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Times New Roman"/>
                <a:cs typeface="Times New Roman"/>
              </a:rPr>
              <a:t>TỔNG CỤC </a:t>
            </a:r>
            <a:r>
              <a:rPr sz="1400" dirty="0" smtClean="0">
                <a:latin typeface="Times New Roman"/>
                <a:cs typeface="Times New Roman"/>
              </a:rPr>
              <a:t>Đ</a:t>
            </a:r>
            <a:r>
              <a:rPr lang="vi-VN" sz="1400" dirty="0" smtClean="0">
                <a:latin typeface="Times New Roman"/>
                <a:cs typeface="Times New Roman"/>
              </a:rPr>
              <a:t>Ư</a:t>
            </a:r>
            <a:r>
              <a:rPr sz="1400" dirty="0" smtClean="0">
                <a:latin typeface="Times New Roman"/>
                <a:cs typeface="Times New Roman"/>
              </a:rPr>
              <a:t>ỜNG </a:t>
            </a:r>
            <a:r>
              <a:rPr sz="1400" dirty="0">
                <a:latin typeface="Times New Roman"/>
                <a:cs typeface="Times New Roman"/>
              </a:rPr>
              <a:t>BỘ </a:t>
            </a:r>
            <a:r>
              <a:rPr sz="1400" spc="-5" dirty="0">
                <a:latin typeface="Times New Roman"/>
                <a:cs typeface="Times New Roman"/>
              </a:rPr>
              <a:t>VIỆT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85" dirty="0">
                <a:latin typeface="Times New Roman"/>
                <a:cs typeface="Times New Roman"/>
              </a:rPr>
              <a:t>NAM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7952" y="1811781"/>
            <a:ext cx="183197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Times New Roman"/>
                <a:cs typeface="Times New Roman"/>
              </a:rPr>
              <a:t>BIÊN SOẠN SỬA ĐỔI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91736" y="1811781"/>
            <a:ext cx="220916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Times New Roman"/>
                <a:cs typeface="Times New Roman"/>
              </a:rPr>
              <a:t>Ths. </a:t>
            </a:r>
            <a:r>
              <a:rPr sz="1400" spc="-5" dirty="0" smtClean="0">
                <a:latin typeface="Times New Roman"/>
                <a:cs typeface="Times New Roman"/>
              </a:rPr>
              <a:t>V</a:t>
            </a:r>
            <a:r>
              <a:rPr lang="vi-VN" sz="1400" spc="-5" dirty="0" smtClean="0">
                <a:latin typeface="Times New Roman"/>
                <a:cs typeface="Times New Roman"/>
              </a:rPr>
              <a:t>Ư</a:t>
            </a:r>
            <a:r>
              <a:rPr sz="1400" spc="-5" dirty="0" smtClean="0">
                <a:latin typeface="Times New Roman"/>
                <a:cs typeface="Times New Roman"/>
              </a:rPr>
              <a:t>ƠNG </a:t>
            </a:r>
            <a:r>
              <a:rPr sz="1400" spc="-5" dirty="0">
                <a:latin typeface="Times New Roman"/>
                <a:cs typeface="Times New Roman"/>
              </a:rPr>
              <a:t>TRỌNG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60" dirty="0">
                <a:latin typeface="Times New Roman"/>
                <a:cs typeface="Times New Roman"/>
              </a:rPr>
              <a:t>MINH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47952" y="2517393"/>
            <a:ext cx="103251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Times New Roman"/>
                <a:cs typeface="Times New Roman"/>
              </a:rPr>
              <a:t>HIỆU ĐÍNH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14725" y="2496666"/>
            <a:ext cx="2347595" cy="9664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 marR="28575" indent="4445">
              <a:lnSpc>
                <a:spcPct val="110000"/>
              </a:lnSpc>
              <a:spcBef>
                <a:spcPts val="100"/>
              </a:spcBef>
            </a:pPr>
            <a:r>
              <a:rPr sz="1400" spc="-5" dirty="0">
                <a:latin typeface="Times New Roman"/>
                <a:cs typeface="Times New Roman"/>
              </a:rPr>
              <a:t>KS. NGUYỄN </a:t>
            </a:r>
            <a:r>
              <a:rPr sz="1400" spc="-10" dirty="0">
                <a:latin typeface="Times New Roman"/>
                <a:cs typeface="Times New Roman"/>
              </a:rPr>
              <a:t>THẮNG </a:t>
            </a:r>
            <a:r>
              <a:rPr sz="1400" spc="-5" dirty="0">
                <a:latin typeface="Times New Roman"/>
                <a:cs typeface="Times New Roman"/>
              </a:rPr>
              <a:t>QUÂN  </a:t>
            </a:r>
            <a:r>
              <a:rPr sz="1400" dirty="0">
                <a:latin typeface="Times New Roman"/>
                <a:cs typeface="Times New Roman"/>
              </a:rPr>
              <a:t>KS. TRẦN </a:t>
            </a:r>
            <a:r>
              <a:rPr sz="1400" spc="-5" dirty="0">
                <a:latin typeface="Times New Roman"/>
                <a:cs typeface="Times New Roman"/>
              </a:rPr>
              <a:t>QUỐC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TUẤN</a:t>
            </a:r>
          </a:p>
          <a:p>
            <a:pPr marL="18415" marR="5080" indent="-6350">
              <a:lnSpc>
                <a:spcPts val="1860"/>
              </a:lnSpc>
              <a:spcBef>
                <a:spcPts val="80"/>
              </a:spcBef>
            </a:pPr>
            <a:r>
              <a:rPr sz="1400" dirty="0">
                <a:latin typeface="Times New Roman"/>
                <a:cs typeface="Times New Roman"/>
              </a:rPr>
              <a:t>Ths. </a:t>
            </a:r>
            <a:r>
              <a:rPr sz="1400" spc="-5" dirty="0" smtClean="0">
                <a:latin typeface="Times New Roman"/>
                <a:cs typeface="Times New Roman"/>
              </a:rPr>
              <a:t>L</a:t>
            </a:r>
            <a:r>
              <a:rPr lang="vi-VN" sz="1400" spc="-5" dirty="0" smtClean="0">
                <a:latin typeface="Times New Roman"/>
                <a:cs typeface="Times New Roman"/>
              </a:rPr>
              <a:t>Ư</a:t>
            </a:r>
            <a:r>
              <a:rPr sz="1400" spc="-5" dirty="0" smtClean="0">
                <a:latin typeface="Times New Roman"/>
                <a:cs typeface="Times New Roman"/>
              </a:rPr>
              <a:t>ƠNG </a:t>
            </a:r>
            <a:r>
              <a:rPr sz="1400" spc="-5" dirty="0">
                <a:latin typeface="Times New Roman"/>
                <a:cs typeface="Times New Roman"/>
              </a:rPr>
              <a:t>DUYÊN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65" dirty="0">
                <a:latin typeface="Times New Roman"/>
                <a:cs typeface="Times New Roman"/>
              </a:rPr>
              <a:t>THỐNG  </a:t>
            </a:r>
            <a:r>
              <a:rPr sz="1400" spc="-5" dirty="0">
                <a:latin typeface="Times New Roman"/>
                <a:cs typeface="Times New Roman"/>
              </a:rPr>
              <a:t>Ths. NGUYỄN VĂN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THANH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54810" y="4142968"/>
            <a:ext cx="4791710" cy="729615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65"/>
              </a:spcBef>
            </a:pPr>
            <a:r>
              <a:rPr sz="1400" spc="-5" dirty="0">
                <a:latin typeface="Times New Roman"/>
                <a:cs typeface="Times New Roman"/>
              </a:rPr>
              <a:t>GIÁO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TRÌNH</a:t>
            </a:r>
            <a:endParaRPr sz="14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70"/>
              </a:spcBef>
            </a:pPr>
            <a:r>
              <a:rPr sz="1400" spc="-5" dirty="0">
                <a:latin typeface="Times New Roman"/>
                <a:cs typeface="Times New Roman"/>
              </a:rPr>
              <a:t>LUẬT </a:t>
            </a:r>
            <a:r>
              <a:rPr sz="1400" dirty="0">
                <a:latin typeface="Times New Roman"/>
                <a:cs typeface="Times New Roman"/>
              </a:rPr>
              <a:t>GIAO THÔNG </a:t>
            </a:r>
            <a:r>
              <a:rPr sz="1400" spc="-5" dirty="0" smtClean="0">
                <a:latin typeface="Times New Roman"/>
                <a:cs typeface="Times New Roman"/>
              </a:rPr>
              <a:t>Đ</a:t>
            </a:r>
            <a:r>
              <a:rPr lang="vi-VN" sz="1400" spc="-5" dirty="0" smtClean="0">
                <a:latin typeface="Times New Roman"/>
                <a:cs typeface="Times New Roman"/>
              </a:rPr>
              <a:t>Ư</a:t>
            </a:r>
            <a:r>
              <a:rPr sz="1400" spc="-5" dirty="0" smtClean="0">
                <a:latin typeface="Times New Roman"/>
                <a:cs typeface="Times New Roman"/>
              </a:rPr>
              <a:t>ỜNG</a:t>
            </a:r>
            <a:r>
              <a:rPr sz="1400" spc="-3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BỘ</a:t>
            </a:r>
          </a:p>
          <a:p>
            <a:pPr algn="ctr">
              <a:lnSpc>
                <a:spcPct val="100000"/>
              </a:lnSpc>
              <a:spcBef>
                <a:spcPts val="165"/>
              </a:spcBef>
            </a:pPr>
            <a:r>
              <a:rPr sz="1400" spc="-5" dirty="0">
                <a:latin typeface="Times New Roman"/>
                <a:cs typeface="Times New Roman"/>
              </a:rPr>
              <a:t>DÙNG THAM </a:t>
            </a:r>
            <a:r>
              <a:rPr sz="1400" dirty="0">
                <a:latin typeface="Times New Roman"/>
                <a:cs typeface="Times New Roman"/>
              </a:rPr>
              <a:t>KHẢO </a:t>
            </a:r>
            <a:r>
              <a:rPr sz="1400" spc="-5" dirty="0">
                <a:latin typeface="Times New Roman"/>
                <a:cs typeface="Times New Roman"/>
              </a:rPr>
              <a:t>CHO CÁC </a:t>
            </a:r>
            <a:r>
              <a:rPr sz="1400" dirty="0">
                <a:latin typeface="Times New Roman"/>
                <a:cs typeface="Times New Roman"/>
              </a:rPr>
              <a:t>LỚP </a:t>
            </a:r>
            <a:r>
              <a:rPr sz="1400" spc="-5" dirty="0">
                <a:latin typeface="Times New Roman"/>
                <a:cs typeface="Times New Roman"/>
              </a:rPr>
              <a:t>ĐÀO TẠO LÁI </a:t>
            </a:r>
            <a:r>
              <a:rPr sz="1400" dirty="0">
                <a:latin typeface="Times New Roman"/>
                <a:cs typeface="Times New Roman"/>
              </a:rPr>
              <a:t>XE Ô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TÔ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4</a:t>
            </a:fld>
            <a:endParaRPr spc="-3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5</a:t>
            </a:fld>
            <a:endParaRPr spc="-35" dirty="0"/>
          </a:p>
        </p:txBody>
      </p:sp>
      <p:sp>
        <p:nvSpPr>
          <p:cNvPr id="2" name="object 2"/>
          <p:cNvSpPr txBox="1"/>
          <p:nvPr/>
        </p:nvSpPr>
        <p:spPr>
          <a:xfrm>
            <a:off x="3578733" y="869949"/>
            <a:ext cx="94424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MỤC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LỤC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7952" y="1487169"/>
            <a:ext cx="7607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dirty="0">
                <a:latin typeface="Times New Roman"/>
                <a:cs typeface="Times New Roman"/>
              </a:rPr>
              <a:t>Lời nói</a:t>
            </a:r>
            <a:r>
              <a:rPr sz="1200" b="1" i="1" spc="-8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đầu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697471" y="1487169"/>
            <a:ext cx="101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7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47952" y="1872741"/>
            <a:ext cx="5564505" cy="4810676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45"/>
              </a:spcBef>
              <a:tabLst>
                <a:tab pos="5448935" algn="l"/>
              </a:tabLst>
            </a:pPr>
            <a:r>
              <a:rPr sz="1200" spc="-5" dirty="0">
                <a:latin typeface="Times New Roman"/>
                <a:cs typeface="Times New Roman"/>
              </a:rPr>
              <a:t>PHẦN </a:t>
            </a:r>
            <a:r>
              <a:rPr sz="1200" dirty="0">
                <a:latin typeface="Times New Roman"/>
                <a:cs typeface="Times New Roman"/>
              </a:rPr>
              <a:t>I  : </a:t>
            </a:r>
            <a:r>
              <a:rPr sz="1200" spc="-5" dirty="0">
                <a:latin typeface="Times New Roman"/>
                <a:cs typeface="Times New Roman"/>
              </a:rPr>
              <a:t>NHỮNG </a:t>
            </a:r>
            <a:r>
              <a:rPr sz="1200" dirty="0">
                <a:latin typeface="Times New Roman"/>
                <a:cs typeface="Times New Roman"/>
              </a:rPr>
              <a:t>NỘI </a:t>
            </a:r>
            <a:r>
              <a:rPr sz="1200" spc="-5" dirty="0">
                <a:latin typeface="Times New Roman"/>
                <a:cs typeface="Times New Roman"/>
              </a:rPr>
              <a:t>DUNG </a:t>
            </a:r>
            <a:r>
              <a:rPr sz="1200" dirty="0">
                <a:latin typeface="Times New Roman"/>
                <a:cs typeface="Times New Roman"/>
              </a:rPr>
              <a:t>CƠ </a:t>
            </a:r>
            <a:r>
              <a:rPr sz="1200" spc="-5" dirty="0">
                <a:latin typeface="Times New Roman"/>
                <a:cs typeface="Times New Roman"/>
              </a:rPr>
              <a:t>BẢN CỦA LUẬT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GTĐB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………………………	9</a:t>
            </a:r>
          </a:p>
          <a:p>
            <a:pPr marL="12700" marR="19685" algn="just">
              <a:lnSpc>
                <a:spcPct val="151700"/>
              </a:lnSpc>
            </a:pPr>
            <a:r>
              <a:rPr sz="1200" spc="-55" dirty="0" err="1" smtClean="0">
                <a:latin typeface="Times New Roman"/>
                <a:cs typeface="Times New Roman"/>
              </a:rPr>
              <a:t>Ch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1: </a:t>
            </a:r>
            <a:r>
              <a:rPr sz="1200" spc="-5" dirty="0">
                <a:latin typeface="Times New Roman"/>
                <a:cs typeface="Times New Roman"/>
              </a:rPr>
              <a:t>Những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spc="-5" dirty="0">
                <a:latin typeface="Times New Roman"/>
                <a:cs typeface="Times New Roman"/>
              </a:rPr>
              <a:t>chung </a:t>
            </a:r>
            <a:r>
              <a:rPr sz="1200" dirty="0">
                <a:latin typeface="Times New Roman"/>
                <a:cs typeface="Times New Roman"/>
              </a:rPr>
              <a:t>…………………………………………………….. </a:t>
            </a:r>
            <a:r>
              <a:rPr sz="1200" spc="-245" dirty="0">
                <a:latin typeface="Times New Roman"/>
                <a:cs typeface="Times New Roman"/>
              </a:rPr>
              <a:t>9  </a:t>
            </a:r>
            <a:r>
              <a:rPr sz="1200" spc="-55" dirty="0" err="1" smtClean="0">
                <a:latin typeface="Times New Roman"/>
                <a:cs typeface="Times New Roman"/>
              </a:rPr>
              <a:t>Ch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2: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tắc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  ………………………………………………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225" dirty="0">
                <a:latin typeface="Times New Roman"/>
                <a:cs typeface="Times New Roman"/>
              </a:rPr>
              <a:t>12</a:t>
            </a:r>
            <a:endParaRPr sz="12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51700"/>
              </a:lnSpc>
              <a:spcBef>
                <a:spcPts val="10"/>
              </a:spcBef>
            </a:pPr>
            <a:r>
              <a:rPr sz="1200" spc="-55" dirty="0" err="1" smtClean="0">
                <a:latin typeface="Times New Roman"/>
                <a:cs typeface="Times New Roman"/>
              </a:rPr>
              <a:t>Ch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3: </a:t>
            </a: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tham gia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……………………………………. </a:t>
            </a:r>
            <a:r>
              <a:rPr sz="1200" spc="-125" dirty="0">
                <a:latin typeface="Times New Roman"/>
                <a:cs typeface="Times New Roman"/>
              </a:rPr>
              <a:t>.23  </a:t>
            </a:r>
            <a:r>
              <a:rPr sz="1200" spc="-55" dirty="0" err="1" smtClean="0">
                <a:latin typeface="Times New Roman"/>
                <a:cs typeface="Times New Roman"/>
              </a:rPr>
              <a:t>Ch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4: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tham gia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5" dirty="0">
                <a:latin typeface="Times New Roman"/>
                <a:cs typeface="Times New Roman"/>
              </a:rPr>
              <a:t>……………………………26  </a:t>
            </a:r>
            <a:r>
              <a:rPr sz="1200" spc="-55" dirty="0" err="1" smtClean="0">
                <a:latin typeface="Times New Roman"/>
                <a:cs typeface="Times New Roman"/>
              </a:rPr>
              <a:t>Ch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5: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 err="1">
                <a:latin typeface="Times New Roman"/>
                <a:cs typeface="Times New Roman"/>
              </a:rPr>
              <a:t>tải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bằng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  ……………………………………………..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145" dirty="0">
                <a:latin typeface="Times New Roman"/>
                <a:cs typeface="Times New Roman"/>
              </a:rPr>
              <a:t>30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 dirty="0">
              <a:latin typeface="Times New Roman"/>
              <a:cs typeface="Times New Roman"/>
            </a:endParaRPr>
          </a:p>
          <a:p>
            <a:pPr marL="12700" marR="12065">
              <a:lnSpc>
                <a:spcPct val="151900"/>
              </a:lnSpc>
              <a:tabLst>
                <a:tab pos="5364480" algn="l"/>
              </a:tabLst>
            </a:pPr>
            <a:r>
              <a:rPr sz="1200" spc="-5" dirty="0">
                <a:latin typeface="Times New Roman"/>
                <a:cs typeface="Times New Roman"/>
              </a:rPr>
              <a:t>PHẦN </a:t>
            </a:r>
            <a:r>
              <a:rPr sz="1200" dirty="0">
                <a:latin typeface="Times New Roman"/>
                <a:cs typeface="Times New Roman"/>
              </a:rPr>
              <a:t>II : </a:t>
            </a:r>
            <a:r>
              <a:rPr sz="1200" spc="-5" dirty="0">
                <a:latin typeface="Times New Roman"/>
                <a:cs typeface="Times New Roman"/>
              </a:rPr>
              <a:t>HỆ THỐNG 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 smtClean="0">
                <a:latin typeface="Times New Roman"/>
                <a:cs typeface="Times New Roman"/>
              </a:rPr>
              <a:t>Đ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ỜNG </a:t>
            </a:r>
            <a:r>
              <a:rPr sz="1200" dirty="0">
                <a:latin typeface="Times New Roman"/>
                <a:cs typeface="Times New Roman"/>
              </a:rPr>
              <a:t>BỘ …………………………………… </a:t>
            </a:r>
            <a:r>
              <a:rPr sz="1200" spc="-120" dirty="0">
                <a:latin typeface="Times New Roman"/>
                <a:cs typeface="Times New Roman"/>
              </a:rPr>
              <a:t>35  </a:t>
            </a:r>
            <a:r>
              <a:rPr sz="1200" spc="-55" dirty="0" err="1" smtClean="0">
                <a:latin typeface="Times New Roman"/>
                <a:cs typeface="Times New Roman"/>
              </a:rPr>
              <a:t>Ch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1: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chung ……………………………………………………………. </a:t>
            </a:r>
            <a:r>
              <a:rPr sz="1200" spc="-80" dirty="0">
                <a:latin typeface="Times New Roman"/>
                <a:cs typeface="Times New Roman"/>
              </a:rPr>
              <a:t>35  </a:t>
            </a:r>
            <a:r>
              <a:rPr sz="1200" spc="-55" dirty="0" err="1" smtClean="0">
                <a:latin typeface="Times New Roman"/>
                <a:cs typeface="Times New Roman"/>
              </a:rPr>
              <a:t>Ch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2: </a:t>
            </a:r>
            <a:r>
              <a:rPr sz="1200" spc="-5" dirty="0">
                <a:latin typeface="Times New Roman"/>
                <a:cs typeface="Times New Roman"/>
              </a:rPr>
              <a:t>Hiệu </a:t>
            </a:r>
            <a:r>
              <a:rPr sz="1200" dirty="0">
                <a:latin typeface="Times New Roman"/>
                <a:cs typeface="Times New Roman"/>
              </a:rPr>
              <a:t>lệnh điều khiển </a:t>
            </a:r>
            <a:r>
              <a:rPr sz="1200" spc="-5" dirty="0">
                <a:latin typeface="Times New Roman"/>
                <a:cs typeface="Times New Roman"/>
              </a:rPr>
              <a:t>giao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thông   …………………………………………	37  </a:t>
            </a:r>
            <a:r>
              <a:rPr sz="1200" spc="-55" dirty="0" err="1" smtClean="0">
                <a:latin typeface="Times New Roman"/>
                <a:cs typeface="Times New Roman"/>
              </a:rPr>
              <a:t>Ch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3: </a:t>
            </a: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>
                <a:latin typeface="Times New Roman"/>
                <a:cs typeface="Times New Roman"/>
              </a:rPr>
              <a:t>báo </a:t>
            </a:r>
            <a:r>
              <a:rPr sz="1200" dirty="0" err="1">
                <a:latin typeface="Times New Roman"/>
                <a:cs typeface="Times New Roman"/>
              </a:rPr>
              <a:t>hiệu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………………………………………………….44  </a:t>
            </a:r>
            <a:r>
              <a:rPr sz="1200" spc="-55" dirty="0" err="1" smtClean="0">
                <a:latin typeface="Times New Roman"/>
                <a:cs typeface="Times New Roman"/>
              </a:rPr>
              <a:t>Ch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4: </a:t>
            </a:r>
            <a:r>
              <a:rPr sz="1200" spc="-5" dirty="0">
                <a:latin typeface="Times New Roman"/>
                <a:cs typeface="Times New Roman"/>
              </a:rPr>
              <a:t>Các báo </a:t>
            </a:r>
            <a:r>
              <a:rPr sz="1200" dirty="0" err="1">
                <a:latin typeface="Times New Roman"/>
                <a:cs typeface="Times New Roman"/>
              </a:rPr>
              <a:t>hiệu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khác …………………………………………….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116</a:t>
            </a: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latin typeface="Times New Roman"/>
                <a:cs typeface="Times New Roman"/>
              </a:rPr>
              <a:t>PHẦN </a:t>
            </a:r>
            <a:r>
              <a:rPr sz="1200" spc="-10" dirty="0">
                <a:latin typeface="Times New Roman"/>
                <a:cs typeface="Times New Roman"/>
              </a:rPr>
              <a:t>III: </a:t>
            </a:r>
            <a:r>
              <a:rPr sz="1200" spc="-5" dirty="0">
                <a:latin typeface="Times New Roman"/>
                <a:cs typeface="Times New Roman"/>
              </a:rPr>
              <a:t>XỬ </a:t>
            </a:r>
            <a:r>
              <a:rPr sz="1200" spc="-10" dirty="0">
                <a:latin typeface="Times New Roman"/>
                <a:cs typeface="Times New Roman"/>
              </a:rPr>
              <a:t>LÝ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-5" dirty="0">
                <a:latin typeface="Times New Roman"/>
                <a:cs typeface="Times New Roman"/>
              </a:rPr>
              <a:t>TÌNH HUỐNG GIAO THÔNG </a:t>
            </a:r>
            <a:r>
              <a:rPr sz="1200" dirty="0">
                <a:latin typeface="Times New Roman"/>
                <a:cs typeface="Times New Roman"/>
              </a:rPr>
              <a:t>…………………………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147</a:t>
            </a:r>
          </a:p>
          <a:p>
            <a:pPr marL="12700" algn="just">
              <a:lnSpc>
                <a:spcPct val="100000"/>
              </a:lnSpc>
              <a:spcBef>
                <a:spcPts val="740"/>
              </a:spcBef>
            </a:pPr>
            <a:r>
              <a:rPr sz="1200" spc="-55" dirty="0" err="1" smtClean="0">
                <a:latin typeface="Times New Roman"/>
                <a:cs typeface="Times New Roman"/>
              </a:rPr>
              <a:t>Ch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1: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đặc điểm </a:t>
            </a:r>
            <a:r>
              <a:rPr sz="1200" spc="5" dirty="0">
                <a:latin typeface="Times New Roman"/>
                <a:cs typeface="Times New Roman"/>
              </a:rPr>
              <a:t>xử lý </a:t>
            </a:r>
            <a:r>
              <a:rPr sz="1200" dirty="0">
                <a:latin typeface="Times New Roman"/>
                <a:cs typeface="Times New Roman"/>
              </a:rPr>
              <a:t>tình huống </a:t>
            </a:r>
            <a:r>
              <a:rPr sz="1200" spc="-5" dirty="0">
                <a:latin typeface="Times New Roman"/>
                <a:cs typeface="Times New Roman"/>
              </a:rPr>
              <a:t>trên sa </a:t>
            </a:r>
            <a:r>
              <a:rPr sz="1200" dirty="0">
                <a:latin typeface="Times New Roman"/>
                <a:cs typeface="Times New Roman"/>
              </a:rPr>
              <a:t>hình………………………………</a:t>
            </a:r>
            <a:r>
              <a:rPr sz="1200" spc="2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147</a:t>
            </a:r>
          </a:p>
          <a:p>
            <a:pPr marL="12700" marR="137160">
              <a:lnSpc>
                <a:spcPct val="151700"/>
              </a:lnSpc>
              <a:spcBef>
                <a:spcPts val="15"/>
              </a:spcBef>
            </a:pPr>
            <a:r>
              <a:rPr sz="1200" spc="-55" dirty="0" err="1" smtClean="0">
                <a:latin typeface="Times New Roman"/>
                <a:cs typeface="Times New Roman"/>
              </a:rPr>
              <a:t>Ch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2: </a:t>
            </a:r>
            <a:r>
              <a:rPr sz="1200" spc="-5" dirty="0">
                <a:latin typeface="Times New Roman"/>
                <a:cs typeface="Times New Roman"/>
              </a:rPr>
              <a:t>Các nguyên </a:t>
            </a:r>
            <a:r>
              <a:rPr sz="1200" dirty="0">
                <a:latin typeface="Times New Roman"/>
                <a:cs typeface="Times New Roman"/>
              </a:rPr>
              <a:t>tắc </a:t>
            </a:r>
            <a:r>
              <a:rPr sz="1200" spc="5" dirty="0">
                <a:latin typeface="Times New Roman"/>
                <a:cs typeface="Times New Roman"/>
              </a:rPr>
              <a:t>xử lý </a:t>
            </a:r>
            <a:r>
              <a:rPr sz="1200" dirty="0">
                <a:latin typeface="Times New Roman"/>
                <a:cs typeface="Times New Roman"/>
              </a:rPr>
              <a:t>tình huống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spc="5" dirty="0">
                <a:latin typeface="Times New Roman"/>
                <a:cs typeface="Times New Roman"/>
              </a:rPr>
              <a:t>sa </a:t>
            </a:r>
            <a:r>
              <a:rPr sz="1200" dirty="0">
                <a:latin typeface="Times New Roman"/>
                <a:cs typeface="Times New Roman"/>
              </a:rPr>
              <a:t>hình </a:t>
            </a:r>
            <a:r>
              <a:rPr sz="1200" spc="-25" dirty="0">
                <a:latin typeface="Times New Roman"/>
                <a:cs typeface="Times New Roman"/>
              </a:rPr>
              <a:t>……………….148  </a:t>
            </a:r>
            <a:r>
              <a:rPr sz="1200" spc="-55" dirty="0" err="1" smtClean="0">
                <a:latin typeface="Times New Roman"/>
                <a:cs typeface="Times New Roman"/>
              </a:rPr>
              <a:t>Ch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3: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5" dirty="0">
                <a:latin typeface="Times New Roman"/>
                <a:cs typeface="Times New Roman"/>
              </a:rPr>
              <a:t>xử lý </a:t>
            </a:r>
            <a:r>
              <a:rPr sz="1200" dirty="0">
                <a:latin typeface="Times New Roman"/>
                <a:cs typeface="Times New Roman"/>
              </a:rPr>
              <a:t>một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tình huống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spc="5" dirty="0">
                <a:latin typeface="Times New Roman"/>
                <a:cs typeface="Times New Roman"/>
              </a:rPr>
              <a:t>sa </a:t>
            </a:r>
            <a:r>
              <a:rPr sz="1200" dirty="0">
                <a:latin typeface="Times New Roman"/>
                <a:cs typeface="Times New Roman"/>
              </a:rPr>
              <a:t>hình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……………..153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47952" y="6966965"/>
            <a:ext cx="12242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dirty="0">
                <a:latin typeface="Times New Roman"/>
                <a:cs typeface="Times New Roman"/>
              </a:rPr>
              <a:t>Tài liệu </a:t>
            </a:r>
            <a:r>
              <a:rPr sz="1200" b="1" i="1" spc="-5" dirty="0">
                <a:latin typeface="Times New Roman"/>
                <a:cs typeface="Times New Roman"/>
              </a:rPr>
              <a:t>tham</a:t>
            </a:r>
            <a:r>
              <a:rPr sz="1200" b="1" i="1" spc="-7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khảo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02171" y="6966965"/>
            <a:ext cx="2540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158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6</a:t>
            </a:fld>
            <a:endParaRPr spc="-35" dirty="0"/>
          </a:p>
        </p:txBody>
      </p:sp>
      <p:sp>
        <p:nvSpPr>
          <p:cNvPr id="2" name="object 2"/>
          <p:cNvSpPr txBox="1"/>
          <p:nvPr/>
        </p:nvSpPr>
        <p:spPr>
          <a:xfrm>
            <a:off x="1247952" y="869949"/>
            <a:ext cx="5608320" cy="45838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52755" algn="ctr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imes New Roman"/>
                <a:cs typeface="Times New Roman"/>
              </a:rPr>
              <a:t>LỜI </a:t>
            </a:r>
            <a:r>
              <a:rPr sz="1600" spc="-10" dirty="0">
                <a:latin typeface="Times New Roman"/>
                <a:cs typeface="Times New Roman"/>
              </a:rPr>
              <a:t>NÓI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ĐẦU</a:t>
            </a:r>
            <a:endParaRPr sz="1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45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200"/>
              </a:lnSpc>
            </a:pPr>
            <a:r>
              <a:rPr sz="1200" spc="-5" dirty="0">
                <a:latin typeface="Times New Roman"/>
                <a:cs typeface="Times New Roman"/>
              </a:rPr>
              <a:t>Giáo </a:t>
            </a:r>
            <a:r>
              <a:rPr sz="1200" dirty="0">
                <a:latin typeface="Times New Roman"/>
                <a:cs typeface="Times New Roman"/>
              </a:rPr>
              <a:t>trình khung </a:t>
            </a:r>
            <a:r>
              <a:rPr sz="1200" spc="-5" dirty="0">
                <a:latin typeface="Times New Roman"/>
                <a:cs typeface="Times New Roman"/>
              </a:rPr>
              <a:t>Luật </a:t>
            </a:r>
            <a:r>
              <a:rPr sz="1200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bộ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biên soạn </a:t>
            </a:r>
            <a:r>
              <a:rPr sz="1200" spc="-5" dirty="0">
                <a:latin typeface="Times New Roman"/>
                <a:cs typeface="Times New Roman"/>
              </a:rPr>
              <a:t>sửa </a:t>
            </a:r>
            <a:r>
              <a:rPr sz="1200" dirty="0">
                <a:latin typeface="Times New Roman"/>
                <a:cs typeface="Times New Roman"/>
              </a:rPr>
              <a:t>đổi </a:t>
            </a:r>
            <a:r>
              <a:rPr sz="1200" spc="-5" dirty="0">
                <a:latin typeface="Times New Roman"/>
                <a:cs typeface="Times New Roman"/>
              </a:rPr>
              <a:t>trên cơ sở </a:t>
            </a:r>
            <a:r>
              <a:rPr sz="1200" spc="-114" dirty="0">
                <a:latin typeface="Times New Roman"/>
                <a:cs typeface="Times New Roman"/>
              </a:rPr>
              <a:t>Luật 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dirty="0" err="1">
                <a:latin typeface="Times New Roman"/>
                <a:cs typeface="Times New Roman"/>
              </a:rPr>
              <a:t>đã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Quốc </a:t>
            </a:r>
            <a:r>
              <a:rPr sz="1200" dirty="0" err="1">
                <a:latin typeface="Times New Roman"/>
                <a:cs typeface="Times New Roman"/>
              </a:rPr>
              <a:t>hội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n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Cộng hòa </a:t>
            </a:r>
            <a:r>
              <a:rPr sz="1200" spc="5" dirty="0">
                <a:latin typeface="Times New Roman"/>
                <a:cs typeface="Times New Roman"/>
              </a:rPr>
              <a:t>xã </a:t>
            </a:r>
            <a:r>
              <a:rPr sz="1200" dirty="0">
                <a:latin typeface="Times New Roman"/>
                <a:cs typeface="Times New Roman"/>
              </a:rPr>
              <a:t>hội </a:t>
            </a:r>
            <a:r>
              <a:rPr sz="1200" spc="-5" dirty="0">
                <a:latin typeface="Times New Roman"/>
                <a:cs typeface="Times New Roman"/>
              </a:rPr>
              <a:t>chủ nghĩa </a:t>
            </a:r>
            <a:r>
              <a:rPr sz="1200" spc="-5" dirty="0" err="1">
                <a:latin typeface="Times New Roman"/>
                <a:cs typeface="Times New Roman"/>
              </a:rPr>
              <a:t>Việt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Nam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khóa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XII</a:t>
            </a:r>
            <a:r>
              <a:rPr sz="1200" spc="-5" dirty="0">
                <a:latin typeface="Times New Roman"/>
                <a:cs typeface="Times New Roman"/>
              </a:rPr>
              <a:t>, </a:t>
            </a:r>
            <a:r>
              <a:rPr sz="1200" spc="10" dirty="0">
                <a:latin typeface="Times New Roman"/>
                <a:cs typeface="Times New Roman"/>
              </a:rPr>
              <a:t>kỳ </a:t>
            </a:r>
            <a:r>
              <a:rPr sz="1200" dirty="0">
                <a:latin typeface="Times New Roman"/>
                <a:cs typeface="Times New Roman"/>
              </a:rPr>
              <a:t>họp thứ 4 thông qua ngày 13-11-2008,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hiệu lực từ ngày 01-07-2009, Quy chuẩn 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 err="1">
                <a:latin typeface="Times New Roman"/>
                <a:cs typeface="Times New Roman"/>
              </a:rPr>
              <a:t>hiệu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QCVN 41:2016/BGTVT ban hành kèm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75" dirty="0" smtClean="0">
                <a:latin typeface="Times New Roman"/>
                <a:cs typeface="Times New Roman"/>
              </a:rPr>
              <a:t>t</a:t>
            </a:r>
            <a:r>
              <a:rPr lang="vi-VN" sz="1200" spc="-175" dirty="0" smtClean="0">
                <a:latin typeface="Times New Roman"/>
                <a:cs typeface="Times New Roman"/>
              </a:rPr>
              <a:t>ư</a:t>
            </a:r>
            <a:r>
              <a:rPr sz="1200" spc="-17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spc="-40" dirty="0">
                <a:latin typeface="Times New Roman"/>
                <a:cs typeface="Times New Roman"/>
              </a:rPr>
              <a:t>06/2016/TT-  </a:t>
            </a:r>
            <a:r>
              <a:rPr sz="1200" spc="-5" dirty="0">
                <a:latin typeface="Times New Roman"/>
                <a:cs typeface="Times New Roman"/>
              </a:rPr>
              <a:t>BGTVT </a:t>
            </a:r>
            <a:r>
              <a:rPr sz="1200" spc="5" dirty="0">
                <a:latin typeface="Times New Roman"/>
                <a:cs typeface="Times New Roman"/>
              </a:rPr>
              <a:t>ngày </a:t>
            </a:r>
            <a:r>
              <a:rPr sz="1200" dirty="0">
                <a:latin typeface="Times New Roman"/>
                <a:cs typeface="Times New Roman"/>
              </a:rPr>
              <a:t>08/04/2016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spc="-5" dirty="0" err="1">
                <a:latin typeface="Times New Roman"/>
                <a:cs typeface="Times New Roman"/>
              </a:rPr>
              <a:t>Bộ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ởng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Bộ 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vận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tải.</a:t>
            </a:r>
          </a:p>
          <a:p>
            <a:pPr marL="12700" marR="6350" indent="456565" algn="just">
              <a:lnSpc>
                <a:spcPct val="11010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Luật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là một trong những môn học </a:t>
            </a:r>
            <a:r>
              <a:rPr sz="1200" spc="-5" dirty="0">
                <a:latin typeface="Times New Roman"/>
                <a:cs typeface="Times New Roman"/>
              </a:rPr>
              <a:t>quan </a:t>
            </a:r>
            <a:r>
              <a:rPr sz="1200" spc="5" dirty="0" err="1">
                <a:latin typeface="Times New Roman"/>
                <a:cs typeface="Times New Roman"/>
              </a:rPr>
              <a:t>trọng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của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chương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trình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đào </a:t>
            </a:r>
            <a:r>
              <a:rPr sz="1200" dirty="0">
                <a:latin typeface="Times New Roman"/>
                <a:cs typeface="Times New Roman"/>
              </a:rPr>
              <a:t>tạo 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tô. </a:t>
            </a:r>
            <a:r>
              <a:rPr sz="1200" spc="-5" dirty="0">
                <a:latin typeface="Times New Roman"/>
                <a:cs typeface="Times New Roman"/>
              </a:rPr>
              <a:t>Môn </a:t>
            </a:r>
            <a:r>
              <a:rPr sz="1200" dirty="0">
                <a:latin typeface="Times New Roman"/>
                <a:cs typeface="Times New Roman"/>
              </a:rPr>
              <a:t>học này nhằm trang bị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học viên những kiến thức </a:t>
            </a:r>
            <a:r>
              <a:rPr sz="1200" spc="-5" dirty="0">
                <a:latin typeface="Times New Roman"/>
                <a:cs typeface="Times New Roman"/>
              </a:rPr>
              <a:t>cơ bản  </a:t>
            </a:r>
            <a:r>
              <a:rPr sz="1200" dirty="0">
                <a:latin typeface="Times New Roman"/>
                <a:cs typeface="Times New Roman"/>
              </a:rPr>
              <a:t>về </a:t>
            </a:r>
            <a:r>
              <a:rPr sz="1200" spc="-5" dirty="0">
                <a:latin typeface="Times New Roman"/>
                <a:cs typeface="Times New Roman"/>
              </a:rPr>
              <a:t>Luật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bộ, hệ thống báo </a:t>
            </a:r>
            <a:r>
              <a:rPr sz="1200" dirty="0" err="1">
                <a:latin typeface="Times New Roman"/>
                <a:cs typeface="Times New Roman"/>
              </a:rPr>
              <a:t>hiệu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dirty="0" err="1">
                <a:latin typeface="Times New Roman"/>
                <a:cs typeface="Times New Roman"/>
              </a:rPr>
              <a:t>và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pháp </a:t>
            </a:r>
            <a:r>
              <a:rPr sz="1200" spc="5" dirty="0">
                <a:latin typeface="Times New Roman"/>
                <a:cs typeface="Times New Roman"/>
              </a:rPr>
              <a:t>xử </a:t>
            </a:r>
            <a:r>
              <a:rPr sz="1200" spc="5" dirty="0" err="1">
                <a:latin typeface="Times New Roman"/>
                <a:cs typeface="Times New Roman"/>
              </a:rPr>
              <a:t>lý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các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tình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huống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khi </a:t>
            </a:r>
            <a:r>
              <a:rPr sz="1200" spc="-5" dirty="0">
                <a:latin typeface="Times New Roman"/>
                <a:cs typeface="Times New Roman"/>
              </a:rPr>
              <a:t>tham gia giao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thông.</a:t>
            </a:r>
            <a:endParaRPr sz="1200" dirty="0">
              <a:latin typeface="Times New Roman"/>
              <a:cs typeface="Times New Roman"/>
            </a:endParaRPr>
          </a:p>
          <a:p>
            <a:pPr marL="12700" marR="7620" indent="456565" algn="just">
              <a:lnSpc>
                <a:spcPct val="110000"/>
              </a:lnSpc>
              <a:spcBef>
                <a:spcPts val="615"/>
              </a:spcBef>
            </a:pPr>
            <a:r>
              <a:rPr sz="1200" dirty="0">
                <a:latin typeface="Times New Roman"/>
                <a:cs typeface="Times New Roman"/>
              </a:rPr>
              <a:t>Đây là </a:t>
            </a:r>
            <a:r>
              <a:rPr sz="1200" spc="-5" dirty="0">
                <a:latin typeface="Times New Roman"/>
                <a:cs typeface="Times New Roman"/>
              </a:rPr>
              <a:t>giáo </a:t>
            </a:r>
            <a:r>
              <a:rPr sz="1200" dirty="0">
                <a:latin typeface="Times New Roman"/>
                <a:cs typeface="Times New Roman"/>
              </a:rPr>
              <a:t>trình khung để </a:t>
            </a:r>
            <a:r>
              <a:rPr sz="1200" spc="-5" dirty="0">
                <a:latin typeface="Times New Roman"/>
                <a:cs typeface="Times New Roman"/>
              </a:rPr>
              <a:t>đào </a:t>
            </a:r>
            <a:r>
              <a:rPr sz="1200" dirty="0">
                <a:latin typeface="Times New Roman"/>
                <a:cs typeface="Times New Roman"/>
              </a:rPr>
              <a:t>tạo 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tô,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thể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-5" dirty="0">
                <a:latin typeface="Times New Roman"/>
                <a:cs typeface="Times New Roman"/>
              </a:rPr>
              <a:t>cho giáo </a:t>
            </a:r>
            <a:r>
              <a:rPr sz="1200" dirty="0">
                <a:latin typeface="Times New Roman"/>
                <a:cs typeface="Times New Roman"/>
              </a:rPr>
              <a:t>viên và học  viên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-5" dirty="0">
                <a:latin typeface="Times New Roman"/>
                <a:cs typeface="Times New Roman"/>
              </a:rPr>
              <a:t>cơ sở đào </a:t>
            </a:r>
            <a:r>
              <a:rPr sz="1200" dirty="0">
                <a:latin typeface="Times New Roman"/>
                <a:cs typeface="Times New Roman"/>
              </a:rPr>
              <a:t>tạo lái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xe.</a:t>
            </a:r>
          </a:p>
          <a:p>
            <a:pPr marL="12700" marR="8890" indent="456565" algn="just">
              <a:lnSpc>
                <a:spcPct val="1100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Để giáo </a:t>
            </a:r>
            <a:r>
              <a:rPr sz="1200" dirty="0">
                <a:latin typeface="Times New Roman"/>
                <a:cs typeface="Times New Roman"/>
              </a:rPr>
              <a:t>trình ngày càng </a:t>
            </a:r>
            <a:r>
              <a:rPr sz="1200" spc="-5" dirty="0">
                <a:latin typeface="Times New Roman"/>
                <a:cs typeface="Times New Roman"/>
              </a:rPr>
              <a:t>hoàn thiện </a:t>
            </a:r>
            <a:r>
              <a:rPr sz="1200" dirty="0">
                <a:latin typeface="Times New Roman"/>
                <a:cs typeface="Times New Roman"/>
              </a:rPr>
              <a:t>hơn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những lần tái </a:t>
            </a:r>
            <a:r>
              <a:rPr sz="1200" spc="-5" dirty="0">
                <a:latin typeface="Times New Roman"/>
                <a:cs typeface="Times New Roman"/>
              </a:rPr>
              <a:t>bản sau, rất mong bạn  </a:t>
            </a:r>
            <a:r>
              <a:rPr sz="1200" dirty="0">
                <a:latin typeface="Times New Roman"/>
                <a:cs typeface="Times New Roman"/>
              </a:rPr>
              <a:t>đọc tham </a:t>
            </a:r>
            <a:r>
              <a:rPr sz="1200" spc="-5" dirty="0">
                <a:latin typeface="Times New Roman"/>
                <a:cs typeface="Times New Roman"/>
              </a:rPr>
              <a:t>gia góp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ý.</a:t>
            </a:r>
            <a:endParaRPr sz="1200" dirty="0">
              <a:latin typeface="Times New Roman"/>
              <a:cs typeface="Times New Roman"/>
            </a:endParaRPr>
          </a:p>
          <a:p>
            <a:pPr marL="12700" marR="6985" indent="456565" algn="just">
              <a:lnSpc>
                <a:spcPct val="110800"/>
              </a:lnSpc>
              <a:spcBef>
                <a:spcPts val="585"/>
              </a:spcBef>
            </a:pPr>
            <a:r>
              <a:rPr sz="1200" dirty="0">
                <a:latin typeface="Times New Roman"/>
                <a:cs typeface="Times New Roman"/>
              </a:rPr>
              <a:t>Ý kiến đóng </a:t>
            </a:r>
            <a:r>
              <a:rPr sz="1200" spc="-5" dirty="0">
                <a:latin typeface="Times New Roman"/>
                <a:cs typeface="Times New Roman"/>
              </a:rPr>
              <a:t>góp </a:t>
            </a:r>
            <a:r>
              <a:rPr sz="1200" dirty="0">
                <a:latin typeface="Times New Roman"/>
                <a:cs typeface="Times New Roman"/>
              </a:rPr>
              <a:t>xin </a:t>
            </a:r>
            <a:r>
              <a:rPr sz="1200" spc="-5" dirty="0">
                <a:latin typeface="Times New Roman"/>
                <a:cs typeface="Times New Roman"/>
              </a:rPr>
              <a:t>gửi </a:t>
            </a:r>
            <a:r>
              <a:rPr sz="1200" dirty="0">
                <a:latin typeface="Times New Roman"/>
                <a:cs typeface="Times New Roman"/>
              </a:rPr>
              <a:t>về Tổng </a:t>
            </a:r>
            <a:r>
              <a:rPr sz="1200" dirty="0" err="1">
                <a:latin typeface="Times New Roman"/>
                <a:cs typeface="Times New Roman"/>
              </a:rPr>
              <a:t>cục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Việt Nam, </a:t>
            </a:r>
            <a:r>
              <a:rPr sz="1200" dirty="0">
                <a:latin typeface="Times New Roman"/>
                <a:cs typeface="Times New Roman"/>
              </a:rPr>
              <a:t>Ô </a:t>
            </a:r>
            <a:r>
              <a:rPr sz="1200" spc="-5" dirty="0">
                <a:latin typeface="Times New Roman"/>
                <a:cs typeface="Times New Roman"/>
              </a:rPr>
              <a:t>D20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Tôn </a:t>
            </a:r>
            <a:r>
              <a:rPr sz="1200" spc="-105" dirty="0">
                <a:latin typeface="Times New Roman"/>
                <a:cs typeface="Times New Roman"/>
              </a:rPr>
              <a:t>Thất  </a:t>
            </a:r>
            <a:r>
              <a:rPr sz="1200" spc="-5" dirty="0">
                <a:latin typeface="Times New Roman"/>
                <a:cs typeface="Times New Roman"/>
              </a:rPr>
              <a:t>Thuyết </a:t>
            </a:r>
            <a:r>
              <a:rPr sz="1200" dirty="0">
                <a:latin typeface="Times New Roman"/>
                <a:cs typeface="Times New Roman"/>
              </a:rPr>
              <a:t>quận Cầu </a:t>
            </a:r>
            <a:r>
              <a:rPr sz="1200" spc="-5" dirty="0">
                <a:latin typeface="Times New Roman"/>
                <a:cs typeface="Times New Roman"/>
              </a:rPr>
              <a:t>Giấy, </a:t>
            </a:r>
            <a:r>
              <a:rPr sz="1200" dirty="0">
                <a:latin typeface="Times New Roman"/>
                <a:cs typeface="Times New Roman"/>
              </a:rPr>
              <a:t>TP </a:t>
            </a:r>
            <a:r>
              <a:rPr sz="1200" spc="-5" dirty="0">
                <a:latin typeface="Times New Roman"/>
                <a:cs typeface="Times New Roman"/>
              </a:rPr>
              <a:t>Hà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Nội.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 dirty="0">
              <a:latin typeface="Times New Roman"/>
              <a:cs typeface="Times New Roman"/>
            </a:endParaRPr>
          </a:p>
          <a:p>
            <a:pPr marL="2498725">
              <a:lnSpc>
                <a:spcPct val="100000"/>
              </a:lnSpc>
            </a:pPr>
            <a:r>
              <a:rPr sz="1200" spc="-5" dirty="0">
                <a:latin typeface="Times New Roman"/>
                <a:cs typeface="Times New Roman"/>
              </a:rPr>
              <a:t>TỔNG </a:t>
            </a:r>
            <a:r>
              <a:rPr sz="1200" dirty="0">
                <a:latin typeface="Times New Roman"/>
                <a:cs typeface="Times New Roman"/>
              </a:rPr>
              <a:t>CỤC </a:t>
            </a:r>
            <a:r>
              <a:rPr sz="1200" spc="-5" dirty="0" smtClean="0">
                <a:latin typeface="Times New Roman"/>
                <a:cs typeface="Times New Roman"/>
              </a:rPr>
              <a:t>Đ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ỜNG </a:t>
            </a:r>
            <a:r>
              <a:rPr sz="1200" spc="-1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VIỆT NAM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7</a:t>
            </a:fld>
            <a:endParaRPr spc="-35" dirty="0"/>
          </a:p>
        </p:txBody>
      </p:sp>
      <p:sp>
        <p:nvSpPr>
          <p:cNvPr id="2" name="object 2"/>
          <p:cNvSpPr txBox="1"/>
          <p:nvPr/>
        </p:nvSpPr>
        <p:spPr>
          <a:xfrm>
            <a:off x="1247952" y="799415"/>
            <a:ext cx="5816600" cy="8575675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2565400">
              <a:lnSpc>
                <a:spcPct val="100000"/>
              </a:lnSpc>
              <a:spcBef>
                <a:spcPts val="715"/>
              </a:spcBef>
            </a:pPr>
            <a:r>
              <a:rPr sz="1200" b="1" spc="-5" dirty="0">
                <a:latin typeface="Times New Roman"/>
                <a:cs typeface="Times New Roman"/>
              </a:rPr>
              <a:t>PHẦN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I</a:t>
            </a:r>
            <a:endParaRPr sz="1200" dirty="0">
              <a:latin typeface="Times New Roman"/>
              <a:cs typeface="Times New Roman"/>
            </a:endParaRPr>
          </a:p>
          <a:p>
            <a:pPr marL="12700" marR="5080">
              <a:lnSpc>
                <a:spcPct val="110000"/>
              </a:lnSpc>
              <a:spcBef>
                <a:spcPts val="555"/>
              </a:spcBef>
            </a:pPr>
            <a:r>
              <a:rPr sz="1400" b="1" spc="-5" dirty="0">
                <a:latin typeface="Times New Roman"/>
                <a:cs typeface="Times New Roman"/>
              </a:rPr>
              <a:t>NHỮNG NỘI DUNG CƠ BẢN CỦA </a:t>
            </a:r>
            <a:r>
              <a:rPr sz="1400" b="1" dirty="0">
                <a:latin typeface="Times New Roman"/>
                <a:cs typeface="Times New Roman"/>
              </a:rPr>
              <a:t>PHÁP </a:t>
            </a:r>
            <a:r>
              <a:rPr sz="1400" b="1" spc="-5" dirty="0">
                <a:latin typeface="Times New Roman"/>
                <a:cs typeface="Times New Roman"/>
              </a:rPr>
              <a:t>LUẬT </a:t>
            </a:r>
            <a:r>
              <a:rPr sz="1400" b="1" dirty="0">
                <a:latin typeface="Times New Roman"/>
                <a:cs typeface="Times New Roman"/>
              </a:rPr>
              <a:t>GIAO THÔNG </a:t>
            </a:r>
            <a:r>
              <a:rPr sz="1400" b="1" spc="-60" dirty="0" smtClean="0">
                <a:latin typeface="Times New Roman"/>
                <a:cs typeface="Times New Roman"/>
              </a:rPr>
              <a:t>Đ</a:t>
            </a:r>
            <a:r>
              <a:rPr lang="vi-VN" sz="1400" b="1" spc="-60" dirty="0" smtClean="0">
                <a:latin typeface="Times New Roman"/>
                <a:cs typeface="Times New Roman"/>
              </a:rPr>
              <a:t>Ư</a:t>
            </a:r>
            <a:r>
              <a:rPr sz="1400" b="1" spc="-60" dirty="0" smtClean="0">
                <a:latin typeface="Times New Roman"/>
                <a:cs typeface="Times New Roman"/>
              </a:rPr>
              <a:t>ỜNG  </a:t>
            </a:r>
            <a:r>
              <a:rPr sz="1400" b="1" spc="-5" dirty="0">
                <a:latin typeface="Times New Roman"/>
                <a:cs typeface="Times New Roman"/>
              </a:rPr>
              <a:t>BỘ</a:t>
            </a:r>
            <a:endParaRPr sz="1400" dirty="0">
              <a:latin typeface="Times New Roman"/>
              <a:cs typeface="Times New Roman"/>
            </a:endParaRPr>
          </a:p>
          <a:p>
            <a:pPr marL="12700" marR="213995" indent="456565" algn="just">
              <a:lnSpc>
                <a:spcPct val="110000"/>
              </a:lnSpc>
              <a:spcBef>
                <a:spcPts val="630"/>
              </a:spcBef>
            </a:pPr>
            <a:r>
              <a:rPr sz="1200" spc="-5" dirty="0">
                <a:latin typeface="Times New Roman"/>
                <a:cs typeface="Times New Roman"/>
              </a:rPr>
              <a:t>Luật </a:t>
            </a:r>
            <a:r>
              <a:rPr sz="1200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bộ </a:t>
            </a:r>
            <a:r>
              <a:rPr sz="1200" dirty="0" err="1">
                <a:latin typeface="Times New Roman"/>
                <a:cs typeface="Times New Roman"/>
              </a:rPr>
              <a:t>đã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Quốc </a:t>
            </a:r>
            <a:r>
              <a:rPr sz="1200" dirty="0" err="1">
                <a:latin typeface="Times New Roman"/>
                <a:cs typeface="Times New Roman"/>
              </a:rPr>
              <a:t>hội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n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Cộng hòa </a:t>
            </a:r>
            <a:r>
              <a:rPr sz="1200" spc="5" dirty="0">
                <a:latin typeface="Times New Roman"/>
                <a:cs typeface="Times New Roman"/>
              </a:rPr>
              <a:t>xã </a:t>
            </a:r>
            <a:r>
              <a:rPr sz="1200" dirty="0">
                <a:latin typeface="Times New Roman"/>
                <a:cs typeface="Times New Roman"/>
              </a:rPr>
              <a:t>hội </a:t>
            </a:r>
            <a:r>
              <a:rPr sz="1200" spc="-5" dirty="0" err="1">
                <a:latin typeface="Times New Roman"/>
                <a:cs typeface="Times New Roman"/>
              </a:rPr>
              <a:t>chủ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nghĩa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Việt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Nam </a:t>
            </a:r>
            <a:r>
              <a:rPr sz="1200" dirty="0">
                <a:latin typeface="Times New Roman"/>
                <a:cs typeface="Times New Roman"/>
              </a:rPr>
              <a:t>khóa </a:t>
            </a:r>
            <a:r>
              <a:rPr sz="1200" spc="-5" dirty="0">
                <a:latin typeface="Times New Roman"/>
                <a:cs typeface="Times New Roman"/>
              </a:rPr>
              <a:t>XII, </a:t>
            </a:r>
            <a:r>
              <a:rPr sz="1200" spc="10" dirty="0">
                <a:latin typeface="Times New Roman"/>
                <a:cs typeface="Times New Roman"/>
              </a:rPr>
              <a:t>kỳ </a:t>
            </a:r>
            <a:r>
              <a:rPr sz="1200" dirty="0">
                <a:latin typeface="Times New Roman"/>
                <a:cs typeface="Times New Roman"/>
              </a:rPr>
              <a:t>họp thứ 4 thông qua ngày 13-11-2008,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hiệu lực thi </a:t>
            </a:r>
            <a:r>
              <a:rPr sz="1200" spc="-5" dirty="0">
                <a:latin typeface="Times New Roman"/>
                <a:cs typeface="Times New Roman"/>
              </a:rPr>
              <a:t>hành </a:t>
            </a:r>
            <a:r>
              <a:rPr sz="1200" dirty="0">
                <a:latin typeface="Times New Roman"/>
                <a:cs typeface="Times New Roman"/>
              </a:rPr>
              <a:t>từ ngày 01-  </a:t>
            </a:r>
            <a:r>
              <a:rPr sz="1200" spc="-5" dirty="0">
                <a:latin typeface="Times New Roman"/>
                <a:cs typeface="Times New Roman"/>
              </a:rPr>
              <a:t>07-2009. Luật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năm </a:t>
            </a:r>
            <a:r>
              <a:rPr sz="1200" dirty="0">
                <a:latin typeface="Times New Roman"/>
                <a:cs typeface="Times New Roman"/>
              </a:rPr>
              <a:t>2008 bao </a:t>
            </a:r>
            <a:r>
              <a:rPr sz="1200" spc="-5" dirty="0">
                <a:latin typeface="Times New Roman"/>
                <a:cs typeface="Times New Roman"/>
              </a:rPr>
              <a:t>gồm </a:t>
            </a:r>
            <a:r>
              <a:rPr sz="1200" dirty="0">
                <a:latin typeface="Times New Roman"/>
                <a:cs typeface="Times New Roman"/>
              </a:rPr>
              <a:t>8 </a:t>
            </a:r>
            <a:r>
              <a:rPr sz="1200" spc="-55" dirty="0" err="1" smtClean="0">
                <a:latin typeface="Times New Roman"/>
                <a:cs typeface="Times New Roman"/>
              </a:rPr>
              <a:t>ch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với 89 điều. </a:t>
            </a:r>
            <a:r>
              <a:rPr sz="1200" spc="-5" dirty="0" err="1" smtClean="0">
                <a:latin typeface="Times New Roman"/>
                <a:cs typeface="Times New Roman"/>
              </a:rPr>
              <a:t>Giáo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trình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này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trích </a:t>
            </a:r>
            <a:r>
              <a:rPr sz="1200" spc="-5" dirty="0">
                <a:latin typeface="Times New Roman"/>
                <a:cs typeface="Times New Roman"/>
              </a:rPr>
              <a:t>dẫn </a:t>
            </a:r>
            <a:r>
              <a:rPr sz="1200" dirty="0">
                <a:latin typeface="Times New Roman"/>
                <a:cs typeface="Times New Roman"/>
              </a:rPr>
              <a:t>những điều </a:t>
            </a:r>
            <a:r>
              <a:rPr sz="1200" spc="-5" dirty="0">
                <a:latin typeface="Times New Roman"/>
                <a:cs typeface="Times New Roman"/>
              </a:rPr>
              <a:t>liên quan đến </a:t>
            </a:r>
            <a:r>
              <a:rPr sz="1200" dirty="0">
                <a:latin typeface="Times New Roman"/>
                <a:cs typeface="Times New Roman"/>
              </a:rPr>
              <a:t>nội dung đào </a:t>
            </a:r>
            <a:r>
              <a:rPr sz="1200" dirty="0" err="1">
                <a:latin typeface="Times New Roman"/>
                <a:cs typeface="Times New Roman"/>
              </a:rPr>
              <a:t>tạo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tô.</a:t>
            </a: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R="200660" algn="ctr">
              <a:lnSpc>
                <a:spcPct val="100000"/>
              </a:lnSpc>
              <a:spcBef>
                <a:spcPts val="5"/>
              </a:spcBef>
            </a:pPr>
            <a:r>
              <a:rPr sz="1200" spc="-5" dirty="0" smtClean="0">
                <a:latin typeface="Times New Roman"/>
                <a:cs typeface="Times New Roman"/>
              </a:rPr>
              <a:t>CH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ƠNG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</a:t>
            </a:r>
          </a:p>
          <a:p>
            <a:pPr marR="201295" algn="ctr">
              <a:lnSpc>
                <a:spcPct val="100000"/>
              </a:lnSpc>
              <a:spcBef>
                <a:spcPts val="765"/>
              </a:spcBef>
            </a:pPr>
            <a:r>
              <a:rPr sz="1200" b="1" spc="-5" dirty="0">
                <a:latin typeface="Times New Roman"/>
                <a:cs typeface="Times New Roman"/>
              </a:rPr>
              <a:t>NHỮNG </a:t>
            </a:r>
            <a:r>
              <a:rPr sz="1200" b="1" dirty="0">
                <a:latin typeface="Times New Roman"/>
                <a:cs typeface="Times New Roman"/>
              </a:rPr>
              <a:t>QUY </a:t>
            </a:r>
            <a:r>
              <a:rPr sz="1200" b="1" spc="-5" dirty="0">
                <a:latin typeface="Times New Roman"/>
                <a:cs typeface="Times New Roman"/>
              </a:rPr>
              <a:t>ĐỊNH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CHUNG</a:t>
            </a:r>
            <a:endParaRPr sz="1200" dirty="0">
              <a:latin typeface="Times New Roman"/>
              <a:cs typeface="Times New Roman"/>
            </a:endParaRPr>
          </a:p>
          <a:p>
            <a:pPr marL="278765" lvl="1" indent="-266700">
              <a:lnSpc>
                <a:spcPct val="100000"/>
              </a:lnSpc>
              <a:spcBef>
                <a:spcPts val="720"/>
              </a:spcBef>
              <a:buAutoNum type="arabicPeriod"/>
              <a:tabLst>
                <a:tab pos="279400" algn="l"/>
              </a:tabLst>
            </a:pPr>
            <a:r>
              <a:rPr sz="1200" spc="-5" dirty="0">
                <a:latin typeface="Times New Roman"/>
                <a:cs typeface="Times New Roman"/>
              </a:rPr>
              <a:t>PHẠM </a:t>
            </a:r>
            <a:r>
              <a:rPr sz="1200" dirty="0">
                <a:latin typeface="Times New Roman"/>
                <a:cs typeface="Times New Roman"/>
              </a:rPr>
              <a:t>VI </a:t>
            </a:r>
            <a:r>
              <a:rPr sz="1200" spc="-5" dirty="0">
                <a:latin typeface="Times New Roman"/>
                <a:cs typeface="Times New Roman"/>
              </a:rPr>
              <a:t>ĐIỀU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CHỈNH</a:t>
            </a:r>
            <a:endParaRPr sz="1200" dirty="0">
              <a:latin typeface="Times New Roman"/>
              <a:cs typeface="Times New Roman"/>
            </a:endParaRPr>
          </a:p>
          <a:p>
            <a:pPr marL="12700" marR="215900" indent="456565" algn="just">
              <a:lnSpc>
                <a:spcPct val="110000"/>
              </a:lnSpc>
              <a:spcBef>
                <a:spcPts val="615"/>
              </a:spcBef>
            </a:pPr>
            <a:r>
              <a:rPr sz="1200" spc="-5" dirty="0">
                <a:latin typeface="Times New Roman"/>
                <a:cs typeface="Times New Roman"/>
              </a:rPr>
              <a:t>Luật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quy định về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tắc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bộ; kết </a:t>
            </a:r>
            <a:r>
              <a:rPr sz="1200" spc="-5" dirty="0">
                <a:latin typeface="Times New Roman"/>
                <a:cs typeface="Times New Roman"/>
              </a:rPr>
              <a:t>cấu </a:t>
            </a:r>
            <a:r>
              <a:rPr sz="1200" spc="-220" dirty="0">
                <a:latin typeface="Times New Roman"/>
                <a:cs typeface="Times New Roman"/>
              </a:rPr>
              <a:t>hạ  </a:t>
            </a:r>
            <a:r>
              <a:rPr sz="1200" dirty="0">
                <a:latin typeface="Times New Roman"/>
                <a:cs typeface="Times New Roman"/>
              </a:rPr>
              <a:t>tầng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bộ;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spc="5" dirty="0" err="1">
                <a:latin typeface="Times New Roman"/>
                <a:cs typeface="Times New Roman"/>
              </a:rPr>
              <a:t>và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bộ; </a:t>
            </a:r>
            <a:r>
              <a:rPr sz="1200" spc="-5" dirty="0" err="1" smtClean="0">
                <a:latin typeface="Times New Roman"/>
                <a:cs typeface="Times New Roman"/>
              </a:rPr>
              <a:t>vận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tải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quản </a:t>
            </a:r>
            <a:r>
              <a:rPr sz="1200" spc="10" dirty="0">
                <a:latin typeface="Times New Roman"/>
                <a:cs typeface="Times New Roman"/>
              </a:rPr>
              <a:t>lý </a:t>
            </a:r>
            <a:r>
              <a:rPr sz="1200" dirty="0" err="1">
                <a:latin typeface="Times New Roman"/>
                <a:cs typeface="Times New Roman"/>
              </a:rPr>
              <a:t>nhà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n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về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6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  <a:p>
            <a:pPr marL="278765" lvl="1" indent="-266700">
              <a:lnSpc>
                <a:spcPct val="100000"/>
              </a:lnSpc>
              <a:spcBef>
                <a:spcPts val="740"/>
              </a:spcBef>
              <a:buAutoNum type="arabicPeriod" startAt="2"/>
              <a:tabLst>
                <a:tab pos="279400" algn="l"/>
              </a:tabLst>
            </a:pPr>
            <a:r>
              <a:rPr sz="1200" dirty="0">
                <a:latin typeface="Times New Roman"/>
                <a:cs typeface="Times New Roman"/>
              </a:rPr>
              <a:t>ĐỐI </a:t>
            </a:r>
            <a:r>
              <a:rPr sz="1200" spc="-5" dirty="0" smtClean="0">
                <a:latin typeface="Times New Roman"/>
                <a:cs typeface="Times New Roman"/>
              </a:rPr>
              <a:t>T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ỢNG </a:t>
            </a:r>
            <a:r>
              <a:rPr sz="1200" spc="-5" dirty="0">
                <a:latin typeface="Times New Roman"/>
                <a:cs typeface="Times New Roman"/>
              </a:rPr>
              <a:t>ÁP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DỤNG</a:t>
            </a:r>
          </a:p>
          <a:p>
            <a:pPr marL="12700" marR="218440" indent="456565" algn="just">
              <a:lnSpc>
                <a:spcPct val="111000"/>
              </a:lnSpc>
              <a:spcBef>
                <a:spcPts val="585"/>
              </a:spcBef>
            </a:pPr>
            <a:r>
              <a:rPr sz="1200" spc="-5" dirty="0">
                <a:latin typeface="Times New Roman"/>
                <a:cs typeface="Times New Roman"/>
              </a:rPr>
              <a:t>Luật </a:t>
            </a:r>
            <a:r>
              <a:rPr sz="1200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đ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ờng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áp </a:t>
            </a:r>
            <a:r>
              <a:rPr sz="1200" dirty="0">
                <a:latin typeface="Times New Roman"/>
                <a:cs typeface="Times New Roman"/>
              </a:rPr>
              <a:t>dụng đối với tổ </a:t>
            </a:r>
            <a:r>
              <a:rPr sz="1200" spc="-5" dirty="0">
                <a:latin typeface="Times New Roman"/>
                <a:cs typeface="Times New Roman"/>
              </a:rPr>
              <a:t>chức, cá </a:t>
            </a:r>
            <a:r>
              <a:rPr sz="1200" dirty="0">
                <a:latin typeface="Times New Roman"/>
                <a:cs typeface="Times New Roman"/>
              </a:rPr>
              <a:t>nhân </a:t>
            </a:r>
            <a:r>
              <a:rPr sz="1200" spc="-5" dirty="0">
                <a:latin typeface="Times New Roman"/>
                <a:cs typeface="Times New Roman"/>
              </a:rPr>
              <a:t>liên quan đến </a:t>
            </a:r>
            <a:r>
              <a:rPr sz="1200" spc="-40" dirty="0">
                <a:latin typeface="Times New Roman"/>
                <a:cs typeface="Times New Roman"/>
              </a:rPr>
              <a:t>giao  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lãnh </a:t>
            </a:r>
            <a:r>
              <a:rPr sz="1200" dirty="0" err="1">
                <a:latin typeface="Times New Roman"/>
                <a:cs typeface="Times New Roman"/>
              </a:rPr>
              <a:t>thổ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n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Cộng hòa </a:t>
            </a:r>
            <a:r>
              <a:rPr sz="1200" spc="5" dirty="0">
                <a:latin typeface="Times New Roman"/>
                <a:cs typeface="Times New Roman"/>
              </a:rPr>
              <a:t>xã </a:t>
            </a:r>
            <a:r>
              <a:rPr sz="1200" dirty="0">
                <a:latin typeface="Times New Roman"/>
                <a:cs typeface="Times New Roman"/>
              </a:rPr>
              <a:t>hội chủ </a:t>
            </a:r>
            <a:r>
              <a:rPr sz="1200" spc="-5" dirty="0">
                <a:latin typeface="Times New Roman"/>
                <a:cs typeface="Times New Roman"/>
              </a:rPr>
              <a:t>nghĩa Việt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Nam.</a:t>
            </a:r>
            <a:endParaRPr sz="1200" dirty="0">
              <a:latin typeface="Times New Roman"/>
              <a:cs typeface="Times New Roman"/>
            </a:endParaRPr>
          </a:p>
          <a:p>
            <a:pPr marL="278765" lvl="1" indent="-266700">
              <a:lnSpc>
                <a:spcPct val="100000"/>
              </a:lnSpc>
              <a:spcBef>
                <a:spcPts val="745"/>
              </a:spcBef>
              <a:buAutoNum type="arabicPeriod" startAt="3"/>
              <a:tabLst>
                <a:tab pos="279400" algn="l"/>
              </a:tabLst>
            </a:pPr>
            <a:r>
              <a:rPr sz="1200" spc="-5" dirty="0">
                <a:latin typeface="Times New Roman"/>
                <a:cs typeface="Times New Roman"/>
              </a:rPr>
              <a:t>GIẢI THÍCH </a:t>
            </a:r>
            <a:r>
              <a:rPr sz="1200" dirty="0">
                <a:latin typeface="Times New Roman"/>
                <a:cs typeface="Times New Roman"/>
              </a:rPr>
              <a:t>TỪ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NGỮ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45"/>
              </a:spcBef>
            </a:pPr>
            <a:r>
              <a:rPr sz="1200" spc="-20" dirty="0">
                <a:latin typeface="Times New Roman"/>
                <a:cs typeface="Times New Roman"/>
              </a:rPr>
              <a:t>Các </a:t>
            </a:r>
            <a:r>
              <a:rPr sz="1200" spc="-15" dirty="0">
                <a:latin typeface="Times New Roman"/>
                <a:cs typeface="Times New Roman"/>
              </a:rPr>
              <a:t>từ ngữ trong </a:t>
            </a:r>
            <a:r>
              <a:rPr sz="1200" spc="-25" dirty="0">
                <a:latin typeface="Times New Roman"/>
                <a:cs typeface="Times New Roman"/>
              </a:rPr>
              <a:t>Luật </a:t>
            </a:r>
            <a:r>
              <a:rPr sz="1200" spc="-15" dirty="0">
                <a:latin typeface="Times New Roman"/>
                <a:cs typeface="Times New Roman"/>
              </a:rPr>
              <a:t>Giao </a:t>
            </a:r>
            <a:r>
              <a:rPr sz="1200" spc="-20" dirty="0" err="1">
                <a:latin typeface="Times New Roman"/>
                <a:cs typeface="Times New Roman"/>
              </a:rPr>
              <a:t>thông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90" dirty="0" smtClean="0">
                <a:latin typeface="Times New Roman"/>
                <a:cs typeface="Times New Roman"/>
              </a:rPr>
              <a:t>đ</a:t>
            </a:r>
            <a:r>
              <a:rPr lang="vi-VN" sz="1200" spc="-90" dirty="0" smtClean="0">
                <a:latin typeface="Times New Roman"/>
                <a:cs typeface="Times New Roman"/>
              </a:rPr>
              <a:t>ư</a:t>
            </a:r>
            <a:r>
              <a:rPr sz="1200" spc="-90" dirty="0" err="1" smtClean="0">
                <a:latin typeface="Times New Roman"/>
                <a:cs typeface="Times New Roman"/>
              </a:rPr>
              <a:t>ờng</a:t>
            </a:r>
            <a:r>
              <a:rPr sz="1200" spc="-90" dirty="0" smtClean="0">
                <a:latin typeface="Times New Roman"/>
                <a:cs typeface="Times New Roman"/>
              </a:rPr>
              <a:t> </a:t>
            </a:r>
            <a:r>
              <a:rPr sz="1200" spc="-15" dirty="0" err="1">
                <a:latin typeface="Times New Roman"/>
                <a:cs typeface="Times New Roman"/>
              </a:rPr>
              <a:t>bộ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10" dirty="0" smtClean="0">
                <a:latin typeface="Times New Roman"/>
                <a:cs typeface="Times New Roman"/>
              </a:rPr>
              <a:t>đ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err="1" smtClean="0">
                <a:latin typeface="Times New Roman"/>
                <a:cs typeface="Times New Roman"/>
              </a:rPr>
              <a:t>ợc</a:t>
            </a:r>
            <a:r>
              <a:rPr sz="1200" spc="-110" dirty="0" smtClean="0">
                <a:latin typeface="Times New Roman"/>
                <a:cs typeface="Times New Roman"/>
              </a:rPr>
              <a:t> </a:t>
            </a:r>
            <a:r>
              <a:rPr sz="1200" spc="-20" dirty="0" err="1" smtClean="0">
                <a:latin typeface="Times New Roman"/>
                <a:cs typeface="Times New Roman"/>
              </a:rPr>
              <a:t>hiểu</a:t>
            </a:r>
            <a:r>
              <a:rPr lang="en-US" sz="1200" spc="-20" dirty="0">
                <a:latin typeface="Times New Roman"/>
                <a:cs typeface="Times New Roman"/>
              </a:rPr>
              <a:t> </a:t>
            </a:r>
            <a:r>
              <a:rPr lang="en-US" sz="1200" spc="-20" dirty="0" err="1" smtClean="0">
                <a:latin typeface="Times New Roman"/>
                <a:cs typeface="Times New Roman"/>
              </a:rPr>
              <a:t>như</a:t>
            </a:r>
            <a:r>
              <a:rPr lang="en-US" sz="1200" spc="-20" dirty="0" smtClean="0">
                <a:latin typeface="Times New Roman"/>
                <a:cs typeface="Times New Roman"/>
              </a:rPr>
              <a:t> </a:t>
            </a:r>
            <a:r>
              <a:rPr lang="en-US" sz="1200" spc="-20" dirty="0" err="1" smtClean="0">
                <a:latin typeface="Times New Roman"/>
                <a:cs typeface="Times New Roman"/>
              </a:rPr>
              <a:t>sau</a:t>
            </a:r>
            <a:r>
              <a:rPr lang="en-US" sz="1200" spc="-20" dirty="0" smtClean="0">
                <a:latin typeface="Times New Roman"/>
                <a:cs typeface="Times New Roman"/>
              </a:rPr>
              <a:t> </a:t>
            </a:r>
            <a:r>
              <a:rPr sz="1200" spc="-20" dirty="0" smtClean="0">
                <a:latin typeface="Times New Roman"/>
                <a:cs typeface="Times New Roman"/>
              </a:rPr>
              <a:t>:</a:t>
            </a:r>
            <a:endParaRPr sz="1200" dirty="0">
              <a:latin typeface="Times New Roman"/>
              <a:cs typeface="Times New Roman"/>
            </a:endParaRPr>
          </a:p>
          <a:p>
            <a:pPr marL="614045" lvl="2" indent="-145415" algn="just">
              <a:lnSpc>
                <a:spcPct val="100000"/>
              </a:lnSpc>
              <a:spcBef>
                <a:spcPts val="745"/>
              </a:spcBef>
              <a:buFont typeface="Times New Roman"/>
              <a:buAutoNum type="arabicPeriod"/>
              <a:tabLst>
                <a:tab pos="614680" algn="l"/>
              </a:tabLst>
            </a:pPr>
            <a:r>
              <a:rPr sz="1200" i="1" spc="-20" dirty="0">
                <a:latin typeface="Times New Roman"/>
                <a:cs typeface="Times New Roman"/>
              </a:rPr>
              <a:t>Đường </a:t>
            </a:r>
            <a:r>
              <a:rPr sz="1200" i="1" spc="-10" dirty="0">
                <a:latin typeface="Times New Roman"/>
                <a:cs typeface="Times New Roman"/>
              </a:rPr>
              <a:t>bộ </a:t>
            </a:r>
            <a:r>
              <a:rPr sz="1200" spc="-20" dirty="0" err="1">
                <a:latin typeface="Times New Roman"/>
                <a:cs typeface="Times New Roman"/>
              </a:rPr>
              <a:t>gồm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đ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ờng</a:t>
            </a:r>
            <a:r>
              <a:rPr sz="1200" spc="-85" dirty="0">
                <a:latin typeface="Times New Roman"/>
                <a:cs typeface="Times New Roman"/>
              </a:rPr>
              <a:t>, </a:t>
            </a:r>
            <a:r>
              <a:rPr sz="1200" spc="-20" dirty="0" err="1">
                <a:latin typeface="Times New Roman"/>
                <a:cs typeface="Times New Roman"/>
              </a:rPr>
              <a:t>cầu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90" dirty="0" smtClean="0">
                <a:latin typeface="Times New Roman"/>
                <a:cs typeface="Times New Roman"/>
              </a:rPr>
              <a:t>đ</a:t>
            </a:r>
            <a:r>
              <a:rPr lang="vi-VN" sz="1200" spc="-90" dirty="0" smtClean="0">
                <a:latin typeface="Times New Roman"/>
                <a:cs typeface="Times New Roman"/>
              </a:rPr>
              <a:t>ư</a:t>
            </a:r>
            <a:r>
              <a:rPr sz="1200" spc="-90" dirty="0" err="1" smtClean="0">
                <a:latin typeface="Times New Roman"/>
                <a:cs typeface="Times New Roman"/>
              </a:rPr>
              <a:t>ờng</a:t>
            </a:r>
            <a:r>
              <a:rPr sz="1200" spc="-90" dirty="0" smtClean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bộ, </a:t>
            </a:r>
            <a:r>
              <a:rPr sz="1200" spc="-15" dirty="0" err="1">
                <a:latin typeface="Times New Roman"/>
                <a:cs typeface="Times New Roman"/>
              </a:rPr>
              <a:t>hầm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90" dirty="0" smtClean="0">
                <a:latin typeface="Times New Roman"/>
                <a:cs typeface="Times New Roman"/>
              </a:rPr>
              <a:t>đ</a:t>
            </a:r>
            <a:r>
              <a:rPr lang="vi-VN" sz="1200" spc="-90" dirty="0" smtClean="0">
                <a:latin typeface="Times New Roman"/>
                <a:cs typeface="Times New Roman"/>
              </a:rPr>
              <a:t>ư</a:t>
            </a:r>
            <a:r>
              <a:rPr sz="1200" spc="-90" dirty="0" err="1" smtClean="0">
                <a:latin typeface="Times New Roman"/>
                <a:cs typeface="Times New Roman"/>
              </a:rPr>
              <a:t>ờng</a:t>
            </a:r>
            <a:r>
              <a:rPr sz="1200" spc="-90" dirty="0" smtClean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bộ, </a:t>
            </a:r>
            <a:r>
              <a:rPr sz="1200" spc="-15" dirty="0">
                <a:latin typeface="Times New Roman"/>
                <a:cs typeface="Times New Roman"/>
              </a:rPr>
              <a:t>bến </a:t>
            </a:r>
            <a:r>
              <a:rPr sz="1200" spc="-15" dirty="0" err="1">
                <a:latin typeface="Times New Roman"/>
                <a:cs typeface="Times New Roman"/>
              </a:rPr>
              <a:t>phà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90" dirty="0" smtClean="0">
                <a:latin typeface="Times New Roman"/>
                <a:cs typeface="Times New Roman"/>
              </a:rPr>
              <a:t>đ</a:t>
            </a:r>
            <a:r>
              <a:rPr lang="vi-VN" sz="1200" spc="-90" dirty="0" smtClean="0">
                <a:latin typeface="Times New Roman"/>
                <a:cs typeface="Times New Roman"/>
              </a:rPr>
              <a:t>ư</a:t>
            </a:r>
            <a:r>
              <a:rPr sz="1200" spc="-90" dirty="0" err="1" smtClean="0">
                <a:latin typeface="Times New Roman"/>
                <a:cs typeface="Times New Roman"/>
              </a:rPr>
              <a:t>ờng</a:t>
            </a:r>
            <a:r>
              <a:rPr sz="1200" spc="-140" dirty="0" smtClean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bộ.</a:t>
            </a:r>
            <a:endParaRPr sz="1200" dirty="0">
              <a:latin typeface="Times New Roman"/>
              <a:cs typeface="Times New Roman"/>
            </a:endParaRPr>
          </a:p>
          <a:p>
            <a:pPr marL="12700" marR="214629" lvl="2" indent="456565" algn="just">
              <a:lnSpc>
                <a:spcPct val="110000"/>
              </a:lnSpc>
              <a:spcBef>
                <a:spcPts val="610"/>
              </a:spcBef>
              <a:buFont typeface="Times New Roman"/>
              <a:buAutoNum type="arabicPeriod"/>
              <a:tabLst>
                <a:tab pos="631825" algn="l"/>
              </a:tabLst>
            </a:pPr>
            <a:r>
              <a:rPr sz="1200" i="1" dirty="0">
                <a:latin typeface="Times New Roman"/>
                <a:cs typeface="Times New Roman"/>
              </a:rPr>
              <a:t>Công trình </a:t>
            </a:r>
            <a:r>
              <a:rPr sz="1200" i="1" spc="-5" dirty="0">
                <a:latin typeface="Times New Roman"/>
                <a:cs typeface="Times New Roman"/>
              </a:rPr>
              <a:t>đường </a:t>
            </a:r>
            <a:r>
              <a:rPr sz="1200" i="1" dirty="0">
                <a:latin typeface="Times New Roman"/>
                <a:cs typeface="Times New Roman"/>
              </a:rPr>
              <a:t>bộ </a:t>
            </a:r>
            <a:r>
              <a:rPr sz="1200" spc="-5" dirty="0" err="1">
                <a:latin typeface="Times New Roman"/>
                <a:cs typeface="Times New Roman"/>
              </a:rPr>
              <a:t>gồm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bộ, nơi dừng xe, đỗ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bộ, </a:t>
            </a:r>
            <a:r>
              <a:rPr sz="1200" spc="-5" dirty="0" err="1" smtClean="0">
                <a:latin typeface="Times New Roman"/>
                <a:cs typeface="Times New Roman"/>
              </a:rPr>
              <a:t>đèn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tín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hiệu</a:t>
            </a:r>
            <a:r>
              <a:rPr sz="1200" dirty="0">
                <a:latin typeface="Times New Roman"/>
                <a:cs typeface="Times New Roman"/>
              </a:rPr>
              <a:t>, biển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hiệu, vạch </a:t>
            </a:r>
            <a:r>
              <a:rPr sz="1200" dirty="0" err="1">
                <a:latin typeface="Times New Roman"/>
                <a:cs typeface="Times New Roman"/>
              </a:rPr>
              <a:t>kẻ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cọc tiêu, rào chắn, đảo giao thông, </a:t>
            </a:r>
            <a:r>
              <a:rPr sz="1200" spc="5" dirty="0">
                <a:latin typeface="Times New Roman"/>
                <a:cs typeface="Times New Roman"/>
              </a:rPr>
              <a:t>dải </a:t>
            </a:r>
            <a:r>
              <a:rPr sz="1200" spc="-5" dirty="0">
                <a:latin typeface="Times New Roman"/>
                <a:cs typeface="Times New Roman"/>
              </a:rPr>
              <a:t>phân cách, </a:t>
            </a:r>
            <a:r>
              <a:rPr sz="1200" spc="-70" dirty="0">
                <a:latin typeface="Times New Roman"/>
                <a:cs typeface="Times New Roman"/>
              </a:rPr>
              <a:t>cột  </a:t>
            </a:r>
            <a:r>
              <a:rPr sz="1200" dirty="0">
                <a:latin typeface="Times New Roman"/>
                <a:cs typeface="Times New Roman"/>
              </a:rPr>
              <a:t>cây </a:t>
            </a:r>
            <a:r>
              <a:rPr sz="1200" spc="-5" dirty="0">
                <a:latin typeface="Times New Roman"/>
                <a:cs typeface="Times New Roman"/>
              </a:rPr>
              <a:t>số, </a:t>
            </a:r>
            <a:r>
              <a:rPr sz="1200" spc="-55" dirty="0" smtClean="0">
                <a:latin typeface="Times New Roman"/>
                <a:cs typeface="Times New Roman"/>
              </a:rPr>
              <a:t>t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kè, </a:t>
            </a:r>
            <a:r>
              <a:rPr sz="1200" dirty="0">
                <a:latin typeface="Times New Roman"/>
                <a:cs typeface="Times New Roman"/>
              </a:rPr>
              <a:t>hệ thống </a:t>
            </a:r>
            <a:r>
              <a:rPr sz="1200" dirty="0" err="1">
                <a:latin typeface="Times New Roman"/>
                <a:cs typeface="Times New Roman"/>
              </a:rPr>
              <a:t>thoát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trạm </a:t>
            </a:r>
            <a:r>
              <a:rPr sz="1200" dirty="0">
                <a:latin typeface="Times New Roman"/>
                <a:cs typeface="Times New Roman"/>
              </a:rPr>
              <a:t>kiểm tra tải trọng xe, </a:t>
            </a:r>
            <a:r>
              <a:rPr sz="1200" spc="-5" dirty="0">
                <a:latin typeface="Times New Roman"/>
                <a:cs typeface="Times New Roman"/>
              </a:rPr>
              <a:t>trạm </a:t>
            </a:r>
            <a:r>
              <a:rPr sz="1200" dirty="0">
                <a:latin typeface="Times New Roman"/>
                <a:cs typeface="Times New Roman"/>
              </a:rPr>
              <a:t>thu phí và các </a:t>
            </a:r>
            <a:r>
              <a:rPr sz="1200" spc="-105" dirty="0">
                <a:latin typeface="Times New Roman"/>
                <a:cs typeface="Times New Roman"/>
              </a:rPr>
              <a:t>công  </a:t>
            </a:r>
            <a:r>
              <a:rPr sz="1200" dirty="0">
                <a:latin typeface="Times New Roman"/>
                <a:cs typeface="Times New Roman"/>
              </a:rPr>
              <a:t>trình, thiết bị phụ </a:t>
            </a:r>
            <a:r>
              <a:rPr sz="1200" dirty="0" err="1">
                <a:latin typeface="Times New Roman"/>
                <a:cs typeface="Times New Roman"/>
              </a:rPr>
              <a:t>trợ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khác.</a:t>
            </a:r>
          </a:p>
          <a:p>
            <a:pPr marL="12700" marR="217804" lvl="2" indent="456565" algn="just">
              <a:lnSpc>
                <a:spcPct val="110000"/>
              </a:lnSpc>
              <a:spcBef>
                <a:spcPts val="615"/>
              </a:spcBef>
              <a:buFont typeface="Times New Roman"/>
              <a:buAutoNum type="arabicPeriod"/>
              <a:tabLst>
                <a:tab pos="631825" algn="l"/>
              </a:tabLst>
            </a:pPr>
            <a:r>
              <a:rPr sz="1200" i="1" spc="-5" dirty="0">
                <a:latin typeface="Times New Roman"/>
                <a:cs typeface="Times New Roman"/>
              </a:rPr>
              <a:t>Kết cấu </a:t>
            </a:r>
            <a:r>
              <a:rPr sz="1200" i="1" dirty="0">
                <a:latin typeface="Times New Roman"/>
                <a:cs typeface="Times New Roman"/>
              </a:rPr>
              <a:t>hạ tầng giao thông </a:t>
            </a:r>
            <a:r>
              <a:rPr sz="1200" i="1" spc="-5" dirty="0">
                <a:latin typeface="Times New Roman"/>
                <a:cs typeface="Times New Roman"/>
              </a:rPr>
              <a:t>đường </a:t>
            </a:r>
            <a:r>
              <a:rPr sz="1200" i="1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gồm </a:t>
            </a:r>
            <a:r>
              <a:rPr sz="1200" dirty="0">
                <a:latin typeface="Times New Roman"/>
                <a:cs typeface="Times New Roman"/>
              </a:rPr>
              <a:t>công </a:t>
            </a:r>
            <a:r>
              <a:rPr sz="1200" dirty="0" err="1">
                <a:latin typeface="Times New Roman"/>
                <a:cs typeface="Times New Roman"/>
              </a:rPr>
              <a:t>trình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bộ, bến xe, </a:t>
            </a:r>
            <a:r>
              <a:rPr sz="1200" spc="-5" dirty="0">
                <a:latin typeface="Times New Roman"/>
                <a:cs typeface="Times New Roman"/>
              </a:rPr>
              <a:t>bãi </a:t>
            </a:r>
            <a:r>
              <a:rPr sz="1200" spc="-105" dirty="0">
                <a:latin typeface="Times New Roman"/>
                <a:cs typeface="Times New Roman"/>
              </a:rPr>
              <a:t>đỗ  </a:t>
            </a:r>
            <a:r>
              <a:rPr sz="1200" dirty="0">
                <a:latin typeface="Times New Roman"/>
                <a:cs typeface="Times New Roman"/>
              </a:rPr>
              <a:t>xe, </a:t>
            </a:r>
            <a:r>
              <a:rPr sz="1200" spc="-5" dirty="0">
                <a:latin typeface="Times New Roman"/>
                <a:cs typeface="Times New Roman"/>
              </a:rPr>
              <a:t>trạm </a:t>
            </a:r>
            <a:r>
              <a:rPr sz="1200" dirty="0">
                <a:latin typeface="Times New Roman"/>
                <a:cs typeface="Times New Roman"/>
              </a:rPr>
              <a:t>dừng </a:t>
            </a:r>
            <a:r>
              <a:rPr sz="1200" spc="-5" dirty="0">
                <a:latin typeface="Times New Roman"/>
                <a:cs typeface="Times New Roman"/>
              </a:rPr>
              <a:t>nghỉ </a:t>
            </a:r>
            <a:r>
              <a:rPr sz="1200" dirty="0">
                <a:latin typeface="Times New Roman"/>
                <a:cs typeface="Times New Roman"/>
              </a:rPr>
              <a:t>và các công trình phụ trợ khác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phục </a:t>
            </a:r>
            <a:r>
              <a:rPr sz="1200" spc="5" dirty="0">
                <a:latin typeface="Times New Roman"/>
                <a:cs typeface="Times New Roman"/>
              </a:rPr>
              <a:t>vụ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90" dirty="0">
                <a:latin typeface="Times New Roman"/>
                <a:cs typeface="Times New Roman"/>
              </a:rPr>
              <a:t>và  </a:t>
            </a:r>
            <a:r>
              <a:rPr sz="1200" spc="-5" dirty="0">
                <a:latin typeface="Times New Roman"/>
                <a:cs typeface="Times New Roman"/>
              </a:rPr>
              <a:t>hành </a:t>
            </a:r>
            <a:r>
              <a:rPr sz="1200" dirty="0">
                <a:latin typeface="Times New Roman"/>
                <a:cs typeface="Times New Roman"/>
              </a:rPr>
              <a:t>lang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 err="1">
                <a:latin typeface="Times New Roman"/>
                <a:cs typeface="Times New Roman"/>
              </a:rPr>
              <a:t>toàn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1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  <a:p>
            <a:pPr marL="12700" marR="217170" lvl="2" indent="456565" algn="just">
              <a:lnSpc>
                <a:spcPct val="110800"/>
              </a:lnSpc>
              <a:spcBef>
                <a:spcPts val="590"/>
              </a:spcBef>
              <a:buFont typeface="Times New Roman"/>
              <a:buAutoNum type="arabicPeriod"/>
              <a:tabLst>
                <a:tab pos="639445" algn="l"/>
              </a:tabLst>
            </a:pPr>
            <a:r>
              <a:rPr sz="1200" i="1" spc="-5" dirty="0">
                <a:latin typeface="Times New Roman"/>
                <a:cs typeface="Times New Roman"/>
              </a:rPr>
              <a:t>Đất của đường </a:t>
            </a:r>
            <a:r>
              <a:rPr sz="1200" i="1" dirty="0">
                <a:latin typeface="Times New Roman"/>
                <a:cs typeface="Times New Roman"/>
              </a:rPr>
              <a:t>bộ </a:t>
            </a:r>
            <a:r>
              <a:rPr sz="1200" dirty="0">
                <a:latin typeface="Times New Roman"/>
                <a:cs typeface="Times New Roman"/>
              </a:rPr>
              <a:t>là </a:t>
            </a:r>
            <a:r>
              <a:rPr sz="1200" spc="-5" dirty="0">
                <a:latin typeface="Times New Roman"/>
                <a:cs typeface="Times New Roman"/>
              </a:rPr>
              <a:t>phần đất trên </a:t>
            </a:r>
            <a:r>
              <a:rPr sz="1200" dirty="0">
                <a:latin typeface="Times New Roman"/>
                <a:cs typeface="Times New Roman"/>
              </a:rPr>
              <a:t>đó </a:t>
            </a:r>
            <a:r>
              <a:rPr sz="1200" spc="-5" dirty="0">
                <a:latin typeface="Times New Roman"/>
                <a:cs typeface="Times New Roman"/>
              </a:rPr>
              <a:t>công </a:t>
            </a:r>
            <a:r>
              <a:rPr sz="1200" dirty="0" err="1">
                <a:latin typeface="Times New Roman"/>
                <a:cs typeface="Times New Roman"/>
              </a:rPr>
              <a:t>trình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bộ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xây </a:t>
            </a:r>
            <a:r>
              <a:rPr sz="1200" dirty="0">
                <a:latin typeface="Times New Roman"/>
                <a:cs typeface="Times New Roman"/>
              </a:rPr>
              <a:t>dựng </a:t>
            </a:r>
            <a:r>
              <a:rPr sz="1200" spc="-229" dirty="0">
                <a:latin typeface="Times New Roman"/>
                <a:cs typeface="Times New Roman"/>
              </a:rPr>
              <a:t>và  </a:t>
            </a:r>
            <a:r>
              <a:rPr sz="1200" spc="-5" dirty="0">
                <a:latin typeface="Times New Roman"/>
                <a:cs typeface="Times New Roman"/>
              </a:rPr>
              <a:t>phần đất </a:t>
            </a:r>
            <a:r>
              <a:rPr sz="1200" dirty="0">
                <a:latin typeface="Times New Roman"/>
                <a:cs typeface="Times New Roman"/>
              </a:rPr>
              <a:t>dọc </a:t>
            </a:r>
            <a:r>
              <a:rPr sz="1200" spc="-5" dirty="0">
                <a:latin typeface="Times New Roman"/>
                <a:cs typeface="Times New Roman"/>
              </a:rPr>
              <a:t>hai </a:t>
            </a:r>
            <a:r>
              <a:rPr sz="1200" dirty="0" err="1">
                <a:latin typeface="Times New Roman"/>
                <a:cs typeface="Times New Roman"/>
              </a:rPr>
              <a:t>bên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để quản lý, </a:t>
            </a:r>
            <a:r>
              <a:rPr sz="1200" spc="-5" dirty="0">
                <a:latin typeface="Times New Roman"/>
                <a:cs typeface="Times New Roman"/>
              </a:rPr>
              <a:t>bảo </a:t>
            </a:r>
            <a:r>
              <a:rPr sz="1200" dirty="0">
                <a:latin typeface="Times New Roman"/>
                <a:cs typeface="Times New Roman"/>
              </a:rPr>
              <a:t>trì, </a:t>
            </a:r>
            <a:r>
              <a:rPr sz="1200" spc="-5" dirty="0">
                <a:latin typeface="Times New Roman"/>
                <a:cs typeface="Times New Roman"/>
              </a:rPr>
              <a:t>bảo </a:t>
            </a:r>
            <a:r>
              <a:rPr sz="1200" dirty="0">
                <a:latin typeface="Times New Roman"/>
                <a:cs typeface="Times New Roman"/>
              </a:rPr>
              <a:t>vệ công </a:t>
            </a:r>
            <a:r>
              <a:rPr sz="1200" dirty="0" err="1">
                <a:latin typeface="Times New Roman"/>
                <a:cs typeface="Times New Roman"/>
              </a:rPr>
              <a:t>trình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6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  <a:p>
            <a:pPr marL="12700" marR="215900" lvl="2" indent="456565" algn="just">
              <a:lnSpc>
                <a:spcPct val="110000"/>
              </a:lnSpc>
              <a:spcBef>
                <a:spcPts val="600"/>
              </a:spcBef>
              <a:buFont typeface="Times New Roman"/>
              <a:buAutoNum type="arabicPeriod"/>
              <a:tabLst>
                <a:tab pos="639445" algn="l"/>
              </a:tabLst>
            </a:pPr>
            <a:r>
              <a:rPr sz="1200" i="1" spc="-5" dirty="0">
                <a:latin typeface="Times New Roman"/>
                <a:cs typeface="Times New Roman"/>
              </a:rPr>
              <a:t>Hành </a:t>
            </a:r>
            <a:r>
              <a:rPr sz="1200" i="1" dirty="0">
                <a:latin typeface="Times New Roman"/>
                <a:cs typeface="Times New Roman"/>
              </a:rPr>
              <a:t>lang an toàn </a:t>
            </a:r>
            <a:r>
              <a:rPr sz="1200" i="1" spc="-5" dirty="0">
                <a:latin typeface="Times New Roman"/>
                <a:cs typeface="Times New Roman"/>
              </a:rPr>
              <a:t>đường </a:t>
            </a:r>
            <a:r>
              <a:rPr sz="1200" i="1" dirty="0">
                <a:latin typeface="Times New Roman"/>
                <a:cs typeface="Times New Roman"/>
              </a:rPr>
              <a:t>bộ </a:t>
            </a:r>
            <a:r>
              <a:rPr sz="1200" dirty="0">
                <a:latin typeface="Times New Roman"/>
                <a:cs typeface="Times New Roman"/>
              </a:rPr>
              <a:t>là </a:t>
            </a:r>
            <a:r>
              <a:rPr sz="1200" spc="-5" dirty="0">
                <a:latin typeface="Times New Roman"/>
                <a:cs typeface="Times New Roman"/>
              </a:rPr>
              <a:t>dải đất </a:t>
            </a:r>
            <a:r>
              <a:rPr sz="1200" dirty="0">
                <a:latin typeface="Times New Roman"/>
                <a:cs typeface="Times New Roman"/>
              </a:rPr>
              <a:t>dọc </a:t>
            </a:r>
            <a:r>
              <a:rPr sz="1200" spc="-5" dirty="0">
                <a:latin typeface="Times New Roman"/>
                <a:cs typeface="Times New Roman"/>
              </a:rPr>
              <a:t>hai bên đất </a:t>
            </a:r>
            <a:r>
              <a:rPr sz="1200" spc="-5" dirty="0" err="1">
                <a:latin typeface="Times New Roman"/>
                <a:cs typeface="Times New Roman"/>
              </a:rPr>
              <a:t>của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bộ, tính </a:t>
            </a:r>
            <a:r>
              <a:rPr sz="1200" spc="-100" dirty="0">
                <a:latin typeface="Times New Roman"/>
                <a:cs typeface="Times New Roman"/>
              </a:rPr>
              <a:t>từ  </a:t>
            </a:r>
            <a:r>
              <a:rPr sz="1200" dirty="0">
                <a:latin typeface="Times New Roman"/>
                <a:cs typeface="Times New Roman"/>
              </a:rPr>
              <a:t>mép </a:t>
            </a:r>
            <a:r>
              <a:rPr sz="1200" spc="-5" dirty="0">
                <a:latin typeface="Times New Roman"/>
                <a:cs typeface="Times New Roman"/>
              </a:rPr>
              <a:t>ngoài </a:t>
            </a:r>
            <a:r>
              <a:rPr sz="1200" dirty="0">
                <a:latin typeface="Times New Roman"/>
                <a:cs typeface="Times New Roman"/>
              </a:rPr>
              <a:t>đất </a:t>
            </a:r>
            <a:r>
              <a:rPr sz="1200" spc="-5" dirty="0" err="1">
                <a:latin typeface="Times New Roman"/>
                <a:cs typeface="Times New Roman"/>
              </a:rPr>
              <a:t>của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ra </a:t>
            </a:r>
            <a:r>
              <a:rPr sz="1200" dirty="0">
                <a:latin typeface="Times New Roman"/>
                <a:cs typeface="Times New Roman"/>
              </a:rPr>
              <a:t>hai bên để </a:t>
            </a:r>
            <a:r>
              <a:rPr sz="1200" spc="-5" dirty="0">
                <a:latin typeface="Times New Roman"/>
                <a:cs typeface="Times New Roman"/>
              </a:rPr>
              <a:t>bảo </a:t>
            </a:r>
            <a:r>
              <a:rPr sz="1200" dirty="0">
                <a:latin typeface="Times New Roman"/>
                <a:cs typeface="Times New Roman"/>
              </a:rPr>
              <a:t>đảm an </a:t>
            </a:r>
            <a:r>
              <a:rPr sz="1200" spc="-5" dirty="0">
                <a:latin typeface="Times New Roman"/>
                <a:cs typeface="Times New Roman"/>
              </a:rPr>
              <a:t>toàn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  <a:p>
            <a:pPr marL="12700" marR="217804" lvl="2" indent="456565" algn="just">
              <a:lnSpc>
                <a:spcPct val="111000"/>
              </a:lnSpc>
              <a:spcBef>
                <a:spcPts val="585"/>
              </a:spcBef>
              <a:buFont typeface="Times New Roman"/>
              <a:buAutoNum type="arabicPeriod"/>
              <a:tabLst>
                <a:tab pos="633095" algn="l"/>
              </a:tabLst>
            </a:pPr>
            <a:r>
              <a:rPr sz="1200" i="1" dirty="0">
                <a:latin typeface="Times New Roman"/>
                <a:cs typeface="Times New Roman"/>
              </a:rPr>
              <a:t>Phần </a:t>
            </a:r>
            <a:r>
              <a:rPr sz="1200" i="1" spc="-5" dirty="0">
                <a:latin typeface="Times New Roman"/>
                <a:cs typeface="Times New Roman"/>
              </a:rPr>
              <a:t>đường xe chạy </a:t>
            </a:r>
            <a:r>
              <a:rPr sz="1200" spc="5" dirty="0">
                <a:latin typeface="Times New Roman"/>
                <a:cs typeface="Times New Roman"/>
              </a:rPr>
              <a:t>là </a:t>
            </a:r>
            <a:r>
              <a:rPr sz="1200" spc="-5" dirty="0">
                <a:latin typeface="Times New Roman"/>
                <a:cs typeface="Times New Roman"/>
              </a:rPr>
              <a:t>phần </a:t>
            </a:r>
            <a:r>
              <a:rPr sz="1200" spc="-5" dirty="0" err="1">
                <a:latin typeface="Times New Roman"/>
                <a:cs typeface="Times New Roman"/>
              </a:rPr>
              <a:t>của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bộ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đ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ợc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tiện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giao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thông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lại.</a:t>
            </a:r>
          </a:p>
          <a:p>
            <a:pPr marL="12700" marR="216535" lvl="2" indent="456565" algn="just">
              <a:lnSpc>
                <a:spcPct val="110000"/>
              </a:lnSpc>
              <a:spcBef>
                <a:spcPts val="600"/>
              </a:spcBef>
              <a:buFont typeface="Times New Roman"/>
              <a:buAutoNum type="arabicPeriod"/>
              <a:tabLst>
                <a:tab pos="636270" algn="l"/>
              </a:tabLst>
            </a:pPr>
            <a:r>
              <a:rPr sz="1200" i="1" dirty="0">
                <a:latin typeface="Times New Roman"/>
                <a:cs typeface="Times New Roman"/>
              </a:rPr>
              <a:t>Làn </a:t>
            </a:r>
            <a:r>
              <a:rPr sz="1200" i="1" spc="-5" dirty="0">
                <a:latin typeface="Times New Roman"/>
                <a:cs typeface="Times New Roman"/>
              </a:rPr>
              <a:t>đường </a:t>
            </a:r>
            <a:r>
              <a:rPr sz="1200" dirty="0">
                <a:latin typeface="Times New Roman"/>
                <a:cs typeface="Times New Roman"/>
              </a:rPr>
              <a:t>là một </a:t>
            </a:r>
            <a:r>
              <a:rPr sz="1200" spc="-5" dirty="0">
                <a:latin typeface="Times New Roman"/>
                <a:cs typeface="Times New Roman"/>
              </a:rPr>
              <a:t>phần của </a:t>
            </a:r>
            <a:r>
              <a:rPr sz="1200" spc="-5" dirty="0" err="1">
                <a:latin typeface="Times New Roman"/>
                <a:cs typeface="Times New Roman"/>
              </a:rPr>
              <a:t>phần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 err="1">
                <a:latin typeface="Times New Roman"/>
                <a:cs typeface="Times New Roman"/>
              </a:rPr>
              <a:t>chạy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chia theo </a:t>
            </a:r>
            <a:r>
              <a:rPr sz="1200" dirty="0" err="1">
                <a:latin typeface="Times New Roman"/>
                <a:cs typeface="Times New Roman"/>
              </a:rPr>
              <a:t>chiều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dọc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của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bề rộng đủ 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chạy </a:t>
            </a:r>
            <a:r>
              <a:rPr sz="1200" spc="-5" dirty="0">
                <a:latin typeface="Times New Roman"/>
                <a:cs typeface="Times New Roman"/>
              </a:rPr>
              <a:t>an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toàn.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8</a:t>
            </a:fld>
            <a:endParaRPr spc="-35" dirty="0"/>
          </a:p>
        </p:txBody>
      </p:sp>
      <p:sp>
        <p:nvSpPr>
          <p:cNvPr id="2" name="object 2"/>
          <p:cNvSpPr txBox="1"/>
          <p:nvPr/>
        </p:nvSpPr>
        <p:spPr>
          <a:xfrm>
            <a:off x="1247952" y="856234"/>
            <a:ext cx="5607050" cy="8822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" indent="456565" algn="just">
              <a:lnSpc>
                <a:spcPct val="110000"/>
              </a:lnSpc>
              <a:spcBef>
                <a:spcPts val="100"/>
              </a:spcBef>
              <a:buFont typeface="Times New Roman"/>
              <a:buAutoNum type="arabicPeriod" startAt="8"/>
              <a:tabLst>
                <a:tab pos="625475" algn="l"/>
              </a:tabLst>
            </a:pPr>
            <a:r>
              <a:rPr sz="1200" i="1" dirty="0">
                <a:latin typeface="Times New Roman"/>
                <a:cs typeface="Times New Roman"/>
              </a:rPr>
              <a:t>Khổ giới hạn </a:t>
            </a:r>
            <a:r>
              <a:rPr sz="1200" i="1" spc="-5" dirty="0">
                <a:latin typeface="Times New Roman"/>
                <a:cs typeface="Times New Roman"/>
              </a:rPr>
              <a:t>của đường </a:t>
            </a:r>
            <a:r>
              <a:rPr sz="1200" i="1" dirty="0">
                <a:latin typeface="Times New Roman"/>
                <a:cs typeface="Times New Roman"/>
              </a:rPr>
              <a:t>bộ </a:t>
            </a:r>
            <a:r>
              <a:rPr sz="1200" dirty="0">
                <a:latin typeface="Times New Roman"/>
                <a:cs typeface="Times New Roman"/>
              </a:rPr>
              <a:t>là </a:t>
            </a:r>
            <a:r>
              <a:rPr sz="1200" spc="-5" dirty="0">
                <a:latin typeface="Times New Roman"/>
                <a:cs typeface="Times New Roman"/>
              </a:rPr>
              <a:t>khoảng </a:t>
            </a:r>
            <a:r>
              <a:rPr sz="1200" dirty="0">
                <a:latin typeface="Times New Roman"/>
                <a:cs typeface="Times New Roman"/>
              </a:rPr>
              <a:t>trống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 err="1">
                <a:latin typeface="Times New Roman"/>
                <a:cs typeface="Times New Roman"/>
              </a:rPr>
              <a:t>kích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giới hạn </a:t>
            </a:r>
            <a:r>
              <a:rPr sz="1200" dirty="0">
                <a:latin typeface="Times New Roman"/>
                <a:cs typeface="Times New Roman"/>
              </a:rPr>
              <a:t>về chiều </a:t>
            </a:r>
            <a:r>
              <a:rPr sz="1200" spc="-60" dirty="0">
                <a:latin typeface="Times New Roman"/>
                <a:cs typeface="Times New Roman"/>
              </a:rPr>
              <a:t>cao,  </a:t>
            </a:r>
            <a:r>
              <a:rPr sz="1200" spc="-5" dirty="0">
                <a:latin typeface="Times New Roman"/>
                <a:cs typeface="Times New Roman"/>
              </a:rPr>
              <a:t>chiều </a:t>
            </a:r>
            <a:r>
              <a:rPr sz="1200" dirty="0">
                <a:latin typeface="Times New Roman"/>
                <a:cs typeface="Times New Roman"/>
              </a:rPr>
              <a:t>rộng </a:t>
            </a:r>
            <a:r>
              <a:rPr sz="1200" dirty="0" err="1">
                <a:latin typeface="Times New Roman"/>
                <a:cs typeface="Times New Roman"/>
              </a:rPr>
              <a:t>của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cầu, </a:t>
            </a:r>
            <a:r>
              <a:rPr sz="1200" spc="-5" dirty="0">
                <a:latin typeface="Times New Roman"/>
                <a:cs typeface="Times New Roman"/>
              </a:rPr>
              <a:t>bến phà, </a:t>
            </a:r>
            <a:r>
              <a:rPr sz="1200" spc="-5" dirty="0" err="1">
                <a:latin typeface="Times New Roman"/>
                <a:cs typeface="Times New Roman"/>
              </a:rPr>
              <a:t>hầm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bộ </a:t>
            </a:r>
            <a:r>
              <a:rPr sz="1200" dirty="0">
                <a:latin typeface="Times New Roman"/>
                <a:cs typeface="Times New Roman"/>
              </a:rPr>
              <a:t>để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kể cả hàng hóa xếp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220" dirty="0">
                <a:latin typeface="Times New Roman"/>
                <a:cs typeface="Times New Roman"/>
              </a:rPr>
              <a:t>đi  </a:t>
            </a:r>
            <a:r>
              <a:rPr sz="1200" dirty="0">
                <a:latin typeface="Times New Roman"/>
                <a:cs typeface="Times New Roman"/>
              </a:rPr>
              <a:t>qua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toàn.</a:t>
            </a:r>
          </a:p>
          <a:p>
            <a:pPr marL="621665" indent="-153035" algn="just">
              <a:lnSpc>
                <a:spcPct val="100000"/>
              </a:lnSpc>
              <a:spcBef>
                <a:spcPts val="755"/>
              </a:spcBef>
              <a:buFont typeface="Times New Roman"/>
              <a:buAutoNum type="arabicPeriod" startAt="8"/>
              <a:tabLst>
                <a:tab pos="622300" algn="l"/>
              </a:tabLst>
            </a:pPr>
            <a:r>
              <a:rPr sz="1200" i="1" spc="-5" dirty="0">
                <a:latin typeface="Times New Roman"/>
                <a:cs typeface="Times New Roman"/>
              </a:rPr>
              <a:t>Đường </a:t>
            </a:r>
            <a:r>
              <a:rPr sz="1200" i="1" dirty="0">
                <a:latin typeface="Times New Roman"/>
                <a:cs typeface="Times New Roman"/>
              </a:rPr>
              <a:t>phố </a:t>
            </a:r>
            <a:r>
              <a:rPr sz="1200" dirty="0" err="1">
                <a:latin typeface="Times New Roman"/>
                <a:cs typeface="Times New Roman"/>
              </a:rPr>
              <a:t>là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đô </a:t>
            </a:r>
            <a:r>
              <a:rPr sz="1200" dirty="0">
                <a:latin typeface="Times New Roman"/>
                <a:cs typeface="Times New Roman"/>
              </a:rPr>
              <a:t>thị, </a:t>
            </a:r>
            <a:r>
              <a:rPr sz="1200" spc="-5" dirty="0">
                <a:latin typeface="Times New Roman"/>
                <a:cs typeface="Times New Roman"/>
              </a:rPr>
              <a:t>gồm </a:t>
            </a:r>
            <a:r>
              <a:rPr sz="1200" dirty="0" err="1">
                <a:latin typeface="Times New Roman"/>
                <a:cs typeface="Times New Roman"/>
              </a:rPr>
              <a:t>lòng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hè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phố.</a:t>
            </a:r>
          </a:p>
          <a:p>
            <a:pPr marL="12700" marR="5080" indent="456565" algn="just">
              <a:lnSpc>
                <a:spcPct val="110300"/>
              </a:lnSpc>
              <a:spcBef>
                <a:spcPts val="595"/>
              </a:spcBef>
              <a:buFont typeface="Times New Roman"/>
              <a:buAutoNum type="arabicPeriod" startAt="8"/>
              <a:tabLst>
                <a:tab pos="706120" algn="l"/>
              </a:tabLst>
            </a:pPr>
            <a:r>
              <a:rPr sz="1200" i="1" spc="-5" dirty="0">
                <a:latin typeface="Times New Roman"/>
                <a:cs typeface="Times New Roman"/>
              </a:rPr>
              <a:t>Dải </a:t>
            </a:r>
            <a:r>
              <a:rPr sz="1200" i="1" dirty="0">
                <a:latin typeface="Times New Roman"/>
                <a:cs typeface="Times New Roman"/>
              </a:rPr>
              <a:t>phân </a:t>
            </a:r>
            <a:r>
              <a:rPr sz="1200" i="1" spc="-5" dirty="0">
                <a:latin typeface="Times New Roman"/>
                <a:cs typeface="Times New Roman"/>
              </a:rPr>
              <a:t>cách </a:t>
            </a:r>
            <a:r>
              <a:rPr sz="1200" dirty="0">
                <a:latin typeface="Times New Roman"/>
                <a:cs typeface="Times New Roman"/>
              </a:rPr>
              <a:t>là bộ </a:t>
            </a:r>
            <a:r>
              <a:rPr sz="1200" spc="-5" dirty="0">
                <a:latin typeface="Times New Roman"/>
                <a:cs typeface="Times New Roman"/>
              </a:rPr>
              <a:t>phận </a:t>
            </a:r>
            <a:r>
              <a:rPr sz="1200" spc="-5" dirty="0" err="1">
                <a:latin typeface="Times New Roman"/>
                <a:cs typeface="Times New Roman"/>
              </a:rPr>
              <a:t>của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mà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không </a:t>
            </a:r>
            <a:r>
              <a:rPr sz="1200" dirty="0">
                <a:latin typeface="Times New Roman"/>
                <a:cs typeface="Times New Roman"/>
              </a:rPr>
              <a:t>chạy trên đó,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</a:t>
            </a:r>
            <a:r>
              <a:rPr lang="en-US" sz="1200" dirty="0" smtClean="0">
                <a:latin typeface="Times New Roman"/>
                <a:cs typeface="Times New Roman"/>
              </a:rPr>
              <a:t>u</a:t>
            </a:r>
            <a:r>
              <a:rPr sz="1200" dirty="0" smtClean="0">
                <a:latin typeface="Times New Roman"/>
                <a:cs typeface="Times New Roman"/>
              </a:rPr>
              <a:t>n</a:t>
            </a:r>
            <a:r>
              <a:rPr lang="en-US" sz="1200" dirty="0" smtClean="0">
                <a:latin typeface="Times New Roman"/>
                <a:cs typeface="Times New Roman"/>
              </a:rPr>
              <a:t>g </a:t>
            </a:r>
            <a:r>
              <a:rPr lang="en-US" sz="1200" dirty="0" err="1" smtClean="0">
                <a:latin typeface="Times New Roman"/>
                <a:cs typeface="Times New Roman"/>
              </a:rPr>
              <a:t>để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chia </a:t>
            </a:r>
            <a:r>
              <a:rPr sz="1200" dirty="0">
                <a:latin typeface="Times New Roman"/>
                <a:cs typeface="Times New Roman"/>
              </a:rPr>
              <a:t>đôi </a:t>
            </a:r>
            <a:r>
              <a:rPr sz="1200" dirty="0" err="1">
                <a:latin typeface="Times New Roman"/>
                <a:cs typeface="Times New Roman"/>
              </a:rPr>
              <a:t>mặt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thành </a:t>
            </a:r>
            <a:r>
              <a:rPr sz="1200" spc="-5" dirty="0">
                <a:latin typeface="Times New Roman"/>
                <a:cs typeface="Times New Roman"/>
              </a:rPr>
              <a:t>hai phần chiều </a:t>
            </a:r>
            <a:r>
              <a:rPr sz="1200" dirty="0">
                <a:latin typeface="Times New Roman"/>
                <a:cs typeface="Times New Roman"/>
              </a:rPr>
              <a:t>đi và về </a:t>
            </a:r>
            <a:r>
              <a:rPr sz="1200" spc="-5" dirty="0">
                <a:latin typeface="Times New Roman"/>
                <a:cs typeface="Times New Roman"/>
              </a:rPr>
              <a:t>riêng </a:t>
            </a:r>
            <a:r>
              <a:rPr sz="1200" dirty="0">
                <a:latin typeface="Times New Roman"/>
                <a:cs typeface="Times New Roman"/>
              </a:rPr>
              <a:t>biệt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dirty="0" err="1">
                <a:latin typeface="Times New Roman"/>
                <a:cs typeface="Times New Roman"/>
              </a:rPr>
              <a:t>loại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spc="-114" dirty="0">
                <a:latin typeface="Times New Roman"/>
                <a:cs typeface="Times New Roman"/>
              </a:rPr>
              <a:t>hoặc  </a:t>
            </a:r>
            <a:r>
              <a:rPr sz="1200" spc="-5" dirty="0">
                <a:latin typeface="Times New Roman"/>
                <a:cs typeface="Times New Roman"/>
              </a:rPr>
              <a:t>phân cách ranh giới giữa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giới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thô </a:t>
            </a:r>
            <a:r>
              <a:rPr sz="1200" spc="5" dirty="0">
                <a:latin typeface="Times New Roman"/>
                <a:cs typeface="Times New Roman"/>
              </a:rPr>
              <a:t>sơ. </a:t>
            </a:r>
            <a:r>
              <a:rPr sz="1200" spc="-5" dirty="0">
                <a:latin typeface="Times New Roman"/>
                <a:cs typeface="Times New Roman"/>
              </a:rPr>
              <a:t>Dải phân cách gồm </a:t>
            </a:r>
            <a:r>
              <a:rPr sz="1200" dirty="0">
                <a:latin typeface="Times New Roman"/>
                <a:cs typeface="Times New Roman"/>
              </a:rPr>
              <a:t>loại </a:t>
            </a:r>
            <a:r>
              <a:rPr sz="1200" spc="-90" dirty="0">
                <a:latin typeface="Times New Roman"/>
                <a:cs typeface="Times New Roman"/>
              </a:rPr>
              <a:t>cố  </a:t>
            </a:r>
            <a:r>
              <a:rPr sz="1200" dirty="0">
                <a:latin typeface="Times New Roman"/>
                <a:cs typeface="Times New Roman"/>
              </a:rPr>
              <a:t>định và </a:t>
            </a:r>
            <a:r>
              <a:rPr sz="1200" spc="-5" dirty="0">
                <a:latin typeface="Times New Roman"/>
                <a:cs typeface="Times New Roman"/>
              </a:rPr>
              <a:t>loại </a:t>
            </a:r>
            <a:r>
              <a:rPr sz="1200" dirty="0">
                <a:latin typeface="Times New Roman"/>
                <a:cs typeface="Times New Roman"/>
              </a:rPr>
              <a:t>di </a:t>
            </a:r>
            <a:r>
              <a:rPr sz="1200" spc="-5" dirty="0">
                <a:latin typeface="Times New Roman"/>
                <a:cs typeface="Times New Roman"/>
              </a:rPr>
              <a:t>động.</a:t>
            </a:r>
            <a:endParaRPr sz="12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ct val="110100"/>
              </a:lnSpc>
              <a:spcBef>
                <a:spcPts val="600"/>
              </a:spcBef>
              <a:buFont typeface="Times New Roman"/>
              <a:buAutoNum type="arabicPeriod" startAt="8"/>
              <a:tabLst>
                <a:tab pos="701675" algn="l"/>
              </a:tabLst>
            </a:pPr>
            <a:r>
              <a:rPr sz="1200" i="1" spc="-5" dirty="0">
                <a:latin typeface="Times New Roman"/>
                <a:cs typeface="Times New Roman"/>
              </a:rPr>
              <a:t>Nơi đường </a:t>
            </a:r>
            <a:r>
              <a:rPr sz="1200" i="1" dirty="0">
                <a:latin typeface="Times New Roman"/>
                <a:cs typeface="Times New Roman"/>
              </a:rPr>
              <a:t>giao nhau </a:t>
            </a:r>
            <a:r>
              <a:rPr sz="1200" i="1" spc="-5" dirty="0">
                <a:latin typeface="Times New Roman"/>
                <a:cs typeface="Times New Roman"/>
              </a:rPr>
              <a:t>cùng mức </a:t>
            </a:r>
            <a:r>
              <a:rPr sz="1200" spc="-5" dirty="0">
                <a:latin typeface="Times New Roman"/>
                <a:cs typeface="Times New Roman"/>
              </a:rPr>
              <a:t>(sau </a:t>
            </a:r>
            <a:r>
              <a:rPr sz="1200" spc="5" dirty="0">
                <a:latin typeface="Times New Roman"/>
                <a:cs typeface="Times New Roman"/>
              </a:rPr>
              <a:t>đây </a:t>
            </a:r>
            <a:r>
              <a:rPr sz="1200" spc="-5" dirty="0">
                <a:latin typeface="Times New Roman"/>
                <a:cs typeface="Times New Roman"/>
              </a:rPr>
              <a:t>gọi </a:t>
            </a:r>
            <a:r>
              <a:rPr sz="1200" spc="5" dirty="0">
                <a:latin typeface="Times New Roman"/>
                <a:cs typeface="Times New Roman"/>
              </a:rPr>
              <a:t>là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nhau) </a:t>
            </a:r>
            <a:r>
              <a:rPr sz="1200" dirty="0">
                <a:latin typeface="Times New Roman"/>
                <a:cs typeface="Times New Roman"/>
              </a:rPr>
              <a:t>là nơi </a:t>
            </a:r>
            <a:r>
              <a:rPr sz="1200" spc="-65" dirty="0">
                <a:latin typeface="Times New Roman"/>
                <a:cs typeface="Times New Roman"/>
              </a:rPr>
              <a:t>hai  </a:t>
            </a:r>
            <a:r>
              <a:rPr sz="1200" dirty="0">
                <a:latin typeface="Times New Roman"/>
                <a:cs typeface="Times New Roman"/>
              </a:rPr>
              <a:t>hay </a:t>
            </a:r>
            <a:r>
              <a:rPr sz="1200" dirty="0" err="1">
                <a:latin typeface="Times New Roman"/>
                <a:cs typeface="Times New Roman"/>
              </a:rPr>
              <a:t>nhiều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gặp nhau trên </a:t>
            </a:r>
            <a:r>
              <a:rPr sz="1200" dirty="0">
                <a:latin typeface="Times New Roman"/>
                <a:cs typeface="Times New Roman"/>
              </a:rPr>
              <a:t>cùng một mặt </a:t>
            </a:r>
            <a:r>
              <a:rPr sz="1200" spc="-5" dirty="0">
                <a:latin typeface="Times New Roman"/>
                <a:cs typeface="Times New Roman"/>
              </a:rPr>
              <a:t>phẳng, gồm cả </a:t>
            </a:r>
            <a:r>
              <a:rPr sz="1200" dirty="0">
                <a:latin typeface="Times New Roman"/>
                <a:cs typeface="Times New Roman"/>
              </a:rPr>
              <a:t>mặt bằng hình thành vị </a:t>
            </a:r>
            <a:r>
              <a:rPr sz="1200" spc="-70" dirty="0">
                <a:latin typeface="Times New Roman"/>
                <a:cs typeface="Times New Roman"/>
              </a:rPr>
              <a:t>trí 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nhau đó.</a:t>
            </a:r>
          </a:p>
          <a:p>
            <a:pPr marL="12700" marR="5080" indent="456565" algn="just">
              <a:lnSpc>
                <a:spcPct val="110200"/>
              </a:lnSpc>
              <a:spcBef>
                <a:spcPts val="595"/>
              </a:spcBef>
              <a:buFont typeface="Times New Roman"/>
              <a:buAutoNum type="arabicPeriod" startAt="8"/>
              <a:tabLst>
                <a:tab pos="704850" algn="l"/>
              </a:tabLst>
            </a:pPr>
            <a:r>
              <a:rPr sz="1200" i="1" spc="-5" dirty="0">
                <a:latin typeface="Times New Roman"/>
                <a:cs typeface="Times New Roman"/>
              </a:rPr>
              <a:t>Đường cao </a:t>
            </a:r>
            <a:r>
              <a:rPr sz="1200" i="1" dirty="0">
                <a:latin typeface="Times New Roman"/>
                <a:cs typeface="Times New Roman"/>
              </a:rPr>
              <a:t>tốc </a:t>
            </a:r>
            <a:r>
              <a:rPr sz="1200" dirty="0" err="1">
                <a:latin typeface="Times New Roman"/>
                <a:cs typeface="Times New Roman"/>
              </a:rPr>
              <a:t>là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dành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một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chuyên </a:t>
            </a:r>
            <a:r>
              <a:rPr sz="1200" dirty="0" err="1">
                <a:latin typeface="Times New Roman"/>
                <a:cs typeface="Times New Roman"/>
              </a:rPr>
              <a:t>dùng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80" dirty="0" smtClean="0">
                <a:latin typeface="Times New Roman"/>
                <a:cs typeface="Times New Roman"/>
              </a:rPr>
              <a:t>đ</a:t>
            </a:r>
            <a:r>
              <a:rPr lang="vi-VN" sz="1200" spc="-180" dirty="0" smtClean="0">
                <a:latin typeface="Times New Roman"/>
                <a:cs typeface="Times New Roman"/>
              </a:rPr>
              <a:t>ư</a:t>
            </a:r>
            <a:r>
              <a:rPr sz="1200" spc="-180" dirty="0" err="1" smtClean="0">
                <a:latin typeface="Times New Roman"/>
                <a:cs typeface="Times New Roman"/>
              </a:rPr>
              <a:t>ợc</a:t>
            </a:r>
            <a:r>
              <a:rPr sz="1200" spc="-180" dirty="0" smtClean="0">
                <a:latin typeface="Times New Roman"/>
                <a:cs typeface="Times New Roman"/>
              </a:rPr>
              <a:t> 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dirty="0">
                <a:latin typeface="Times New Roman"/>
                <a:cs typeface="Times New Roman"/>
              </a:rPr>
              <a:t>đi vào theo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của </a:t>
            </a:r>
            <a:r>
              <a:rPr sz="1200" spc="-5" dirty="0">
                <a:latin typeface="Times New Roman"/>
                <a:cs typeface="Times New Roman"/>
              </a:rPr>
              <a:t>Luật </a:t>
            </a:r>
            <a:r>
              <a:rPr sz="1200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bộ, </a:t>
            </a:r>
            <a:r>
              <a:rPr sz="1200" spc="-5" dirty="0">
                <a:latin typeface="Times New Roman"/>
                <a:cs typeface="Times New Roman"/>
              </a:rPr>
              <a:t>có dải </a:t>
            </a:r>
            <a:r>
              <a:rPr sz="1200" dirty="0">
                <a:latin typeface="Times New Roman"/>
                <a:cs typeface="Times New Roman"/>
              </a:rPr>
              <a:t>phân cách </a:t>
            </a:r>
            <a:r>
              <a:rPr sz="1200" spc="-5" dirty="0">
                <a:latin typeface="Times New Roman"/>
                <a:cs typeface="Times New Roman"/>
              </a:rPr>
              <a:t>chia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150" dirty="0">
                <a:latin typeface="Times New Roman"/>
                <a:cs typeface="Times New Roman"/>
              </a:rPr>
              <a:t>cho 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chạy </a:t>
            </a:r>
            <a:r>
              <a:rPr sz="1200" spc="-5" dirty="0">
                <a:latin typeface="Times New Roman"/>
                <a:cs typeface="Times New Roman"/>
              </a:rPr>
              <a:t>hai chiều </a:t>
            </a:r>
            <a:r>
              <a:rPr sz="1200" dirty="0">
                <a:latin typeface="Times New Roman"/>
                <a:cs typeface="Times New Roman"/>
              </a:rPr>
              <a:t>riêng biệt; không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nhau cùng mức với một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spc="-5" dirty="0" err="1">
                <a:latin typeface="Times New Roman"/>
                <a:cs typeface="Times New Roman"/>
              </a:rPr>
              <a:t>các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khác;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bố trí </a:t>
            </a:r>
            <a:r>
              <a:rPr sz="1200" spc="5" dirty="0">
                <a:latin typeface="Times New Roman"/>
                <a:cs typeface="Times New Roman"/>
              </a:rPr>
              <a:t>đầy </a:t>
            </a:r>
            <a:r>
              <a:rPr sz="1200" dirty="0">
                <a:latin typeface="Times New Roman"/>
                <a:cs typeface="Times New Roman"/>
              </a:rPr>
              <a:t>đủ trang </a:t>
            </a:r>
            <a:r>
              <a:rPr sz="1200" spc="-5" dirty="0">
                <a:latin typeface="Times New Roman"/>
                <a:cs typeface="Times New Roman"/>
              </a:rPr>
              <a:t>thiết </a:t>
            </a:r>
            <a:r>
              <a:rPr sz="1200" dirty="0">
                <a:latin typeface="Times New Roman"/>
                <a:cs typeface="Times New Roman"/>
              </a:rPr>
              <a:t>bị phục vụ, bảo </a:t>
            </a:r>
            <a:r>
              <a:rPr sz="1200" spc="5" dirty="0">
                <a:latin typeface="Times New Roman"/>
                <a:cs typeface="Times New Roman"/>
              </a:rPr>
              <a:t>đảm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liên </a:t>
            </a:r>
            <a:r>
              <a:rPr sz="1200" dirty="0">
                <a:latin typeface="Times New Roman"/>
                <a:cs typeface="Times New Roman"/>
              </a:rPr>
              <a:t>tục, an toàn, rút </a:t>
            </a:r>
            <a:r>
              <a:rPr sz="1200" spc="-50" dirty="0">
                <a:latin typeface="Times New Roman"/>
                <a:cs typeface="Times New Roman"/>
              </a:rPr>
              <a:t>ngắn  </a:t>
            </a:r>
            <a:r>
              <a:rPr sz="1200" dirty="0">
                <a:latin typeface="Times New Roman"/>
                <a:cs typeface="Times New Roman"/>
              </a:rPr>
              <a:t>thời </a:t>
            </a:r>
            <a:r>
              <a:rPr sz="1200" spc="-5" dirty="0">
                <a:latin typeface="Times New Roman"/>
                <a:cs typeface="Times New Roman"/>
              </a:rPr>
              <a:t>gian hành </a:t>
            </a:r>
            <a:r>
              <a:rPr sz="1200" dirty="0">
                <a:latin typeface="Times New Roman"/>
                <a:cs typeface="Times New Roman"/>
              </a:rPr>
              <a:t>trình và chỉ cho xe </a:t>
            </a:r>
            <a:r>
              <a:rPr sz="1200" spc="-5" dirty="0">
                <a:latin typeface="Times New Roman"/>
                <a:cs typeface="Times New Roman"/>
              </a:rPr>
              <a:t>ra, vào </a:t>
            </a:r>
            <a:r>
              <a:rPr sz="1200" dirty="0">
                <a:latin typeface="Times New Roman"/>
                <a:cs typeface="Times New Roman"/>
              </a:rPr>
              <a:t>ở những điểm </a:t>
            </a:r>
            <a:r>
              <a:rPr sz="1200" spc="-5" dirty="0">
                <a:latin typeface="Times New Roman"/>
                <a:cs typeface="Times New Roman"/>
              </a:rPr>
              <a:t>nhất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định.</a:t>
            </a:r>
          </a:p>
          <a:p>
            <a:pPr marL="697865" indent="-229235" algn="just">
              <a:lnSpc>
                <a:spcPct val="100000"/>
              </a:lnSpc>
              <a:spcBef>
                <a:spcPts val="755"/>
              </a:spcBef>
              <a:buFont typeface="Times New Roman"/>
              <a:buAutoNum type="arabicPeriod" startAt="8"/>
              <a:tabLst>
                <a:tab pos="698500" algn="l"/>
              </a:tabLst>
            </a:pPr>
            <a:r>
              <a:rPr sz="1200" i="1" spc="-5" dirty="0">
                <a:latin typeface="Times New Roman"/>
                <a:cs typeface="Times New Roman"/>
              </a:rPr>
              <a:t>Đường chính </a:t>
            </a:r>
            <a:r>
              <a:rPr sz="1200" dirty="0" err="1">
                <a:latin typeface="Times New Roman"/>
                <a:cs typeface="Times New Roman"/>
              </a:rPr>
              <a:t>là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bảo </a:t>
            </a:r>
            <a:r>
              <a:rPr sz="1200" dirty="0">
                <a:latin typeface="Times New Roman"/>
                <a:cs typeface="Times New Roman"/>
              </a:rPr>
              <a:t>đảm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chủ </a:t>
            </a:r>
            <a:r>
              <a:rPr sz="1200" spc="-10" dirty="0">
                <a:latin typeface="Times New Roman"/>
                <a:cs typeface="Times New Roman"/>
              </a:rPr>
              <a:t>yếu </a:t>
            </a:r>
            <a:r>
              <a:rPr sz="1200" dirty="0">
                <a:latin typeface="Times New Roman"/>
                <a:cs typeface="Times New Roman"/>
              </a:rPr>
              <a:t>trong khu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vực.</a:t>
            </a:r>
            <a:endParaRPr sz="1200" dirty="0">
              <a:latin typeface="Times New Roman"/>
              <a:cs typeface="Times New Roman"/>
            </a:endParaRPr>
          </a:p>
          <a:p>
            <a:pPr marL="697865" indent="-229235" algn="just">
              <a:lnSpc>
                <a:spcPct val="100000"/>
              </a:lnSpc>
              <a:spcBef>
                <a:spcPts val="750"/>
              </a:spcBef>
              <a:buFont typeface="Times New Roman"/>
              <a:buAutoNum type="arabicPeriod" startAt="8"/>
              <a:tabLst>
                <a:tab pos="698500" algn="l"/>
              </a:tabLst>
            </a:pPr>
            <a:r>
              <a:rPr sz="1200" i="1" spc="-5" dirty="0">
                <a:latin typeface="Times New Roman"/>
                <a:cs typeface="Times New Roman"/>
              </a:rPr>
              <a:t>Đường </a:t>
            </a:r>
            <a:r>
              <a:rPr sz="1200" i="1" dirty="0">
                <a:latin typeface="Times New Roman"/>
                <a:cs typeface="Times New Roman"/>
              </a:rPr>
              <a:t>nhánh </a:t>
            </a:r>
            <a:r>
              <a:rPr sz="1200" dirty="0" err="1">
                <a:latin typeface="Times New Roman"/>
                <a:cs typeface="Times New Roman"/>
              </a:rPr>
              <a:t>là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nối </a:t>
            </a:r>
            <a:r>
              <a:rPr sz="1200" dirty="0" err="1">
                <a:latin typeface="Times New Roman"/>
                <a:cs typeface="Times New Roman"/>
              </a:rPr>
              <a:t>vào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5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chính.</a:t>
            </a:r>
            <a:endParaRPr sz="1200" dirty="0">
              <a:latin typeface="Times New Roman"/>
              <a:cs typeface="Times New Roman"/>
            </a:endParaRPr>
          </a:p>
          <a:p>
            <a:pPr marL="12700" marR="6350" indent="456565" algn="just">
              <a:lnSpc>
                <a:spcPct val="110400"/>
              </a:lnSpc>
              <a:spcBef>
                <a:spcPts val="590"/>
              </a:spcBef>
              <a:buFont typeface="Times New Roman"/>
              <a:buAutoNum type="arabicPeriod" startAt="8"/>
              <a:tabLst>
                <a:tab pos="704850" algn="l"/>
              </a:tabLst>
            </a:pPr>
            <a:r>
              <a:rPr sz="1200" i="1" spc="-5" dirty="0">
                <a:latin typeface="Times New Roman"/>
                <a:cs typeface="Times New Roman"/>
              </a:rPr>
              <a:t>Đường </a:t>
            </a:r>
            <a:r>
              <a:rPr sz="1200" i="1" dirty="0">
                <a:latin typeface="Times New Roman"/>
                <a:cs typeface="Times New Roman"/>
              </a:rPr>
              <a:t>ưu </a:t>
            </a:r>
            <a:r>
              <a:rPr sz="1200" i="1" spc="-5" dirty="0">
                <a:latin typeface="Times New Roman"/>
                <a:cs typeface="Times New Roman"/>
              </a:rPr>
              <a:t>tiên </a:t>
            </a:r>
            <a:r>
              <a:rPr sz="1200" dirty="0" err="1">
                <a:latin typeface="Times New Roman"/>
                <a:cs typeface="Times New Roman"/>
              </a:rPr>
              <a:t>là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mà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 err="1">
                <a:latin typeface="Times New Roman"/>
                <a:cs typeface="Times New Roman"/>
              </a:rPr>
              <a:t>đó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tiện 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bộ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các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 err="1">
                <a:latin typeface="Times New Roman"/>
                <a:cs typeface="Times New Roman"/>
              </a:rPr>
              <a:t>từ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khác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nh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khi qua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giao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nhau</a:t>
            </a:r>
            <a:r>
              <a:rPr sz="1200" spc="-5" dirty="0">
                <a:latin typeface="Times New Roman"/>
                <a:cs typeface="Times New Roman"/>
              </a:rPr>
              <a:t>,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cắm </a:t>
            </a: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 err="1">
                <a:latin typeface="Times New Roman"/>
                <a:cs typeface="Times New Roman"/>
              </a:rPr>
              <a:t>hiệu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lang="vi-VN" sz="1200" spc="-170" dirty="0" smtClean="0">
                <a:latin typeface="Times New Roman"/>
                <a:cs typeface="Times New Roman"/>
              </a:rPr>
              <a:t>ư</a:t>
            </a:r>
            <a:r>
              <a:rPr sz="1200" spc="-170" dirty="0" smtClean="0">
                <a:latin typeface="Times New Roman"/>
                <a:cs typeface="Times New Roman"/>
              </a:rPr>
              <a:t>u</a:t>
            </a:r>
            <a:r>
              <a:rPr sz="1200" spc="-114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tiên.</a:t>
            </a:r>
          </a:p>
          <a:p>
            <a:pPr marL="12700" marR="7620" indent="456565" algn="just">
              <a:lnSpc>
                <a:spcPct val="110000"/>
              </a:lnSpc>
              <a:spcBef>
                <a:spcPts val="600"/>
              </a:spcBef>
              <a:buFont typeface="Times New Roman"/>
              <a:buAutoNum type="arabicPeriod" startAt="8"/>
              <a:tabLst>
                <a:tab pos="701675" algn="l"/>
              </a:tabLst>
            </a:pPr>
            <a:r>
              <a:rPr sz="1200" i="1" spc="-5" dirty="0">
                <a:latin typeface="Times New Roman"/>
                <a:cs typeface="Times New Roman"/>
              </a:rPr>
              <a:t>Đường </a:t>
            </a:r>
            <a:r>
              <a:rPr sz="1200" i="1" dirty="0">
                <a:latin typeface="Times New Roman"/>
                <a:cs typeface="Times New Roman"/>
              </a:rPr>
              <a:t>gom </a:t>
            </a:r>
            <a:r>
              <a:rPr sz="1200" dirty="0" err="1">
                <a:latin typeface="Times New Roman"/>
                <a:cs typeface="Times New Roman"/>
              </a:rPr>
              <a:t>là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để </a:t>
            </a:r>
            <a:r>
              <a:rPr sz="1200" spc="-5" dirty="0">
                <a:latin typeface="Times New Roman"/>
                <a:cs typeface="Times New Roman"/>
              </a:rPr>
              <a:t>gom </a:t>
            </a:r>
            <a:r>
              <a:rPr sz="1200" dirty="0">
                <a:latin typeface="Times New Roman"/>
                <a:cs typeface="Times New Roman"/>
              </a:rPr>
              <a:t>hệ </a:t>
            </a:r>
            <a:r>
              <a:rPr sz="1200" dirty="0" err="1">
                <a:latin typeface="Times New Roman"/>
                <a:cs typeface="Times New Roman"/>
              </a:rPr>
              <a:t>thống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nội bộ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các khu </a:t>
            </a:r>
            <a:r>
              <a:rPr sz="1200" spc="-229" dirty="0">
                <a:latin typeface="Times New Roman"/>
                <a:cs typeface="Times New Roman"/>
              </a:rPr>
              <a:t>đô  </a:t>
            </a:r>
            <a:r>
              <a:rPr sz="1200" dirty="0">
                <a:latin typeface="Times New Roman"/>
                <a:cs typeface="Times New Roman"/>
              </a:rPr>
              <a:t>thị, </a:t>
            </a:r>
            <a:r>
              <a:rPr sz="1200" spc="-5" dirty="0">
                <a:latin typeface="Times New Roman"/>
                <a:cs typeface="Times New Roman"/>
              </a:rPr>
              <a:t>công nghiệp, </a:t>
            </a:r>
            <a:r>
              <a:rPr sz="1200" dirty="0">
                <a:latin typeface="Times New Roman"/>
                <a:cs typeface="Times New Roman"/>
              </a:rPr>
              <a:t>kinh tế, </a:t>
            </a:r>
            <a:r>
              <a:rPr sz="1200" spc="-5" dirty="0" err="1">
                <a:latin typeface="Times New Roman"/>
                <a:cs typeface="Times New Roman"/>
              </a:rPr>
              <a:t>dân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20" dirty="0" smtClean="0">
                <a:latin typeface="Times New Roman"/>
                <a:cs typeface="Times New Roman"/>
              </a:rPr>
              <a:t>c</a:t>
            </a:r>
            <a:r>
              <a:rPr lang="vi-VN" sz="1200" spc="-120" dirty="0" smtClean="0">
                <a:latin typeface="Times New Roman"/>
                <a:cs typeface="Times New Roman"/>
              </a:rPr>
              <a:t>ư</a:t>
            </a:r>
            <a:r>
              <a:rPr sz="1200" spc="-120" dirty="0" smtClean="0">
                <a:latin typeface="Times New Roman"/>
                <a:cs typeface="Times New Roman"/>
              </a:rPr>
              <a:t>, </a:t>
            </a:r>
            <a:r>
              <a:rPr sz="1200" spc="-55" dirty="0" err="1" smtClean="0">
                <a:latin typeface="Times New Roman"/>
                <a:cs typeface="Times New Roman"/>
              </a:rPr>
              <a:t>th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mại - </a:t>
            </a:r>
            <a:r>
              <a:rPr sz="1200" spc="-5" dirty="0">
                <a:latin typeface="Times New Roman"/>
                <a:cs typeface="Times New Roman"/>
              </a:rPr>
              <a:t>dịch </a:t>
            </a:r>
            <a:r>
              <a:rPr sz="1200" dirty="0">
                <a:latin typeface="Times New Roman"/>
                <a:cs typeface="Times New Roman"/>
              </a:rPr>
              <a:t>vụ và </a:t>
            </a:r>
            <a:r>
              <a:rPr sz="1200" spc="-5" dirty="0" err="1">
                <a:latin typeface="Times New Roman"/>
                <a:cs typeface="Times New Roman"/>
              </a:rPr>
              <a:t>các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khác </a:t>
            </a:r>
            <a:r>
              <a:rPr sz="1200" spc="-5" dirty="0" err="1">
                <a:latin typeface="Times New Roman"/>
                <a:cs typeface="Times New Roman"/>
              </a:rPr>
              <a:t>vào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chính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hoặc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vào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nhánh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tr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khi đấu nối </a:t>
            </a:r>
            <a:r>
              <a:rPr sz="1200" spc="-5" dirty="0" err="1">
                <a:latin typeface="Times New Roman"/>
                <a:cs typeface="Times New Roman"/>
              </a:rPr>
              <a:t>vào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1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chính.</a:t>
            </a:r>
            <a:endParaRPr sz="1200" dirty="0">
              <a:latin typeface="Times New Roman"/>
              <a:cs typeface="Times New Roman"/>
            </a:endParaRPr>
          </a:p>
          <a:p>
            <a:pPr marL="12700" marR="6985" indent="456565" algn="just">
              <a:lnSpc>
                <a:spcPct val="95900"/>
              </a:lnSpc>
              <a:spcBef>
                <a:spcPts val="805"/>
              </a:spcBef>
              <a:buFont typeface="Times New Roman"/>
              <a:buAutoNum type="arabicPeriod" startAt="8"/>
              <a:tabLst>
                <a:tab pos="701675" algn="l"/>
              </a:tabLst>
            </a:pPr>
            <a:r>
              <a:rPr sz="1200" i="1" spc="-5" dirty="0">
                <a:latin typeface="Times New Roman"/>
                <a:cs typeface="Times New Roman"/>
              </a:rPr>
              <a:t>Đường </a:t>
            </a:r>
            <a:r>
              <a:rPr sz="1200" i="1" dirty="0">
                <a:latin typeface="Times New Roman"/>
                <a:cs typeface="Times New Roman"/>
              </a:rPr>
              <a:t>đôi </a:t>
            </a:r>
            <a:r>
              <a:rPr sz="1200" i="1" spc="-5" dirty="0">
                <a:latin typeface="Times New Roman"/>
                <a:cs typeface="Times New Roman"/>
              </a:rPr>
              <a:t>Đường </a:t>
            </a:r>
            <a:r>
              <a:rPr sz="1200" i="1" dirty="0">
                <a:latin typeface="Times New Roman"/>
                <a:cs typeface="Times New Roman"/>
              </a:rPr>
              <a:t>đôi </a:t>
            </a:r>
            <a:r>
              <a:rPr sz="1200" dirty="0">
                <a:latin typeface="Times New Roman"/>
                <a:cs typeface="Times New Roman"/>
              </a:rPr>
              <a:t>là </a:t>
            </a:r>
            <a:r>
              <a:rPr sz="1200" dirty="0" err="1">
                <a:latin typeface="Times New Roman"/>
                <a:cs typeface="Times New Roman"/>
              </a:rPr>
              <a:t>những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mà chiều đi và về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cùng </a:t>
            </a:r>
            <a:r>
              <a:rPr sz="1200" dirty="0" err="1">
                <a:latin typeface="Times New Roman"/>
                <a:cs typeface="Times New Roman"/>
              </a:rPr>
              <a:t>phần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55" dirty="0" smtClean="0">
                <a:latin typeface="Times New Roman"/>
                <a:cs typeface="Times New Roman"/>
              </a:rPr>
              <a:t>đ</a:t>
            </a:r>
            <a:r>
              <a:rPr lang="vi-VN" sz="1200" spc="-155" dirty="0" smtClean="0">
                <a:latin typeface="Times New Roman"/>
                <a:cs typeface="Times New Roman"/>
              </a:rPr>
              <a:t>ư</a:t>
            </a:r>
            <a:r>
              <a:rPr sz="1200" spc="-155" dirty="0" err="1" smtClean="0">
                <a:latin typeface="Times New Roman"/>
                <a:cs typeface="Times New Roman"/>
              </a:rPr>
              <a:t>ờng</a:t>
            </a:r>
            <a:r>
              <a:rPr sz="1200" spc="-155" dirty="0" smtClean="0">
                <a:latin typeface="Times New Roman"/>
                <a:cs typeface="Times New Roman"/>
              </a:rPr>
              <a:t> 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 err="1">
                <a:latin typeface="Times New Roman"/>
                <a:cs typeface="Times New Roman"/>
              </a:rPr>
              <a:t>chạy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phân </a:t>
            </a:r>
            <a:r>
              <a:rPr sz="1200" dirty="0">
                <a:latin typeface="Times New Roman"/>
                <a:cs typeface="Times New Roman"/>
              </a:rPr>
              <a:t>biệt bằng dải </a:t>
            </a:r>
            <a:r>
              <a:rPr sz="1200" spc="-5" dirty="0">
                <a:latin typeface="Times New Roman"/>
                <a:cs typeface="Times New Roman"/>
              </a:rPr>
              <a:t>phân cách </a:t>
            </a:r>
            <a:r>
              <a:rPr sz="1200" spc="-50" dirty="0">
                <a:latin typeface="Times New Roman"/>
                <a:cs typeface="Times New Roman"/>
              </a:rPr>
              <a:t>(</a:t>
            </a:r>
            <a:r>
              <a:rPr sz="1200" spc="-50" dirty="0" err="1" smtClean="0">
                <a:latin typeface="Times New Roman"/>
                <a:cs typeface="Times New Roman"/>
              </a:rPr>
              <a:t>tr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</a:t>
            </a:r>
            <a:r>
              <a:rPr sz="1200" spc="-5" dirty="0">
                <a:latin typeface="Times New Roman"/>
                <a:cs typeface="Times New Roman"/>
              </a:rPr>
              <a:t>phân </a:t>
            </a:r>
            <a:r>
              <a:rPr sz="1200" dirty="0">
                <a:latin typeface="Times New Roman"/>
                <a:cs typeface="Times New Roman"/>
              </a:rPr>
              <a:t>biệt bằng vạch </a:t>
            </a:r>
            <a:r>
              <a:rPr sz="1200" spc="-5" dirty="0">
                <a:latin typeface="Times New Roman"/>
                <a:cs typeface="Times New Roman"/>
              </a:rPr>
              <a:t>sơn </a:t>
            </a:r>
            <a:r>
              <a:rPr sz="1200" dirty="0">
                <a:latin typeface="Times New Roman"/>
                <a:cs typeface="Times New Roman"/>
              </a:rPr>
              <a:t>thì </a:t>
            </a:r>
            <a:r>
              <a:rPr sz="1200" spc="-85" dirty="0">
                <a:latin typeface="Times New Roman"/>
                <a:cs typeface="Times New Roman"/>
              </a:rPr>
              <a:t>không  </a:t>
            </a:r>
            <a:r>
              <a:rPr sz="1200" spc="-5" dirty="0" err="1">
                <a:latin typeface="Times New Roman"/>
                <a:cs typeface="Times New Roman"/>
              </a:rPr>
              <a:t>phải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1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đôi).</a:t>
            </a:r>
          </a:p>
          <a:p>
            <a:pPr marL="697865" indent="-229235" algn="just">
              <a:lnSpc>
                <a:spcPct val="100000"/>
              </a:lnSpc>
              <a:spcBef>
                <a:spcPts val="550"/>
              </a:spcBef>
              <a:buFont typeface="Times New Roman"/>
              <a:buAutoNum type="arabicPeriod" startAt="8"/>
              <a:tabLst>
                <a:tab pos="698500" algn="l"/>
              </a:tabLst>
            </a:pPr>
            <a:r>
              <a:rPr sz="1200" i="1" spc="-5" dirty="0">
                <a:latin typeface="Times New Roman"/>
                <a:cs typeface="Times New Roman"/>
              </a:rPr>
              <a:t>Đường một chiều </a:t>
            </a:r>
            <a:r>
              <a:rPr sz="1200" dirty="0" err="1">
                <a:latin typeface="Times New Roman"/>
                <a:cs typeface="Times New Roman"/>
              </a:rPr>
              <a:t>là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chỉ cho </a:t>
            </a:r>
            <a:r>
              <a:rPr sz="1200" dirty="0">
                <a:latin typeface="Times New Roman"/>
                <a:cs typeface="Times New Roman"/>
              </a:rPr>
              <a:t>đi một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chiều</a:t>
            </a:r>
          </a:p>
          <a:p>
            <a:pPr marL="12700" marR="6350" indent="456565" algn="just">
              <a:lnSpc>
                <a:spcPts val="1380"/>
              </a:lnSpc>
              <a:spcBef>
                <a:spcPts val="830"/>
              </a:spcBef>
              <a:buFont typeface="Times New Roman"/>
              <a:buAutoNum type="arabicPeriod" startAt="8"/>
              <a:tabLst>
                <a:tab pos="709295" algn="l"/>
              </a:tabLst>
            </a:pPr>
            <a:r>
              <a:rPr sz="1200" i="1" spc="-5" dirty="0">
                <a:latin typeface="Times New Roman"/>
                <a:cs typeface="Times New Roman"/>
              </a:rPr>
              <a:t>Đường </a:t>
            </a:r>
            <a:r>
              <a:rPr sz="1200" i="1" dirty="0">
                <a:latin typeface="Times New Roman"/>
                <a:cs typeface="Times New Roman"/>
              </a:rPr>
              <a:t>hai </a:t>
            </a:r>
            <a:r>
              <a:rPr sz="1200" i="1" spc="-5" dirty="0">
                <a:latin typeface="Times New Roman"/>
                <a:cs typeface="Times New Roman"/>
              </a:rPr>
              <a:t>chiều </a:t>
            </a:r>
            <a:r>
              <a:rPr sz="1200" dirty="0">
                <a:latin typeface="Times New Roman"/>
                <a:cs typeface="Times New Roman"/>
              </a:rPr>
              <a:t>là </a:t>
            </a:r>
            <a:r>
              <a:rPr sz="1200" dirty="0" err="1">
                <a:latin typeface="Times New Roman"/>
                <a:cs typeface="Times New Roman"/>
              </a:rPr>
              <a:t>những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dùng chung </a:t>
            </a:r>
            <a:r>
              <a:rPr sz="1200" spc="-5" dirty="0">
                <a:latin typeface="Times New Roman"/>
                <a:cs typeface="Times New Roman"/>
              </a:rPr>
              <a:t>cho cả chiều </a:t>
            </a:r>
            <a:r>
              <a:rPr sz="1200" dirty="0">
                <a:latin typeface="Times New Roman"/>
                <a:cs typeface="Times New Roman"/>
              </a:rPr>
              <a:t>đi và </a:t>
            </a:r>
            <a:r>
              <a:rPr sz="1200" spc="5" dirty="0">
                <a:latin typeface="Times New Roman"/>
                <a:cs typeface="Times New Roman"/>
              </a:rPr>
              <a:t>về </a:t>
            </a:r>
            <a:r>
              <a:rPr sz="1200" dirty="0">
                <a:latin typeface="Times New Roman"/>
                <a:cs typeface="Times New Roman"/>
              </a:rPr>
              <a:t>trên </a:t>
            </a:r>
            <a:r>
              <a:rPr sz="1200" spc="-55" dirty="0">
                <a:latin typeface="Times New Roman"/>
                <a:cs typeface="Times New Roman"/>
              </a:rPr>
              <a:t>cùng  </a:t>
            </a:r>
            <a:r>
              <a:rPr sz="1200" dirty="0">
                <a:latin typeface="Times New Roman"/>
                <a:cs typeface="Times New Roman"/>
              </a:rPr>
              <a:t>một </a:t>
            </a:r>
            <a:r>
              <a:rPr sz="1200" spc="-5" dirty="0" err="1">
                <a:latin typeface="Times New Roman"/>
                <a:cs typeface="Times New Roman"/>
              </a:rPr>
              <a:t>phần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chạy mà không </a:t>
            </a:r>
            <a:r>
              <a:rPr sz="1200" spc="-5" dirty="0">
                <a:latin typeface="Times New Roman"/>
                <a:cs typeface="Times New Roman"/>
              </a:rPr>
              <a:t>có dải </a:t>
            </a:r>
            <a:r>
              <a:rPr sz="1200" dirty="0">
                <a:latin typeface="Times New Roman"/>
                <a:cs typeface="Times New Roman"/>
              </a:rPr>
              <a:t>phân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cách.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000"/>
              </a:lnSpc>
              <a:spcBef>
                <a:spcPts val="370"/>
              </a:spcBef>
              <a:buFont typeface="Times New Roman"/>
              <a:buAutoNum type="arabicPeriod" startAt="8"/>
              <a:tabLst>
                <a:tab pos="703580" algn="l"/>
              </a:tabLst>
            </a:pPr>
            <a:r>
              <a:rPr sz="1200" i="1" spc="-5" dirty="0">
                <a:latin typeface="Times New Roman"/>
                <a:cs typeface="Times New Roman"/>
              </a:rPr>
              <a:t>Đường </a:t>
            </a:r>
            <a:r>
              <a:rPr sz="1200" i="1" dirty="0">
                <a:latin typeface="Times New Roman"/>
                <a:cs typeface="Times New Roman"/>
              </a:rPr>
              <a:t>bộ trong </a:t>
            </a:r>
            <a:r>
              <a:rPr sz="1200" i="1" spc="-5" dirty="0">
                <a:latin typeface="Times New Roman"/>
                <a:cs typeface="Times New Roman"/>
              </a:rPr>
              <a:t>khu vực </a:t>
            </a:r>
            <a:r>
              <a:rPr sz="1200" i="1" dirty="0">
                <a:latin typeface="Times New Roman"/>
                <a:cs typeface="Times New Roman"/>
              </a:rPr>
              <a:t>đông dân </a:t>
            </a:r>
            <a:r>
              <a:rPr sz="1200" i="1" spc="-5" dirty="0">
                <a:latin typeface="Times New Roman"/>
                <a:cs typeface="Times New Roman"/>
              </a:rPr>
              <a:t>cư </a:t>
            </a:r>
            <a:r>
              <a:rPr sz="1200" dirty="0">
                <a:latin typeface="Times New Roman"/>
                <a:cs typeface="Times New Roman"/>
              </a:rPr>
              <a:t>là </a:t>
            </a:r>
            <a:r>
              <a:rPr sz="1200" spc="-5" dirty="0" err="1">
                <a:latin typeface="Times New Roman"/>
                <a:cs typeface="Times New Roman"/>
              </a:rPr>
              <a:t>đoạn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nằm </a:t>
            </a:r>
            <a:r>
              <a:rPr sz="1200" dirty="0">
                <a:latin typeface="Times New Roman"/>
                <a:cs typeface="Times New Roman"/>
              </a:rPr>
              <a:t>trong khu vực </a:t>
            </a:r>
            <a:r>
              <a:rPr sz="1200" spc="-75" dirty="0">
                <a:latin typeface="Times New Roman"/>
                <a:cs typeface="Times New Roman"/>
              </a:rPr>
              <a:t>nội  </a:t>
            </a:r>
            <a:r>
              <a:rPr sz="1200" dirty="0">
                <a:latin typeface="Times New Roman"/>
                <a:cs typeface="Times New Roman"/>
              </a:rPr>
              <a:t>thành phố, nội thị </a:t>
            </a:r>
            <a:r>
              <a:rPr sz="1200" spc="5" dirty="0">
                <a:latin typeface="Times New Roman"/>
                <a:cs typeface="Times New Roman"/>
              </a:rPr>
              <a:t>xã </a:t>
            </a:r>
            <a:r>
              <a:rPr sz="1200" dirty="0">
                <a:latin typeface="Times New Roman"/>
                <a:cs typeface="Times New Roman"/>
              </a:rPr>
              <a:t>và những </a:t>
            </a:r>
            <a:r>
              <a:rPr sz="1200" spc="-5" dirty="0" err="1">
                <a:latin typeface="Times New Roman"/>
                <a:cs typeface="Times New Roman"/>
              </a:rPr>
              <a:t>đoạn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dân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cư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sinh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sống sát </a:t>
            </a:r>
            <a:r>
              <a:rPr sz="1200" dirty="0">
                <a:latin typeface="Times New Roman"/>
                <a:cs typeface="Times New Roman"/>
              </a:rPr>
              <a:t>dọc </a:t>
            </a:r>
            <a:r>
              <a:rPr sz="1200" spc="-5" dirty="0" err="1">
                <a:latin typeface="Times New Roman"/>
                <a:cs typeface="Times New Roman"/>
              </a:rPr>
              <a:t>theo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spc="-195" dirty="0">
                <a:latin typeface="Times New Roman"/>
                <a:cs typeface="Times New Roman"/>
              </a:rPr>
              <a:t>các  </a:t>
            </a:r>
            <a:r>
              <a:rPr sz="1200" spc="-5" dirty="0">
                <a:latin typeface="Times New Roman"/>
                <a:cs typeface="Times New Roman"/>
              </a:rPr>
              <a:t>hoạt </a:t>
            </a:r>
            <a:r>
              <a:rPr sz="1200" dirty="0">
                <a:latin typeface="Times New Roman"/>
                <a:cs typeface="Times New Roman"/>
              </a:rPr>
              <a:t>động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thể </a:t>
            </a:r>
            <a:r>
              <a:rPr sz="1200" spc="-5" dirty="0" err="1">
                <a:latin typeface="Times New Roman"/>
                <a:cs typeface="Times New Roman"/>
              </a:rPr>
              <a:t>ảnh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h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ởng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đến an </a:t>
            </a:r>
            <a:r>
              <a:rPr sz="1200" dirty="0">
                <a:latin typeface="Times New Roman"/>
                <a:cs typeface="Times New Roman"/>
              </a:rPr>
              <a:t>toàn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dirty="0" err="1">
                <a:latin typeface="Times New Roman"/>
                <a:cs typeface="Times New Roman"/>
              </a:rPr>
              <a:t>và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xác </a:t>
            </a:r>
            <a:r>
              <a:rPr sz="1200" dirty="0" err="1">
                <a:latin typeface="Times New Roman"/>
                <a:cs typeface="Times New Roman"/>
              </a:rPr>
              <a:t>định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bằng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biển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báo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là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qua khu đông </a:t>
            </a:r>
            <a:r>
              <a:rPr sz="1200" spc="-5" dirty="0" err="1">
                <a:latin typeface="Times New Roman"/>
                <a:cs typeface="Times New Roman"/>
              </a:rPr>
              <a:t>dân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85" dirty="0" smtClean="0">
                <a:latin typeface="Times New Roman"/>
                <a:cs typeface="Times New Roman"/>
              </a:rPr>
              <a:t>c</a:t>
            </a:r>
            <a:r>
              <a:rPr lang="vi-VN" sz="1200" spc="-185" dirty="0" smtClean="0">
                <a:latin typeface="Times New Roman"/>
                <a:cs typeface="Times New Roman"/>
              </a:rPr>
              <a:t>ư</a:t>
            </a:r>
            <a:r>
              <a:rPr sz="1200" spc="-185" dirty="0" smtClean="0">
                <a:latin typeface="Times New Roman"/>
                <a:cs typeface="Times New Roman"/>
              </a:rPr>
              <a:t> </a:t>
            </a:r>
            <a:r>
              <a:rPr lang="en-US" sz="1200" spc="-18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(</a:t>
            </a:r>
            <a:r>
              <a:rPr sz="1200" spc="-5" dirty="0">
                <a:latin typeface="Times New Roman"/>
                <a:cs typeface="Times New Roman"/>
              </a:rPr>
              <a:t>khi </a:t>
            </a:r>
            <a:r>
              <a:rPr sz="1200" dirty="0">
                <a:latin typeface="Times New Roman"/>
                <a:cs typeface="Times New Roman"/>
              </a:rPr>
              <a:t>cần </a:t>
            </a:r>
            <a:r>
              <a:rPr sz="1200" spc="-5" dirty="0">
                <a:latin typeface="Times New Roman"/>
                <a:cs typeface="Times New Roman"/>
              </a:rPr>
              <a:t>thiết </a:t>
            </a:r>
            <a:r>
              <a:rPr sz="1200" dirty="0">
                <a:latin typeface="Times New Roman"/>
                <a:cs typeface="Times New Roman"/>
              </a:rPr>
              <a:t>có thể xác định </a:t>
            </a:r>
            <a:r>
              <a:rPr sz="1200" spc="-5" dirty="0">
                <a:latin typeface="Times New Roman"/>
                <a:cs typeface="Times New Roman"/>
              </a:rPr>
              <a:t>riêng cho </a:t>
            </a:r>
            <a:r>
              <a:rPr sz="1200" dirty="0">
                <a:latin typeface="Times New Roman"/>
                <a:cs typeface="Times New Roman"/>
              </a:rPr>
              <a:t>từng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chiều)</a:t>
            </a:r>
            <a:endParaRPr sz="1200" dirty="0">
              <a:latin typeface="Times New Roman"/>
              <a:cs typeface="Times New Roman"/>
            </a:endParaRPr>
          </a:p>
          <a:p>
            <a:pPr marL="12700" marR="6350" indent="456565" algn="just">
              <a:lnSpc>
                <a:spcPct val="110100"/>
              </a:lnSpc>
              <a:spcBef>
                <a:spcPts val="615"/>
              </a:spcBef>
              <a:buFont typeface="Times New Roman"/>
              <a:buAutoNum type="arabicPeriod" startAt="8"/>
              <a:tabLst>
                <a:tab pos="711200" algn="l"/>
              </a:tabLst>
            </a:pPr>
            <a:r>
              <a:rPr sz="1200" i="1" spc="-5" dirty="0">
                <a:latin typeface="Times New Roman"/>
                <a:cs typeface="Times New Roman"/>
              </a:rPr>
              <a:t>Phương tiện </a:t>
            </a:r>
            <a:r>
              <a:rPr sz="1200" i="1" dirty="0">
                <a:latin typeface="Times New Roman"/>
                <a:cs typeface="Times New Roman"/>
              </a:rPr>
              <a:t>giao </a:t>
            </a:r>
            <a:r>
              <a:rPr sz="1200" i="1" spc="-5" dirty="0">
                <a:latin typeface="Times New Roman"/>
                <a:cs typeface="Times New Roman"/>
              </a:rPr>
              <a:t>thông đường </a:t>
            </a:r>
            <a:r>
              <a:rPr sz="1200" i="1" dirty="0">
                <a:latin typeface="Times New Roman"/>
                <a:cs typeface="Times New Roman"/>
              </a:rPr>
              <a:t>bộ </a:t>
            </a:r>
            <a:r>
              <a:rPr sz="1200" spc="-5" dirty="0" err="1">
                <a:latin typeface="Times New Roman"/>
                <a:cs typeface="Times New Roman"/>
              </a:rPr>
              <a:t>gồm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 err="1">
                <a:latin typeface="Times New Roman"/>
                <a:cs typeface="Times New Roman"/>
              </a:rPr>
              <a:t>cơ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giới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đường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bộ</a:t>
            </a:r>
            <a:r>
              <a:rPr sz="1200" dirty="0">
                <a:latin typeface="Times New Roman"/>
                <a:cs typeface="Times New Roman"/>
              </a:rPr>
              <a:t>,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giao </a:t>
            </a:r>
            <a:r>
              <a:rPr sz="1200" dirty="0">
                <a:latin typeface="Times New Roman"/>
                <a:cs typeface="Times New Roman"/>
              </a:rPr>
              <a:t>thông thô </a:t>
            </a:r>
            <a:r>
              <a:rPr sz="1200" dirty="0" err="1">
                <a:latin typeface="Times New Roman"/>
                <a:cs typeface="Times New Roman"/>
              </a:rPr>
              <a:t>sơ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2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  <a:p>
            <a:pPr marL="12700" marR="5080" indent="456565" algn="just">
              <a:lnSpc>
                <a:spcPct val="110400"/>
              </a:lnSpc>
              <a:spcBef>
                <a:spcPts val="590"/>
              </a:spcBef>
              <a:buFont typeface="Times New Roman"/>
              <a:buAutoNum type="arabicPeriod" startAt="8"/>
              <a:tabLst>
                <a:tab pos="706120" algn="l"/>
              </a:tabLst>
            </a:pPr>
            <a:r>
              <a:rPr sz="1200" i="1" spc="-5" dirty="0">
                <a:latin typeface="Times New Roman"/>
                <a:cs typeface="Times New Roman"/>
              </a:rPr>
              <a:t>Phương tiện giao thông cơ </a:t>
            </a:r>
            <a:r>
              <a:rPr sz="1200" i="1" dirty="0">
                <a:latin typeface="Times New Roman"/>
                <a:cs typeface="Times New Roman"/>
              </a:rPr>
              <a:t>giới </a:t>
            </a:r>
            <a:r>
              <a:rPr sz="1200" i="1" spc="-5" dirty="0">
                <a:latin typeface="Times New Roman"/>
                <a:cs typeface="Times New Roman"/>
              </a:rPr>
              <a:t>đường </a:t>
            </a:r>
            <a:r>
              <a:rPr sz="1200" i="1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(sau </a:t>
            </a:r>
            <a:r>
              <a:rPr sz="1200" dirty="0">
                <a:latin typeface="Times New Roman"/>
                <a:cs typeface="Times New Roman"/>
              </a:rPr>
              <a:t>đây </a:t>
            </a:r>
            <a:r>
              <a:rPr sz="1200" spc="-5" dirty="0">
                <a:latin typeface="Times New Roman"/>
                <a:cs typeface="Times New Roman"/>
              </a:rPr>
              <a:t>gọi </a:t>
            </a:r>
            <a:r>
              <a:rPr sz="1200" dirty="0">
                <a:latin typeface="Times New Roman"/>
                <a:cs typeface="Times New Roman"/>
              </a:rPr>
              <a:t>là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giới) gồm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 tô; máy kéo; rơ moóc hoặc </a:t>
            </a:r>
            <a:r>
              <a:rPr sz="1200" spc="-5" dirty="0">
                <a:latin typeface="Times New Roman"/>
                <a:cs typeface="Times New Roman"/>
              </a:rPr>
              <a:t>sơ </a:t>
            </a:r>
            <a:r>
              <a:rPr sz="1200" dirty="0">
                <a:latin typeface="Times New Roman"/>
                <a:cs typeface="Times New Roman"/>
              </a:rPr>
              <a:t>mi rơ </a:t>
            </a:r>
            <a:r>
              <a:rPr sz="1200" dirty="0" err="1">
                <a:latin typeface="Times New Roman"/>
                <a:cs typeface="Times New Roman"/>
              </a:rPr>
              <a:t>moóc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kéo </a:t>
            </a:r>
            <a:r>
              <a:rPr sz="1200" dirty="0">
                <a:latin typeface="Times New Roman"/>
                <a:cs typeface="Times New Roman"/>
              </a:rPr>
              <a:t>bởi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tô, </a:t>
            </a:r>
            <a:r>
              <a:rPr sz="1200" spc="5" dirty="0">
                <a:latin typeface="Times New Roman"/>
                <a:cs typeface="Times New Roman"/>
              </a:rPr>
              <a:t>máy </a:t>
            </a:r>
            <a:r>
              <a:rPr sz="1200" dirty="0">
                <a:latin typeface="Times New Roman"/>
                <a:cs typeface="Times New Roman"/>
              </a:rPr>
              <a:t>kéo;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mô tô </a:t>
            </a:r>
            <a:r>
              <a:rPr sz="1200" spc="-70" dirty="0">
                <a:latin typeface="Times New Roman"/>
                <a:cs typeface="Times New Roman"/>
              </a:rPr>
              <a:t>hai  </a:t>
            </a:r>
            <a:r>
              <a:rPr sz="1200" spc="-5" dirty="0">
                <a:latin typeface="Times New Roman"/>
                <a:cs typeface="Times New Roman"/>
              </a:rPr>
              <a:t>bánh;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mô tô ba </a:t>
            </a:r>
            <a:r>
              <a:rPr sz="1200" spc="-5" dirty="0">
                <a:latin typeface="Times New Roman"/>
                <a:cs typeface="Times New Roman"/>
              </a:rPr>
              <a:t>bánh;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10" dirty="0">
                <a:latin typeface="Times New Roman"/>
                <a:cs typeface="Times New Roman"/>
              </a:rPr>
              <a:t>gắn </a:t>
            </a:r>
            <a:r>
              <a:rPr sz="1200" spc="5" dirty="0">
                <a:latin typeface="Times New Roman"/>
                <a:cs typeface="Times New Roman"/>
              </a:rPr>
              <a:t>máy </a:t>
            </a:r>
            <a:r>
              <a:rPr sz="1200" dirty="0">
                <a:latin typeface="Times New Roman"/>
                <a:cs typeface="Times New Roman"/>
              </a:rPr>
              <a:t>(kể </a:t>
            </a:r>
            <a:r>
              <a:rPr sz="1200" spc="-5" dirty="0">
                <a:latin typeface="Times New Roman"/>
                <a:cs typeface="Times New Roman"/>
              </a:rPr>
              <a:t>cả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máy điện)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các loại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t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ơng</a:t>
            </a:r>
            <a:r>
              <a:rPr sz="1200" spc="-11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tự.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9</a:t>
            </a:fld>
            <a:endParaRPr spc="-35" dirty="0"/>
          </a:p>
        </p:txBody>
      </p:sp>
      <p:sp>
        <p:nvSpPr>
          <p:cNvPr id="2" name="object 2"/>
          <p:cNvSpPr txBox="1"/>
          <p:nvPr/>
        </p:nvSpPr>
        <p:spPr>
          <a:xfrm>
            <a:off x="1247952" y="856234"/>
            <a:ext cx="5608320" cy="83965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525" indent="456565" algn="just">
              <a:lnSpc>
                <a:spcPct val="110000"/>
              </a:lnSpc>
              <a:spcBef>
                <a:spcPts val="100"/>
              </a:spcBef>
              <a:buFont typeface="Times New Roman"/>
              <a:buAutoNum type="arabicPeriod" startAt="23"/>
              <a:tabLst>
                <a:tab pos="703580" algn="l"/>
              </a:tabLst>
            </a:pPr>
            <a:r>
              <a:rPr sz="1200" i="1" spc="-5" dirty="0">
                <a:latin typeface="Times New Roman"/>
                <a:cs typeface="Times New Roman"/>
              </a:rPr>
              <a:t>Phương tiện </a:t>
            </a:r>
            <a:r>
              <a:rPr sz="1200" i="1" dirty="0">
                <a:latin typeface="Times New Roman"/>
                <a:cs typeface="Times New Roman"/>
              </a:rPr>
              <a:t>giao thông thô </a:t>
            </a:r>
            <a:r>
              <a:rPr sz="1200" i="1" spc="-5" dirty="0">
                <a:latin typeface="Times New Roman"/>
                <a:cs typeface="Times New Roman"/>
              </a:rPr>
              <a:t>sơ đường </a:t>
            </a:r>
            <a:r>
              <a:rPr sz="1200" i="1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(sau </a:t>
            </a:r>
            <a:r>
              <a:rPr sz="1200" dirty="0">
                <a:latin typeface="Times New Roman"/>
                <a:cs typeface="Times New Roman"/>
              </a:rPr>
              <a:t>đây gọi là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thô </a:t>
            </a:r>
            <a:r>
              <a:rPr sz="1200" spc="-5" dirty="0">
                <a:latin typeface="Times New Roman"/>
                <a:cs typeface="Times New Roman"/>
              </a:rPr>
              <a:t>sơ) gồm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đạp  </a:t>
            </a:r>
            <a:r>
              <a:rPr sz="1200" dirty="0">
                <a:latin typeface="Times New Roman"/>
                <a:cs typeface="Times New Roman"/>
              </a:rPr>
              <a:t>(kể </a:t>
            </a:r>
            <a:r>
              <a:rPr sz="1200" spc="-5" dirty="0">
                <a:latin typeface="Times New Roman"/>
                <a:cs typeface="Times New Roman"/>
              </a:rPr>
              <a:t>cả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đạp máy),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xích </a:t>
            </a:r>
            <a:r>
              <a:rPr sz="1200" dirty="0">
                <a:latin typeface="Times New Roman"/>
                <a:cs typeface="Times New Roman"/>
              </a:rPr>
              <a:t>lô,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lăn dùng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khuyết </a:t>
            </a:r>
            <a:r>
              <a:rPr sz="1200" dirty="0">
                <a:latin typeface="Times New Roman"/>
                <a:cs typeface="Times New Roman"/>
              </a:rPr>
              <a:t>tật,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súc vật kéo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-55" dirty="0">
                <a:latin typeface="Times New Roman"/>
                <a:cs typeface="Times New Roman"/>
              </a:rPr>
              <a:t>loại 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t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ơng</a:t>
            </a:r>
            <a:r>
              <a:rPr sz="1200" spc="-3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tự.</a:t>
            </a:r>
          </a:p>
          <a:p>
            <a:pPr marL="12700" marR="6350" indent="456565" algn="just">
              <a:lnSpc>
                <a:spcPct val="110000"/>
              </a:lnSpc>
              <a:spcBef>
                <a:spcPts val="610"/>
              </a:spcBef>
              <a:buFont typeface="Times New Roman"/>
              <a:buAutoNum type="arabicPeriod" startAt="23"/>
              <a:tabLst>
                <a:tab pos="701675" algn="l"/>
              </a:tabLst>
            </a:pPr>
            <a:r>
              <a:rPr sz="1200" i="1" dirty="0">
                <a:latin typeface="Times New Roman"/>
                <a:cs typeface="Times New Roman"/>
              </a:rPr>
              <a:t>Xe </a:t>
            </a:r>
            <a:r>
              <a:rPr sz="1200" i="1" spc="-5" dirty="0">
                <a:latin typeface="Times New Roman"/>
                <a:cs typeface="Times New Roman"/>
              </a:rPr>
              <a:t>máy chuyên </a:t>
            </a:r>
            <a:r>
              <a:rPr sz="1200" i="1" dirty="0">
                <a:latin typeface="Times New Roman"/>
                <a:cs typeface="Times New Roman"/>
              </a:rPr>
              <a:t>dùng </a:t>
            </a:r>
            <a:r>
              <a:rPr sz="1200" spc="-5" dirty="0">
                <a:latin typeface="Times New Roman"/>
                <a:cs typeface="Times New Roman"/>
              </a:rPr>
              <a:t>gồm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máy thi </a:t>
            </a:r>
            <a:r>
              <a:rPr sz="1200" spc="-5" dirty="0">
                <a:latin typeface="Times New Roman"/>
                <a:cs typeface="Times New Roman"/>
              </a:rPr>
              <a:t>công,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máy nông </a:t>
            </a:r>
            <a:r>
              <a:rPr sz="1200" spc="-5" dirty="0">
                <a:latin typeface="Times New Roman"/>
                <a:cs typeface="Times New Roman"/>
              </a:rPr>
              <a:t>nghiệp, </a:t>
            </a:r>
            <a:r>
              <a:rPr sz="1200" dirty="0">
                <a:latin typeface="Times New Roman"/>
                <a:cs typeface="Times New Roman"/>
              </a:rPr>
              <a:t>lâm </a:t>
            </a:r>
            <a:r>
              <a:rPr sz="1200" spc="-5" dirty="0">
                <a:latin typeface="Times New Roman"/>
                <a:cs typeface="Times New Roman"/>
              </a:rPr>
              <a:t>nghiệp </a:t>
            </a:r>
            <a:r>
              <a:rPr sz="1200" spc="5" dirty="0">
                <a:latin typeface="Times New Roman"/>
                <a:cs typeface="Times New Roman"/>
              </a:rPr>
              <a:t>và 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đặc </a:t>
            </a:r>
            <a:r>
              <a:rPr sz="1200" dirty="0">
                <a:latin typeface="Times New Roman"/>
                <a:cs typeface="Times New Roman"/>
              </a:rPr>
              <a:t>chủng khác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-5" dirty="0">
                <a:latin typeface="Times New Roman"/>
                <a:cs typeface="Times New Roman"/>
              </a:rPr>
              <a:t>vào </a:t>
            </a:r>
            <a:r>
              <a:rPr sz="1200" dirty="0">
                <a:latin typeface="Times New Roman"/>
                <a:cs typeface="Times New Roman"/>
              </a:rPr>
              <a:t>mục đích quốc phòng,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ninh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3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  <a:p>
            <a:pPr marL="12700" marR="5080" indent="456565" algn="just">
              <a:lnSpc>
                <a:spcPct val="110300"/>
              </a:lnSpc>
              <a:spcBef>
                <a:spcPts val="595"/>
              </a:spcBef>
              <a:buFont typeface="Times New Roman"/>
              <a:buAutoNum type="arabicPeriod" startAt="23"/>
              <a:tabLst>
                <a:tab pos="661035" algn="l"/>
              </a:tabLst>
            </a:pPr>
            <a:r>
              <a:rPr sz="1200" i="1" spc="-5" dirty="0">
                <a:latin typeface="Times New Roman"/>
                <a:cs typeface="Times New Roman"/>
              </a:rPr>
              <a:t>Ô </a:t>
            </a:r>
            <a:r>
              <a:rPr sz="1200" i="1" dirty="0">
                <a:latin typeface="Times New Roman"/>
                <a:cs typeface="Times New Roman"/>
              </a:rPr>
              <a:t>tô </a:t>
            </a:r>
            <a:r>
              <a:rPr sz="1200" i="1" spc="-5" dirty="0">
                <a:latin typeface="Times New Roman"/>
                <a:cs typeface="Times New Roman"/>
              </a:rPr>
              <a:t>chuyên </a:t>
            </a:r>
            <a:r>
              <a:rPr sz="1200" i="1" dirty="0">
                <a:latin typeface="Times New Roman"/>
                <a:cs typeface="Times New Roman"/>
              </a:rPr>
              <a:t>dùng </a:t>
            </a:r>
            <a:r>
              <a:rPr sz="1200" dirty="0">
                <a:latin typeface="Times New Roman"/>
                <a:cs typeface="Times New Roman"/>
              </a:rPr>
              <a:t>là ô tô </a:t>
            </a:r>
            <a:r>
              <a:rPr sz="1200" spc="-5" dirty="0">
                <a:latin typeface="Times New Roman"/>
                <a:cs typeface="Times New Roman"/>
              </a:rPr>
              <a:t>có kết cấu </a:t>
            </a:r>
            <a:r>
              <a:rPr sz="1200" dirty="0">
                <a:latin typeface="Times New Roman"/>
                <a:cs typeface="Times New Roman"/>
              </a:rPr>
              <a:t>và trang bị để thực hiện một </a:t>
            </a:r>
            <a:r>
              <a:rPr sz="1200" spc="-5" dirty="0">
                <a:latin typeface="Times New Roman"/>
                <a:cs typeface="Times New Roman"/>
              </a:rPr>
              <a:t>chức </a:t>
            </a:r>
            <a:r>
              <a:rPr sz="1200" dirty="0">
                <a:latin typeface="Times New Roman"/>
                <a:cs typeface="Times New Roman"/>
              </a:rPr>
              <a:t>năng công  dụng đặc biệt, </a:t>
            </a:r>
            <a:r>
              <a:rPr sz="1200" spc="-5" dirty="0">
                <a:latin typeface="Times New Roman"/>
                <a:cs typeface="Times New Roman"/>
              </a:rPr>
              <a:t>bao gồm: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 err="1">
                <a:latin typeface="Times New Roman"/>
                <a:cs typeface="Times New Roman"/>
              </a:rPr>
              <a:t>quét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ô tô hút </a:t>
            </a:r>
            <a:r>
              <a:rPr sz="1200" spc="-5" dirty="0">
                <a:latin typeface="Times New Roman"/>
                <a:cs typeface="Times New Roman"/>
              </a:rPr>
              <a:t>chất </a:t>
            </a:r>
            <a:r>
              <a:rPr sz="1200" dirty="0">
                <a:latin typeface="Times New Roman"/>
                <a:cs typeface="Times New Roman"/>
              </a:rPr>
              <a:t>thải, ô tô trộn </a:t>
            </a:r>
            <a:r>
              <a:rPr sz="1200" spc="-10" dirty="0">
                <a:latin typeface="Times New Roman"/>
                <a:cs typeface="Times New Roman"/>
              </a:rPr>
              <a:t>vữa, </a:t>
            </a:r>
            <a:r>
              <a:rPr sz="1200" dirty="0">
                <a:latin typeface="Times New Roman"/>
                <a:cs typeface="Times New Roman"/>
              </a:rPr>
              <a:t>ô tô trộn </a:t>
            </a:r>
            <a:r>
              <a:rPr sz="1200" spc="-100" dirty="0">
                <a:latin typeface="Times New Roman"/>
                <a:cs typeface="Times New Roman"/>
              </a:rPr>
              <a:t>bê  </a:t>
            </a:r>
            <a:r>
              <a:rPr sz="1200" spc="-5" dirty="0">
                <a:latin typeface="Times New Roman"/>
                <a:cs typeface="Times New Roman"/>
              </a:rPr>
              <a:t>tông, </a:t>
            </a:r>
            <a:r>
              <a:rPr sz="1200" dirty="0">
                <a:latin typeface="Times New Roman"/>
                <a:cs typeface="Times New Roman"/>
              </a:rPr>
              <a:t>ô tô bơm bê </a:t>
            </a:r>
            <a:r>
              <a:rPr sz="1200" spc="-5" dirty="0">
                <a:latin typeface="Times New Roman"/>
                <a:cs typeface="Times New Roman"/>
              </a:rPr>
              <a:t>tông,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cần </a:t>
            </a:r>
            <a:r>
              <a:rPr sz="1200" dirty="0">
                <a:latin typeface="Times New Roman"/>
                <a:cs typeface="Times New Roman"/>
              </a:rPr>
              <a:t>cẩu, ô tô thang, ô tô </a:t>
            </a:r>
            <a:r>
              <a:rPr sz="1200" spc="-5" dirty="0">
                <a:latin typeface="Times New Roman"/>
                <a:cs typeface="Times New Roman"/>
              </a:rPr>
              <a:t>khoan,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cứu </a:t>
            </a:r>
            <a:r>
              <a:rPr sz="1200" dirty="0">
                <a:latin typeface="Times New Roman"/>
                <a:cs typeface="Times New Roman"/>
              </a:rPr>
              <a:t>hộ </a:t>
            </a:r>
            <a:r>
              <a:rPr sz="1200" spc="-5" dirty="0">
                <a:latin typeface="Times New Roman"/>
                <a:cs typeface="Times New Roman"/>
              </a:rPr>
              <a:t>giao thông, </a:t>
            </a:r>
            <a:r>
              <a:rPr sz="1200" dirty="0">
                <a:latin typeface="Times New Roman"/>
                <a:cs typeface="Times New Roman"/>
              </a:rPr>
              <a:t>ô tô  </a:t>
            </a:r>
            <a:r>
              <a:rPr sz="1200" spc="-5" dirty="0">
                <a:latin typeface="Times New Roman"/>
                <a:cs typeface="Times New Roman"/>
              </a:rPr>
              <a:t>chuyên </a:t>
            </a:r>
            <a:r>
              <a:rPr sz="1200" dirty="0">
                <a:latin typeface="Times New Roman"/>
                <a:cs typeface="Times New Roman"/>
              </a:rPr>
              <a:t>dùng loại </a:t>
            </a:r>
            <a:r>
              <a:rPr sz="1200" spc="-5" dirty="0" err="1">
                <a:latin typeface="Times New Roman"/>
                <a:cs typeface="Times New Roman"/>
              </a:rPr>
              <a:t>khác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10" dirty="0" err="1" smtClean="0">
                <a:latin typeface="Times New Roman"/>
                <a:cs typeface="Times New Roman"/>
              </a:rPr>
              <a:t>nh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truyền </a:t>
            </a:r>
            <a:r>
              <a:rPr sz="1200" dirty="0">
                <a:latin typeface="Times New Roman"/>
                <a:cs typeface="Times New Roman"/>
              </a:rPr>
              <a:t>hình, ô </a:t>
            </a:r>
            <a:r>
              <a:rPr sz="1200" spc="-5" dirty="0">
                <a:latin typeface="Times New Roman"/>
                <a:cs typeface="Times New Roman"/>
              </a:rPr>
              <a:t>tô </a:t>
            </a:r>
            <a:r>
              <a:rPr sz="1200" dirty="0">
                <a:latin typeface="Times New Roman"/>
                <a:cs typeface="Times New Roman"/>
              </a:rPr>
              <a:t>kiểm tra </a:t>
            </a:r>
            <a:r>
              <a:rPr sz="1200" spc="-5" dirty="0">
                <a:latin typeface="Times New Roman"/>
                <a:cs typeface="Times New Roman"/>
              </a:rPr>
              <a:t>cáp </a:t>
            </a:r>
            <a:r>
              <a:rPr sz="1200" dirty="0">
                <a:latin typeface="Times New Roman"/>
                <a:cs typeface="Times New Roman"/>
              </a:rPr>
              <a:t>điện </a:t>
            </a:r>
            <a:r>
              <a:rPr sz="1200" spc="-5" dirty="0">
                <a:latin typeface="Times New Roman"/>
                <a:cs typeface="Times New Roman"/>
              </a:rPr>
              <a:t>ngầm,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chụp </a:t>
            </a:r>
            <a:r>
              <a:rPr sz="1200" spc="-90" dirty="0">
                <a:latin typeface="Times New Roman"/>
                <a:cs typeface="Times New Roman"/>
              </a:rPr>
              <a:t>X-  </a:t>
            </a:r>
            <a:r>
              <a:rPr sz="1200" spc="-5" dirty="0">
                <a:latin typeface="Times New Roman"/>
                <a:cs typeface="Times New Roman"/>
              </a:rPr>
              <a:t>quang, </a:t>
            </a:r>
            <a:r>
              <a:rPr sz="1200" dirty="0">
                <a:latin typeface="Times New Roman"/>
                <a:cs typeface="Times New Roman"/>
              </a:rPr>
              <a:t>ô tô phẫu </a:t>
            </a:r>
            <a:r>
              <a:rPr sz="1200" dirty="0" err="1">
                <a:latin typeface="Times New Roman"/>
                <a:cs typeface="Times New Roman"/>
              </a:rPr>
              <a:t>thuật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14" dirty="0" smtClean="0">
                <a:latin typeface="Times New Roman"/>
                <a:cs typeface="Times New Roman"/>
              </a:rPr>
              <a:t>l</a:t>
            </a:r>
            <a:r>
              <a:rPr lang="vi-VN" sz="1200" spc="-114" dirty="0" smtClean="0">
                <a:latin typeface="Times New Roman"/>
                <a:cs typeface="Times New Roman"/>
              </a:rPr>
              <a:t>ư</a:t>
            </a:r>
            <a:r>
              <a:rPr sz="1200" spc="-114" dirty="0" smtClean="0">
                <a:latin typeface="Times New Roman"/>
                <a:cs typeface="Times New Roman"/>
              </a:rPr>
              <a:t>u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động.</a:t>
            </a:r>
            <a:endParaRPr sz="12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ct val="110800"/>
              </a:lnSpc>
              <a:spcBef>
                <a:spcPts val="590"/>
              </a:spcBef>
              <a:buFont typeface="Times New Roman"/>
              <a:buAutoNum type="arabicPeriod" startAt="23"/>
              <a:tabLst>
                <a:tab pos="701675" algn="l"/>
              </a:tabLst>
            </a:pPr>
            <a:r>
              <a:rPr sz="1200" i="1" spc="-5" dirty="0">
                <a:latin typeface="Times New Roman"/>
                <a:cs typeface="Times New Roman"/>
              </a:rPr>
              <a:t>Phương tiện </a:t>
            </a:r>
            <a:r>
              <a:rPr sz="1200" i="1" dirty="0">
                <a:latin typeface="Times New Roman"/>
                <a:cs typeface="Times New Roman"/>
              </a:rPr>
              <a:t>tham gia giao thông </a:t>
            </a:r>
            <a:r>
              <a:rPr sz="1200" i="1" spc="-5" dirty="0">
                <a:latin typeface="Times New Roman"/>
                <a:cs typeface="Times New Roman"/>
              </a:rPr>
              <a:t>đường </a:t>
            </a:r>
            <a:r>
              <a:rPr sz="1200" i="1" dirty="0">
                <a:latin typeface="Times New Roman"/>
                <a:cs typeface="Times New Roman"/>
              </a:rPr>
              <a:t>bộ </a:t>
            </a:r>
            <a:r>
              <a:rPr sz="1200" dirty="0" err="1">
                <a:latin typeface="Times New Roman"/>
                <a:cs typeface="Times New Roman"/>
              </a:rPr>
              <a:t>gồm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spc="-5" dirty="0" err="1">
                <a:latin typeface="Times New Roman"/>
                <a:cs typeface="Times New Roman"/>
              </a:rPr>
              <a:t>giao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thông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đường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bộ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máy </a:t>
            </a:r>
            <a:r>
              <a:rPr sz="1200" spc="-5" dirty="0">
                <a:latin typeface="Times New Roman"/>
                <a:cs typeface="Times New Roman"/>
              </a:rPr>
              <a:t>chuyên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dùng.</a:t>
            </a:r>
            <a:endParaRPr sz="1200" dirty="0">
              <a:latin typeface="Times New Roman"/>
              <a:cs typeface="Times New Roman"/>
            </a:endParaRPr>
          </a:p>
          <a:p>
            <a:pPr marL="12700" marR="6350" indent="456565" algn="just">
              <a:lnSpc>
                <a:spcPct val="110000"/>
              </a:lnSpc>
              <a:spcBef>
                <a:spcPts val="600"/>
              </a:spcBef>
              <a:buFont typeface="Times New Roman"/>
              <a:buAutoNum type="arabicPeriod" startAt="23"/>
              <a:tabLst>
                <a:tab pos="698500" algn="l"/>
              </a:tabLst>
            </a:pPr>
            <a:r>
              <a:rPr sz="1200" i="1" spc="-5" dirty="0">
                <a:latin typeface="Times New Roman"/>
                <a:cs typeface="Times New Roman"/>
              </a:rPr>
              <a:t>Trọng </a:t>
            </a:r>
            <a:r>
              <a:rPr sz="1200" i="1" dirty="0">
                <a:latin typeface="Times New Roman"/>
                <a:cs typeface="Times New Roman"/>
              </a:rPr>
              <a:t>tải </a:t>
            </a:r>
            <a:r>
              <a:rPr sz="1200" dirty="0">
                <a:latin typeface="Times New Roman"/>
                <a:cs typeface="Times New Roman"/>
              </a:rPr>
              <a:t>là </a:t>
            </a:r>
            <a:r>
              <a:rPr sz="1200" dirty="0" err="1">
                <a:latin typeface="Times New Roman"/>
                <a:cs typeface="Times New Roman"/>
              </a:rPr>
              <a:t>khối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hàng hóa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phép </a:t>
            </a:r>
            <a:r>
              <a:rPr sz="1200" spc="-5" dirty="0">
                <a:latin typeface="Times New Roman"/>
                <a:cs typeface="Times New Roman"/>
              </a:rPr>
              <a:t>chuyên </a:t>
            </a:r>
            <a:r>
              <a:rPr sz="1200" spc="-5" dirty="0" err="1">
                <a:latin typeface="Times New Roman"/>
                <a:cs typeface="Times New Roman"/>
              </a:rPr>
              <a:t>chở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xác </a:t>
            </a:r>
            <a:r>
              <a:rPr sz="1200" dirty="0" err="1">
                <a:latin typeface="Times New Roman"/>
                <a:cs typeface="Times New Roman"/>
              </a:rPr>
              <a:t>định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theo</a:t>
            </a:r>
            <a:r>
              <a:rPr lang="en-US" sz="1200" spc="-114" dirty="0">
                <a:latin typeface="Times New Roman"/>
                <a:cs typeface="Times New Roman"/>
              </a:rPr>
              <a:t> </a:t>
            </a:r>
            <a:r>
              <a:rPr lang="en-US" sz="1200" spc="-114" dirty="0" err="1" smtClean="0">
                <a:latin typeface="Times New Roman"/>
                <a:cs typeface="Times New Roman"/>
              </a:rPr>
              <a:t>Giấy</a:t>
            </a:r>
            <a:r>
              <a:rPr lang="en-US" sz="1200" spc="-114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chứng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nhận </a:t>
            </a:r>
            <a:r>
              <a:rPr sz="1200" dirty="0">
                <a:latin typeface="Times New Roman"/>
                <a:cs typeface="Times New Roman"/>
              </a:rPr>
              <a:t>kiểm định an toàn </a:t>
            </a:r>
            <a:r>
              <a:rPr sz="1200" spc="5" dirty="0">
                <a:latin typeface="Times New Roman"/>
                <a:cs typeface="Times New Roman"/>
              </a:rPr>
              <a:t>kỹ </a:t>
            </a:r>
            <a:r>
              <a:rPr sz="1200" dirty="0">
                <a:latin typeface="Times New Roman"/>
                <a:cs typeface="Times New Roman"/>
              </a:rPr>
              <a:t>thuật và bảo </a:t>
            </a:r>
            <a:r>
              <a:rPr sz="1200" spc="5" dirty="0">
                <a:latin typeface="Times New Roman"/>
                <a:cs typeface="Times New Roman"/>
              </a:rPr>
              <a:t>vệ </a:t>
            </a:r>
            <a:r>
              <a:rPr sz="1200" dirty="0" err="1">
                <a:latin typeface="Times New Roman"/>
                <a:cs typeface="Times New Roman"/>
              </a:rPr>
              <a:t>môi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ờng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tiên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215" dirty="0">
                <a:latin typeface="Times New Roman"/>
                <a:cs typeface="Times New Roman"/>
              </a:rPr>
              <a:t>cơ  </a:t>
            </a:r>
            <a:r>
              <a:rPr sz="1200" spc="-5" dirty="0" err="1">
                <a:latin typeface="Times New Roman"/>
                <a:cs typeface="Times New Roman"/>
              </a:rPr>
              <a:t>giới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1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  <a:p>
            <a:pPr marL="697865" indent="-229235" algn="just">
              <a:lnSpc>
                <a:spcPct val="100000"/>
              </a:lnSpc>
              <a:spcBef>
                <a:spcPts val="755"/>
              </a:spcBef>
              <a:buFont typeface="Times New Roman"/>
              <a:buAutoNum type="arabicPeriod" startAt="23"/>
              <a:tabLst>
                <a:tab pos="698500" algn="l"/>
              </a:tabLst>
            </a:pPr>
            <a:r>
              <a:rPr sz="1200" i="1" dirty="0">
                <a:latin typeface="Times New Roman"/>
                <a:cs typeface="Times New Roman"/>
              </a:rPr>
              <a:t>Tải </a:t>
            </a:r>
            <a:r>
              <a:rPr sz="1200" i="1" spc="-5" dirty="0">
                <a:latin typeface="Times New Roman"/>
                <a:cs typeface="Times New Roman"/>
              </a:rPr>
              <a:t>trọng </a:t>
            </a:r>
            <a:r>
              <a:rPr sz="1200" i="1" dirty="0">
                <a:latin typeface="Times New Roman"/>
                <a:cs typeface="Times New Roman"/>
              </a:rPr>
              <a:t>toàn bộ </a:t>
            </a:r>
            <a:r>
              <a:rPr sz="1200" i="1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là </a:t>
            </a:r>
            <a:r>
              <a:rPr sz="1200" spc="-5" dirty="0">
                <a:latin typeface="Times New Roman"/>
                <a:cs typeface="Times New Roman"/>
              </a:rPr>
              <a:t>tải </a:t>
            </a:r>
            <a:r>
              <a:rPr sz="1200" dirty="0">
                <a:latin typeface="Times New Roman"/>
                <a:cs typeface="Times New Roman"/>
              </a:rPr>
              <a:t>trọng bản thân xe cộng với </a:t>
            </a:r>
            <a:r>
              <a:rPr sz="1200" dirty="0" err="1">
                <a:latin typeface="Times New Roman"/>
                <a:cs typeface="Times New Roman"/>
              </a:rPr>
              <a:t>khối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chuyển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chở.</a:t>
            </a:r>
          </a:p>
          <a:p>
            <a:pPr marL="12700" marR="9525" indent="456565" algn="just">
              <a:lnSpc>
                <a:spcPct val="110000"/>
              </a:lnSpc>
              <a:spcBef>
                <a:spcPts val="605"/>
              </a:spcBef>
              <a:buFont typeface="Times New Roman"/>
              <a:buAutoNum type="arabicPeriod" startAt="23"/>
              <a:tabLst>
                <a:tab pos="708025" algn="l"/>
              </a:tabLst>
            </a:pPr>
            <a:r>
              <a:rPr sz="1200" i="1" spc="-5" dirty="0">
                <a:latin typeface="Times New Roman"/>
                <a:cs typeface="Times New Roman"/>
              </a:rPr>
              <a:t>Người </a:t>
            </a:r>
            <a:r>
              <a:rPr sz="1200" i="1" dirty="0">
                <a:latin typeface="Times New Roman"/>
                <a:cs typeface="Times New Roman"/>
              </a:rPr>
              <a:t>tham gia giao thông </a:t>
            </a:r>
            <a:r>
              <a:rPr sz="1200" spc="-5" dirty="0" err="1">
                <a:latin typeface="Times New Roman"/>
                <a:cs typeface="Times New Roman"/>
              </a:rPr>
              <a:t>gồm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khiển,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 err="1">
                <a:latin typeface="Times New Roman"/>
                <a:cs typeface="Times New Roman"/>
              </a:rPr>
              <a:t>dụng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lang="en-US" sz="1200" spc="-55" dirty="0">
                <a:latin typeface="Times New Roman"/>
                <a:cs typeface="Times New Roman"/>
              </a:rPr>
              <a:t> </a:t>
            </a:r>
            <a:r>
              <a:rPr lang="en-US" sz="1200" spc="-55" dirty="0" err="1" smtClean="0">
                <a:latin typeface="Times New Roman"/>
                <a:cs typeface="Times New Roman"/>
              </a:rPr>
              <a:t>tiện</a:t>
            </a:r>
            <a:r>
              <a:rPr lang="en-US" sz="1200" spc="-5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tham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bộ;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khiển, </a:t>
            </a:r>
            <a:r>
              <a:rPr sz="1200" spc="-5" dirty="0">
                <a:latin typeface="Times New Roman"/>
                <a:cs typeface="Times New Roman"/>
              </a:rPr>
              <a:t>dẫn dắt súc vật;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dirty="0" err="1">
                <a:latin typeface="Times New Roman"/>
                <a:cs typeface="Times New Roman"/>
              </a:rPr>
              <a:t>bộ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trên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đường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bộ</a:t>
            </a:r>
            <a:endParaRPr sz="1200" dirty="0">
              <a:latin typeface="Times New Roman"/>
              <a:cs typeface="Times New Roman"/>
            </a:endParaRPr>
          </a:p>
          <a:p>
            <a:pPr marL="12700" marR="7620" indent="456565" algn="just">
              <a:lnSpc>
                <a:spcPct val="110000"/>
              </a:lnSpc>
              <a:spcBef>
                <a:spcPts val="610"/>
              </a:spcBef>
              <a:buFont typeface="Times New Roman"/>
              <a:buAutoNum type="arabicPeriod" startAt="23"/>
              <a:tabLst>
                <a:tab pos="711200" algn="l"/>
              </a:tabLst>
            </a:pPr>
            <a:r>
              <a:rPr sz="1200" i="1" spc="-5" dirty="0">
                <a:latin typeface="Times New Roman"/>
                <a:cs typeface="Times New Roman"/>
              </a:rPr>
              <a:t>Người điều khiển phương tiện </a:t>
            </a:r>
            <a:r>
              <a:rPr sz="1200" spc="-5" dirty="0" err="1">
                <a:latin typeface="Times New Roman"/>
                <a:cs typeface="Times New Roman"/>
              </a:rPr>
              <a:t>gồm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khiển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giới,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thô sơ, </a:t>
            </a:r>
            <a:r>
              <a:rPr sz="1200" spc="-85" dirty="0">
                <a:latin typeface="Times New Roman"/>
                <a:cs typeface="Times New Roman"/>
              </a:rPr>
              <a:t>xe  </a:t>
            </a:r>
            <a:r>
              <a:rPr sz="1200" dirty="0">
                <a:latin typeface="Times New Roman"/>
                <a:cs typeface="Times New Roman"/>
              </a:rPr>
              <a:t>máy </a:t>
            </a:r>
            <a:r>
              <a:rPr sz="1200" spc="-5" dirty="0">
                <a:latin typeface="Times New Roman"/>
                <a:cs typeface="Times New Roman"/>
              </a:rPr>
              <a:t>chuyên </a:t>
            </a:r>
            <a:r>
              <a:rPr sz="1200" dirty="0">
                <a:latin typeface="Times New Roman"/>
                <a:cs typeface="Times New Roman"/>
              </a:rPr>
              <a:t>dùng tham gia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3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  <a:p>
            <a:pPr marL="697865" indent="-229235" algn="just">
              <a:lnSpc>
                <a:spcPct val="100000"/>
              </a:lnSpc>
              <a:spcBef>
                <a:spcPts val="745"/>
              </a:spcBef>
              <a:buFont typeface="Times New Roman"/>
              <a:buAutoNum type="arabicPeriod" startAt="23"/>
              <a:tabLst>
                <a:tab pos="698500" algn="l"/>
              </a:tabLst>
            </a:pPr>
            <a:r>
              <a:rPr sz="1200" i="1" spc="-5" dirty="0">
                <a:latin typeface="Times New Roman"/>
                <a:cs typeface="Times New Roman"/>
              </a:rPr>
              <a:t>Người </a:t>
            </a:r>
            <a:r>
              <a:rPr sz="1200" i="1" dirty="0">
                <a:latin typeface="Times New Roman"/>
                <a:cs typeface="Times New Roman"/>
              </a:rPr>
              <a:t>lái xe </a:t>
            </a:r>
            <a:r>
              <a:rPr sz="1200" dirty="0" err="1">
                <a:latin typeface="Times New Roman"/>
                <a:cs typeface="Times New Roman"/>
              </a:rPr>
              <a:t>là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spc="-5" dirty="0">
                <a:latin typeface="Times New Roman"/>
                <a:cs typeface="Times New Roman"/>
              </a:rPr>
              <a:t>khiển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</a:t>
            </a:r>
            <a:r>
              <a:rPr sz="1200" spc="-1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giới.</a:t>
            </a:r>
            <a:endParaRPr sz="1200" dirty="0">
              <a:latin typeface="Times New Roman"/>
              <a:cs typeface="Times New Roman"/>
            </a:endParaRPr>
          </a:p>
          <a:p>
            <a:pPr marL="12700" marR="7620" indent="456565" algn="just">
              <a:lnSpc>
                <a:spcPct val="110400"/>
              </a:lnSpc>
              <a:spcBef>
                <a:spcPts val="595"/>
              </a:spcBef>
              <a:buFont typeface="Times New Roman"/>
              <a:buAutoNum type="arabicPeriod" startAt="23"/>
              <a:tabLst>
                <a:tab pos="704850" algn="l"/>
              </a:tabLst>
            </a:pPr>
            <a:r>
              <a:rPr sz="1200" i="1" spc="-5" dirty="0">
                <a:latin typeface="Times New Roman"/>
                <a:cs typeface="Times New Roman"/>
              </a:rPr>
              <a:t>Người </a:t>
            </a:r>
            <a:r>
              <a:rPr sz="1200" i="1" dirty="0">
                <a:latin typeface="Times New Roman"/>
                <a:cs typeface="Times New Roman"/>
              </a:rPr>
              <a:t>điều </a:t>
            </a:r>
            <a:r>
              <a:rPr sz="1200" i="1" spc="-5" dirty="0">
                <a:latin typeface="Times New Roman"/>
                <a:cs typeface="Times New Roman"/>
              </a:rPr>
              <a:t>khiển giao </a:t>
            </a:r>
            <a:r>
              <a:rPr sz="1200" i="1" dirty="0">
                <a:latin typeface="Times New Roman"/>
                <a:cs typeface="Times New Roman"/>
              </a:rPr>
              <a:t>thông </a:t>
            </a:r>
            <a:r>
              <a:rPr sz="1200" dirty="0">
                <a:latin typeface="Times New Roman"/>
                <a:cs typeface="Times New Roman"/>
              </a:rPr>
              <a:t>là </a:t>
            </a:r>
            <a:r>
              <a:rPr sz="1200" spc="-5" dirty="0">
                <a:latin typeface="Times New Roman"/>
                <a:cs typeface="Times New Roman"/>
              </a:rPr>
              <a:t>cảnh sát giao thông;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nhiệm </a:t>
            </a:r>
            <a:r>
              <a:rPr sz="1200" spc="-210" dirty="0" err="1">
                <a:latin typeface="Times New Roman"/>
                <a:cs typeface="Times New Roman"/>
              </a:rPr>
              <a:t>vụ</a:t>
            </a:r>
            <a:r>
              <a:rPr sz="1200" spc="-210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dẫn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tại nơi thi </a:t>
            </a:r>
            <a:r>
              <a:rPr sz="1200" spc="-5" dirty="0">
                <a:latin typeface="Times New Roman"/>
                <a:cs typeface="Times New Roman"/>
              </a:rPr>
              <a:t>công, </a:t>
            </a:r>
            <a:r>
              <a:rPr sz="1200" dirty="0">
                <a:latin typeface="Times New Roman"/>
                <a:cs typeface="Times New Roman"/>
              </a:rPr>
              <a:t>nơi ùn tắc </a:t>
            </a:r>
            <a:r>
              <a:rPr sz="1200" spc="-5" dirty="0">
                <a:latin typeface="Times New Roman"/>
                <a:cs typeface="Times New Roman"/>
              </a:rPr>
              <a:t>giao thông,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spc="-5" dirty="0">
                <a:latin typeface="Times New Roman"/>
                <a:cs typeface="Times New Roman"/>
              </a:rPr>
              <a:t>bến </a:t>
            </a:r>
            <a:r>
              <a:rPr sz="1200" dirty="0">
                <a:latin typeface="Times New Roman"/>
                <a:cs typeface="Times New Roman"/>
              </a:rPr>
              <a:t>phà, tại </a:t>
            </a:r>
            <a:r>
              <a:rPr sz="1200" spc="-5" dirty="0" err="1">
                <a:latin typeface="Times New Roman"/>
                <a:cs typeface="Times New Roman"/>
              </a:rPr>
              <a:t>cầu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204" dirty="0">
                <a:latin typeface="Times New Roman"/>
                <a:cs typeface="Times New Roman"/>
              </a:rPr>
              <a:t>bộ </a:t>
            </a:r>
            <a:r>
              <a:rPr sz="1200" spc="-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chung </a:t>
            </a:r>
            <a:r>
              <a:rPr sz="1200" dirty="0" err="1">
                <a:latin typeface="Times New Roman"/>
                <a:cs typeface="Times New Roman"/>
              </a:rPr>
              <a:t>với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3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sắt.</a:t>
            </a:r>
            <a:endParaRPr sz="1200" dirty="0">
              <a:latin typeface="Times New Roman"/>
              <a:cs typeface="Times New Roman"/>
            </a:endParaRPr>
          </a:p>
          <a:p>
            <a:pPr marL="12700" marR="10160" indent="456565" algn="just">
              <a:lnSpc>
                <a:spcPct val="110000"/>
              </a:lnSpc>
              <a:spcBef>
                <a:spcPts val="600"/>
              </a:spcBef>
              <a:buFont typeface="Times New Roman"/>
              <a:buAutoNum type="arabicPeriod" startAt="23"/>
              <a:tabLst>
                <a:tab pos="706120" algn="l"/>
              </a:tabLst>
            </a:pPr>
            <a:r>
              <a:rPr sz="1200" i="1" dirty="0">
                <a:latin typeface="Times New Roman"/>
                <a:cs typeface="Times New Roman"/>
              </a:rPr>
              <a:t>Hành </a:t>
            </a:r>
            <a:r>
              <a:rPr sz="1200" i="1" spc="-5" dirty="0">
                <a:latin typeface="Times New Roman"/>
                <a:cs typeface="Times New Roman"/>
              </a:rPr>
              <a:t>khách </a:t>
            </a:r>
            <a:r>
              <a:rPr sz="1200" dirty="0" err="1">
                <a:latin typeface="Times New Roman"/>
                <a:cs typeface="Times New Roman"/>
              </a:rPr>
              <a:t>là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chở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 err="1">
                <a:latin typeface="Times New Roman"/>
                <a:cs typeface="Times New Roman"/>
              </a:rPr>
              <a:t>hành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khách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đường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bộ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có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trả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tiền.</a:t>
            </a:r>
            <a:endParaRPr sz="1200" dirty="0">
              <a:latin typeface="Times New Roman"/>
              <a:cs typeface="Times New Roman"/>
            </a:endParaRPr>
          </a:p>
          <a:p>
            <a:pPr marL="12700" marR="10795" indent="456565" algn="just">
              <a:lnSpc>
                <a:spcPct val="110000"/>
              </a:lnSpc>
              <a:spcBef>
                <a:spcPts val="615"/>
              </a:spcBef>
              <a:buFont typeface="Times New Roman"/>
              <a:buAutoNum type="arabicPeriod" startAt="23"/>
              <a:tabLst>
                <a:tab pos="703580" algn="l"/>
              </a:tabLst>
            </a:pPr>
            <a:r>
              <a:rPr sz="1200" i="1" dirty="0">
                <a:latin typeface="Times New Roman"/>
                <a:cs typeface="Times New Roman"/>
              </a:rPr>
              <a:t>Hành lý </a:t>
            </a:r>
            <a:r>
              <a:rPr sz="1200" dirty="0">
                <a:latin typeface="Times New Roman"/>
                <a:cs typeface="Times New Roman"/>
              </a:rPr>
              <a:t>là </a:t>
            </a:r>
            <a:r>
              <a:rPr sz="1200" spc="-5" dirty="0">
                <a:latin typeface="Times New Roman"/>
                <a:cs typeface="Times New Roman"/>
              </a:rPr>
              <a:t>vật phẩm </a:t>
            </a:r>
            <a:r>
              <a:rPr sz="1200" dirty="0">
                <a:latin typeface="Times New Roman"/>
                <a:cs typeface="Times New Roman"/>
              </a:rPr>
              <a:t>mà </a:t>
            </a:r>
            <a:r>
              <a:rPr sz="1200" spc="-5" dirty="0">
                <a:latin typeface="Times New Roman"/>
                <a:cs typeface="Times New Roman"/>
              </a:rPr>
              <a:t>hành khách </a:t>
            </a:r>
            <a:r>
              <a:rPr sz="1200" dirty="0">
                <a:latin typeface="Times New Roman"/>
                <a:cs typeface="Times New Roman"/>
              </a:rPr>
              <a:t>mang theo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 err="1">
                <a:latin typeface="Times New Roman"/>
                <a:cs typeface="Times New Roman"/>
              </a:rPr>
              <a:t>cùng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hoặc </a:t>
            </a:r>
            <a:r>
              <a:rPr sz="1200" spc="-75" dirty="0">
                <a:latin typeface="Times New Roman"/>
                <a:cs typeface="Times New Roman"/>
              </a:rPr>
              <a:t>gửi  </a:t>
            </a:r>
            <a:r>
              <a:rPr sz="1200" dirty="0" err="1">
                <a:latin typeface="Times New Roman"/>
                <a:cs typeface="Times New Roman"/>
              </a:rPr>
              <a:t>theo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khác.</a:t>
            </a:r>
          </a:p>
          <a:p>
            <a:pPr marL="12700" marR="7620" indent="456565" algn="just">
              <a:lnSpc>
                <a:spcPct val="110000"/>
              </a:lnSpc>
              <a:spcBef>
                <a:spcPts val="600"/>
              </a:spcBef>
              <a:buFont typeface="Times New Roman"/>
              <a:buAutoNum type="arabicPeriod" startAt="23"/>
              <a:tabLst>
                <a:tab pos="720090" algn="l"/>
              </a:tabLst>
            </a:pPr>
            <a:r>
              <a:rPr sz="1200" i="1" dirty="0">
                <a:latin typeface="Times New Roman"/>
                <a:cs typeface="Times New Roman"/>
              </a:rPr>
              <a:t>Hàng hóa </a:t>
            </a:r>
            <a:r>
              <a:rPr sz="1200" dirty="0">
                <a:latin typeface="Times New Roman"/>
                <a:cs typeface="Times New Roman"/>
              </a:rPr>
              <a:t>là máy móc, </a:t>
            </a:r>
            <a:r>
              <a:rPr sz="1200" spc="-5" dirty="0">
                <a:latin typeface="Times New Roman"/>
                <a:cs typeface="Times New Roman"/>
              </a:rPr>
              <a:t>thiết </a:t>
            </a:r>
            <a:r>
              <a:rPr sz="1200" dirty="0">
                <a:latin typeface="Times New Roman"/>
                <a:cs typeface="Times New Roman"/>
              </a:rPr>
              <a:t>bị, </a:t>
            </a:r>
            <a:r>
              <a:rPr sz="1200" spc="-5" dirty="0">
                <a:latin typeface="Times New Roman"/>
                <a:cs typeface="Times New Roman"/>
              </a:rPr>
              <a:t>nguyên </a:t>
            </a:r>
            <a:r>
              <a:rPr sz="1200" dirty="0">
                <a:latin typeface="Times New Roman"/>
                <a:cs typeface="Times New Roman"/>
              </a:rPr>
              <a:t>vật </a:t>
            </a:r>
            <a:r>
              <a:rPr sz="1200" spc="-5" dirty="0">
                <a:latin typeface="Times New Roman"/>
                <a:cs typeface="Times New Roman"/>
              </a:rPr>
              <a:t>liệu, </a:t>
            </a:r>
            <a:r>
              <a:rPr sz="1200" dirty="0">
                <a:latin typeface="Times New Roman"/>
                <a:cs typeface="Times New Roman"/>
              </a:rPr>
              <a:t>nhiên </a:t>
            </a:r>
            <a:r>
              <a:rPr sz="1200" spc="-5" dirty="0">
                <a:latin typeface="Times New Roman"/>
                <a:cs typeface="Times New Roman"/>
              </a:rPr>
              <a:t>liệu, hàng </a:t>
            </a:r>
            <a:r>
              <a:rPr sz="1200" dirty="0">
                <a:latin typeface="Times New Roman"/>
                <a:cs typeface="Times New Roman"/>
              </a:rPr>
              <a:t>tiêu dùng,  động </a:t>
            </a:r>
            <a:r>
              <a:rPr sz="1200" spc="-5" dirty="0">
                <a:latin typeface="Times New Roman"/>
                <a:cs typeface="Times New Roman"/>
              </a:rPr>
              <a:t>vật sống </a:t>
            </a:r>
            <a:r>
              <a:rPr sz="1200" dirty="0">
                <a:latin typeface="Times New Roman"/>
                <a:cs typeface="Times New Roman"/>
              </a:rPr>
              <a:t>và các động </a:t>
            </a:r>
            <a:r>
              <a:rPr sz="1200" spc="-5" dirty="0">
                <a:latin typeface="Times New Roman"/>
                <a:cs typeface="Times New Roman"/>
              </a:rPr>
              <a:t>sản </a:t>
            </a:r>
            <a:r>
              <a:rPr sz="1200" spc="-5" dirty="0" err="1">
                <a:latin typeface="Times New Roman"/>
                <a:cs typeface="Times New Roman"/>
              </a:rPr>
              <a:t>khác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vận chuyển </a:t>
            </a:r>
            <a:r>
              <a:rPr sz="1200" dirty="0" err="1">
                <a:latin typeface="Times New Roman"/>
                <a:cs typeface="Times New Roman"/>
              </a:rPr>
              <a:t>bằng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 err="1">
                <a:latin typeface="Times New Roman"/>
                <a:cs typeface="Times New Roman"/>
              </a:rPr>
              <a:t>giao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thông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đường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bộ</a:t>
            </a:r>
            <a:r>
              <a:rPr lang="en-US" sz="1200" dirty="0" smtClean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 marR="10795" indent="456565" algn="just">
              <a:lnSpc>
                <a:spcPct val="110100"/>
              </a:lnSpc>
              <a:spcBef>
                <a:spcPts val="610"/>
              </a:spcBef>
              <a:buFont typeface="Times New Roman"/>
              <a:buAutoNum type="arabicPeriod" startAt="23"/>
              <a:tabLst>
                <a:tab pos="700405" algn="l"/>
              </a:tabLst>
            </a:pPr>
            <a:r>
              <a:rPr sz="1200" i="1" spc="-5" dirty="0">
                <a:latin typeface="Times New Roman"/>
                <a:cs typeface="Times New Roman"/>
              </a:rPr>
              <a:t>Hàng </a:t>
            </a:r>
            <a:r>
              <a:rPr sz="1200" i="1" dirty="0">
                <a:latin typeface="Times New Roman"/>
                <a:cs typeface="Times New Roman"/>
              </a:rPr>
              <a:t>nguy hiểm </a:t>
            </a:r>
            <a:r>
              <a:rPr sz="1200" dirty="0">
                <a:latin typeface="Times New Roman"/>
                <a:cs typeface="Times New Roman"/>
              </a:rPr>
              <a:t>là hàng hóa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chứa các </a:t>
            </a:r>
            <a:r>
              <a:rPr sz="1200" spc="-5" dirty="0">
                <a:latin typeface="Times New Roman"/>
                <a:cs typeface="Times New Roman"/>
              </a:rPr>
              <a:t>chất </a:t>
            </a:r>
            <a:r>
              <a:rPr sz="1200" dirty="0">
                <a:latin typeface="Times New Roman"/>
                <a:cs typeface="Times New Roman"/>
              </a:rPr>
              <a:t>nguy hiểm khi </a:t>
            </a:r>
            <a:r>
              <a:rPr sz="1200" spc="-5" dirty="0">
                <a:latin typeface="Times New Roman"/>
                <a:cs typeface="Times New Roman"/>
              </a:rPr>
              <a:t>chở </a:t>
            </a:r>
            <a:r>
              <a:rPr sz="1200" dirty="0" err="1">
                <a:latin typeface="Times New Roman"/>
                <a:cs typeface="Times New Roman"/>
              </a:rPr>
              <a:t>trên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105" dirty="0">
                <a:latin typeface="Times New Roman"/>
                <a:cs typeface="Times New Roman"/>
              </a:rPr>
              <a:t>có  </a:t>
            </a:r>
            <a:r>
              <a:rPr sz="1200" dirty="0">
                <a:latin typeface="Times New Roman"/>
                <a:cs typeface="Times New Roman"/>
              </a:rPr>
              <a:t>khả năng </a:t>
            </a:r>
            <a:r>
              <a:rPr sz="1200" spc="5" dirty="0">
                <a:latin typeface="Times New Roman"/>
                <a:cs typeface="Times New Roman"/>
              </a:rPr>
              <a:t>gây </a:t>
            </a:r>
            <a:r>
              <a:rPr sz="1200" dirty="0">
                <a:latin typeface="Times New Roman"/>
                <a:cs typeface="Times New Roman"/>
              </a:rPr>
              <a:t>nguy hại tới tính </a:t>
            </a:r>
            <a:r>
              <a:rPr sz="1200" spc="-5" dirty="0">
                <a:latin typeface="Times New Roman"/>
                <a:cs typeface="Times New Roman"/>
              </a:rPr>
              <a:t>mạng, </a:t>
            </a:r>
            <a:r>
              <a:rPr sz="1200" dirty="0">
                <a:latin typeface="Times New Roman"/>
                <a:cs typeface="Times New Roman"/>
              </a:rPr>
              <a:t>sức khỏe con </a:t>
            </a:r>
            <a:r>
              <a:rPr sz="1200" spc="-55" dirty="0" smtClean="0">
                <a:latin typeface="Times New Roman"/>
                <a:cs typeface="Times New Roman"/>
              </a:rPr>
              <a:t>ng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ời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dirty="0" err="1">
                <a:latin typeface="Times New Roman"/>
                <a:cs typeface="Times New Roman"/>
              </a:rPr>
              <a:t>môi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tr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toàn và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spc="-100" dirty="0">
                <a:latin typeface="Times New Roman"/>
                <a:cs typeface="Times New Roman"/>
              </a:rPr>
              <a:t>ninh  </a:t>
            </a:r>
            <a:r>
              <a:rPr sz="1200" dirty="0">
                <a:latin typeface="Times New Roman"/>
                <a:cs typeface="Times New Roman"/>
              </a:rPr>
              <a:t>quốc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gia.</a:t>
            </a:r>
            <a:endParaRPr sz="1200" dirty="0">
              <a:latin typeface="Times New Roman"/>
              <a:cs typeface="Times New Roman"/>
            </a:endParaRPr>
          </a:p>
          <a:p>
            <a:pPr marL="12700" marR="10160" indent="456565" algn="just">
              <a:lnSpc>
                <a:spcPct val="110800"/>
              </a:lnSpc>
              <a:spcBef>
                <a:spcPts val="585"/>
              </a:spcBef>
              <a:buFont typeface="Times New Roman"/>
              <a:buAutoNum type="arabicPeriod" startAt="23"/>
              <a:tabLst>
                <a:tab pos="713740" algn="l"/>
              </a:tabLst>
            </a:pPr>
            <a:r>
              <a:rPr sz="1200" i="1" dirty="0">
                <a:latin typeface="Times New Roman"/>
                <a:cs typeface="Times New Roman"/>
              </a:rPr>
              <a:t>Vận tải </a:t>
            </a:r>
            <a:r>
              <a:rPr sz="1200" i="1" spc="-5" dirty="0">
                <a:latin typeface="Times New Roman"/>
                <a:cs typeface="Times New Roman"/>
              </a:rPr>
              <a:t>đường </a:t>
            </a:r>
            <a:r>
              <a:rPr sz="1200" i="1" dirty="0">
                <a:latin typeface="Times New Roman"/>
                <a:cs typeface="Times New Roman"/>
              </a:rPr>
              <a:t>bộ </a:t>
            </a:r>
            <a:r>
              <a:rPr sz="1200" dirty="0">
                <a:latin typeface="Times New Roman"/>
                <a:cs typeface="Times New Roman"/>
              </a:rPr>
              <a:t>là </a:t>
            </a:r>
            <a:r>
              <a:rPr sz="1200" spc="-5" dirty="0">
                <a:latin typeface="Times New Roman"/>
                <a:cs typeface="Times New Roman"/>
              </a:rPr>
              <a:t>hoạt </a:t>
            </a:r>
            <a:r>
              <a:rPr sz="1200" dirty="0">
                <a:latin typeface="Times New Roman"/>
                <a:cs typeface="Times New Roman"/>
              </a:rPr>
              <a:t>động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 err="1">
                <a:latin typeface="Times New Roman"/>
                <a:cs typeface="Times New Roman"/>
              </a:rPr>
              <a:t>dụng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ph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ơng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195" dirty="0">
                <a:latin typeface="Times New Roman"/>
                <a:cs typeface="Times New Roman"/>
              </a:rPr>
              <a:t>để 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spc="-5" dirty="0" err="1">
                <a:latin typeface="Times New Roman"/>
                <a:cs typeface="Times New Roman"/>
              </a:rPr>
              <a:t>chuyển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ng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ời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hàng hóa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4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10</a:t>
            </a:fld>
            <a:endParaRPr spc="-35" dirty="0"/>
          </a:p>
        </p:txBody>
      </p:sp>
      <p:sp>
        <p:nvSpPr>
          <p:cNvPr id="2" name="object 2"/>
          <p:cNvSpPr txBox="1"/>
          <p:nvPr/>
        </p:nvSpPr>
        <p:spPr>
          <a:xfrm>
            <a:off x="1247952" y="856234"/>
            <a:ext cx="5608955" cy="9029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525" indent="456565" algn="just">
              <a:lnSpc>
                <a:spcPct val="110000"/>
              </a:lnSpc>
              <a:spcBef>
                <a:spcPts val="100"/>
              </a:spcBef>
              <a:buFont typeface="Times New Roman"/>
              <a:buAutoNum type="arabicPeriod" startAt="38"/>
              <a:tabLst>
                <a:tab pos="703580" algn="l"/>
              </a:tabLst>
            </a:pPr>
            <a:r>
              <a:rPr sz="1200" i="1" spc="-5" dirty="0">
                <a:latin typeface="Times New Roman"/>
                <a:cs typeface="Times New Roman"/>
              </a:rPr>
              <a:t>Người vận </a:t>
            </a:r>
            <a:r>
              <a:rPr sz="1200" i="1" dirty="0">
                <a:latin typeface="Times New Roman"/>
                <a:cs typeface="Times New Roman"/>
              </a:rPr>
              <a:t>tải </a:t>
            </a:r>
            <a:r>
              <a:rPr sz="1200" dirty="0">
                <a:latin typeface="Times New Roman"/>
                <a:cs typeface="Times New Roman"/>
              </a:rPr>
              <a:t>là tổ </a:t>
            </a:r>
            <a:r>
              <a:rPr sz="1200" spc="-5" dirty="0">
                <a:latin typeface="Times New Roman"/>
                <a:cs typeface="Times New Roman"/>
              </a:rPr>
              <a:t>chức, </a:t>
            </a:r>
            <a:r>
              <a:rPr sz="1200" dirty="0">
                <a:latin typeface="Times New Roman"/>
                <a:cs typeface="Times New Roman"/>
              </a:rPr>
              <a:t>cá </a:t>
            </a:r>
            <a:r>
              <a:rPr sz="1200" spc="-5" dirty="0">
                <a:latin typeface="Times New Roman"/>
                <a:cs typeface="Times New Roman"/>
              </a:rPr>
              <a:t>nhân sử </a:t>
            </a:r>
            <a:r>
              <a:rPr sz="1200" dirty="0" err="1">
                <a:latin typeface="Times New Roman"/>
                <a:cs typeface="Times New Roman"/>
              </a:rPr>
              <a:t>dụng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ph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ơng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bộ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để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</a:t>
            </a:r>
            <a:r>
              <a:rPr sz="1200" dirty="0" err="1" smtClean="0">
                <a:latin typeface="Times New Roman"/>
                <a:cs typeface="Times New Roman"/>
              </a:rPr>
              <a:t>hực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hiện </a:t>
            </a:r>
            <a:r>
              <a:rPr sz="1200" spc="-5" dirty="0">
                <a:latin typeface="Times New Roman"/>
                <a:cs typeface="Times New Roman"/>
              </a:rPr>
              <a:t>hoạt </a:t>
            </a:r>
            <a:r>
              <a:rPr sz="1200" dirty="0">
                <a:latin typeface="Times New Roman"/>
                <a:cs typeface="Times New Roman"/>
              </a:rPr>
              <a:t>động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 err="1">
                <a:latin typeface="Times New Roman"/>
                <a:cs typeface="Times New Roman"/>
              </a:rPr>
              <a:t>tải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3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  <a:p>
            <a:pPr marL="12700" marR="7620" indent="456565" algn="just">
              <a:lnSpc>
                <a:spcPct val="110200"/>
              </a:lnSpc>
              <a:spcBef>
                <a:spcPts val="595"/>
              </a:spcBef>
              <a:buFont typeface="Times New Roman"/>
              <a:buAutoNum type="arabicPeriod" startAt="38"/>
              <a:tabLst>
                <a:tab pos="711200" algn="l"/>
              </a:tabLst>
            </a:pPr>
            <a:r>
              <a:rPr sz="1200" i="1" dirty="0">
                <a:latin typeface="Times New Roman"/>
                <a:cs typeface="Times New Roman"/>
              </a:rPr>
              <a:t>Cơ quan quản lý </a:t>
            </a:r>
            <a:r>
              <a:rPr sz="1200" i="1" spc="-5" dirty="0">
                <a:latin typeface="Times New Roman"/>
                <a:cs typeface="Times New Roman"/>
              </a:rPr>
              <a:t>đường </a:t>
            </a:r>
            <a:r>
              <a:rPr sz="1200" i="1" dirty="0">
                <a:latin typeface="Times New Roman"/>
                <a:cs typeface="Times New Roman"/>
              </a:rPr>
              <a:t>bộ </a:t>
            </a:r>
            <a:r>
              <a:rPr sz="1200" dirty="0">
                <a:latin typeface="Times New Roman"/>
                <a:cs typeface="Times New Roman"/>
              </a:rPr>
              <a:t>là </a:t>
            </a:r>
            <a:r>
              <a:rPr sz="1200" spc="-5" dirty="0">
                <a:latin typeface="Times New Roman"/>
                <a:cs typeface="Times New Roman"/>
              </a:rPr>
              <a:t>cơ quan </a:t>
            </a:r>
            <a:r>
              <a:rPr sz="1200" dirty="0">
                <a:latin typeface="Times New Roman"/>
                <a:cs typeface="Times New Roman"/>
              </a:rPr>
              <a:t>thực hiện chức năng </a:t>
            </a:r>
            <a:r>
              <a:rPr sz="1200" spc="-5" dirty="0">
                <a:latin typeface="Times New Roman"/>
                <a:cs typeface="Times New Roman"/>
              </a:rPr>
              <a:t>quản </a:t>
            </a:r>
            <a:r>
              <a:rPr sz="1200" spc="10" dirty="0">
                <a:latin typeface="Times New Roman"/>
                <a:cs typeface="Times New Roman"/>
              </a:rPr>
              <a:t>lý </a:t>
            </a:r>
            <a:r>
              <a:rPr sz="1200" dirty="0" err="1">
                <a:latin typeface="Times New Roman"/>
                <a:cs typeface="Times New Roman"/>
              </a:rPr>
              <a:t>nhà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30" dirty="0" smtClean="0">
                <a:latin typeface="Times New Roman"/>
                <a:cs typeface="Times New Roman"/>
              </a:rPr>
              <a:t>n</a:t>
            </a:r>
            <a:r>
              <a:rPr lang="vi-VN" sz="1200" spc="-130" dirty="0" smtClean="0">
                <a:latin typeface="Times New Roman"/>
                <a:cs typeface="Times New Roman"/>
              </a:rPr>
              <a:t>ư</a:t>
            </a:r>
            <a:r>
              <a:rPr sz="1200" spc="-130" dirty="0" err="1" smtClean="0">
                <a:latin typeface="Times New Roman"/>
                <a:cs typeface="Times New Roman"/>
              </a:rPr>
              <a:t>ớc</a:t>
            </a:r>
            <a:r>
              <a:rPr sz="1200" spc="-130" dirty="0" smtClean="0">
                <a:latin typeface="Times New Roman"/>
                <a:cs typeface="Times New Roman"/>
              </a:rPr>
              <a:t>  </a:t>
            </a:r>
            <a:r>
              <a:rPr sz="1200" spc="-5" dirty="0">
                <a:latin typeface="Times New Roman"/>
                <a:cs typeface="Times New Roman"/>
              </a:rPr>
              <a:t>chuyên ngành </a:t>
            </a:r>
            <a:r>
              <a:rPr sz="1200" dirty="0">
                <a:latin typeface="Times New Roman"/>
                <a:cs typeface="Times New Roman"/>
              </a:rPr>
              <a:t>thuộc </a:t>
            </a:r>
            <a:r>
              <a:rPr sz="1200" spc="-5" dirty="0">
                <a:latin typeface="Times New Roman"/>
                <a:cs typeface="Times New Roman"/>
              </a:rPr>
              <a:t>Bộ 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tải; </a:t>
            </a:r>
            <a:r>
              <a:rPr sz="1200" spc="-5" dirty="0">
                <a:latin typeface="Times New Roman"/>
                <a:cs typeface="Times New Roman"/>
              </a:rPr>
              <a:t>cơ </a:t>
            </a:r>
            <a:r>
              <a:rPr sz="1200" dirty="0">
                <a:latin typeface="Times New Roman"/>
                <a:cs typeface="Times New Roman"/>
              </a:rPr>
              <a:t>quan </a:t>
            </a:r>
            <a:r>
              <a:rPr sz="1200" spc="-5" dirty="0">
                <a:latin typeface="Times New Roman"/>
                <a:cs typeface="Times New Roman"/>
              </a:rPr>
              <a:t>chuyên </a:t>
            </a:r>
            <a:r>
              <a:rPr sz="1200" dirty="0">
                <a:latin typeface="Times New Roman"/>
                <a:cs typeface="Times New Roman"/>
              </a:rPr>
              <a:t>môn thuộc Ủy </a:t>
            </a:r>
            <a:r>
              <a:rPr sz="1200" spc="-5" dirty="0">
                <a:latin typeface="Times New Roman"/>
                <a:cs typeface="Times New Roman"/>
              </a:rPr>
              <a:t>ban </a:t>
            </a:r>
            <a:r>
              <a:rPr sz="1200" dirty="0">
                <a:latin typeface="Times New Roman"/>
                <a:cs typeface="Times New Roman"/>
              </a:rPr>
              <a:t>nhân </a:t>
            </a:r>
            <a:r>
              <a:rPr sz="1200" spc="-5" dirty="0">
                <a:latin typeface="Times New Roman"/>
                <a:cs typeface="Times New Roman"/>
              </a:rPr>
              <a:t>dân  </a:t>
            </a:r>
            <a:r>
              <a:rPr sz="1200" dirty="0">
                <a:latin typeface="Times New Roman"/>
                <a:cs typeface="Times New Roman"/>
              </a:rPr>
              <a:t>tỉnh, thành phố </a:t>
            </a:r>
            <a:r>
              <a:rPr sz="1200" spc="-5" dirty="0">
                <a:latin typeface="Times New Roman"/>
                <a:cs typeface="Times New Roman"/>
              </a:rPr>
              <a:t>trực </a:t>
            </a:r>
            <a:r>
              <a:rPr sz="1200" dirty="0">
                <a:latin typeface="Times New Roman"/>
                <a:cs typeface="Times New Roman"/>
              </a:rPr>
              <a:t>thuộc </a:t>
            </a:r>
            <a:r>
              <a:rPr sz="1200" dirty="0" err="1">
                <a:latin typeface="Times New Roman"/>
                <a:cs typeface="Times New Roman"/>
              </a:rPr>
              <a:t>trung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ơng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(sau </a:t>
            </a:r>
            <a:r>
              <a:rPr sz="1200" spc="5" dirty="0">
                <a:latin typeface="Times New Roman"/>
                <a:cs typeface="Times New Roman"/>
              </a:rPr>
              <a:t>đây </a:t>
            </a:r>
            <a:r>
              <a:rPr sz="1200" spc="-5" dirty="0">
                <a:latin typeface="Times New Roman"/>
                <a:cs typeface="Times New Roman"/>
              </a:rPr>
              <a:t>gọi </a:t>
            </a:r>
            <a:r>
              <a:rPr sz="1200" dirty="0">
                <a:latin typeface="Times New Roman"/>
                <a:cs typeface="Times New Roman"/>
              </a:rPr>
              <a:t>chung là </a:t>
            </a:r>
            <a:r>
              <a:rPr sz="1200" spc="-5" dirty="0">
                <a:latin typeface="Times New Roman"/>
                <a:cs typeface="Times New Roman"/>
              </a:rPr>
              <a:t>cấp </a:t>
            </a:r>
            <a:r>
              <a:rPr sz="1200" dirty="0">
                <a:latin typeface="Times New Roman"/>
                <a:cs typeface="Times New Roman"/>
              </a:rPr>
              <a:t>tỉnh), Ủy ban </a:t>
            </a:r>
            <a:r>
              <a:rPr sz="1200" spc="-5" dirty="0">
                <a:latin typeface="Times New Roman"/>
                <a:cs typeface="Times New Roman"/>
              </a:rPr>
              <a:t>nhân </a:t>
            </a:r>
            <a:r>
              <a:rPr sz="1200" spc="-50" dirty="0">
                <a:latin typeface="Times New Roman"/>
                <a:cs typeface="Times New Roman"/>
              </a:rPr>
              <a:t>dân  </a:t>
            </a:r>
            <a:r>
              <a:rPr sz="1200" spc="-5" dirty="0">
                <a:latin typeface="Times New Roman"/>
                <a:cs typeface="Times New Roman"/>
              </a:rPr>
              <a:t>huyện, quận, </a:t>
            </a:r>
            <a:r>
              <a:rPr sz="1200" dirty="0">
                <a:latin typeface="Times New Roman"/>
                <a:cs typeface="Times New Roman"/>
              </a:rPr>
              <a:t>thị xã, </a:t>
            </a:r>
            <a:r>
              <a:rPr sz="1200" spc="-5" dirty="0">
                <a:latin typeface="Times New Roman"/>
                <a:cs typeface="Times New Roman"/>
              </a:rPr>
              <a:t>thành </a:t>
            </a:r>
            <a:r>
              <a:rPr sz="1200" dirty="0">
                <a:latin typeface="Times New Roman"/>
                <a:cs typeface="Times New Roman"/>
              </a:rPr>
              <a:t>phố thuộc tỉnh </a:t>
            </a:r>
            <a:r>
              <a:rPr sz="1200" spc="-5" dirty="0">
                <a:latin typeface="Times New Roman"/>
                <a:cs typeface="Times New Roman"/>
              </a:rPr>
              <a:t>(sau đây </a:t>
            </a:r>
            <a:r>
              <a:rPr sz="1200" dirty="0">
                <a:latin typeface="Times New Roman"/>
                <a:cs typeface="Times New Roman"/>
              </a:rPr>
              <a:t>gọi </a:t>
            </a:r>
            <a:r>
              <a:rPr sz="1200" spc="-5" dirty="0">
                <a:latin typeface="Times New Roman"/>
                <a:cs typeface="Times New Roman"/>
              </a:rPr>
              <a:t>chung </a:t>
            </a:r>
            <a:r>
              <a:rPr sz="1200" dirty="0">
                <a:latin typeface="Times New Roman"/>
                <a:cs typeface="Times New Roman"/>
              </a:rPr>
              <a:t>là cấp </a:t>
            </a:r>
            <a:r>
              <a:rPr sz="1200" spc="-5" dirty="0">
                <a:latin typeface="Times New Roman"/>
                <a:cs typeface="Times New Roman"/>
              </a:rPr>
              <a:t>huyện); </a:t>
            </a:r>
            <a:r>
              <a:rPr sz="1200" dirty="0">
                <a:latin typeface="Times New Roman"/>
                <a:cs typeface="Times New Roman"/>
              </a:rPr>
              <a:t>Ủy </a:t>
            </a:r>
            <a:r>
              <a:rPr sz="1200" spc="-5" dirty="0">
                <a:latin typeface="Times New Roman"/>
                <a:cs typeface="Times New Roman"/>
              </a:rPr>
              <a:t>ban nhân  dân </a:t>
            </a:r>
            <a:r>
              <a:rPr sz="1200" dirty="0">
                <a:latin typeface="Times New Roman"/>
                <a:cs typeface="Times New Roman"/>
              </a:rPr>
              <a:t>xã, </a:t>
            </a:r>
            <a:r>
              <a:rPr sz="1200" spc="-50" dirty="0" err="1" smtClean="0">
                <a:latin typeface="Times New Roman"/>
                <a:cs typeface="Times New Roman"/>
              </a:rPr>
              <a:t>ph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thị </a:t>
            </a:r>
            <a:r>
              <a:rPr sz="1200" spc="-5" dirty="0">
                <a:latin typeface="Times New Roman"/>
                <a:cs typeface="Times New Roman"/>
              </a:rPr>
              <a:t>trấn (sau </a:t>
            </a:r>
            <a:r>
              <a:rPr sz="1200" spc="5" dirty="0">
                <a:latin typeface="Times New Roman"/>
                <a:cs typeface="Times New Roman"/>
              </a:rPr>
              <a:t>đây </a:t>
            </a:r>
            <a:r>
              <a:rPr sz="1200" spc="-5" dirty="0">
                <a:latin typeface="Times New Roman"/>
                <a:cs typeface="Times New Roman"/>
              </a:rPr>
              <a:t>gọi </a:t>
            </a:r>
            <a:r>
              <a:rPr sz="1200" dirty="0">
                <a:latin typeface="Times New Roman"/>
                <a:cs typeface="Times New Roman"/>
              </a:rPr>
              <a:t>chung là </a:t>
            </a:r>
            <a:r>
              <a:rPr sz="1200" spc="-5" dirty="0">
                <a:latin typeface="Times New Roman"/>
                <a:cs typeface="Times New Roman"/>
              </a:rPr>
              <a:t>cấp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xã).</a:t>
            </a:r>
          </a:p>
          <a:p>
            <a:pPr marL="278765" lvl="1" indent="-266700">
              <a:lnSpc>
                <a:spcPct val="100000"/>
              </a:lnSpc>
              <a:spcBef>
                <a:spcPts val="755"/>
              </a:spcBef>
              <a:buAutoNum type="arabicPeriod" startAt="4"/>
              <a:tabLst>
                <a:tab pos="279400" algn="l"/>
              </a:tabLst>
            </a:pPr>
            <a:r>
              <a:rPr sz="1200" spc="-5" dirty="0">
                <a:latin typeface="Times New Roman"/>
                <a:cs typeface="Times New Roman"/>
              </a:rPr>
              <a:t>NGUYÊN </a:t>
            </a:r>
            <a:r>
              <a:rPr sz="1200" dirty="0">
                <a:latin typeface="Times New Roman"/>
                <a:cs typeface="Times New Roman"/>
              </a:rPr>
              <a:t>TẮC </a:t>
            </a:r>
            <a:r>
              <a:rPr sz="1200" spc="-5" dirty="0">
                <a:latin typeface="Times New Roman"/>
                <a:cs typeface="Times New Roman"/>
              </a:rPr>
              <a:t>HOẠT ĐỘNG 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 smtClean="0">
                <a:latin typeface="Times New Roman"/>
                <a:cs typeface="Times New Roman"/>
              </a:rPr>
              <a:t>Đ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ỜNG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BỘ</a:t>
            </a:r>
            <a:endParaRPr sz="1200" dirty="0">
              <a:latin typeface="Times New Roman"/>
              <a:cs typeface="Times New Roman"/>
            </a:endParaRPr>
          </a:p>
          <a:p>
            <a:pPr marL="12700" marR="10160" lvl="2" indent="456565" algn="just">
              <a:lnSpc>
                <a:spcPct val="110100"/>
              </a:lnSpc>
              <a:spcBef>
                <a:spcPts val="600"/>
              </a:spcBef>
              <a:buAutoNum type="arabicPeriod"/>
              <a:tabLst>
                <a:tab pos="634365" algn="l"/>
              </a:tabLst>
            </a:pPr>
            <a:r>
              <a:rPr sz="1200" spc="-5" dirty="0">
                <a:latin typeface="Times New Roman"/>
                <a:cs typeface="Times New Roman"/>
              </a:rPr>
              <a:t>Hoạt </a:t>
            </a:r>
            <a:r>
              <a:rPr sz="1200" dirty="0">
                <a:latin typeface="Times New Roman"/>
                <a:cs typeface="Times New Roman"/>
              </a:rPr>
              <a:t>động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phải bảo đảm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suốt, trật </a:t>
            </a:r>
            <a:r>
              <a:rPr sz="1200" dirty="0">
                <a:latin typeface="Times New Roman"/>
                <a:cs typeface="Times New Roman"/>
              </a:rPr>
              <a:t>tự, </a:t>
            </a:r>
            <a:r>
              <a:rPr sz="1200" spc="-5" dirty="0">
                <a:latin typeface="Times New Roman"/>
                <a:cs typeface="Times New Roman"/>
              </a:rPr>
              <a:t>an toàn, </a:t>
            </a:r>
            <a:r>
              <a:rPr sz="1200" spc="-50" dirty="0">
                <a:latin typeface="Times New Roman"/>
                <a:cs typeface="Times New Roman"/>
              </a:rPr>
              <a:t>hiệu  </a:t>
            </a:r>
            <a:r>
              <a:rPr sz="1200" spc="-5" dirty="0">
                <a:latin typeface="Times New Roman"/>
                <a:cs typeface="Times New Roman"/>
              </a:rPr>
              <a:t>quả; góp phần phát </a:t>
            </a:r>
            <a:r>
              <a:rPr sz="1200" dirty="0">
                <a:latin typeface="Times New Roman"/>
                <a:cs typeface="Times New Roman"/>
              </a:rPr>
              <a:t>triển kinh tế - </a:t>
            </a:r>
            <a:r>
              <a:rPr sz="1200" spc="5" dirty="0">
                <a:latin typeface="Times New Roman"/>
                <a:cs typeface="Times New Roman"/>
              </a:rPr>
              <a:t>xã </a:t>
            </a:r>
            <a:r>
              <a:rPr sz="1200" dirty="0">
                <a:latin typeface="Times New Roman"/>
                <a:cs typeface="Times New Roman"/>
              </a:rPr>
              <a:t>hội, </a:t>
            </a:r>
            <a:r>
              <a:rPr sz="1200" spc="-5" dirty="0">
                <a:latin typeface="Times New Roman"/>
                <a:cs typeface="Times New Roman"/>
              </a:rPr>
              <a:t>bảo </a:t>
            </a:r>
            <a:r>
              <a:rPr sz="1200" spc="-10" dirty="0">
                <a:latin typeface="Times New Roman"/>
                <a:cs typeface="Times New Roman"/>
              </a:rPr>
              <a:t>đảm </a:t>
            </a:r>
            <a:r>
              <a:rPr sz="1200" dirty="0">
                <a:latin typeface="Times New Roman"/>
                <a:cs typeface="Times New Roman"/>
              </a:rPr>
              <a:t>quốc </a:t>
            </a:r>
            <a:r>
              <a:rPr sz="1200" spc="-5" dirty="0">
                <a:latin typeface="Times New Roman"/>
                <a:cs typeface="Times New Roman"/>
              </a:rPr>
              <a:t>phòng, an </a:t>
            </a:r>
            <a:r>
              <a:rPr sz="1200" dirty="0">
                <a:latin typeface="Times New Roman"/>
                <a:cs typeface="Times New Roman"/>
              </a:rPr>
              <a:t>ninh và bảo </a:t>
            </a:r>
            <a:r>
              <a:rPr sz="1200" spc="5" dirty="0">
                <a:latin typeface="Times New Roman"/>
                <a:cs typeface="Times New Roman"/>
              </a:rPr>
              <a:t>vệ </a:t>
            </a:r>
            <a:r>
              <a:rPr sz="1200" dirty="0" err="1">
                <a:latin typeface="Times New Roman"/>
                <a:cs typeface="Times New Roman"/>
              </a:rPr>
              <a:t>môi</a:t>
            </a:r>
            <a:r>
              <a:rPr sz="1200" dirty="0">
                <a:latin typeface="Times New Roman"/>
                <a:cs typeface="Times New Roman"/>
              </a:rPr>
              <a:t>  </a:t>
            </a:r>
            <a:r>
              <a:rPr sz="1200" spc="-50" dirty="0" err="1" smtClean="0">
                <a:latin typeface="Times New Roman"/>
                <a:cs typeface="Times New Roman"/>
              </a:rPr>
              <a:t>tr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 marR="5715" lvl="2" indent="456565" algn="just">
              <a:lnSpc>
                <a:spcPct val="110800"/>
              </a:lnSpc>
              <a:spcBef>
                <a:spcPts val="590"/>
              </a:spcBef>
              <a:buAutoNum type="arabicPeriod"/>
              <a:tabLst>
                <a:tab pos="621030" algn="l"/>
              </a:tabLst>
            </a:pPr>
            <a:r>
              <a:rPr sz="1200" spc="-25" dirty="0">
                <a:latin typeface="Times New Roman"/>
                <a:cs typeface="Times New Roman"/>
              </a:rPr>
              <a:t>Phát </a:t>
            </a:r>
            <a:r>
              <a:rPr sz="1200" spc="-30" dirty="0">
                <a:latin typeface="Times New Roman"/>
                <a:cs typeface="Times New Roman"/>
              </a:rPr>
              <a:t>triển giao </a:t>
            </a:r>
            <a:r>
              <a:rPr sz="1200" spc="-25" dirty="0" err="1">
                <a:latin typeface="Times New Roman"/>
                <a:cs typeface="Times New Roman"/>
              </a:rPr>
              <a:t>thông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0" dirty="0" smtClean="0">
                <a:latin typeface="Times New Roman"/>
                <a:cs typeface="Times New Roman"/>
              </a:rPr>
              <a:t>đ</a:t>
            </a:r>
            <a:r>
              <a:rPr lang="vi-VN" sz="1200" spc="-100" dirty="0" smtClean="0">
                <a:latin typeface="Times New Roman"/>
                <a:cs typeface="Times New Roman"/>
              </a:rPr>
              <a:t>ư</a:t>
            </a:r>
            <a:r>
              <a:rPr sz="1200" spc="-100" dirty="0" err="1" smtClean="0">
                <a:latin typeface="Times New Roman"/>
                <a:cs typeface="Times New Roman"/>
              </a:rPr>
              <a:t>ờng</a:t>
            </a:r>
            <a:r>
              <a:rPr sz="1200" spc="-100" dirty="0" smtClean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bộ </a:t>
            </a:r>
            <a:r>
              <a:rPr sz="1200" spc="-25" dirty="0">
                <a:latin typeface="Times New Roman"/>
                <a:cs typeface="Times New Roman"/>
              </a:rPr>
              <a:t>theo </a:t>
            </a:r>
            <a:r>
              <a:rPr sz="1200" spc="-15" dirty="0">
                <a:latin typeface="Times New Roman"/>
                <a:cs typeface="Times New Roman"/>
              </a:rPr>
              <a:t>quy </a:t>
            </a:r>
            <a:r>
              <a:rPr sz="1200" spc="-25" dirty="0">
                <a:latin typeface="Times New Roman"/>
                <a:cs typeface="Times New Roman"/>
              </a:rPr>
              <a:t>hoạch, </a:t>
            </a:r>
            <a:r>
              <a:rPr sz="1200" spc="-25" dirty="0" err="1">
                <a:latin typeface="Times New Roman"/>
                <a:cs typeface="Times New Roman"/>
              </a:rPr>
              <a:t>từng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14" dirty="0" smtClean="0">
                <a:latin typeface="Times New Roman"/>
                <a:cs typeface="Times New Roman"/>
              </a:rPr>
              <a:t>b</a:t>
            </a:r>
            <a:r>
              <a:rPr lang="vi-VN" sz="1200" spc="-114" dirty="0" smtClean="0">
                <a:latin typeface="Times New Roman"/>
                <a:cs typeface="Times New Roman"/>
              </a:rPr>
              <a:t>ư</a:t>
            </a:r>
            <a:r>
              <a:rPr sz="1200" spc="-114" dirty="0" err="1" smtClean="0">
                <a:latin typeface="Times New Roman"/>
                <a:cs typeface="Times New Roman"/>
              </a:rPr>
              <a:t>ớc</a:t>
            </a:r>
            <a:r>
              <a:rPr sz="1200" spc="-114" dirty="0" smtClean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hiện đại </a:t>
            </a:r>
            <a:r>
              <a:rPr sz="1200" spc="-20" dirty="0">
                <a:latin typeface="Times New Roman"/>
                <a:cs typeface="Times New Roman"/>
              </a:rPr>
              <a:t>và </a:t>
            </a:r>
            <a:r>
              <a:rPr sz="1200" spc="-25" dirty="0">
                <a:latin typeface="Times New Roman"/>
                <a:cs typeface="Times New Roman"/>
              </a:rPr>
              <a:t>đồng bộ; </a:t>
            </a:r>
            <a:r>
              <a:rPr sz="1200" spc="-114" dirty="0">
                <a:latin typeface="Times New Roman"/>
                <a:cs typeface="Times New Roman"/>
              </a:rPr>
              <a:t>gắn  </a:t>
            </a:r>
            <a:r>
              <a:rPr sz="1200" spc="-25" dirty="0" err="1">
                <a:latin typeface="Times New Roman"/>
                <a:cs typeface="Times New Roman"/>
              </a:rPr>
              <a:t>kết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90" dirty="0" err="1" smtClean="0">
                <a:latin typeface="Times New Roman"/>
                <a:cs typeface="Times New Roman"/>
              </a:rPr>
              <a:t>ph</a:t>
            </a:r>
            <a:r>
              <a:rPr lang="vi-VN" sz="1200" spc="-90" dirty="0" smtClean="0">
                <a:latin typeface="Times New Roman"/>
                <a:cs typeface="Times New Roman"/>
              </a:rPr>
              <a:t>ư</a:t>
            </a:r>
            <a:r>
              <a:rPr sz="1200" spc="-90" dirty="0" err="1" smtClean="0">
                <a:latin typeface="Times New Roman"/>
                <a:cs typeface="Times New Roman"/>
              </a:rPr>
              <a:t>ơng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thức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vận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20" dirty="0" err="1">
                <a:latin typeface="Times New Roman"/>
                <a:cs typeface="Times New Roman"/>
              </a:rPr>
              <a:t>tải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00" dirty="0" smtClean="0">
                <a:latin typeface="Times New Roman"/>
                <a:cs typeface="Times New Roman"/>
              </a:rPr>
              <a:t>đ</a:t>
            </a:r>
            <a:r>
              <a:rPr lang="vi-VN" sz="1200" spc="-100" dirty="0" smtClean="0">
                <a:latin typeface="Times New Roman"/>
                <a:cs typeface="Times New Roman"/>
              </a:rPr>
              <a:t>ư</a:t>
            </a:r>
            <a:r>
              <a:rPr sz="1200" spc="-100" dirty="0" err="1" smtClean="0">
                <a:latin typeface="Times New Roman"/>
                <a:cs typeface="Times New Roman"/>
              </a:rPr>
              <a:t>ờng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bộ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với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20" dirty="0" err="1">
                <a:latin typeface="Times New Roman"/>
                <a:cs typeface="Times New Roman"/>
              </a:rPr>
              <a:t>các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90" dirty="0" err="1" smtClean="0">
                <a:latin typeface="Times New Roman"/>
                <a:cs typeface="Times New Roman"/>
              </a:rPr>
              <a:t>ph</a:t>
            </a:r>
            <a:r>
              <a:rPr lang="vi-VN" sz="1200" spc="-90" dirty="0" smtClean="0">
                <a:latin typeface="Times New Roman"/>
                <a:cs typeface="Times New Roman"/>
              </a:rPr>
              <a:t>ư</a:t>
            </a:r>
            <a:r>
              <a:rPr sz="1200" spc="-90" dirty="0" err="1" smtClean="0">
                <a:latin typeface="Times New Roman"/>
                <a:cs typeface="Times New Roman"/>
              </a:rPr>
              <a:t>ơng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thức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vận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tải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khác.</a:t>
            </a:r>
            <a:endParaRPr sz="1200" dirty="0">
              <a:latin typeface="Times New Roman"/>
              <a:cs typeface="Times New Roman"/>
            </a:endParaRPr>
          </a:p>
          <a:p>
            <a:pPr marL="12700" marR="7620" lvl="2" indent="456565" algn="just">
              <a:lnSpc>
                <a:spcPct val="110000"/>
              </a:lnSpc>
              <a:spcBef>
                <a:spcPts val="600"/>
              </a:spcBef>
              <a:buAutoNum type="arabicPeriod"/>
              <a:tabLst>
                <a:tab pos="639445" algn="l"/>
              </a:tabLst>
            </a:pPr>
            <a:r>
              <a:rPr sz="1200" spc="-5" dirty="0">
                <a:latin typeface="Times New Roman"/>
                <a:cs typeface="Times New Roman"/>
              </a:rPr>
              <a:t>Quản </a:t>
            </a:r>
            <a:r>
              <a:rPr sz="1200" spc="5" dirty="0">
                <a:latin typeface="Times New Roman"/>
                <a:cs typeface="Times New Roman"/>
              </a:rPr>
              <a:t>lý </a:t>
            </a:r>
            <a:r>
              <a:rPr sz="1200" spc="-5" dirty="0">
                <a:latin typeface="Times New Roman"/>
                <a:cs typeface="Times New Roman"/>
              </a:rPr>
              <a:t>hoạt </a:t>
            </a:r>
            <a:r>
              <a:rPr sz="1200" dirty="0">
                <a:latin typeface="Times New Roman"/>
                <a:cs typeface="Times New Roman"/>
              </a:rPr>
              <a:t>động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bộ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thực hiện thống </a:t>
            </a:r>
            <a:r>
              <a:rPr sz="1200" spc="-5" dirty="0">
                <a:latin typeface="Times New Roman"/>
                <a:cs typeface="Times New Roman"/>
              </a:rPr>
              <a:t>nhất trên cơ </a:t>
            </a:r>
            <a:r>
              <a:rPr sz="1200" spc="-220" dirty="0">
                <a:latin typeface="Times New Roman"/>
                <a:cs typeface="Times New Roman"/>
              </a:rPr>
              <a:t>sở  </a:t>
            </a:r>
            <a:r>
              <a:rPr sz="1200" spc="-5" dirty="0">
                <a:latin typeface="Times New Roman"/>
                <a:cs typeface="Times New Roman"/>
              </a:rPr>
              <a:t>phân công, phân cấp </a:t>
            </a:r>
            <a:r>
              <a:rPr sz="1200" dirty="0">
                <a:latin typeface="Times New Roman"/>
                <a:cs typeface="Times New Roman"/>
              </a:rPr>
              <a:t>trách nhiệm, </a:t>
            </a:r>
            <a:r>
              <a:rPr sz="1200" spc="-5" dirty="0">
                <a:latin typeface="Times New Roman"/>
                <a:cs typeface="Times New Roman"/>
              </a:rPr>
              <a:t>quyền hạn cụ </a:t>
            </a:r>
            <a:r>
              <a:rPr sz="1200" dirty="0">
                <a:latin typeface="Times New Roman"/>
                <a:cs typeface="Times New Roman"/>
              </a:rPr>
              <a:t>thể, đồng thời </a:t>
            </a:r>
            <a:r>
              <a:rPr sz="1200" spc="-5" dirty="0">
                <a:latin typeface="Times New Roman"/>
                <a:cs typeface="Times New Roman"/>
              </a:rPr>
              <a:t>có sự </a:t>
            </a:r>
            <a:r>
              <a:rPr sz="1200" dirty="0">
                <a:latin typeface="Times New Roman"/>
                <a:cs typeface="Times New Roman"/>
              </a:rPr>
              <a:t>phối hợp </a:t>
            </a:r>
            <a:r>
              <a:rPr sz="1200" spc="-5" dirty="0">
                <a:latin typeface="Times New Roman"/>
                <a:cs typeface="Times New Roman"/>
              </a:rPr>
              <a:t>chặt </a:t>
            </a:r>
            <a:r>
              <a:rPr sz="1200" dirty="0">
                <a:latin typeface="Times New Roman"/>
                <a:cs typeface="Times New Roman"/>
              </a:rPr>
              <a:t>chẽ </a:t>
            </a:r>
            <a:r>
              <a:rPr sz="1200" spc="-5" dirty="0">
                <a:latin typeface="Times New Roman"/>
                <a:cs typeface="Times New Roman"/>
              </a:rPr>
              <a:t>giữa  các </a:t>
            </a:r>
            <a:r>
              <a:rPr sz="1200" dirty="0">
                <a:latin typeface="Times New Roman"/>
                <a:cs typeface="Times New Roman"/>
              </a:rPr>
              <a:t>bộ, ngành và </a:t>
            </a:r>
            <a:r>
              <a:rPr sz="1200" spc="-5" dirty="0">
                <a:latin typeface="Times New Roman"/>
                <a:cs typeface="Times New Roman"/>
              </a:rPr>
              <a:t>chính quyền </a:t>
            </a:r>
            <a:r>
              <a:rPr sz="1200" dirty="0" err="1">
                <a:latin typeface="Times New Roman"/>
                <a:cs typeface="Times New Roman"/>
              </a:rPr>
              <a:t>địa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các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cấp.</a:t>
            </a:r>
          </a:p>
          <a:p>
            <a:pPr marL="12700" marR="10795" lvl="2" indent="456565" algn="just">
              <a:lnSpc>
                <a:spcPct val="110100"/>
              </a:lnSpc>
              <a:spcBef>
                <a:spcPts val="610"/>
              </a:spcBef>
              <a:buAutoNum type="arabicPeriod"/>
              <a:tabLst>
                <a:tab pos="640715" algn="l"/>
              </a:tabLst>
            </a:pPr>
            <a:r>
              <a:rPr sz="1200" spc="-5" dirty="0">
                <a:latin typeface="Times New Roman"/>
                <a:cs typeface="Times New Roman"/>
              </a:rPr>
              <a:t>Bảo đảm </a:t>
            </a:r>
            <a:r>
              <a:rPr sz="1200" dirty="0">
                <a:latin typeface="Times New Roman"/>
                <a:cs typeface="Times New Roman"/>
              </a:rPr>
              <a:t>trật tự,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toàn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bộ </a:t>
            </a:r>
            <a:r>
              <a:rPr sz="1200" dirty="0">
                <a:latin typeface="Times New Roman"/>
                <a:cs typeface="Times New Roman"/>
              </a:rPr>
              <a:t>là trách nhiệm </a:t>
            </a:r>
            <a:r>
              <a:rPr sz="1200" spc="-5" dirty="0">
                <a:latin typeface="Times New Roman"/>
                <a:cs typeface="Times New Roman"/>
              </a:rPr>
              <a:t>của cơ quan, </a:t>
            </a:r>
            <a:r>
              <a:rPr sz="1200" spc="-110" dirty="0">
                <a:latin typeface="Times New Roman"/>
                <a:cs typeface="Times New Roman"/>
              </a:rPr>
              <a:t>tổ 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chức, </a:t>
            </a:r>
            <a:r>
              <a:rPr sz="1200" dirty="0">
                <a:latin typeface="Times New Roman"/>
                <a:cs typeface="Times New Roman"/>
              </a:rPr>
              <a:t>cá</a:t>
            </a:r>
            <a:r>
              <a:rPr sz="1200" spc="-5" dirty="0">
                <a:latin typeface="Times New Roman"/>
                <a:cs typeface="Times New Roman"/>
              </a:rPr>
              <a:t> nhân.</a:t>
            </a:r>
            <a:endParaRPr sz="1200" dirty="0">
              <a:latin typeface="Times New Roman"/>
              <a:cs typeface="Times New Roman"/>
            </a:endParaRPr>
          </a:p>
          <a:p>
            <a:pPr marL="12700" marR="5715" lvl="2" indent="456565" algn="just">
              <a:lnSpc>
                <a:spcPct val="110300"/>
              </a:lnSpc>
              <a:spcBef>
                <a:spcPts val="595"/>
              </a:spcBef>
              <a:buAutoNum type="arabicPeriod"/>
              <a:tabLst>
                <a:tab pos="619760" algn="l"/>
              </a:tabLst>
            </a:pPr>
            <a:r>
              <a:rPr sz="1200" spc="-90" dirty="0" smtClean="0">
                <a:latin typeface="Times New Roman"/>
                <a:cs typeface="Times New Roman"/>
              </a:rPr>
              <a:t>Ng</a:t>
            </a:r>
            <a:r>
              <a:rPr lang="vi-VN" sz="1200" spc="-90" dirty="0" smtClean="0">
                <a:latin typeface="Times New Roman"/>
                <a:cs typeface="Times New Roman"/>
              </a:rPr>
              <a:t>ư</a:t>
            </a:r>
            <a:r>
              <a:rPr sz="1200" spc="-90" dirty="0" err="1" smtClean="0">
                <a:latin typeface="Times New Roman"/>
                <a:cs typeface="Times New Roman"/>
              </a:rPr>
              <a:t>ời</a:t>
            </a:r>
            <a:r>
              <a:rPr sz="1200" spc="-90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tham </a:t>
            </a:r>
            <a:r>
              <a:rPr sz="1200" spc="-15" dirty="0">
                <a:latin typeface="Times New Roman"/>
                <a:cs typeface="Times New Roman"/>
              </a:rPr>
              <a:t>gia giao </a:t>
            </a:r>
            <a:r>
              <a:rPr sz="1200" spc="-5" dirty="0">
                <a:latin typeface="Times New Roman"/>
                <a:cs typeface="Times New Roman"/>
              </a:rPr>
              <a:t>thông </a:t>
            </a:r>
            <a:r>
              <a:rPr sz="1200" spc="-15" dirty="0">
                <a:latin typeface="Times New Roman"/>
                <a:cs typeface="Times New Roman"/>
              </a:rPr>
              <a:t>phải </a:t>
            </a:r>
            <a:r>
              <a:rPr sz="1200" spc="-10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ý </a:t>
            </a:r>
            <a:r>
              <a:rPr sz="1200" spc="-10" dirty="0">
                <a:latin typeface="Times New Roman"/>
                <a:cs typeface="Times New Roman"/>
              </a:rPr>
              <a:t>thức </a:t>
            </a:r>
            <a:r>
              <a:rPr sz="1200" spc="-5" dirty="0">
                <a:latin typeface="Times New Roman"/>
                <a:cs typeface="Times New Roman"/>
              </a:rPr>
              <a:t>tự </a:t>
            </a:r>
            <a:r>
              <a:rPr sz="1200" spc="-10" dirty="0">
                <a:latin typeface="Times New Roman"/>
                <a:cs typeface="Times New Roman"/>
              </a:rPr>
              <a:t>giác, nghiêm chỉnh chấp </a:t>
            </a:r>
            <a:r>
              <a:rPr sz="1200" spc="-5" dirty="0">
                <a:latin typeface="Times New Roman"/>
                <a:cs typeface="Times New Roman"/>
              </a:rPr>
              <a:t>hành quy </a:t>
            </a:r>
            <a:r>
              <a:rPr sz="1200" spc="-40" dirty="0">
                <a:latin typeface="Times New Roman"/>
                <a:cs typeface="Times New Roman"/>
              </a:rPr>
              <a:t>tắc  </a:t>
            </a:r>
            <a:r>
              <a:rPr sz="1200" spc="-10" dirty="0">
                <a:latin typeface="Times New Roman"/>
                <a:cs typeface="Times New Roman"/>
              </a:rPr>
              <a:t>giao </a:t>
            </a:r>
            <a:r>
              <a:rPr sz="1200" spc="-15" dirty="0">
                <a:latin typeface="Times New Roman"/>
                <a:cs typeface="Times New Roman"/>
              </a:rPr>
              <a:t>thông, giữ gìn </a:t>
            </a:r>
            <a:r>
              <a:rPr sz="1200" spc="-10" dirty="0">
                <a:latin typeface="Times New Roman"/>
                <a:cs typeface="Times New Roman"/>
              </a:rPr>
              <a:t>an toàn </a:t>
            </a:r>
            <a:r>
              <a:rPr sz="1200" spc="-15" dirty="0">
                <a:latin typeface="Times New Roman"/>
                <a:cs typeface="Times New Roman"/>
              </a:rPr>
              <a:t>cho </a:t>
            </a:r>
            <a:r>
              <a:rPr sz="1200" spc="-10" dirty="0">
                <a:latin typeface="Times New Roman"/>
                <a:cs typeface="Times New Roman"/>
              </a:rPr>
              <a:t>mình và </a:t>
            </a:r>
            <a:r>
              <a:rPr sz="1200" spc="-10" dirty="0" err="1">
                <a:latin typeface="Times New Roman"/>
                <a:cs typeface="Times New Roman"/>
              </a:rPr>
              <a:t>cho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ng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ời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khác. </a:t>
            </a:r>
            <a:r>
              <a:rPr sz="1200" spc="-10" dirty="0" err="1">
                <a:latin typeface="Times New Roman"/>
                <a:cs typeface="Times New Roman"/>
              </a:rPr>
              <a:t>Chủ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75" dirty="0" err="1" smtClean="0">
                <a:latin typeface="Times New Roman"/>
                <a:cs typeface="Times New Roman"/>
              </a:rPr>
              <a:t>ph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ơng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spc="-10" dirty="0" err="1">
                <a:latin typeface="Times New Roman"/>
                <a:cs typeface="Times New Roman"/>
              </a:rPr>
              <a:t>và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ng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ời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130" dirty="0">
                <a:latin typeface="Times New Roman"/>
                <a:cs typeface="Times New Roman"/>
              </a:rPr>
              <a:t>điều  </a:t>
            </a:r>
            <a:r>
              <a:rPr sz="1200" spc="-15" dirty="0" err="1">
                <a:latin typeface="Times New Roman"/>
                <a:cs typeface="Times New Roman"/>
              </a:rPr>
              <a:t>khiển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ph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ơng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tiện phải </a:t>
            </a:r>
            <a:r>
              <a:rPr sz="1200" spc="-15" dirty="0">
                <a:latin typeface="Times New Roman"/>
                <a:cs typeface="Times New Roman"/>
              </a:rPr>
              <a:t>chịu </a:t>
            </a:r>
            <a:r>
              <a:rPr sz="1200" spc="-10" dirty="0">
                <a:latin typeface="Times New Roman"/>
                <a:cs typeface="Times New Roman"/>
              </a:rPr>
              <a:t>trách </a:t>
            </a:r>
            <a:r>
              <a:rPr sz="1200" spc="-15" dirty="0" err="1">
                <a:latin typeface="Times New Roman"/>
                <a:cs typeface="Times New Roman"/>
              </a:rPr>
              <a:t>nhiệm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80" dirty="0" err="1" smtClean="0">
                <a:latin typeface="Times New Roman"/>
                <a:cs typeface="Times New Roman"/>
              </a:rPr>
              <a:t>tr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pháp </a:t>
            </a:r>
            <a:r>
              <a:rPr sz="1200" spc="-10" dirty="0">
                <a:latin typeface="Times New Roman"/>
                <a:cs typeface="Times New Roman"/>
              </a:rPr>
              <a:t>luật về việc bảo đảm an toàn </a:t>
            </a:r>
            <a:r>
              <a:rPr sz="1200" spc="-105" dirty="0" err="1">
                <a:latin typeface="Times New Roman"/>
                <a:cs typeface="Times New Roman"/>
              </a:rPr>
              <a:t>của</a:t>
            </a:r>
            <a:r>
              <a:rPr sz="1200" spc="-105" dirty="0">
                <a:latin typeface="Times New Roman"/>
                <a:cs typeface="Times New Roman"/>
              </a:rPr>
              <a:t>  </a:t>
            </a:r>
            <a:r>
              <a:rPr sz="1200" spc="-75" dirty="0" err="1" smtClean="0">
                <a:latin typeface="Times New Roman"/>
                <a:cs typeface="Times New Roman"/>
              </a:rPr>
              <a:t>ph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ơng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tiện tham gia giao </a:t>
            </a:r>
            <a:r>
              <a:rPr sz="1200" spc="-10" dirty="0" err="1">
                <a:latin typeface="Times New Roman"/>
                <a:cs typeface="Times New Roman"/>
              </a:rPr>
              <a:t>thông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đ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ờng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bộ.</a:t>
            </a:r>
            <a:endParaRPr sz="1200" dirty="0">
              <a:latin typeface="Times New Roman"/>
              <a:cs typeface="Times New Roman"/>
            </a:endParaRPr>
          </a:p>
          <a:p>
            <a:pPr marL="12700" marR="9525" lvl="2" indent="456565" algn="just">
              <a:lnSpc>
                <a:spcPct val="110000"/>
              </a:lnSpc>
              <a:spcBef>
                <a:spcPts val="600"/>
              </a:spcBef>
              <a:buAutoNum type="arabicPeriod"/>
              <a:tabLst>
                <a:tab pos="633095" algn="l"/>
              </a:tabLst>
            </a:pPr>
            <a:r>
              <a:rPr sz="1200" spc="-5" dirty="0">
                <a:latin typeface="Times New Roman"/>
                <a:cs typeface="Times New Roman"/>
              </a:rPr>
              <a:t>Mọi hành </a:t>
            </a:r>
            <a:r>
              <a:rPr sz="1200" dirty="0">
                <a:latin typeface="Times New Roman"/>
                <a:cs typeface="Times New Roman"/>
              </a:rPr>
              <a:t>vi vi </a:t>
            </a:r>
            <a:r>
              <a:rPr sz="1200" spc="-5" dirty="0">
                <a:latin typeface="Times New Roman"/>
                <a:cs typeface="Times New Roman"/>
              </a:rPr>
              <a:t>phạm pháp </a:t>
            </a:r>
            <a:r>
              <a:rPr sz="1200" dirty="0">
                <a:latin typeface="Times New Roman"/>
                <a:cs typeface="Times New Roman"/>
              </a:rPr>
              <a:t>luật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 err="1">
                <a:latin typeface="Times New Roman"/>
                <a:cs typeface="Times New Roman"/>
              </a:rPr>
              <a:t>phải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phát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hiện</a:t>
            </a:r>
            <a:r>
              <a:rPr sz="1200" dirty="0" smtClean="0">
                <a:latin typeface="Times New Roman"/>
                <a:cs typeface="Times New Roman"/>
              </a:rPr>
              <a:t>,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ngăn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chặn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kịp thời, </a:t>
            </a:r>
            <a:r>
              <a:rPr sz="1200" spc="5" dirty="0">
                <a:latin typeface="Times New Roman"/>
                <a:cs typeface="Times New Roman"/>
              </a:rPr>
              <a:t>xử lý </a:t>
            </a:r>
            <a:r>
              <a:rPr sz="1200" dirty="0">
                <a:latin typeface="Times New Roman"/>
                <a:cs typeface="Times New Roman"/>
              </a:rPr>
              <a:t>nghiêm minh, đúng </a:t>
            </a:r>
            <a:r>
              <a:rPr sz="1200" spc="-5" dirty="0">
                <a:latin typeface="Times New Roman"/>
                <a:cs typeface="Times New Roman"/>
              </a:rPr>
              <a:t>pháp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luật.</a:t>
            </a:r>
          </a:p>
          <a:p>
            <a:pPr marL="278765" lvl="1" indent="-266700">
              <a:lnSpc>
                <a:spcPct val="100000"/>
              </a:lnSpc>
              <a:spcBef>
                <a:spcPts val="755"/>
              </a:spcBef>
              <a:buAutoNum type="arabicPeriod" startAt="4"/>
              <a:tabLst>
                <a:tab pos="279400" algn="l"/>
              </a:tabLst>
            </a:pPr>
            <a:r>
              <a:rPr sz="1200" spc="-5" dirty="0">
                <a:latin typeface="Times New Roman"/>
                <a:cs typeface="Times New Roman"/>
              </a:rPr>
              <a:t>CÁC HÀNH </a:t>
            </a:r>
            <a:r>
              <a:rPr sz="1200" dirty="0">
                <a:latin typeface="Times New Roman"/>
                <a:cs typeface="Times New Roman"/>
              </a:rPr>
              <a:t>VI BỊ </a:t>
            </a:r>
            <a:r>
              <a:rPr sz="1200" spc="-5" dirty="0">
                <a:latin typeface="Times New Roman"/>
                <a:cs typeface="Times New Roman"/>
              </a:rPr>
              <a:t>NGHIÊM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CẤM</a:t>
            </a:r>
            <a:endParaRPr sz="1200" dirty="0">
              <a:latin typeface="Times New Roman"/>
              <a:cs typeface="Times New Roman"/>
            </a:endParaRPr>
          </a:p>
          <a:p>
            <a:pPr marL="12700" marR="9525" lvl="2" indent="456565" algn="just">
              <a:lnSpc>
                <a:spcPct val="110100"/>
              </a:lnSpc>
              <a:spcBef>
                <a:spcPts val="600"/>
              </a:spcBef>
              <a:buAutoNum type="arabicPeriod"/>
              <a:tabLst>
                <a:tab pos="639445" algn="l"/>
              </a:tabLst>
            </a:pPr>
            <a:r>
              <a:rPr sz="1200" dirty="0">
                <a:latin typeface="Times New Roman"/>
                <a:cs typeface="Times New Roman"/>
              </a:rPr>
              <a:t>Phá </a:t>
            </a:r>
            <a:r>
              <a:rPr sz="1200" spc="-5" dirty="0" err="1">
                <a:latin typeface="Times New Roman"/>
                <a:cs typeface="Times New Roman"/>
              </a:rPr>
              <a:t>hoại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cầu, hầm, bến </a:t>
            </a:r>
            <a:r>
              <a:rPr sz="1200" dirty="0" err="1">
                <a:latin typeface="Times New Roman"/>
                <a:cs typeface="Times New Roman"/>
              </a:rPr>
              <a:t>phà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bộ, </a:t>
            </a:r>
            <a:r>
              <a:rPr sz="1200" spc="-5" dirty="0">
                <a:latin typeface="Times New Roman"/>
                <a:cs typeface="Times New Roman"/>
              </a:rPr>
              <a:t>đèn </a:t>
            </a:r>
            <a:r>
              <a:rPr sz="1200" dirty="0">
                <a:latin typeface="Times New Roman"/>
                <a:cs typeface="Times New Roman"/>
              </a:rPr>
              <a:t>tín hiệu, </a:t>
            </a:r>
            <a:r>
              <a:rPr sz="1200" spc="-5" dirty="0">
                <a:latin typeface="Times New Roman"/>
                <a:cs typeface="Times New Roman"/>
              </a:rPr>
              <a:t>cọc tiêu,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155" dirty="0">
                <a:latin typeface="Times New Roman"/>
                <a:cs typeface="Times New Roman"/>
              </a:rPr>
              <a:t>báo  </a:t>
            </a:r>
            <a:r>
              <a:rPr sz="1200" dirty="0">
                <a:latin typeface="Times New Roman"/>
                <a:cs typeface="Times New Roman"/>
              </a:rPr>
              <a:t>hiệu, </a:t>
            </a:r>
            <a:r>
              <a:rPr sz="1200" spc="-70" dirty="0" smtClean="0">
                <a:latin typeface="Times New Roman"/>
                <a:cs typeface="Times New Roman"/>
              </a:rPr>
              <a:t>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ơng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cầu, dải </a:t>
            </a:r>
            <a:r>
              <a:rPr sz="1200" dirty="0">
                <a:latin typeface="Times New Roman"/>
                <a:cs typeface="Times New Roman"/>
              </a:rPr>
              <a:t>phân </a:t>
            </a:r>
            <a:r>
              <a:rPr sz="1200" spc="-5" dirty="0">
                <a:latin typeface="Times New Roman"/>
                <a:cs typeface="Times New Roman"/>
              </a:rPr>
              <a:t>cách, </a:t>
            </a:r>
            <a:r>
              <a:rPr sz="1200" spc="5" dirty="0">
                <a:latin typeface="Times New Roman"/>
                <a:cs typeface="Times New Roman"/>
              </a:rPr>
              <a:t>hệ </a:t>
            </a:r>
            <a:r>
              <a:rPr sz="1200" dirty="0">
                <a:latin typeface="Times New Roman"/>
                <a:cs typeface="Times New Roman"/>
              </a:rPr>
              <a:t>thống </a:t>
            </a:r>
            <a:r>
              <a:rPr sz="1200" dirty="0" err="1">
                <a:latin typeface="Times New Roman"/>
                <a:cs typeface="Times New Roman"/>
              </a:rPr>
              <a:t>thoát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n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 các công trình, </a:t>
            </a:r>
            <a:r>
              <a:rPr sz="1200" spc="-5" dirty="0">
                <a:latin typeface="Times New Roman"/>
                <a:cs typeface="Times New Roman"/>
              </a:rPr>
              <a:t>thiết </a:t>
            </a:r>
            <a:r>
              <a:rPr sz="1200" dirty="0">
                <a:latin typeface="Times New Roman"/>
                <a:cs typeface="Times New Roman"/>
              </a:rPr>
              <a:t>bị </a:t>
            </a:r>
            <a:r>
              <a:rPr sz="1200" spc="-5" dirty="0">
                <a:latin typeface="Times New Roman"/>
                <a:cs typeface="Times New Roman"/>
              </a:rPr>
              <a:t>khác </a:t>
            </a:r>
            <a:r>
              <a:rPr sz="1200" spc="-90" dirty="0">
                <a:latin typeface="Times New Roman"/>
                <a:cs typeface="Times New Roman"/>
              </a:rPr>
              <a:t>thuộc  </a:t>
            </a:r>
            <a:r>
              <a:rPr sz="1200" spc="-5" dirty="0">
                <a:latin typeface="Times New Roman"/>
                <a:cs typeface="Times New Roman"/>
              </a:rPr>
              <a:t>kết cấu </a:t>
            </a:r>
            <a:r>
              <a:rPr sz="1200" dirty="0">
                <a:latin typeface="Times New Roman"/>
                <a:cs typeface="Times New Roman"/>
              </a:rPr>
              <a:t>hạ tầng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3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  <a:p>
            <a:pPr marL="12700" marR="5080" lvl="2" indent="456565" algn="just">
              <a:lnSpc>
                <a:spcPct val="110000"/>
              </a:lnSpc>
              <a:spcBef>
                <a:spcPts val="610"/>
              </a:spcBef>
              <a:buAutoNum type="arabicPeriod"/>
              <a:tabLst>
                <a:tab pos="636270" algn="l"/>
              </a:tabLst>
            </a:pPr>
            <a:r>
              <a:rPr sz="1200" spc="-5" dirty="0">
                <a:latin typeface="Times New Roman"/>
                <a:cs typeface="Times New Roman"/>
              </a:rPr>
              <a:t>Đào, khoan, </a:t>
            </a:r>
            <a:r>
              <a:rPr sz="1200" spc="5" dirty="0" err="1">
                <a:latin typeface="Times New Roman"/>
                <a:cs typeface="Times New Roman"/>
              </a:rPr>
              <a:t>xẻ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trái </a:t>
            </a:r>
            <a:r>
              <a:rPr sz="1200" spc="-5" dirty="0">
                <a:latin typeface="Times New Roman"/>
                <a:cs typeface="Times New Roman"/>
              </a:rPr>
              <a:t>phép; </a:t>
            </a:r>
            <a:r>
              <a:rPr sz="1200" dirty="0">
                <a:latin typeface="Times New Roman"/>
                <a:cs typeface="Times New Roman"/>
              </a:rPr>
              <a:t>đặt, </a:t>
            </a:r>
            <a:r>
              <a:rPr sz="1200" dirty="0" err="1">
                <a:latin typeface="Times New Roman"/>
                <a:cs typeface="Times New Roman"/>
              </a:rPr>
              <a:t>để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ch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ớng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ngại </a:t>
            </a:r>
            <a:r>
              <a:rPr sz="1200" spc="-5" dirty="0">
                <a:latin typeface="Times New Roman"/>
                <a:cs typeface="Times New Roman"/>
              </a:rPr>
              <a:t>vật </a:t>
            </a:r>
            <a:r>
              <a:rPr sz="1200" dirty="0">
                <a:latin typeface="Times New Roman"/>
                <a:cs typeface="Times New Roman"/>
              </a:rPr>
              <a:t>trái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dirty="0" err="1">
                <a:latin typeface="Times New Roman"/>
                <a:cs typeface="Times New Roman"/>
              </a:rPr>
              <a:t>trên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60" dirty="0" smtClean="0">
                <a:latin typeface="Times New Roman"/>
                <a:cs typeface="Times New Roman"/>
              </a:rPr>
              <a:t>đ</a:t>
            </a:r>
            <a:r>
              <a:rPr lang="vi-VN" sz="1200" spc="-160" dirty="0" smtClean="0">
                <a:latin typeface="Times New Roman"/>
                <a:cs typeface="Times New Roman"/>
              </a:rPr>
              <a:t>ư</a:t>
            </a:r>
            <a:r>
              <a:rPr sz="1200" spc="-160" dirty="0" err="1" smtClean="0">
                <a:latin typeface="Times New Roman"/>
                <a:cs typeface="Times New Roman"/>
              </a:rPr>
              <a:t>ờng</a:t>
            </a:r>
            <a:r>
              <a:rPr sz="1200" spc="-160" dirty="0">
                <a:latin typeface="Times New Roman"/>
                <a:cs typeface="Times New Roman"/>
              </a:rPr>
              <a:t>;  </a:t>
            </a:r>
            <a:r>
              <a:rPr sz="1200" spc="-5" dirty="0">
                <a:latin typeface="Times New Roman"/>
                <a:cs typeface="Times New Roman"/>
              </a:rPr>
              <a:t>đặt, rải vật </a:t>
            </a:r>
            <a:r>
              <a:rPr sz="1200" dirty="0">
                <a:latin typeface="Times New Roman"/>
                <a:cs typeface="Times New Roman"/>
              </a:rPr>
              <a:t>nhọn, đổ </a:t>
            </a:r>
            <a:r>
              <a:rPr sz="1200" spc="-5" dirty="0">
                <a:latin typeface="Times New Roman"/>
                <a:cs typeface="Times New Roman"/>
              </a:rPr>
              <a:t>chất </a:t>
            </a:r>
            <a:r>
              <a:rPr sz="1200" dirty="0">
                <a:latin typeface="Times New Roman"/>
                <a:cs typeface="Times New Roman"/>
              </a:rPr>
              <a:t>gây trơn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; </a:t>
            </a:r>
            <a:r>
              <a:rPr sz="1200" spc="5" dirty="0">
                <a:latin typeface="Times New Roman"/>
                <a:cs typeface="Times New Roman"/>
              </a:rPr>
              <a:t>để </a:t>
            </a:r>
            <a:r>
              <a:rPr sz="1200" spc="-5" dirty="0">
                <a:latin typeface="Times New Roman"/>
                <a:cs typeface="Times New Roman"/>
              </a:rPr>
              <a:t>trái phép vật liệu, </a:t>
            </a:r>
            <a:r>
              <a:rPr sz="1200" dirty="0">
                <a:latin typeface="Times New Roman"/>
                <a:cs typeface="Times New Roman"/>
              </a:rPr>
              <a:t>phế thải, thải </a:t>
            </a:r>
            <a:r>
              <a:rPr sz="1200" spc="-5" dirty="0">
                <a:latin typeface="Times New Roman"/>
                <a:cs typeface="Times New Roman"/>
              </a:rPr>
              <a:t>rác </a:t>
            </a:r>
            <a:r>
              <a:rPr sz="1200" spc="-100" dirty="0" err="1">
                <a:latin typeface="Times New Roman"/>
                <a:cs typeface="Times New Roman"/>
              </a:rPr>
              <a:t>ra</a:t>
            </a:r>
            <a:r>
              <a:rPr sz="1200" spc="-100" dirty="0">
                <a:latin typeface="Times New Roman"/>
                <a:cs typeface="Times New Roman"/>
              </a:rPr>
              <a:t> 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; </a:t>
            </a:r>
            <a:r>
              <a:rPr sz="1200" dirty="0" err="1">
                <a:latin typeface="Times New Roman"/>
                <a:cs typeface="Times New Roman"/>
              </a:rPr>
              <a:t>mở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đấu </a:t>
            </a:r>
            <a:r>
              <a:rPr sz="1200" dirty="0">
                <a:latin typeface="Times New Roman"/>
                <a:cs typeface="Times New Roman"/>
              </a:rPr>
              <a:t>nối </a:t>
            </a:r>
            <a:r>
              <a:rPr sz="1200" spc="-5" dirty="0">
                <a:latin typeface="Times New Roman"/>
                <a:cs typeface="Times New Roman"/>
              </a:rPr>
              <a:t>trái phép </a:t>
            </a:r>
            <a:r>
              <a:rPr sz="1200" spc="-5" dirty="0" err="1">
                <a:latin typeface="Times New Roman"/>
                <a:cs typeface="Times New Roman"/>
              </a:rPr>
              <a:t>vào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chính; lấn, </a:t>
            </a:r>
            <a:r>
              <a:rPr sz="1200" spc="-5" dirty="0">
                <a:latin typeface="Times New Roman"/>
                <a:cs typeface="Times New Roman"/>
              </a:rPr>
              <a:t>chiếm hoặc sử </a:t>
            </a:r>
            <a:r>
              <a:rPr sz="1200" dirty="0" err="1">
                <a:latin typeface="Times New Roman"/>
                <a:cs typeface="Times New Roman"/>
              </a:rPr>
              <a:t>dụng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trái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phép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đất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của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bộ, </a:t>
            </a:r>
            <a:r>
              <a:rPr sz="1200" spc="-5" dirty="0">
                <a:latin typeface="Times New Roman"/>
                <a:cs typeface="Times New Roman"/>
              </a:rPr>
              <a:t>hành </a:t>
            </a:r>
            <a:r>
              <a:rPr sz="1200" dirty="0">
                <a:latin typeface="Times New Roman"/>
                <a:cs typeface="Times New Roman"/>
              </a:rPr>
              <a:t>lang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 err="1">
                <a:latin typeface="Times New Roman"/>
                <a:cs typeface="Times New Roman"/>
              </a:rPr>
              <a:t>toàn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bộ; tự ý tháo mở </a:t>
            </a:r>
            <a:r>
              <a:rPr sz="1200" spc="-5" dirty="0">
                <a:latin typeface="Times New Roman"/>
                <a:cs typeface="Times New Roman"/>
              </a:rPr>
              <a:t>nắp cống, </a:t>
            </a:r>
            <a:r>
              <a:rPr sz="1200" dirty="0">
                <a:latin typeface="Times New Roman"/>
                <a:cs typeface="Times New Roman"/>
              </a:rPr>
              <a:t>tháo dỡ, di </a:t>
            </a:r>
            <a:r>
              <a:rPr sz="1200" spc="-70" dirty="0">
                <a:latin typeface="Times New Roman"/>
                <a:cs typeface="Times New Roman"/>
              </a:rPr>
              <a:t>chuyển  </a:t>
            </a:r>
            <a:r>
              <a:rPr sz="1200" spc="-5" dirty="0">
                <a:latin typeface="Times New Roman"/>
                <a:cs typeface="Times New Roman"/>
              </a:rPr>
              <a:t>trái </a:t>
            </a:r>
            <a:r>
              <a:rPr sz="1200" dirty="0">
                <a:latin typeface="Times New Roman"/>
                <a:cs typeface="Times New Roman"/>
              </a:rPr>
              <a:t>phép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dirty="0">
                <a:latin typeface="Times New Roman"/>
                <a:cs typeface="Times New Roman"/>
              </a:rPr>
              <a:t>làm </a:t>
            </a:r>
            <a:r>
              <a:rPr sz="1200" spc="-5" dirty="0">
                <a:latin typeface="Times New Roman"/>
                <a:cs typeface="Times New Roman"/>
              </a:rPr>
              <a:t>sai </a:t>
            </a:r>
            <a:r>
              <a:rPr sz="1200" dirty="0">
                <a:latin typeface="Times New Roman"/>
                <a:cs typeface="Times New Roman"/>
              </a:rPr>
              <a:t>lệch </a:t>
            </a:r>
            <a:r>
              <a:rPr sz="1200" spc="-5" dirty="0">
                <a:latin typeface="Times New Roman"/>
                <a:cs typeface="Times New Roman"/>
              </a:rPr>
              <a:t>công </a:t>
            </a:r>
            <a:r>
              <a:rPr sz="1200" dirty="0" err="1">
                <a:latin typeface="Times New Roman"/>
                <a:cs typeface="Times New Roman"/>
              </a:rPr>
              <a:t>trình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2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  <a:p>
            <a:pPr marL="621665" lvl="2" indent="-153035" algn="just">
              <a:lnSpc>
                <a:spcPct val="100000"/>
              </a:lnSpc>
              <a:spcBef>
                <a:spcPts val="755"/>
              </a:spcBef>
              <a:buAutoNum type="arabicPeriod"/>
              <a:tabLst>
                <a:tab pos="622300" algn="l"/>
              </a:tabLst>
            </a:pPr>
            <a:r>
              <a:rPr sz="1200" dirty="0">
                <a:latin typeface="Times New Roman"/>
                <a:cs typeface="Times New Roman"/>
              </a:rPr>
              <a:t>Sử dụng </a:t>
            </a:r>
            <a:r>
              <a:rPr sz="1200" dirty="0" err="1">
                <a:latin typeface="Times New Roman"/>
                <a:cs typeface="Times New Roman"/>
              </a:rPr>
              <a:t>lòng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spc="5" dirty="0" err="1">
                <a:latin typeface="Times New Roman"/>
                <a:cs typeface="Times New Roman"/>
              </a:rPr>
              <a:t>lề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spc="5" dirty="0">
                <a:latin typeface="Times New Roman"/>
                <a:cs typeface="Times New Roman"/>
              </a:rPr>
              <a:t>hè </a:t>
            </a:r>
            <a:r>
              <a:rPr sz="1200" dirty="0">
                <a:latin typeface="Times New Roman"/>
                <a:cs typeface="Times New Roman"/>
              </a:rPr>
              <a:t>phố </a:t>
            </a:r>
            <a:r>
              <a:rPr sz="1200" spc="-5" dirty="0">
                <a:latin typeface="Times New Roman"/>
                <a:cs typeface="Times New Roman"/>
              </a:rPr>
              <a:t>trái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phép.</a:t>
            </a:r>
          </a:p>
          <a:p>
            <a:pPr marL="12700" marR="13335" lvl="2" indent="456565">
              <a:lnSpc>
                <a:spcPct val="110000"/>
              </a:lnSpc>
              <a:spcBef>
                <a:spcPts val="605"/>
              </a:spcBef>
              <a:buAutoNum type="arabicPeriod"/>
              <a:tabLst>
                <a:tab pos="625475" algn="l"/>
              </a:tabLst>
            </a:pPr>
            <a:r>
              <a:rPr sz="1200" spc="-114" dirty="0" smtClean="0">
                <a:latin typeface="Times New Roman"/>
                <a:cs typeface="Times New Roman"/>
              </a:rPr>
              <a:t>Đ</a:t>
            </a:r>
            <a:r>
              <a:rPr lang="vi-VN" sz="1200" spc="-114" dirty="0" smtClean="0">
                <a:latin typeface="Times New Roman"/>
                <a:cs typeface="Times New Roman"/>
              </a:rPr>
              <a:t>ư</a:t>
            </a:r>
            <a:r>
              <a:rPr sz="1200" spc="-114" dirty="0" smtClean="0">
                <a:latin typeface="Times New Roman"/>
                <a:cs typeface="Times New Roman"/>
              </a:rPr>
              <a:t>a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giới,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máy </a:t>
            </a:r>
            <a:r>
              <a:rPr sz="1200" spc="-5" dirty="0">
                <a:latin typeface="Times New Roman"/>
                <a:cs typeface="Times New Roman"/>
              </a:rPr>
              <a:t>chuyên </a:t>
            </a:r>
            <a:r>
              <a:rPr sz="1200" dirty="0">
                <a:latin typeface="Times New Roman"/>
                <a:cs typeface="Times New Roman"/>
              </a:rPr>
              <a:t>dùng không bảo </a:t>
            </a:r>
            <a:r>
              <a:rPr sz="1200" spc="-5" dirty="0">
                <a:latin typeface="Times New Roman"/>
                <a:cs typeface="Times New Roman"/>
              </a:rPr>
              <a:t>đảm tiêu </a:t>
            </a:r>
            <a:r>
              <a:rPr sz="1200" dirty="0">
                <a:latin typeface="Times New Roman"/>
                <a:cs typeface="Times New Roman"/>
              </a:rPr>
              <a:t>chuẩn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toàn </a:t>
            </a:r>
            <a:r>
              <a:rPr sz="1200" spc="5" dirty="0">
                <a:latin typeface="Times New Roman"/>
                <a:cs typeface="Times New Roman"/>
              </a:rPr>
              <a:t>kỹ </a:t>
            </a:r>
            <a:r>
              <a:rPr sz="1200" spc="-40" dirty="0">
                <a:latin typeface="Times New Roman"/>
                <a:cs typeface="Times New Roman"/>
              </a:rPr>
              <a:t>thuật 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bảo </a:t>
            </a:r>
            <a:r>
              <a:rPr sz="1200" dirty="0">
                <a:latin typeface="Times New Roman"/>
                <a:cs typeface="Times New Roman"/>
              </a:rPr>
              <a:t>vệ </a:t>
            </a:r>
            <a:r>
              <a:rPr sz="1200" dirty="0" err="1">
                <a:latin typeface="Times New Roman"/>
                <a:cs typeface="Times New Roman"/>
              </a:rPr>
              <a:t>môi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2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  <a:p>
            <a:pPr marL="12700" marR="8890" lvl="2" indent="456565">
              <a:lnSpc>
                <a:spcPct val="110800"/>
              </a:lnSpc>
              <a:spcBef>
                <a:spcPts val="590"/>
              </a:spcBef>
              <a:buAutoNum type="arabicPeriod"/>
              <a:tabLst>
                <a:tab pos="625475" algn="l"/>
              </a:tabLst>
            </a:pPr>
            <a:r>
              <a:rPr sz="1200" dirty="0">
                <a:latin typeface="Times New Roman"/>
                <a:cs typeface="Times New Roman"/>
              </a:rPr>
              <a:t>Thay đổi tổng thành, linh kiện, phụ kiện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giới </a:t>
            </a:r>
            <a:r>
              <a:rPr sz="1200" dirty="0">
                <a:latin typeface="Times New Roman"/>
                <a:cs typeface="Times New Roman"/>
              </a:rPr>
              <a:t>để tạm thời đạt </a:t>
            </a:r>
            <a:r>
              <a:rPr sz="1200" spc="-5" dirty="0">
                <a:latin typeface="Times New Roman"/>
                <a:cs typeface="Times New Roman"/>
              </a:rPr>
              <a:t>tiêu chuẩn </a:t>
            </a:r>
            <a:r>
              <a:rPr sz="1200" spc="10" dirty="0">
                <a:latin typeface="Times New Roman"/>
                <a:cs typeface="Times New Roman"/>
              </a:rPr>
              <a:t>kỹ  </a:t>
            </a:r>
            <a:r>
              <a:rPr sz="1200" dirty="0">
                <a:latin typeface="Times New Roman"/>
                <a:cs typeface="Times New Roman"/>
              </a:rPr>
              <a:t>thuật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khi đi kiểm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định.</a:t>
            </a:r>
          </a:p>
          <a:p>
            <a:pPr marL="659765" lvl="2" indent="-191135">
              <a:lnSpc>
                <a:spcPct val="100000"/>
              </a:lnSpc>
              <a:spcBef>
                <a:spcPts val="740"/>
              </a:spcBef>
              <a:buAutoNum type="arabicPeriod"/>
              <a:tabLst>
                <a:tab pos="660400" algn="l"/>
              </a:tabLst>
            </a:pPr>
            <a:r>
              <a:rPr sz="1200" spc="-5" dirty="0">
                <a:latin typeface="Times New Roman"/>
                <a:cs typeface="Times New Roman"/>
              </a:rPr>
              <a:t>Đua </a:t>
            </a:r>
            <a:r>
              <a:rPr sz="1200" dirty="0">
                <a:latin typeface="Times New Roman"/>
                <a:cs typeface="Times New Roman"/>
              </a:rPr>
              <a:t>xe, </a:t>
            </a:r>
            <a:r>
              <a:rPr sz="1200" spc="-5" dirty="0">
                <a:latin typeface="Times New Roman"/>
                <a:cs typeface="Times New Roman"/>
              </a:rPr>
              <a:t>cổ </a:t>
            </a:r>
            <a:r>
              <a:rPr sz="1200" dirty="0">
                <a:latin typeface="Times New Roman"/>
                <a:cs typeface="Times New Roman"/>
              </a:rPr>
              <a:t>vũ đua xe, tổ </a:t>
            </a:r>
            <a:r>
              <a:rPr sz="1200" spc="-5" dirty="0">
                <a:latin typeface="Times New Roman"/>
                <a:cs typeface="Times New Roman"/>
              </a:rPr>
              <a:t>chức </a:t>
            </a:r>
            <a:r>
              <a:rPr sz="1200" dirty="0">
                <a:latin typeface="Times New Roman"/>
                <a:cs typeface="Times New Roman"/>
              </a:rPr>
              <a:t>đua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trái </a:t>
            </a:r>
            <a:r>
              <a:rPr sz="1200" dirty="0">
                <a:latin typeface="Times New Roman"/>
                <a:cs typeface="Times New Roman"/>
              </a:rPr>
              <a:t>phép, lạng lách, </a:t>
            </a:r>
            <a:r>
              <a:rPr sz="1200" spc="-5" dirty="0">
                <a:latin typeface="Times New Roman"/>
                <a:cs typeface="Times New Roman"/>
              </a:rPr>
              <a:t>đánh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võng.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11</a:t>
            </a:fld>
            <a:endParaRPr spc="-35" dirty="0"/>
          </a:p>
        </p:txBody>
      </p:sp>
      <p:sp>
        <p:nvSpPr>
          <p:cNvPr id="2" name="object 2"/>
          <p:cNvSpPr txBox="1"/>
          <p:nvPr/>
        </p:nvSpPr>
        <p:spPr>
          <a:xfrm>
            <a:off x="1247952" y="780034"/>
            <a:ext cx="5605780" cy="872871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621665" indent="-153035" algn="just">
              <a:lnSpc>
                <a:spcPct val="100000"/>
              </a:lnSpc>
              <a:spcBef>
                <a:spcPts val="840"/>
              </a:spcBef>
              <a:buAutoNum type="arabicPeriod" startAt="7"/>
              <a:tabLst>
                <a:tab pos="622300" algn="l"/>
              </a:tabLst>
            </a:pPr>
            <a:r>
              <a:rPr sz="1200" spc="-5" dirty="0">
                <a:latin typeface="Times New Roman"/>
                <a:cs typeface="Times New Roman"/>
              </a:rPr>
              <a:t>Điều </a:t>
            </a:r>
            <a:r>
              <a:rPr sz="1200" dirty="0" err="1">
                <a:latin typeface="Times New Roman"/>
                <a:cs typeface="Times New Roman"/>
              </a:rPr>
              <a:t>khiển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tiện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5" dirty="0">
                <a:latin typeface="Times New Roman"/>
                <a:cs typeface="Times New Roman"/>
              </a:rPr>
              <a:t>mà </a:t>
            </a:r>
            <a:r>
              <a:rPr sz="1200" dirty="0">
                <a:latin typeface="Times New Roman"/>
                <a:cs typeface="Times New Roman"/>
              </a:rPr>
              <a:t>trong </a:t>
            </a:r>
            <a:r>
              <a:rPr sz="1200" spc="-5" dirty="0">
                <a:latin typeface="Times New Roman"/>
                <a:cs typeface="Times New Roman"/>
              </a:rPr>
              <a:t>cơ </a:t>
            </a:r>
            <a:r>
              <a:rPr sz="1200" dirty="0">
                <a:latin typeface="Times New Roman"/>
                <a:cs typeface="Times New Roman"/>
              </a:rPr>
              <a:t>thể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chất ma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túy.</a:t>
            </a:r>
            <a:endParaRPr sz="12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ct val="110000"/>
              </a:lnSpc>
              <a:spcBef>
                <a:spcPts val="600"/>
              </a:spcBef>
              <a:buAutoNum type="arabicPeriod" startAt="7"/>
              <a:tabLst>
                <a:tab pos="642620" algn="l"/>
              </a:tabLst>
            </a:pPr>
            <a:r>
              <a:rPr sz="1200" spc="-5" dirty="0">
                <a:latin typeface="Times New Roman"/>
                <a:cs typeface="Times New Roman"/>
              </a:rPr>
              <a:t>Điều </a:t>
            </a:r>
            <a:r>
              <a:rPr sz="1200" dirty="0">
                <a:latin typeface="Times New Roman"/>
                <a:cs typeface="Times New Roman"/>
              </a:rPr>
              <a:t>khiển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tô, máy kéo,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máy </a:t>
            </a:r>
            <a:r>
              <a:rPr sz="1200" spc="-5" dirty="0">
                <a:latin typeface="Times New Roman"/>
                <a:cs typeface="Times New Roman"/>
              </a:rPr>
              <a:t>chuyên </a:t>
            </a:r>
            <a:r>
              <a:rPr sz="1200" dirty="0">
                <a:latin typeface="Times New Roman"/>
                <a:cs typeface="Times New Roman"/>
              </a:rPr>
              <a:t>dùng </a:t>
            </a:r>
            <a:r>
              <a:rPr sz="1200" dirty="0" err="1">
                <a:latin typeface="Times New Roman"/>
                <a:cs typeface="Times New Roman"/>
              </a:rPr>
              <a:t>trên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mà trong </a:t>
            </a:r>
            <a:r>
              <a:rPr sz="1200" spc="-65" dirty="0">
                <a:latin typeface="Times New Roman"/>
                <a:cs typeface="Times New Roman"/>
              </a:rPr>
              <a:t>máu 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dirty="0">
                <a:latin typeface="Times New Roman"/>
                <a:cs typeface="Times New Roman"/>
              </a:rPr>
              <a:t>hơi thở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nồng độ</a:t>
            </a:r>
            <a:r>
              <a:rPr sz="1200" spc="-5" dirty="0">
                <a:latin typeface="Times New Roman"/>
                <a:cs typeface="Times New Roman"/>
              </a:rPr>
              <a:t> cồn.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000"/>
              </a:lnSpc>
              <a:spcBef>
                <a:spcPts val="615"/>
              </a:spcBef>
            </a:pPr>
            <a:r>
              <a:rPr sz="1200" spc="-5" dirty="0">
                <a:latin typeface="Times New Roman"/>
                <a:cs typeface="Times New Roman"/>
              </a:rPr>
              <a:t>Điều </a:t>
            </a:r>
            <a:r>
              <a:rPr sz="1200" dirty="0">
                <a:latin typeface="Times New Roman"/>
                <a:cs typeface="Times New Roman"/>
              </a:rPr>
              <a:t>khiển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mô tô,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10" dirty="0">
                <a:latin typeface="Times New Roman"/>
                <a:cs typeface="Times New Roman"/>
              </a:rPr>
              <a:t>gắn </a:t>
            </a:r>
            <a:r>
              <a:rPr sz="1200" spc="5" dirty="0">
                <a:latin typeface="Times New Roman"/>
                <a:cs typeface="Times New Roman"/>
              </a:rPr>
              <a:t>máy </a:t>
            </a:r>
            <a:r>
              <a:rPr sz="1200" dirty="0">
                <a:latin typeface="Times New Roman"/>
                <a:cs typeface="Times New Roman"/>
              </a:rPr>
              <a:t>mà trong máu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nồng độ </a:t>
            </a:r>
            <a:r>
              <a:rPr sz="1200" spc="-5" dirty="0" err="1">
                <a:latin typeface="Times New Roman"/>
                <a:cs typeface="Times New Roman"/>
              </a:rPr>
              <a:t>cồn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quá </a:t>
            </a:r>
            <a:r>
              <a:rPr sz="1200" spc="-95" dirty="0">
                <a:latin typeface="Times New Roman"/>
                <a:cs typeface="Times New Roman"/>
              </a:rPr>
              <a:t>50  </a:t>
            </a:r>
            <a:r>
              <a:rPr sz="1200" spc="-5" dirty="0">
                <a:latin typeface="Times New Roman"/>
                <a:cs typeface="Times New Roman"/>
              </a:rPr>
              <a:t>miligam/ </a:t>
            </a:r>
            <a:r>
              <a:rPr sz="1200" dirty="0">
                <a:latin typeface="Times New Roman"/>
                <a:cs typeface="Times New Roman"/>
              </a:rPr>
              <a:t>100 mili lít máu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dirty="0">
                <a:latin typeface="Times New Roman"/>
                <a:cs typeface="Times New Roman"/>
              </a:rPr>
              <a:t>0,25 </a:t>
            </a:r>
            <a:r>
              <a:rPr sz="1200" spc="-5" dirty="0">
                <a:latin typeface="Times New Roman"/>
                <a:cs typeface="Times New Roman"/>
              </a:rPr>
              <a:t>miligam/ </a:t>
            </a:r>
            <a:r>
              <a:rPr sz="1200" dirty="0">
                <a:latin typeface="Times New Roman"/>
                <a:cs typeface="Times New Roman"/>
              </a:rPr>
              <a:t>lít khí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thở.</a:t>
            </a:r>
            <a:endParaRPr sz="1200" dirty="0">
              <a:latin typeface="Times New Roman"/>
              <a:cs typeface="Times New Roman"/>
            </a:endParaRPr>
          </a:p>
          <a:p>
            <a:pPr marL="621665" indent="-153035" algn="just">
              <a:lnSpc>
                <a:spcPct val="100000"/>
              </a:lnSpc>
              <a:spcBef>
                <a:spcPts val="745"/>
              </a:spcBef>
              <a:buAutoNum type="arabicPeriod" startAt="9"/>
              <a:tabLst>
                <a:tab pos="622300" algn="l"/>
              </a:tabLst>
            </a:pPr>
            <a:r>
              <a:rPr sz="1200" spc="-5" dirty="0">
                <a:latin typeface="Times New Roman"/>
                <a:cs typeface="Times New Roman"/>
              </a:rPr>
              <a:t>Điều </a:t>
            </a:r>
            <a:r>
              <a:rPr sz="1200" dirty="0">
                <a:latin typeface="Times New Roman"/>
                <a:cs typeface="Times New Roman"/>
              </a:rPr>
              <a:t>khiển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giới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giấy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5" dirty="0">
                <a:latin typeface="Times New Roman"/>
                <a:cs typeface="Times New Roman"/>
              </a:rPr>
              <a:t>quy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định.</a:t>
            </a:r>
          </a:p>
          <a:p>
            <a:pPr marL="12700" marR="7620" indent="456565" algn="just">
              <a:lnSpc>
                <a:spcPct val="110500"/>
              </a:lnSpc>
              <a:spcBef>
                <a:spcPts val="590"/>
              </a:spcBef>
            </a:pPr>
            <a:r>
              <a:rPr sz="1200" spc="-5" dirty="0">
                <a:latin typeface="Times New Roman"/>
                <a:cs typeface="Times New Roman"/>
              </a:rPr>
              <a:t>Điều </a:t>
            </a:r>
            <a:r>
              <a:rPr sz="1200" dirty="0">
                <a:latin typeface="Times New Roman"/>
                <a:cs typeface="Times New Roman"/>
              </a:rPr>
              <a:t>khiển </a:t>
            </a:r>
            <a:r>
              <a:rPr sz="1200" spc="5" dirty="0">
                <a:latin typeface="Times New Roman"/>
                <a:cs typeface="Times New Roman"/>
              </a:rPr>
              <a:t>xe máy </a:t>
            </a:r>
            <a:r>
              <a:rPr sz="1200" spc="-5" dirty="0">
                <a:latin typeface="Times New Roman"/>
                <a:cs typeface="Times New Roman"/>
              </a:rPr>
              <a:t>chuyên </a:t>
            </a:r>
            <a:r>
              <a:rPr sz="1200" dirty="0">
                <a:latin typeface="Times New Roman"/>
                <a:cs typeface="Times New Roman"/>
              </a:rPr>
              <a:t>dùng 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không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chứng </a:t>
            </a:r>
            <a:r>
              <a:rPr sz="1200" spc="-65" dirty="0">
                <a:latin typeface="Times New Roman"/>
                <a:cs typeface="Times New Roman"/>
              </a:rPr>
              <a:t>chỉ  </a:t>
            </a:r>
            <a:r>
              <a:rPr sz="1200" dirty="0" err="1">
                <a:latin typeface="Times New Roman"/>
                <a:cs typeface="Times New Roman"/>
              </a:rPr>
              <a:t>bồi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d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ỡng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kiến thức pháp luật về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bộ, bằng hoặc chứng </a:t>
            </a:r>
            <a:r>
              <a:rPr sz="1200" spc="-5" dirty="0">
                <a:latin typeface="Times New Roman"/>
                <a:cs typeface="Times New Roman"/>
              </a:rPr>
              <a:t>chỉ </a:t>
            </a:r>
            <a:r>
              <a:rPr sz="1200" dirty="0">
                <a:latin typeface="Times New Roman"/>
                <a:cs typeface="Times New Roman"/>
              </a:rPr>
              <a:t>điều khiển </a:t>
            </a:r>
            <a:r>
              <a:rPr sz="1200" spc="-225" dirty="0">
                <a:latin typeface="Times New Roman"/>
                <a:cs typeface="Times New Roman"/>
              </a:rPr>
              <a:t>xe  </a:t>
            </a:r>
            <a:r>
              <a:rPr sz="1200" dirty="0">
                <a:latin typeface="Times New Roman"/>
                <a:cs typeface="Times New Roman"/>
              </a:rPr>
              <a:t>máy </a:t>
            </a:r>
            <a:r>
              <a:rPr sz="1200" spc="-5" dirty="0">
                <a:latin typeface="Times New Roman"/>
                <a:cs typeface="Times New Roman"/>
              </a:rPr>
              <a:t>chuyên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dùng.</a:t>
            </a:r>
            <a:endParaRPr sz="1200" dirty="0">
              <a:latin typeface="Times New Roman"/>
              <a:cs typeface="Times New Roman"/>
            </a:endParaRPr>
          </a:p>
          <a:p>
            <a:pPr marL="12700" marR="7620" indent="456565" algn="just">
              <a:lnSpc>
                <a:spcPct val="110000"/>
              </a:lnSpc>
              <a:spcBef>
                <a:spcPts val="600"/>
              </a:spcBef>
              <a:buAutoNum type="arabicPeriod" startAt="10"/>
              <a:tabLst>
                <a:tab pos="715645" algn="l"/>
              </a:tabLst>
            </a:pP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giới,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máy </a:t>
            </a:r>
            <a:r>
              <a:rPr sz="1200" spc="-5" dirty="0">
                <a:latin typeface="Times New Roman"/>
                <a:cs typeface="Times New Roman"/>
              </a:rPr>
              <a:t>chuyên </a:t>
            </a:r>
            <a:r>
              <a:rPr sz="1200" dirty="0">
                <a:latin typeface="Times New Roman"/>
                <a:cs typeface="Times New Roman"/>
              </a:rPr>
              <a:t>dùng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không đủ điều kiện để </a:t>
            </a:r>
            <a:r>
              <a:rPr sz="1200" spc="-50" dirty="0">
                <a:latin typeface="Times New Roman"/>
                <a:cs typeface="Times New Roman"/>
              </a:rPr>
              <a:t>điều  </a:t>
            </a:r>
            <a:r>
              <a:rPr sz="1200" dirty="0">
                <a:latin typeface="Times New Roman"/>
                <a:cs typeface="Times New Roman"/>
              </a:rPr>
              <a:t>khiển xe 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2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  <a:p>
            <a:pPr marL="692150" indent="-223520" algn="just">
              <a:lnSpc>
                <a:spcPct val="100000"/>
              </a:lnSpc>
              <a:spcBef>
                <a:spcPts val="745"/>
              </a:spcBef>
              <a:buAutoNum type="arabicPeriod" startAt="10"/>
              <a:tabLst>
                <a:tab pos="692785" algn="l"/>
              </a:tabLst>
            </a:pPr>
            <a:r>
              <a:rPr sz="1200" spc="-10" dirty="0">
                <a:latin typeface="Times New Roman"/>
                <a:cs typeface="Times New Roman"/>
              </a:rPr>
              <a:t>Điều khiển </a:t>
            </a:r>
            <a:r>
              <a:rPr sz="1200" dirty="0">
                <a:latin typeface="Times New Roman"/>
                <a:cs typeface="Times New Roman"/>
              </a:rPr>
              <a:t>xe </a:t>
            </a:r>
            <a:r>
              <a:rPr sz="1200" spc="-10" dirty="0">
                <a:latin typeface="Times New Roman"/>
                <a:cs typeface="Times New Roman"/>
              </a:rPr>
              <a:t>cơ </a:t>
            </a:r>
            <a:r>
              <a:rPr sz="1200" spc="-15" dirty="0">
                <a:latin typeface="Times New Roman"/>
                <a:cs typeface="Times New Roman"/>
              </a:rPr>
              <a:t>giới </a:t>
            </a:r>
            <a:r>
              <a:rPr sz="1200" spc="-10" dirty="0">
                <a:latin typeface="Times New Roman"/>
                <a:cs typeface="Times New Roman"/>
              </a:rPr>
              <a:t>chạy </a:t>
            </a:r>
            <a:r>
              <a:rPr sz="1200" spc="-5" dirty="0">
                <a:latin typeface="Times New Roman"/>
                <a:cs typeface="Times New Roman"/>
              </a:rPr>
              <a:t>quá </a:t>
            </a:r>
            <a:r>
              <a:rPr sz="1200" spc="-10" dirty="0">
                <a:latin typeface="Times New Roman"/>
                <a:cs typeface="Times New Roman"/>
              </a:rPr>
              <a:t>tốc độ </a:t>
            </a:r>
            <a:r>
              <a:rPr sz="1200" spc="-5" dirty="0">
                <a:latin typeface="Times New Roman"/>
                <a:cs typeface="Times New Roman"/>
              </a:rPr>
              <a:t>quy </a:t>
            </a:r>
            <a:r>
              <a:rPr sz="1200" spc="-15" dirty="0">
                <a:latin typeface="Times New Roman"/>
                <a:cs typeface="Times New Roman"/>
              </a:rPr>
              <a:t>định, </a:t>
            </a:r>
            <a:r>
              <a:rPr sz="1200" spc="-15" dirty="0" err="1">
                <a:latin typeface="Times New Roman"/>
                <a:cs typeface="Times New Roman"/>
              </a:rPr>
              <a:t>giành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đ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ờng</a:t>
            </a:r>
            <a:r>
              <a:rPr sz="1200" spc="-75" dirty="0">
                <a:latin typeface="Times New Roman"/>
                <a:cs typeface="Times New Roman"/>
              </a:rPr>
              <a:t>, </a:t>
            </a:r>
            <a:r>
              <a:rPr sz="1200" spc="-105" dirty="0" smtClean="0">
                <a:latin typeface="Times New Roman"/>
                <a:cs typeface="Times New Roman"/>
              </a:rPr>
              <a:t>v</a:t>
            </a:r>
            <a:r>
              <a:rPr lang="vi-VN" sz="1200" spc="-105" dirty="0" smtClean="0">
                <a:latin typeface="Times New Roman"/>
                <a:cs typeface="Times New Roman"/>
              </a:rPr>
              <a:t>ư</a:t>
            </a:r>
            <a:r>
              <a:rPr sz="1200" spc="-105" dirty="0" err="1" smtClean="0">
                <a:latin typeface="Times New Roman"/>
                <a:cs typeface="Times New Roman"/>
              </a:rPr>
              <a:t>ợt</a:t>
            </a:r>
            <a:r>
              <a:rPr sz="1200" spc="-105" dirty="0" smtClean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ẩu.</a:t>
            </a:r>
            <a:endParaRPr sz="1200" dirty="0">
              <a:latin typeface="Times New Roman"/>
              <a:cs typeface="Times New Roman"/>
            </a:endParaRPr>
          </a:p>
          <a:p>
            <a:pPr marL="12700" marR="10160" indent="456565" algn="just">
              <a:lnSpc>
                <a:spcPct val="110000"/>
              </a:lnSpc>
              <a:spcBef>
                <a:spcPts val="610"/>
              </a:spcBef>
              <a:buAutoNum type="arabicPeriod" startAt="10"/>
              <a:tabLst>
                <a:tab pos="710565" algn="l"/>
              </a:tabLst>
            </a:pPr>
            <a:r>
              <a:rPr sz="1200" spc="-5" dirty="0">
                <a:latin typeface="Times New Roman"/>
                <a:cs typeface="Times New Roman"/>
              </a:rPr>
              <a:t>Bấm còi, </a:t>
            </a:r>
            <a:r>
              <a:rPr sz="1200" dirty="0">
                <a:latin typeface="Times New Roman"/>
                <a:cs typeface="Times New Roman"/>
              </a:rPr>
              <a:t>rú </a:t>
            </a:r>
            <a:r>
              <a:rPr sz="1200" spc="-10" dirty="0">
                <a:latin typeface="Times New Roman"/>
                <a:cs typeface="Times New Roman"/>
              </a:rPr>
              <a:t>ga </a:t>
            </a:r>
            <a:r>
              <a:rPr sz="1200" spc="-5" dirty="0">
                <a:latin typeface="Times New Roman"/>
                <a:cs typeface="Times New Roman"/>
              </a:rPr>
              <a:t>liên </a:t>
            </a:r>
            <a:r>
              <a:rPr sz="1200" dirty="0">
                <a:latin typeface="Times New Roman"/>
                <a:cs typeface="Times New Roman"/>
              </a:rPr>
              <a:t>tục; </a:t>
            </a:r>
            <a:r>
              <a:rPr sz="1200" spc="-5" dirty="0">
                <a:latin typeface="Times New Roman"/>
                <a:cs typeface="Times New Roman"/>
              </a:rPr>
              <a:t>bấm còi </a:t>
            </a:r>
            <a:r>
              <a:rPr sz="1200" dirty="0">
                <a:latin typeface="Times New Roman"/>
                <a:cs typeface="Times New Roman"/>
              </a:rPr>
              <a:t>trong thời gian từ 22 </a:t>
            </a:r>
            <a:r>
              <a:rPr sz="1200" spc="-5" dirty="0">
                <a:latin typeface="Times New Roman"/>
                <a:cs typeface="Times New Roman"/>
              </a:rPr>
              <a:t>giờ đến </a:t>
            </a:r>
            <a:r>
              <a:rPr sz="1200" dirty="0">
                <a:latin typeface="Times New Roman"/>
                <a:cs typeface="Times New Roman"/>
              </a:rPr>
              <a:t>5 </a:t>
            </a:r>
            <a:r>
              <a:rPr sz="1200" spc="-5" dirty="0">
                <a:latin typeface="Times New Roman"/>
                <a:cs typeface="Times New Roman"/>
              </a:rPr>
              <a:t>giờ, bấm còi  </a:t>
            </a:r>
            <a:r>
              <a:rPr sz="1200" dirty="0">
                <a:latin typeface="Times New Roman"/>
                <a:cs typeface="Times New Roman"/>
              </a:rPr>
              <a:t>hơi,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-5" dirty="0">
                <a:latin typeface="Times New Roman"/>
                <a:cs typeface="Times New Roman"/>
              </a:rPr>
              <a:t>đèn chiếu </a:t>
            </a:r>
            <a:r>
              <a:rPr sz="1200" spc="5" dirty="0">
                <a:latin typeface="Times New Roman"/>
                <a:cs typeface="Times New Roman"/>
              </a:rPr>
              <a:t>xa </a:t>
            </a:r>
            <a:r>
              <a:rPr sz="1200" dirty="0">
                <a:latin typeface="Times New Roman"/>
                <a:cs typeface="Times New Roman"/>
              </a:rPr>
              <a:t>trong đô thị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khu đông </a:t>
            </a:r>
            <a:r>
              <a:rPr sz="1200" dirty="0" err="1">
                <a:latin typeface="Times New Roman"/>
                <a:cs typeface="Times New Roman"/>
              </a:rPr>
              <a:t>dân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14" dirty="0" smtClean="0">
                <a:latin typeface="Times New Roman"/>
                <a:cs typeface="Times New Roman"/>
              </a:rPr>
              <a:t>c</a:t>
            </a:r>
            <a:r>
              <a:rPr lang="vi-VN" sz="1200" spc="-114" dirty="0" smtClean="0">
                <a:latin typeface="Times New Roman"/>
                <a:cs typeface="Times New Roman"/>
              </a:rPr>
              <a:t>ư</a:t>
            </a:r>
            <a:r>
              <a:rPr sz="1200" spc="-114" dirty="0" smtClean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trừ các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đ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ợc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quyền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ưu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tiên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đang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>
                <a:latin typeface="Times New Roman"/>
                <a:cs typeface="Times New Roman"/>
              </a:rPr>
              <a:t>làm nhiệm </a:t>
            </a:r>
            <a:r>
              <a:rPr sz="1200" dirty="0">
                <a:latin typeface="Times New Roman"/>
                <a:cs typeface="Times New Roman"/>
              </a:rPr>
              <a:t>vụ theo quy định của </a:t>
            </a:r>
            <a:r>
              <a:rPr sz="1200" spc="-5" dirty="0">
                <a:latin typeface="Times New Roman"/>
                <a:cs typeface="Times New Roman"/>
              </a:rPr>
              <a:t>Luật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3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  <a:p>
            <a:pPr marL="12700" marR="5080" indent="456565" algn="just">
              <a:lnSpc>
                <a:spcPct val="110500"/>
              </a:lnSpc>
              <a:spcBef>
                <a:spcPts val="595"/>
              </a:spcBef>
              <a:buAutoNum type="arabicPeriod" startAt="10"/>
              <a:tabLst>
                <a:tab pos="715645" algn="l"/>
              </a:tabLst>
            </a:pPr>
            <a:r>
              <a:rPr sz="1200" spc="-10" dirty="0">
                <a:latin typeface="Times New Roman"/>
                <a:cs typeface="Times New Roman"/>
              </a:rPr>
              <a:t>Lắp </a:t>
            </a:r>
            <a:r>
              <a:rPr sz="1200" spc="-5" dirty="0">
                <a:latin typeface="Times New Roman"/>
                <a:cs typeface="Times New Roman"/>
              </a:rPr>
              <a:t>đặt, sử </a:t>
            </a:r>
            <a:r>
              <a:rPr sz="1200" dirty="0">
                <a:latin typeface="Times New Roman"/>
                <a:cs typeface="Times New Roman"/>
              </a:rPr>
              <a:t>dụng còi, </a:t>
            </a:r>
            <a:r>
              <a:rPr sz="1200" spc="-5" dirty="0">
                <a:latin typeface="Times New Roman"/>
                <a:cs typeface="Times New Roman"/>
              </a:rPr>
              <a:t>đèn </a:t>
            </a:r>
            <a:r>
              <a:rPr sz="1200" dirty="0">
                <a:latin typeface="Times New Roman"/>
                <a:cs typeface="Times New Roman"/>
              </a:rPr>
              <a:t>không đúng </a:t>
            </a:r>
            <a:r>
              <a:rPr sz="1200" spc="-5" dirty="0">
                <a:latin typeface="Times New Roman"/>
                <a:cs typeface="Times New Roman"/>
              </a:rPr>
              <a:t>thiết </a:t>
            </a:r>
            <a:r>
              <a:rPr sz="1200" spc="5" dirty="0">
                <a:latin typeface="Times New Roman"/>
                <a:cs typeface="Times New Roman"/>
              </a:rPr>
              <a:t>kế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nhà </a:t>
            </a:r>
            <a:r>
              <a:rPr sz="1200" spc="-5" dirty="0">
                <a:latin typeface="Times New Roman"/>
                <a:cs typeface="Times New Roman"/>
              </a:rPr>
              <a:t>sản </a:t>
            </a:r>
            <a:r>
              <a:rPr sz="1200" dirty="0">
                <a:latin typeface="Times New Roman"/>
                <a:cs typeface="Times New Roman"/>
              </a:rPr>
              <a:t>xuất đối với từng  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giới; 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-5" dirty="0">
                <a:latin typeface="Times New Roman"/>
                <a:cs typeface="Times New Roman"/>
              </a:rPr>
              <a:t>thiết </a:t>
            </a:r>
            <a:r>
              <a:rPr sz="1200" dirty="0">
                <a:latin typeface="Times New Roman"/>
                <a:cs typeface="Times New Roman"/>
              </a:rPr>
              <a:t>bị </a:t>
            </a:r>
            <a:r>
              <a:rPr sz="1200" spc="-5" dirty="0">
                <a:latin typeface="Times New Roman"/>
                <a:cs typeface="Times New Roman"/>
              </a:rPr>
              <a:t>âm </a:t>
            </a:r>
            <a:r>
              <a:rPr sz="1200" dirty="0">
                <a:latin typeface="Times New Roman"/>
                <a:cs typeface="Times New Roman"/>
              </a:rPr>
              <a:t>thanh </a:t>
            </a:r>
            <a:r>
              <a:rPr sz="1200" spc="-5" dirty="0">
                <a:latin typeface="Times New Roman"/>
                <a:cs typeface="Times New Roman"/>
              </a:rPr>
              <a:t>gây </a:t>
            </a:r>
            <a:r>
              <a:rPr sz="1200" dirty="0">
                <a:latin typeface="Times New Roman"/>
                <a:cs typeface="Times New Roman"/>
              </a:rPr>
              <a:t>mất </a:t>
            </a:r>
            <a:r>
              <a:rPr sz="1200" spc="-5" dirty="0">
                <a:latin typeface="Times New Roman"/>
                <a:cs typeface="Times New Roman"/>
              </a:rPr>
              <a:t>trật </a:t>
            </a:r>
            <a:r>
              <a:rPr sz="1200" dirty="0">
                <a:latin typeface="Times New Roman"/>
                <a:cs typeface="Times New Roman"/>
              </a:rPr>
              <a:t>tự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toàn </a:t>
            </a:r>
            <a:r>
              <a:rPr sz="1200" spc="-5" dirty="0">
                <a:latin typeface="Times New Roman"/>
                <a:cs typeface="Times New Roman"/>
              </a:rPr>
              <a:t>giao thông, trật </a:t>
            </a:r>
            <a:r>
              <a:rPr sz="1200" dirty="0">
                <a:latin typeface="Times New Roman"/>
                <a:cs typeface="Times New Roman"/>
              </a:rPr>
              <a:t>tự </a:t>
            </a:r>
            <a:r>
              <a:rPr sz="1200" spc="-5" dirty="0">
                <a:latin typeface="Times New Roman"/>
                <a:cs typeface="Times New Roman"/>
              </a:rPr>
              <a:t>công  cộng.</a:t>
            </a:r>
            <a:endParaRPr sz="1200" dirty="0">
              <a:latin typeface="Times New Roman"/>
              <a:cs typeface="Times New Roman"/>
            </a:endParaRPr>
          </a:p>
          <a:p>
            <a:pPr marL="12700" marR="7620" indent="456565" algn="just">
              <a:lnSpc>
                <a:spcPct val="110000"/>
              </a:lnSpc>
              <a:spcBef>
                <a:spcPts val="600"/>
              </a:spcBef>
              <a:buAutoNum type="arabicPeriod" startAt="10"/>
              <a:tabLst>
                <a:tab pos="713740" algn="l"/>
              </a:tabLst>
            </a:pPr>
            <a:r>
              <a:rPr sz="1200" spc="-5" dirty="0">
                <a:latin typeface="Times New Roman"/>
                <a:cs typeface="Times New Roman"/>
              </a:rPr>
              <a:t>Vận chuyển </a:t>
            </a:r>
            <a:r>
              <a:rPr sz="1200" dirty="0">
                <a:latin typeface="Times New Roman"/>
                <a:cs typeface="Times New Roman"/>
              </a:rPr>
              <a:t>hàng </a:t>
            </a:r>
            <a:r>
              <a:rPr sz="1200" dirty="0" err="1">
                <a:latin typeface="Times New Roman"/>
                <a:cs typeface="Times New Roman"/>
              </a:rPr>
              <a:t>cấm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10" dirty="0" smtClean="0">
                <a:latin typeface="Times New Roman"/>
                <a:cs typeface="Times New Roman"/>
              </a:rPr>
              <a:t>l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u </a:t>
            </a:r>
            <a:r>
              <a:rPr sz="1200" spc="-5" dirty="0">
                <a:latin typeface="Times New Roman"/>
                <a:cs typeface="Times New Roman"/>
              </a:rPr>
              <a:t>thông, vận chuyển trái phép hoặc </a:t>
            </a:r>
            <a:r>
              <a:rPr sz="1200" dirty="0">
                <a:latin typeface="Times New Roman"/>
                <a:cs typeface="Times New Roman"/>
              </a:rPr>
              <a:t>không thực </a:t>
            </a:r>
            <a:r>
              <a:rPr sz="1200" spc="-50" dirty="0">
                <a:latin typeface="Times New Roman"/>
                <a:cs typeface="Times New Roman"/>
              </a:rPr>
              <a:t>hiện  </a:t>
            </a:r>
            <a:r>
              <a:rPr sz="1200" dirty="0">
                <a:latin typeface="Times New Roman"/>
                <a:cs typeface="Times New Roman"/>
              </a:rPr>
              <a:t>đầy đủ các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về vận </a:t>
            </a:r>
            <a:r>
              <a:rPr sz="1200" spc="-5" dirty="0">
                <a:latin typeface="Times New Roman"/>
                <a:cs typeface="Times New Roman"/>
              </a:rPr>
              <a:t>chuyển </a:t>
            </a:r>
            <a:r>
              <a:rPr sz="1200" dirty="0">
                <a:latin typeface="Times New Roman"/>
                <a:cs typeface="Times New Roman"/>
              </a:rPr>
              <a:t>hàng nguy hiểm, động </a:t>
            </a:r>
            <a:r>
              <a:rPr sz="1200" spc="-5" dirty="0">
                <a:latin typeface="Times New Roman"/>
                <a:cs typeface="Times New Roman"/>
              </a:rPr>
              <a:t>vật </a:t>
            </a:r>
            <a:r>
              <a:rPr sz="1200" dirty="0">
                <a:latin typeface="Times New Roman"/>
                <a:cs typeface="Times New Roman"/>
              </a:rPr>
              <a:t>hoang</a:t>
            </a:r>
            <a:r>
              <a:rPr sz="1200" spc="-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dã.</a:t>
            </a:r>
          </a:p>
          <a:p>
            <a:pPr marL="12700" marR="5715" indent="456565" algn="just">
              <a:lnSpc>
                <a:spcPct val="110000"/>
              </a:lnSpc>
              <a:spcBef>
                <a:spcPts val="610"/>
              </a:spcBef>
              <a:buAutoNum type="arabicPeriod" startAt="10"/>
              <a:tabLst>
                <a:tab pos="702945" algn="l"/>
              </a:tabLst>
            </a:pPr>
            <a:r>
              <a:rPr sz="1200" spc="-5" dirty="0">
                <a:latin typeface="Times New Roman"/>
                <a:cs typeface="Times New Roman"/>
              </a:rPr>
              <a:t>Đe </a:t>
            </a:r>
            <a:r>
              <a:rPr sz="1200" dirty="0">
                <a:latin typeface="Times New Roman"/>
                <a:cs typeface="Times New Roman"/>
              </a:rPr>
              <a:t>dọa, xúc </a:t>
            </a:r>
            <a:r>
              <a:rPr sz="1200" spc="-5" dirty="0">
                <a:latin typeface="Times New Roman"/>
                <a:cs typeface="Times New Roman"/>
              </a:rPr>
              <a:t>phạm, </a:t>
            </a:r>
            <a:r>
              <a:rPr sz="1200" dirty="0">
                <a:latin typeface="Times New Roman"/>
                <a:cs typeface="Times New Roman"/>
              </a:rPr>
              <a:t>tranh </a:t>
            </a:r>
            <a:r>
              <a:rPr sz="1200" spc="-5" dirty="0">
                <a:latin typeface="Times New Roman"/>
                <a:cs typeface="Times New Roman"/>
              </a:rPr>
              <a:t>giành, </a:t>
            </a:r>
            <a:r>
              <a:rPr sz="1200" spc="5" dirty="0">
                <a:latin typeface="Times New Roman"/>
                <a:cs typeface="Times New Roman"/>
              </a:rPr>
              <a:t>lôi </a:t>
            </a:r>
            <a:r>
              <a:rPr sz="1200" spc="-5" dirty="0">
                <a:latin typeface="Times New Roman"/>
                <a:cs typeface="Times New Roman"/>
              </a:rPr>
              <a:t>kéo hành khách; bắt ép hành </a:t>
            </a:r>
            <a:r>
              <a:rPr sz="1200" dirty="0">
                <a:latin typeface="Times New Roman"/>
                <a:cs typeface="Times New Roman"/>
              </a:rPr>
              <a:t>khách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 dịch vụ </a:t>
            </a:r>
            <a:r>
              <a:rPr sz="1200" spc="-5" dirty="0">
                <a:latin typeface="Times New Roman"/>
                <a:cs typeface="Times New Roman"/>
              </a:rPr>
              <a:t>ngoài </a:t>
            </a:r>
            <a:r>
              <a:rPr sz="1200" dirty="0">
                <a:latin typeface="Times New Roman"/>
                <a:cs typeface="Times New Roman"/>
              </a:rPr>
              <a:t>ý muốn; </a:t>
            </a:r>
            <a:r>
              <a:rPr sz="1200" spc="-5" dirty="0">
                <a:latin typeface="Times New Roman"/>
                <a:cs typeface="Times New Roman"/>
              </a:rPr>
              <a:t>chuyển </a:t>
            </a:r>
            <a:r>
              <a:rPr sz="1200" dirty="0">
                <a:latin typeface="Times New Roman"/>
                <a:cs typeface="Times New Roman"/>
              </a:rPr>
              <a:t>tải, xuống </a:t>
            </a:r>
            <a:r>
              <a:rPr sz="1200" spc="-5" dirty="0">
                <a:latin typeface="Times New Roman"/>
                <a:cs typeface="Times New Roman"/>
              </a:rPr>
              <a:t>khách hoặc các </a:t>
            </a:r>
            <a:r>
              <a:rPr sz="1200" dirty="0">
                <a:latin typeface="Times New Roman"/>
                <a:cs typeface="Times New Roman"/>
              </a:rPr>
              <a:t>hành vi </a:t>
            </a:r>
            <a:r>
              <a:rPr sz="1200" spc="-5" dirty="0">
                <a:latin typeface="Times New Roman"/>
                <a:cs typeface="Times New Roman"/>
              </a:rPr>
              <a:t>khác nhằm </a:t>
            </a:r>
            <a:r>
              <a:rPr sz="1200" dirty="0">
                <a:latin typeface="Times New Roman"/>
                <a:cs typeface="Times New Roman"/>
              </a:rPr>
              <a:t>trốn </a:t>
            </a:r>
            <a:r>
              <a:rPr sz="1200" spc="-5" dirty="0">
                <a:latin typeface="Times New Roman"/>
                <a:cs typeface="Times New Roman"/>
              </a:rPr>
              <a:t>tránh  phát hiện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chở </a:t>
            </a:r>
            <a:r>
              <a:rPr sz="1200" dirty="0">
                <a:latin typeface="Times New Roman"/>
                <a:cs typeface="Times New Roman"/>
              </a:rPr>
              <a:t>quá tải, quá </a:t>
            </a:r>
            <a:r>
              <a:rPr sz="1200" spc="-5" dirty="0" err="1">
                <a:latin typeface="Times New Roman"/>
                <a:cs typeface="Times New Roman"/>
              </a:rPr>
              <a:t>số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quy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định.</a:t>
            </a:r>
          </a:p>
          <a:p>
            <a:pPr marL="12700" marR="6985" indent="456565" algn="just">
              <a:lnSpc>
                <a:spcPct val="110800"/>
              </a:lnSpc>
              <a:spcBef>
                <a:spcPts val="590"/>
              </a:spcBef>
              <a:buAutoNum type="arabicPeriod" startAt="10"/>
              <a:tabLst>
                <a:tab pos="713740" algn="l"/>
              </a:tabLst>
            </a:pPr>
            <a:r>
              <a:rPr sz="1200" spc="-5" dirty="0">
                <a:latin typeface="Times New Roman"/>
                <a:cs typeface="Times New Roman"/>
              </a:rPr>
              <a:t>Kinh doanh 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bằng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khi không </a:t>
            </a:r>
            <a:r>
              <a:rPr sz="1200" spc="-5" dirty="0">
                <a:latin typeface="Times New Roman"/>
                <a:cs typeface="Times New Roman"/>
              </a:rPr>
              <a:t>đáp </a:t>
            </a:r>
            <a:r>
              <a:rPr sz="1200" dirty="0">
                <a:latin typeface="Times New Roman"/>
                <a:cs typeface="Times New Roman"/>
              </a:rPr>
              <a:t>ứng đủ điều kiện kinh </a:t>
            </a:r>
            <a:r>
              <a:rPr sz="1200" spc="-5" dirty="0">
                <a:latin typeface="Times New Roman"/>
                <a:cs typeface="Times New Roman"/>
              </a:rPr>
              <a:t>doanh  </a:t>
            </a:r>
            <a:r>
              <a:rPr sz="1200" dirty="0">
                <a:latin typeface="Times New Roman"/>
                <a:cs typeface="Times New Roman"/>
              </a:rPr>
              <a:t>theo quy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định.</a:t>
            </a:r>
          </a:p>
          <a:p>
            <a:pPr marL="697865" indent="-229235" algn="just">
              <a:lnSpc>
                <a:spcPct val="100000"/>
              </a:lnSpc>
              <a:spcBef>
                <a:spcPts val="750"/>
              </a:spcBef>
              <a:buAutoNum type="arabicPeriod" startAt="10"/>
              <a:tabLst>
                <a:tab pos="698500" algn="l"/>
              </a:tabLst>
            </a:pPr>
            <a:r>
              <a:rPr sz="1200" spc="-5" dirty="0">
                <a:latin typeface="Times New Roman"/>
                <a:cs typeface="Times New Roman"/>
              </a:rPr>
              <a:t>Bỏ </a:t>
            </a:r>
            <a:r>
              <a:rPr sz="1200" dirty="0">
                <a:latin typeface="Times New Roman"/>
                <a:cs typeface="Times New Roman"/>
              </a:rPr>
              <a:t>trốn </a:t>
            </a:r>
            <a:r>
              <a:rPr sz="1200" spc="-5" dirty="0">
                <a:latin typeface="Times New Roman"/>
                <a:cs typeface="Times New Roman"/>
              </a:rPr>
              <a:t>sau </a:t>
            </a:r>
            <a:r>
              <a:rPr sz="1200" dirty="0">
                <a:latin typeface="Times New Roman"/>
                <a:cs typeface="Times New Roman"/>
              </a:rPr>
              <a:t>khi gây tai nạn để trốn tránh </a:t>
            </a:r>
            <a:r>
              <a:rPr sz="1200" spc="-5" dirty="0">
                <a:latin typeface="Times New Roman"/>
                <a:cs typeface="Times New Roman"/>
              </a:rPr>
              <a:t>trách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nhiệm.</a:t>
            </a:r>
          </a:p>
          <a:p>
            <a:pPr marL="692150" indent="-223520" algn="just">
              <a:lnSpc>
                <a:spcPct val="100000"/>
              </a:lnSpc>
              <a:spcBef>
                <a:spcPts val="740"/>
              </a:spcBef>
              <a:buAutoNum type="arabicPeriod" startAt="10"/>
              <a:tabLst>
                <a:tab pos="692785" algn="l"/>
              </a:tabLst>
            </a:pPr>
            <a:r>
              <a:rPr sz="1200" spc="-10" dirty="0">
                <a:latin typeface="Times New Roman"/>
                <a:cs typeface="Times New Roman"/>
              </a:rPr>
              <a:t>Khi có điều kiện </a:t>
            </a:r>
            <a:r>
              <a:rPr sz="1200" dirty="0">
                <a:latin typeface="Times New Roman"/>
                <a:cs typeface="Times New Roman"/>
              </a:rPr>
              <a:t>mà </a:t>
            </a:r>
            <a:r>
              <a:rPr sz="1200" spc="-5" dirty="0">
                <a:latin typeface="Times New Roman"/>
                <a:cs typeface="Times New Roman"/>
              </a:rPr>
              <a:t>cố </a:t>
            </a:r>
            <a:r>
              <a:rPr sz="1200" dirty="0">
                <a:latin typeface="Times New Roman"/>
                <a:cs typeface="Times New Roman"/>
              </a:rPr>
              <a:t>ý </a:t>
            </a:r>
            <a:r>
              <a:rPr sz="1200" spc="-10" dirty="0">
                <a:latin typeface="Times New Roman"/>
                <a:cs typeface="Times New Roman"/>
              </a:rPr>
              <a:t>không cứu </a:t>
            </a:r>
            <a:r>
              <a:rPr sz="1200" spc="-15" dirty="0" err="1">
                <a:latin typeface="Times New Roman"/>
                <a:cs typeface="Times New Roman"/>
              </a:rPr>
              <a:t>giúp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ng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ời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bị tai nạn giao</a:t>
            </a:r>
            <a:r>
              <a:rPr sz="1200" spc="-1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thông.</a:t>
            </a:r>
            <a:endParaRPr sz="1200" dirty="0">
              <a:latin typeface="Times New Roman"/>
              <a:cs typeface="Times New Roman"/>
            </a:endParaRPr>
          </a:p>
          <a:p>
            <a:pPr marL="697865" indent="-229235">
              <a:lnSpc>
                <a:spcPct val="100000"/>
              </a:lnSpc>
              <a:spcBef>
                <a:spcPts val="745"/>
              </a:spcBef>
              <a:buAutoNum type="arabicPeriod" startAt="10"/>
              <a:tabLst>
                <a:tab pos="698500" algn="l"/>
              </a:tabLst>
            </a:pPr>
            <a:r>
              <a:rPr sz="1200" spc="-5" dirty="0">
                <a:latin typeface="Times New Roman"/>
                <a:cs typeface="Times New Roman"/>
              </a:rPr>
              <a:t>Xâm </a:t>
            </a:r>
            <a:r>
              <a:rPr sz="1200" dirty="0">
                <a:latin typeface="Times New Roman"/>
                <a:cs typeface="Times New Roman"/>
              </a:rPr>
              <a:t>phạm tính mạng, </a:t>
            </a:r>
            <a:r>
              <a:rPr sz="1200" spc="-5" dirty="0">
                <a:latin typeface="Times New Roman"/>
                <a:cs typeface="Times New Roman"/>
              </a:rPr>
              <a:t>sức khỏe, </a:t>
            </a:r>
            <a:r>
              <a:rPr sz="1200" dirty="0">
                <a:latin typeface="Times New Roman"/>
                <a:cs typeface="Times New Roman"/>
              </a:rPr>
              <a:t>tài </a:t>
            </a:r>
            <a:r>
              <a:rPr sz="1200" spc="-5" dirty="0">
                <a:latin typeface="Times New Roman"/>
                <a:cs typeface="Times New Roman"/>
              </a:rPr>
              <a:t>sản </a:t>
            </a:r>
            <a:r>
              <a:rPr sz="1200" spc="-5" dirty="0" err="1">
                <a:latin typeface="Times New Roman"/>
                <a:cs typeface="Times New Roman"/>
              </a:rPr>
              <a:t>của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bị </a:t>
            </a:r>
            <a:r>
              <a:rPr sz="1200" spc="-5" dirty="0">
                <a:latin typeface="Times New Roman"/>
                <a:cs typeface="Times New Roman"/>
              </a:rPr>
              <a:t>nạn </a:t>
            </a:r>
            <a:r>
              <a:rPr sz="1200" dirty="0" err="1">
                <a:latin typeface="Times New Roman"/>
                <a:cs typeface="Times New Roman"/>
              </a:rPr>
              <a:t>và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gây </a:t>
            </a:r>
            <a:r>
              <a:rPr sz="1200" dirty="0">
                <a:latin typeface="Times New Roman"/>
                <a:cs typeface="Times New Roman"/>
              </a:rPr>
              <a:t>tai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nạn.</a:t>
            </a:r>
          </a:p>
          <a:p>
            <a:pPr marL="12700" marR="5715" indent="456565">
              <a:lnSpc>
                <a:spcPct val="110000"/>
              </a:lnSpc>
              <a:spcBef>
                <a:spcPts val="615"/>
              </a:spcBef>
              <a:buAutoNum type="arabicPeriod" startAt="10"/>
              <a:tabLst>
                <a:tab pos="702945" algn="l"/>
              </a:tabLst>
            </a:pPr>
            <a:r>
              <a:rPr sz="1200" spc="-10" dirty="0">
                <a:latin typeface="Times New Roman"/>
                <a:cs typeface="Times New Roman"/>
              </a:rPr>
              <a:t>Lợi </a:t>
            </a:r>
            <a:r>
              <a:rPr sz="1200" dirty="0">
                <a:latin typeface="Times New Roman"/>
                <a:cs typeface="Times New Roman"/>
              </a:rPr>
              <a:t>dụng việc </a:t>
            </a:r>
            <a:r>
              <a:rPr sz="1200" spc="5" dirty="0">
                <a:latin typeface="Times New Roman"/>
                <a:cs typeface="Times New Roman"/>
              </a:rPr>
              <a:t>xảy </a:t>
            </a:r>
            <a:r>
              <a:rPr sz="1200" dirty="0">
                <a:latin typeface="Times New Roman"/>
                <a:cs typeface="Times New Roman"/>
              </a:rPr>
              <a:t>ra tai </a:t>
            </a:r>
            <a:r>
              <a:rPr sz="1200" spc="-5" dirty="0">
                <a:latin typeface="Times New Roman"/>
                <a:cs typeface="Times New Roman"/>
              </a:rPr>
              <a:t>nạn giao </a:t>
            </a:r>
            <a:r>
              <a:rPr sz="1200" dirty="0">
                <a:latin typeface="Times New Roman"/>
                <a:cs typeface="Times New Roman"/>
              </a:rPr>
              <a:t>thông để hành </a:t>
            </a:r>
            <a:r>
              <a:rPr sz="1200" spc="-5" dirty="0">
                <a:latin typeface="Times New Roman"/>
                <a:cs typeface="Times New Roman"/>
              </a:rPr>
              <a:t>hung, </a:t>
            </a:r>
            <a:r>
              <a:rPr sz="1200" dirty="0">
                <a:latin typeface="Times New Roman"/>
                <a:cs typeface="Times New Roman"/>
              </a:rPr>
              <a:t>đe </a:t>
            </a:r>
            <a:r>
              <a:rPr sz="1200" spc="-5" dirty="0">
                <a:latin typeface="Times New Roman"/>
                <a:cs typeface="Times New Roman"/>
              </a:rPr>
              <a:t>dọa, </a:t>
            </a:r>
            <a:r>
              <a:rPr sz="1200" dirty="0">
                <a:latin typeface="Times New Roman"/>
                <a:cs typeface="Times New Roman"/>
              </a:rPr>
              <a:t>xúi </a:t>
            </a:r>
            <a:r>
              <a:rPr sz="1200" spc="-5" dirty="0">
                <a:latin typeface="Times New Roman"/>
                <a:cs typeface="Times New Roman"/>
              </a:rPr>
              <a:t>giục, </a:t>
            </a:r>
            <a:r>
              <a:rPr sz="1200" dirty="0">
                <a:latin typeface="Times New Roman"/>
                <a:cs typeface="Times New Roman"/>
              </a:rPr>
              <a:t>gây </a:t>
            </a:r>
            <a:r>
              <a:rPr sz="1200" spc="-5" dirty="0">
                <a:latin typeface="Times New Roman"/>
                <a:cs typeface="Times New Roman"/>
              </a:rPr>
              <a:t>sức  ép, </a:t>
            </a:r>
            <a:r>
              <a:rPr sz="1200" dirty="0">
                <a:latin typeface="Times New Roman"/>
                <a:cs typeface="Times New Roman"/>
              </a:rPr>
              <a:t>làm mất </a:t>
            </a:r>
            <a:r>
              <a:rPr sz="1200" spc="-5" dirty="0">
                <a:latin typeface="Times New Roman"/>
                <a:cs typeface="Times New Roman"/>
              </a:rPr>
              <a:t>trật </a:t>
            </a:r>
            <a:r>
              <a:rPr sz="1200" dirty="0">
                <a:latin typeface="Times New Roman"/>
                <a:cs typeface="Times New Roman"/>
              </a:rPr>
              <a:t>tự, </a:t>
            </a:r>
            <a:r>
              <a:rPr sz="1200" spc="-5" dirty="0">
                <a:latin typeface="Times New Roman"/>
                <a:cs typeface="Times New Roman"/>
              </a:rPr>
              <a:t>cản </a:t>
            </a:r>
            <a:r>
              <a:rPr sz="1200" dirty="0">
                <a:latin typeface="Times New Roman"/>
                <a:cs typeface="Times New Roman"/>
              </a:rPr>
              <a:t>trở việc </a:t>
            </a:r>
            <a:r>
              <a:rPr sz="1200" spc="5" dirty="0">
                <a:latin typeface="Times New Roman"/>
                <a:cs typeface="Times New Roman"/>
              </a:rPr>
              <a:t>xử lý </a:t>
            </a:r>
            <a:r>
              <a:rPr sz="1200" dirty="0">
                <a:latin typeface="Times New Roman"/>
                <a:cs typeface="Times New Roman"/>
              </a:rPr>
              <a:t>tai nạn </a:t>
            </a:r>
            <a:r>
              <a:rPr sz="1200" spc="-5" dirty="0">
                <a:latin typeface="Times New Roman"/>
                <a:cs typeface="Times New Roman"/>
              </a:rPr>
              <a:t>giao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thông.</a:t>
            </a:r>
            <a:endParaRPr sz="1200" dirty="0">
              <a:latin typeface="Times New Roman"/>
              <a:cs typeface="Times New Roman"/>
            </a:endParaRPr>
          </a:p>
          <a:p>
            <a:pPr marL="12700" marR="7620" indent="456565">
              <a:lnSpc>
                <a:spcPct val="110000"/>
              </a:lnSpc>
              <a:spcBef>
                <a:spcPts val="600"/>
              </a:spcBef>
              <a:buAutoNum type="arabicPeriod" startAt="10"/>
              <a:tabLst>
                <a:tab pos="706120" algn="l"/>
              </a:tabLst>
            </a:pPr>
            <a:r>
              <a:rPr sz="1200" spc="-10" dirty="0">
                <a:latin typeface="Times New Roman"/>
                <a:cs typeface="Times New Roman"/>
              </a:rPr>
              <a:t>Lợi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-5" dirty="0">
                <a:latin typeface="Times New Roman"/>
                <a:cs typeface="Times New Roman"/>
              </a:rPr>
              <a:t>chức </a:t>
            </a:r>
            <a:r>
              <a:rPr sz="1200" dirty="0">
                <a:latin typeface="Times New Roman"/>
                <a:cs typeface="Times New Roman"/>
              </a:rPr>
              <a:t>vụ, </a:t>
            </a:r>
            <a:r>
              <a:rPr sz="1200" spc="-5" dirty="0">
                <a:latin typeface="Times New Roman"/>
                <a:cs typeface="Times New Roman"/>
              </a:rPr>
              <a:t>quyền hạn, nghề nghiệp </a:t>
            </a:r>
            <a:r>
              <a:rPr sz="1200" dirty="0">
                <a:latin typeface="Times New Roman"/>
                <a:cs typeface="Times New Roman"/>
              </a:rPr>
              <a:t>của </a:t>
            </a:r>
            <a:r>
              <a:rPr sz="1200" spc="-5" dirty="0">
                <a:latin typeface="Times New Roman"/>
                <a:cs typeface="Times New Roman"/>
              </a:rPr>
              <a:t>bản </a:t>
            </a:r>
            <a:r>
              <a:rPr sz="1200" dirty="0">
                <a:latin typeface="Times New Roman"/>
                <a:cs typeface="Times New Roman"/>
              </a:rPr>
              <a:t>thân </a:t>
            </a:r>
            <a:r>
              <a:rPr sz="1200" spc="-5" dirty="0" err="1">
                <a:latin typeface="Times New Roman"/>
                <a:cs typeface="Times New Roman"/>
              </a:rPr>
              <a:t>hoặc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khác </a:t>
            </a:r>
            <a:r>
              <a:rPr sz="1200" dirty="0">
                <a:latin typeface="Times New Roman"/>
                <a:cs typeface="Times New Roman"/>
              </a:rPr>
              <a:t>để </a:t>
            </a:r>
            <a:r>
              <a:rPr sz="1200" spc="-100" dirty="0">
                <a:latin typeface="Times New Roman"/>
                <a:cs typeface="Times New Roman"/>
              </a:rPr>
              <a:t>vi  </a:t>
            </a:r>
            <a:r>
              <a:rPr sz="1200" spc="-5" dirty="0">
                <a:latin typeface="Times New Roman"/>
                <a:cs typeface="Times New Roman"/>
              </a:rPr>
              <a:t>phạm </a:t>
            </a:r>
            <a:r>
              <a:rPr sz="1200" dirty="0">
                <a:latin typeface="Times New Roman"/>
                <a:cs typeface="Times New Roman"/>
              </a:rPr>
              <a:t>pháp </a:t>
            </a:r>
            <a:r>
              <a:rPr sz="1200" spc="-5" dirty="0">
                <a:latin typeface="Times New Roman"/>
                <a:cs typeface="Times New Roman"/>
              </a:rPr>
              <a:t>luật </a:t>
            </a:r>
            <a:r>
              <a:rPr sz="1200" dirty="0">
                <a:latin typeface="Times New Roman"/>
                <a:cs typeface="Times New Roman"/>
              </a:rPr>
              <a:t>về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1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  <a:p>
            <a:pPr marL="708660" indent="-240029">
              <a:lnSpc>
                <a:spcPct val="100000"/>
              </a:lnSpc>
              <a:spcBef>
                <a:spcPts val="740"/>
              </a:spcBef>
              <a:buAutoNum type="arabicPeriod" startAt="10"/>
              <a:tabLst>
                <a:tab pos="709295" algn="l"/>
              </a:tabLst>
            </a:pPr>
            <a:r>
              <a:rPr sz="1200" spc="-5" dirty="0">
                <a:latin typeface="Times New Roman"/>
                <a:cs typeface="Times New Roman"/>
              </a:rPr>
              <a:t>Sản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xuất,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sử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dụng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trái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phép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hoặc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mua,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bán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biển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số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cơ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giới,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máy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chuyên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1200" spc="-5" dirty="0">
                <a:latin typeface="Times New Roman"/>
                <a:cs typeface="Times New Roman"/>
              </a:rPr>
              <a:t>dùng.</a:t>
            </a:r>
            <a:endParaRPr sz="1200" dirty="0">
              <a:latin typeface="Times New Roman"/>
              <a:cs typeface="Times New Roman"/>
            </a:endParaRPr>
          </a:p>
          <a:p>
            <a:pPr marL="12700" marR="8890" indent="456565">
              <a:lnSpc>
                <a:spcPct val="110000"/>
              </a:lnSpc>
              <a:spcBef>
                <a:spcPts val="600"/>
              </a:spcBef>
              <a:buAutoNum type="arabicPeriod" startAt="23"/>
              <a:tabLst>
                <a:tab pos="700405" algn="l"/>
              </a:tabLst>
            </a:pPr>
            <a:r>
              <a:rPr sz="1200" spc="-5" dirty="0">
                <a:latin typeface="Times New Roman"/>
                <a:cs typeface="Times New Roman"/>
              </a:rPr>
              <a:t>Hành </a:t>
            </a:r>
            <a:r>
              <a:rPr sz="1200" dirty="0">
                <a:latin typeface="Times New Roman"/>
                <a:cs typeface="Times New Roman"/>
              </a:rPr>
              <a:t>vi vi </a:t>
            </a:r>
            <a:r>
              <a:rPr sz="1200" spc="-5" dirty="0">
                <a:latin typeface="Times New Roman"/>
                <a:cs typeface="Times New Roman"/>
              </a:rPr>
              <a:t>phạm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tắc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bộ, </a:t>
            </a:r>
            <a:r>
              <a:rPr sz="1200" spc="-5" dirty="0">
                <a:latin typeface="Times New Roman"/>
                <a:cs typeface="Times New Roman"/>
              </a:rPr>
              <a:t>hành </a:t>
            </a:r>
            <a:r>
              <a:rPr sz="1200" dirty="0">
                <a:latin typeface="Times New Roman"/>
                <a:cs typeface="Times New Roman"/>
              </a:rPr>
              <a:t>vi </a:t>
            </a:r>
            <a:r>
              <a:rPr sz="1200" spc="-5" dirty="0">
                <a:latin typeface="Times New Roman"/>
                <a:cs typeface="Times New Roman"/>
              </a:rPr>
              <a:t>khác </a:t>
            </a:r>
            <a:r>
              <a:rPr sz="1200" spc="5" dirty="0">
                <a:latin typeface="Times New Roman"/>
                <a:cs typeface="Times New Roman"/>
              </a:rPr>
              <a:t>gây </a:t>
            </a:r>
            <a:r>
              <a:rPr sz="1200" dirty="0">
                <a:latin typeface="Times New Roman"/>
                <a:cs typeface="Times New Roman"/>
              </a:rPr>
              <a:t>nguy hiểm </a:t>
            </a:r>
            <a:r>
              <a:rPr sz="1200" spc="-70" dirty="0" err="1">
                <a:latin typeface="Times New Roman"/>
                <a:cs typeface="Times New Roman"/>
              </a:rPr>
              <a:t>cho</a:t>
            </a:r>
            <a:r>
              <a:rPr sz="1200" spc="-70" dirty="0">
                <a:latin typeface="Times New Roman"/>
                <a:cs typeface="Times New Roman"/>
              </a:rPr>
              <a:t> 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và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10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12</a:t>
            </a:fld>
            <a:endParaRPr spc="-35" dirty="0"/>
          </a:p>
        </p:txBody>
      </p:sp>
      <p:sp>
        <p:nvSpPr>
          <p:cNvPr id="2" name="object 2"/>
          <p:cNvSpPr txBox="1"/>
          <p:nvPr/>
        </p:nvSpPr>
        <p:spPr>
          <a:xfrm>
            <a:off x="1247952" y="1054353"/>
            <a:ext cx="5606415" cy="851310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65"/>
              </a:spcBef>
            </a:pPr>
            <a:r>
              <a:rPr sz="1200" spc="-5" dirty="0" smtClean="0">
                <a:latin typeface="Times New Roman"/>
                <a:cs typeface="Times New Roman"/>
              </a:rPr>
              <a:t>CH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ƠNG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II</a:t>
            </a:r>
          </a:p>
          <a:p>
            <a:pPr algn="ctr">
              <a:lnSpc>
                <a:spcPct val="100000"/>
              </a:lnSpc>
              <a:spcBef>
                <a:spcPts val="770"/>
              </a:spcBef>
            </a:pPr>
            <a:r>
              <a:rPr sz="1200" b="1" dirty="0">
                <a:latin typeface="Times New Roman"/>
                <a:cs typeface="Times New Roman"/>
              </a:rPr>
              <a:t>QUY TẮC </a:t>
            </a:r>
            <a:r>
              <a:rPr sz="1200" b="1" spc="-5" dirty="0">
                <a:latin typeface="Times New Roman"/>
                <a:cs typeface="Times New Roman"/>
              </a:rPr>
              <a:t>GIAO THÔNG </a:t>
            </a:r>
            <a:r>
              <a:rPr sz="1200" b="1" dirty="0" smtClean="0">
                <a:latin typeface="Times New Roman"/>
                <a:cs typeface="Times New Roman"/>
              </a:rPr>
              <a:t>Đ</a:t>
            </a:r>
            <a:r>
              <a:rPr lang="vi-VN" sz="1200" b="1" dirty="0" smtClean="0">
                <a:latin typeface="Times New Roman"/>
                <a:cs typeface="Times New Roman"/>
              </a:rPr>
              <a:t>Ư</a:t>
            </a:r>
            <a:r>
              <a:rPr sz="1200" b="1" dirty="0" smtClean="0">
                <a:latin typeface="Times New Roman"/>
                <a:cs typeface="Times New Roman"/>
              </a:rPr>
              <a:t>ỜNG</a:t>
            </a:r>
            <a:r>
              <a:rPr sz="1200" b="1" spc="-35" dirty="0" smtClean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BỘ</a:t>
            </a:r>
            <a:endParaRPr sz="1200" dirty="0">
              <a:latin typeface="Times New Roman"/>
              <a:cs typeface="Times New Roman"/>
            </a:endParaRPr>
          </a:p>
          <a:p>
            <a:pPr marL="278765" lvl="1" indent="-266700">
              <a:lnSpc>
                <a:spcPct val="100000"/>
              </a:lnSpc>
              <a:spcBef>
                <a:spcPts val="730"/>
              </a:spcBef>
              <a:buAutoNum type="arabicPeriod"/>
              <a:tabLst>
                <a:tab pos="279400" algn="l"/>
              </a:tabLst>
            </a:pPr>
            <a:r>
              <a:rPr sz="1200" spc="-5" dirty="0">
                <a:latin typeface="Times New Roman"/>
                <a:cs typeface="Times New Roman"/>
              </a:rPr>
              <a:t>QUY TẮC CHUNG</a:t>
            </a:r>
            <a:endParaRPr sz="1200" dirty="0">
              <a:latin typeface="Times New Roman"/>
              <a:cs typeface="Times New Roman"/>
            </a:endParaRPr>
          </a:p>
          <a:p>
            <a:pPr marL="12700" marR="8890" lvl="2" indent="456565" algn="just">
              <a:lnSpc>
                <a:spcPct val="110000"/>
              </a:lnSpc>
              <a:spcBef>
                <a:spcPts val="600"/>
              </a:spcBef>
              <a:buAutoNum type="arabicPeriod"/>
              <a:tabLst>
                <a:tab pos="629920" algn="l"/>
              </a:tabLst>
            </a:pP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>
                <a:latin typeface="Times New Roman"/>
                <a:cs typeface="Times New Roman"/>
              </a:rPr>
              <a:t>bên phải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" dirty="0">
                <a:latin typeface="Times New Roman"/>
                <a:cs typeface="Times New Roman"/>
              </a:rPr>
              <a:t>chiều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mình, đi đúng </a:t>
            </a:r>
            <a:r>
              <a:rPr sz="1200" spc="-70" dirty="0" err="1">
                <a:latin typeface="Times New Roman"/>
                <a:cs typeface="Times New Roman"/>
              </a:rPr>
              <a:t>làn</a:t>
            </a:r>
            <a:r>
              <a:rPr sz="1200" spc="-70" dirty="0">
                <a:latin typeface="Times New Roman"/>
                <a:cs typeface="Times New Roman"/>
              </a:rPr>
              <a:t> 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dirty="0" err="1">
                <a:latin typeface="Times New Roman"/>
                <a:cs typeface="Times New Roman"/>
              </a:rPr>
              <a:t>phần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và </a:t>
            </a:r>
            <a:r>
              <a:rPr sz="1200" spc="-5" dirty="0">
                <a:latin typeface="Times New Roman"/>
                <a:cs typeface="Times New Roman"/>
              </a:rPr>
              <a:t>phải chấp </a:t>
            </a:r>
            <a:r>
              <a:rPr sz="1200" dirty="0">
                <a:latin typeface="Times New Roman"/>
                <a:cs typeface="Times New Roman"/>
              </a:rPr>
              <a:t>hành </a:t>
            </a:r>
            <a:r>
              <a:rPr sz="1200" spc="5" dirty="0">
                <a:latin typeface="Times New Roman"/>
                <a:cs typeface="Times New Roman"/>
              </a:rPr>
              <a:t>hệ </a:t>
            </a:r>
            <a:r>
              <a:rPr sz="1200" dirty="0">
                <a:latin typeface="Times New Roman"/>
                <a:cs typeface="Times New Roman"/>
              </a:rPr>
              <a:t>thống báo </a:t>
            </a:r>
            <a:r>
              <a:rPr sz="1200" dirty="0" err="1">
                <a:latin typeface="Times New Roman"/>
                <a:cs typeface="Times New Roman"/>
              </a:rPr>
              <a:t>hiệu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6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  <a:p>
            <a:pPr marL="12700" marR="9525" lvl="2" indent="456565" algn="just">
              <a:lnSpc>
                <a:spcPct val="110800"/>
              </a:lnSpc>
              <a:spcBef>
                <a:spcPts val="590"/>
              </a:spcBef>
              <a:buAutoNum type="arabicPeriod"/>
              <a:tabLst>
                <a:tab pos="640715" algn="l"/>
              </a:tabLst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trang bị dây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toàn </a:t>
            </a:r>
            <a:r>
              <a:rPr sz="1200" dirty="0" err="1">
                <a:latin typeface="Times New Roman"/>
                <a:cs typeface="Times New Roman"/>
              </a:rPr>
              <a:t>thì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 err="1">
                <a:latin typeface="Times New Roman"/>
                <a:cs typeface="Times New Roman"/>
              </a:rPr>
              <a:t>và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ngồi </a:t>
            </a:r>
            <a:r>
              <a:rPr sz="1200" dirty="0" err="1">
                <a:latin typeface="Times New Roman"/>
                <a:cs typeface="Times New Roman"/>
              </a:rPr>
              <a:t>hàng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ghế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phía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trong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phải </a:t>
            </a:r>
            <a:r>
              <a:rPr sz="1200" spc="-5" dirty="0">
                <a:latin typeface="Times New Roman"/>
                <a:cs typeface="Times New Roman"/>
              </a:rPr>
              <a:t>thắt </a:t>
            </a:r>
            <a:r>
              <a:rPr sz="1200" spc="5" dirty="0">
                <a:latin typeface="Times New Roman"/>
                <a:cs typeface="Times New Roman"/>
              </a:rPr>
              <a:t>dây </a:t>
            </a:r>
            <a:r>
              <a:rPr sz="1200" spc="-5" dirty="0">
                <a:latin typeface="Times New Roman"/>
                <a:cs typeface="Times New Roman"/>
              </a:rPr>
              <a:t>an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toàn.</a:t>
            </a:r>
          </a:p>
          <a:p>
            <a:pPr marL="278765" lvl="1" indent="-266700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279400" algn="l"/>
              </a:tabLst>
            </a:pPr>
            <a:r>
              <a:rPr sz="1200" spc="-5" dirty="0">
                <a:latin typeface="Times New Roman"/>
                <a:cs typeface="Times New Roman"/>
              </a:rPr>
              <a:t>HỆ THỐNG BÁO HIỆU </a:t>
            </a:r>
            <a:r>
              <a:rPr sz="1200" spc="-5" dirty="0" smtClean="0">
                <a:latin typeface="Times New Roman"/>
                <a:cs typeface="Times New Roman"/>
              </a:rPr>
              <a:t>Đ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ỜNG</a:t>
            </a:r>
            <a:r>
              <a:rPr sz="1200" spc="2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BỘ</a:t>
            </a:r>
            <a:endParaRPr sz="1200" dirty="0">
              <a:latin typeface="Times New Roman"/>
              <a:cs typeface="Times New Roman"/>
            </a:endParaRPr>
          </a:p>
          <a:p>
            <a:pPr marL="12700" marR="6350" indent="456565">
              <a:lnSpc>
                <a:spcPct val="1100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Hệ </a:t>
            </a:r>
            <a:r>
              <a:rPr sz="1200" dirty="0">
                <a:latin typeface="Times New Roman"/>
                <a:cs typeface="Times New Roman"/>
              </a:rPr>
              <a:t>thống báo </a:t>
            </a:r>
            <a:r>
              <a:rPr sz="1200" dirty="0" err="1">
                <a:latin typeface="Times New Roman"/>
                <a:cs typeface="Times New Roman"/>
              </a:rPr>
              <a:t>hiệu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gồm: Hiệu </a:t>
            </a:r>
            <a:r>
              <a:rPr sz="1200" dirty="0">
                <a:latin typeface="Times New Roman"/>
                <a:cs typeface="Times New Roman"/>
              </a:rPr>
              <a:t>lệnh </a:t>
            </a:r>
            <a:r>
              <a:rPr sz="1200" dirty="0" err="1">
                <a:latin typeface="Times New Roman"/>
                <a:cs typeface="Times New Roman"/>
              </a:rPr>
              <a:t>của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khiển </a:t>
            </a:r>
            <a:r>
              <a:rPr sz="1200" spc="-5" dirty="0" err="1">
                <a:latin typeface="Times New Roman"/>
                <a:cs typeface="Times New Roman"/>
              </a:rPr>
              <a:t>giao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thông</a:t>
            </a:r>
            <a:r>
              <a:rPr sz="1200" spc="-5" dirty="0" smtClean="0">
                <a:latin typeface="Times New Roman"/>
                <a:cs typeface="Times New Roman"/>
              </a:rPr>
              <a:t>;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tín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hiệu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đèn giao </a:t>
            </a:r>
            <a:r>
              <a:rPr sz="1200" dirty="0">
                <a:latin typeface="Times New Roman"/>
                <a:cs typeface="Times New Roman"/>
              </a:rPr>
              <a:t>thông; biển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hiệu;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spc="5" dirty="0" err="1">
                <a:latin typeface="Times New Roman"/>
                <a:cs typeface="Times New Roman"/>
              </a:rPr>
              <a:t>kẻ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; </a:t>
            </a:r>
            <a:r>
              <a:rPr sz="1200" dirty="0">
                <a:latin typeface="Times New Roman"/>
                <a:cs typeface="Times New Roman"/>
              </a:rPr>
              <a:t>cọc </a:t>
            </a:r>
            <a:r>
              <a:rPr sz="1200" spc="-5" dirty="0">
                <a:latin typeface="Times New Roman"/>
                <a:cs typeface="Times New Roman"/>
              </a:rPr>
              <a:t>tiêu </a:t>
            </a:r>
            <a:r>
              <a:rPr sz="1200" spc="-5" dirty="0" err="1">
                <a:latin typeface="Times New Roman"/>
                <a:cs typeface="Times New Roman"/>
              </a:rPr>
              <a:t>hoặc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t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bảo </a:t>
            </a:r>
            <a:r>
              <a:rPr sz="1200" spc="-5" dirty="0">
                <a:latin typeface="Times New Roman"/>
                <a:cs typeface="Times New Roman"/>
              </a:rPr>
              <a:t>vệ; rào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chắn.</a:t>
            </a:r>
          </a:p>
          <a:p>
            <a:pPr marL="469265">
              <a:lnSpc>
                <a:spcPct val="100000"/>
              </a:lnSpc>
              <a:spcBef>
                <a:spcPts val="745"/>
              </a:spcBef>
            </a:pPr>
            <a:r>
              <a:rPr sz="1200" spc="-15" dirty="0" err="1">
                <a:latin typeface="Times New Roman"/>
                <a:cs typeface="Times New Roman"/>
              </a:rPr>
              <a:t>Bộ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ởng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Bộ </a:t>
            </a:r>
            <a:r>
              <a:rPr sz="1200" spc="-10" dirty="0">
                <a:latin typeface="Times New Roman"/>
                <a:cs typeface="Times New Roman"/>
              </a:rPr>
              <a:t>Giao thông </a:t>
            </a:r>
            <a:r>
              <a:rPr sz="1200" spc="-15" dirty="0">
                <a:latin typeface="Times New Roman"/>
                <a:cs typeface="Times New Roman"/>
              </a:rPr>
              <a:t>vận </a:t>
            </a:r>
            <a:r>
              <a:rPr sz="1200" spc="-5" dirty="0">
                <a:latin typeface="Times New Roman"/>
                <a:cs typeface="Times New Roman"/>
              </a:rPr>
              <a:t>tải quy </a:t>
            </a:r>
            <a:r>
              <a:rPr sz="1200" spc="-10" dirty="0">
                <a:latin typeface="Times New Roman"/>
                <a:cs typeface="Times New Roman"/>
              </a:rPr>
              <a:t>định cụ </a:t>
            </a:r>
            <a:r>
              <a:rPr sz="1200" spc="-5" dirty="0">
                <a:latin typeface="Times New Roman"/>
                <a:cs typeface="Times New Roman"/>
              </a:rPr>
              <a:t>thể </a:t>
            </a:r>
            <a:r>
              <a:rPr sz="1200" dirty="0">
                <a:latin typeface="Times New Roman"/>
                <a:cs typeface="Times New Roman"/>
              </a:rPr>
              <a:t>về </a:t>
            </a:r>
            <a:r>
              <a:rPr sz="1200" spc="-10" dirty="0">
                <a:latin typeface="Times New Roman"/>
                <a:cs typeface="Times New Roman"/>
              </a:rPr>
              <a:t>báo </a:t>
            </a:r>
            <a:r>
              <a:rPr sz="1200" spc="-10" dirty="0" err="1">
                <a:latin typeface="Times New Roman"/>
                <a:cs typeface="Times New Roman"/>
              </a:rPr>
              <a:t>hiệu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ờng</a:t>
            </a:r>
            <a:r>
              <a:rPr sz="1200" spc="-210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bộ.</a:t>
            </a:r>
            <a:endParaRPr sz="1200" dirty="0">
              <a:latin typeface="Times New Roman"/>
              <a:cs typeface="Times New Roman"/>
            </a:endParaRPr>
          </a:p>
          <a:p>
            <a:pPr marL="12700" marR="8890" indent="456565">
              <a:lnSpc>
                <a:spcPct val="110000"/>
              </a:lnSpc>
              <a:spcBef>
                <a:spcPts val="615"/>
              </a:spcBef>
            </a:pPr>
            <a:r>
              <a:rPr sz="1200" i="1" dirty="0">
                <a:latin typeface="Times New Roman"/>
                <a:cs typeface="Times New Roman"/>
              </a:rPr>
              <a:t>Những quy định </a:t>
            </a:r>
            <a:r>
              <a:rPr sz="1200" i="1" spc="-5" dirty="0">
                <a:latin typeface="Times New Roman"/>
                <a:cs typeface="Times New Roman"/>
              </a:rPr>
              <a:t>cụ </a:t>
            </a:r>
            <a:r>
              <a:rPr sz="1200" i="1" dirty="0">
                <a:latin typeface="Times New Roman"/>
                <a:cs typeface="Times New Roman"/>
              </a:rPr>
              <a:t>thể </a:t>
            </a:r>
            <a:r>
              <a:rPr sz="1200" i="1" spc="-5" dirty="0">
                <a:latin typeface="Times New Roman"/>
                <a:cs typeface="Times New Roman"/>
              </a:rPr>
              <a:t>về </a:t>
            </a:r>
            <a:r>
              <a:rPr sz="1200" i="1" dirty="0">
                <a:latin typeface="Times New Roman"/>
                <a:cs typeface="Times New Roman"/>
              </a:rPr>
              <a:t>biển báo hiệu </a:t>
            </a:r>
            <a:r>
              <a:rPr sz="1200" i="1" spc="-5" dirty="0">
                <a:latin typeface="Times New Roman"/>
                <a:cs typeface="Times New Roman"/>
              </a:rPr>
              <a:t>đường </a:t>
            </a:r>
            <a:r>
              <a:rPr sz="1200" i="1" dirty="0">
                <a:latin typeface="Times New Roman"/>
                <a:cs typeface="Times New Roman"/>
              </a:rPr>
              <a:t>bộ, </a:t>
            </a:r>
            <a:r>
              <a:rPr sz="1200" i="1" spc="-5" dirty="0">
                <a:latin typeface="Times New Roman"/>
                <a:cs typeface="Times New Roman"/>
              </a:rPr>
              <a:t>vạch kẻ đường, </a:t>
            </a:r>
            <a:r>
              <a:rPr sz="1200" i="1" dirty="0">
                <a:latin typeface="Times New Roman"/>
                <a:cs typeface="Times New Roman"/>
              </a:rPr>
              <a:t>cọc </a:t>
            </a:r>
            <a:r>
              <a:rPr sz="1200" i="1" spc="-5" dirty="0">
                <a:latin typeface="Times New Roman"/>
                <a:cs typeface="Times New Roman"/>
              </a:rPr>
              <a:t>tiêu </a:t>
            </a:r>
            <a:r>
              <a:rPr sz="1200" i="1" dirty="0">
                <a:latin typeface="Times New Roman"/>
                <a:cs typeface="Times New Roman"/>
              </a:rPr>
              <a:t>hoặc  tường bảo </a:t>
            </a:r>
            <a:r>
              <a:rPr sz="1200" i="1" spc="-5" dirty="0">
                <a:latin typeface="Times New Roman"/>
                <a:cs typeface="Times New Roman"/>
              </a:rPr>
              <a:t>vệ, rào chắn </a:t>
            </a:r>
            <a:r>
              <a:rPr sz="1200" i="1" dirty="0">
                <a:latin typeface="Times New Roman"/>
                <a:cs typeface="Times New Roman"/>
              </a:rPr>
              <a:t>được trình bày trong phần </a:t>
            </a:r>
            <a:r>
              <a:rPr sz="1200" i="1" spc="-5" dirty="0">
                <a:latin typeface="Times New Roman"/>
                <a:cs typeface="Times New Roman"/>
              </a:rPr>
              <a:t>II của </a:t>
            </a:r>
            <a:r>
              <a:rPr sz="1200" i="1" dirty="0">
                <a:latin typeface="Times New Roman"/>
                <a:cs typeface="Times New Roman"/>
              </a:rPr>
              <a:t>giáo </a:t>
            </a:r>
            <a:r>
              <a:rPr sz="1200" i="1" spc="-5" dirty="0">
                <a:latin typeface="Times New Roman"/>
                <a:cs typeface="Times New Roman"/>
              </a:rPr>
              <a:t>trình này.</a:t>
            </a:r>
            <a:endParaRPr sz="1200" dirty="0">
              <a:latin typeface="Times New Roman"/>
              <a:cs typeface="Times New Roman"/>
            </a:endParaRPr>
          </a:p>
          <a:p>
            <a:pPr marL="278765" lvl="1" indent="-266700">
              <a:lnSpc>
                <a:spcPct val="100000"/>
              </a:lnSpc>
              <a:spcBef>
                <a:spcPts val="740"/>
              </a:spcBef>
              <a:buAutoNum type="arabicPeriod" startAt="3"/>
              <a:tabLst>
                <a:tab pos="279400" algn="l"/>
              </a:tabLst>
            </a:pPr>
            <a:r>
              <a:rPr sz="1200" spc="-5" dirty="0">
                <a:latin typeface="Times New Roman"/>
                <a:cs typeface="Times New Roman"/>
              </a:rPr>
              <a:t>CHẤP HÀNH BÁO HIỆU </a:t>
            </a:r>
            <a:r>
              <a:rPr sz="1200" spc="-5" dirty="0" smtClean="0">
                <a:latin typeface="Times New Roman"/>
                <a:cs typeface="Times New Roman"/>
              </a:rPr>
              <a:t>Đ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ỜNG</a:t>
            </a:r>
            <a:r>
              <a:rPr sz="1200" spc="2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BỘ</a:t>
            </a:r>
            <a:endParaRPr sz="1200" dirty="0">
              <a:latin typeface="Times New Roman"/>
              <a:cs typeface="Times New Roman"/>
            </a:endParaRPr>
          </a:p>
          <a:p>
            <a:pPr marL="12700" marR="7620" lvl="2" indent="456565" algn="just">
              <a:lnSpc>
                <a:spcPct val="111000"/>
              </a:lnSpc>
              <a:spcBef>
                <a:spcPts val="590"/>
              </a:spcBef>
              <a:buAutoNum type="arabicPeriod"/>
              <a:tabLst>
                <a:tab pos="624205" algn="l"/>
              </a:tabLst>
            </a:pP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phải chấp hành </a:t>
            </a:r>
            <a:r>
              <a:rPr sz="1200" dirty="0">
                <a:latin typeface="Times New Roman"/>
                <a:cs typeface="Times New Roman"/>
              </a:rPr>
              <a:t>hiệu lệnh và </a:t>
            </a:r>
            <a:r>
              <a:rPr sz="1200" spc="-5" dirty="0">
                <a:latin typeface="Times New Roman"/>
                <a:cs typeface="Times New Roman"/>
              </a:rPr>
              <a:t>chỉ dẫn </a:t>
            </a:r>
            <a:r>
              <a:rPr sz="1200" dirty="0">
                <a:latin typeface="Times New Roman"/>
                <a:cs typeface="Times New Roman"/>
              </a:rPr>
              <a:t>của hệ thống </a:t>
            </a:r>
            <a:r>
              <a:rPr sz="1200" spc="-70" dirty="0">
                <a:latin typeface="Times New Roman"/>
                <a:cs typeface="Times New Roman"/>
              </a:rPr>
              <a:t>báo  </a:t>
            </a:r>
            <a:r>
              <a:rPr sz="1200" dirty="0" err="1">
                <a:latin typeface="Times New Roman"/>
                <a:cs typeface="Times New Roman"/>
              </a:rPr>
              <a:t>hiệu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2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  <a:p>
            <a:pPr marL="12700" marR="9525" lvl="2" indent="456565" algn="just">
              <a:lnSpc>
                <a:spcPct val="110000"/>
              </a:lnSpc>
              <a:spcBef>
                <a:spcPts val="600"/>
              </a:spcBef>
              <a:buAutoNum type="arabicPeriod"/>
              <a:tabLst>
                <a:tab pos="643890" algn="l"/>
              </a:tabLst>
            </a:pPr>
            <a:r>
              <a:rPr sz="1200" spc="-5" dirty="0">
                <a:latin typeface="Times New Roman"/>
                <a:cs typeface="Times New Roman"/>
              </a:rPr>
              <a:t>Khi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khiển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dirty="0" err="1">
                <a:latin typeface="Times New Roman"/>
                <a:cs typeface="Times New Roman"/>
              </a:rPr>
              <a:t>thì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phải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chấp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hành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lệnh </a:t>
            </a:r>
            <a:r>
              <a:rPr sz="1200" dirty="0" err="1">
                <a:latin typeface="Times New Roman"/>
                <a:cs typeface="Times New Roman"/>
              </a:rPr>
              <a:t>của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điều </a:t>
            </a:r>
            <a:r>
              <a:rPr sz="1200" dirty="0">
                <a:latin typeface="Times New Roman"/>
                <a:cs typeface="Times New Roman"/>
              </a:rPr>
              <a:t>khiển </a:t>
            </a:r>
            <a:r>
              <a:rPr sz="1200" spc="-5" dirty="0">
                <a:latin typeface="Times New Roman"/>
                <a:cs typeface="Times New Roman"/>
              </a:rPr>
              <a:t>giao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thông.</a:t>
            </a:r>
            <a:endParaRPr sz="1200" dirty="0">
              <a:latin typeface="Times New Roman"/>
              <a:cs typeface="Times New Roman"/>
            </a:endParaRPr>
          </a:p>
          <a:p>
            <a:pPr marL="12700" marR="5715" lvl="2" indent="456565" algn="just">
              <a:lnSpc>
                <a:spcPct val="110800"/>
              </a:lnSpc>
              <a:spcBef>
                <a:spcPts val="585"/>
              </a:spcBef>
              <a:buAutoNum type="arabicPeriod"/>
              <a:tabLst>
                <a:tab pos="625475" algn="l"/>
              </a:tabLst>
            </a:pPr>
            <a:r>
              <a:rPr sz="1200" spc="-5" dirty="0">
                <a:latin typeface="Times New Roman"/>
                <a:cs typeface="Times New Roman"/>
              </a:rPr>
              <a:t>Tại </a:t>
            </a:r>
            <a:r>
              <a:rPr sz="1200" dirty="0">
                <a:latin typeface="Times New Roman"/>
                <a:cs typeface="Times New Roman"/>
              </a:rPr>
              <a:t>nơi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cố </a:t>
            </a:r>
            <a:r>
              <a:rPr sz="1200" dirty="0">
                <a:latin typeface="Times New Roman"/>
                <a:cs typeface="Times New Roman"/>
              </a:rPr>
              <a:t>định lại </a:t>
            </a:r>
            <a:r>
              <a:rPr sz="1200" spc="-5" dirty="0">
                <a:latin typeface="Times New Roman"/>
                <a:cs typeface="Times New Roman"/>
              </a:rPr>
              <a:t>có báo </a:t>
            </a:r>
            <a:r>
              <a:rPr sz="1200" dirty="0">
                <a:latin typeface="Times New Roman"/>
                <a:cs typeface="Times New Roman"/>
              </a:rPr>
              <a:t>hiệu tạm thời </a:t>
            </a:r>
            <a:r>
              <a:rPr sz="1200" dirty="0" err="1">
                <a:latin typeface="Times New Roman"/>
                <a:cs typeface="Times New Roman"/>
              </a:rPr>
              <a:t>thì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</a:t>
            </a:r>
            <a:r>
              <a:rPr sz="1200" spc="-55" dirty="0">
                <a:latin typeface="Times New Roman"/>
                <a:cs typeface="Times New Roman"/>
              </a:rPr>
              <a:t>giao 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chấp </a:t>
            </a:r>
            <a:r>
              <a:rPr sz="1200" spc="-5" dirty="0">
                <a:latin typeface="Times New Roman"/>
                <a:cs typeface="Times New Roman"/>
              </a:rPr>
              <a:t>hành </a:t>
            </a:r>
            <a:r>
              <a:rPr sz="1200" dirty="0">
                <a:latin typeface="Times New Roman"/>
                <a:cs typeface="Times New Roman"/>
              </a:rPr>
              <a:t>hiệu lệnh </a:t>
            </a:r>
            <a:r>
              <a:rPr sz="1200" spc="-5" dirty="0">
                <a:latin typeface="Times New Roman"/>
                <a:cs typeface="Times New Roman"/>
              </a:rPr>
              <a:t>của báo </a:t>
            </a:r>
            <a:r>
              <a:rPr sz="1200" dirty="0">
                <a:latin typeface="Times New Roman"/>
                <a:cs typeface="Times New Roman"/>
              </a:rPr>
              <a:t>hiệu tạm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thời.</a:t>
            </a:r>
          </a:p>
          <a:p>
            <a:pPr marL="12700" marR="8255" lvl="2" indent="456565" algn="just">
              <a:lnSpc>
                <a:spcPct val="110000"/>
              </a:lnSpc>
              <a:spcBef>
                <a:spcPts val="600"/>
              </a:spcBef>
              <a:buAutoNum type="arabicPeriod"/>
              <a:tabLst>
                <a:tab pos="634365" algn="l"/>
              </a:tabLst>
            </a:pPr>
            <a:r>
              <a:rPr sz="1200" spc="-5" dirty="0">
                <a:latin typeface="Times New Roman"/>
                <a:cs typeface="Times New Roman"/>
              </a:rPr>
              <a:t>Tại </a:t>
            </a:r>
            <a:r>
              <a:rPr sz="1200" dirty="0">
                <a:latin typeface="Times New Roman"/>
                <a:cs typeface="Times New Roman"/>
              </a:rPr>
              <a:t>nơi </a:t>
            </a:r>
            <a:r>
              <a:rPr sz="1200" spc="-5" dirty="0">
                <a:latin typeface="Times New Roman"/>
                <a:cs typeface="Times New Roman"/>
              </a:rPr>
              <a:t>có vạch </a:t>
            </a:r>
            <a:r>
              <a:rPr sz="1200" dirty="0" err="1">
                <a:latin typeface="Times New Roman"/>
                <a:cs typeface="Times New Roman"/>
              </a:rPr>
              <a:t>kẻ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dành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bộ,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dirty="0" err="1">
                <a:latin typeface="Times New Roman"/>
                <a:cs typeface="Times New Roman"/>
              </a:rPr>
              <a:t>khiển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lang="en-US" sz="1200" spc="-55" dirty="0">
                <a:latin typeface="Times New Roman"/>
                <a:cs typeface="Times New Roman"/>
              </a:rPr>
              <a:t> </a:t>
            </a:r>
            <a:r>
              <a:rPr lang="en-US" sz="1200" spc="-55" dirty="0" err="1" smtClean="0">
                <a:latin typeface="Times New Roman"/>
                <a:cs typeface="Times New Roman"/>
              </a:rPr>
              <a:t>tiện</a:t>
            </a:r>
            <a:r>
              <a:rPr lang="en-US"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phải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quan sát, giảm </a:t>
            </a:r>
            <a:r>
              <a:rPr sz="1200" dirty="0">
                <a:latin typeface="Times New Roman"/>
                <a:cs typeface="Times New Roman"/>
              </a:rPr>
              <a:t>tốc độ </a:t>
            </a:r>
            <a:r>
              <a:rPr sz="1200" dirty="0" err="1">
                <a:latin typeface="Times New Roman"/>
                <a:cs typeface="Times New Roman"/>
              </a:rPr>
              <a:t>và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nh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bộ,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lăn </a:t>
            </a:r>
            <a:r>
              <a:rPr sz="1200" spc="-5" dirty="0" err="1">
                <a:latin typeface="Times New Roman"/>
                <a:cs typeface="Times New Roman"/>
              </a:rPr>
              <a:t>của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ng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ời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khuyết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tật</a:t>
            </a:r>
            <a:r>
              <a:rPr lang="en-US" sz="1200" spc="-5" dirty="0" smtClean="0">
                <a:latin typeface="Times New Roman"/>
                <a:cs typeface="Times New Roman"/>
              </a:rPr>
              <a:t> qua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 marR="8890" indent="456565" algn="just">
              <a:lnSpc>
                <a:spcPct val="110000"/>
              </a:lnSpc>
              <a:spcBef>
                <a:spcPts val="615"/>
              </a:spcBef>
            </a:pPr>
            <a:r>
              <a:rPr sz="1200" spc="-5" dirty="0">
                <a:latin typeface="Times New Roman"/>
                <a:cs typeface="Times New Roman"/>
              </a:rPr>
              <a:t>Những </a:t>
            </a:r>
            <a:r>
              <a:rPr sz="1200" dirty="0">
                <a:latin typeface="Times New Roman"/>
                <a:cs typeface="Times New Roman"/>
              </a:rPr>
              <a:t>nơi không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vạch </a:t>
            </a:r>
            <a:r>
              <a:rPr sz="1200" dirty="0" err="1">
                <a:latin typeface="Times New Roman"/>
                <a:cs typeface="Times New Roman"/>
              </a:rPr>
              <a:t>kẻ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bộ,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dirty="0" err="1">
                <a:latin typeface="Times New Roman"/>
                <a:cs typeface="Times New Roman"/>
              </a:rPr>
              <a:t>khiển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lang="en-US" sz="1200" spc="-55" dirty="0">
                <a:latin typeface="Times New Roman"/>
                <a:cs typeface="Times New Roman"/>
              </a:rPr>
              <a:t> </a:t>
            </a:r>
            <a:r>
              <a:rPr lang="en-US" sz="1200" spc="-55" dirty="0" err="1" smtClean="0">
                <a:latin typeface="Times New Roman"/>
                <a:cs typeface="Times New Roman"/>
              </a:rPr>
              <a:t>tiện</a:t>
            </a:r>
            <a:r>
              <a:rPr lang="en-US"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phải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quan sát, nếu </a:t>
            </a:r>
            <a:r>
              <a:rPr sz="1200" dirty="0" err="1">
                <a:latin typeface="Times New Roman"/>
                <a:cs typeface="Times New Roman"/>
              </a:rPr>
              <a:t>thấy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bộ,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lăn </a:t>
            </a:r>
            <a:r>
              <a:rPr sz="1200" spc="-5" dirty="0" err="1">
                <a:latin typeface="Times New Roman"/>
                <a:cs typeface="Times New Roman"/>
              </a:rPr>
              <a:t>của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khuyết </a:t>
            </a:r>
            <a:r>
              <a:rPr sz="1200" dirty="0">
                <a:latin typeface="Times New Roman"/>
                <a:cs typeface="Times New Roman"/>
              </a:rPr>
              <a:t>tật </a:t>
            </a:r>
            <a:r>
              <a:rPr sz="1200" spc="-5" dirty="0">
                <a:latin typeface="Times New Roman"/>
                <a:cs typeface="Times New Roman"/>
              </a:rPr>
              <a:t>đang </a:t>
            </a:r>
            <a:r>
              <a:rPr sz="1200" dirty="0">
                <a:latin typeface="Times New Roman"/>
                <a:cs typeface="Times New Roman"/>
              </a:rPr>
              <a:t>qua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thì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phải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giảm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tốc độ, </a:t>
            </a:r>
            <a:r>
              <a:rPr sz="1200" spc="-55" dirty="0" err="1" smtClean="0">
                <a:latin typeface="Times New Roman"/>
                <a:cs typeface="Times New Roman"/>
              </a:rPr>
              <a:t>nh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bộ,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lăn </a:t>
            </a:r>
            <a:r>
              <a:rPr sz="1200" spc="-5" dirty="0" err="1">
                <a:latin typeface="Times New Roman"/>
                <a:cs typeface="Times New Roman"/>
              </a:rPr>
              <a:t>của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khuyết </a:t>
            </a:r>
            <a:r>
              <a:rPr sz="1200" dirty="0">
                <a:latin typeface="Times New Roman"/>
                <a:cs typeface="Times New Roman"/>
              </a:rPr>
              <a:t>tật qua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bảo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đảm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an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toàn.</a:t>
            </a:r>
          </a:p>
          <a:p>
            <a:pPr marL="278765" lvl="1" indent="-266700">
              <a:lnSpc>
                <a:spcPct val="100000"/>
              </a:lnSpc>
              <a:spcBef>
                <a:spcPts val="755"/>
              </a:spcBef>
              <a:buAutoNum type="arabicPeriod" startAt="4"/>
              <a:tabLst>
                <a:tab pos="279400" algn="l"/>
              </a:tabLst>
            </a:pPr>
            <a:r>
              <a:rPr sz="1200" dirty="0">
                <a:latin typeface="Times New Roman"/>
                <a:cs typeface="Times New Roman"/>
              </a:rPr>
              <a:t>TỐC </a:t>
            </a:r>
            <a:r>
              <a:rPr sz="1200" spc="-5" dirty="0">
                <a:latin typeface="Times New Roman"/>
                <a:cs typeface="Times New Roman"/>
              </a:rPr>
              <a:t>ĐỘ VÀ KHOẢNG </a:t>
            </a:r>
            <a:r>
              <a:rPr sz="1200" dirty="0">
                <a:latin typeface="Times New Roman"/>
                <a:cs typeface="Times New Roman"/>
              </a:rPr>
              <a:t>CÁCH </a:t>
            </a:r>
            <a:r>
              <a:rPr sz="1200" spc="-5" dirty="0">
                <a:latin typeface="Times New Roman"/>
                <a:cs typeface="Times New Roman"/>
              </a:rPr>
              <a:t>GIỮA </a:t>
            </a:r>
            <a:r>
              <a:rPr sz="1200" dirty="0">
                <a:latin typeface="Times New Roman"/>
                <a:cs typeface="Times New Roman"/>
              </a:rPr>
              <a:t>CÁC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XE</a:t>
            </a:r>
            <a:endParaRPr sz="1200" dirty="0">
              <a:latin typeface="Times New Roman"/>
              <a:cs typeface="Times New Roman"/>
            </a:endParaRPr>
          </a:p>
          <a:p>
            <a:pPr marL="12700" marR="5080" lvl="2" indent="456565" algn="just">
              <a:lnSpc>
                <a:spcPct val="110200"/>
              </a:lnSpc>
              <a:spcBef>
                <a:spcPts val="600"/>
              </a:spcBef>
              <a:buAutoNum type="arabicPeriod"/>
              <a:tabLst>
                <a:tab pos="633095" algn="l"/>
              </a:tabLst>
            </a:pP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dirty="0" err="1">
                <a:latin typeface="Times New Roman"/>
                <a:cs typeface="Times New Roman"/>
              </a:rPr>
              <a:t>khiển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 err="1">
                <a:latin typeface="Times New Roman"/>
                <a:cs typeface="Times New Roman"/>
              </a:rPr>
              <a:t>tuân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thủ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quy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định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về tốc độ </a:t>
            </a:r>
            <a:r>
              <a:rPr sz="1200" spc="5" dirty="0">
                <a:latin typeface="Times New Roman"/>
                <a:cs typeface="Times New Roman"/>
              </a:rPr>
              <a:t>xe chạy </a:t>
            </a:r>
            <a:r>
              <a:rPr sz="1200" dirty="0" err="1">
                <a:latin typeface="Times New Roman"/>
                <a:cs typeface="Times New Roman"/>
              </a:rPr>
              <a:t>trên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phải giữ </a:t>
            </a:r>
            <a:r>
              <a:rPr sz="1200" dirty="0">
                <a:latin typeface="Times New Roman"/>
                <a:cs typeface="Times New Roman"/>
              </a:rPr>
              <a:t>một </a:t>
            </a:r>
            <a:r>
              <a:rPr sz="1200" spc="-5" dirty="0">
                <a:latin typeface="Times New Roman"/>
                <a:cs typeface="Times New Roman"/>
              </a:rPr>
              <a:t>khoảng cách an </a:t>
            </a:r>
            <a:r>
              <a:rPr sz="1200" dirty="0">
                <a:latin typeface="Times New Roman"/>
                <a:cs typeface="Times New Roman"/>
              </a:rPr>
              <a:t>toàn đối với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0" dirty="0">
                <a:latin typeface="Times New Roman"/>
                <a:cs typeface="Times New Roman"/>
              </a:rPr>
              <a:t>chạy  </a:t>
            </a:r>
            <a:r>
              <a:rPr sz="1200" spc="-5" dirty="0" err="1">
                <a:latin typeface="Times New Roman"/>
                <a:cs typeface="Times New Roman"/>
              </a:rPr>
              <a:t>liền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mình. Ở nơi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"Tốc độ tối đa </a:t>
            </a:r>
            <a:r>
              <a:rPr sz="1200" spc="-5" dirty="0">
                <a:latin typeface="Times New Roman"/>
                <a:cs typeface="Times New Roman"/>
              </a:rPr>
              <a:t>cho phép"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chạy </a:t>
            </a:r>
            <a:r>
              <a:rPr sz="1200" spc="-55" dirty="0">
                <a:latin typeface="Times New Roman"/>
                <a:cs typeface="Times New Roman"/>
              </a:rPr>
              <a:t>với  </a:t>
            </a:r>
            <a:r>
              <a:rPr sz="1200" dirty="0">
                <a:latin typeface="Times New Roman"/>
                <a:cs typeface="Times New Roman"/>
              </a:rPr>
              <a:t>tốc độ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quá trị </a:t>
            </a:r>
            <a:r>
              <a:rPr sz="1200" spc="-5" dirty="0">
                <a:latin typeface="Times New Roman"/>
                <a:cs typeface="Times New Roman"/>
              </a:rPr>
              <a:t>số ghi trên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trừ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lang="vi-VN" sz="1200" spc="-170" dirty="0" smtClean="0">
                <a:latin typeface="Times New Roman"/>
                <a:cs typeface="Times New Roman"/>
              </a:rPr>
              <a:t>ư</a:t>
            </a:r>
            <a:r>
              <a:rPr sz="1200" spc="-170" dirty="0" smtClean="0">
                <a:latin typeface="Times New Roman"/>
                <a:cs typeface="Times New Roman"/>
              </a:rPr>
              <a:t>u </a:t>
            </a:r>
            <a:r>
              <a:rPr sz="1200" spc="-5" dirty="0">
                <a:latin typeface="Times New Roman"/>
                <a:cs typeface="Times New Roman"/>
              </a:rPr>
              <a:t>tiên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" dirty="0" err="1">
                <a:latin typeface="Times New Roman"/>
                <a:cs typeface="Times New Roman"/>
              </a:rPr>
              <a:t>Luật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Giao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thông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 Ở nơi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báo “Cự </a:t>
            </a:r>
            <a:r>
              <a:rPr sz="1200" spc="5" dirty="0">
                <a:latin typeface="Times New Roman"/>
                <a:cs typeface="Times New Roman"/>
              </a:rPr>
              <a:t>ly </a:t>
            </a:r>
            <a:r>
              <a:rPr sz="1200" dirty="0">
                <a:latin typeface="Times New Roman"/>
                <a:cs typeface="Times New Roman"/>
              </a:rPr>
              <a:t>tối </a:t>
            </a:r>
            <a:r>
              <a:rPr sz="1200" spc="-5" dirty="0">
                <a:latin typeface="Times New Roman"/>
                <a:cs typeface="Times New Roman"/>
              </a:rPr>
              <a:t>thiểu </a:t>
            </a:r>
            <a:r>
              <a:rPr sz="1200" dirty="0">
                <a:latin typeface="Times New Roman"/>
                <a:cs typeface="Times New Roman"/>
              </a:rPr>
              <a:t>giữa </a:t>
            </a:r>
            <a:r>
              <a:rPr sz="1200" spc="-5" dirty="0">
                <a:latin typeface="Times New Roman"/>
                <a:cs typeface="Times New Roman"/>
              </a:rPr>
              <a:t>hai </a:t>
            </a:r>
            <a:r>
              <a:rPr sz="1200" dirty="0">
                <a:latin typeface="Times New Roman"/>
                <a:cs typeface="Times New Roman"/>
              </a:rPr>
              <a:t>xe”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spc="5" dirty="0">
                <a:latin typeface="Times New Roman"/>
                <a:cs typeface="Times New Roman"/>
              </a:rPr>
              <a:t>giữ </a:t>
            </a:r>
            <a:r>
              <a:rPr sz="1200" dirty="0">
                <a:latin typeface="Times New Roman"/>
                <a:cs typeface="Times New Roman"/>
              </a:rPr>
              <a:t>khoảng </a:t>
            </a:r>
            <a:r>
              <a:rPr sz="1200" spc="-55" dirty="0">
                <a:latin typeface="Times New Roman"/>
                <a:cs typeface="Times New Roman"/>
              </a:rPr>
              <a:t>cách  </a:t>
            </a:r>
            <a:r>
              <a:rPr sz="1200" dirty="0">
                <a:latin typeface="Times New Roman"/>
                <a:cs typeface="Times New Roman"/>
              </a:rPr>
              <a:t>không nhỏ hơn </a:t>
            </a:r>
            <a:r>
              <a:rPr sz="1200" spc="-5" dirty="0">
                <a:latin typeface="Times New Roman"/>
                <a:cs typeface="Times New Roman"/>
              </a:rPr>
              <a:t>số ghi </a:t>
            </a:r>
            <a:r>
              <a:rPr sz="1200" dirty="0">
                <a:latin typeface="Times New Roman"/>
                <a:cs typeface="Times New Roman"/>
              </a:rPr>
              <a:t>trên biển</a:t>
            </a:r>
            <a:r>
              <a:rPr sz="1200" spc="-5" dirty="0">
                <a:latin typeface="Times New Roman"/>
                <a:cs typeface="Times New Roman"/>
              </a:rPr>
              <a:t> báo.</a:t>
            </a:r>
            <a:endParaRPr sz="1200" dirty="0">
              <a:latin typeface="Times New Roman"/>
              <a:cs typeface="Times New Roman"/>
            </a:endParaRPr>
          </a:p>
          <a:p>
            <a:pPr marL="12700" marR="5715" lvl="2" indent="456565" algn="just">
              <a:lnSpc>
                <a:spcPct val="110000"/>
              </a:lnSpc>
              <a:spcBef>
                <a:spcPts val="600"/>
              </a:spcBef>
              <a:buAutoNum type="arabicPeriod"/>
              <a:tabLst>
                <a:tab pos="628650" algn="l"/>
              </a:tabLst>
            </a:pPr>
            <a:r>
              <a:rPr sz="1200" spc="-5" dirty="0" err="1">
                <a:latin typeface="Times New Roman"/>
                <a:cs typeface="Times New Roman"/>
              </a:rPr>
              <a:t>Bộ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ởng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Bộ </a:t>
            </a:r>
            <a:r>
              <a:rPr sz="1200" dirty="0">
                <a:latin typeface="Times New Roman"/>
                <a:cs typeface="Times New Roman"/>
              </a:rPr>
              <a:t>Giao thông vận tải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về tốc độ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và việc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spc="-55" dirty="0">
                <a:latin typeface="Times New Roman"/>
                <a:cs typeface="Times New Roman"/>
              </a:rPr>
              <a:t>tốc  </a:t>
            </a:r>
            <a:r>
              <a:rPr sz="1200" dirty="0">
                <a:latin typeface="Times New Roman"/>
                <a:cs typeface="Times New Roman"/>
              </a:rPr>
              <a:t>độ; tổ </a:t>
            </a:r>
            <a:r>
              <a:rPr sz="1200" spc="-5" dirty="0">
                <a:latin typeface="Times New Roman"/>
                <a:cs typeface="Times New Roman"/>
              </a:rPr>
              <a:t>chức </a:t>
            </a:r>
            <a:r>
              <a:rPr sz="1200" dirty="0">
                <a:latin typeface="Times New Roman"/>
                <a:cs typeface="Times New Roman"/>
              </a:rPr>
              <a:t>thực hiện đặt </a:t>
            </a: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tốc độ </a:t>
            </a:r>
            <a:r>
              <a:rPr sz="1200" spc="-5" dirty="0">
                <a:latin typeface="Times New Roman"/>
                <a:cs typeface="Times New Roman"/>
              </a:rPr>
              <a:t>trên các tuyến </a:t>
            </a:r>
            <a:r>
              <a:rPr sz="1200" dirty="0">
                <a:latin typeface="Times New Roman"/>
                <a:cs typeface="Times New Roman"/>
              </a:rPr>
              <a:t>quốc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lộ.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13</a:t>
            </a:fld>
            <a:endParaRPr spc="-35" dirty="0"/>
          </a:p>
        </p:txBody>
      </p:sp>
      <p:sp>
        <p:nvSpPr>
          <p:cNvPr id="2" name="object 2"/>
          <p:cNvSpPr txBox="1"/>
          <p:nvPr/>
        </p:nvSpPr>
        <p:spPr>
          <a:xfrm>
            <a:off x="1247952" y="856234"/>
            <a:ext cx="5606415" cy="2470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255" indent="456565" algn="just">
              <a:lnSpc>
                <a:spcPct val="11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3. Chủ </a:t>
            </a:r>
            <a:r>
              <a:rPr sz="1200" spc="-5" dirty="0">
                <a:latin typeface="Times New Roman"/>
                <a:cs typeface="Times New Roman"/>
              </a:rPr>
              <a:t>tịch </a:t>
            </a:r>
            <a:r>
              <a:rPr sz="1200" dirty="0">
                <a:latin typeface="Times New Roman"/>
                <a:cs typeface="Times New Roman"/>
              </a:rPr>
              <a:t>Uỷ </a:t>
            </a:r>
            <a:r>
              <a:rPr sz="1200" spc="-5" dirty="0">
                <a:latin typeface="Times New Roman"/>
                <a:cs typeface="Times New Roman"/>
              </a:rPr>
              <a:t>ban </a:t>
            </a:r>
            <a:r>
              <a:rPr sz="1200" dirty="0">
                <a:latin typeface="Times New Roman"/>
                <a:cs typeface="Times New Roman"/>
              </a:rPr>
              <a:t>nhân </a:t>
            </a:r>
            <a:r>
              <a:rPr sz="1200" spc="-5" dirty="0">
                <a:latin typeface="Times New Roman"/>
                <a:cs typeface="Times New Roman"/>
              </a:rPr>
              <a:t>dân cấp </a:t>
            </a:r>
            <a:r>
              <a:rPr sz="1200" dirty="0">
                <a:latin typeface="Times New Roman"/>
                <a:cs typeface="Times New Roman"/>
              </a:rPr>
              <a:t>tỉnh tổ </a:t>
            </a:r>
            <a:r>
              <a:rPr sz="1200" spc="-5" dirty="0">
                <a:latin typeface="Times New Roman"/>
                <a:cs typeface="Times New Roman"/>
              </a:rPr>
              <a:t>chức thực </a:t>
            </a:r>
            <a:r>
              <a:rPr sz="1200" dirty="0">
                <a:latin typeface="Times New Roman"/>
                <a:cs typeface="Times New Roman"/>
              </a:rPr>
              <a:t>hiện việc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tốc độ 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-5" dirty="0" err="1">
                <a:latin typeface="Times New Roman"/>
                <a:cs typeface="Times New Roman"/>
              </a:rPr>
              <a:t>tuyến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do </a:t>
            </a:r>
            <a:r>
              <a:rPr sz="1200" dirty="0" err="1">
                <a:latin typeface="Times New Roman"/>
                <a:cs typeface="Times New Roman"/>
              </a:rPr>
              <a:t>địa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quản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lý</a:t>
            </a:r>
            <a:r>
              <a:rPr sz="1200" i="1" spc="-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393700" lvl="2" indent="-381000" algn="just">
              <a:lnSpc>
                <a:spcPct val="100000"/>
              </a:lnSpc>
              <a:spcBef>
                <a:spcPts val="765"/>
              </a:spcBef>
              <a:buAutoNum type="arabicPeriod"/>
              <a:tabLst>
                <a:tab pos="393700" algn="l"/>
              </a:tabLst>
            </a:pPr>
            <a:r>
              <a:rPr sz="1200" b="1" dirty="0">
                <a:latin typeface="Times New Roman"/>
                <a:cs typeface="Times New Roman"/>
              </a:rPr>
              <a:t>Tốc độ tối đa </a:t>
            </a:r>
            <a:r>
              <a:rPr sz="1200" b="1" spc="-5" dirty="0">
                <a:latin typeface="Times New Roman"/>
                <a:cs typeface="Times New Roman"/>
              </a:rPr>
              <a:t>cho phép </a:t>
            </a:r>
            <a:r>
              <a:rPr sz="1200" b="1" dirty="0">
                <a:latin typeface="Times New Roman"/>
                <a:cs typeface="Times New Roman"/>
              </a:rPr>
              <a:t>xe </a:t>
            </a:r>
            <a:r>
              <a:rPr sz="1200" b="1" spc="-5" dirty="0">
                <a:latin typeface="Times New Roman"/>
                <a:cs typeface="Times New Roman"/>
              </a:rPr>
              <a:t>cơ </a:t>
            </a:r>
            <a:r>
              <a:rPr sz="1200" b="1" dirty="0">
                <a:latin typeface="Times New Roman"/>
                <a:cs typeface="Times New Roman"/>
              </a:rPr>
              <a:t>giới tham gia giao </a:t>
            </a:r>
            <a:r>
              <a:rPr sz="1200" b="1" dirty="0" err="1">
                <a:latin typeface="Times New Roman"/>
                <a:cs typeface="Times New Roman"/>
              </a:rPr>
              <a:t>thông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5" dirty="0" smtClean="0">
                <a:latin typeface="Times New Roman"/>
                <a:cs typeface="Times New Roman"/>
              </a:rPr>
              <a:t>đ</a:t>
            </a:r>
            <a:r>
              <a:rPr lang="vi-VN" sz="1200" b="1" spc="-55" dirty="0" smtClean="0">
                <a:latin typeface="Times New Roman"/>
                <a:cs typeface="Times New Roman"/>
              </a:rPr>
              <a:t>ư</a:t>
            </a:r>
            <a:r>
              <a:rPr sz="1200" b="1" spc="-55" dirty="0" err="1" smtClean="0">
                <a:latin typeface="Times New Roman"/>
                <a:cs typeface="Times New Roman"/>
              </a:rPr>
              <a:t>ờng</a:t>
            </a:r>
            <a:r>
              <a:rPr sz="1200" b="1" spc="-55" dirty="0" smtClean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bộ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200"/>
              </a:lnSpc>
              <a:spcBef>
                <a:spcPts val="585"/>
              </a:spcBef>
            </a:pP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dirty="0" err="1">
                <a:latin typeface="Times New Roman"/>
                <a:cs typeface="Times New Roman"/>
              </a:rPr>
              <a:t>khiển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 err="1">
                <a:latin typeface="Times New Roman"/>
                <a:cs typeface="Times New Roman"/>
              </a:rPr>
              <a:t>phải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nghiêm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chỉnh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chấp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hành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về tốc độ,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điều khiển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chạy theo tốc độ phù hợp với điều kiện  </a:t>
            </a:r>
            <a:r>
              <a:rPr sz="1200" spc="-5" dirty="0">
                <a:latin typeface="Times New Roman"/>
                <a:cs typeface="Times New Roman"/>
              </a:rPr>
              <a:t>cầu,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mật độ </a:t>
            </a:r>
            <a:r>
              <a:rPr sz="1200" spc="-5" dirty="0">
                <a:latin typeface="Times New Roman"/>
                <a:cs typeface="Times New Roman"/>
              </a:rPr>
              <a:t>giao thông, </a:t>
            </a:r>
            <a:r>
              <a:rPr sz="1200" dirty="0">
                <a:latin typeface="Times New Roman"/>
                <a:cs typeface="Times New Roman"/>
              </a:rPr>
              <a:t>địa hình, thời tiết </a:t>
            </a:r>
            <a:r>
              <a:rPr sz="1200" spc="5" dirty="0">
                <a:latin typeface="Times New Roman"/>
                <a:cs typeface="Times New Roman"/>
              </a:rPr>
              <a:t>để </a:t>
            </a:r>
            <a:r>
              <a:rPr sz="1200" spc="-5" dirty="0">
                <a:latin typeface="Times New Roman"/>
                <a:cs typeface="Times New Roman"/>
              </a:rPr>
              <a:t>bảo </a:t>
            </a:r>
            <a:r>
              <a:rPr sz="1200" dirty="0">
                <a:latin typeface="Times New Roman"/>
                <a:cs typeface="Times New Roman"/>
              </a:rPr>
              <a:t>đảm an toàn </a:t>
            </a:r>
            <a:r>
              <a:rPr sz="1200" spc="-5" dirty="0">
                <a:latin typeface="Times New Roman"/>
                <a:cs typeface="Times New Roman"/>
              </a:rPr>
              <a:t>giao thông, </a:t>
            </a:r>
            <a:r>
              <a:rPr sz="1200" dirty="0">
                <a:latin typeface="Times New Roman"/>
                <a:cs typeface="Times New Roman"/>
              </a:rPr>
              <a:t>phải </a:t>
            </a:r>
            <a:r>
              <a:rPr sz="1200" spc="-60" dirty="0">
                <a:latin typeface="Times New Roman"/>
                <a:cs typeface="Times New Roman"/>
              </a:rPr>
              <a:t>giảm  </a:t>
            </a:r>
            <a:r>
              <a:rPr sz="1200" dirty="0">
                <a:latin typeface="Times New Roman"/>
                <a:cs typeface="Times New Roman"/>
              </a:rPr>
              <a:t>tốc độ thấp hơn tốc độ tối đa </a:t>
            </a:r>
            <a:r>
              <a:rPr sz="1200" spc="-5" dirty="0">
                <a:latin typeface="Times New Roman"/>
                <a:cs typeface="Times New Roman"/>
              </a:rPr>
              <a:t>cho phép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" dirty="0">
                <a:latin typeface="Times New Roman"/>
                <a:cs typeface="Times New Roman"/>
              </a:rPr>
              <a:t>chỉ </a:t>
            </a:r>
            <a:r>
              <a:rPr sz="1200" dirty="0">
                <a:latin typeface="Times New Roman"/>
                <a:cs typeface="Times New Roman"/>
              </a:rPr>
              <a:t>dẫn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hạn chế </a:t>
            </a:r>
            <a:r>
              <a:rPr sz="1200" dirty="0">
                <a:latin typeface="Times New Roman"/>
                <a:cs typeface="Times New Roman"/>
              </a:rPr>
              <a:t>tốc độ. </a:t>
            </a:r>
            <a:r>
              <a:rPr sz="1200" spc="-5" dirty="0">
                <a:latin typeface="Times New Roman"/>
                <a:cs typeface="Times New Roman"/>
              </a:rPr>
              <a:t>Khi 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hiệu giới </a:t>
            </a:r>
            <a:r>
              <a:rPr sz="1200" spc="-5" dirty="0">
                <a:latin typeface="Times New Roman"/>
                <a:cs typeface="Times New Roman"/>
              </a:rPr>
              <a:t>hạn </a:t>
            </a:r>
            <a:r>
              <a:rPr sz="1200" dirty="0">
                <a:latin typeface="Times New Roman"/>
                <a:cs typeface="Times New Roman"/>
              </a:rPr>
              <a:t>tốc độ </a:t>
            </a:r>
            <a:r>
              <a:rPr sz="1200" spc="-5" dirty="0">
                <a:latin typeface="Times New Roman"/>
                <a:cs typeface="Times New Roman"/>
              </a:rPr>
              <a:t>tối đa,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dirty="0" err="1">
                <a:latin typeface="Times New Roman"/>
                <a:cs typeface="Times New Roman"/>
              </a:rPr>
              <a:t>khiển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</a:t>
            </a:r>
            <a:r>
              <a:rPr sz="1200" spc="-120" dirty="0">
                <a:latin typeface="Times New Roman"/>
                <a:cs typeface="Times New Roman"/>
              </a:rPr>
              <a:t>giao 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thực </a:t>
            </a:r>
            <a:r>
              <a:rPr sz="1200" dirty="0" err="1">
                <a:latin typeface="Times New Roman"/>
                <a:cs typeface="Times New Roman"/>
              </a:rPr>
              <a:t>hiện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10" dirty="0" err="1" smtClean="0">
                <a:latin typeface="Times New Roman"/>
                <a:cs typeface="Times New Roman"/>
              </a:rPr>
              <a:t>nh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sau:</a:t>
            </a:r>
            <a:endParaRPr sz="1200" dirty="0">
              <a:latin typeface="Times New Roman"/>
              <a:cs typeface="Times New Roman"/>
            </a:endParaRPr>
          </a:p>
          <a:p>
            <a:pPr marL="12700" marR="5080" lvl="3" indent="456565" algn="just">
              <a:lnSpc>
                <a:spcPct val="110000"/>
              </a:lnSpc>
              <a:spcBef>
                <a:spcPts val="605"/>
              </a:spcBef>
              <a:buAutoNum type="arabicPeriod"/>
              <a:tabLst>
                <a:tab pos="631825" algn="l"/>
              </a:tabLst>
            </a:pPr>
            <a:r>
              <a:rPr sz="1200" i="1" dirty="0">
                <a:latin typeface="Times New Roman"/>
                <a:cs typeface="Times New Roman"/>
              </a:rPr>
              <a:t>Tốc độ tối đa </a:t>
            </a:r>
            <a:r>
              <a:rPr sz="1200" i="1" spc="-5" dirty="0">
                <a:latin typeface="Times New Roman"/>
                <a:cs typeface="Times New Roman"/>
              </a:rPr>
              <a:t>cho phép xe cơ </a:t>
            </a:r>
            <a:r>
              <a:rPr sz="1200" i="1" dirty="0">
                <a:latin typeface="Times New Roman"/>
                <a:cs typeface="Times New Roman"/>
              </a:rPr>
              <a:t>giới trên </a:t>
            </a:r>
            <a:r>
              <a:rPr sz="1200" i="1" spc="-5" dirty="0">
                <a:latin typeface="Times New Roman"/>
                <a:cs typeface="Times New Roman"/>
              </a:rPr>
              <a:t>đường </a:t>
            </a:r>
            <a:r>
              <a:rPr sz="1200" i="1" dirty="0">
                <a:latin typeface="Times New Roman"/>
                <a:cs typeface="Times New Roman"/>
              </a:rPr>
              <a:t>bộ </a:t>
            </a:r>
            <a:r>
              <a:rPr sz="1200" i="1" spc="-5" dirty="0">
                <a:latin typeface="Times New Roman"/>
                <a:cs typeface="Times New Roman"/>
              </a:rPr>
              <a:t>(trừ đường cao </a:t>
            </a:r>
            <a:r>
              <a:rPr sz="1200" i="1" dirty="0">
                <a:latin typeface="Times New Roman"/>
                <a:cs typeface="Times New Roman"/>
              </a:rPr>
              <a:t>tốc) trong </a:t>
            </a:r>
            <a:r>
              <a:rPr sz="1200" i="1" spc="-5" dirty="0">
                <a:latin typeface="Times New Roman"/>
                <a:cs typeface="Times New Roman"/>
              </a:rPr>
              <a:t>khu  vực </a:t>
            </a:r>
            <a:r>
              <a:rPr sz="1200" i="1" dirty="0">
                <a:latin typeface="Times New Roman"/>
                <a:cs typeface="Times New Roman"/>
              </a:rPr>
              <a:t>đông dân</a:t>
            </a:r>
            <a:r>
              <a:rPr sz="1200" i="1" spc="-5" dirty="0">
                <a:latin typeface="Times New Roman"/>
                <a:cs typeface="Times New Roman"/>
              </a:rPr>
              <a:t> cư</a:t>
            </a:r>
            <a:endParaRPr sz="1200" dirty="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9177750"/>
              </p:ext>
            </p:extLst>
          </p:nvPr>
        </p:nvGraphicFramePr>
        <p:xfrm>
          <a:off x="1189024" y="3422014"/>
          <a:ext cx="5720078" cy="22908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5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75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69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1188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150" dirty="0">
                        <a:latin typeface="Times New Roman"/>
                        <a:cs typeface="Times New Roman"/>
                      </a:endParaRPr>
                    </a:p>
                    <a:p>
                      <a:pPr marL="177800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Loại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xe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cơ </a:t>
                      </a:r>
                      <a:r>
                        <a:rPr sz="1200" spc="-5" dirty="0" err="1">
                          <a:latin typeface="Times New Roman"/>
                          <a:cs typeface="Times New Roman"/>
                        </a:rPr>
                        <a:t>giới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65" dirty="0" smtClean="0">
                          <a:latin typeface="Times New Roman"/>
                          <a:cs typeface="Times New Roman"/>
                        </a:rPr>
                        <a:t>đ</a:t>
                      </a:r>
                      <a:r>
                        <a:rPr lang="vi-VN" sz="1200" spc="-65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65" dirty="0" err="1" smtClean="0">
                          <a:latin typeface="Times New Roman"/>
                          <a:cs typeface="Times New Roman"/>
                        </a:rPr>
                        <a:t>ờng</a:t>
                      </a:r>
                      <a:r>
                        <a:rPr sz="1200" spc="-2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bộ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Tốc độ tối đa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(km/h)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66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469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63500" algn="just">
                        <a:lnSpc>
                          <a:spcPct val="110400"/>
                        </a:lnSpc>
                        <a:spcBef>
                          <a:spcPts val="365"/>
                        </a:spcBef>
                      </a:pPr>
                      <a:r>
                        <a:rPr sz="1200" spc="-70" dirty="0" smtClean="0">
                          <a:latin typeface="Times New Roman"/>
                          <a:cs typeface="Times New Roman"/>
                        </a:rPr>
                        <a:t>Đ</a:t>
                      </a:r>
                      <a:r>
                        <a:rPr lang="vi-VN" sz="1200" spc="-7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70" dirty="0" err="1" smtClean="0">
                          <a:latin typeface="Times New Roman"/>
                          <a:cs typeface="Times New Roman"/>
                        </a:rPr>
                        <a:t>ờng</a:t>
                      </a:r>
                      <a:r>
                        <a:rPr sz="1200" spc="-7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đôi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(có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dải phân </a:t>
                      </a:r>
                      <a:r>
                        <a:rPr sz="1200" spc="-70" dirty="0">
                          <a:latin typeface="Times New Roman"/>
                          <a:cs typeface="Times New Roman"/>
                        </a:rPr>
                        <a:t>cách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giữa); </a:t>
                      </a:r>
                      <a:r>
                        <a:rPr sz="1200" spc="-65" dirty="0" smtClean="0">
                          <a:latin typeface="Times New Roman"/>
                          <a:cs typeface="Times New Roman"/>
                        </a:rPr>
                        <a:t>đ</a:t>
                      </a:r>
                      <a:r>
                        <a:rPr lang="vi-VN" sz="1200" spc="-65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65" dirty="0" err="1" smtClean="0">
                          <a:latin typeface="Times New Roman"/>
                          <a:cs typeface="Times New Roman"/>
                        </a:rPr>
                        <a:t>ờng</a:t>
                      </a:r>
                      <a:r>
                        <a:rPr sz="1200" spc="-6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một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chiều </a:t>
                      </a:r>
                      <a:r>
                        <a:rPr sz="1200" spc="-135" dirty="0">
                          <a:latin typeface="Times New Roman"/>
                          <a:cs typeface="Times New Roman"/>
                        </a:rPr>
                        <a:t>có 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từ 2 làn xe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cơ giới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trở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lên.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63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61594" algn="just">
                        <a:lnSpc>
                          <a:spcPct val="110300"/>
                        </a:lnSpc>
                        <a:spcBef>
                          <a:spcPts val="365"/>
                        </a:spcBef>
                      </a:pPr>
                      <a:r>
                        <a:rPr sz="1200" spc="-70" dirty="0" smtClean="0">
                          <a:latin typeface="Times New Roman"/>
                          <a:cs typeface="Times New Roman"/>
                        </a:rPr>
                        <a:t>Đ</a:t>
                      </a:r>
                      <a:r>
                        <a:rPr lang="vi-VN" sz="1200" spc="-7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70" dirty="0" err="1" smtClean="0">
                          <a:latin typeface="Times New Roman"/>
                          <a:cs typeface="Times New Roman"/>
                        </a:rPr>
                        <a:t>ờng</a:t>
                      </a:r>
                      <a:r>
                        <a:rPr sz="1200" spc="-7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hai chiều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không </a:t>
                      </a:r>
                      <a:r>
                        <a:rPr sz="1200" spc="-130" dirty="0">
                          <a:latin typeface="Times New Roman"/>
                          <a:cs typeface="Times New Roman"/>
                        </a:rPr>
                        <a:t>có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dải phân </a:t>
                      </a:r>
                      <a:r>
                        <a:rPr sz="1200" spc="-5" dirty="0" err="1">
                          <a:latin typeface="Times New Roman"/>
                          <a:cs typeface="Times New Roman"/>
                        </a:rPr>
                        <a:t>cách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giữa</a:t>
                      </a:r>
                      <a:r>
                        <a:rPr sz="1200" spc="-5" dirty="0" smtClean="0">
                          <a:latin typeface="Times New Roman"/>
                          <a:cs typeface="Times New Roman"/>
                        </a:rPr>
                        <a:t>;</a:t>
                      </a:r>
                      <a:r>
                        <a:rPr lang="en-US" sz="1200" spc="-5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n-US" sz="1200" spc="-5" baseline="0" dirty="0" err="1" smtClean="0">
                          <a:latin typeface="Times New Roman"/>
                          <a:cs typeface="Times New Roman"/>
                        </a:rPr>
                        <a:t>đường</a:t>
                      </a:r>
                      <a:r>
                        <a:rPr lang="en-US" sz="1200" spc="-5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một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chiều có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1 làn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xe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cơ  giới.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63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4945">
                <a:tc>
                  <a:txBody>
                    <a:bodyPr/>
                    <a:lstStyle/>
                    <a:p>
                      <a:pPr marL="67945" marR="59690" algn="just">
                        <a:lnSpc>
                          <a:spcPct val="110300"/>
                        </a:lnSpc>
                        <a:spcBef>
                          <a:spcPts val="370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Các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phương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tiện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xe cơ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giới,  trừ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xe máy chuyên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dùng,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xe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gắn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máy (kể cả xe máy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điện) 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và các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loại xe tương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tự.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50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1247952" y="6029324"/>
            <a:ext cx="5607050" cy="42799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469265">
              <a:lnSpc>
                <a:spcPct val="100000"/>
              </a:lnSpc>
              <a:spcBef>
                <a:spcPts val="240"/>
              </a:spcBef>
            </a:pPr>
            <a:r>
              <a:rPr sz="1200" i="1" dirty="0">
                <a:latin typeface="Times New Roman"/>
                <a:cs typeface="Times New Roman"/>
              </a:rPr>
              <a:t>2.</a:t>
            </a:r>
            <a:r>
              <a:rPr sz="1200" i="1" spc="7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Tốc</a:t>
            </a:r>
            <a:r>
              <a:rPr sz="1200" i="1" spc="7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độ</a:t>
            </a:r>
            <a:r>
              <a:rPr sz="1200" i="1" spc="8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tối</a:t>
            </a:r>
            <a:r>
              <a:rPr sz="1200" i="1" spc="8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đa</a:t>
            </a:r>
            <a:r>
              <a:rPr sz="1200" i="1" spc="80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cho</a:t>
            </a:r>
            <a:r>
              <a:rPr sz="1200" i="1" spc="8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phép</a:t>
            </a:r>
            <a:r>
              <a:rPr sz="1200" i="1" spc="9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trên</a:t>
            </a:r>
            <a:r>
              <a:rPr sz="1200" i="1" spc="80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đường</a:t>
            </a:r>
            <a:r>
              <a:rPr sz="1200" i="1" spc="7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bộ</a:t>
            </a:r>
            <a:r>
              <a:rPr sz="1200" i="1" spc="90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(trừ</a:t>
            </a:r>
            <a:r>
              <a:rPr sz="1200" i="1" spc="90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đường</a:t>
            </a:r>
            <a:r>
              <a:rPr sz="1200" i="1" spc="80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cao</a:t>
            </a:r>
            <a:r>
              <a:rPr sz="1200" i="1" spc="8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tốc)</a:t>
            </a:r>
            <a:r>
              <a:rPr sz="1200" i="1" spc="9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ngoài</a:t>
            </a:r>
            <a:r>
              <a:rPr sz="1200" i="1" spc="85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khu</a:t>
            </a:r>
            <a:r>
              <a:rPr sz="1200" i="1" spc="90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vực</a:t>
            </a:r>
            <a:r>
              <a:rPr sz="1200" i="1" spc="7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đông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1200" i="1" dirty="0">
                <a:latin typeface="Times New Roman"/>
                <a:cs typeface="Times New Roman"/>
              </a:rPr>
              <a:t>dân</a:t>
            </a:r>
            <a:r>
              <a:rPr sz="1200" i="1" spc="-5" dirty="0">
                <a:latin typeface="Times New Roman"/>
                <a:cs typeface="Times New Roman"/>
              </a:rPr>
              <a:t> cư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039408"/>
              </p:ext>
            </p:extLst>
          </p:nvPr>
        </p:nvGraphicFramePr>
        <p:xfrm>
          <a:off x="1347469" y="6829931"/>
          <a:ext cx="5561329" cy="30547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01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8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9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1568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800" dirty="0">
                        <a:latin typeface="Times New Roman"/>
                        <a:cs typeface="Times New Roman"/>
                      </a:endParaRPr>
                    </a:p>
                    <a:p>
                      <a:pPr marL="575945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Loại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xe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cơ </a:t>
                      </a:r>
                      <a:r>
                        <a:rPr sz="1200" spc="-5" dirty="0" err="1">
                          <a:latin typeface="Times New Roman"/>
                          <a:cs typeface="Times New Roman"/>
                        </a:rPr>
                        <a:t>giơi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65" dirty="0" smtClean="0">
                          <a:latin typeface="Times New Roman"/>
                          <a:cs typeface="Times New Roman"/>
                        </a:rPr>
                        <a:t>đ</a:t>
                      </a:r>
                      <a:r>
                        <a:rPr lang="vi-VN" sz="1200" spc="-65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65" dirty="0" err="1" smtClean="0">
                          <a:latin typeface="Times New Roman"/>
                          <a:cs typeface="Times New Roman"/>
                        </a:rPr>
                        <a:t>ờng</a:t>
                      </a:r>
                      <a:r>
                        <a:rPr sz="12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bộ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9692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Tốc độ tối đa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(km/h)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58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60325" algn="just">
                        <a:lnSpc>
                          <a:spcPct val="110200"/>
                        </a:lnSpc>
                        <a:spcBef>
                          <a:spcPts val="370"/>
                        </a:spcBef>
                      </a:pPr>
                      <a:r>
                        <a:rPr sz="1200" spc="-70" dirty="0" smtClean="0">
                          <a:latin typeface="Times New Roman"/>
                          <a:cs typeface="Times New Roman"/>
                        </a:rPr>
                        <a:t>Đ</a:t>
                      </a:r>
                      <a:r>
                        <a:rPr lang="vi-VN" sz="1200" spc="-7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70" dirty="0" err="1" smtClean="0">
                          <a:latin typeface="Times New Roman"/>
                          <a:cs typeface="Times New Roman"/>
                        </a:rPr>
                        <a:t>ờng</a:t>
                      </a:r>
                      <a:r>
                        <a:rPr sz="1200" spc="-7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đôi (có </a:t>
                      </a:r>
                      <a:r>
                        <a:rPr sz="1200" spc="-80" dirty="0">
                          <a:latin typeface="Times New Roman"/>
                          <a:cs typeface="Times New Roman"/>
                        </a:rPr>
                        <a:t>dải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phân cách giữa);  </a:t>
                      </a:r>
                      <a:r>
                        <a:rPr sz="1200" spc="-65" dirty="0" smtClean="0">
                          <a:latin typeface="Times New Roman"/>
                          <a:cs typeface="Times New Roman"/>
                        </a:rPr>
                        <a:t>đ</a:t>
                      </a:r>
                      <a:r>
                        <a:rPr lang="vi-VN" sz="1200" spc="-65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65" dirty="0" err="1" smtClean="0">
                          <a:latin typeface="Times New Roman"/>
                          <a:cs typeface="Times New Roman"/>
                        </a:rPr>
                        <a:t>ờng</a:t>
                      </a:r>
                      <a:r>
                        <a:rPr sz="1200" spc="-6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một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chiều </a:t>
                      </a:r>
                      <a:r>
                        <a:rPr sz="1200" spc="-130" dirty="0">
                          <a:latin typeface="Times New Roman"/>
                          <a:cs typeface="Times New Roman"/>
                        </a:rPr>
                        <a:t>có 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từ 2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xe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cơ giới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trở  lên</a:t>
                      </a: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62865" algn="just">
                        <a:lnSpc>
                          <a:spcPct val="110200"/>
                        </a:lnSpc>
                        <a:spcBef>
                          <a:spcPts val="370"/>
                        </a:spcBef>
                      </a:pPr>
                      <a:r>
                        <a:rPr sz="1200" spc="-70" dirty="0" smtClean="0">
                          <a:latin typeface="Times New Roman"/>
                          <a:cs typeface="Times New Roman"/>
                        </a:rPr>
                        <a:t>Đ</a:t>
                      </a:r>
                      <a:r>
                        <a:rPr lang="vi-VN" sz="1200" spc="-7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70" dirty="0" err="1" smtClean="0">
                          <a:latin typeface="Times New Roman"/>
                          <a:cs typeface="Times New Roman"/>
                        </a:rPr>
                        <a:t>ờng</a:t>
                      </a:r>
                      <a:r>
                        <a:rPr sz="1200" spc="-7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hai </a:t>
                      </a:r>
                      <a:r>
                        <a:rPr sz="1200" spc="-55" dirty="0">
                          <a:latin typeface="Times New Roman"/>
                          <a:cs typeface="Times New Roman"/>
                        </a:rPr>
                        <a:t>chiều 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không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có dải phân  cách giữa; </a:t>
                      </a:r>
                      <a:r>
                        <a:rPr sz="1200" spc="-120" dirty="0" smtClean="0">
                          <a:latin typeface="Times New Roman"/>
                          <a:cs typeface="Times New Roman"/>
                        </a:rPr>
                        <a:t>đ</a:t>
                      </a:r>
                      <a:r>
                        <a:rPr lang="vi-VN" sz="1200" spc="-12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120" dirty="0" err="1" smtClean="0">
                          <a:latin typeface="Times New Roman"/>
                          <a:cs typeface="Times New Roman"/>
                        </a:rPr>
                        <a:t>ờng</a:t>
                      </a:r>
                      <a:r>
                        <a:rPr sz="1200" spc="-120" dirty="0" smtClean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một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chiều có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1 làn 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xe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cơ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giới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3778">
                <a:tc>
                  <a:txBody>
                    <a:bodyPr/>
                    <a:lstStyle/>
                    <a:p>
                      <a:pPr marL="67945" marR="62865">
                        <a:lnSpc>
                          <a:spcPct val="110500"/>
                        </a:lnSpc>
                        <a:spcBef>
                          <a:spcPts val="36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Xe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ô tô con, xe ô tô </a:t>
                      </a:r>
                      <a:r>
                        <a:rPr sz="1200" dirty="0" err="1">
                          <a:latin typeface="Times New Roman"/>
                          <a:cs typeface="Times New Roman"/>
                        </a:rPr>
                        <a:t>chở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70" dirty="0" smtClean="0">
                          <a:latin typeface="Times New Roman"/>
                          <a:cs typeface="Times New Roman"/>
                        </a:rPr>
                        <a:t>ng</a:t>
                      </a:r>
                      <a:r>
                        <a:rPr lang="vi-VN" sz="1200" spc="-7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70" dirty="0" err="1" smtClean="0">
                          <a:latin typeface="Times New Roman"/>
                          <a:cs typeface="Times New Roman"/>
                        </a:rPr>
                        <a:t>ời</a:t>
                      </a:r>
                      <a:r>
                        <a:rPr sz="1200" spc="-7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đến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30 </a:t>
                      </a:r>
                      <a:r>
                        <a:rPr sz="1200" spc="-85" dirty="0">
                          <a:latin typeface="Times New Roman"/>
                          <a:cs typeface="Times New Roman"/>
                        </a:rPr>
                        <a:t>chỗ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ngồi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(trừ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xe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buýt);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ô tô tải có trọng </a:t>
                      </a:r>
                      <a:r>
                        <a:rPr sz="1200" dirty="0" err="1">
                          <a:latin typeface="Times New Roman"/>
                          <a:cs typeface="Times New Roman"/>
                        </a:rPr>
                        <a:t>tải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spc="-80" dirty="0" smtClean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lang="vi-VN" sz="1200" spc="-8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80" dirty="0" err="1" smtClean="0">
                          <a:latin typeface="Times New Roman"/>
                          <a:cs typeface="Times New Roman"/>
                        </a:rPr>
                        <a:t>ới</a:t>
                      </a:r>
                      <a:r>
                        <a:rPr sz="1200" spc="-8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3,5</a:t>
                      </a:r>
                      <a:r>
                        <a:rPr sz="1200" spc="-1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tấn.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63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4262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90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R="626110" algn="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80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3523">
                <a:tc>
                  <a:txBody>
                    <a:bodyPr/>
                    <a:lstStyle/>
                    <a:p>
                      <a:pPr marL="67945" marR="81915" algn="just">
                        <a:lnSpc>
                          <a:spcPct val="110400"/>
                        </a:lnSpc>
                        <a:spcBef>
                          <a:spcPts val="36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Xe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ô tô </a:t>
                      </a:r>
                      <a:r>
                        <a:rPr sz="1200" dirty="0" err="1">
                          <a:latin typeface="Times New Roman"/>
                          <a:cs typeface="Times New Roman"/>
                        </a:rPr>
                        <a:t>chở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70" dirty="0" smtClean="0">
                          <a:latin typeface="Times New Roman"/>
                          <a:cs typeface="Times New Roman"/>
                        </a:rPr>
                        <a:t>ng</a:t>
                      </a:r>
                      <a:r>
                        <a:rPr lang="vi-VN" sz="1200" spc="-7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70" dirty="0" err="1" smtClean="0">
                          <a:latin typeface="Times New Roman"/>
                          <a:cs typeface="Times New Roman"/>
                        </a:rPr>
                        <a:t>ời</a:t>
                      </a:r>
                      <a:r>
                        <a:rPr sz="1200" spc="-7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trên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30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chỗ ngồi (trừ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ô  tô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buýt);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ô tô tải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có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trọng tải từ 3,5 tấn</a:t>
                      </a:r>
                      <a:r>
                        <a:rPr sz="12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trở  lên.</a:t>
                      </a:r>
                    </a:p>
                  </a:txBody>
                  <a:tcPr marL="0" marR="0" marT="463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4262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80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R="626110" algn="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70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14</a:t>
            </a:fld>
            <a:endParaRPr spc="-35"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347469" y="900683"/>
          <a:ext cx="5561329" cy="9222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01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8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9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1085">
                <a:tc>
                  <a:txBody>
                    <a:bodyPr/>
                    <a:lstStyle/>
                    <a:p>
                      <a:pPr marL="67945" marR="138430">
                        <a:lnSpc>
                          <a:spcPct val="110000"/>
                        </a:lnSpc>
                        <a:spcBef>
                          <a:spcPts val="37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Ô tô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buýt;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ô tô đầu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kéo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sơ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mi rơ moóc;</a:t>
                      </a:r>
                      <a:r>
                        <a:rPr sz="12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ô  tô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chuyên dùng;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xe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mô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tô.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4262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70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626110" algn="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188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Ô tô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kéo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rơ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moóc;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ô tô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kéo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xe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khác.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66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2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66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6110" algn="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66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1247952" y="2136393"/>
            <a:ext cx="5607685" cy="7334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255" indent="456565" algn="just">
              <a:lnSpc>
                <a:spcPct val="110800"/>
              </a:lnSpc>
              <a:spcBef>
                <a:spcPts val="100"/>
              </a:spcBef>
              <a:buAutoNum type="arabicPeriod" startAt="3"/>
              <a:tabLst>
                <a:tab pos="631825" algn="l"/>
              </a:tabLst>
            </a:pPr>
            <a:r>
              <a:rPr sz="1200" i="1" dirty="0">
                <a:latin typeface="Times New Roman"/>
                <a:cs typeface="Times New Roman"/>
              </a:rPr>
              <a:t>Tốc độ tối đa </a:t>
            </a:r>
            <a:r>
              <a:rPr sz="1200" i="1" spc="-5" dirty="0">
                <a:latin typeface="Times New Roman"/>
                <a:cs typeface="Times New Roman"/>
              </a:rPr>
              <a:t>cho </a:t>
            </a:r>
            <a:r>
              <a:rPr sz="1200" i="1" dirty="0">
                <a:latin typeface="Times New Roman"/>
                <a:cs typeface="Times New Roman"/>
              </a:rPr>
              <a:t>phép đối với xe máy </a:t>
            </a:r>
            <a:r>
              <a:rPr sz="1200" i="1" spc="-5" dirty="0">
                <a:latin typeface="Times New Roman"/>
                <a:cs typeface="Times New Roman"/>
              </a:rPr>
              <a:t>chuyên </a:t>
            </a:r>
            <a:r>
              <a:rPr sz="1200" i="1" spc="5" dirty="0">
                <a:latin typeface="Times New Roman"/>
                <a:cs typeface="Times New Roman"/>
              </a:rPr>
              <a:t>dùng, </a:t>
            </a:r>
            <a:r>
              <a:rPr sz="1200" i="1" dirty="0">
                <a:latin typeface="Times New Roman"/>
                <a:cs typeface="Times New Roman"/>
              </a:rPr>
              <a:t>xe gắn </a:t>
            </a:r>
            <a:r>
              <a:rPr sz="1200" i="1" spc="-5" dirty="0">
                <a:latin typeface="Times New Roman"/>
                <a:cs typeface="Times New Roman"/>
              </a:rPr>
              <a:t>máy (kể </a:t>
            </a:r>
            <a:r>
              <a:rPr sz="1200" i="1" dirty="0">
                <a:latin typeface="Times New Roman"/>
                <a:cs typeface="Times New Roman"/>
              </a:rPr>
              <a:t>cả </a:t>
            </a:r>
            <a:r>
              <a:rPr sz="1200" i="1" spc="-5" dirty="0">
                <a:latin typeface="Times New Roman"/>
                <a:cs typeface="Times New Roman"/>
              </a:rPr>
              <a:t>xe </a:t>
            </a:r>
            <a:r>
              <a:rPr sz="1200" i="1" dirty="0">
                <a:latin typeface="Times New Roman"/>
                <a:cs typeface="Times New Roman"/>
              </a:rPr>
              <a:t>máy  điện) </a:t>
            </a:r>
            <a:r>
              <a:rPr sz="1200" i="1" spc="-5" dirty="0">
                <a:latin typeface="Times New Roman"/>
                <a:cs typeface="Times New Roman"/>
              </a:rPr>
              <a:t>và </a:t>
            </a:r>
            <a:r>
              <a:rPr sz="1200" i="1" dirty="0">
                <a:latin typeface="Times New Roman"/>
                <a:cs typeface="Times New Roman"/>
              </a:rPr>
              <a:t>các loại </a:t>
            </a:r>
            <a:r>
              <a:rPr sz="1200" i="1" spc="-5" dirty="0">
                <a:latin typeface="Times New Roman"/>
                <a:cs typeface="Times New Roman"/>
              </a:rPr>
              <a:t>xe </a:t>
            </a:r>
            <a:r>
              <a:rPr sz="1200" i="1" dirty="0">
                <a:latin typeface="Times New Roman"/>
                <a:cs typeface="Times New Roman"/>
              </a:rPr>
              <a:t>tương tự trên </a:t>
            </a:r>
            <a:r>
              <a:rPr sz="1200" i="1" spc="-5" dirty="0">
                <a:latin typeface="Times New Roman"/>
                <a:cs typeface="Times New Roman"/>
              </a:rPr>
              <a:t>đường </a:t>
            </a:r>
            <a:r>
              <a:rPr sz="1200" i="1" dirty="0">
                <a:latin typeface="Times New Roman"/>
                <a:cs typeface="Times New Roman"/>
              </a:rPr>
              <a:t>bộ </a:t>
            </a:r>
            <a:r>
              <a:rPr sz="1200" i="1" spc="-5" dirty="0">
                <a:latin typeface="Times New Roman"/>
                <a:cs typeface="Times New Roman"/>
              </a:rPr>
              <a:t>(trừ đường cao</a:t>
            </a:r>
            <a:r>
              <a:rPr sz="1200" i="1" spc="1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tốc)</a:t>
            </a:r>
            <a:endParaRPr sz="1200" dirty="0">
              <a:latin typeface="Times New Roman"/>
              <a:cs typeface="Times New Roman"/>
            </a:endParaRPr>
          </a:p>
          <a:p>
            <a:pPr marL="12700" marR="6985" indent="456565" algn="just">
              <a:lnSpc>
                <a:spcPct val="1101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Đối </a:t>
            </a:r>
            <a:r>
              <a:rPr sz="1200" dirty="0">
                <a:latin typeface="Times New Roman"/>
                <a:cs typeface="Times New Roman"/>
              </a:rPr>
              <a:t>với </a:t>
            </a:r>
            <a:r>
              <a:rPr sz="1200" spc="5" dirty="0">
                <a:latin typeface="Times New Roman"/>
                <a:cs typeface="Times New Roman"/>
              </a:rPr>
              <a:t>xe máy </a:t>
            </a:r>
            <a:r>
              <a:rPr sz="1200" spc="-5" dirty="0">
                <a:latin typeface="Times New Roman"/>
                <a:cs typeface="Times New Roman"/>
              </a:rPr>
              <a:t>chuyên dùng,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gắn </a:t>
            </a:r>
            <a:r>
              <a:rPr sz="1200" spc="5" dirty="0">
                <a:latin typeface="Times New Roman"/>
                <a:cs typeface="Times New Roman"/>
              </a:rPr>
              <a:t>máy </a:t>
            </a:r>
            <a:r>
              <a:rPr sz="1200" dirty="0">
                <a:latin typeface="Times New Roman"/>
                <a:cs typeface="Times New Roman"/>
              </a:rPr>
              <a:t>(kể cả </a:t>
            </a:r>
            <a:r>
              <a:rPr sz="1200" spc="5" dirty="0">
                <a:latin typeface="Times New Roman"/>
                <a:cs typeface="Times New Roman"/>
              </a:rPr>
              <a:t>xe máy </a:t>
            </a:r>
            <a:r>
              <a:rPr sz="1200" dirty="0">
                <a:latin typeface="Times New Roman"/>
                <a:cs typeface="Times New Roman"/>
              </a:rPr>
              <a:t>điện)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các loại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95" dirty="0" smtClean="0">
                <a:latin typeface="Times New Roman"/>
                <a:cs typeface="Times New Roman"/>
              </a:rPr>
              <a:t>t</a:t>
            </a:r>
            <a:r>
              <a:rPr lang="vi-VN" sz="1200" spc="-95" dirty="0" smtClean="0">
                <a:latin typeface="Times New Roman"/>
                <a:cs typeface="Times New Roman"/>
              </a:rPr>
              <a:t>ư</a:t>
            </a:r>
            <a:r>
              <a:rPr sz="1200" spc="-95" dirty="0" err="1" smtClean="0">
                <a:latin typeface="Times New Roman"/>
                <a:cs typeface="Times New Roman"/>
              </a:rPr>
              <a:t>ơng</a:t>
            </a:r>
            <a:r>
              <a:rPr sz="1200" spc="-95" dirty="0" smtClean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tự khi 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>
                <a:latin typeface="Times New Roman"/>
                <a:cs typeface="Times New Roman"/>
              </a:rPr>
              <a:t>thông thì tốc độ tối đa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-5" dirty="0" err="1">
                <a:latin typeface="Times New Roman"/>
                <a:cs typeface="Times New Roman"/>
              </a:rPr>
              <a:t>phép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xác định theo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 err="1">
                <a:latin typeface="Times New Roman"/>
                <a:cs typeface="Times New Roman"/>
              </a:rPr>
              <a:t>hiệu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60" dirty="0" smtClean="0">
                <a:latin typeface="Times New Roman"/>
                <a:cs typeface="Times New Roman"/>
              </a:rPr>
              <a:t>đ</a:t>
            </a:r>
            <a:r>
              <a:rPr lang="vi-VN" sz="1200" spc="-160" dirty="0" smtClean="0">
                <a:latin typeface="Times New Roman"/>
                <a:cs typeface="Times New Roman"/>
              </a:rPr>
              <a:t>ư</a:t>
            </a:r>
            <a:r>
              <a:rPr sz="1200" spc="-160" dirty="0" err="1" smtClean="0">
                <a:latin typeface="Times New Roman"/>
                <a:cs typeface="Times New Roman"/>
              </a:rPr>
              <a:t>ờng</a:t>
            </a:r>
            <a:r>
              <a:rPr sz="1200" spc="-160" dirty="0" smtClean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bộ và không quá 40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km/h.</a:t>
            </a:r>
          </a:p>
          <a:p>
            <a:pPr marL="12700" marR="5080" indent="456565" algn="just">
              <a:lnSpc>
                <a:spcPct val="110800"/>
              </a:lnSpc>
              <a:spcBef>
                <a:spcPts val="585"/>
              </a:spcBef>
              <a:buAutoNum type="arabicPeriod" startAt="4"/>
              <a:tabLst>
                <a:tab pos="628650" algn="l"/>
              </a:tabLst>
            </a:pPr>
            <a:r>
              <a:rPr sz="1200" i="1" dirty="0">
                <a:latin typeface="Times New Roman"/>
                <a:cs typeface="Times New Roman"/>
              </a:rPr>
              <a:t>Tốc độ tối đa </a:t>
            </a:r>
            <a:r>
              <a:rPr sz="1200" i="1" spc="-5" dirty="0">
                <a:latin typeface="Times New Roman"/>
                <a:cs typeface="Times New Roman"/>
              </a:rPr>
              <a:t>cho </a:t>
            </a:r>
            <a:r>
              <a:rPr sz="1200" i="1" dirty="0">
                <a:latin typeface="Times New Roman"/>
                <a:cs typeface="Times New Roman"/>
              </a:rPr>
              <a:t>phép </a:t>
            </a:r>
            <a:r>
              <a:rPr sz="1200" i="1" spc="-5" dirty="0">
                <a:latin typeface="Times New Roman"/>
                <a:cs typeface="Times New Roman"/>
              </a:rPr>
              <a:t>của </a:t>
            </a:r>
            <a:r>
              <a:rPr sz="1200" i="1" dirty="0">
                <a:latin typeface="Times New Roman"/>
                <a:cs typeface="Times New Roman"/>
              </a:rPr>
              <a:t>các loại </a:t>
            </a:r>
            <a:r>
              <a:rPr sz="1200" i="1" spc="-5" dirty="0">
                <a:latin typeface="Times New Roman"/>
                <a:cs typeface="Times New Roman"/>
              </a:rPr>
              <a:t>xe cơ </a:t>
            </a:r>
            <a:r>
              <a:rPr sz="1200" i="1" dirty="0">
                <a:latin typeface="Times New Roman"/>
                <a:cs typeface="Times New Roman"/>
              </a:rPr>
              <a:t>giới, </a:t>
            </a:r>
            <a:r>
              <a:rPr sz="1200" i="1" spc="-5" dirty="0">
                <a:latin typeface="Times New Roman"/>
                <a:cs typeface="Times New Roman"/>
              </a:rPr>
              <a:t>xe </a:t>
            </a:r>
            <a:r>
              <a:rPr sz="1200" i="1" dirty="0">
                <a:latin typeface="Times New Roman"/>
                <a:cs typeface="Times New Roman"/>
              </a:rPr>
              <a:t>máy </a:t>
            </a:r>
            <a:r>
              <a:rPr sz="1200" i="1" spc="-5" dirty="0">
                <a:latin typeface="Times New Roman"/>
                <a:cs typeface="Times New Roman"/>
              </a:rPr>
              <a:t>chuyên </a:t>
            </a:r>
            <a:r>
              <a:rPr sz="1200" i="1" dirty="0">
                <a:latin typeface="Times New Roman"/>
                <a:cs typeface="Times New Roman"/>
              </a:rPr>
              <a:t>dùng trên </a:t>
            </a:r>
            <a:r>
              <a:rPr sz="1200" i="1" spc="-5" dirty="0">
                <a:latin typeface="Times New Roman"/>
                <a:cs typeface="Times New Roman"/>
              </a:rPr>
              <a:t>đường  cao </a:t>
            </a:r>
            <a:r>
              <a:rPr sz="1200" i="1" dirty="0">
                <a:latin typeface="Times New Roman"/>
                <a:cs typeface="Times New Roman"/>
              </a:rPr>
              <a:t>tốc, </a:t>
            </a:r>
            <a:r>
              <a:rPr sz="1200" i="1" spc="-5" dirty="0">
                <a:latin typeface="Times New Roman"/>
                <a:cs typeface="Times New Roman"/>
              </a:rPr>
              <a:t>đường cấp cao, đường khai </a:t>
            </a:r>
            <a:r>
              <a:rPr sz="1200" i="1" dirty="0">
                <a:latin typeface="Times New Roman"/>
                <a:cs typeface="Times New Roman"/>
              </a:rPr>
              <a:t>thác theo quy </a:t>
            </a:r>
            <a:r>
              <a:rPr sz="1200" i="1" spc="-5" dirty="0">
                <a:latin typeface="Times New Roman"/>
                <a:cs typeface="Times New Roman"/>
              </a:rPr>
              <a:t>chế</a:t>
            </a:r>
            <a:r>
              <a:rPr sz="1200" i="1" spc="30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riêng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2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Khi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cao </a:t>
            </a:r>
            <a:r>
              <a:rPr sz="1200" dirty="0">
                <a:latin typeface="Times New Roman"/>
                <a:cs typeface="Times New Roman"/>
              </a:rPr>
              <a:t>tốc,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bộ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thiết </a:t>
            </a:r>
            <a:r>
              <a:rPr sz="1200" dirty="0">
                <a:latin typeface="Times New Roman"/>
                <a:cs typeface="Times New Roman"/>
              </a:rPr>
              <a:t>kế </a:t>
            </a:r>
            <a:r>
              <a:rPr sz="1200" spc="5" dirty="0" err="1">
                <a:latin typeface="Times New Roman"/>
                <a:cs typeface="Times New Roman"/>
              </a:rPr>
              <a:t>xây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dựng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đạt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tiêu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chuẩn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cấp </a:t>
            </a:r>
            <a:r>
              <a:rPr sz="1200" dirty="0">
                <a:latin typeface="Times New Roman"/>
                <a:cs typeface="Times New Roman"/>
              </a:rPr>
              <a:t>cao,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khai </a:t>
            </a:r>
            <a:r>
              <a:rPr sz="1200" dirty="0">
                <a:latin typeface="Times New Roman"/>
                <a:cs typeface="Times New Roman"/>
              </a:rPr>
              <a:t>thác theo quy chế riêng </a:t>
            </a:r>
            <a:r>
              <a:rPr sz="1200" dirty="0" err="1">
                <a:latin typeface="Times New Roman"/>
                <a:cs typeface="Times New Roman"/>
              </a:rPr>
              <a:t>thì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dirty="0" err="1">
                <a:latin typeface="Times New Roman"/>
                <a:cs typeface="Times New Roman"/>
              </a:rPr>
              <a:t>khiển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xe</a:t>
            </a:r>
            <a:r>
              <a:rPr lang="en-US" sz="1200" spc="5" dirty="0">
                <a:latin typeface="Times New Roman"/>
                <a:cs typeface="Times New Roman"/>
              </a:rPr>
              <a:t> </a:t>
            </a:r>
            <a:r>
              <a:rPr lang="en-US" sz="1200" spc="5" dirty="0" err="1" smtClean="0">
                <a:latin typeface="Times New Roman"/>
                <a:cs typeface="Times New Roman"/>
              </a:rPr>
              <a:t>cơ</a:t>
            </a:r>
            <a:r>
              <a:rPr lang="en-US"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giới</a:t>
            </a:r>
            <a:r>
              <a:rPr sz="1200" spc="-5" dirty="0">
                <a:latin typeface="Times New Roman"/>
                <a:cs typeface="Times New Roman"/>
              </a:rPr>
              <a:t>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máy </a:t>
            </a:r>
            <a:r>
              <a:rPr sz="1200" spc="-5" dirty="0">
                <a:latin typeface="Times New Roman"/>
                <a:cs typeface="Times New Roman"/>
              </a:rPr>
              <a:t>chuyên </a:t>
            </a:r>
            <a:r>
              <a:rPr sz="1200" spc="5" dirty="0">
                <a:latin typeface="Times New Roman"/>
                <a:cs typeface="Times New Roman"/>
              </a:rPr>
              <a:t>dùng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tuân thủ tốc độ tối </a:t>
            </a:r>
            <a:r>
              <a:rPr sz="1200" spc="-5" dirty="0">
                <a:latin typeface="Times New Roman"/>
                <a:cs typeface="Times New Roman"/>
              </a:rPr>
              <a:t>đa, </a:t>
            </a:r>
            <a:r>
              <a:rPr sz="1200" dirty="0">
                <a:latin typeface="Times New Roman"/>
                <a:cs typeface="Times New Roman"/>
              </a:rPr>
              <a:t>tốc độ tối </a:t>
            </a:r>
            <a:r>
              <a:rPr sz="1200" spc="-5" dirty="0">
                <a:latin typeface="Times New Roman"/>
                <a:cs typeface="Times New Roman"/>
              </a:rPr>
              <a:t>thiểu </a:t>
            </a:r>
            <a:r>
              <a:rPr sz="1200" dirty="0">
                <a:latin typeface="Times New Roman"/>
                <a:cs typeface="Times New Roman"/>
              </a:rPr>
              <a:t>(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-80" dirty="0">
                <a:latin typeface="Times New Roman"/>
                <a:cs typeface="Times New Roman"/>
              </a:rPr>
              <a:t>xe  </a:t>
            </a:r>
            <a:r>
              <a:rPr sz="1200" dirty="0">
                <a:latin typeface="Times New Roman"/>
                <a:cs typeface="Times New Roman"/>
              </a:rPr>
              <a:t>chạy với tốc </a:t>
            </a:r>
            <a:r>
              <a:rPr sz="1200" dirty="0" err="1">
                <a:latin typeface="Times New Roman"/>
                <a:cs typeface="Times New Roman"/>
              </a:rPr>
              <a:t>độ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quá tốc độ tối </a:t>
            </a:r>
            <a:r>
              <a:rPr sz="1200" spc="5" dirty="0">
                <a:latin typeface="Times New Roman"/>
                <a:cs typeface="Times New Roman"/>
              </a:rPr>
              <a:t>đa </a:t>
            </a:r>
            <a:r>
              <a:rPr sz="1200" dirty="0">
                <a:latin typeface="Times New Roman"/>
                <a:cs typeface="Times New Roman"/>
              </a:rPr>
              <a:t>và thấp hơn tốc độ tối </a:t>
            </a:r>
            <a:r>
              <a:rPr sz="1200" spc="-5" dirty="0">
                <a:latin typeface="Times New Roman"/>
                <a:cs typeface="Times New Roman"/>
              </a:rPr>
              <a:t>thiểu) ghi </a:t>
            </a:r>
            <a:r>
              <a:rPr sz="1200" dirty="0">
                <a:latin typeface="Times New Roman"/>
                <a:cs typeface="Times New Roman"/>
              </a:rPr>
              <a:t>trên biển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spc="-50" dirty="0" err="1">
                <a:latin typeface="Times New Roman"/>
                <a:cs typeface="Times New Roman"/>
              </a:rPr>
              <a:t>hiệu</a:t>
            </a:r>
            <a:r>
              <a:rPr sz="1200" spc="-50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2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  <a:p>
            <a:pPr marL="469265" algn="just">
              <a:lnSpc>
                <a:spcPct val="100000"/>
              </a:lnSpc>
              <a:spcBef>
                <a:spcPts val="745"/>
              </a:spcBef>
            </a:pPr>
            <a:r>
              <a:rPr sz="1200" dirty="0">
                <a:latin typeface="Times New Roman"/>
                <a:cs typeface="Times New Roman"/>
              </a:rPr>
              <a:t>Tốc độ tối đa </a:t>
            </a:r>
            <a:r>
              <a:rPr sz="1200" spc="-5" dirty="0">
                <a:latin typeface="Times New Roman"/>
                <a:cs typeface="Times New Roman"/>
              </a:rPr>
              <a:t>cho phép </a:t>
            </a:r>
            <a:r>
              <a:rPr sz="1200" dirty="0">
                <a:latin typeface="Times New Roman"/>
                <a:cs typeface="Times New Roman"/>
              </a:rPr>
              <a:t>khai </a:t>
            </a:r>
            <a:r>
              <a:rPr sz="1200" spc="-5" dirty="0">
                <a:latin typeface="Times New Roman"/>
                <a:cs typeface="Times New Roman"/>
              </a:rPr>
              <a:t>thác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cao </a:t>
            </a:r>
            <a:r>
              <a:rPr sz="1200" dirty="0">
                <a:latin typeface="Times New Roman"/>
                <a:cs typeface="Times New Roman"/>
              </a:rPr>
              <a:t>tốc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quá 120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km/h.</a:t>
            </a:r>
          </a:p>
          <a:p>
            <a:pPr marL="393065" lvl="2" indent="-381000" algn="just">
              <a:lnSpc>
                <a:spcPct val="100000"/>
              </a:lnSpc>
              <a:spcBef>
                <a:spcPts val="765"/>
              </a:spcBef>
              <a:buAutoNum type="arabicPeriod" startAt="2"/>
              <a:tabLst>
                <a:tab pos="393700" algn="l"/>
              </a:tabLst>
            </a:pPr>
            <a:r>
              <a:rPr sz="1200" b="1" spc="-5" dirty="0" err="1">
                <a:latin typeface="Times New Roman"/>
                <a:cs typeface="Times New Roman"/>
              </a:rPr>
              <a:t>Các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spc="-50" dirty="0" err="1" smtClean="0">
                <a:latin typeface="Times New Roman"/>
                <a:cs typeface="Times New Roman"/>
              </a:rPr>
              <a:t>tr</a:t>
            </a:r>
            <a:r>
              <a:rPr lang="vi-VN" sz="1200" b="1" spc="-50" dirty="0" smtClean="0">
                <a:latin typeface="Times New Roman"/>
                <a:cs typeface="Times New Roman"/>
              </a:rPr>
              <a:t>ư</a:t>
            </a:r>
            <a:r>
              <a:rPr sz="1200" b="1" spc="-50" dirty="0" err="1" smtClean="0">
                <a:latin typeface="Times New Roman"/>
                <a:cs typeface="Times New Roman"/>
              </a:rPr>
              <a:t>ờng</a:t>
            </a:r>
            <a:r>
              <a:rPr sz="1200" b="1" spc="-50" dirty="0" smtClean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hợp </a:t>
            </a:r>
            <a:r>
              <a:rPr sz="1200" b="1" dirty="0">
                <a:latin typeface="Times New Roman"/>
                <a:cs typeface="Times New Roman"/>
              </a:rPr>
              <a:t>phải giảm </a:t>
            </a:r>
            <a:r>
              <a:rPr sz="1200" b="1" spc="-5" dirty="0">
                <a:latin typeface="Times New Roman"/>
                <a:cs typeface="Times New Roman"/>
              </a:rPr>
              <a:t>tốc</a:t>
            </a:r>
            <a:r>
              <a:rPr sz="1200" b="1" spc="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độ</a:t>
            </a:r>
            <a:endParaRPr sz="1200" dirty="0">
              <a:latin typeface="Times New Roman"/>
              <a:cs typeface="Times New Roman"/>
            </a:endParaRPr>
          </a:p>
          <a:p>
            <a:pPr marL="12700" marR="10160" indent="456565" algn="just">
              <a:lnSpc>
                <a:spcPct val="110000"/>
              </a:lnSpc>
              <a:spcBef>
                <a:spcPts val="590"/>
              </a:spcBef>
            </a:pP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dirty="0" err="1">
                <a:latin typeface="Times New Roman"/>
                <a:cs typeface="Times New Roman"/>
              </a:rPr>
              <a:t>khiển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phải giảm </a:t>
            </a:r>
            <a:r>
              <a:rPr sz="1200" dirty="0" err="1">
                <a:latin typeface="Times New Roman"/>
                <a:cs typeface="Times New Roman"/>
              </a:rPr>
              <a:t>tốc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độ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thấp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hơn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tốc độ tối đa </a:t>
            </a:r>
            <a:r>
              <a:rPr sz="1200" spc="-5" dirty="0">
                <a:latin typeface="Times New Roman"/>
                <a:cs typeface="Times New Roman"/>
              </a:rPr>
              <a:t>cho phép đến </a:t>
            </a:r>
            <a:r>
              <a:rPr sz="1200" dirty="0">
                <a:latin typeface="Times New Roman"/>
                <a:cs typeface="Times New Roman"/>
              </a:rPr>
              <a:t>mức không nguy hiểm </a:t>
            </a:r>
            <a:r>
              <a:rPr sz="1200" spc="-5" dirty="0">
                <a:latin typeface="Times New Roman"/>
                <a:cs typeface="Times New Roman"/>
              </a:rPr>
              <a:t>(có </a:t>
            </a:r>
            <a:r>
              <a:rPr sz="1200" dirty="0">
                <a:latin typeface="Times New Roman"/>
                <a:cs typeface="Times New Roman"/>
              </a:rPr>
              <a:t>thể dừng lại một </a:t>
            </a:r>
            <a:r>
              <a:rPr sz="1200" spc="-5" dirty="0">
                <a:latin typeface="Times New Roman"/>
                <a:cs typeface="Times New Roman"/>
              </a:rPr>
              <a:t>cách an </a:t>
            </a:r>
            <a:r>
              <a:rPr sz="1200" dirty="0">
                <a:latin typeface="Times New Roman"/>
                <a:cs typeface="Times New Roman"/>
              </a:rPr>
              <a:t>toàn)  trong </a:t>
            </a:r>
            <a:r>
              <a:rPr sz="1200" dirty="0" err="1">
                <a:latin typeface="Times New Roman"/>
                <a:cs typeface="Times New Roman"/>
              </a:rPr>
              <a:t>các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sau:</a:t>
            </a:r>
          </a:p>
          <a:p>
            <a:pPr marL="697865" lvl="3" indent="-229235" algn="just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698500" algn="l"/>
              </a:tabLst>
            </a:pPr>
            <a:r>
              <a:rPr sz="1200" dirty="0">
                <a:latin typeface="Times New Roman"/>
                <a:cs typeface="Times New Roman"/>
              </a:rPr>
              <a:t>Có biển </a:t>
            </a:r>
            <a:r>
              <a:rPr sz="1200" spc="-5" dirty="0">
                <a:latin typeface="Times New Roman"/>
                <a:cs typeface="Times New Roman"/>
              </a:rPr>
              <a:t>cảnh báo </a:t>
            </a:r>
            <a:r>
              <a:rPr sz="1200" dirty="0">
                <a:latin typeface="Times New Roman"/>
                <a:cs typeface="Times New Roman"/>
              </a:rPr>
              <a:t>nguy hiểm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ch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ớng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ngại vật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;</a:t>
            </a:r>
            <a:endParaRPr sz="1200" dirty="0">
              <a:latin typeface="Times New Roman"/>
              <a:cs typeface="Times New Roman"/>
            </a:endParaRPr>
          </a:p>
          <a:p>
            <a:pPr marL="697865" lvl="3" indent="-229235" algn="just">
              <a:lnSpc>
                <a:spcPct val="100000"/>
              </a:lnSpc>
              <a:spcBef>
                <a:spcPts val="755"/>
              </a:spcBef>
              <a:buAutoNum type="arabicPeriod"/>
              <a:tabLst>
                <a:tab pos="698500" algn="l"/>
              </a:tabLst>
            </a:pPr>
            <a:r>
              <a:rPr sz="1200" spc="-5" dirty="0" err="1">
                <a:latin typeface="Times New Roman"/>
                <a:cs typeface="Times New Roman"/>
              </a:rPr>
              <a:t>Chuyển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chạy hoặc tầm nhìn bị </a:t>
            </a:r>
            <a:r>
              <a:rPr sz="1200" spc="-5" dirty="0">
                <a:latin typeface="Times New Roman"/>
                <a:cs typeface="Times New Roman"/>
              </a:rPr>
              <a:t>hạn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chế;</a:t>
            </a:r>
          </a:p>
          <a:p>
            <a:pPr marL="12700" marR="10160" lvl="3" indent="456565" algn="just">
              <a:lnSpc>
                <a:spcPct val="110100"/>
              </a:lnSpc>
              <a:spcBef>
                <a:spcPts val="600"/>
              </a:spcBef>
              <a:buAutoNum type="arabicPeriod"/>
              <a:tabLst>
                <a:tab pos="698500" algn="l"/>
              </a:tabLst>
            </a:pPr>
            <a:r>
              <a:rPr sz="1200" spc="-5" dirty="0">
                <a:latin typeface="Times New Roman"/>
                <a:cs typeface="Times New Roman"/>
              </a:rPr>
              <a:t>Qua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giao nhau </a:t>
            </a:r>
            <a:r>
              <a:rPr sz="1200" dirty="0">
                <a:latin typeface="Times New Roman"/>
                <a:cs typeface="Times New Roman"/>
              </a:rPr>
              <a:t>cùng </a:t>
            </a:r>
            <a:r>
              <a:rPr sz="1200" spc="-5" dirty="0">
                <a:latin typeface="Times New Roman"/>
                <a:cs typeface="Times New Roman"/>
              </a:rPr>
              <a:t>mức;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spc="-5" dirty="0" err="1">
                <a:latin typeface="Times New Roman"/>
                <a:cs typeface="Times New Roman"/>
              </a:rPr>
              <a:t>cắt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sắt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spc="-170" dirty="0" smtClean="0">
                <a:latin typeface="Times New Roman"/>
                <a:cs typeface="Times New Roman"/>
              </a:rPr>
              <a:t>; 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vòng;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địa hình </a:t>
            </a:r>
            <a:r>
              <a:rPr sz="1200" spc="-5" dirty="0">
                <a:latin typeface="Times New Roman"/>
                <a:cs typeface="Times New Roman"/>
              </a:rPr>
              <a:t>quanh co, đèo dốc; </a:t>
            </a:r>
            <a:r>
              <a:rPr sz="1200" spc="-5" dirty="0" err="1">
                <a:latin typeface="Times New Roman"/>
                <a:cs typeface="Times New Roman"/>
              </a:rPr>
              <a:t>đoạn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mà </a:t>
            </a:r>
            <a:r>
              <a:rPr sz="1200" dirty="0" err="1">
                <a:latin typeface="Times New Roman"/>
                <a:cs typeface="Times New Roman"/>
              </a:rPr>
              <a:t>mặt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không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êm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thuận</a:t>
            </a:r>
            <a:r>
              <a:rPr sz="1200" dirty="0" smtClean="0">
                <a:latin typeface="Times New Roman"/>
                <a:cs typeface="Times New Roman"/>
              </a:rPr>
              <a:t>;</a:t>
            </a:r>
            <a:endParaRPr sz="1200" dirty="0">
              <a:latin typeface="Times New Roman"/>
              <a:cs typeface="Times New Roman"/>
            </a:endParaRPr>
          </a:p>
          <a:p>
            <a:pPr marL="697865" lvl="3" indent="-229235" algn="just">
              <a:lnSpc>
                <a:spcPct val="100000"/>
              </a:lnSpc>
              <a:spcBef>
                <a:spcPts val="755"/>
              </a:spcBef>
              <a:buAutoNum type="arabicPeriod"/>
              <a:tabLst>
                <a:tab pos="698500" algn="l"/>
              </a:tabLst>
            </a:pPr>
            <a:r>
              <a:rPr sz="1200" spc="-5" dirty="0">
                <a:latin typeface="Times New Roman"/>
                <a:cs typeface="Times New Roman"/>
              </a:rPr>
              <a:t>Qua cầu, </a:t>
            </a:r>
            <a:r>
              <a:rPr sz="1200" dirty="0">
                <a:latin typeface="Times New Roman"/>
                <a:cs typeface="Times New Roman"/>
              </a:rPr>
              <a:t>cống </a:t>
            </a:r>
            <a:r>
              <a:rPr sz="1200" spc="-5" dirty="0">
                <a:latin typeface="Times New Roman"/>
                <a:cs typeface="Times New Roman"/>
              </a:rPr>
              <a:t>hẹp; </a:t>
            </a:r>
            <a:r>
              <a:rPr sz="1200" dirty="0">
                <a:latin typeface="Times New Roman"/>
                <a:cs typeface="Times New Roman"/>
              </a:rPr>
              <a:t>khi lên </a:t>
            </a:r>
            <a:r>
              <a:rPr sz="1200" spc="-10" dirty="0">
                <a:latin typeface="Times New Roman"/>
                <a:cs typeface="Times New Roman"/>
              </a:rPr>
              <a:t>gần </a:t>
            </a:r>
            <a:r>
              <a:rPr sz="1200" dirty="0">
                <a:latin typeface="Times New Roman"/>
                <a:cs typeface="Times New Roman"/>
              </a:rPr>
              <a:t>đỉnh dốc, khi </a:t>
            </a:r>
            <a:r>
              <a:rPr sz="1200" spc="-5" dirty="0">
                <a:latin typeface="Times New Roman"/>
                <a:cs typeface="Times New Roman"/>
              </a:rPr>
              <a:t>xuống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dốc;</a:t>
            </a:r>
            <a:endParaRPr sz="1200" dirty="0">
              <a:latin typeface="Times New Roman"/>
              <a:cs typeface="Times New Roman"/>
            </a:endParaRPr>
          </a:p>
          <a:p>
            <a:pPr marL="12700" marR="5080" lvl="3" indent="456565" algn="just">
              <a:lnSpc>
                <a:spcPct val="110000"/>
              </a:lnSpc>
              <a:spcBef>
                <a:spcPts val="600"/>
              </a:spcBef>
              <a:buAutoNum type="arabicPeriod"/>
              <a:tabLst>
                <a:tab pos="698500" algn="l"/>
              </a:tabLst>
            </a:pPr>
            <a:r>
              <a:rPr sz="1200" spc="-5" dirty="0">
                <a:latin typeface="Times New Roman"/>
                <a:cs typeface="Times New Roman"/>
              </a:rPr>
              <a:t>Qua </a:t>
            </a:r>
            <a:r>
              <a:rPr sz="1200" dirty="0">
                <a:latin typeface="Times New Roman"/>
                <a:cs typeface="Times New Roman"/>
              </a:rPr>
              <a:t>khu vực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học </a:t>
            </a:r>
            <a:r>
              <a:rPr sz="1200" spc="-5" dirty="0">
                <a:latin typeface="Times New Roman"/>
                <a:cs typeface="Times New Roman"/>
              </a:rPr>
              <a:t>vào giờ </a:t>
            </a:r>
            <a:r>
              <a:rPr sz="1200" dirty="0">
                <a:latin typeface="Times New Roman"/>
                <a:cs typeface="Times New Roman"/>
              </a:rPr>
              <a:t>học </a:t>
            </a:r>
            <a:r>
              <a:rPr sz="1200" spc="-5" dirty="0">
                <a:latin typeface="Times New Roman"/>
                <a:cs typeface="Times New Roman"/>
              </a:rPr>
              <a:t>sinh </a:t>
            </a:r>
            <a:r>
              <a:rPr sz="1200" dirty="0" err="1">
                <a:latin typeface="Times New Roman"/>
                <a:cs typeface="Times New Roman"/>
              </a:rPr>
              <a:t>đến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ờng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hoặc tan </a:t>
            </a:r>
            <a:r>
              <a:rPr sz="1200" spc="-50" dirty="0" err="1" smtClean="0">
                <a:latin typeface="Times New Roman"/>
                <a:cs typeface="Times New Roman"/>
              </a:rPr>
              <a:t>tr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 smtClean="0">
                <a:latin typeface="Times New Roman"/>
                <a:cs typeface="Times New Roman"/>
              </a:rPr>
              <a:t>;</a:t>
            </a:r>
            <a:r>
              <a:rPr lang="en-US" sz="1200" spc="-50" dirty="0" smtClean="0">
                <a:latin typeface="Times New Roman"/>
                <a:cs typeface="Times New Roman"/>
              </a:rPr>
              <a:t> </a:t>
            </a:r>
            <a:r>
              <a:rPr lang="en-US" sz="1200" spc="-50" dirty="0" err="1" smtClean="0">
                <a:latin typeface="Times New Roman"/>
                <a:cs typeface="Times New Roman"/>
              </a:rPr>
              <a:t>khu</a:t>
            </a:r>
            <a:r>
              <a:rPr lang="en-US" sz="1200" spc="-5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vực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đông </a:t>
            </a:r>
            <a:r>
              <a:rPr sz="1200" spc="-5" dirty="0" err="1">
                <a:latin typeface="Times New Roman"/>
                <a:cs typeface="Times New Roman"/>
              </a:rPr>
              <a:t>dân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20" dirty="0" smtClean="0">
                <a:latin typeface="Times New Roman"/>
                <a:cs typeface="Times New Roman"/>
              </a:rPr>
              <a:t>c</a:t>
            </a:r>
            <a:r>
              <a:rPr lang="vi-VN" sz="1200" spc="-120" dirty="0" smtClean="0">
                <a:latin typeface="Times New Roman"/>
                <a:cs typeface="Times New Roman"/>
              </a:rPr>
              <a:t>ư</a:t>
            </a:r>
            <a:r>
              <a:rPr sz="1200" spc="-120" dirty="0" smtClean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nhà </a:t>
            </a:r>
            <a:r>
              <a:rPr sz="1200" spc="-5" dirty="0">
                <a:latin typeface="Times New Roman"/>
                <a:cs typeface="Times New Roman"/>
              </a:rPr>
              <a:t>máy, </a:t>
            </a:r>
            <a:r>
              <a:rPr sz="1200" dirty="0">
                <a:latin typeface="Times New Roman"/>
                <a:cs typeface="Times New Roman"/>
              </a:rPr>
              <a:t>công </a:t>
            </a:r>
            <a:r>
              <a:rPr sz="1200" spc="-5" dirty="0">
                <a:latin typeface="Times New Roman"/>
                <a:cs typeface="Times New Roman"/>
              </a:rPr>
              <a:t>sở </a:t>
            </a:r>
            <a:r>
              <a:rPr sz="1200" dirty="0">
                <a:latin typeface="Times New Roman"/>
                <a:cs typeface="Times New Roman"/>
              </a:rPr>
              <a:t>tập trung </a:t>
            </a:r>
            <a:r>
              <a:rPr sz="1200" spc="-5" dirty="0" err="1">
                <a:latin typeface="Times New Roman"/>
                <a:cs typeface="Times New Roman"/>
              </a:rPr>
              <a:t>bên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; </a:t>
            </a:r>
            <a:r>
              <a:rPr sz="1200" dirty="0">
                <a:latin typeface="Times New Roman"/>
                <a:cs typeface="Times New Roman"/>
              </a:rPr>
              <a:t>khu vực </a:t>
            </a:r>
            <a:r>
              <a:rPr sz="1200" spc="-5" dirty="0">
                <a:latin typeface="Times New Roman"/>
                <a:cs typeface="Times New Roman"/>
              </a:rPr>
              <a:t>đang </a:t>
            </a:r>
            <a:r>
              <a:rPr sz="1200" dirty="0">
                <a:latin typeface="Times New Roman"/>
                <a:cs typeface="Times New Roman"/>
              </a:rPr>
              <a:t>thi </a:t>
            </a:r>
            <a:r>
              <a:rPr sz="1200" spc="5" dirty="0">
                <a:latin typeface="Times New Roman"/>
                <a:cs typeface="Times New Roman"/>
              </a:rPr>
              <a:t>công </a:t>
            </a:r>
            <a:r>
              <a:rPr sz="1200" spc="-110" dirty="0" err="1">
                <a:latin typeface="Times New Roman"/>
                <a:cs typeface="Times New Roman"/>
              </a:rPr>
              <a:t>trên</a:t>
            </a:r>
            <a:r>
              <a:rPr sz="1200" spc="-110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bộ; </a:t>
            </a:r>
            <a:r>
              <a:rPr sz="1200" spc="-5" dirty="0" err="1">
                <a:latin typeface="Times New Roman"/>
                <a:cs typeface="Times New Roman"/>
              </a:rPr>
              <a:t>hiện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xảy </a:t>
            </a:r>
            <a:r>
              <a:rPr sz="1200" dirty="0">
                <a:latin typeface="Times New Roman"/>
                <a:cs typeface="Times New Roman"/>
              </a:rPr>
              <a:t>ra tai </a:t>
            </a:r>
            <a:r>
              <a:rPr sz="1200" spc="-5" dirty="0">
                <a:latin typeface="Times New Roman"/>
                <a:cs typeface="Times New Roman"/>
              </a:rPr>
              <a:t>nạn giao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thông;</a:t>
            </a:r>
            <a:endParaRPr sz="1200" dirty="0">
              <a:latin typeface="Times New Roman"/>
              <a:cs typeface="Times New Roman"/>
            </a:endParaRPr>
          </a:p>
          <a:p>
            <a:pPr marL="697865" lvl="3" indent="-229235" algn="just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698500" algn="l"/>
              </a:tabLst>
            </a:pPr>
            <a:r>
              <a:rPr sz="1200" spc="-5" dirty="0">
                <a:latin typeface="Times New Roman"/>
                <a:cs typeface="Times New Roman"/>
              </a:rPr>
              <a:t>Khi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bộ,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lăn </a:t>
            </a:r>
            <a:r>
              <a:rPr sz="1200" spc="-5" dirty="0" err="1">
                <a:latin typeface="Times New Roman"/>
                <a:cs typeface="Times New Roman"/>
              </a:rPr>
              <a:t>của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khuyết tật </a:t>
            </a:r>
            <a:r>
              <a:rPr sz="1200" dirty="0">
                <a:latin typeface="Times New Roman"/>
                <a:cs typeface="Times New Roman"/>
              </a:rPr>
              <a:t>qua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;</a:t>
            </a:r>
            <a:endParaRPr sz="1200" dirty="0">
              <a:latin typeface="Times New Roman"/>
              <a:cs typeface="Times New Roman"/>
            </a:endParaRPr>
          </a:p>
          <a:p>
            <a:pPr marL="697865" lvl="3" indent="-229235" algn="just">
              <a:lnSpc>
                <a:spcPct val="100000"/>
              </a:lnSpc>
              <a:spcBef>
                <a:spcPts val="755"/>
              </a:spcBef>
              <a:buAutoNum type="arabicPeriod"/>
              <a:tabLst>
                <a:tab pos="698500" algn="l"/>
              </a:tabLst>
            </a:pPr>
            <a:r>
              <a:rPr sz="1200" dirty="0">
                <a:latin typeface="Times New Roman"/>
                <a:cs typeface="Times New Roman"/>
              </a:rPr>
              <a:t>Có </a:t>
            </a:r>
            <a:r>
              <a:rPr sz="1200" spc="-5" dirty="0">
                <a:latin typeface="Times New Roman"/>
                <a:cs typeface="Times New Roman"/>
              </a:rPr>
              <a:t>súc vật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dirty="0">
                <a:latin typeface="Times New Roman"/>
                <a:cs typeface="Times New Roman"/>
              </a:rPr>
              <a:t>chăn thả ở </a:t>
            </a:r>
            <a:r>
              <a:rPr sz="1200" spc="-5" dirty="0" err="1">
                <a:latin typeface="Times New Roman"/>
                <a:cs typeface="Times New Roman"/>
              </a:rPr>
              <a:t>sát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;</a:t>
            </a:r>
            <a:endParaRPr sz="1200" dirty="0">
              <a:latin typeface="Times New Roman"/>
              <a:cs typeface="Times New Roman"/>
            </a:endParaRPr>
          </a:p>
          <a:p>
            <a:pPr marL="697865" lvl="3" indent="-229235" algn="just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698500" algn="l"/>
              </a:tabLst>
            </a:pPr>
            <a:r>
              <a:rPr sz="1200" spc="-5" dirty="0">
                <a:latin typeface="Times New Roman"/>
                <a:cs typeface="Times New Roman"/>
              </a:rPr>
              <a:t>Tránh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 err="1">
                <a:latin typeface="Times New Roman"/>
                <a:cs typeface="Times New Roman"/>
              </a:rPr>
              <a:t>chạy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chiều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dirty="0">
                <a:latin typeface="Times New Roman"/>
                <a:cs typeface="Times New Roman"/>
              </a:rPr>
              <a:t>khi cho xe </a:t>
            </a:r>
            <a:r>
              <a:rPr sz="1200" spc="5" dirty="0">
                <a:latin typeface="Times New Roman"/>
                <a:cs typeface="Times New Roman"/>
              </a:rPr>
              <a:t>chạy </a:t>
            </a:r>
            <a:r>
              <a:rPr sz="1200" spc="-5" dirty="0" err="1">
                <a:latin typeface="Times New Roman"/>
                <a:cs typeface="Times New Roman"/>
              </a:rPr>
              <a:t>sau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v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ợt</a:t>
            </a:r>
            <a:r>
              <a:rPr sz="1200" spc="-65" dirty="0">
                <a:latin typeface="Times New Roman"/>
                <a:cs typeface="Times New Roman"/>
              </a:rPr>
              <a:t>;</a:t>
            </a:r>
            <a:endParaRPr sz="1200" dirty="0">
              <a:latin typeface="Times New Roman"/>
              <a:cs typeface="Times New Roman"/>
            </a:endParaRPr>
          </a:p>
          <a:p>
            <a:pPr marL="697865" lvl="3" indent="-22923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698500" algn="l"/>
              </a:tabLst>
            </a:pP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spc="-10" dirty="0">
                <a:latin typeface="Times New Roman"/>
                <a:cs typeface="Times New Roman"/>
              </a:rPr>
              <a:t>gần </a:t>
            </a:r>
            <a:r>
              <a:rPr sz="1200" spc="-5" dirty="0">
                <a:latin typeface="Times New Roman"/>
                <a:cs typeface="Times New Roman"/>
              </a:rPr>
              <a:t>bến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buýt, </a:t>
            </a:r>
            <a:r>
              <a:rPr sz="1200" dirty="0">
                <a:latin typeface="Times New Roman"/>
                <a:cs typeface="Times New Roman"/>
              </a:rPr>
              <a:t>điểm dừng đỗ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khách đang lên, xuống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xe;</a:t>
            </a:r>
          </a:p>
          <a:p>
            <a:pPr marL="12700" marR="5080" lvl="3" indent="456565" algn="just">
              <a:lnSpc>
                <a:spcPct val="110800"/>
              </a:lnSpc>
              <a:spcBef>
                <a:spcPts val="590"/>
              </a:spcBef>
              <a:buAutoNum type="arabicPeriod"/>
              <a:tabLst>
                <a:tab pos="706120" algn="l"/>
              </a:tabLst>
            </a:pPr>
            <a:r>
              <a:rPr sz="1200" spc="-5" dirty="0">
                <a:latin typeface="Times New Roman"/>
                <a:cs typeface="Times New Roman"/>
              </a:rPr>
              <a:t>Gặp đoàn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lang="vi-VN" sz="1200" spc="-170" dirty="0" smtClean="0">
                <a:latin typeface="Times New Roman"/>
                <a:cs typeface="Times New Roman"/>
              </a:rPr>
              <a:t>ư</a:t>
            </a:r>
            <a:r>
              <a:rPr sz="1200" spc="-170" dirty="0" smtClean="0">
                <a:latin typeface="Times New Roman"/>
                <a:cs typeface="Times New Roman"/>
              </a:rPr>
              <a:t>u </a:t>
            </a:r>
            <a:r>
              <a:rPr sz="1200" spc="-5" dirty="0">
                <a:latin typeface="Times New Roman"/>
                <a:cs typeface="Times New Roman"/>
              </a:rPr>
              <a:t>tiên đang </a:t>
            </a:r>
            <a:r>
              <a:rPr sz="1200" dirty="0">
                <a:latin typeface="Times New Roman"/>
                <a:cs typeface="Times New Roman"/>
              </a:rPr>
              <a:t>thực hiện nhiệm vụ; </a:t>
            </a:r>
            <a:r>
              <a:rPr sz="1200" spc="-10" dirty="0">
                <a:latin typeface="Times New Roman"/>
                <a:cs typeface="Times New Roman"/>
              </a:rPr>
              <a:t>gặp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quá khổ, quá tải,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65" dirty="0">
                <a:latin typeface="Times New Roman"/>
                <a:cs typeface="Times New Roman"/>
              </a:rPr>
              <a:t>chở 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nguy hiểm; </a:t>
            </a:r>
            <a:r>
              <a:rPr sz="1200" spc="-5" dirty="0">
                <a:latin typeface="Times New Roman"/>
                <a:cs typeface="Times New Roman"/>
              </a:rPr>
              <a:t>gặp </a:t>
            </a:r>
            <a:r>
              <a:rPr sz="1200" dirty="0" err="1">
                <a:latin typeface="Times New Roman"/>
                <a:cs typeface="Times New Roman"/>
              </a:rPr>
              <a:t>đoàn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bộ;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15</a:t>
            </a:fld>
            <a:endParaRPr spc="-35" dirty="0"/>
          </a:p>
        </p:txBody>
      </p:sp>
      <p:sp>
        <p:nvSpPr>
          <p:cNvPr id="2" name="object 2"/>
          <p:cNvSpPr txBox="1"/>
          <p:nvPr/>
        </p:nvSpPr>
        <p:spPr>
          <a:xfrm>
            <a:off x="1247952" y="780034"/>
            <a:ext cx="5607050" cy="373380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697865" indent="-229235">
              <a:lnSpc>
                <a:spcPct val="100000"/>
              </a:lnSpc>
              <a:spcBef>
                <a:spcPts val="840"/>
              </a:spcBef>
              <a:buAutoNum type="arabicPeriod" startAt="11"/>
              <a:tabLst>
                <a:tab pos="698500" algn="l"/>
              </a:tabLst>
            </a:pPr>
            <a:r>
              <a:rPr sz="1200" spc="-5" dirty="0" err="1">
                <a:latin typeface="Times New Roman"/>
                <a:cs typeface="Times New Roman"/>
              </a:rPr>
              <a:t>Trời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m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smtClean="0">
                <a:latin typeface="Times New Roman"/>
                <a:cs typeface="Times New Roman"/>
              </a:rPr>
              <a:t>a</a:t>
            </a:r>
            <a:r>
              <a:rPr sz="1200" spc="-80" dirty="0">
                <a:latin typeface="Times New Roman"/>
                <a:cs typeface="Times New Roman"/>
              </a:rPr>
              <a:t>,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s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ơng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mù, </a:t>
            </a:r>
            <a:r>
              <a:rPr sz="1200" dirty="0" err="1">
                <a:latin typeface="Times New Roman"/>
                <a:cs typeface="Times New Roman"/>
              </a:rPr>
              <a:t>mặt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trơn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ợt</a:t>
            </a:r>
            <a:r>
              <a:rPr sz="1200" spc="-60" dirty="0">
                <a:latin typeface="Times New Roman"/>
                <a:cs typeface="Times New Roman"/>
              </a:rPr>
              <a:t>, </a:t>
            </a:r>
            <a:r>
              <a:rPr sz="1200" spc="5" dirty="0">
                <a:latin typeface="Times New Roman"/>
                <a:cs typeface="Times New Roman"/>
              </a:rPr>
              <a:t>lầy </a:t>
            </a:r>
            <a:r>
              <a:rPr sz="1200" dirty="0">
                <a:latin typeface="Times New Roman"/>
                <a:cs typeface="Times New Roman"/>
              </a:rPr>
              <a:t>lội,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nhiều </a:t>
            </a:r>
            <a:r>
              <a:rPr sz="1200" spc="-5" dirty="0">
                <a:latin typeface="Times New Roman"/>
                <a:cs typeface="Times New Roman"/>
              </a:rPr>
              <a:t>đất </a:t>
            </a:r>
            <a:r>
              <a:rPr sz="1200" dirty="0">
                <a:latin typeface="Times New Roman"/>
                <a:cs typeface="Times New Roman"/>
              </a:rPr>
              <a:t>đá, </a:t>
            </a:r>
            <a:r>
              <a:rPr sz="1200" spc="-5" dirty="0">
                <a:latin typeface="Times New Roman"/>
                <a:cs typeface="Times New Roman"/>
              </a:rPr>
              <a:t>cát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bụi</a:t>
            </a: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200" spc="-5" dirty="0">
                <a:latin typeface="Times New Roman"/>
                <a:cs typeface="Times New Roman"/>
              </a:rPr>
              <a:t>rơi vãi.</a:t>
            </a:r>
            <a:endParaRPr sz="1200" dirty="0">
              <a:latin typeface="Times New Roman"/>
              <a:cs typeface="Times New Roman"/>
            </a:endParaRPr>
          </a:p>
          <a:p>
            <a:pPr marL="12700" marR="6985" indent="418465" algn="just">
              <a:lnSpc>
                <a:spcPct val="110800"/>
              </a:lnSpc>
              <a:spcBef>
                <a:spcPts val="590"/>
              </a:spcBef>
              <a:buAutoNum type="arabicPeriod" startAt="12"/>
              <a:tabLst>
                <a:tab pos="677545" algn="l"/>
              </a:tabLst>
            </a:pPr>
            <a:r>
              <a:rPr sz="1200" spc="-5" dirty="0">
                <a:latin typeface="Times New Roman"/>
                <a:cs typeface="Times New Roman"/>
              </a:rPr>
              <a:t>Khi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dirty="0" err="1">
                <a:latin typeface="Times New Roman"/>
                <a:cs typeface="Times New Roman"/>
              </a:rPr>
              <a:t>khiển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đi qua khu vực trạm kiểm soát tải trọng xe, </a:t>
            </a:r>
            <a:r>
              <a:rPr sz="1200" spc="-60" dirty="0">
                <a:latin typeface="Times New Roman"/>
                <a:cs typeface="Times New Roman"/>
              </a:rPr>
              <a:t>trạm  </a:t>
            </a:r>
            <a:r>
              <a:rPr sz="1200" spc="-5" dirty="0">
                <a:latin typeface="Times New Roman"/>
                <a:cs typeface="Times New Roman"/>
              </a:rPr>
              <a:t>cảnh sát giao thông, trạm </a:t>
            </a:r>
            <a:r>
              <a:rPr sz="1200" dirty="0">
                <a:latin typeface="Times New Roman"/>
                <a:cs typeface="Times New Roman"/>
              </a:rPr>
              <a:t>thu </a:t>
            </a:r>
            <a:r>
              <a:rPr sz="1200" spc="-5" dirty="0">
                <a:latin typeface="Times New Roman"/>
                <a:cs typeface="Times New Roman"/>
              </a:rPr>
              <a:t>giá </a:t>
            </a:r>
            <a:r>
              <a:rPr sz="1200" dirty="0">
                <a:latin typeface="Times New Roman"/>
                <a:cs typeface="Times New Roman"/>
              </a:rPr>
              <a:t>dử dụng dịch </a:t>
            </a:r>
            <a:r>
              <a:rPr sz="1200" dirty="0" err="1">
                <a:latin typeface="Times New Roman"/>
                <a:cs typeface="Times New Roman"/>
              </a:rPr>
              <a:t>vụ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(trạm </a:t>
            </a:r>
            <a:r>
              <a:rPr sz="1200" dirty="0">
                <a:latin typeface="Times New Roman"/>
                <a:cs typeface="Times New Roman"/>
              </a:rPr>
              <a:t>thu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phí).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393700" lvl="2" indent="-381000" algn="just">
              <a:lnSpc>
                <a:spcPct val="100000"/>
              </a:lnSpc>
              <a:buAutoNum type="arabicPeriod" startAt="3"/>
              <a:tabLst>
                <a:tab pos="393700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Khoảng cách </a:t>
            </a:r>
            <a:r>
              <a:rPr sz="1200" b="1" dirty="0">
                <a:latin typeface="Times New Roman"/>
                <a:cs typeface="Times New Roman"/>
              </a:rPr>
              <a:t>an </a:t>
            </a:r>
            <a:r>
              <a:rPr sz="1200" b="1" spc="-5" dirty="0">
                <a:latin typeface="Times New Roman"/>
                <a:cs typeface="Times New Roman"/>
              </a:rPr>
              <a:t>toàn </a:t>
            </a:r>
            <a:r>
              <a:rPr sz="1200" b="1" dirty="0">
                <a:latin typeface="Times New Roman"/>
                <a:cs typeface="Times New Roman"/>
              </a:rPr>
              <a:t>giữa hai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xe</a:t>
            </a:r>
            <a:endParaRPr sz="1200" dirty="0">
              <a:latin typeface="Times New Roman"/>
              <a:cs typeface="Times New Roman"/>
            </a:endParaRPr>
          </a:p>
          <a:p>
            <a:pPr marL="12700" marR="8255" indent="456565" algn="just">
              <a:lnSpc>
                <a:spcPct val="110500"/>
              </a:lnSpc>
              <a:spcBef>
                <a:spcPts val="570"/>
              </a:spcBef>
            </a:pP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dirty="0" err="1">
                <a:latin typeface="Times New Roman"/>
                <a:cs typeface="Times New Roman"/>
              </a:rPr>
              <a:t>khiển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phải </a:t>
            </a:r>
            <a:r>
              <a:rPr sz="1200" spc="-5" dirty="0" err="1">
                <a:latin typeface="Times New Roman"/>
                <a:cs typeface="Times New Roman"/>
              </a:rPr>
              <a:t>giữ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khoảng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cách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toàn đối với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chạy </a:t>
            </a:r>
            <a:r>
              <a:rPr sz="1200" spc="-5" dirty="0" err="1">
                <a:latin typeface="Times New Roman"/>
                <a:cs typeface="Times New Roman"/>
              </a:rPr>
              <a:t>liền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mình vừa đủ để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thể nhìn thấy rõ và </a:t>
            </a:r>
            <a:r>
              <a:rPr sz="1200" spc="-40" dirty="0">
                <a:latin typeface="Times New Roman"/>
                <a:cs typeface="Times New Roman"/>
              </a:rPr>
              <a:t>phanh  </a:t>
            </a:r>
            <a:r>
              <a:rPr sz="1200" dirty="0">
                <a:latin typeface="Times New Roman"/>
                <a:cs typeface="Times New Roman"/>
              </a:rPr>
              <a:t>dừng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kịp thời hoặc </a:t>
            </a:r>
            <a:r>
              <a:rPr sz="1200" dirty="0" err="1">
                <a:latin typeface="Times New Roman"/>
                <a:cs typeface="Times New Roman"/>
              </a:rPr>
              <a:t>tránh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nguy </a:t>
            </a:r>
            <a:r>
              <a:rPr sz="1200" spc="-5" dirty="0">
                <a:latin typeface="Times New Roman"/>
                <a:cs typeface="Times New Roman"/>
              </a:rPr>
              <a:t>cơ </a:t>
            </a:r>
            <a:r>
              <a:rPr sz="1200" dirty="0">
                <a:latin typeface="Times New Roman"/>
                <a:cs typeface="Times New Roman"/>
              </a:rPr>
              <a:t>gây tai </a:t>
            </a:r>
            <a:r>
              <a:rPr sz="1200" spc="-5" dirty="0">
                <a:latin typeface="Times New Roman"/>
                <a:cs typeface="Times New Roman"/>
              </a:rPr>
              <a:t>nạn.</a:t>
            </a:r>
            <a:endParaRPr sz="12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ct val="110000"/>
              </a:lnSpc>
              <a:spcBef>
                <a:spcPts val="600"/>
              </a:spcBef>
            </a:pPr>
            <a:r>
              <a:rPr sz="1200" dirty="0">
                <a:latin typeface="Times New Roman"/>
                <a:cs typeface="Times New Roman"/>
              </a:rPr>
              <a:t>Ở nơi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báo “Cự </a:t>
            </a:r>
            <a:r>
              <a:rPr sz="1200" spc="5" dirty="0">
                <a:latin typeface="Times New Roman"/>
                <a:cs typeface="Times New Roman"/>
              </a:rPr>
              <a:t>ly </a:t>
            </a:r>
            <a:r>
              <a:rPr sz="1200" dirty="0">
                <a:latin typeface="Times New Roman"/>
                <a:cs typeface="Times New Roman"/>
              </a:rPr>
              <a:t>tối </a:t>
            </a:r>
            <a:r>
              <a:rPr sz="1200" spc="-5" dirty="0">
                <a:latin typeface="Times New Roman"/>
                <a:cs typeface="Times New Roman"/>
              </a:rPr>
              <a:t>thiểu giữa </a:t>
            </a:r>
            <a:r>
              <a:rPr sz="1200" dirty="0">
                <a:latin typeface="Times New Roman"/>
                <a:cs typeface="Times New Roman"/>
              </a:rPr>
              <a:t>hai xe” </a:t>
            </a:r>
            <a:r>
              <a:rPr sz="1200" spc="-5" dirty="0">
                <a:latin typeface="Times New Roman"/>
                <a:cs typeface="Times New Roman"/>
              </a:rPr>
              <a:t>phải giữ </a:t>
            </a:r>
            <a:r>
              <a:rPr sz="1200" dirty="0">
                <a:latin typeface="Times New Roman"/>
                <a:cs typeface="Times New Roman"/>
              </a:rPr>
              <a:t>khoảng </a:t>
            </a:r>
            <a:r>
              <a:rPr sz="1200" spc="-5" dirty="0">
                <a:latin typeface="Times New Roman"/>
                <a:cs typeface="Times New Roman"/>
              </a:rPr>
              <a:t>cách </a:t>
            </a:r>
            <a:r>
              <a:rPr sz="1200" dirty="0">
                <a:latin typeface="Times New Roman"/>
                <a:cs typeface="Times New Roman"/>
              </a:rPr>
              <a:t>không nhỏ  hơn </a:t>
            </a:r>
            <a:r>
              <a:rPr sz="1200" spc="-5" dirty="0">
                <a:latin typeface="Times New Roman"/>
                <a:cs typeface="Times New Roman"/>
              </a:rPr>
              <a:t>số ghi trên </a:t>
            </a:r>
            <a:r>
              <a:rPr sz="1200" dirty="0">
                <a:latin typeface="Times New Roman"/>
                <a:cs typeface="Times New Roman"/>
              </a:rPr>
              <a:t>biển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báo.</a:t>
            </a:r>
          </a:p>
          <a:p>
            <a:pPr marL="12700" marR="7620" lvl="2" algn="just">
              <a:lnSpc>
                <a:spcPct val="110800"/>
              </a:lnSpc>
              <a:spcBef>
                <a:spcPts val="610"/>
              </a:spcBef>
              <a:buAutoNum type="arabicPeriod" startAt="4"/>
              <a:tabLst>
                <a:tab pos="405765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Khoảng cách </a:t>
            </a:r>
            <a:r>
              <a:rPr sz="1200" b="1" dirty="0">
                <a:latin typeface="Times New Roman"/>
                <a:cs typeface="Times New Roman"/>
              </a:rPr>
              <a:t>an toàn giữa hai xe khi </a:t>
            </a:r>
            <a:r>
              <a:rPr sz="1200" b="1" spc="-5" dirty="0">
                <a:latin typeface="Times New Roman"/>
                <a:cs typeface="Times New Roman"/>
              </a:rPr>
              <a:t>tham </a:t>
            </a:r>
            <a:r>
              <a:rPr sz="1200" b="1" dirty="0">
                <a:latin typeface="Times New Roman"/>
                <a:cs typeface="Times New Roman"/>
              </a:rPr>
              <a:t>gia giao thông </a:t>
            </a:r>
            <a:r>
              <a:rPr sz="1200" b="1" spc="-5" dirty="0" err="1">
                <a:latin typeface="Times New Roman"/>
                <a:cs typeface="Times New Roman"/>
              </a:rPr>
              <a:t>trên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spc="-55" dirty="0" smtClean="0">
                <a:latin typeface="Times New Roman"/>
                <a:cs typeface="Times New Roman"/>
              </a:rPr>
              <a:t>đ</a:t>
            </a:r>
            <a:r>
              <a:rPr lang="vi-VN" sz="1200" b="1" spc="-55" dirty="0" smtClean="0">
                <a:latin typeface="Times New Roman"/>
                <a:cs typeface="Times New Roman"/>
              </a:rPr>
              <a:t>ư</a:t>
            </a:r>
            <a:r>
              <a:rPr sz="1200" b="1" spc="-55" dirty="0" err="1" smtClean="0">
                <a:latin typeface="Times New Roman"/>
                <a:cs typeface="Times New Roman"/>
              </a:rPr>
              <a:t>ờng</a:t>
            </a:r>
            <a:r>
              <a:rPr sz="1200" b="1" spc="-55" dirty="0" smtClean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cao </a:t>
            </a:r>
            <a:r>
              <a:rPr sz="1200" b="1" spc="-50" dirty="0">
                <a:latin typeface="Times New Roman"/>
                <a:cs typeface="Times New Roman"/>
              </a:rPr>
              <a:t>tốc,  </a:t>
            </a:r>
            <a:r>
              <a:rPr sz="1200" b="1" spc="-55" dirty="0" smtClean="0">
                <a:latin typeface="Times New Roman"/>
                <a:cs typeface="Times New Roman"/>
              </a:rPr>
              <a:t>đ</a:t>
            </a:r>
            <a:r>
              <a:rPr lang="vi-VN" sz="1200" b="1" spc="-55" dirty="0" smtClean="0">
                <a:latin typeface="Times New Roman"/>
                <a:cs typeface="Times New Roman"/>
              </a:rPr>
              <a:t>ư</a:t>
            </a:r>
            <a:r>
              <a:rPr sz="1200" b="1" spc="-55" dirty="0" err="1" smtClean="0">
                <a:latin typeface="Times New Roman"/>
                <a:cs typeface="Times New Roman"/>
              </a:rPr>
              <a:t>ờng</a:t>
            </a:r>
            <a:r>
              <a:rPr sz="1200" b="1" spc="-55" dirty="0" smtClean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cấp cao, </a:t>
            </a:r>
            <a:r>
              <a:rPr sz="1200" b="1" spc="-55" dirty="0" smtClean="0">
                <a:latin typeface="Times New Roman"/>
                <a:cs typeface="Times New Roman"/>
              </a:rPr>
              <a:t>đ</a:t>
            </a:r>
            <a:r>
              <a:rPr lang="vi-VN" sz="1200" b="1" spc="-55" dirty="0" smtClean="0">
                <a:latin typeface="Times New Roman"/>
                <a:cs typeface="Times New Roman"/>
              </a:rPr>
              <a:t>ư</a:t>
            </a:r>
            <a:r>
              <a:rPr sz="1200" b="1" spc="-55" dirty="0" err="1" smtClean="0">
                <a:latin typeface="Times New Roman"/>
                <a:cs typeface="Times New Roman"/>
              </a:rPr>
              <a:t>ờng</a:t>
            </a:r>
            <a:r>
              <a:rPr sz="1200" b="1" spc="-55" dirty="0" smtClean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khai thác </a:t>
            </a:r>
            <a:r>
              <a:rPr sz="1200" b="1" spc="-5" dirty="0">
                <a:latin typeface="Times New Roman"/>
                <a:cs typeface="Times New Roman"/>
              </a:rPr>
              <a:t>theo </a:t>
            </a:r>
            <a:r>
              <a:rPr sz="1200" b="1" dirty="0">
                <a:latin typeface="Times New Roman"/>
                <a:cs typeface="Times New Roman"/>
              </a:rPr>
              <a:t>quy </a:t>
            </a:r>
            <a:r>
              <a:rPr sz="1200" b="1" spc="-5" dirty="0">
                <a:latin typeface="Times New Roman"/>
                <a:cs typeface="Times New Roman"/>
              </a:rPr>
              <a:t>chế</a:t>
            </a:r>
            <a:r>
              <a:rPr sz="1200" b="1" spc="10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riêng.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lvl="3" indent="456565" algn="just">
              <a:lnSpc>
                <a:spcPct val="110000"/>
              </a:lnSpc>
              <a:spcBef>
                <a:spcPts val="575"/>
              </a:spcBef>
              <a:buAutoNum type="arabicPeriod"/>
              <a:tabLst>
                <a:tab pos="629920" algn="l"/>
              </a:tabLst>
            </a:pPr>
            <a:r>
              <a:rPr sz="1200" spc="-5" dirty="0">
                <a:latin typeface="Times New Roman"/>
                <a:cs typeface="Times New Roman"/>
              </a:rPr>
              <a:t>Khi </a:t>
            </a:r>
            <a:r>
              <a:rPr sz="1200" dirty="0" err="1">
                <a:latin typeface="Times New Roman"/>
                <a:cs typeface="Times New Roman"/>
              </a:rPr>
              <a:t>mặt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khô </a:t>
            </a:r>
            <a:r>
              <a:rPr sz="1200" spc="-5" dirty="0">
                <a:latin typeface="Times New Roman"/>
                <a:cs typeface="Times New Roman"/>
              </a:rPr>
              <a:t>ráo </a:t>
            </a:r>
            <a:r>
              <a:rPr sz="1200" dirty="0">
                <a:latin typeface="Times New Roman"/>
                <a:cs typeface="Times New Roman"/>
              </a:rPr>
              <a:t>thì </a:t>
            </a:r>
            <a:r>
              <a:rPr sz="1200" spc="-5" dirty="0">
                <a:latin typeface="Times New Roman"/>
                <a:cs typeface="Times New Roman"/>
              </a:rPr>
              <a:t>khoảng cách an </a:t>
            </a:r>
            <a:r>
              <a:rPr sz="1200" dirty="0" err="1">
                <a:latin typeface="Times New Roman"/>
                <a:cs typeface="Times New Roman"/>
              </a:rPr>
              <a:t>toàn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t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ơng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ứng với mỗi </a:t>
            </a:r>
            <a:r>
              <a:rPr sz="1200" dirty="0" err="1">
                <a:latin typeface="Times New Roman"/>
                <a:cs typeface="Times New Roman"/>
              </a:rPr>
              <a:t>tốc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độ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được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quy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định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10" dirty="0" err="1" smtClean="0">
                <a:latin typeface="Times New Roman"/>
                <a:cs typeface="Times New Roman"/>
              </a:rPr>
              <a:t>nh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sau</a:t>
            </a:r>
            <a:r>
              <a:rPr sz="1200" spc="-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: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939529"/>
              </p:ext>
            </p:extLst>
          </p:nvPr>
        </p:nvGraphicFramePr>
        <p:xfrm>
          <a:off x="1528825" y="4609210"/>
          <a:ext cx="5131434" cy="180314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72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87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1441">
                <a:tc>
                  <a:txBody>
                    <a:bodyPr/>
                    <a:lstStyle/>
                    <a:p>
                      <a:pPr marL="525780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Tốc </a:t>
                      </a:r>
                      <a:r>
                        <a:rPr sz="1200" b="1" dirty="0" err="1">
                          <a:latin typeface="Times New Roman"/>
                          <a:cs typeface="Times New Roman"/>
                        </a:rPr>
                        <a:t>độ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85" dirty="0" smtClean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lang="vi-VN" sz="1200" b="1" spc="-85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b="1" spc="-85" dirty="0" smtClean="0">
                          <a:latin typeface="Times New Roman"/>
                          <a:cs typeface="Times New Roman"/>
                        </a:rPr>
                        <a:t>u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hành</a:t>
                      </a:r>
                      <a:r>
                        <a:rPr sz="1200" b="1" spc="-1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(km/h)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98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Khoảng cách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an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toàn tối thiểu</a:t>
                      </a:r>
                      <a:r>
                        <a:rPr sz="1200" b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(m)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98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66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&gt;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54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54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1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80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54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54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66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54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70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54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18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120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54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54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1247952" y="6449948"/>
            <a:ext cx="5607685" cy="31521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6350" indent="456565" algn="just">
              <a:lnSpc>
                <a:spcPct val="110100"/>
              </a:lnSpc>
              <a:spcBef>
                <a:spcPts val="95"/>
              </a:spcBef>
            </a:pPr>
            <a:r>
              <a:rPr sz="1200" spc="-5" dirty="0">
                <a:latin typeface="Times New Roman"/>
                <a:cs typeface="Times New Roman"/>
              </a:rPr>
              <a:t>Khi </a:t>
            </a:r>
            <a:r>
              <a:rPr sz="1200" dirty="0">
                <a:latin typeface="Times New Roman"/>
                <a:cs typeface="Times New Roman"/>
              </a:rPr>
              <a:t>điều khiển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chạy với tốc độ từ 60 </a:t>
            </a:r>
            <a:r>
              <a:rPr sz="1200" spc="-5" dirty="0">
                <a:latin typeface="Times New Roman"/>
                <a:cs typeface="Times New Roman"/>
              </a:rPr>
              <a:t>km/h </a:t>
            </a:r>
            <a:r>
              <a:rPr sz="1200" dirty="0">
                <a:latin typeface="Times New Roman"/>
                <a:cs typeface="Times New Roman"/>
              </a:rPr>
              <a:t>trở </a:t>
            </a:r>
            <a:r>
              <a:rPr sz="1200" spc="-5" dirty="0">
                <a:latin typeface="Times New Roman"/>
                <a:cs typeface="Times New Roman"/>
              </a:rPr>
              <a:t>xuống, </a:t>
            </a:r>
            <a:r>
              <a:rPr sz="1200" dirty="0">
                <a:latin typeface="Times New Roman"/>
                <a:cs typeface="Times New Roman"/>
              </a:rPr>
              <a:t>trong khu vực đô thị, đông  </a:t>
            </a:r>
            <a:r>
              <a:rPr sz="1200" spc="-5" dirty="0" err="1">
                <a:latin typeface="Times New Roman"/>
                <a:cs typeface="Times New Roman"/>
              </a:rPr>
              <a:t>dân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20" dirty="0" smtClean="0">
                <a:latin typeface="Times New Roman"/>
                <a:cs typeface="Times New Roman"/>
              </a:rPr>
              <a:t>c</a:t>
            </a:r>
            <a:r>
              <a:rPr lang="vi-VN" sz="1200" spc="-120" dirty="0" smtClean="0">
                <a:latin typeface="Times New Roman"/>
                <a:cs typeface="Times New Roman"/>
              </a:rPr>
              <a:t>ư</a:t>
            </a:r>
            <a:r>
              <a:rPr sz="1200" spc="-120" dirty="0" smtClean="0">
                <a:latin typeface="Times New Roman"/>
                <a:cs typeface="Times New Roman"/>
              </a:rPr>
              <a:t>,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phải chủ </a:t>
            </a:r>
            <a:r>
              <a:rPr sz="1200" dirty="0">
                <a:latin typeface="Times New Roman"/>
                <a:cs typeface="Times New Roman"/>
              </a:rPr>
              <a:t>động </a:t>
            </a:r>
            <a:r>
              <a:rPr sz="1200" spc="-5" dirty="0">
                <a:latin typeface="Times New Roman"/>
                <a:cs typeface="Times New Roman"/>
              </a:rPr>
              <a:t>giữ </a:t>
            </a:r>
            <a:r>
              <a:rPr sz="1200" dirty="0">
                <a:latin typeface="Times New Roman"/>
                <a:cs typeface="Times New Roman"/>
              </a:rPr>
              <a:t>khoảng </a:t>
            </a:r>
            <a:r>
              <a:rPr sz="1200" spc="-5" dirty="0">
                <a:latin typeface="Times New Roman"/>
                <a:cs typeface="Times New Roman"/>
              </a:rPr>
              <a:t>cách an </a:t>
            </a:r>
            <a:r>
              <a:rPr sz="1200" dirty="0">
                <a:latin typeface="Times New Roman"/>
                <a:cs typeface="Times New Roman"/>
              </a:rPr>
              <a:t>toàn phù hợp với xe </a:t>
            </a:r>
            <a:r>
              <a:rPr sz="1200" dirty="0" err="1">
                <a:latin typeface="Times New Roman"/>
                <a:cs typeface="Times New Roman"/>
              </a:rPr>
              <a:t>chạy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liền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trước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của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mình; khoảng </a:t>
            </a:r>
            <a:r>
              <a:rPr sz="1200" spc="-5" dirty="0">
                <a:latin typeface="Times New Roman"/>
                <a:cs typeface="Times New Roman"/>
              </a:rPr>
              <a:t>cách </a:t>
            </a:r>
            <a:r>
              <a:rPr sz="1200" spc="5" dirty="0">
                <a:latin typeface="Times New Roman"/>
                <a:cs typeface="Times New Roman"/>
              </a:rPr>
              <a:t>này tùy </a:t>
            </a:r>
            <a:r>
              <a:rPr sz="1200" dirty="0">
                <a:latin typeface="Times New Roman"/>
                <a:cs typeface="Times New Roman"/>
              </a:rPr>
              <a:t>thuộc vào mật </a:t>
            </a:r>
            <a:r>
              <a:rPr sz="1200" dirty="0" err="1">
                <a:latin typeface="Times New Roman"/>
                <a:cs typeface="Times New Roman"/>
              </a:rPr>
              <a:t>độ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tiện, </a:t>
            </a:r>
            <a:r>
              <a:rPr sz="1200" dirty="0">
                <a:latin typeface="Times New Roman"/>
                <a:cs typeface="Times New Roman"/>
              </a:rPr>
              <a:t>tình </a:t>
            </a:r>
            <a:r>
              <a:rPr sz="1200" spc="5" dirty="0">
                <a:latin typeface="Times New Roman"/>
                <a:cs typeface="Times New Roman"/>
              </a:rPr>
              <a:t>hình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thực </a:t>
            </a:r>
            <a:r>
              <a:rPr sz="1200" spc="-105" dirty="0">
                <a:latin typeface="Times New Roman"/>
                <a:cs typeface="Times New Roman"/>
              </a:rPr>
              <a:t>tế  </a:t>
            </a:r>
            <a:r>
              <a:rPr sz="1200" dirty="0">
                <a:latin typeface="Times New Roman"/>
                <a:cs typeface="Times New Roman"/>
              </a:rPr>
              <a:t>để </a:t>
            </a:r>
            <a:r>
              <a:rPr sz="1200" spc="-5" dirty="0">
                <a:latin typeface="Times New Roman"/>
                <a:cs typeface="Times New Roman"/>
              </a:rPr>
              <a:t>đảm </a:t>
            </a:r>
            <a:r>
              <a:rPr sz="1200" dirty="0">
                <a:latin typeface="Times New Roman"/>
                <a:cs typeface="Times New Roman"/>
              </a:rPr>
              <a:t>bảo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toàn.</a:t>
            </a:r>
          </a:p>
          <a:p>
            <a:pPr marL="12700" marR="8255" indent="456565" algn="just">
              <a:lnSpc>
                <a:spcPct val="110000"/>
              </a:lnSpc>
              <a:spcBef>
                <a:spcPts val="615"/>
              </a:spcBef>
            </a:pPr>
            <a:r>
              <a:rPr sz="1200" dirty="0">
                <a:latin typeface="Times New Roman"/>
                <a:cs typeface="Times New Roman"/>
              </a:rPr>
              <a:t>2. </a:t>
            </a:r>
            <a:r>
              <a:rPr sz="1200" spc="-5" dirty="0">
                <a:latin typeface="Times New Roman"/>
                <a:cs typeface="Times New Roman"/>
              </a:rPr>
              <a:t>Khi </a:t>
            </a:r>
            <a:r>
              <a:rPr sz="1200" dirty="0" err="1">
                <a:latin typeface="Times New Roman"/>
                <a:cs typeface="Times New Roman"/>
              </a:rPr>
              <a:t>trời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m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smtClean="0">
                <a:latin typeface="Times New Roman"/>
                <a:cs typeface="Times New Roman"/>
              </a:rPr>
              <a:t>a</a:t>
            </a:r>
            <a:r>
              <a:rPr sz="1200" spc="-80" dirty="0">
                <a:latin typeface="Times New Roman"/>
                <a:cs typeface="Times New Roman"/>
              </a:rPr>
              <a:t>,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s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ơng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mù, </a:t>
            </a:r>
            <a:r>
              <a:rPr sz="1200" dirty="0" err="1">
                <a:latin typeface="Times New Roman"/>
                <a:cs typeface="Times New Roman"/>
              </a:rPr>
              <a:t>mặt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trơn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ợt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địa </a:t>
            </a:r>
            <a:r>
              <a:rPr sz="1200" dirty="0" err="1">
                <a:latin typeface="Times New Roman"/>
                <a:cs typeface="Times New Roman"/>
              </a:rPr>
              <a:t>hình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quanh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smtClean="0">
                <a:latin typeface="Times New Roman"/>
                <a:cs typeface="Times New Roman"/>
              </a:rPr>
              <a:t>co </a:t>
            </a:r>
            <a:r>
              <a:rPr sz="1200" spc="-5" dirty="0" err="1" smtClean="0">
                <a:latin typeface="Times New Roman"/>
                <a:cs typeface="Times New Roman"/>
              </a:rPr>
              <a:t>đèo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dốc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spc="-5" dirty="0">
                <a:latin typeface="Times New Roman"/>
                <a:cs typeface="Times New Roman"/>
              </a:rPr>
              <a:t>chỉnh khoảng cách an </a:t>
            </a:r>
            <a:r>
              <a:rPr sz="1200" dirty="0">
                <a:latin typeface="Times New Roman"/>
                <a:cs typeface="Times New Roman"/>
              </a:rPr>
              <a:t>toàn </a:t>
            </a:r>
            <a:r>
              <a:rPr sz="1200" spc="-5" dirty="0">
                <a:latin typeface="Times New Roman"/>
                <a:cs typeface="Times New Roman"/>
              </a:rPr>
              <a:t>thích </a:t>
            </a:r>
            <a:r>
              <a:rPr sz="1200" dirty="0">
                <a:latin typeface="Times New Roman"/>
                <a:cs typeface="Times New Roman"/>
              </a:rPr>
              <a:t>hợp lớn </a:t>
            </a:r>
            <a:r>
              <a:rPr sz="1200" spc="-5" dirty="0">
                <a:latin typeface="Times New Roman"/>
                <a:cs typeface="Times New Roman"/>
              </a:rPr>
              <a:t>hơn khoảng  cách an </a:t>
            </a:r>
            <a:r>
              <a:rPr sz="1200" dirty="0">
                <a:latin typeface="Times New Roman"/>
                <a:cs typeface="Times New Roman"/>
              </a:rPr>
              <a:t>toàn </a:t>
            </a:r>
            <a:r>
              <a:rPr sz="1200" spc="-5" dirty="0">
                <a:latin typeface="Times New Roman"/>
                <a:cs typeface="Times New Roman"/>
              </a:rPr>
              <a:t>ghi trên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báo hoặc </a:t>
            </a:r>
            <a:r>
              <a:rPr sz="1200" dirty="0">
                <a:latin typeface="Times New Roman"/>
                <a:cs typeface="Times New Roman"/>
              </a:rPr>
              <a:t>khoảng </a:t>
            </a:r>
            <a:r>
              <a:rPr sz="1200" spc="-5" dirty="0">
                <a:latin typeface="Times New Roman"/>
                <a:cs typeface="Times New Roman"/>
              </a:rPr>
              <a:t>cách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khi </a:t>
            </a:r>
            <a:r>
              <a:rPr sz="1200" spc="-5" dirty="0" err="1">
                <a:latin typeface="Times New Roman"/>
                <a:cs typeface="Times New Roman"/>
              </a:rPr>
              <a:t>mặt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khô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ráo.</a:t>
            </a:r>
          </a:p>
          <a:p>
            <a:pPr marL="278765" lvl="1" indent="-266700">
              <a:lnSpc>
                <a:spcPct val="100000"/>
              </a:lnSpc>
              <a:spcBef>
                <a:spcPts val="745"/>
              </a:spcBef>
              <a:buAutoNum type="arabicPeriod" startAt="5"/>
              <a:tabLst>
                <a:tab pos="279400" algn="l"/>
              </a:tabLst>
            </a:pPr>
            <a:r>
              <a:rPr sz="1200" dirty="0">
                <a:latin typeface="Times New Roman"/>
                <a:cs typeface="Times New Roman"/>
              </a:rPr>
              <a:t>SỬ </a:t>
            </a:r>
            <a:r>
              <a:rPr sz="1200" spc="-5" dirty="0">
                <a:latin typeface="Times New Roman"/>
                <a:cs typeface="Times New Roman"/>
              </a:rPr>
              <a:t>DỤNG </a:t>
            </a:r>
            <a:r>
              <a:rPr sz="1200" spc="-10" dirty="0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Đ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ỜNG</a:t>
            </a:r>
            <a:endParaRPr sz="1200" dirty="0">
              <a:latin typeface="Times New Roman"/>
              <a:cs typeface="Times New Roman"/>
            </a:endParaRPr>
          </a:p>
          <a:p>
            <a:pPr marL="12700" marR="5080" lvl="2" indent="456565" algn="just">
              <a:lnSpc>
                <a:spcPct val="110000"/>
              </a:lnSpc>
              <a:spcBef>
                <a:spcPts val="610"/>
              </a:spcBef>
              <a:buAutoNum type="arabicPeriod"/>
              <a:tabLst>
                <a:tab pos="631825" algn="l"/>
              </a:tabLst>
            </a:pP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nhiều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>
                <a:latin typeface="Times New Roman"/>
                <a:cs typeface="Times New Roman"/>
              </a:rPr>
              <a:t>cùng </a:t>
            </a:r>
            <a:r>
              <a:rPr sz="1200" spc="-5" dirty="0" err="1">
                <a:latin typeface="Times New Roman"/>
                <a:cs typeface="Times New Roman"/>
              </a:rPr>
              <a:t>chiều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phân </a:t>
            </a:r>
            <a:r>
              <a:rPr sz="1200" dirty="0" err="1">
                <a:latin typeface="Times New Roman"/>
                <a:cs typeface="Times New Roman"/>
              </a:rPr>
              <a:t>biệt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bằng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vạch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kẻ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phân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dirty="0" err="1">
                <a:latin typeface="Times New Roman"/>
                <a:cs typeface="Times New Roman"/>
              </a:rPr>
              <a:t>khiển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phải 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đi trong một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và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chỉ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chuyển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ở những nơi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phép; khi </a:t>
            </a:r>
            <a:r>
              <a:rPr sz="1200" spc="-5" dirty="0">
                <a:latin typeface="Times New Roman"/>
                <a:cs typeface="Times New Roman"/>
              </a:rPr>
              <a:t>chuyển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tín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hiệu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báo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 phải bảo đảm an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toàn.</a:t>
            </a:r>
            <a:endParaRPr sz="1200" dirty="0">
              <a:latin typeface="Times New Roman"/>
              <a:cs typeface="Times New Roman"/>
            </a:endParaRPr>
          </a:p>
          <a:p>
            <a:pPr marL="12700" marR="10795" lvl="2" indent="456565" algn="just">
              <a:lnSpc>
                <a:spcPct val="110800"/>
              </a:lnSpc>
              <a:spcBef>
                <a:spcPts val="590"/>
              </a:spcBef>
              <a:buAutoNum type="arabicPeriod"/>
              <a:tabLst>
                <a:tab pos="641985" algn="l"/>
              </a:tabLst>
            </a:pP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một chiều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vạch kẻ </a:t>
            </a:r>
            <a:r>
              <a:rPr sz="1200" spc="-5" dirty="0">
                <a:latin typeface="Times New Roman"/>
                <a:cs typeface="Times New Roman"/>
              </a:rPr>
              <a:t>phân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thô </a:t>
            </a:r>
            <a:r>
              <a:rPr sz="1200" spc="-5" dirty="0">
                <a:latin typeface="Times New Roman"/>
                <a:cs typeface="Times New Roman"/>
              </a:rPr>
              <a:t>sơ </a:t>
            </a:r>
            <a:r>
              <a:rPr sz="1200" dirty="0">
                <a:latin typeface="Times New Roman"/>
                <a:cs typeface="Times New Roman"/>
              </a:rPr>
              <a:t>phải </a:t>
            </a:r>
            <a:r>
              <a:rPr sz="1200" spc="5" dirty="0" err="1">
                <a:latin typeface="Times New Roman"/>
                <a:cs typeface="Times New Roman"/>
              </a:rPr>
              <a:t>đi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trên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làn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bên phải </a:t>
            </a:r>
            <a:r>
              <a:rPr sz="1200" dirty="0">
                <a:latin typeface="Times New Roman"/>
                <a:cs typeface="Times New Roman"/>
              </a:rPr>
              <a:t>trong </a:t>
            </a:r>
            <a:r>
              <a:rPr sz="1200" spc="-5" dirty="0">
                <a:latin typeface="Times New Roman"/>
                <a:cs typeface="Times New Roman"/>
              </a:rPr>
              <a:t>cùng,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giới,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máy </a:t>
            </a:r>
            <a:r>
              <a:rPr sz="1200" spc="-5" dirty="0">
                <a:latin typeface="Times New Roman"/>
                <a:cs typeface="Times New Roman"/>
              </a:rPr>
              <a:t>chuyên </a:t>
            </a:r>
            <a:r>
              <a:rPr sz="1200" dirty="0">
                <a:latin typeface="Times New Roman"/>
                <a:cs typeface="Times New Roman"/>
              </a:rPr>
              <a:t>dùng đi trên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bên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trái.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16</a:t>
            </a:fld>
            <a:endParaRPr spc="-35" dirty="0"/>
          </a:p>
        </p:txBody>
      </p:sp>
      <p:sp>
        <p:nvSpPr>
          <p:cNvPr id="2" name="object 2"/>
          <p:cNvSpPr txBox="1"/>
          <p:nvPr/>
        </p:nvSpPr>
        <p:spPr>
          <a:xfrm>
            <a:off x="1247952" y="856234"/>
            <a:ext cx="5606415" cy="90996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indent="456565" algn="just">
              <a:lnSpc>
                <a:spcPct val="11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3.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di </a:t>
            </a:r>
            <a:r>
              <a:rPr sz="1200" spc="-5" dirty="0">
                <a:latin typeface="Times New Roman"/>
                <a:cs typeface="Times New Roman"/>
              </a:rPr>
              <a:t>chuyển </a:t>
            </a:r>
            <a:r>
              <a:rPr sz="1200" dirty="0">
                <a:latin typeface="Times New Roman"/>
                <a:cs typeface="Times New Roman"/>
              </a:rPr>
              <a:t>với tốc độ thấp hơn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spc="-225" dirty="0">
                <a:latin typeface="Times New Roman"/>
                <a:cs typeface="Times New Roman"/>
              </a:rPr>
              <a:t>đi  </a:t>
            </a:r>
            <a:r>
              <a:rPr sz="1200" dirty="0">
                <a:latin typeface="Times New Roman"/>
                <a:cs typeface="Times New Roman"/>
              </a:rPr>
              <a:t>về </a:t>
            </a:r>
            <a:r>
              <a:rPr sz="1200" spc="-5" dirty="0">
                <a:latin typeface="Times New Roman"/>
                <a:cs typeface="Times New Roman"/>
              </a:rPr>
              <a:t>bên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phải.</a:t>
            </a:r>
            <a:endParaRPr sz="1200" dirty="0">
              <a:latin typeface="Times New Roman"/>
              <a:cs typeface="Times New Roman"/>
            </a:endParaRPr>
          </a:p>
          <a:p>
            <a:pPr marL="278765" lvl="1" indent="-266700" algn="just">
              <a:lnSpc>
                <a:spcPct val="100000"/>
              </a:lnSpc>
              <a:spcBef>
                <a:spcPts val="740"/>
              </a:spcBef>
              <a:buAutoNum type="arabicPeriod" startAt="6"/>
              <a:tabLst>
                <a:tab pos="279400" algn="l"/>
              </a:tabLst>
            </a:pPr>
            <a:r>
              <a:rPr sz="1200" spc="-5" dirty="0" smtClean="0">
                <a:latin typeface="Times New Roman"/>
                <a:cs typeface="Times New Roman"/>
              </a:rPr>
              <a:t>V</a:t>
            </a:r>
            <a:r>
              <a:rPr lang="en-US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ỢT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XE</a:t>
            </a:r>
            <a:endParaRPr sz="1200" dirty="0">
              <a:latin typeface="Times New Roman"/>
              <a:cs typeface="Times New Roman"/>
            </a:endParaRPr>
          </a:p>
          <a:p>
            <a:pPr marL="393065" lvl="2" indent="-381000" algn="just">
              <a:lnSpc>
                <a:spcPct val="100000"/>
              </a:lnSpc>
              <a:spcBef>
                <a:spcPts val="760"/>
              </a:spcBef>
              <a:buAutoNum type="arabicPeriod"/>
              <a:tabLst>
                <a:tab pos="393700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Xe </a:t>
            </a:r>
            <a:r>
              <a:rPr sz="1200" b="1" dirty="0" err="1">
                <a:latin typeface="Times New Roman"/>
                <a:cs typeface="Times New Roman"/>
              </a:rPr>
              <a:t>xin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65" dirty="0" smtClean="0">
                <a:latin typeface="Times New Roman"/>
                <a:cs typeface="Times New Roman"/>
              </a:rPr>
              <a:t>v</a:t>
            </a:r>
            <a:r>
              <a:rPr lang="vi-VN" sz="1200" b="1" spc="-65" dirty="0" smtClean="0">
                <a:latin typeface="Times New Roman"/>
                <a:cs typeface="Times New Roman"/>
              </a:rPr>
              <a:t>ư</a:t>
            </a:r>
            <a:r>
              <a:rPr sz="1200" b="1" spc="-65" dirty="0" err="1" smtClean="0">
                <a:latin typeface="Times New Roman"/>
                <a:cs typeface="Times New Roman"/>
              </a:rPr>
              <a:t>ợt</a:t>
            </a:r>
            <a:r>
              <a:rPr sz="1200" b="1" spc="-65" dirty="0" smtClean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(điều kiện </a:t>
            </a:r>
            <a:r>
              <a:rPr sz="1200" i="1" dirty="0">
                <a:latin typeface="Times New Roman"/>
                <a:cs typeface="Times New Roman"/>
              </a:rPr>
              <a:t>để </a:t>
            </a:r>
            <a:r>
              <a:rPr sz="1200" i="1" spc="-5" dirty="0">
                <a:latin typeface="Times New Roman"/>
                <a:cs typeface="Times New Roman"/>
              </a:rPr>
              <a:t>vượt</a:t>
            </a:r>
            <a:r>
              <a:rPr sz="1200" i="1" spc="80" dirty="0">
                <a:latin typeface="Times New Roman"/>
                <a:cs typeface="Times New Roman"/>
              </a:rPr>
              <a:t> </a:t>
            </a:r>
            <a:r>
              <a:rPr sz="1200" i="1" spc="5" dirty="0">
                <a:latin typeface="Times New Roman"/>
                <a:cs typeface="Times New Roman"/>
              </a:rPr>
              <a:t>xe)</a:t>
            </a:r>
            <a:endParaRPr sz="1200" dirty="0">
              <a:latin typeface="Times New Roman"/>
              <a:cs typeface="Times New Roman"/>
            </a:endParaRPr>
          </a:p>
          <a:p>
            <a:pPr marL="12700" marR="5080" lvl="3" indent="456565" algn="just">
              <a:lnSpc>
                <a:spcPct val="110000"/>
              </a:lnSpc>
              <a:spcBef>
                <a:spcPts val="600"/>
              </a:spcBef>
              <a:buAutoNum type="arabicPeriod"/>
              <a:tabLst>
                <a:tab pos="624205" algn="l"/>
              </a:tabLst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 err="1">
                <a:latin typeface="Times New Roman"/>
                <a:cs typeface="Times New Roman"/>
              </a:rPr>
              <a:t>xin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phải có 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bằng </a:t>
            </a:r>
            <a:r>
              <a:rPr sz="1200" dirty="0">
                <a:latin typeface="Times New Roman"/>
                <a:cs typeface="Times New Roman"/>
              </a:rPr>
              <a:t>đèn hoặc còi; trong đô thị và khu </a:t>
            </a:r>
            <a:r>
              <a:rPr sz="1200" dirty="0" err="1">
                <a:latin typeface="Times New Roman"/>
                <a:cs typeface="Times New Roman"/>
              </a:rPr>
              <a:t>đông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dân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cư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từ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22 </a:t>
            </a:r>
            <a:r>
              <a:rPr sz="1200" spc="-5" dirty="0">
                <a:latin typeface="Times New Roman"/>
                <a:cs typeface="Times New Roman"/>
              </a:rPr>
              <a:t>giờ đến </a:t>
            </a:r>
            <a:r>
              <a:rPr sz="1200" dirty="0">
                <a:latin typeface="Times New Roman"/>
                <a:cs typeface="Times New Roman"/>
              </a:rPr>
              <a:t>5 </a:t>
            </a:r>
            <a:r>
              <a:rPr sz="1200" spc="-5" dirty="0">
                <a:latin typeface="Times New Roman"/>
                <a:cs typeface="Times New Roman"/>
              </a:rPr>
              <a:t>giờ </a:t>
            </a:r>
            <a:r>
              <a:rPr sz="1200" spc="-5" dirty="0" err="1">
                <a:latin typeface="Times New Roman"/>
                <a:cs typeface="Times New Roman"/>
              </a:rPr>
              <a:t>chỉ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dirty="0" err="1">
                <a:latin typeface="Times New Roman"/>
                <a:cs typeface="Times New Roman"/>
              </a:rPr>
              <a:t>xin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bằng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đèn.</a:t>
            </a:r>
            <a:endParaRPr sz="1200" dirty="0">
              <a:latin typeface="Times New Roman"/>
              <a:cs typeface="Times New Roman"/>
            </a:endParaRPr>
          </a:p>
          <a:p>
            <a:pPr marL="12700" marR="8255" lvl="3" indent="456565" algn="just">
              <a:lnSpc>
                <a:spcPct val="110500"/>
              </a:lnSpc>
              <a:spcBef>
                <a:spcPts val="590"/>
              </a:spcBef>
              <a:buAutoNum type="arabicPeriod"/>
              <a:tabLst>
                <a:tab pos="622300" algn="l"/>
              </a:tabLst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 err="1">
                <a:latin typeface="Times New Roman"/>
                <a:cs typeface="Times New Roman"/>
              </a:rPr>
              <a:t>xin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chỉ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khi không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ch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ớng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ngại vật </a:t>
            </a:r>
            <a:r>
              <a:rPr sz="1200" dirty="0" err="1">
                <a:latin typeface="Times New Roman"/>
                <a:cs typeface="Times New Roman"/>
              </a:rPr>
              <a:t>phía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ớc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có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xe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chạy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chiều trong </a:t>
            </a:r>
            <a:r>
              <a:rPr sz="1200" spc="-5" dirty="0" err="1">
                <a:latin typeface="Times New Roman"/>
                <a:cs typeface="Times New Roman"/>
              </a:rPr>
              <a:t>đoạn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định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v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ợt</a:t>
            </a:r>
            <a:r>
              <a:rPr sz="1200" spc="-65" dirty="0">
                <a:latin typeface="Times New Roman"/>
                <a:cs typeface="Times New Roman"/>
              </a:rPr>
              <a:t>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 err="1">
                <a:latin typeface="Times New Roman"/>
                <a:cs typeface="Times New Roman"/>
              </a:rPr>
              <a:t>chạy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tín </a:t>
            </a:r>
            <a:r>
              <a:rPr sz="1200" dirty="0" err="1">
                <a:latin typeface="Times New Roman"/>
                <a:cs typeface="Times New Roman"/>
              </a:rPr>
              <a:t>hiệu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sz="1200" spc="-80" dirty="0" smtClean="0">
                <a:latin typeface="Times New Roman"/>
                <a:cs typeface="Times New Roman"/>
              </a:rPr>
              <a:t> 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khác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5" dirty="0">
                <a:latin typeface="Times New Roman"/>
                <a:cs typeface="Times New Roman"/>
              </a:rPr>
              <a:t>đã </a:t>
            </a:r>
            <a:r>
              <a:rPr sz="1200" spc="-5" dirty="0">
                <a:latin typeface="Times New Roman"/>
                <a:cs typeface="Times New Roman"/>
              </a:rPr>
              <a:t>tránh </a:t>
            </a:r>
            <a:r>
              <a:rPr sz="1200" dirty="0">
                <a:latin typeface="Times New Roman"/>
                <a:cs typeface="Times New Roman"/>
              </a:rPr>
              <a:t>về bên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phải.</a:t>
            </a:r>
          </a:p>
          <a:p>
            <a:pPr marL="12700" marR="9525" lvl="3" indent="456565" algn="just">
              <a:lnSpc>
                <a:spcPct val="110000"/>
              </a:lnSpc>
              <a:spcBef>
                <a:spcPts val="600"/>
              </a:spcBef>
              <a:buAutoNum type="arabicPeriod"/>
              <a:tabLst>
                <a:tab pos="626745" algn="l"/>
              </a:tabLst>
            </a:pPr>
            <a:r>
              <a:rPr sz="1200" spc="-5" dirty="0" err="1">
                <a:latin typeface="Times New Roman"/>
                <a:cs typeface="Times New Roman"/>
              </a:rPr>
              <a:t>Khi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v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ợt</a:t>
            </a:r>
            <a:r>
              <a:rPr sz="1200" spc="-65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 err="1">
                <a:latin typeface="Times New Roman"/>
                <a:cs typeface="Times New Roman"/>
              </a:rPr>
              <a:t>phải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về </a:t>
            </a:r>
            <a:r>
              <a:rPr sz="1200" spc="-5" dirty="0">
                <a:latin typeface="Times New Roman"/>
                <a:cs typeface="Times New Roman"/>
              </a:rPr>
              <a:t>bên trái, </a:t>
            </a:r>
            <a:r>
              <a:rPr sz="1200" dirty="0">
                <a:latin typeface="Times New Roman"/>
                <a:cs typeface="Times New Roman"/>
              </a:rPr>
              <a:t>trừ </a:t>
            </a:r>
            <a:r>
              <a:rPr sz="1200" spc="-5" dirty="0" err="1">
                <a:latin typeface="Times New Roman"/>
                <a:cs typeface="Times New Roman"/>
              </a:rPr>
              <a:t>các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ờng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</a:t>
            </a:r>
            <a:r>
              <a:rPr sz="1200" spc="-5" dirty="0">
                <a:latin typeface="Times New Roman"/>
                <a:cs typeface="Times New Roman"/>
              </a:rPr>
              <a:t>sau </a:t>
            </a:r>
            <a:r>
              <a:rPr sz="1200" spc="5" dirty="0">
                <a:latin typeface="Times New Roman"/>
                <a:cs typeface="Times New Roman"/>
              </a:rPr>
              <a:t>đây </a:t>
            </a:r>
            <a:r>
              <a:rPr sz="1200" dirty="0" err="1">
                <a:latin typeface="Times New Roman"/>
                <a:cs typeface="Times New Roman"/>
              </a:rPr>
              <a:t>thì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lang="en-US" sz="1200" spc="-80" dirty="0">
                <a:latin typeface="Times New Roman"/>
                <a:cs typeface="Times New Roman"/>
              </a:rPr>
              <a:t> </a:t>
            </a:r>
            <a:r>
              <a:rPr lang="en-US" sz="1200" spc="-80" dirty="0" err="1" smtClean="0">
                <a:latin typeface="Times New Roman"/>
                <a:cs typeface="Times New Roman"/>
              </a:rPr>
              <a:t>phép</a:t>
            </a:r>
            <a:r>
              <a:rPr lang="en-US" sz="1200" spc="-80" dirty="0" smtClean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bên</a:t>
            </a:r>
            <a:r>
              <a:rPr sz="1200" spc="-1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phải:</a:t>
            </a:r>
            <a:endParaRPr sz="1200" dirty="0">
              <a:latin typeface="Times New Roman"/>
              <a:cs typeface="Times New Roman"/>
            </a:endParaRPr>
          </a:p>
          <a:p>
            <a:pPr marL="625475" indent="-156845" algn="just">
              <a:lnSpc>
                <a:spcPct val="100000"/>
              </a:lnSpc>
              <a:spcBef>
                <a:spcPts val="745"/>
              </a:spcBef>
              <a:buAutoNum type="alphaLcParenR"/>
              <a:tabLst>
                <a:tab pos="626110" algn="l"/>
              </a:tabLst>
            </a:pPr>
            <a:r>
              <a:rPr sz="1200" spc="-5" dirty="0">
                <a:latin typeface="Times New Roman"/>
                <a:cs typeface="Times New Roman"/>
              </a:rPr>
              <a:t>Khi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 err="1">
                <a:latin typeface="Times New Roman"/>
                <a:cs typeface="Times New Roman"/>
              </a:rPr>
              <a:t>phía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tr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spc="5" dirty="0">
                <a:latin typeface="Times New Roman"/>
                <a:cs typeface="Times New Roman"/>
              </a:rPr>
              <a:t>tín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rẽ trái </a:t>
            </a:r>
            <a:r>
              <a:rPr sz="1200" dirty="0">
                <a:latin typeface="Times New Roman"/>
                <a:cs typeface="Times New Roman"/>
              </a:rPr>
              <a:t>hoặc đang rẽ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trái;</a:t>
            </a:r>
            <a:endParaRPr sz="1200" dirty="0">
              <a:latin typeface="Times New Roman"/>
              <a:cs typeface="Times New Roman"/>
            </a:endParaRPr>
          </a:p>
          <a:p>
            <a:pPr marL="634365" indent="-165735" algn="just">
              <a:lnSpc>
                <a:spcPct val="100000"/>
              </a:lnSpc>
              <a:spcBef>
                <a:spcPts val="755"/>
              </a:spcBef>
              <a:buAutoNum type="alphaLcParenR"/>
              <a:tabLst>
                <a:tab pos="635000" algn="l"/>
              </a:tabLst>
            </a:pPr>
            <a:r>
              <a:rPr sz="1200" spc="-5" dirty="0">
                <a:latin typeface="Times New Roman"/>
                <a:cs typeface="Times New Roman"/>
              </a:rPr>
              <a:t>Khi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điện </a:t>
            </a:r>
            <a:r>
              <a:rPr sz="1200" spc="-5" dirty="0">
                <a:latin typeface="Times New Roman"/>
                <a:cs typeface="Times New Roman"/>
              </a:rPr>
              <a:t>đang </a:t>
            </a:r>
            <a:r>
              <a:rPr sz="1200" dirty="0">
                <a:latin typeface="Times New Roman"/>
                <a:cs typeface="Times New Roman"/>
              </a:rPr>
              <a:t>chạy </a:t>
            </a:r>
            <a:r>
              <a:rPr sz="1200" spc="-5" dirty="0" err="1">
                <a:latin typeface="Times New Roman"/>
                <a:cs typeface="Times New Roman"/>
              </a:rPr>
              <a:t>giữa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;</a:t>
            </a:r>
            <a:endParaRPr sz="1200" dirty="0">
              <a:latin typeface="Times New Roman"/>
              <a:cs typeface="Times New Roman"/>
            </a:endParaRPr>
          </a:p>
          <a:p>
            <a:pPr marL="625475" indent="-156845">
              <a:lnSpc>
                <a:spcPct val="100000"/>
              </a:lnSpc>
              <a:spcBef>
                <a:spcPts val="745"/>
              </a:spcBef>
              <a:buAutoNum type="alphaLcParenR"/>
              <a:tabLst>
                <a:tab pos="626110" algn="l"/>
              </a:tabLst>
            </a:pPr>
            <a:r>
              <a:rPr sz="1200" spc="-5" dirty="0">
                <a:latin typeface="Times New Roman"/>
                <a:cs typeface="Times New Roman"/>
              </a:rPr>
              <a:t>Khi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chuyên </a:t>
            </a:r>
            <a:r>
              <a:rPr sz="1200" dirty="0">
                <a:latin typeface="Times New Roman"/>
                <a:cs typeface="Times New Roman"/>
              </a:rPr>
              <a:t>dùng đang làm việc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mà không </a:t>
            </a:r>
            <a:r>
              <a:rPr sz="1200" dirty="0" err="1">
                <a:latin typeface="Times New Roman"/>
                <a:cs typeface="Times New Roman"/>
              </a:rPr>
              <a:t>thể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bên </a:t>
            </a:r>
            <a:r>
              <a:rPr sz="1200" dirty="0" err="1">
                <a:latin typeface="Times New Roman"/>
                <a:cs typeface="Times New Roman"/>
              </a:rPr>
              <a:t>trái</a:t>
            </a:r>
            <a:r>
              <a:rPr sz="1200" spc="-10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393700" lvl="2" indent="-381000" algn="just">
              <a:lnSpc>
                <a:spcPct val="100000"/>
              </a:lnSpc>
              <a:spcBef>
                <a:spcPts val="770"/>
              </a:spcBef>
              <a:buAutoNum type="arabicPeriod" startAt="2"/>
              <a:tabLst>
                <a:tab pos="393700" algn="l"/>
              </a:tabLst>
            </a:pPr>
            <a:r>
              <a:rPr sz="1200" b="1" spc="-5" dirty="0" err="1">
                <a:latin typeface="Times New Roman"/>
                <a:cs typeface="Times New Roman"/>
              </a:rPr>
              <a:t>Các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spc="-50" dirty="0" err="1" smtClean="0">
                <a:latin typeface="Times New Roman"/>
                <a:cs typeface="Times New Roman"/>
              </a:rPr>
              <a:t>tr</a:t>
            </a:r>
            <a:r>
              <a:rPr lang="vi-VN" sz="1200" b="1" spc="-50" dirty="0" smtClean="0">
                <a:latin typeface="Times New Roman"/>
                <a:cs typeface="Times New Roman"/>
              </a:rPr>
              <a:t>ư</a:t>
            </a:r>
            <a:r>
              <a:rPr sz="1200" b="1" spc="-50" dirty="0" err="1" smtClean="0">
                <a:latin typeface="Times New Roman"/>
                <a:cs typeface="Times New Roman"/>
              </a:rPr>
              <a:t>ờng</a:t>
            </a:r>
            <a:r>
              <a:rPr sz="1200" b="1" spc="-50" dirty="0" smtClean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hợp </a:t>
            </a:r>
            <a:r>
              <a:rPr sz="1200" b="1" spc="-5" dirty="0" err="1">
                <a:latin typeface="Times New Roman"/>
                <a:cs typeface="Times New Roman"/>
              </a:rPr>
              <a:t>cấm</a:t>
            </a:r>
            <a:r>
              <a:rPr sz="1200" b="1" spc="25" dirty="0">
                <a:latin typeface="Times New Roman"/>
                <a:cs typeface="Times New Roman"/>
              </a:rPr>
              <a:t> </a:t>
            </a:r>
            <a:r>
              <a:rPr sz="1200" b="1" spc="-65" dirty="0" smtClean="0">
                <a:latin typeface="Times New Roman"/>
                <a:cs typeface="Times New Roman"/>
              </a:rPr>
              <a:t>v</a:t>
            </a:r>
            <a:r>
              <a:rPr lang="vi-VN" sz="1200" b="1" spc="-65" dirty="0" smtClean="0">
                <a:latin typeface="Times New Roman"/>
                <a:cs typeface="Times New Roman"/>
              </a:rPr>
              <a:t>ư</a:t>
            </a:r>
            <a:r>
              <a:rPr sz="1200" b="1" spc="-65" dirty="0" err="1" smtClean="0">
                <a:latin typeface="Times New Roman"/>
                <a:cs typeface="Times New Roman"/>
              </a:rPr>
              <a:t>ợt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20"/>
              </a:spcBef>
            </a:pPr>
            <a:r>
              <a:rPr sz="1200" spc="-5" dirty="0" err="1">
                <a:latin typeface="Times New Roman"/>
                <a:cs typeface="Times New Roman"/>
              </a:rPr>
              <a:t>Không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khi có một trong </a:t>
            </a:r>
            <a:r>
              <a:rPr sz="1200" dirty="0" err="1">
                <a:latin typeface="Times New Roman"/>
                <a:cs typeface="Times New Roman"/>
              </a:rPr>
              <a:t>các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</a:t>
            </a:r>
            <a:r>
              <a:rPr sz="1200" spc="-5" dirty="0">
                <a:latin typeface="Times New Roman"/>
                <a:cs typeface="Times New Roman"/>
              </a:rPr>
              <a:t>sau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đây:</a:t>
            </a:r>
            <a:endParaRPr sz="1200" dirty="0">
              <a:latin typeface="Times New Roman"/>
              <a:cs typeface="Times New Roman"/>
            </a:endParaRPr>
          </a:p>
          <a:p>
            <a:pPr marL="625475" lvl="3" indent="-156845">
              <a:lnSpc>
                <a:spcPct val="100000"/>
              </a:lnSpc>
              <a:spcBef>
                <a:spcPts val="755"/>
              </a:spcBef>
              <a:buAutoNum type="alphaLcParenR"/>
              <a:tabLst>
                <a:tab pos="626110" algn="l"/>
              </a:tabLst>
            </a:pP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-5" dirty="0">
                <a:latin typeface="Times New Roman"/>
                <a:cs typeface="Times New Roman"/>
              </a:rPr>
              <a:t>bảo </a:t>
            </a:r>
            <a:r>
              <a:rPr sz="1200" dirty="0">
                <a:latin typeface="Times New Roman"/>
                <a:cs typeface="Times New Roman"/>
              </a:rPr>
              <a:t>đảm các điều </a:t>
            </a:r>
            <a:r>
              <a:rPr sz="1200" spc="-5" dirty="0">
                <a:latin typeface="Times New Roman"/>
                <a:cs typeface="Times New Roman"/>
              </a:rPr>
              <a:t>kiện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spc="-5" dirty="0">
                <a:latin typeface="Times New Roman"/>
                <a:cs typeface="Times New Roman"/>
              </a:rPr>
              <a:t>tại điểm </a:t>
            </a:r>
            <a:r>
              <a:rPr sz="1200" dirty="0">
                <a:latin typeface="Times New Roman"/>
                <a:cs typeface="Times New Roman"/>
              </a:rPr>
              <a:t>2.6.1 về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 err="1">
                <a:latin typeface="Times New Roman"/>
                <a:cs typeface="Times New Roman"/>
              </a:rPr>
              <a:t>xin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v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ợt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nói</a:t>
            </a:r>
            <a:r>
              <a:rPr sz="1200" spc="-1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trên;</a:t>
            </a:r>
            <a:endParaRPr sz="1200" dirty="0">
              <a:latin typeface="Times New Roman"/>
              <a:cs typeface="Times New Roman"/>
            </a:endParaRPr>
          </a:p>
          <a:p>
            <a:pPr marL="634365" lvl="3" indent="-165735">
              <a:lnSpc>
                <a:spcPct val="100000"/>
              </a:lnSpc>
              <a:spcBef>
                <a:spcPts val="745"/>
              </a:spcBef>
              <a:buAutoNum type="alphaLcParenR"/>
              <a:tabLst>
                <a:tab pos="635000" algn="l"/>
              </a:tabLst>
            </a:pP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cầu </a:t>
            </a:r>
            <a:r>
              <a:rPr sz="1200" spc="-5" dirty="0">
                <a:latin typeface="Times New Roman"/>
                <a:cs typeface="Times New Roman"/>
              </a:rPr>
              <a:t>hẹp có </a:t>
            </a:r>
            <a:r>
              <a:rPr sz="1200" dirty="0">
                <a:latin typeface="Times New Roman"/>
                <a:cs typeface="Times New Roman"/>
              </a:rPr>
              <a:t>một làn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xe;</a:t>
            </a:r>
          </a:p>
          <a:p>
            <a:pPr marL="624840" lvl="3" indent="-156210">
              <a:lnSpc>
                <a:spcPct val="100000"/>
              </a:lnSpc>
              <a:spcBef>
                <a:spcPts val="745"/>
              </a:spcBef>
              <a:buAutoNum type="alphaLcParenR"/>
              <a:tabLst>
                <a:tab pos="625475" algn="l"/>
              </a:tabLst>
            </a:pP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vòng, đầu </a:t>
            </a:r>
            <a:r>
              <a:rPr sz="1200" dirty="0">
                <a:latin typeface="Times New Roman"/>
                <a:cs typeface="Times New Roman"/>
              </a:rPr>
              <a:t>dốc và các vị trí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tầm nhìn hạn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chế;</a:t>
            </a:r>
            <a:endParaRPr sz="1200" dirty="0">
              <a:latin typeface="Times New Roman"/>
              <a:cs typeface="Times New Roman"/>
            </a:endParaRPr>
          </a:p>
          <a:p>
            <a:pPr marL="469265" marR="680085" lvl="3">
              <a:lnSpc>
                <a:spcPts val="2200"/>
              </a:lnSpc>
              <a:spcBef>
                <a:spcPts val="185"/>
              </a:spcBef>
              <a:buAutoNum type="alphaLcParenR"/>
              <a:tabLst>
                <a:tab pos="635000" algn="l"/>
              </a:tabLst>
            </a:pPr>
            <a:r>
              <a:rPr sz="1200" spc="-5" dirty="0" err="1">
                <a:latin typeface="Times New Roman"/>
                <a:cs typeface="Times New Roman"/>
              </a:rPr>
              <a:t>Nơi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nhau,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nhau cùng mức </a:t>
            </a:r>
            <a:r>
              <a:rPr sz="1200" dirty="0" err="1">
                <a:latin typeface="Times New Roman"/>
                <a:cs typeface="Times New Roman"/>
              </a:rPr>
              <a:t>với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sắt;  </a:t>
            </a:r>
            <a:endParaRPr lang="en-US" sz="1200" spc="-5" dirty="0" smtClean="0">
              <a:latin typeface="Times New Roman"/>
              <a:cs typeface="Times New Roman"/>
            </a:endParaRPr>
          </a:p>
          <a:p>
            <a:pPr marL="469265" marR="680085" lvl="3">
              <a:lnSpc>
                <a:spcPts val="2200"/>
              </a:lnSpc>
              <a:spcBef>
                <a:spcPts val="185"/>
              </a:spcBef>
              <a:tabLst>
                <a:tab pos="635000" algn="l"/>
              </a:tabLst>
            </a:pPr>
            <a:r>
              <a:rPr sz="1200" spc="-15" dirty="0" smtClean="0">
                <a:latin typeface="Times New Roman"/>
                <a:cs typeface="Times New Roman"/>
              </a:rPr>
              <a:t>đ</a:t>
            </a:r>
            <a:r>
              <a:rPr sz="1200" spc="-15" dirty="0">
                <a:latin typeface="Times New Roman"/>
                <a:cs typeface="Times New Roman"/>
              </a:rPr>
              <a:t>)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Khi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điều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kiện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thời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tiết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5" dirty="0" err="1">
                <a:latin typeface="Times New Roman"/>
                <a:cs typeface="Times New Roman"/>
              </a:rPr>
              <a:t>hoặc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90" dirty="0" smtClean="0">
                <a:latin typeface="Times New Roman"/>
                <a:cs typeface="Times New Roman"/>
              </a:rPr>
              <a:t>đ</a:t>
            </a:r>
            <a:r>
              <a:rPr lang="vi-VN" sz="1200" spc="-90" dirty="0" smtClean="0">
                <a:latin typeface="Times New Roman"/>
                <a:cs typeface="Times New Roman"/>
              </a:rPr>
              <a:t>ư</a:t>
            </a:r>
            <a:r>
              <a:rPr sz="1200" spc="-9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không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bảo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đảm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toàn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cho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20" dirty="0" err="1">
                <a:latin typeface="Times New Roman"/>
                <a:cs typeface="Times New Roman"/>
              </a:rPr>
              <a:t>việc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lang="en-US" sz="1200" spc="-150" dirty="0" err="1" smtClean="0">
                <a:latin typeface="Times New Roman"/>
                <a:cs typeface="Times New Roman"/>
              </a:rPr>
              <a:t>vượt</a:t>
            </a:r>
            <a:endParaRPr lang="en-US" sz="1200" spc="-150" dirty="0" smtClean="0">
              <a:latin typeface="Times New Roman"/>
              <a:cs typeface="Times New Roman"/>
            </a:endParaRPr>
          </a:p>
          <a:p>
            <a:pPr marL="469265" marR="680085" lvl="3">
              <a:lnSpc>
                <a:spcPts val="2200"/>
              </a:lnSpc>
              <a:spcBef>
                <a:spcPts val="185"/>
              </a:spcBef>
              <a:tabLst>
                <a:tab pos="635000" algn="l"/>
              </a:tabLst>
            </a:pPr>
            <a:r>
              <a:rPr lang="en-US" sz="1200" spc="-10" dirty="0" smtClean="0">
                <a:latin typeface="Times New Roman"/>
                <a:cs typeface="Times New Roman"/>
              </a:rPr>
              <a:t>e) </a:t>
            </a:r>
            <a:r>
              <a:rPr sz="1200" spc="-10" dirty="0" err="1" smtClean="0">
                <a:latin typeface="Times New Roman"/>
                <a:cs typeface="Times New Roman"/>
              </a:rPr>
              <a:t>Xe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quyền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ưu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tiên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đang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phát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tín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hiệu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ưu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tiên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đi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làm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nhiệm</a:t>
            </a:r>
            <a:r>
              <a:rPr sz="1200" spc="17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vụ</a:t>
            </a:r>
            <a:r>
              <a:rPr sz="1200" dirty="0" smtClean="0">
                <a:latin typeface="Times New Roman"/>
                <a:cs typeface="Times New Roman"/>
              </a:rPr>
              <a:t>.</a:t>
            </a:r>
          </a:p>
          <a:p>
            <a:pPr marL="393065" lvl="2" indent="-381000" algn="just">
              <a:lnSpc>
                <a:spcPct val="100000"/>
              </a:lnSpc>
              <a:spcBef>
                <a:spcPts val="740"/>
              </a:spcBef>
              <a:buAutoNum type="arabicPeriod" startAt="3"/>
              <a:tabLst>
                <a:tab pos="393700" algn="l"/>
              </a:tabLst>
            </a:pPr>
            <a:r>
              <a:rPr sz="1200" b="1" spc="-5" dirty="0" err="1" smtClean="0">
                <a:latin typeface="Times New Roman"/>
                <a:cs typeface="Times New Roman"/>
              </a:rPr>
              <a:t>Xe</a:t>
            </a:r>
            <a:r>
              <a:rPr sz="1200" b="1" spc="-5" dirty="0" smtClean="0">
                <a:latin typeface="Times New Roman"/>
                <a:cs typeface="Times New Roman"/>
              </a:rPr>
              <a:t> </a:t>
            </a:r>
            <a:r>
              <a:rPr sz="1200" b="1" dirty="0" err="1" smtClean="0">
                <a:latin typeface="Times New Roman"/>
                <a:cs typeface="Times New Roman"/>
              </a:rPr>
              <a:t>bị</a:t>
            </a:r>
            <a:r>
              <a:rPr sz="1200" b="1" dirty="0" smtClean="0">
                <a:latin typeface="Times New Roman"/>
                <a:cs typeface="Times New Roman"/>
              </a:rPr>
              <a:t> </a:t>
            </a:r>
            <a:r>
              <a:rPr sz="1200" b="1" spc="-60" dirty="0" smtClean="0">
                <a:latin typeface="Times New Roman"/>
                <a:cs typeface="Times New Roman"/>
              </a:rPr>
              <a:t>v</a:t>
            </a:r>
            <a:r>
              <a:rPr lang="vi-VN" sz="1200" b="1" spc="-60" dirty="0" smtClean="0">
                <a:latin typeface="Times New Roman"/>
                <a:cs typeface="Times New Roman"/>
              </a:rPr>
              <a:t>ư</a:t>
            </a:r>
            <a:r>
              <a:rPr sz="1200" b="1" spc="-60" dirty="0" err="1" smtClean="0">
                <a:latin typeface="Times New Roman"/>
                <a:cs typeface="Times New Roman"/>
              </a:rPr>
              <a:t>ợt</a:t>
            </a:r>
            <a:r>
              <a:rPr sz="1200" b="1" spc="-60" dirty="0" smtClean="0">
                <a:latin typeface="Times New Roman"/>
                <a:cs typeface="Times New Roman"/>
              </a:rPr>
              <a:t> </a:t>
            </a:r>
            <a:r>
              <a:rPr sz="1200" i="1" dirty="0" smtClean="0">
                <a:latin typeface="Times New Roman"/>
                <a:cs typeface="Times New Roman"/>
              </a:rPr>
              <a:t>( </a:t>
            </a:r>
            <a:r>
              <a:rPr sz="1200" i="1" spc="-5" dirty="0" err="1" smtClean="0">
                <a:latin typeface="Times New Roman"/>
                <a:cs typeface="Times New Roman"/>
              </a:rPr>
              <a:t>khi</a:t>
            </a:r>
            <a:r>
              <a:rPr sz="1200" i="1" spc="-5" dirty="0" smtClean="0">
                <a:latin typeface="Times New Roman"/>
                <a:cs typeface="Times New Roman"/>
              </a:rPr>
              <a:t> </a:t>
            </a:r>
            <a:r>
              <a:rPr sz="1200" i="1" dirty="0" err="1" smtClean="0">
                <a:latin typeface="Times New Roman"/>
                <a:cs typeface="Times New Roman"/>
              </a:rPr>
              <a:t>có</a:t>
            </a:r>
            <a:r>
              <a:rPr sz="1200" i="1" dirty="0" smtClean="0">
                <a:latin typeface="Times New Roman"/>
                <a:cs typeface="Times New Roman"/>
              </a:rPr>
              <a:t> </a:t>
            </a:r>
            <a:r>
              <a:rPr sz="1200" i="1" spc="-5" dirty="0" err="1" smtClean="0">
                <a:latin typeface="Times New Roman"/>
                <a:cs typeface="Times New Roman"/>
              </a:rPr>
              <a:t>xe</a:t>
            </a:r>
            <a:r>
              <a:rPr sz="1200" i="1" spc="-5" dirty="0" smtClean="0">
                <a:latin typeface="Times New Roman"/>
                <a:cs typeface="Times New Roman"/>
              </a:rPr>
              <a:t> </a:t>
            </a:r>
            <a:r>
              <a:rPr sz="1200" i="1" spc="-5" dirty="0" err="1" smtClean="0">
                <a:latin typeface="Times New Roman"/>
                <a:cs typeface="Times New Roman"/>
              </a:rPr>
              <a:t>xin</a:t>
            </a:r>
            <a:r>
              <a:rPr sz="1200" i="1" spc="-5" dirty="0" smtClean="0">
                <a:latin typeface="Times New Roman"/>
                <a:cs typeface="Times New Roman"/>
              </a:rPr>
              <a:t> </a:t>
            </a:r>
            <a:r>
              <a:rPr sz="1200" i="1" spc="-5" dirty="0" err="1" smtClean="0">
                <a:latin typeface="Times New Roman"/>
                <a:cs typeface="Times New Roman"/>
              </a:rPr>
              <a:t>vượt</a:t>
            </a:r>
            <a:r>
              <a:rPr sz="1200" i="1" spc="70" dirty="0" smtClean="0">
                <a:latin typeface="Times New Roman"/>
                <a:cs typeface="Times New Roman"/>
              </a:rPr>
              <a:t> </a:t>
            </a:r>
            <a:r>
              <a:rPr sz="1200" i="1" dirty="0" smtClean="0">
                <a:latin typeface="Times New Roman"/>
                <a:cs typeface="Times New Roman"/>
              </a:rPr>
              <a:t>)</a:t>
            </a:r>
            <a:endParaRPr sz="1200" dirty="0" smtClean="0">
              <a:latin typeface="Times New Roman"/>
              <a:cs typeface="Times New Roman"/>
            </a:endParaRPr>
          </a:p>
          <a:p>
            <a:pPr marL="12700" marR="7620" indent="456565" algn="just">
              <a:lnSpc>
                <a:spcPct val="110400"/>
              </a:lnSpc>
              <a:spcBef>
                <a:spcPts val="600"/>
              </a:spcBef>
            </a:pPr>
            <a:r>
              <a:rPr sz="1200" spc="-5" dirty="0" err="1" smtClean="0">
                <a:latin typeface="Times New Roman"/>
                <a:cs typeface="Times New Roman"/>
              </a:rPr>
              <a:t>Khi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 err="1">
                <a:latin typeface="Times New Roman"/>
                <a:cs typeface="Times New Roman"/>
              </a:rPr>
              <a:t>xin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v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ợt</a:t>
            </a:r>
            <a:r>
              <a:rPr sz="1200" spc="-65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nếu </a:t>
            </a:r>
            <a:r>
              <a:rPr sz="1200" dirty="0">
                <a:latin typeface="Times New Roman"/>
                <a:cs typeface="Times New Roman"/>
              </a:rPr>
              <a:t>đủ điều kiện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toàn,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dirty="0" err="1">
                <a:latin typeface="Times New Roman"/>
                <a:cs typeface="Times New Roman"/>
              </a:rPr>
              <a:t>khiển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tiện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phía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trước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phải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giảm </a:t>
            </a:r>
            <a:r>
              <a:rPr sz="1200" dirty="0">
                <a:latin typeface="Times New Roman"/>
                <a:cs typeface="Times New Roman"/>
              </a:rPr>
              <a:t>tốc độ, đi </a:t>
            </a:r>
            <a:r>
              <a:rPr sz="1200" spc="-5" dirty="0">
                <a:latin typeface="Times New Roman"/>
                <a:cs typeface="Times New Roman"/>
              </a:rPr>
              <a:t>sát </a:t>
            </a:r>
            <a:r>
              <a:rPr sz="1200" dirty="0">
                <a:latin typeface="Times New Roman"/>
                <a:cs typeface="Times New Roman"/>
              </a:rPr>
              <a:t>về </a:t>
            </a:r>
            <a:r>
              <a:rPr sz="1200" spc="-5" dirty="0">
                <a:latin typeface="Times New Roman"/>
                <a:cs typeface="Times New Roman"/>
              </a:rPr>
              <a:t>bên phải của </a:t>
            </a:r>
            <a:r>
              <a:rPr sz="1200" dirty="0" err="1">
                <a:latin typeface="Times New Roman"/>
                <a:cs typeface="Times New Roman"/>
              </a:rPr>
              <a:t>phần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chạy </a:t>
            </a:r>
            <a:r>
              <a:rPr sz="1200" spc="-5" dirty="0">
                <a:latin typeface="Times New Roman"/>
                <a:cs typeface="Times New Roman"/>
              </a:rPr>
              <a:t>cho đến </a:t>
            </a:r>
            <a:r>
              <a:rPr sz="1200" dirty="0">
                <a:latin typeface="Times New Roman"/>
                <a:cs typeface="Times New Roman"/>
              </a:rPr>
              <a:t>khi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sau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đã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qua,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gây </a:t>
            </a:r>
            <a:r>
              <a:rPr sz="1200" dirty="0">
                <a:latin typeface="Times New Roman"/>
                <a:cs typeface="Times New Roman"/>
              </a:rPr>
              <a:t>trở </a:t>
            </a:r>
            <a:r>
              <a:rPr sz="1200" spc="-5" dirty="0">
                <a:latin typeface="Times New Roman"/>
                <a:cs typeface="Times New Roman"/>
              </a:rPr>
              <a:t>ngại </a:t>
            </a:r>
            <a:r>
              <a:rPr sz="1200" dirty="0">
                <a:latin typeface="Times New Roman"/>
                <a:cs typeface="Times New Roman"/>
              </a:rPr>
              <a:t>đối với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 err="1">
                <a:latin typeface="Times New Roman"/>
                <a:cs typeface="Times New Roman"/>
              </a:rPr>
              <a:t>xin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v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ợt</a:t>
            </a:r>
            <a:r>
              <a:rPr sz="1200" spc="-6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278765" lvl="1" indent="-266700" algn="just">
              <a:lnSpc>
                <a:spcPct val="100000"/>
              </a:lnSpc>
              <a:spcBef>
                <a:spcPts val="745"/>
              </a:spcBef>
              <a:buAutoNum type="arabicPeriod" startAt="7"/>
              <a:tabLst>
                <a:tab pos="279400" algn="l"/>
              </a:tabLst>
            </a:pPr>
            <a:r>
              <a:rPr sz="1200" spc="-5" dirty="0">
                <a:latin typeface="Times New Roman"/>
                <a:cs typeface="Times New Roman"/>
              </a:rPr>
              <a:t>CHUYỂN </a:t>
            </a:r>
            <a:r>
              <a:rPr sz="1200" spc="-5" dirty="0" smtClean="0">
                <a:latin typeface="Times New Roman"/>
                <a:cs typeface="Times New Roman"/>
              </a:rPr>
              <a:t>H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ỚNG </a:t>
            </a:r>
            <a:r>
              <a:rPr sz="1200" spc="-5" dirty="0">
                <a:latin typeface="Times New Roman"/>
                <a:cs typeface="Times New Roman"/>
              </a:rPr>
              <a:t>XE</a:t>
            </a:r>
            <a:endParaRPr sz="1200" dirty="0">
              <a:latin typeface="Times New Roman"/>
              <a:cs typeface="Times New Roman"/>
            </a:endParaRPr>
          </a:p>
          <a:p>
            <a:pPr marL="12700" marR="10160" lvl="2" indent="456565" algn="just">
              <a:lnSpc>
                <a:spcPct val="110800"/>
              </a:lnSpc>
              <a:spcBef>
                <a:spcPts val="585"/>
              </a:spcBef>
              <a:buAutoNum type="arabicPeriod"/>
              <a:tabLst>
                <a:tab pos="631825" algn="l"/>
              </a:tabLst>
            </a:pPr>
            <a:r>
              <a:rPr sz="1200" spc="-5" dirty="0">
                <a:latin typeface="Times New Roman"/>
                <a:cs typeface="Times New Roman"/>
              </a:rPr>
              <a:t>Khi </a:t>
            </a:r>
            <a:r>
              <a:rPr sz="1200" dirty="0">
                <a:latin typeface="Times New Roman"/>
                <a:cs typeface="Times New Roman"/>
              </a:rPr>
              <a:t>muốn </a:t>
            </a:r>
            <a:r>
              <a:rPr sz="1200" spc="-5" dirty="0" err="1">
                <a:latin typeface="Times New Roman"/>
                <a:cs typeface="Times New Roman"/>
              </a:rPr>
              <a:t>chuyển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0" dirty="0" smtClean="0">
                <a:latin typeface="Times New Roman"/>
                <a:cs typeface="Times New Roman"/>
              </a:rPr>
              <a:t>h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ớng</a:t>
            </a:r>
            <a:r>
              <a:rPr sz="1200" spc="-60" dirty="0">
                <a:latin typeface="Times New Roman"/>
                <a:cs typeface="Times New Roman"/>
              </a:rPr>
              <a:t>,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dirty="0" err="1">
                <a:latin typeface="Times New Roman"/>
                <a:cs typeface="Times New Roman"/>
              </a:rPr>
              <a:t>khiển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ph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ơng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phải giảm </a:t>
            </a:r>
            <a:r>
              <a:rPr sz="1200" dirty="0">
                <a:latin typeface="Times New Roman"/>
                <a:cs typeface="Times New Roman"/>
              </a:rPr>
              <a:t>tốc độ và </a:t>
            </a:r>
            <a:r>
              <a:rPr sz="1200" spc="-335" dirty="0">
                <a:latin typeface="Times New Roman"/>
                <a:cs typeface="Times New Roman"/>
              </a:rPr>
              <a:t>có </a:t>
            </a:r>
            <a:r>
              <a:rPr sz="1200" spc="2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tín hiệu </a:t>
            </a:r>
            <a:r>
              <a:rPr sz="1200" spc="-5" dirty="0" err="1">
                <a:latin typeface="Times New Roman"/>
                <a:cs typeface="Times New Roman"/>
              </a:rPr>
              <a:t>báo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rẽ.</a:t>
            </a:r>
            <a:endParaRPr sz="1200" dirty="0">
              <a:latin typeface="Times New Roman"/>
              <a:cs typeface="Times New Roman"/>
            </a:endParaRPr>
          </a:p>
          <a:p>
            <a:pPr marL="12700" marR="5715" lvl="2" indent="456565" algn="just">
              <a:lnSpc>
                <a:spcPct val="110000"/>
              </a:lnSpc>
              <a:spcBef>
                <a:spcPts val="600"/>
              </a:spcBef>
              <a:buAutoNum type="arabicPeriod"/>
              <a:tabLst>
                <a:tab pos="639445" algn="l"/>
              </a:tabLst>
            </a:pPr>
            <a:r>
              <a:rPr sz="1200" spc="-5" dirty="0">
                <a:latin typeface="Times New Roman"/>
                <a:cs typeface="Times New Roman"/>
              </a:rPr>
              <a:t>Trong </a:t>
            </a:r>
            <a:r>
              <a:rPr sz="1200" dirty="0">
                <a:latin typeface="Times New Roman"/>
                <a:cs typeface="Times New Roman"/>
              </a:rPr>
              <a:t>khi </a:t>
            </a:r>
            <a:r>
              <a:rPr sz="1200" spc="-5" dirty="0" err="1">
                <a:latin typeface="Times New Roman"/>
                <a:cs typeface="Times New Roman"/>
              </a:rPr>
              <a:t>chuyển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0" dirty="0" smtClean="0">
                <a:latin typeface="Times New Roman"/>
                <a:cs typeface="Times New Roman"/>
              </a:rPr>
              <a:t>h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ớng</a:t>
            </a:r>
            <a:r>
              <a:rPr sz="1200" spc="-60" dirty="0">
                <a:latin typeface="Times New Roman"/>
                <a:cs typeface="Times New Roman"/>
              </a:rPr>
              <a:t>,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xe,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khiển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 err="1">
                <a:latin typeface="Times New Roman"/>
                <a:cs typeface="Times New Roman"/>
              </a:rPr>
              <a:t>máy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chuyên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smtClean="0">
                <a:latin typeface="Times New Roman"/>
                <a:cs typeface="Times New Roman"/>
              </a:rPr>
              <a:t>dung </a:t>
            </a:r>
            <a:r>
              <a:rPr sz="1200" spc="-5" dirty="0" err="1" smtClean="0">
                <a:latin typeface="Times New Roman"/>
                <a:cs typeface="Times New Roman"/>
              </a:rPr>
              <a:t>phải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nh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quyền </a:t>
            </a:r>
            <a:r>
              <a:rPr sz="1200" dirty="0" err="1">
                <a:latin typeface="Times New Roman"/>
                <a:cs typeface="Times New Roman"/>
              </a:rPr>
              <a:t>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tr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bộ,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đạp </a:t>
            </a:r>
            <a:r>
              <a:rPr sz="1200" dirty="0">
                <a:latin typeface="Times New Roman"/>
                <a:cs typeface="Times New Roman"/>
              </a:rPr>
              <a:t>đang đi </a:t>
            </a:r>
            <a:r>
              <a:rPr sz="1200" dirty="0" err="1">
                <a:latin typeface="Times New Roman"/>
                <a:cs typeface="Times New Roman"/>
              </a:rPr>
              <a:t>trên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phần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đường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dành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riêng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họ, </a:t>
            </a:r>
            <a:r>
              <a:rPr sz="1200" spc="-55" dirty="0" err="1" smtClean="0">
                <a:latin typeface="Times New Roman"/>
                <a:cs typeface="Times New Roman"/>
              </a:rPr>
              <a:t>nh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 err="1">
                <a:latin typeface="Times New Roman"/>
                <a:cs typeface="Times New Roman"/>
              </a:rPr>
              <a:t>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ợc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chiều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chỉ cho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chuyển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hướng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khi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quan </a:t>
            </a:r>
            <a:r>
              <a:rPr sz="1200" spc="-5" dirty="0">
                <a:latin typeface="Times New Roman"/>
                <a:cs typeface="Times New Roman"/>
              </a:rPr>
              <a:t>sát </a:t>
            </a:r>
            <a:r>
              <a:rPr sz="1200" dirty="0">
                <a:latin typeface="Times New Roman"/>
                <a:cs typeface="Times New Roman"/>
              </a:rPr>
              <a:t>thấy không gây trở ngại hoặc nguy hiểm </a:t>
            </a:r>
            <a:r>
              <a:rPr sz="1200" dirty="0" err="1">
                <a:latin typeface="Times New Roman"/>
                <a:cs typeface="Times New Roman"/>
              </a:rPr>
              <a:t>cho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và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khác.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lvl="2" indent="456565" algn="just">
              <a:lnSpc>
                <a:spcPct val="110000"/>
              </a:lnSpc>
              <a:spcBef>
                <a:spcPts val="615"/>
              </a:spcBef>
              <a:buAutoNum type="arabicPeriod"/>
              <a:tabLst>
                <a:tab pos="628650" algn="l"/>
              </a:tabLst>
            </a:pPr>
            <a:r>
              <a:rPr sz="1200" spc="-5" dirty="0">
                <a:latin typeface="Times New Roman"/>
                <a:cs typeface="Times New Roman"/>
              </a:rPr>
              <a:t>Trong </a:t>
            </a:r>
            <a:r>
              <a:rPr sz="1200" dirty="0">
                <a:latin typeface="Times New Roman"/>
                <a:cs typeface="Times New Roman"/>
              </a:rPr>
              <a:t>khu </a:t>
            </a:r>
            <a:r>
              <a:rPr sz="1200" spc="-5" dirty="0" err="1">
                <a:latin typeface="Times New Roman"/>
                <a:cs typeface="Times New Roman"/>
              </a:rPr>
              <a:t>dân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20" dirty="0" smtClean="0">
                <a:latin typeface="Times New Roman"/>
                <a:cs typeface="Times New Roman"/>
              </a:rPr>
              <a:t>c</a:t>
            </a:r>
            <a:r>
              <a:rPr lang="vi-VN" sz="1200" spc="-120" dirty="0" smtClean="0">
                <a:latin typeface="Times New Roman"/>
                <a:cs typeface="Times New Roman"/>
              </a:rPr>
              <a:t>ư</a:t>
            </a:r>
            <a:r>
              <a:rPr sz="1200" spc="-120" dirty="0" smtClean="0">
                <a:latin typeface="Times New Roman"/>
                <a:cs typeface="Times New Roman"/>
              </a:rPr>
              <a:t>,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xe,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điều </a:t>
            </a:r>
            <a:r>
              <a:rPr sz="1200" dirty="0">
                <a:latin typeface="Times New Roman"/>
                <a:cs typeface="Times New Roman"/>
              </a:rPr>
              <a:t>khiển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máy </a:t>
            </a:r>
            <a:r>
              <a:rPr sz="1200" spc="-5" dirty="0">
                <a:latin typeface="Times New Roman"/>
                <a:cs typeface="Times New Roman"/>
              </a:rPr>
              <a:t>chuyên </a:t>
            </a:r>
            <a:r>
              <a:rPr sz="1200" dirty="0" err="1">
                <a:latin typeface="Times New Roman"/>
                <a:cs typeface="Times New Roman"/>
              </a:rPr>
              <a:t>dùng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chỉ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được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quay </a:t>
            </a:r>
            <a:r>
              <a:rPr sz="1200" dirty="0">
                <a:latin typeface="Times New Roman"/>
                <a:cs typeface="Times New Roman"/>
              </a:rPr>
              <a:t>đầu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nhau và nơi có biển </a:t>
            </a:r>
            <a:r>
              <a:rPr sz="1200" spc="-5" dirty="0">
                <a:latin typeface="Times New Roman"/>
                <a:cs typeface="Times New Roman"/>
              </a:rPr>
              <a:t>báo cho phép </a:t>
            </a:r>
            <a:r>
              <a:rPr sz="1200" spc="5" dirty="0">
                <a:latin typeface="Times New Roman"/>
                <a:cs typeface="Times New Roman"/>
              </a:rPr>
              <a:t>quay </a:t>
            </a:r>
            <a:r>
              <a:rPr sz="1200" spc="-5" dirty="0">
                <a:latin typeface="Times New Roman"/>
                <a:cs typeface="Times New Roman"/>
              </a:rPr>
              <a:t>đầu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17</a:t>
            </a:fld>
            <a:endParaRPr spc="-35" dirty="0"/>
          </a:p>
        </p:txBody>
      </p:sp>
      <p:sp>
        <p:nvSpPr>
          <p:cNvPr id="2" name="object 2"/>
          <p:cNvSpPr txBox="1"/>
          <p:nvPr/>
        </p:nvSpPr>
        <p:spPr>
          <a:xfrm>
            <a:off x="1247952" y="856234"/>
            <a:ext cx="5607050" cy="89928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6350" indent="456565" algn="just">
              <a:lnSpc>
                <a:spcPct val="110300"/>
              </a:lnSpc>
              <a:spcBef>
                <a:spcPts val="95"/>
              </a:spcBef>
            </a:pPr>
            <a:r>
              <a:rPr sz="1200" dirty="0">
                <a:latin typeface="Times New Roman"/>
                <a:cs typeface="Times New Roman"/>
              </a:rPr>
              <a:t>4. </a:t>
            </a:r>
            <a:r>
              <a:rPr sz="1200" spc="-5" dirty="0" err="1">
                <a:latin typeface="Times New Roman"/>
                <a:cs typeface="Times New Roman"/>
              </a:rPr>
              <a:t>Không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quay </a:t>
            </a:r>
            <a:r>
              <a:rPr sz="1200" spc="-5" dirty="0">
                <a:latin typeface="Times New Roman"/>
                <a:cs typeface="Times New Roman"/>
              </a:rPr>
              <a:t>đầu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spc="-5" dirty="0" err="1">
                <a:latin typeface="Times New Roman"/>
                <a:cs typeface="Times New Roman"/>
              </a:rPr>
              <a:t>phần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dành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bộ qua </a:t>
            </a:r>
            <a:r>
              <a:rPr sz="1200" spc="-60" dirty="0" smtClean="0">
                <a:latin typeface="Times New Roman"/>
                <a:cs typeface="Times New Roman"/>
              </a:rPr>
              <a:t>đ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ờng</a:t>
            </a:r>
            <a:r>
              <a:rPr sz="1200" spc="-60" dirty="0" smtClean="0">
                <a:latin typeface="Times New Roman"/>
                <a:cs typeface="Times New Roman"/>
              </a:rPr>
              <a:t>,</a:t>
            </a:r>
            <a:r>
              <a:rPr lang="en-US" sz="1200" spc="-60" dirty="0" smtClean="0">
                <a:latin typeface="Times New Roman"/>
                <a:cs typeface="Times New Roman"/>
              </a:rPr>
              <a:t> </a:t>
            </a:r>
            <a:r>
              <a:rPr lang="en-US" sz="1200" spc="-60" dirty="0" err="1" smtClean="0">
                <a:latin typeface="Times New Roman"/>
                <a:cs typeface="Times New Roman"/>
              </a:rPr>
              <a:t>trên</a:t>
            </a:r>
            <a:r>
              <a:rPr lang="en-US" sz="1200" spc="-6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cầu</a:t>
            </a:r>
            <a:r>
              <a:rPr sz="1200" spc="-5" dirty="0">
                <a:latin typeface="Times New Roman"/>
                <a:cs typeface="Times New Roman"/>
              </a:rPr>
              <a:t>, đầu </a:t>
            </a:r>
            <a:r>
              <a:rPr sz="1200" dirty="0">
                <a:latin typeface="Times New Roman"/>
                <a:cs typeface="Times New Roman"/>
              </a:rPr>
              <a:t>cầu, </a:t>
            </a:r>
            <a:r>
              <a:rPr sz="1200" spc="-10" dirty="0">
                <a:latin typeface="Times New Roman"/>
                <a:cs typeface="Times New Roman"/>
              </a:rPr>
              <a:t>gầm </a:t>
            </a:r>
            <a:r>
              <a:rPr sz="1200" dirty="0" err="1">
                <a:latin typeface="Times New Roman"/>
                <a:cs typeface="Times New Roman"/>
              </a:rPr>
              <a:t>cầu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v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ợt</a:t>
            </a:r>
            <a:r>
              <a:rPr sz="1200" spc="-65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ngầm, </a:t>
            </a:r>
            <a:r>
              <a:rPr sz="1200" dirty="0">
                <a:latin typeface="Times New Roman"/>
                <a:cs typeface="Times New Roman"/>
              </a:rPr>
              <a:t>trong </a:t>
            </a:r>
            <a:r>
              <a:rPr sz="1200" spc="-5" dirty="0" err="1">
                <a:latin typeface="Times New Roman"/>
                <a:cs typeface="Times New Roman"/>
              </a:rPr>
              <a:t>hầm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bộ,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cao tốc, tại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lộ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giao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nhau cùng mức </a:t>
            </a:r>
            <a:r>
              <a:rPr sz="1200" dirty="0" err="1">
                <a:latin typeface="Times New Roman"/>
                <a:cs typeface="Times New Roman"/>
              </a:rPr>
              <a:t>với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sắt,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hẹp,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dốc, </a:t>
            </a:r>
            <a:r>
              <a:rPr sz="1200" spc="-5" dirty="0" err="1">
                <a:latin typeface="Times New Roman"/>
                <a:cs typeface="Times New Roman"/>
              </a:rPr>
              <a:t>đoạn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cong </a:t>
            </a:r>
            <a:r>
              <a:rPr sz="1200" dirty="0" err="1">
                <a:latin typeface="Times New Roman"/>
                <a:cs typeface="Times New Roman"/>
              </a:rPr>
              <a:t>tầm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nhìn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bị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che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khuất.</a:t>
            </a:r>
            <a:endParaRPr sz="1200" dirty="0">
              <a:latin typeface="Times New Roman"/>
              <a:cs typeface="Times New Roman"/>
            </a:endParaRPr>
          </a:p>
          <a:p>
            <a:pPr marL="280670" lvl="1" indent="-268605">
              <a:lnSpc>
                <a:spcPct val="100000"/>
              </a:lnSpc>
              <a:spcBef>
                <a:spcPts val="745"/>
              </a:spcBef>
              <a:buAutoNum type="arabicPeriod" startAt="8"/>
              <a:tabLst>
                <a:tab pos="281305" algn="l"/>
              </a:tabLst>
            </a:pPr>
            <a:r>
              <a:rPr sz="1200" spc="-5" dirty="0">
                <a:latin typeface="Times New Roman"/>
                <a:cs typeface="Times New Roman"/>
              </a:rPr>
              <a:t>LÙI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XE</a:t>
            </a:r>
            <a:endParaRPr sz="1200" dirty="0">
              <a:latin typeface="Times New Roman"/>
              <a:cs typeface="Times New Roman"/>
            </a:endParaRPr>
          </a:p>
          <a:p>
            <a:pPr marL="12700" marR="7620" lvl="2" indent="456565" algn="just">
              <a:lnSpc>
                <a:spcPct val="110400"/>
              </a:lnSpc>
              <a:spcBef>
                <a:spcPts val="590"/>
              </a:spcBef>
              <a:buAutoNum type="arabicPeriod"/>
              <a:tabLst>
                <a:tab pos="633095" algn="l"/>
              </a:tabLst>
            </a:pPr>
            <a:r>
              <a:rPr sz="1200" spc="-5" dirty="0">
                <a:latin typeface="Times New Roman"/>
                <a:cs typeface="Times New Roman"/>
              </a:rPr>
              <a:t>Khi </a:t>
            </a:r>
            <a:r>
              <a:rPr sz="1200" dirty="0">
                <a:latin typeface="Times New Roman"/>
                <a:cs typeface="Times New Roman"/>
              </a:rPr>
              <a:t>lùi xe,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khiển </a:t>
            </a:r>
            <a:r>
              <a:rPr sz="1200" spc="-5" dirty="0">
                <a:latin typeface="Times New Roman"/>
                <a:cs typeface="Times New Roman"/>
              </a:rPr>
              <a:t>phải quan sát phía sau, có </a:t>
            </a:r>
            <a:r>
              <a:rPr sz="1200" dirty="0">
                <a:latin typeface="Times New Roman"/>
                <a:cs typeface="Times New Roman"/>
              </a:rPr>
              <a:t>tín hiệu </a:t>
            </a:r>
            <a:r>
              <a:rPr sz="1200" spc="-5" dirty="0">
                <a:latin typeface="Times New Roman"/>
                <a:cs typeface="Times New Roman"/>
              </a:rPr>
              <a:t>cần thiết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65" dirty="0">
                <a:latin typeface="Times New Roman"/>
                <a:cs typeface="Times New Roman"/>
              </a:rPr>
              <a:t>chỉ  </a:t>
            </a:r>
            <a:r>
              <a:rPr sz="1200" dirty="0">
                <a:latin typeface="Times New Roman"/>
                <a:cs typeface="Times New Roman"/>
              </a:rPr>
              <a:t>khi </a:t>
            </a:r>
            <a:r>
              <a:rPr sz="1200" spc="-5" dirty="0">
                <a:latin typeface="Times New Roman"/>
                <a:cs typeface="Times New Roman"/>
              </a:rPr>
              <a:t>nào </a:t>
            </a:r>
            <a:r>
              <a:rPr sz="1200" dirty="0">
                <a:latin typeface="Times New Roman"/>
                <a:cs typeface="Times New Roman"/>
              </a:rPr>
              <a:t>thấy không nguy hiểm </a:t>
            </a:r>
            <a:r>
              <a:rPr sz="1200" dirty="0" err="1">
                <a:latin typeface="Times New Roman"/>
                <a:cs typeface="Times New Roman"/>
              </a:rPr>
              <a:t>mới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lùi </a:t>
            </a:r>
            <a:r>
              <a:rPr sz="1200" spc="-5" dirty="0">
                <a:latin typeface="Times New Roman"/>
                <a:cs typeface="Times New Roman"/>
              </a:rPr>
              <a:t>(có </a:t>
            </a:r>
            <a:r>
              <a:rPr sz="1200" dirty="0">
                <a:latin typeface="Times New Roman"/>
                <a:cs typeface="Times New Roman"/>
              </a:rPr>
              <a:t>thể xuống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kiểm tra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toàn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spc="-70" dirty="0" err="1">
                <a:latin typeface="Times New Roman"/>
                <a:cs typeface="Times New Roman"/>
              </a:rPr>
              <a:t>nhờ</a:t>
            </a:r>
            <a:r>
              <a:rPr sz="1200" spc="-70" dirty="0">
                <a:latin typeface="Times New Roman"/>
                <a:cs typeface="Times New Roman"/>
              </a:rPr>
              <a:t> 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kiểm </a:t>
            </a:r>
            <a:r>
              <a:rPr sz="1200" dirty="0">
                <a:latin typeface="Times New Roman"/>
                <a:cs typeface="Times New Roman"/>
              </a:rPr>
              <a:t>tra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chỉ </a:t>
            </a:r>
            <a:r>
              <a:rPr sz="1200" dirty="0">
                <a:latin typeface="Times New Roman"/>
                <a:cs typeface="Times New Roman"/>
              </a:rPr>
              <a:t>dẫn lùi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xe).</a:t>
            </a:r>
          </a:p>
          <a:p>
            <a:pPr marL="12700" marR="5080" lvl="2" indent="456565" algn="just">
              <a:lnSpc>
                <a:spcPct val="110100"/>
              </a:lnSpc>
              <a:spcBef>
                <a:spcPts val="600"/>
              </a:spcBef>
              <a:buAutoNum type="arabicPeriod"/>
              <a:tabLst>
                <a:tab pos="629920" algn="l"/>
              </a:tabLst>
            </a:pPr>
            <a:r>
              <a:rPr sz="1200" spc="-5" dirty="0" err="1">
                <a:latin typeface="Times New Roman"/>
                <a:cs typeface="Times New Roman"/>
              </a:rPr>
              <a:t>Không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lùi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ở khu vực </a:t>
            </a:r>
            <a:r>
              <a:rPr sz="1200" spc="-5" dirty="0">
                <a:latin typeface="Times New Roman"/>
                <a:cs typeface="Times New Roman"/>
              </a:rPr>
              <a:t>cấm dừng, trên </a:t>
            </a:r>
            <a:r>
              <a:rPr sz="1200" spc="-5" dirty="0" err="1">
                <a:latin typeface="Times New Roman"/>
                <a:cs typeface="Times New Roman"/>
              </a:rPr>
              <a:t>phần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dành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đi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bộ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qua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giao nhau,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giao nhau </a:t>
            </a:r>
            <a:r>
              <a:rPr sz="1200" dirty="0">
                <a:latin typeface="Times New Roman"/>
                <a:cs typeface="Times New Roman"/>
              </a:rPr>
              <a:t>cùng mức </a:t>
            </a:r>
            <a:r>
              <a:rPr sz="1200" dirty="0" err="1">
                <a:latin typeface="Times New Roman"/>
                <a:cs typeface="Times New Roman"/>
              </a:rPr>
              <a:t>với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sắt, </a:t>
            </a:r>
            <a:r>
              <a:rPr sz="1200" dirty="0" err="1" smtClean="0">
                <a:latin typeface="Times New Roman"/>
                <a:cs typeface="Times New Roman"/>
              </a:rPr>
              <a:t>nơi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tầm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nhìn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bị </a:t>
            </a:r>
            <a:r>
              <a:rPr sz="1200" spc="-5" dirty="0">
                <a:latin typeface="Times New Roman"/>
                <a:cs typeface="Times New Roman"/>
              </a:rPr>
              <a:t>che khuất, </a:t>
            </a:r>
            <a:r>
              <a:rPr sz="1200" dirty="0">
                <a:latin typeface="Times New Roman"/>
                <a:cs typeface="Times New Roman"/>
              </a:rPr>
              <a:t>trong </a:t>
            </a:r>
            <a:r>
              <a:rPr sz="1200" spc="-5" dirty="0" err="1">
                <a:latin typeface="Times New Roman"/>
                <a:cs typeface="Times New Roman"/>
              </a:rPr>
              <a:t>hầm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bộ,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cao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tốc.</a:t>
            </a:r>
          </a:p>
          <a:p>
            <a:pPr marL="278765" lvl="1" indent="-266700">
              <a:lnSpc>
                <a:spcPct val="100000"/>
              </a:lnSpc>
              <a:spcBef>
                <a:spcPts val="745"/>
              </a:spcBef>
              <a:buAutoNum type="arabicPeriod" startAt="8"/>
              <a:tabLst>
                <a:tab pos="279400" algn="l"/>
              </a:tabLst>
            </a:pPr>
            <a:r>
              <a:rPr sz="1200" dirty="0">
                <a:latin typeface="Times New Roman"/>
                <a:cs typeface="Times New Roman"/>
              </a:rPr>
              <a:t>TRÁNH </a:t>
            </a: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 smtClean="0">
                <a:latin typeface="Times New Roman"/>
                <a:cs typeface="Times New Roman"/>
              </a:rPr>
              <a:t>NG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ỢC</a:t>
            </a:r>
            <a:r>
              <a:rPr sz="1200" spc="-2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CHIỀU</a:t>
            </a:r>
            <a:endParaRPr sz="1200" dirty="0">
              <a:latin typeface="Times New Roman"/>
              <a:cs typeface="Times New Roman"/>
            </a:endParaRPr>
          </a:p>
          <a:p>
            <a:pPr marL="12700" marR="8255" lvl="2" indent="456565" algn="just">
              <a:lnSpc>
                <a:spcPct val="110000"/>
              </a:lnSpc>
              <a:spcBef>
                <a:spcPts val="610"/>
              </a:spcBef>
              <a:buAutoNum type="arabicPeriod"/>
              <a:tabLst>
                <a:tab pos="628650" algn="l"/>
              </a:tabLst>
            </a:pP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không phân </a:t>
            </a:r>
            <a:r>
              <a:rPr sz="1200" spc="-5" dirty="0">
                <a:latin typeface="Times New Roman"/>
                <a:cs typeface="Times New Roman"/>
              </a:rPr>
              <a:t>chia </a:t>
            </a:r>
            <a:r>
              <a:rPr sz="1200" dirty="0">
                <a:latin typeface="Times New Roman"/>
                <a:cs typeface="Times New Roman"/>
              </a:rPr>
              <a:t>thành </a:t>
            </a:r>
            <a:r>
              <a:rPr sz="1200" spc="-5" dirty="0">
                <a:latin typeface="Times New Roman"/>
                <a:cs typeface="Times New Roman"/>
              </a:rPr>
              <a:t>hai chiều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chạy riêng biệt, </a:t>
            </a:r>
            <a:r>
              <a:rPr sz="1200" spc="-5" dirty="0">
                <a:latin typeface="Times New Roman"/>
                <a:cs typeface="Times New Roman"/>
              </a:rPr>
              <a:t>hai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đi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ngược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chiều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tránh nhau,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khiển </a:t>
            </a:r>
            <a:r>
              <a:rPr sz="1200" spc="-5" dirty="0">
                <a:latin typeface="Times New Roman"/>
                <a:cs typeface="Times New Roman"/>
              </a:rPr>
              <a:t>phải giảm </a:t>
            </a:r>
            <a:r>
              <a:rPr sz="1200" dirty="0">
                <a:latin typeface="Times New Roman"/>
                <a:cs typeface="Times New Roman"/>
              </a:rPr>
              <a:t>tốc độ và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đi về </a:t>
            </a:r>
            <a:r>
              <a:rPr sz="1200" spc="-5" dirty="0">
                <a:latin typeface="Times New Roman"/>
                <a:cs typeface="Times New Roman"/>
              </a:rPr>
              <a:t>bên phải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" dirty="0">
                <a:latin typeface="Times New Roman"/>
                <a:cs typeface="Times New Roman"/>
              </a:rPr>
              <a:t>chiều </a:t>
            </a:r>
            <a:r>
              <a:rPr sz="1200" spc="-100" dirty="0">
                <a:latin typeface="Times New Roman"/>
                <a:cs typeface="Times New Roman"/>
              </a:rPr>
              <a:t>xe  </a:t>
            </a:r>
            <a:r>
              <a:rPr sz="1200" dirty="0">
                <a:latin typeface="Times New Roman"/>
                <a:cs typeface="Times New Roman"/>
              </a:rPr>
              <a:t>chạy của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mình.</a:t>
            </a:r>
          </a:p>
          <a:p>
            <a:pPr marL="621665" lvl="2" indent="-153035" algn="just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622300" algn="l"/>
              </a:tabLst>
            </a:pPr>
            <a:r>
              <a:rPr sz="1200" spc="-5" dirty="0" err="1">
                <a:latin typeface="Times New Roman"/>
                <a:cs typeface="Times New Roman"/>
              </a:rPr>
              <a:t>Các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hợp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nh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khi </a:t>
            </a:r>
            <a:r>
              <a:rPr sz="1200" spc="-5" dirty="0">
                <a:latin typeface="Times New Roman"/>
                <a:cs typeface="Times New Roman"/>
              </a:rPr>
              <a:t>tránh </a:t>
            </a:r>
            <a:r>
              <a:rPr sz="1200" dirty="0">
                <a:latin typeface="Times New Roman"/>
                <a:cs typeface="Times New Roman"/>
              </a:rPr>
              <a:t>nhau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 err="1">
                <a:latin typeface="Times New Roman"/>
                <a:cs typeface="Times New Roman"/>
              </a:rPr>
              <a:t>định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10" dirty="0" err="1" smtClean="0">
                <a:latin typeface="Times New Roman"/>
                <a:cs typeface="Times New Roman"/>
              </a:rPr>
              <a:t>nh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sau:</a:t>
            </a:r>
            <a:endParaRPr sz="1200" dirty="0">
              <a:latin typeface="Times New Roman"/>
              <a:cs typeface="Times New Roman"/>
            </a:endParaRPr>
          </a:p>
          <a:p>
            <a:pPr marL="12700" marR="11430" indent="456565" algn="just">
              <a:lnSpc>
                <a:spcPct val="110100"/>
              </a:lnSpc>
              <a:spcBef>
                <a:spcPts val="610"/>
              </a:spcBef>
              <a:buAutoNum type="alphaLcParenR"/>
              <a:tabLst>
                <a:tab pos="633095" algn="l"/>
              </a:tabLst>
            </a:pPr>
            <a:r>
              <a:rPr sz="1200" spc="-5" dirty="0" err="1">
                <a:latin typeface="Times New Roman"/>
                <a:cs typeface="Times New Roman"/>
              </a:rPr>
              <a:t>Nơi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hẹp chỉ </a:t>
            </a:r>
            <a:r>
              <a:rPr sz="1200" dirty="0">
                <a:latin typeface="Times New Roman"/>
                <a:cs typeface="Times New Roman"/>
              </a:rPr>
              <a:t>đủ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một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chạy và </a:t>
            </a:r>
            <a:r>
              <a:rPr sz="1200" spc="-5" dirty="0">
                <a:latin typeface="Times New Roman"/>
                <a:cs typeface="Times New Roman"/>
              </a:rPr>
              <a:t>có chỗ tránh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thì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nào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spc="-5" dirty="0">
                <a:latin typeface="Times New Roman"/>
                <a:cs typeface="Times New Roman"/>
              </a:rPr>
              <a:t>gần </a:t>
            </a:r>
            <a:r>
              <a:rPr sz="1200" spc="-70" dirty="0">
                <a:latin typeface="Times New Roman"/>
                <a:cs typeface="Times New Roman"/>
              </a:rPr>
              <a:t>chỗ  </a:t>
            </a:r>
            <a:r>
              <a:rPr sz="1200" spc="-5" dirty="0">
                <a:latin typeface="Times New Roman"/>
                <a:cs typeface="Times New Roman"/>
              </a:rPr>
              <a:t>tránh </a:t>
            </a:r>
            <a:r>
              <a:rPr sz="1200" dirty="0">
                <a:latin typeface="Times New Roman"/>
                <a:cs typeface="Times New Roman"/>
              </a:rPr>
              <a:t>hơn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vào vị trí </a:t>
            </a:r>
            <a:r>
              <a:rPr sz="1200" spc="-5" dirty="0">
                <a:latin typeface="Times New Roman"/>
                <a:cs typeface="Times New Roman"/>
              </a:rPr>
              <a:t>tránh, </a:t>
            </a:r>
            <a:r>
              <a:rPr sz="1200" spc="-55" dirty="0" err="1" smtClean="0">
                <a:latin typeface="Times New Roman"/>
                <a:cs typeface="Times New Roman"/>
              </a:rPr>
              <a:t>nh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kia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đi;</a:t>
            </a:r>
          </a:p>
          <a:p>
            <a:pPr marL="634365" indent="-165735" algn="just">
              <a:lnSpc>
                <a:spcPct val="100000"/>
              </a:lnSpc>
              <a:spcBef>
                <a:spcPts val="745"/>
              </a:spcBef>
              <a:buAutoNum type="alphaLcParenR"/>
              <a:tabLst>
                <a:tab pos="635000" algn="l"/>
              </a:tabLst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xuống dốc </a:t>
            </a:r>
            <a:r>
              <a:rPr sz="1200" dirty="0" err="1">
                <a:latin typeface="Times New Roman"/>
                <a:cs typeface="Times New Roman"/>
              </a:rPr>
              <a:t>phải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nh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đang </a:t>
            </a:r>
            <a:r>
              <a:rPr sz="1200" dirty="0">
                <a:latin typeface="Times New Roman"/>
                <a:cs typeface="Times New Roman"/>
              </a:rPr>
              <a:t>lên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dốc;</a:t>
            </a:r>
            <a:endParaRPr sz="12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ct val="110800"/>
              </a:lnSpc>
              <a:spcBef>
                <a:spcPts val="590"/>
              </a:spcBef>
              <a:buAutoNum type="alphaLcParenR"/>
              <a:tabLst>
                <a:tab pos="651510" algn="l"/>
              </a:tabLst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nào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ch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ớng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ngại vật </a:t>
            </a:r>
            <a:r>
              <a:rPr sz="1200" dirty="0" err="1">
                <a:latin typeface="Times New Roman"/>
                <a:cs typeface="Times New Roman"/>
              </a:rPr>
              <a:t>phía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tr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phải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nh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không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có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ch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ớng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ngại vật </a:t>
            </a:r>
            <a:r>
              <a:rPr sz="1200" dirty="0" err="1">
                <a:latin typeface="Times New Roman"/>
                <a:cs typeface="Times New Roman"/>
              </a:rPr>
              <a:t>đi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ớc</a:t>
            </a:r>
            <a:r>
              <a:rPr sz="1200" spc="-60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745"/>
              </a:spcBef>
            </a:pPr>
            <a:r>
              <a:rPr sz="1200" dirty="0">
                <a:latin typeface="Times New Roman"/>
                <a:cs typeface="Times New Roman"/>
              </a:rPr>
              <a:t>3. </a:t>
            </a:r>
            <a:r>
              <a:rPr sz="1200" spc="-5" dirty="0">
                <a:latin typeface="Times New Roman"/>
                <a:cs typeface="Times New Roman"/>
              </a:rPr>
              <a:t>Xe cơ giới </a:t>
            </a:r>
            <a:r>
              <a:rPr sz="1200" dirty="0" err="1">
                <a:latin typeface="Times New Roman"/>
                <a:cs typeface="Times New Roman"/>
              </a:rPr>
              <a:t>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ợc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chiều </a:t>
            </a:r>
            <a:r>
              <a:rPr sz="1200" spc="-5" dirty="0">
                <a:latin typeface="Times New Roman"/>
                <a:cs typeface="Times New Roman"/>
              </a:rPr>
              <a:t>gặp nhau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dùng </a:t>
            </a:r>
            <a:r>
              <a:rPr sz="1200" spc="-5" dirty="0">
                <a:latin typeface="Times New Roman"/>
                <a:cs typeface="Times New Roman"/>
              </a:rPr>
              <a:t>đèn chiếu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xa.</a:t>
            </a: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sz="1200" spc="-5" dirty="0">
                <a:latin typeface="Times New Roman"/>
                <a:cs typeface="Times New Roman"/>
              </a:rPr>
              <a:t>2.10. DỪNG XE, ĐỖ </a:t>
            </a:r>
            <a:r>
              <a:rPr sz="1200" dirty="0">
                <a:latin typeface="Times New Roman"/>
                <a:cs typeface="Times New Roman"/>
              </a:rPr>
              <a:t>XE TRÊN </a:t>
            </a:r>
            <a:r>
              <a:rPr sz="1200" spc="-5" dirty="0" smtClean="0">
                <a:latin typeface="Times New Roman"/>
                <a:cs typeface="Times New Roman"/>
              </a:rPr>
              <a:t>Đ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</a:t>
            </a:r>
          </a:p>
          <a:p>
            <a:pPr marL="12700" marR="7620" indent="456565" algn="just">
              <a:lnSpc>
                <a:spcPct val="110500"/>
              </a:lnSpc>
              <a:spcBef>
                <a:spcPts val="595"/>
              </a:spcBef>
              <a:buAutoNum type="arabicPeriod"/>
              <a:tabLst>
                <a:tab pos="633095" algn="l"/>
              </a:tabLst>
            </a:pPr>
            <a:r>
              <a:rPr sz="1200" dirty="0">
                <a:latin typeface="Times New Roman"/>
                <a:cs typeface="Times New Roman"/>
              </a:rPr>
              <a:t>Dừng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là trạng thái đứng </a:t>
            </a:r>
            <a:r>
              <a:rPr sz="1200" spc="-10" dirty="0">
                <a:latin typeface="Times New Roman"/>
                <a:cs typeface="Times New Roman"/>
              </a:rPr>
              <a:t>yên </a:t>
            </a:r>
            <a:r>
              <a:rPr sz="1200" dirty="0">
                <a:latin typeface="Times New Roman"/>
                <a:cs typeface="Times New Roman"/>
              </a:rPr>
              <a:t>tạm thời </a:t>
            </a:r>
            <a:r>
              <a:rPr sz="1200" dirty="0" err="1">
                <a:latin typeface="Times New Roman"/>
                <a:cs typeface="Times New Roman"/>
              </a:rPr>
              <a:t>của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ph</a:t>
            </a:r>
            <a:r>
              <a:rPr lang="en-US" sz="1200" spc="-50" dirty="0" err="1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ơng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giao </a:t>
            </a:r>
            <a:r>
              <a:rPr sz="1200" dirty="0">
                <a:latin typeface="Times New Roman"/>
                <a:cs typeface="Times New Roman"/>
              </a:rPr>
              <a:t>thông trong </a:t>
            </a:r>
            <a:r>
              <a:rPr sz="1200" spc="-70" dirty="0">
                <a:latin typeface="Times New Roman"/>
                <a:cs typeface="Times New Roman"/>
              </a:rPr>
              <a:t>một  </a:t>
            </a:r>
            <a:r>
              <a:rPr sz="1200" spc="-5" dirty="0">
                <a:latin typeface="Times New Roman"/>
                <a:cs typeface="Times New Roman"/>
              </a:rPr>
              <a:t>khoảng </a:t>
            </a:r>
            <a:r>
              <a:rPr sz="1200" dirty="0">
                <a:latin typeface="Times New Roman"/>
                <a:cs typeface="Times New Roman"/>
              </a:rPr>
              <a:t>thời </a:t>
            </a:r>
            <a:r>
              <a:rPr sz="1200" spc="-5" dirty="0">
                <a:latin typeface="Times New Roman"/>
                <a:cs typeface="Times New Roman"/>
              </a:rPr>
              <a:t>gian </a:t>
            </a:r>
            <a:r>
              <a:rPr sz="1200" dirty="0">
                <a:latin typeface="Times New Roman"/>
                <a:cs typeface="Times New Roman"/>
              </a:rPr>
              <a:t>cần </a:t>
            </a:r>
            <a:r>
              <a:rPr sz="1200" spc="-5" dirty="0">
                <a:latin typeface="Times New Roman"/>
                <a:cs typeface="Times New Roman"/>
              </a:rPr>
              <a:t>thiết </a:t>
            </a:r>
            <a:r>
              <a:rPr sz="1200" dirty="0">
                <a:latin typeface="Times New Roman"/>
                <a:cs typeface="Times New Roman"/>
              </a:rPr>
              <a:t>đủ để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lên, </a:t>
            </a:r>
            <a:r>
              <a:rPr sz="1200" dirty="0" err="1">
                <a:latin typeface="Times New Roman"/>
                <a:cs typeface="Times New Roman"/>
              </a:rPr>
              <a:t>xuống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tiện, </a:t>
            </a:r>
            <a:r>
              <a:rPr sz="1200" dirty="0">
                <a:latin typeface="Times New Roman"/>
                <a:cs typeface="Times New Roman"/>
              </a:rPr>
              <a:t>xếp dỡ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hóa </a:t>
            </a:r>
            <a:r>
              <a:rPr sz="1200" spc="-105" dirty="0">
                <a:latin typeface="Times New Roman"/>
                <a:cs typeface="Times New Roman"/>
              </a:rPr>
              <a:t>hoặc  </a:t>
            </a:r>
            <a:r>
              <a:rPr sz="1200" dirty="0">
                <a:latin typeface="Times New Roman"/>
                <a:cs typeface="Times New Roman"/>
              </a:rPr>
              <a:t>thực hiện công việc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khác.</a:t>
            </a:r>
            <a:endParaRPr sz="1200" dirty="0">
              <a:latin typeface="Times New Roman"/>
              <a:cs typeface="Times New Roman"/>
            </a:endParaRPr>
          </a:p>
          <a:p>
            <a:pPr marL="640080" indent="-171450" algn="just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640715" algn="l"/>
              </a:tabLst>
            </a:pPr>
            <a:r>
              <a:rPr sz="1200" spc="-5" dirty="0">
                <a:latin typeface="Times New Roman"/>
                <a:cs typeface="Times New Roman"/>
              </a:rPr>
              <a:t>Đỗ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là </a:t>
            </a:r>
            <a:r>
              <a:rPr sz="1200" spc="-5" dirty="0">
                <a:latin typeface="Times New Roman"/>
                <a:cs typeface="Times New Roman"/>
              </a:rPr>
              <a:t>trạng </a:t>
            </a:r>
            <a:r>
              <a:rPr sz="1200" dirty="0">
                <a:latin typeface="Times New Roman"/>
                <a:cs typeface="Times New Roman"/>
              </a:rPr>
              <a:t>thái đứng </a:t>
            </a:r>
            <a:r>
              <a:rPr sz="1200" spc="-10" dirty="0">
                <a:latin typeface="Times New Roman"/>
                <a:cs typeface="Times New Roman"/>
              </a:rPr>
              <a:t>yên </a:t>
            </a:r>
            <a:r>
              <a:rPr sz="1200" dirty="0" err="1">
                <a:latin typeface="Times New Roman"/>
                <a:cs typeface="Times New Roman"/>
              </a:rPr>
              <a:t>của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giao </a:t>
            </a:r>
            <a:r>
              <a:rPr sz="1200" dirty="0">
                <a:latin typeface="Times New Roman"/>
                <a:cs typeface="Times New Roman"/>
              </a:rPr>
              <a:t>thông không </a:t>
            </a:r>
            <a:r>
              <a:rPr sz="1200" spc="-5" dirty="0">
                <a:latin typeface="Times New Roman"/>
                <a:cs typeface="Times New Roman"/>
              </a:rPr>
              <a:t>giới hạn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thời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1200" spc="-5" dirty="0">
                <a:latin typeface="Times New Roman"/>
                <a:cs typeface="Times New Roman"/>
              </a:rPr>
              <a:t>gian.</a:t>
            </a:r>
            <a:endParaRPr sz="1200" dirty="0">
              <a:latin typeface="Times New Roman"/>
              <a:cs typeface="Times New Roman"/>
            </a:endParaRPr>
          </a:p>
          <a:p>
            <a:pPr marL="12700" marR="158750" indent="456565">
              <a:lnSpc>
                <a:spcPts val="1380"/>
              </a:lnSpc>
              <a:spcBef>
                <a:spcPts val="840"/>
              </a:spcBef>
              <a:buAutoNum type="arabicPeriod" startAt="3"/>
              <a:tabLst>
                <a:tab pos="622300" algn="l"/>
              </a:tabLst>
            </a:pP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điều </a:t>
            </a:r>
            <a:r>
              <a:rPr sz="1200" dirty="0" err="1">
                <a:latin typeface="Times New Roman"/>
                <a:cs typeface="Times New Roman"/>
              </a:rPr>
              <a:t>khiển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ph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ơng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khi dừng xe, đỗ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 err="1">
                <a:latin typeface="Times New Roman"/>
                <a:cs typeface="Times New Roman"/>
              </a:rPr>
              <a:t>phải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thực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hiện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quy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spc="-5" dirty="0">
                <a:latin typeface="Times New Roman"/>
                <a:cs typeface="Times New Roman"/>
              </a:rPr>
              <a:t>sau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đây:</a:t>
            </a:r>
            <a:endParaRPr sz="1200" dirty="0">
              <a:latin typeface="Times New Roman"/>
              <a:cs typeface="Times New Roman"/>
            </a:endParaRPr>
          </a:p>
          <a:p>
            <a:pPr marL="625475" indent="-156845">
              <a:lnSpc>
                <a:spcPct val="100000"/>
              </a:lnSpc>
              <a:spcBef>
                <a:spcPts val="490"/>
              </a:spcBef>
              <a:buAutoNum type="alphaLcParenR"/>
              <a:tabLst>
                <a:tab pos="626110" algn="l"/>
              </a:tabLst>
            </a:pPr>
            <a:r>
              <a:rPr sz="1200" dirty="0">
                <a:latin typeface="Times New Roman"/>
                <a:cs typeface="Times New Roman"/>
              </a:rPr>
              <a:t>Có tín hiệu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điều </a:t>
            </a:r>
            <a:r>
              <a:rPr sz="1200" dirty="0" err="1">
                <a:latin typeface="Times New Roman"/>
                <a:cs typeface="Times New Roman"/>
              </a:rPr>
              <a:t>khiển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tiện </a:t>
            </a:r>
            <a:r>
              <a:rPr sz="1200" spc="-5" dirty="0">
                <a:latin typeface="Times New Roman"/>
                <a:cs typeface="Times New Roman"/>
              </a:rPr>
              <a:t>khác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biết;</a:t>
            </a:r>
          </a:p>
          <a:p>
            <a:pPr marL="12700" marR="183515" indent="456565">
              <a:lnSpc>
                <a:spcPts val="1380"/>
              </a:lnSpc>
              <a:spcBef>
                <a:spcPts val="635"/>
              </a:spcBef>
              <a:buAutoNum type="alphaLcParenR"/>
              <a:tabLst>
                <a:tab pos="635000" algn="l"/>
              </a:tabLst>
            </a:pPr>
            <a:r>
              <a:rPr sz="1200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dừng, </a:t>
            </a:r>
            <a:r>
              <a:rPr sz="1200" dirty="0">
                <a:latin typeface="Times New Roman"/>
                <a:cs typeface="Times New Roman"/>
              </a:rPr>
              <a:t>đỗ ở nơi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 err="1">
                <a:latin typeface="Times New Roman"/>
                <a:cs typeface="Times New Roman"/>
              </a:rPr>
              <a:t>lề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rộng hoặc khu </a:t>
            </a:r>
            <a:r>
              <a:rPr sz="1200" spc="-5" dirty="0">
                <a:latin typeface="Times New Roman"/>
                <a:cs typeface="Times New Roman"/>
              </a:rPr>
              <a:t>đất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spc="-5" dirty="0">
                <a:latin typeface="Times New Roman"/>
                <a:cs typeface="Times New Roman"/>
              </a:rPr>
              <a:t>bên </a:t>
            </a:r>
            <a:r>
              <a:rPr sz="1200" spc="-5" dirty="0" err="1">
                <a:latin typeface="Times New Roman"/>
                <a:cs typeface="Times New Roman"/>
              </a:rPr>
              <a:t>ngoài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phần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đường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xe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chạy;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ờng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</a:t>
            </a:r>
            <a:r>
              <a:rPr sz="1200" dirty="0" err="1">
                <a:latin typeface="Times New Roman"/>
                <a:cs typeface="Times New Roman"/>
              </a:rPr>
              <a:t>lề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hẹp hoặc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 err="1">
                <a:latin typeface="Times New Roman"/>
                <a:cs typeface="Times New Roman"/>
              </a:rPr>
              <a:t>lề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thì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cho xe </a:t>
            </a:r>
            <a:r>
              <a:rPr sz="1200" spc="-5" dirty="0">
                <a:latin typeface="Times New Roman"/>
                <a:cs typeface="Times New Roman"/>
              </a:rPr>
              <a:t>dừng, </a:t>
            </a:r>
            <a:r>
              <a:rPr sz="1200" dirty="0">
                <a:latin typeface="Times New Roman"/>
                <a:cs typeface="Times New Roman"/>
              </a:rPr>
              <a:t>đỗ sát  </a:t>
            </a:r>
            <a:r>
              <a:rPr sz="1200" dirty="0" err="1">
                <a:latin typeface="Times New Roman"/>
                <a:cs typeface="Times New Roman"/>
              </a:rPr>
              <a:t>mép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phía bên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" dirty="0">
                <a:latin typeface="Times New Roman"/>
                <a:cs typeface="Times New Roman"/>
              </a:rPr>
              <a:t>chiều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>
                <a:latin typeface="Times New Roman"/>
                <a:cs typeface="Times New Roman"/>
              </a:rPr>
              <a:t>của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mình;</a:t>
            </a:r>
          </a:p>
          <a:p>
            <a:pPr marL="12700" marR="86360" indent="456565">
              <a:lnSpc>
                <a:spcPts val="1380"/>
              </a:lnSpc>
              <a:spcBef>
                <a:spcPts val="605"/>
              </a:spcBef>
              <a:buAutoNum type="alphaLcParenR"/>
              <a:tabLst>
                <a:tab pos="626110" algn="l"/>
              </a:tabLst>
            </a:pP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ờng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</a:t>
            </a:r>
            <a:r>
              <a:rPr sz="1200" dirty="0" err="1">
                <a:latin typeface="Times New Roman"/>
                <a:cs typeface="Times New Roman"/>
              </a:rPr>
              <a:t>trên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đã </a:t>
            </a:r>
            <a:r>
              <a:rPr sz="1200" spc="5" dirty="0">
                <a:latin typeface="Times New Roman"/>
                <a:cs typeface="Times New Roman"/>
              </a:rPr>
              <a:t>xây </a:t>
            </a:r>
            <a:r>
              <a:rPr sz="1200" dirty="0">
                <a:latin typeface="Times New Roman"/>
                <a:cs typeface="Times New Roman"/>
              </a:rPr>
              <a:t>dựng nơi dừng xe, đỗ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-110" dirty="0">
                <a:latin typeface="Times New Roman"/>
                <a:cs typeface="Times New Roman"/>
              </a:rPr>
              <a:t>điểm  </a:t>
            </a:r>
            <a:r>
              <a:rPr sz="1200" dirty="0">
                <a:latin typeface="Times New Roman"/>
                <a:cs typeface="Times New Roman"/>
              </a:rPr>
              <a:t>dừng xe, đỗ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thì </a:t>
            </a:r>
            <a:r>
              <a:rPr sz="1200" spc="-5" dirty="0">
                <a:latin typeface="Times New Roman"/>
                <a:cs typeface="Times New Roman"/>
              </a:rPr>
              <a:t>phải dừng, </a:t>
            </a:r>
            <a:r>
              <a:rPr sz="1200" dirty="0">
                <a:latin typeface="Times New Roman"/>
                <a:cs typeface="Times New Roman"/>
              </a:rPr>
              <a:t>đỗ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tại các vị trí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đó;</a:t>
            </a:r>
          </a:p>
          <a:p>
            <a:pPr marL="12700" marR="211454" indent="456565">
              <a:lnSpc>
                <a:spcPts val="1380"/>
              </a:lnSpc>
              <a:spcBef>
                <a:spcPts val="600"/>
              </a:spcBef>
              <a:buAutoNum type="alphaLcParenR"/>
              <a:tabLst>
                <a:tab pos="643255" algn="l"/>
              </a:tabLst>
            </a:pPr>
            <a:r>
              <a:rPr sz="1200" spc="10" dirty="0">
                <a:latin typeface="Times New Roman"/>
                <a:cs typeface="Times New Roman"/>
              </a:rPr>
              <a:t>Sau khi đỗ </a:t>
            </a:r>
            <a:r>
              <a:rPr sz="1200" spc="15" dirty="0">
                <a:latin typeface="Times New Roman"/>
                <a:cs typeface="Times New Roman"/>
              </a:rPr>
              <a:t>xe, </a:t>
            </a:r>
            <a:r>
              <a:rPr sz="1200" spc="5" dirty="0" err="1">
                <a:latin typeface="Times New Roman"/>
                <a:cs typeface="Times New Roman"/>
              </a:rPr>
              <a:t>chỉ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rời </a:t>
            </a:r>
            <a:r>
              <a:rPr sz="1200" spc="10" dirty="0">
                <a:latin typeface="Times New Roman"/>
                <a:cs typeface="Times New Roman"/>
              </a:rPr>
              <a:t>khỏi </a:t>
            </a:r>
            <a:r>
              <a:rPr sz="1200" spc="15" dirty="0">
                <a:latin typeface="Times New Roman"/>
                <a:cs typeface="Times New Roman"/>
              </a:rPr>
              <a:t>xe </a:t>
            </a:r>
            <a:r>
              <a:rPr sz="1200" spc="10" dirty="0">
                <a:latin typeface="Times New Roman"/>
                <a:cs typeface="Times New Roman"/>
              </a:rPr>
              <a:t>khi đã thực hiện các biện pháp </a:t>
            </a:r>
            <a:r>
              <a:rPr sz="1200" dirty="0">
                <a:latin typeface="Times New Roman"/>
                <a:cs typeface="Times New Roman"/>
              </a:rPr>
              <a:t>an </a:t>
            </a:r>
            <a:r>
              <a:rPr sz="1200" spc="-10" dirty="0">
                <a:latin typeface="Times New Roman"/>
                <a:cs typeface="Times New Roman"/>
              </a:rPr>
              <a:t>toàn;  </a:t>
            </a:r>
            <a:r>
              <a:rPr sz="1200" spc="10" dirty="0">
                <a:latin typeface="Times New Roman"/>
                <a:cs typeface="Times New Roman"/>
              </a:rPr>
              <a:t>nếu </a:t>
            </a:r>
            <a:r>
              <a:rPr sz="1200" spc="15" dirty="0">
                <a:latin typeface="Times New Roman"/>
                <a:cs typeface="Times New Roman"/>
              </a:rPr>
              <a:t>xe </a:t>
            </a:r>
            <a:r>
              <a:rPr sz="1200" spc="10" dirty="0">
                <a:latin typeface="Times New Roman"/>
                <a:cs typeface="Times New Roman"/>
              </a:rPr>
              <a:t>đỗ chiếm một </a:t>
            </a:r>
            <a:r>
              <a:rPr sz="1200" spc="5" dirty="0" err="1">
                <a:latin typeface="Times New Roman"/>
                <a:cs typeface="Times New Roman"/>
              </a:rPr>
              <a:t>phần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60" dirty="0" smtClean="0">
                <a:latin typeface="Times New Roman"/>
                <a:cs typeface="Times New Roman"/>
              </a:rPr>
              <a:t>đ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ờng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xe </a:t>
            </a:r>
            <a:r>
              <a:rPr sz="1200" spc="10" dirty="0">
                <a:latin typeface="Times New Roman"/>
                <a:cs typeface="Times New Roman"/>
              </a:rPr>
              <a:t>chạy phải </a:t>
            </a:r>
            <a:r>
              <a:rPr sz="1200" spc="5" dirty="0">
                <a:latin typeface="Times New Roman"/>
                <a:cs typeface="Times New Roman"/>
              </a:rPr>
              <a:t>đặt </a:t>
            </a:r>
            <a:r>
              <a:rPr sz="1200" spc="15" dirty="0">
                <a:latin typeface="Times New Roman"/>
                <a:cs typeface="Times New Roman"/>
              </a:rPr>
              <a:t>ngay biển </a:t>
            </a:r>
            <a:r>
              <a:rPr sz="1200" spc="10" dirty="0">
                <a:latin typeface="Times New Roman"/>
                <a:cs typeface="Times New Roman"/>
              </a:rPr>
              <a:t>báo hiệu nguy </a:t>
            </a:r>
            <a:r>
              <a:rPr sz="1200" spc="15" dirty="0">
                <a:latin typeface="Times New Roman"/>
                <a:cs typeface="Times New Roman"/>
              </a:rPr>
              <a:t>hiểm </a:t>
            </a:r>
            <a:r>
              <a:rPr sz="1200" dirty="0">
                <a:latin typeface="Times New Roman"/>
                <a:cs typeface="Times New Roman"/>
              </a:rPr>
              <a:t>ở  </a:t>
            </a:r>
            <a:r>
              <a:rPr sz="1200" spc="15" dirty="0" err="1">
                <a:latin typeface="Times New Roman"/>
                <a:cs typeface="Times New Roman"/>
              </a:rPr>
              <a:t>phía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ớc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và phía </a:t>
            </a:r>
            <a:r>
              <a:rPr sz="1200" spc="5" dirty="0">
                <a:latin typeface="Times New Roman"/>
                <a:cs typeface="Times New Roman"/>
              </a:rPr>
              <a:t>sau </a:t>
            </a:r>
            <a:r>
              <a:rPr sz="1200" spc="10" dirty="0">
                <a:latin typeface="Times New Roman"/>
                <a:cs typeface="Times New Roman"/>
              </a:rPr>
              <a:t>xe </a:t>
            </a:r>
            <a:r>
              <a:rPr sz="1200" spc="10" dirty="0" err="1">
                <a:latin typeface="Times New Roman"/>
                <a:cs typeface="Times New Roman"/>
              </a:rPr>
              <a:t>để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điều </a:t>
            </a:r>
            <a:r>
              <a:rPr sz="1200" spc="10" dirty="0" err="1">
                <a:latin typeface="Times New Roman"/>
                <a:cs typeface="Times New Roman"/>
              </a:rPr>
              <a:t>khiển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ph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ơng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tiện khác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biết;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18</a:t>
            </a:fld>
            <a:endParaRPr spc="-35" dirty="0"/>
          </a:p>
        </p:txBody>
      </p:sp>
      <p:sp>
        <p:nvSpPr>
          <p:cNvPr id="2" name="object 2"/>
          <p:cNvSpPr txBox="1"/>
          <p:nvPr/>
        </p:nvSpPr>
        <p:spPr>
          <a:xfrm>
            <a:off x="1247952" y="872997"/>
            <a:ext cx="5610225" cy="878713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285115" indent="456565">
              <a:lnSpc>
                <a:spcPts val="1380"/>
              </a:lnSpc>
              <a:spcBef>
                <a:spcPts val="195"/>
              </a:spcBef>
            </a:pPr>
            <a:r>
              <a:rPr sz="1200" dirty="0">
                <a:latin typeface="Times New Roman"/>
                <a:cs typeface="Times New Roman"/>
              </a:rPr>
              <a:t>đ) </a:t>
            </a:r>
            <a:r>
              <a:rPr sz="1200" spc="-5" dirty="0">
                <a:latin typeface="Times New Roman"/>
                <a:cs typeface="Times New Roman"/>
              </a:rPr>
              <a:t>Không </a:t>
            </a:r>
            <a:r>
              <a:rPr sz="1200" dirty="0">
                <a:latin typeface="Times New Roman"/>
                <a:cs typeface="Times New Roman"/>
              </a:rPr>
              <a:t>mở </a:t>
            </a:r>
            <a:r>
              <a:rPr sz="1200" spc="-5" dirty="0">
                <a:latin typeface="Times New Roman"/>
                <a:cs typeface="Times New Roman"/>
              </a:rPr>
              <a:t>cửa </a:t>
            </a:r>
            <a:r>
              <a:rPr sz="1200" dirty="0">
                <a:latin typeface="Times New Roman"/>
                <a:cs typeface="Times New Roman"/>
              </a:rPr>
              <a:t>xe, để </a:t>
            </a:r>
            <a:r>
              <a:rPr sz="1200" spc="-5" dirty="0">
                <a:latin typeface="Times New Roman"/>
                <a:cs typeface="Times New Roman"/>
              </a:rPr>
              <a:t>cửa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mở </a:t>
            </a:r>
            <a:r>
              <a:rPr sz="1200" dirty="0" err="1">
                <a:latin typeface="Times New Roman"/>
                <a:cs typeface="Times New Roman"/>
              </a:rPr>
              <a:t>hoặc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b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xuống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 err="1">
                <a:latin typeface="Times New Roman"/>
                <a:cs typeface="Times New Roman"/>
              </a:rPr>
              <a:t>khi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5" dirty="0" err="1" smtClean="0">
                <a:latin typeface="Times New Roman"/>
                <a:cs typeface="Times New Roman"/>
              </a:rPr>
              <a:t>ch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smtClean="0">
                <a:latin typeface="Times New Roman"/>
                <a:cs typeface="Times New Roman"/>
              </a:rPr>
              <a:t>a </a:t>
            </a:r>
            <a:r>
              <a:rPr sz="1200" dirty="0">
                <a:latin typeface="Times New Roman"/>
                <a:cs typeface="Times New Roman"/>
              </a:rPr>
              <a:t>bảo </a:t>
            </a:r>
            <a:r>
              <a:rPr sz="1200" spc="-5" dirty="0">
                <a:latin typeface="Times New Roman"/>
                <a:cs typeface="Times New Roman"/>
              </a:rPr>
              <a:t>đảm </a:t>
            </a:r>
            <a:r>
              <a:rPr sz="1200" spc="-114" dirty="0">
                <a:latin typeface="Times New Roman"/>
                <a:cs typeface="Times New Roman"/>
              </a:rPr>
              <a:t>điều  </a:t>
            </a:r>
            <a:r>
              <a:rPr sz="1200" dirty="0">
                <a:latin typeface="Times New Roman"/>
                <a:cs typeface="Times New Roman"/>
              </a:rPr>
              <a:t>kiện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toàn;</a:t>
            </a:r>
          </a:p>
          <a:p>
            <a:pPr marL="469265">
              <a:lnSpc>
                <a:spcPct val="100000"/>
              </a:lnSpc>
              <a:spcBef>
                <a:spcPts val="505"/>
              </a:spcBef>
            </a:pPr>
            <a:r>
              <a:rPr sz="1200" spc="-5" dirty="0">
                <a:latin typeface="Times New Roman"/>
                <a:cs typeface="Times New Roman"/>
              </a:rPr>
              <a:t>e) Khi </a:t>
            </a:r>
            <a:r>
              <a:rPr sz="1200" dirty="0">
                <a:latin typeface="Times New Roman"/>
                <a:cs typeface="Times New Roman"/>
              </a:rPr>
              <a:t>dừng xe,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tắt </a:t>
            </a:r>
            <a:r>
              <a:rPr sz="1200" spc="5" dirty="0">
                <a:latin typeface="Times New Roman"/>
                <a:cs typeface="Times New Roman"/>
              </a:rPr>
              <a:t>máy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đ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ợc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rời khỏi vị trí</a:t>
            </a:r>
            <a:r>
              <a:rPr sz="1200" spc="-1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lái;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540"/>
              </a:spcBef>
            </a:pPr>
            <a:r>
              <a:rPr sz="1200" spc="-10" dirty="0">
                <a:latin typeface="Times New Roman"/>
                <a:cs typeface="Times New Roman"/>
              </a:rPr>
              <a:t>g) </a:t>
            </a: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đỗ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 err="1">
                <a:latin typeface="Times New Roman"/>
                <a:cs typeface="Times New Roman"/>
              </a:rPr>
              <a:t>đoạn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dốc </a:t>
            </a:r>
            <a:r>
              <a:rPr sz="1200" dirty="0" err="1">
                <a:latin typeface="Times New Roman"/>
                <a:cs typeface="Times New Roman"/>
              </a:rPr>
              <a:t>phải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chèn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bánh.</a:t>
            </a:r>
          </a:p>
          <a:p>
            <a:pPr marL="469265">
              <a:lnSpc>
                <a:spcPct val="100000"/>
              </a:lnSpc>
              <a:spcBef>
                <a:spcPts val="550"/>
              </a:spcBef>
            </a:pPr>
            <a:r>
              <a:rPr sz="1200" dirty="0">
                <a:latin typeface="Times New Roman"/>
                <a:cs typeface="Times New Roman"/>
              </a:rPr>
              <a:t>4.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điều </a:t>
            </a:r>
            <a:r>
              <a:rPr sz="1200" dirty="0" err="1">
                <a:latin typeface="Times New Roman"/>
                <a:cs typeface="Times New Roman"/>
              </a:rPr>
              <a:t>khiển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ph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ơng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dừng xe, đỗ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tại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vị trí sau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đây:</a:t>
            </a:r>
            <a:endParaRPr sz="1200" dirty="0">
              <a:latin typeface="Times New Roman"/>
              <a:cs typeface="Times New Roman"/>
            </a:endParaRPr>
          </a:p>
          <a:p>
            <a:pPr marL="625475" indent="-156845">
              <a:lnSpc>
                <a:spcPct val="100000"/>
              </a:lnSpc>
              <a:spcBef>
                <a:spcPts val="745"/>
              </a:spcBef>
              <a:buAutoNum type="alphaLcParenR"/>
              <a:tabLst>
                <a:tab pos="626110" algn="l"/>
              </a:tabLst>
            </a:pPr>
            <a:r>
              <a:rPr sz="1200" spc="-5" dirty="0">
                <a:latin typeface="Times New Roman"/>
                <a:cs typeface="Times New Roman"/>
              </a:rPr>
              <a:t>Bên </a:t>
            </a:r>
            <a:r>
              <a:rPr sz="1200" spc="-5" dirty="0" err="1">
                <a:latin typeface="Times New Roman"/>
                <a:cs typeface="Times New Roman"/>
              </a:rPr>
              <a:t>trái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một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chiều;</a:t>
            </a:r>
          </a:p>
          <a:p>
            <a:pPr marL="634365" indent="-165735">
              <a:lnSpc>
                <a:spcPct val="100000"/>
              </a:lnSpc>
              <a:spcBef>
                <a:spcPts val="745"/>
              </a:spcBef>
              <a:buAutoNum type="alphaLcParenR"/>
              <a:tabLst>
                <a:tab pos="635000" algn="l"/>
              </a:tabLst>
            </a:pP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dirty="0" err="1">
                <a:latin typeface="Times New Roman"/>
                <a:cs typeface="Times New Roman"/>
              </a:rPr>
              <a:t>đoạn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cong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spc="-10" dirty="0">
                <a:latin typeface="Times New Roman"/>
                <a:cs typeface="Times New Roman"/>
              </a:rPr>
              <a:t>gần </a:t>
            </a:r>
            <a:r>
              <a:rPr sz="1200" dirty="0">
                <a:latin typeface="Times New Roman"/>
                <a:cs typeface="Times New Roman"/>
              </a:rPr>
              <a:t>đầu dốc tầm nhìn bị </a:t>
            </a:r>
            <a:r>
              <a:rPr sz="1200" spc="-5" dirty="0">
                <a:latin typeface="Times New Roman"/>
                <a:cs typeface="Times New Roman"/>
              </a:rPr>
              <a:t>che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khuất;</a:t>
            </a:r>
            <a:endParaRPr sz="1200" dirty="0">
              <a:latin typeface="Times New Roman"/>
              <a:cs typeface="Times New Roman"/>
            </a:endParaRPr>
          </a:p>
          <a:p>
            <a:pPr marL="625475" indent="-156845">
              <a:lnSpc>
                <a:spcPct val="100000"/>
              </a:lnSpc>
              <a:spcBef>
                <a:spcPts val="755"/>
              </a:spcBef>
              <a:buAutoNum type="alphaLcParenR"/>
              <a:tabLst>
                <a:tab pos="626110" algn="l"/>
              </a:tabLst>
            </a:pPr>
            <a:r>
              <a:rPr sz="1200" spc="-5" dirty="0">
                <a:latin typeface="Times New Roman"/>
                <a:cs typeface="Times New Roman"/>
              </a:rPr>
              <a:t>Trên cầu, gầm </a:t>
            </a:r>
            <a:r>
              <a:rPr sz="1200" spc="-5" dirty="0" err="1">
                <a:latin typeface="Times New Roman"/>
                <a:cs typeface="Times New Roman"/>
              </a:rPr>
              <a:t>cầu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v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ợt</a:t>
            </a:r>
            <a:r>
              <a:rPr sz="1200" spc="-65" dirty="0">
                <a:latin typeface="Times New Roman"/>
                <a:cs typeface="Times New Roman"/>
              </a:rPr>
              <a:t>;</a:t>
            </a:r>
            <a:endParaRPr sz="1200" dirty="0">
              <a:latin typeface="Times New Roman"/>
              <a:cs typeface="Times New Roman"/>
            </a:endParaRPr>
          </a:p>
          <a:p>
            <a:pPr marL="634365" indent="-165735">
              <a:lnSpc>
                <a:spcPct val="100000"/>
              </a:lnSpc>
              <a:spcBef>
                <a:spcPts val="745"/>
              </a:spcBef>
              <a:buAutoNum type="alphaLcParenR"/>
              <a:tabLst>
                <a:tab pos="635000" algn="l"/>
              </a:tabLst>
            </a:pPr>
            <a:r>
              <a:rPr sz="1200" dirty="0">
                <a:latin typeface="Times New Roman"/>
                <a:cs typeface="Times New Roman"/>
              </a:rPr>
              <a:t>Song song với một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khác </a:t>
            </a:r>
            <a:r>
              <a:rPr sz="1200" dirty="0">
                <a:latin typeface="Times New Roman"/>
                <a:cs typeface="Times New Roman"/>
              </a:rPr>
              <a:t>đang </a:t>
            </a:r>
            <a:r>
              <a:rPr sz="1200" spc="-5" dirty="0">
                <a:latin typeface="Times New Roman"/>
                <a:cs typeface="Times New Roman"/>
              </a:rPr>
              <a:t>dừng,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đỗ;</a:t>
            </a:r>
          </a:p>
          <a:p>
            <a:pPr marL="469265">
              <a:lnSpc>
                <a:spcPct val="100000"/>
              </a:lnSpc>
              <a:spcBef>
                <a:spcPts val="745"/>
              </a:spcBef>
            </a:pPr>
            <a:r>
              <a:rPr sz="1200" dirty="0">
                <a:latin typeface="Times New Roman"/>
                <a:cs typeface="Times New Roman"/>
              </a:rPr>
              <a:t>đ)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spc="-5" dirty="0" err="1">
                <a:latin typeface="Times New Roman"/>
                <a:cs typeface="Times New Roman"/>
              </a:rPr>
              <a:t>phần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dành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bộ qua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;</a:t>
            </a:r>
            <a:endParaRPr sz="1200" dirty="0">
              <a:latin typeface="Times New Roman"/>
              <a:cs typeface="Times New Roman"/>
            </a:endParaRPr>
          </a:p>
          <a:p>
            <a:pPr marL="625475" indent="-156845">
              <a:lnSpc>
                <a:spcPct val="100000"/>
              </a:lnSpc>
              <a:spcBef>
                <a:spcPts val="745"/>
              </a:spcBef>
              <a:buAutoNum type="alphaLcParenR" startAt="5"/>
              <a:tabLst>
                <a:tab pos="626110" algn="l"/>
              </a:tabLst>
            </a:pPr>
            <a:r>
              <a:rPr sz="1200" spc="-5" dirty="0" err="1">
                <a:latin typeface="Times New Roman"/>
                <a:cs typeface="Times New Roman"/>
              </a:rPr>
              <a:t>Nơi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nhau </a:t>
            </a:r>
            <a:r>
              <a:rPr sz="1200" dirty="0">
                <a:latin typeface="Times New Roman"/>
                <a:cs typeface="Times New Roman"/>
              </a:rPr>
              <a:t>và trong </a:t>
            </a:r>
            <a:r>
              <a:rPr sz="1200" spc="-5" dirty="0">
                <a:latin typeface="Times New Roman"/>
                <a:cs typeface="Times New Roman"/>
              </a:rPr>
              <a:t>phạm </a:t>
            </a:r>
            <a:r>
              <a:rPr sz="1200" dirty="0">
                <a:latin typeface="Times New Roman"/>
                <a:cs typeface="Times New Roman"/>
              </a:rPr>
              <a:t>vi 5 mét tính từ </a:t>
            </a:r>
            <a:r>
              <a:rPr sz="1200" dirty="0" err="1">
                <a:latin typeface="Times New Roman"/>
                <a:cs typeface="Times New Roman"/>
              </a:rPr>
              <a:t>mép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nhau;</a:t>
            </a:r>
          </a:p>
          <a:p>
            <a:pPr marL="633730" indent="-165100">
              <a:lnSpc>
                <a:spcPct val="100000"/>
              </a:lnSpc>
              <a:spcBef>
                <a:spcPts val="745"/>
              </a:spcBef>
              <a:buAutoNum type="alphaLcParenR" startAt="7"/>
              <a:tabLst>
                <a:tab pos="634365" algn="l"/>
              </a:tabLst>
            </a:pPr>
            <a:r>
              <a:rPr sz="1200" spc="-5" dirty="0">
                <a:latin typeface="Times New Roman"/>
                <a:cs typeface="Times New Roman"/>
              </a:rPr>
              <a:t>Nơi </a:t>
            </a:r>
            <a:r>
              <a:rPr sz="1200" dirty="0">
                <a:latin typeface="Times New Roman"/>
                <a:cs typeface="Times New Roman"/>
              </a:rPr>
              <a:t>dừng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buýt;</a:t>
            </a:r>
            <a:endParaRPr sz="1200" dirty="0">
              <a:latin typeface="Times New Roman"/>
              <a:cs typeface="Times New Roman"/>
            </a:endParaRPr>
          </a:p>
          <a:p>
            <a:pPr marL="626745" indent="-158115">
              <a:lnSpc>
                <a:spcPct val="100000"/>
              </a:lnSpc>
              <a:spcBef>
                <a:spcPts val="755"/>
              </a:spcBef>
              <a:buAutoNum type="alphaLcParenR" startAt="7"/>
              <a:tabLst>
                <a:tab pos="627380" algn="l"/>
              </a:tabLst>
            </a:pPr>
            <a:r>
              <a:rPr sz="1200" spc="-95" dirty="0" err="1" smtClean="0">
                <a:latin typeface="Times New Roman"/>
                <a:cs typeface="Times New Roman"/>
              </a:rPr>
              <a:t>Tr</a:t>
            </a:r>
            <a:r>
              <a:rPr lang="vi-VN" sz="1200" spc="-95" dirty="0" smtClean="0">
                <a:latin typeface="Times New Roman"/>
                <a:cs typeface="Times New Roman"/>
              </a:rPr>
              <a:t>ư</a:t>
            </a:r>
            <a:r>
              <a:rPr sz="1200" spc="-95" dirty="0" err="1" smtClean="0">
                <a:latin typeface="Times New Roman"/>
                <a:cs typeface="Times New Roman"/>
              </a:rPr>
              <a:t>ớc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cổng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và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trong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phạm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vi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5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mét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hai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bên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cổng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trụ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sở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cơ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quan,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tổ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chức;</a:t>
            </a:r>
            <a:endParaRPr sz="1200" dirty="0">
              <a:latin typeface="Times New Roman"/>
              <a:cs typeface="Times New Roman"/>
            </a:endParaRPr>
          </a:p>
          <a:p>
            <a:pPr marL="600710" indent="-132080">
              <a:lnSpc>
                <a:spcPct val="100000"/>
              </a:lnSpc>
              <a:spcBef>
                <a:spcPts val="745"/>
              </a:spcBef>
              <a:buAutoNum type="alphaLcParenR" startAt="7"/>
              <a:tabLst>
                <a:tab pos="601345" algn="l"/>
              </a:tabLst>
            </a:pPr>
            <a:r>
              <a:rPr sz="1200" spc="-5" dirty="0">
                <a:latin typeface="Times New Roman"/>
                <a:cs typeface="Times New Roman"/>
              </a:rPr>
              <a:t>Tại </a:t>
            </a:r>
            <a:r>
              <a:rPr sz="1200" dirty="0">
                <a:latin typeface="Times New Roman"/>
                <a:cs typeface="Times New Roman"/>
              </a:rPr>
              <a:t>nơi </a:t>
            </a:r>
            <a:r>
              <a:rPr sz="1200" dirty="0" err="1">
                <a:latin typeface="Times New Roman"/>
                <a:cs typeface="Times New Roman"/>
              </a:rPr>
              <a:t>phần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bề rộng </a:t>
            </a:r>
            <a:r>
              <a:rPr sz="1200" spc="-5" dirty="0">
                <a:latin typeface="Times New Roman"/>
                <a:cs typeface="Times New Roman"/>
              </a:rPr>
              <a:t>chỉ </a:t>
            </a:r>
            <a:r>
              <a:rPr sz="1200" dirty="0">
                <a:latin typeface="Times New Roman"/>
                <a:cs typeface="Times New Roman"/>
              </a:rPr>
              <a:t>đủ cho một làn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xe;</a:t>
            </a:r>
          </a:p>
          <a:p>
            <a:pPr marL="634365" indent="-165735">
              <a:lnSpc>
                <a:spcPct val="100000"/>
              </a:lnSpc>
              <a:spcBef>
                <a:spcPts val="740"/>
              </a:spcBef>
              <a:buAutoNum type="alphaLcParenR" startAt="11"/>
              <a:tabLst>
                <a:tab pos="635000" algn="l"/>
              </a:tabLst>
            </a:pPr>
            <a:r>
              <a:rPr sz="1200" dirty="0">
                <a:latin typeface="Times New Roman"/>
                <a:cs typeface="Times New Roman"/>
              </a:rPr>
              <a:t>Trong </a:t>
            </a:r>
            <a:r>
              <a:rPr sz="1200" spc="-5" dirty="0">
                <a:latin typeface="Times New Roman"/>
                <a:cs typeface="Times New Roman"/>
              </a:rPr>
              <a:t>phạm </a:t>
            </a:r>
            <a:r>
              <a:rPr sz="1200" dirty="0">
                <a:latin typeface="Times New Roman"/>
                <a:cs typeface="Times New Roman"/>
              </a:rPr>
              <a:t>vi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toàn </a:t>
            </a:r>
            <a:r>
              <a:rPr sz="1200" spc="-5" dirty="0" err="1">
                <a:latin typeface="Times New Roman"/>
                <a:cs typeface="Times New Roman"/>
              </a:rPr>
              <a:t>của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2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sắt;</a:t>
            </a:r>
            <a:endParaRPr sz="1200" dirty="0">
              <a:latin typeface="Times New Roman"/>
              <a:cs typeface="Times New Roman"/>
            </a:endParaRPr>
          </a:p>
          <a:p>
            <a:pPr marL="600710" indent="-132080">
              <a:lnSpc>
                <a:spcPct val="100000"/>
              </a:lnSpc>
              <a:spcBef>
                <a:spcPts val="750"/>
              </a:spcBef>
              <a:buAutoNum type="alphaLcParenR" startAt="11"/>
              <a:tabLst>
                <a:tab pos="601345" algn="l"/>
              </a:tabLst>
            </a:pPr>
            <a:r>
              <a:rPr sz="1200" dirty="0">
                <a:latin typeface="Times New Roman"/>
                <a:cs typeface="Times New Roman"/>
              </a:rPr>
              <a:t>Che </a:t>
            </a:r>
            <a:r>
              <a:rPr sz="1200" spc="-5" dirty="0">
                <a:latin typeface="Times New Roman"/>
                <a:cs typeface="Times New Roman"/>
              </a:rPr>
              <a:t>khuất biển báo </a:t>
            </a:r>
            <a:r>
              <a:rPr sz="1200" dirty="0" err="1">
                <a:latin typeface="Times New Roman"/>
                <a:cs typeface="Times New Roman"/>
              </a:rPr>
              <a:t>hiệu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sz="1200" spc="-5" dirty="0">
                <a:latin typeface="Times New Roman"/>
                <a:cs typeface="Times New Roman"/>
              </a:rPr>
              <a:t>2.11. DỪNG XE, ĐỖ </a:t>
            </a:r>
            <a:r>
              <a:rPr sz="1200" dirty="0">
                <a:latin typeface="Times New Roman"/>
                <a:cs typeface="Times New Roman"/>
              </a:rPr>
              <a:t>XE TRÊN </a:t>
            </a:r>
            <a:r>
              <a:rPr sz="1200" spc="-5" dirty="0" smtClean="0">
                <a:latin typeface="Times New Roman"/>
                <a:cs typeface="Times New Roman"/>
              </a:rPr>
              <a:t>Đ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PHỐ</a:t>
            </a:r>
            <a:endParaRPr sz="1200" dirty="0">
              <a:latin typeface="Times New Roman"/>
              <a:cs typeface="Times New Roman"/>
            </a:endParaRPr>
          </a:p>
          <a:p>
            <a:pPr marL="12700" marR="8890" indent="456565" algn="just">
              <a:lnSpc>
                <a:spcPct val="110000"/>
              </a:lnSpc>
              <a:spcBef>
                <a:spcPts val="600"/>
              </a:spcBef>
            </a:pP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dirty="0" err="1">
                <a:latin typeface="Times New Roman"/>
                <a:cs typeface="Times New Roman"/>
              </a:rPr>
              <a:t>khiển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khi dừng xe, đỗ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phố </a:t>
            </a:r>
            <a:r>
              <a:rPr sz="1200" spc="-5" dirty="0" err="1">
                <a:latin typeface="Times New Roman"/>
                <a:cs typeface="Times New Roman"/>
              </a:rPr>
              <a:t>phải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tuân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theo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quy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định ”Dừng xe, đỗ xe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bộ”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các quy định </a:t>
            </a:r>
            <a:r>
              <a:rPr sz="1200" spc="-5" dirty="0">
                <a:latin typeface="Times New Roman"/>
                <a:cs typeface="Times New Roman"/>
              </a:rPr>
              <a:t>sau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đây:</a:t>
            </a:r>
            <a:endParaRPr sz="1200" dirty="0">
              <a:latin typeface="Times New Roman"/>
              <a:cs typeface="Times New Roman"/>
            </a:endParaRPr>
          </a:p>
          <a:p>
            <a:pPr marL="12700" marR="6985" indent="456565" algn="just">
              <a:lnSpc>
                <a:spcPct val="110300"/>
              </a:lnSpc>
              <a:spcBef>
                <a:spcPts val="595"/>
              </a:spcBef>
              <a:buAutoNum type="arabicPeriod"/>
              <a:tabLst>
                <a:tab pos="631825" algn="l"/>
              </a:tabLst>
            </a:pPr>
            <a:r>
              <a:rPr sz="1200" spc="-5" dirty="0">
                <a:latin typeface="Times New Roman"/>
                <a:cs typeface="Times New Roman"/>
              </a:rPr>
              <a:t>Phải 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dừng, </a:t>
            </a:r>
            <a:r>
              <a:rPr sz="1200" dirty="0">
                <a:latin typeface="Times New Roman"/>
                <a:cs typeface="Times New Roman"/>
              </a:rPr>
              <a:t>đỗ </a:t>
            </a:r>
            <a:r>
              <a:rPr sz="1200" spc="-5" dirty="0">
                <a:latin typeface="Times New Roman"/>
                <a:cs typeface="Times New Roman"/>
              </a:rPr>
              <a:t>sát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dirty="0" err="1">
                <a:latin typeface="Times New Roman"/>
                <a:cs typeface="Times New Roman"/>
              </a:rPr>
              <a:t>lề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0" dirty="0" smtClean="0">
                <a:latin typeface="Times New Roman"/>
                <a:cs typeface="Times New Roman"/>
              </a:rPr>
              <a:t>đ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ờng</a:t>
            </a:r>
            <a:r>
              <a:rPr sz="1200" spc="-60" dirty="0">
                <a:latin typeface="Times New Roman"/>
                <a:cs typeface="Times New Roman"/>
              </a:rPr>
              <a:t>, </a:t>
            </a:r>
            <a:r>
              <a:rPr sz="1200" spc="5" dirty="0">
                <a:latin typeface="Times New Roman"/>
                <a:cs typeface="Times New Roman"/>
              </a:rPr>
              <a:t>hè </a:t>
            </a:r>
            <a:r>
              <a:rPr sz="1200" dirty="0">
                <a:latin typeface="Times New Roman"/>
                <a:cs typeface="Times New Roman"/>
              </a:rPr>
              <a:t>phố phía </a:t>
            </a:r>
            <a:r>
              <a:rPr sz="1200" spc="-5" dirty="0">
                <a:latin typeface="Times New Roman"/>
                <a:cs typeface="Times New Roman"/>
              </a:rPr>
              <a:t>bên phải </a:t>
            </a:r>
            <a:r>
              <a:rPr sz="1200" dirty="0">
                <a:latin typeface="Times New Roman"/>
                <a:cs typeface="Times New Roman"/>
              </a:rPr>
              <a:t>theo chiều đi </a:t>
            </a:r>
            <a:r>
              <a:rPr sz="1200" spc="-55" dirty="0">
                <a:latin typeface="Times New Roman"/>
                <a:cs typeface="Times New Roman"/>
              </a:rPr>
              <a:t>của  </a:t>
            </a:r>
            <a:r>
              <a:rPr sz="1200" dirty="0">
                <a:latin typeface="Times New Roman"/>
                <a:cs typeface="Times New Roman"/>
              </a:rPr>
              <a:t>mình; </a:t>
            </a:r>
            <a:r>
              <a:rPr sz="1200" spc="-5" dirty="0">
                <a:latin typeface="Times New Roman"/>
                <a:cs typeface="Times New Roman"/>
              </a:rPr>
              <a:t>bánh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gần nhất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đ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ợc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cách </a:t>
            </a:r>
            <a:r>
              <a:rPr sz="1200" spc="5" dirty="0">
                <a:latin typeface="Times New Roman"/>
                <a:cs typeface="Times New Roman"/>
              </a:rPr>
              <a:t>xa </a:t>
            </a:r>
            <a:r>
              <a:rPr sz="1200" dirty="0" err="1">
                <a:latin typeface="Times New Roman"/>
                <a:cs typeface="Times New Roman"/>
              </a:rPr>
              <a:t>lề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0" dirty="0" smtClean="0">
                <a:latin typeface="Times New Roman"/>
                <a:cs typeface="Times New Roman"/>
              </a:rPr>
              <a:t>đ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ờng</a:t>
            </a:r>
            <a:r>
              <a:rPr sz="1200" spc="-60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hè phố quá 0,25 mét và không </a:t>
            </a:r>
            <a:r>
              <a:rPr sz="1200" spc="-125" dirty="0">
                <a:latin typeface="Times New Roman"/>
                <a:cs typeface="Times New Roman"/>
              </a:rPr>
              <a:t>gây  </a:t>
            </a:r>
            <a:r>
              <a:rPr sz="1200" spc="-5" dirty="0">
                <a:latin typeface="Times New Roman"/>
                <a:cs typeface="Times New Roman"/>
              </a:rPr>
              <a:t>cản </a:t>
            </a:r>
            <a:r>
              <a:rPr sz="1200" dirty="0">
                <a:latin typeface="Times New Roman"/>
                <a:cs typeface="Times New Roman"/>
              </a:rPr>
              <a:t>trở, nguy hiểm </a:t>
            </a:r>
            <a:r>
              <a:rPr sz="1200" spc="-5" dirty="0">
                <a:latin typeface="Times New Roman"/>
                <a:cs typeface="Times New Roman"/>
              </a:rPr>
              <a:t>cho giao thông.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hợp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phố </a:t>
            </a:r>
            <a:r>
              <a:rPr sz="1200" spc="-5" dirty="0">
                <a:latin typeface="Times New Roman"/>
                <a:cs typeface="Times New Roman"/>
              </a:rPr>
              <a:t>hẹp, </a:t>
            </a:r>
            <a:r>
              <a:rPr sz="1200" dirty="0">
                <a:latin typeface="Times New Roman"/>
                <a:cs typeface="Times New Roman"/>
              </a:rPr>
              <a:t>phải dừng xe, đỗ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spc="-200" dirty="0">
                <a:latin typeface="Times New Roman"/>
                <a:cs typeface="Times New Roman"/>
              </a:rPr>
              <a:t>vị  </a:t>
            </a:r>
            <a:r>
              <a:rPr sz="1200" dirty="0">
                <a:latin typeface="Times New Roman"/>
                <a:cs typeface="Times New Roman"/>
              </a:rPr>
              <a:t>trí </a:t>
            </a:r>
            <a:r>
              <a:rPr sz="1200" spc="-5" dirty="0">
                <a:latin typeface="Times New Roman"/>
                <a:cs typeface="Times New Roman"/>
              </a:rPr>
              <a:t>cách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đang đỗ bên </a:t>
            </a:r>
            <a:r>
              <a:rPr sz="1200" dirty="0" err="1">
                <a:latin typeface="Times New Roman"/>
                <a:cs typeface="Times New Roman"/>
              </a:rPr>
              <a:t>kia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tối </a:t>
            </a:r>
            <a:r>
              <a:rPr sz="1200" spc="-5" dirty="0">
                <a:latin typeface="Times New Roman"/>
                <a:cs typeface="Times New Roman"/>
              </a:rPr>
              <a:t>thiểu </a:t>
            </a:r>
            <a:r>
              <a:rPr sz="1200" dirty="0">
                <a:latin typeface="Times New Roman"/>
                <a:cs typeface="Times New Roman"/>
              </a:rPr>
              <a:t>20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mét.</a:t>
            </a:r>
          </a:p>
          <a:p>
            <a:pPr marL="12700" marR="6985" indent="456565" algn="just">
              <a:lnSpc>
                <a:spcPct val="110400"/>
              </a:lnSpc>
              <a:spcBef>
                <a:spcPts val="595"/>
              </a:spcBef>
              <a:buAutoNum type="arabicPeriod"/>
              <a:tabLst>
                <a:tab pos="641985" algn="l"/>
              </a:tabLst>
            </a:pPr>
            <a:r>
              <a:rPr sz="1200" spc="-5" dirty="0" err="1">
                <a:latin typeface="Times New Roman"/>
                <a:cs typeface="Times New Roman"/>
              </a:rPr>
              <a:t>Không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dừng xe, đỗ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điện, trên </a:t>
            </a:r>
            <a:r>
              <a:rPr sz="1200" dirty="0">
                <a:latin typeface="Times New Roman"/>
                <a:cs typeface="Times New Roman"/>
              </a:rPr>
              <a:t>miệng </a:t>
            </a:r>
            <a:r>
              <a:rPr sz="1200" dirty="0" err="1">
                <a:latin typeface="Times New Roman"/>
                <a:cs typeface="Times New Roman"/>
              </a:rPr>
              <a:t>cống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thoát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nước</a:t>
            </a:r>
            <a:r>
              <a:rPr lang="en-US" sz="1200" dirty="0" smtClean="0">
                <a:latin typeface="Times New Roman"/>
                <a:cs typeface="Times New Roman"/>
              </a:rPr>
              <a:t>, </a:t>
            </a:r>
            <a:r>
              <a:rPr sz="1200" spc="-5" dirty="0" err="1" smtClean="0">
                <a:latin typeface="Times New Roman"/>
                <a:cs typeface="Times New Roman"/>
              </a:rPr>
              <a:t>miệng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hầm </a:t>
            </a:r>
            <a:r>
              <a:rPr sz="1200" dirty="0" err="1">
                <a:latin typeface="Times New Roman"/>
                <a:cs typeface="Times New Roman"/>
              </a:rPr>
              <a:t>của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điện </a:t>
            </a:r>
            <a:r>
              <a:rPr sz="1200" spc="-5" dirty="0">
                <a:latin typeface="Times New Roman"/>
                <a:cs typeface="Times New Roman"/>
              </a:rPr>
              <a:t>thoại, </a:t>
            </a:r>
            <a:r>
              <a:rPr sz="1200" dirty="0">
                <a:latin typeface="Times New Roman"/>
                <a:cs typeface="Times New Roman"/>
              </a:rPr>
              <a:t>điện </a:t>
            </a:r>
            <a:r>
              <a:rPr sz="1200" spc="-5" dirty="0">
                <a:latin typeface="Times New Roman"/>
                <a:cs typeface="Times New Roman"/>
              </a:rPr>
              <a:t>cao </a:t>
            </a:r>
            <a:r>
              <a:rPr sz="1200" dirty="0">
                <a:latin typeface="Times New Roman"/>
                <a:cs typeface="Times New Roman"/>
              </a:rPr>
              <a:t>thế, chỗ </a:t>
            </a:r>
            <a:r>
              <a:rPr sz="1200" spc="-5" dirty="0">
                <a:latin typeface="Times New Roman"/>
                <a:cs typeface="Times New Roman"/>
              </a:rPr>
              <a:t>dành </a:t>
            </a:r>
            <a:r>
              <a:rPr sz="1200" dirty="0">
                <a:latin typeface="Times New Roman"/>
                <a:cs typeface="Times New Roman"/>
              </a:rPr>
              <a:t>riêng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chữa </a:t>
            </a:r>
            <a:r>
              <a:rPr sz="1200" dirty="0" err="1">
                <a:latin typeface="Times New Roman"/>
                <a:cs typeface="Times New Roman"/>
              </a:rPr>
              <a:t>cháy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lấy</a:t>
            </a:r>
            <a:r>
              <a:rPr lang="en-US" sz="1200" spc="5" dirty="0">
                <a:latin typeface="Times New Roman"/>
                <a:cs typeface="Times New Roman"/>
              </a:rPr>
              <a:t> </a:t>
            </a:r>
            <a:r>
              <a:rPr lang="en-US" sz="1200" spc="5" dirty="0" err="1" smtClean="0">
                <a:latin typeface="Times New Roman"/>
                <a:cs typeface="Times New Roman"/>
              </a:rPr>
              <a:t>nước</a:t>
            </a:r>
            <a:r>
              <a:rPr lang="en-US" sz="1200" spc="5" dirty="0" smtClean="0">
                <a:latin typeface="Times New Roman"/>
                <a:cs typeface="Times New Roman"/>
              </a:rPr>
              <a:t>. </a:t>
            </a:r>
            <a:r>
              <a:rPr sz="1200" spc="-5" dirty="0" err="1" smtClean="0">
                <a:latin typeface="Times New Roman"/>
                <a:cs typeface="Times New Roman"/>
              </a:rPr>
              <a:t>Không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để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tiện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ở </a:t>
            </a:r>
            <a:r>
              <a:rPr sz="1200" dirty="0" err="1">
                <a:latin typeface="Times New Roman"/>
                <a:cs typeface="Times New Roman"/>
              </a:rPr>
              <a:t>lòng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0" dirty="0" smtClean="0">
                <a:latin typeface="Times New Roman"/>
                <a:cs typeface="Times New Roman"/>
              </a:rPr>
              <a:t>đ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ờng</a:t>
            </a:r>
            <a:r>
              <a:rPr sz="1200" spc="-60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hè phố trái </a:t>
            </a:r>
            <a:r>
              <a:rPr sz="1200" spc="5" dirty="0">
                <a:latin typeface="Times New Roman"/>
                <a:cs typeface="Times New Roman"/>
              </a:rPr>
              <a:t>quy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định.</a:t>
            </a: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200" spc="-5" dirty="0">
                <a:latin typeface="Times New Roman"/>
                <a:cs typeface="Times New Roman"/>
              </a:rPr>
              <a:t>2.12. XẾP HÀNG </a:t>
            </a:r>
            <a:r>
              <a:rPr sz="1200" dirty="0">
                <a:latin typeface="Times New Roman"/>
                <a:cs typeface="Times New Roman"/>
              </a:rPr>
              <a:t>HOÁ TRÊN </a:t>
            </a:r>
            <a:r>
              <a:rPr sz="1200" spc="-5" dirty="0" smtClean="0">
                <a:latin typeface="Times New Roman"/>
                <a:cs typeface="Times New Roman"/>
              </a:rPr>
              <a:t>PH</a:t>
            </a:r>
            <a:r>
              <a:rPr lang="en-US" sz="1200" spc="-5" dirty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ƠNG </a:t>
            </a:r>
            <a:r>
              <a:rPr sz="1200" spc="-5" dirty="0">
                <a:latin typeface="Times New Roman"/>
                <a:cs typeface="Times New Roman"/>
              </a:rPr>
              <a:t>TIỆN GIAO THÔNG </a:t>
            </a:r>
            <a:r>
              <a:rPr sz="1200" spc="-5" dirty="0" smtClean="0">
                <a:latin typeface="Times New Roman"/>
                <a:cs typeface="Times New Roman"/>
              </a:rPr>
              <a:t>Đ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ỜNG</a:t>
            </a:r>
            <a:r>
              <a:rPr sz="1200" spc="1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BỘ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800"/>
              </a:lnSpc>
              <a:spcBef>
                <a:spcPts val="590"/>
              </a:spcBef>
              <a:buAutoNum type="arabicPeriod"/>
              <a:tabLst>
                <a:tab pos="624205" algn="l"/>
              </a:tabLst>
            </a:pP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hóa xếp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phải gọn gàng, </a:t>
            </a:r>
            <a:r>
              <a:rPr sz="1200" dirty="0">
                <a:latin typeface="Times New Roman"/>
                <a:cs typeface="Times New Roman"/>
              </a:rPr>
              <a:t>chằng buộc </a:t>
            </a:r>
            <a:r>
              <a:rPr sz="1200" spc="-5" dirty="0">
                <a:latin typeface="Times New Roman"/>
                <a:cs typeface="Times New Roman"/>
              </a:rPr>
              <a:t>chắc </a:t>
            </a:r>
            <a:r>
              <a:rPr sz="1200" dirty="0">
                <a:latin typeface="Times New Roman"/>
                <a:cs typeface="Times New Roman"/>
              </a:rPr>
              <a:t>chắn, không để rơi </a:t>
            </a:r>
            <a:r>
              <a:rPr sz="1200" spc="-5" dirty="0">
                <a:latin typeface="Times New Roman"/>
                <a:cs typeface="Times New Roman"/>
              </a:rPr>
              <a:t>vãi </a:t>
            </a:r>
            <a:r>
              <a:rPr sz="1200" dirty="0" err="1">
                <a:latin typeface="Times New Roman"/>
                <a:cs typeface="Times New Roman"/>
              </a:rPr>
              <a:t>dọc</a:t>
            </a:r>
            <a:r>
              <a:rPr sz="1200" dirty="0">
                <a:latin typeface="Times New Roman"/>
                <a:cs typeface="Times New Roman"/>
              </a:rPr>
              <a:t>  </a:t>
            </a:r>
            <a:r>
              <a:rPr sz="1200" spc="-60" dirty="0" smtClean="0">
                <a:latin typeface="Times New Roman"/>
                <a:cs typeface="Times New Roman"/>
              </a:rPr>
              <a:t>đ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ờng</a:t>
            </a:r>
            <a:r>
              <a:rPr sz="1200" spc="-60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không kéo lê hàng hóa trên </a:t>
            </a:r>
            <a:r>
              <a:rPr sz="1200" dirty="0" err="1">
                <a:latin typeface="Times New Roman"/>
                <a:cs typeface="Times New Roman"/>
              </a:rPr>
              <a:t>mặt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 không cản </a:t>
            </a:r>
            <a:r>
              <a:rPr sz="1200" spc="-5" dirty="0">
                <a:latin typeface="Times New Roman"/>
                <a:cs typeface="Times New Roman"/>
              </a:rPr>
              <a:t>trở việc </a:t>
            </a:r>
            <a:r>
              <a:rPr sz="1200" dirty="0">
                <a:latin typeface="Times New Roman"/>
                <a:cs typeface="Times New Roman"/>
              </a:rPr>
              <a:t>điều khiển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xe.</a:t>
            </a:r>
          </a:p>
          <a:p>
            <a:pPr marL="12700" marR="9525" indent="456565">
              <a:lnSpc>
                <a:spcPct val="110000"/>
              </a:lnSpc>
              <a:spcBef>
                <a:spcPts val="600"/>
              </a:spcBef>
              <a:buAutoNum type="arabicPeriod"/>
              <a:tabLst>
                <a:tab pos="637540" algn="l"/>
              </a:tabLst>
            </a:pPr>
            <a:r>
              <a:rPr sz="1200" spc="-5" dirty="0">
                <a:latin typeface="Times New Roman"/>
                <a:cs typeface="Times New Roman"/>
              </a:rPr>
              <a:t>Khi </a:t>
            </a:r>
            <a:r>
              <a:rPr sz="1200" dirty="0">
                <a:latin typeface="Times New Roman"/>
                <a:cs typeface="Times New Roman"/>
              </a:rPr>
              <a:t>xếp hàng </a:t>
            </a:r>
            <a:r>
              <a:rPr sz="1200" dirty="0" err="1">
                <a:latin typeface="Times New Roman"/>
                <a:cs typeface="Times New Roman"/>
              </a:rPr>
              <a:t>hóa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phía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 phía sau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thì </a:t>
            </a:r>
            <a:r>
              <a:rPr sz="1200" spc="-5" dirty="0">
                <a:latin typeface="Times New Roman"/>
                <a:cs typeface="Times New Roman"/>
              </a:rPr>
              <a:t>ban </a:t>
            </a:r>
            <a:r>
              <a:rPr sz="1200" spc="5" dirty="0">
                <a:latin typeface="Times New Roman"/>
                <a:cs typeface="Times New Roman"/>
              </a:rPr>
              <a:t>ngày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có cờ </a:t>
            </a:r>
            <a:r>
              <a:rPr sz="1200" spc="-135" dirty="0">
                <a:latin typeface="Times New Roman"/>
                <a:cs typeface="Times New Roman"/>
              </a:rPr>
              <a:t>báo  </a:t>
            </a:r>
            <a:r>
              <a:rPr sz="1200" spc="-5" dirty="0">
                <a:latin typeface="Times New Roman"/>
                <a:cs typeface="Times New Roman"/>
              </a:rPr>
              <a:t>hiệu </a:t>
            </a:r>
            <a:r>
              <a:rPr sz="1200" dirty="0">
                <a:latin typeface="Times New Roman"/>
                <a:cs typeface="Times New Roman"/>
              </a:rPr>
              <a:t>màu </a:t>
            </a:r>
            <a:r>
              <a:rPr sz="1200" spc="-5" dirty="0">
                <a:latin typeface="Times New Roman"/>
                <a:cs typeface="Times New Roman"/>
              </a:rPr>
              <a:t>đỏ, ban đêm </a:t>
            </a:r>
            <a:r>
              <a:rPr sz="1200" dirty="0">
                <a:latin typeface="Times New Roman"/>
                <a:cs typeface="Times New Roman"/>
              </a:rPr>
              <a:t>hoặc khi </a:t>
            </a:r>
            <a:r>
              <a:rPr sz="1200" spc="-5" dirty="0">
                <a:latin typeface="Times New Roman"/>
                <a:cs typeface="Times New Roman"/>
              </a:rPr>
              <a:t>trời </a:t>
            </a:r>
            <a:r>
              <a:rPr sz="1200" dirty="0">
                <a:latin typeface="Times New Roman"/>
                <a:cs typeface="Times New Roman"/>
              </a:rPr>
              <a:t>tối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có đèn đỏ </a:t>
            </a:r>
            <a:r>
              <a:rPr sz="1200" spc="-5" dirty="0">
                <a:latin typeface="Times New Roman"/>
                <a:cs typeface="Times New Roman"/>
              </a:rPr>
              <a:t>báo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hiệu.</a:t>
            </a:r>
          </a:p>
          <a:p>
            <a:pPr marL="12700" marR="8255" indent="456565">
              <a:lnSpc>
                <a:spcPct val="110000"/>
              </a:lnSpc>
              <a:spcBef>
                <a:spcPts val="600"/>
              </a:spcBef>
              <a:buAutoNum type="arabicPeriod"/>
              <a:tabLst>
                <a:tab pos="625475" algn="l"/>
              </a:tabLst>
            </a:pPr>
            <a:r>
              <a:rPr sz="1200" spc="-5" dirty="0" err="1">
                <a:latin typeface="Times New Roman"/>
                <a:cs typeface="Times New Roman"/>
              </a:rPr>
              <a:t>Bộ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ởng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Bộ Giao </a:t>
            </a:r>
            <a:r>
              <a:rPr sz="1200" dirty="0">
                <a:latin typeface="Times New Roman"/>
                <a:cs typeface="Times New Roman"/>
              </a:rPr>
              <a:t>thông vận tải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spc="-5" dirty="0">
                <a:latin typeface="Times New Roman"/>
                <a:cs typeface="Times New Roman"/>
              </a:rPr>
              <a:t>cụ </a:t>
            </a:r>
            <a:r>
              <a:rPr sz="1200" dirty="0">
                <a:latin typeface="Times New Roman"/>
                <a:cs typeface="Times New Roman"/>
              </a:rPr>
              <a:t>thể </a:t>
            </a:r>
            <a:r>
              <a:rPr sz="1200" spc="-5" dirty="0">
                <a:latin typeface="Times New Roman"/>
                <a:cs typeface="Times New Roman"/>
              </a:rPr>
              <a:t>việc </a:t>
            </a:r>
            <a:r>
              <a:rPr sz="1200" dirty="0">
                <a:latin typeface="Times New Roman"/>
                <a:cs typeface="Times New Roman"/>
              </a:rPr>
              <a:t>xếp hàng hóa </a:t>
            </a:r>
            <a:r>
              <a:rPr sz="1200" dirty="0" err="1">
                <a:latin typeface="Times New Roman"/>
                <a:cs typeface="Times New Roman"/>
              </a:rPr>
              <a:t>trên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25" dirty="0" err="1" smtClean="0">
                <a:latin typeface="Times New Roman"/>
                <a:cs typeface="Times New Roman"/>
              </a:rPr>
              <a:t>ph</a:t>
            </a:r>
            <a:r>
              <a:rPr lang="vi-VN" sz="1200" spc="-125" dirty="0" smtClean="0">
                <a:latin typeface="Times New Roman"/>
                <a:cs typeface="Times New Roman"/>
              </a:rPr>
              <a:t>ư</a:t>
            </a:r>
            <a:r>
              <a:rPr sz="1200" spc="-125" dirty="0" err="1" smtClean="0">
                <a:latin typeface="Times New Roman"/>
                <a:cs typeface="Times New Roman"/>
              </a:rPr>
              <a:t>ơng</a:t>
            </a:r>
            <a:r>
              <a:rPr sz="1200" spc="-125" dirty="0" smtClean="0">
                <a:latin typeface="Times New Roman"/>
                <a:cs typeface="Times New Roman"/>
              </a:rPr>
              <a:t>  </a:t>
            </a:r>
            <a:r>
              <a:rPr sz="1200" spc="-5" dirty="0">
                <a:latin typeface="Times New Roman"/>
                <a:cs typeface="Times New Roman"/>
              </a:rPr>
              <a:t>tiện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2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sz="1200" dirty="0">
                <a:latin typeface="Times New Roman"/>
                <a:cs typeface="Times New Roman"/>
              </a:rPr>
              <a:t>2.13. </a:t>
            </a:r>
            <a:r>
              <a:rPr sz="1200" spc="-5" dirty="0" smtClean="0">
                <a:latin typeface="Times New Roman"/>
                <a:cs typeface="Times New Roman"/>
              </a:rPr>
              <a:t>TR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ỜNG </a:t>
            </a:r>
            <a:r>
              <a:rPr sz="1200" spc="-5" dirty="0">
                <a:latin typeface="Times New Roman"/>
                <a:cs typeface="Times New Roman"/>
              </a:rPr>
              <a:t>HỢP CHỞ </a:t>
            </a:r>
            <a:r>
              <a:rPr sz="1200" spc="-5" dirty="0" smtClean="0">
                <a:latin typeface="Times New Roman"/>
                <a:cs typeface="Times New Roman"/>
              </a:rPr>
              <a:t>NG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ỜI </a:t>
            </a:r>
            <a:r>
              <a:rPr sz="1200" dirty="0">
                <a:latin typeface="Times New Roman"/>
                <a:cs typeface="Times New Roman"/>
              </a:rPr>
              <a:t>TRÊN </a:t>
            </a: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CHỞ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HÀNG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40"/>
              </a:spcBef>
            </a:pPr>
            <a:r>
              <a:rPr sz="1200" spc="-15" dirty="0">
                <a:latin typeface="Times New Roman"/>
                <a:cs typeface="Times New Roman"/>
              </a:rPr>
              <a:t>1.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5" dirty="0" err="1">
                <a:latin typeface="Times New Roman"/>
                <a:cs typeface="Times New Roman"/>
              </a:rPr>
              <a:t>Chỉ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0" dirty="0" smtClean="0">
                <a:latin typeface="Times New Roman"/>
                <a:cs typeface="Times New Roman"/>
              </a:rPr>
              <a:t>đ</a:t>
            </a:r>
            <a:r>
              <a:rPr lang="vi-VN" sz="1200" spc="-100" dirty="0" smtClean="0">
                <a:latin typeface="Times New Roman"/>
                <a:cs typeface="Times New Roman"/>
              </a:rPr>
              <a:t>ư</a:t>
            </a:r>
            <a:r>
              <a:rPr sz="1200" spc="-100" dirty="0" err="1" smtClean="0">
                <a:latin typeface="Times New Roman"/>
                <a:cs typeface="Times New Roman"/>
              </a:rPr>
              <a:t>ợc</a:t>
            </a:r>
            <a:r>
              <a:rPr sz="1200" spc="-45" dirty="0" smtClean="0">
                <a:latin typeface="Times New Roman"/>
                <a:cs typeface="Times New Roman"/>
              </a:rPr>
              <a:t> </a:t>
            </a:r>
            <a:r>
              <a:rPr sz="1200" spc="-20" dirty="0" err="1">
                <a:latin typeface="Times New Roman"/>
                <a:cs typeface="Times New Roman"/>
              </a:rPr>
              <a:t>chở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95" dirty="0" smtClean="0">
                <a:latin typeface="Times New Roman"/>
                <a:cs typeface="Times New Roman"/>
              </a:rPr>
              <a:t>ng</a:t>
            </a:r>
            <a:r>
              <a:rPr lang="vi-VN" sz="1200" spc="-95" dirty="0" smtClean="0">
                <a:latin typeface="Times New Roman"/>
                <a:cs typeface="Times New Roman"/>
              </a:rPr>
              <a:t>ư</a:t>
            </a:r>
            <a:r>
              <a:rPr sz="1200" spc="-95" dirty="0" err="1" smtClean="0">
                <a:latin typeface="Times New Roman"/>
                <a:cs typeface="Times New Roman"/>
              </a:rPr>
              <a:t>ời</a:t>
            </a:r>
            <a:r>
              <a:rPr sz="1200" spc="-35" dirty="0" smtClean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trên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xe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ô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tô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chở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hàng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trong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20" dirty="0" err="1">
                <a:latin typeface="Times New Roman"/>
                <a:cs typeface="Times New Roman"/>
              </a:rPr>
              <a:t>các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80" dirty="0" err="1" smtClean="0">
                <a:latin typeface="Times New Roman"/>
                <a:cs typeface="Times New Roman"/>
              </a:rPr>
              <a:t>tr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hợp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sau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đây: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19</a:t>
            </a:fld>
            <a:endParaRPr spc="-35" dirty="0"/>
          </a:p>
        </p:txBody>
      </p:sp>
      <p:sp>
        <p:nvSpPr>
          <p:cNvPr id="2" name="object 2"/>
          <p:cNvSpPr txBox="1"/>
          <p:nvPr/>
        </p:nvSpPr>
        <p:spPr>
          <a:xfrm>
            <a:off x="1247952" y="856234"/>
            <a:ext cx="5608955" cy="8728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indent="456565" algn="just">
              <a:lnSpc>
                <a:spcPct val="110000"/>
              </a:lnSpc>
              <a:spcBef>
                <a:spcPts val="100"/>
              </a:spcBef>
              <a:buAutoNum type="alphaLcParenR"/>
              <a:tabLst>
                <a:tab pos="626110" algn="l"/>
              </a:tabLst>
            </a:pPr>
            <a:r>
              <a:rPr sz="1200" dirty="0" err="1">
                <a:latin typeface="Times New Roman"/>
                <a:cs typeface="Times New Roman"/>
              </a:rPr>
              <a:t>Chở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làm </a:t>
            </a:r>
            <a:r>
              <a:rPr sz="1200" spc="-5" dirty="0">
                <a:latin typeface="Times New Roman"/>
                <a:cs typeface="Times New Roman"/>
              </a:rPr>
              <a:t>nhiệm </a:t>
            </a:r>
            <a:r>
              <a:rPr sz="1200" dirty="0">
                <a:latin typeface="Times New Roman"/>
                <a:cs typeface="Times New Roman"/>
              </a:rPr>
              <a:t>vụ </a:t>
            </a:r>
            <a:r>
              <a:rPr sz="1200" spc="-5" dirty="0">
                <a:latin typeface="Times New Roman"/>
                <a:cs typeface="Times New Roman"/>
              </a:rPr>
              <a:t>phòng, </a:t>
            </a:r>
            <a:r>
              <a:rPr sz="1200" dirty="0">
                <a:latin typeface="Times New Roman"/>
                <a:cs typeface="Times New Roman"/>
              </a:rPr>
              <a:t>chống </a:t>
            </a:r>
            <a:r>
              <a:rPr sz="1200" spc="-5" dirty="0">
                <a:latin typeface="Times New Roman"/>
                <a:cs typeface="Times New Roman"/>
              </a:rPr>
              <a:t>thiên </a:t>
            </a:r>
            <a:r>
              <a:rPr sz="1200" dirty="0">
                <a:latin typeface="Times New Roman"/>
                <a:cs typeface="Times New Roman"/>
              </a:rPr>
              <a:t>tai hoặc </a:t>
            </a:r>
            <a:r>
              <a:rPr sz="1200" spc="-5" dirty="0">
                <a:latin typeface="Times New Roman"/>
                <a:cs typeface="Times New Roman"/>
              </a:rPr>
              <a:t>thực hiện </a:t>
            </a:r>
            <a:r>
              <a:rPr sz="1200" dirty="0">
                <a:latin typeface="Times New Roman"/>
                <a:cs typeface="Times New Roman"/>
              </a:rPr>
              <a:t>nhiệm vụ </a:t>
            </a:r>
            <a:r>
              <a:rPr sz="1200" spc="-60" dirty="0">
                <a:latin typeface="Times New Roman"/>
                <a:cs typeface="Times New Roman"/>
              </a:rPr>
              <a:t>khẩn  </a:t>
            </a:r>
            <a:r>
              <a:rPr sz="1200" spc="-5" dirty="0">
                <a:latin typeface="Times New Roman"/>
                <a:cs typeface="Times New Roman"/>
              </a:rPr>
              <a:t>cấp; chở </a:t>
            </a:r>
            <a:r>
              <a:rPr sz="1200" dirty="0">
                <a:latin typeface="Times New Roman"/>
                <a:cs typeface="Times New Roman"/>
              </a:rPr>
              <a:t>cán bộ, </a:t>
            </a:r>
            <a:r>
              <a:rPr sz="1200" spc="-5" dirty="0">
                <a:latin typeface="Times New Roman"/>
                <a:cs typeface="Times New Roman"/>
              </a:rPr>
              <a:t>chiến sĩ của </a:t>
            </a:r>
            <a:r>
              <a:rPr sz="1200" spc="-5" dirty="0" err="1">
                <a:latin typeface="Times New Roman"/>
                <a:cs typeface="Times New Roman"/>
              </a:rPr>
              <a:t>lực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l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ợng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vũ trang </a:t>
            </a:r>
            <a:r>
              <a:rPr sz="1200" spc="-5" dirty="0">
                <a:latin typeface="Times New Roman"/>
                <a:cs typeface="Times New Roman"/>
              </a:rPr>
              <a:t>nhân dân </a:t>
            </a:r>
            <a:r>
              <a:rPr sz="1200" dirty="0">
                <a:latin typeface="Times New Roman"/>
                <a:cs typeface="Times New Roman"/>
              </a:rPr>
              <a:t>đi làm nhiệm vụ; </a:t>
            </a:r>
            <a:r>
              <a:rPr sz="1200" spc="-5" dirty="0" err="1">
                <a:latin typeface="Times New Roman"/>
                <a:cs typeface="Times New Roman"/>
              </a:rPr>
              <a:t>chở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195" dirty="0">
                <a:latin typeface="Times New Roman"/>
                <a:cs typeface="Times New Roman"/>
              </a:rPr>
              <a:t>bị  </a:t>
            </a:r>
            <a:r>
              <a:rPr sz="1200" spc="-5" dirty="0">
                <a:latin typeface="Times New Roman"/>
                <a:cs typeface="Times New Roman"/>
              </a:rPr>
              <a:t>nạn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>
                <a:latin typeface="Times New Roman"/>
                <a:cs typeface="Times New Roman"/>
              </a:rPr>
              <a:t>cấp</a:t>
            </a:r>
            <a:r>
              <a:rPr sz="1200" dirty="0">
                <a:latin typeface="Times New Roman"/>
                <a:cs typeface="Times New Roman"/>
              </a:rPr>
              <a:t> cứu;</a:t>
            </a:r>
          </a:p>
          <a:p>
            <a:pPr marL="12700" marR="6985" indent="456565" algn="just">
              <a:lnSpc>
                <a:spcPct val="110000"/>
              </a:lnSpc>
              <a:spcBef>
                <a:spcPts val="610"/>
              </a:spcBef>
              <a:buAutoNum type="alphaLcParenR"/>
              <a:tabLst>
                <a:tab pos="640715" algn="l"/>
              </a:tabLst>
            </a:pPr>
            <a:r>
              <a:rPr sz="1200" dirty="0">
                <a:latin typeface="Times New Roman"/>
                <a:cs typeface="Times New Roman"/>
              </a:rPr>
              <a:t>Chở công </a:t>
            </a:r>
            <a:r>
              <a:rPr sz="1200" spc="-5" dirty="0">
                <a:latin typeface="Times New Roman"/>
                <a:cs typeface="Times New Roman"/>
              </a:rPr>
              <a:t>nhân </a:t>
            </a:r>
            <a:r>
              <a:rPr sz="1200" spc="5" dirty="0">
                <a:latin typeface="Times New Roman"/>
                <a:cs typeface="Times New Roman"/>
              </a:rPr>
              <a:t>duy </a:t>
            </a:r>
            <a:r>
              <a:rPr sz="1200" dirty="0">
                <a:latin typeface="Times New Roman"/>
                <a:cs typeface="Times New Roman"/>
              </a:rPr>
              <a:t>tu, </a:t>
            </a:r>
            <a:r>
              <a:rPr sz="1200" dirty="0" err="1">
                <a:latin typeface="Times New Roman"/>
                <a:cs typeface="Times New Roman"/>
              </a:rPr>
              <a:t>bảo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d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ỡng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bộ; </a:t>
            </a:r>
            <a:r>
              <a:rPr sz="1200" dirty="0" err="1">
                <a:latin typeface="Times New Roman"/>
                <a:cs typeface="Times New Roman"/>
              </a:rPr>
              <a:t>chở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>
                <a:latin typeface="Times New Roman"/>
                <a:cs typeface="Times New Roman"/>
              </a:rPr>
              <a:t>thực hành </a:t>
            </a:r>
            <a:r>
              <a:rPr sz="1200" dirty="0" err="1">
                <a:latin typeface="Times New Roman"/>
                <a:cs typeface="Times New Roman"/>
              </a:rPr>
              <a:t>lái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xe</a:t>
            </a:r>
            <a:r>
              <a:rPr lang="en-US" sz="1200" spc="5" dirty="0">
                <a:latin typeface="Times New Roman"/>
                <a:cs typeface="Times New Roman"/>
              </a:rPr>
              <a:t> </a:t>
            </a:r>
            <a:r>
              <a:rPr lang="en-US" sz="1200" spc="5" dirty="0" err="1" smtClean="0">
                <a:latin typeface="Times New Roman"/>
                <a:cs typeface="Times New Roman"/>
              </a:rPr>
              <a:t>trên</a:t>
            </a:r>
            <a:r>
              <a:rPr lang="en-US" sz="1200" spc="5" dirty="0" smtClean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xe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tập </a:t>
            </a:r>
            <a:r>
              <a:rPr sz="1200" dirty="0">
                <a:latin typeface="Times New Roman"/>
                <a:cs typeface="Times New Roman"/>
              </a:rPr>
              <a:t>lái; </a:t>
            </a:r>
            <a:r>
              <a:rPr sz="1200" dirty="0" err="1">
                <a:latin typeface="Times New Roman"/>
                <a:cs typeface="Times New Roman"/>
              </a:rPr>
              <a:t>chở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ng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ời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diễu </a:t>
            </a:r>
            <a:r>
              <a:rPr sz="1200" spc="-5" dirty="0">
                <a:latin typeface="Times New Roman"/>
                <a:cs typeface="Times New Roman"/>
              </a:rPr>
              <a:t>hành </a:t>
            </a:r>
            <a:r>
              <a:rPr sz="1200" dirty="0">
                <a:latin typeface="Times New Roman"/>
                <a:cs typeface="Times New Roman"/>
              </a:rPr>
              <a:t>theo</a:t>
            </a:r>
            <a:r>
              <a:rPr sz="1200" spc="-1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đoàn;</a:t>
            </a:r>
            <a:endParaRPr sz="1200" dirty="0">
              <a:latin typeface="Times New Roman"/>
              <a:cs typeface="Times New Roman"/>
            </a:endParaRPr>
          </a:p>
          <a:p>
            <a:pPr marL="12700" marR="6985" indent="456565" algn="just">
              <a:lnSpc>
                <a:spcPct val="110000"/>
              </a:lnSpc>
              <a:spcBef>
                <a:spcPts val="600"/>
              </a:spcBef>
              <a:buAutoNum type="alphaLcParenR"/>
              <a:tabLst>
                <a:tab pos="631825" algn="l"/>
              </a:tabLst>
            </a:pPr>
            <a:r>
              <a:rPr sz="1200" spc="-5" dirty="0">
                <a:latin typeface="Times New Roman"/>
                <a:cs typeface="Times New Roman"/>
              </a:rPr>
              <a:t>Giải </a:t>
            </a:r>
            <a:r>
              <a:rPr sz="1200" dirty="0" err="1">
                <a:latin typeface="Times New Roman"/>
                <a:cs typeface="Times New Roman"/>
              </a:rPr>
              <a:t>tỏa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ng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ời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ra khỏi khu vực </a:t>
            </a:r>
            <a:r>
              <a:rPr sz="1200" spc="-5" dirty="0">
                <a:latin typeface="Times New Roman"/>
                <a:cs typeface="Times New Roman"/>
              </a:rPr>
              <a:t>nguy </a:t>
            </a:r>
            <a:r>
              <a:rPr sz="1200" dirty="0">
                <a:latin typeface="Times New Roman"/>
                <a:cs typeface="Times New Roman"/>
              </a:rPr>
              <a:t>hiểm hoặc </a:t>
            </a:r>
            <a:r>
              <a:rPr sz="1200" dirty="0" err="1">
                <a:latin typeface="Times New Roman"/>
                <a:cs typeface="Times New Roman"/>
              </a:rPr>
              <a:t>trong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</a:t>
            </a:r>
            <a:r>
              <a:rPr sz="1200" spc="-5" dirty="0">
                <a:latin typeface="Times New Roman"/>
                <a:cs typeface="Times New Roman"/>
              </a:rPr>
              <a:t>khẩn cấp </a:t>
            </a:r>
            <a:r>
              <a:rPr sz="1200" spc="-95" dirty="0">
                <a:latin typeface="Times New Roman"/>
                <a:cs typeface="Times New Roman"/>
              </a:rPr>
              <a:t>khác  </a:t>
            </a:r>
            <a:r>
              <a:rPr sz="1200" dirty="0">
                <a:latin typeface="Times New Roman"/>
                <a:cs typeface="Times New Roman"/>
              </a:rPr>
              <a:t>theo quy </a:t>
            </a:r>
            <a:r>
              <a:rPr sz="1200" spc="-5" dirty="0">
                <a:latin typeface="Times New Roman"/>
                <a:cs typeface="Times New Roman"/>
              </a:rPr>
              <a:t>định </a:t>
            </a:r>
            <a:r>
              <a:rPr sz="1200" dirty="0">
                <a:latin typeface="Times New Roman"/>
                <a:cs typeface="Times New Roman"/>
              </a:rPr>
              <a:t>của </a:t>
            </a:r>
            <a:r>
              <a:rPr sz="1200" spc="-5" dirty="0">
                <a:latin typeface="Times New Roman"/>
                <a:cs typeface="Times New Roman"/>
              </a:rPr>
              <a:t>pháp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luật.</a:t>
            </a:r>
          </a:p>
          <a:p>
            <a:pPr marL="12700" marR="6985" indent="456565" algn="just">
              <a:lnSpc>
                <a:spcPct val="110000"/>
              </a:lnSpc>
              <a:spcBef>
                <a:spcPts val="615"/>
              </a:spcBef>
            </a:pPr>
            <a:r>
              <a:rPr sz="1200" dirty="0">
                <a:latin typeface="Times New Roman"/>
                <a:cs typeface="Times New Roman"/>
              </a:rPr>
              <a:t>2. </a:t>
            </a: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dirty="0" err="1">
                <a:latin typeface="Times New Roman"/>
                <a:cs typeface="Times New Roman"/>
              </a:rPr>
              <a:t>chở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ng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ời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trong </a:t>
            </a:r>
            <a:r>
              <a:rPr sz="1200" dirty="0" err="1">
                <a:latin typeface="Times New Roman"/>
                <a:cs typeface="Times New Roman"/>
              </a:rPr>
              <a:t>các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spc="-5" dirty="0">
                <a:latin typeface="Times New Roman"/>
                <a:cs typeface="Times New Roman"/>
              </a:rPr>
              <a:t>nêu </a:t>
            </a:r>
            <a:r>
              <a:rPr sz="1200" dirty="0">
                <a:latin typeface="Times New Roman"/>
                <a:cs typeface="Times New Roman"/>
              </a:rPr>
              <a:t>trên phải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thùng cố </a:t>
            </a:r>
            <a:r>
              <a:rPr sz="1200" spc="-75" dirty="0">
                <a:latin typeface="Times New Roman"/>
                <a:cs typeface="Times New Roman"/>
              </a:rPr>
              <a:t>định,  </a:t>
            </a:r>
            <a:r>
              <a:rPr sz="1200" spc="-5" dirty="0">
                <a:latin typeface="Times New Roman"/>
                <a:cs typeface="Times New Roman"/>
              </a:rPr>
              <a:t>bảo đảm </a:t>
            </a:r>
            <a:r>
              <a:rPr sz="1200" dirty="0">
                <a:latin typeface="Times New Roman"/>
                <a:cs typeface="Times New Roman"/>
              </a:rPr>
              <a:t>an </a:t>
            </a:r>
            <a:r>
              <a:rPr sz="1200" spc="-5" dirty="0">
                <a:latin typeface="Times New Roman"/>
                <a:cs typeface="Times New Roman"/>
              </a:rPr>
              <a:t>toàn </a:t>
            </a:r>
            <a:r>
              <a:rPr sz="1200" dirty="0">
                <a:latin typeface="Times New Roman"/>
                <a:cs typeface="Times New Roman"/>
              </a:rPr>
              <a:t>khi tham </a:t>
            </a:r>
            <a:r>
              <a:rPr sz="1200" spc="-5" dirty="0">
                <a:latin typeface="Times New Roman"/>
                <a:cs typeface="Times New Roman"/>
              </a:rPr>
              <a:t>gia giao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thông.</a:t>
            </a:r>
            <a:endParaRPr sz="1200" dirty="0">
              <a:latin typeface="Times New Roman"/>
              <a:cs typeface="Times New Roman"/>
            </a:endParaRPr>
          </a:p>
          <a:p>
            <a:pPr marL="354965" lvl="1" indent="-342900">
              <a:lnSpc>
                <a:spcPct val="100000"/>
              </a:lnSpc>
              <a:spcBef>
                <a:spcPts val="745"/>
              </a:spcBef>
              <a:buAutoNum type="arabicPeriod" startAt="14"/>
              <a:tabLst>
                <a:tab pos="355600" algn="l"/>
              </a:tabLst>
            </a:pPr>
            <a:r>
              <a:rPr sz="1200" spc="-5" dirty="0">
                <a:latin typeface="Times New Roman"/>
                <a:cs typeface="Times New Roman"/>
              </a:rPr>
              <a:t>QUYỀN 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U </a:t>
            </a:r>
            <a:r>
              <a:rPr sz="1200" spc="-5" dirty="0">
                <a:latin typeface="Times New Roman"/>
                <a:cs typeface="Times New Roman"/>
              </a:rPr>
              <a:t>TIÊN CỦA MỘT SỐ XE</a:t>
            </a:r>
            <a:endParaRPr sz="1200" dirty="0">
              <a:latin typeface="Times New Roman"/>
              <a:cs typeface="Times New Roman"/>
            </a:endParaRPr>
          </a:p>
          <a:p>
            <a:pPr marL="469265" lvl="2" indent="-457200">
              <a:lnSpc>
                <a:spcPct val="100000"/>
              </a:lnSpc>
              <a:spcBef>
                <a:spcPts val="765"/>
              </a:spcBef>
              <a:buAutoNum type="arabicPeriod"/>
              <a:tabLst>
                <a:tab pos="469900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Các </a:t>
            </a:r>
            <a:r>
              <a:rPr sz="1200" b="1" dirty="0" err="1">
                <a:latin typeface="Times New Roman"/>
                <a:cs typeface="Times New Roman"/>
              </a:rPr>
              <a:t>xe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65" dirty="0" smtClean="0">
                <a:latin typeface="Times New Roman"/>
                <a:cs typeface="Times New Roman"/>
              </a:rPr>
              <a:t>đ</a:t>
            </a:r>
            <a:r>
              <a:rPr lang="vi-VN" sz="1200" b="1" spc="-65" dirty="0" smtClean="0">
                <a:latin typeface="Times New Roman"/>
                <a:cs typeface="Times New Roman"/>
              </a:rPr>
              <a:t>ư</a:t>
            </a:r>
            <a:r>
              <a:rPr sz="1200" b="1" spc="-65" dirty="0" err="1" smtClean="0">
                <a:latin typeface="Times New Roman"/>
                <a:cs typeface="Times New Roman"/>
              </a:rPr>
              <a:t>ợc</a:t>
            </a:r>
            <a:r>
              <a:rPr sz="1200" b="1" spc="-65" dirty="0" smtClean="0">
                <a:latin typeface="Times New Roman"/>
                <a:cs typeface="Times New Roman"/>
              </a:rPr>
              <a:t> </a:t>
            </a:r>
            <a:r>
              <a:rPr sz="1200" b="1" dirty="0" err="1">
                <a:latin typeface="Times New Roman"/>
                <a:cs typeface="Times New Roman"/>
              </a:rPr>
              <a:t>quyền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lang="vi-VN" sz="1200" b="1" spc="-130" dirty="0" smtClean="0">
                <a:latin typeface="Times New Roman"/>
                <a:cs typeface="Times New Roman"/>
              </a:rPr>
              <a:t>ư</a:t>
            </a:r>
            <a:r>
              <a:rPr sz="1200" b="1" spc="-130" dirty="0" smtClean="0">
                <a:latin typeface="Times New Roman"/>
                <a:cs typeface="Times New Roman"/>
              </a:rPr>
              <a:t>u </a:t>
            </a:r>
            <a:r>
              <a:rPr lang="en-US" sz="1200" b="1" spc="-130" dirty="0" smtClean="0">
                <a:latin typeface="Times New Roman"/>
                <a:cs typeface="Times New Roman"/>
              </a:rPr>
              <a:t> </a:t>
            </a:r>
            <a:r>
              <a:rPr sz="1200" b="1" spc="-5" dirty="0" err="1" smtClean="0">
                <a:latin typeface="Times New Roman"/>
                <a:cs typeface="Times New Roman"/>
              </a:rPr>
              <a:t>tiên</a:t>
            </a:r>
            <a:r>
              <a:rPr sz="1200" b="1" spc="-5" dirty="0" smtClean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đi </a:t>
            </a:r>
            <a:r>
              <a:rPr sz="1200" b="1" spc="-5" dirty="0">
                <a:latin typeface="Times New Roman"/>
                <a:cs typeface="Times New Roman"/>
              </a:rPr>
              <a:t>qua </a:t>
            </a:r>
            <a:r>
              <a:rPr sz="1200" b="1" spc="-55" dirty="0" smtClean="0">
                <a:latin typeface="Times New Roman"/>
                <a:cs typeface="Times New Roman"/>
              </a:rPr>
              <a:t>đ</a:t>
            </a:r>
            <a:r>
              <a:rPr lang="vi-VN" sz="1200" b="1" spc="-55" dirty="0" smtClean="0">
                <a:latin typeface="Times New Roman"/>
                <a:cs typeface="Times New Roman"/>
              </a:rPr>
              <a:t>ư</a:t>
            </a:r>
            <a:r>
              <a:rPr sz="1200" b="1" spc="-55" dirty="0" err="1" smtClean="0">
                <a:latin typeface="Times New Roman"/>
                <a:cs typeface="Times New Roman"/>
              </a:rPr>
              <a:t>ờng</a:t>
            </a:r>
            <a:r>
              <a:rPr sz="1200" b="1" spc="-55" dirty="0" smtClean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giao</a:t>
            </a:r>
            <a:r>
              <a:rPr sz="1200" b="1" spc="5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nhau</a:t>
            </a:r>
            <a:endParaRPr sz="1200" dirty="0">
              <a:latin typeface="Times New Roman"/>
              <a:cs typeface="Times New Roman"/>
            </a:endParaRPr>
          </a:p>
          <a:p>
            <a:pPr marL="12700" marR="6985" indent="456565">
              <a:lnSpc>
                <a:spcPct val="110800"/>
              </a:lnSpc>
              <a:spcBef>
                <a:spcPts val="565"/>
              </a:spcBef>
            </a:pPr>
            <a:r>
              <a:rPr sz="1200" spc="-5" dirty="0">
                <a:latin typeface="Times New Roman"/>
                <a:cs typeface="Times New Roman"/>
              </a:rPr>
              <a:t>Những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sau </a:t>
            </a:r>
            <a:r>
              <a:rPr sz="1200" spc="5" dirty="0" err="1">
                <a:latin typeface="Times New Roman"/>
                <a:cs typeface="Times New Roman"/>
              </a:rPr>
              <a:t>đây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quyền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ưu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tr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khác </a:t>
            </a:r>
            <a:r>
              <a:rPr sz="1200" dirty="0">
                <a:latin typeface="Times New Roman"/>
                <a:cs typeface="Times New Roman"/>
              </a:rPr>
              <a:t>khi qua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giao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nhau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từ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bất</a:t>
            </a:r>
            <a:r>
              <a:rPr lang="en-US" sz="1200" spc="-5" dirty="0" smtClean="0">
                <a:latin typeface="Times New Roman"/>
                <a:cs typeface="Times New Roman"/>
              </a:rPr>
              <a:t>  </a:t>
            </a:r>
            <a:r>
              <a:rPr sz="1200" spc="5" dirty="0" err="1" smtClean="0">
                <a:latin typeface="Times New Roman"/>
                <a:cs typeface="Times New Roman"/>
              </a:rPr>
              <a:t>kỳ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nào tới, theo thứ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tự:</a:t>
            </a:r>
          </a:p>
          <a:p>
            <a:pPr marL="625475" lvl="3" indent="-156845">
              <a:lnSpc>
                <a:spcPct val="100000"/>
              </a:lnSpc>
              <a:spcBef>
                <a:spcPts val="745"/>
              </a:spcBef>
              <a:buAutoNum type="alphaLcParenR"/>
              <a:tabLst>
                <a:tab pos="626110" algn="l"/>
              </a:tabLst>
            </a:pPr>
            <a:r>
              <a:rPr sz="1200" spc="-5" dirty="0">
                <a:latin typeface="Times New Roman"/>
                <a:cs typeface="Times New Roman"/>
              </a:rPr>
              <a:t>Xe chữa </a:t>
            </a:r>
            <a:r>
              <a:rPr sz="1200" dirty="0">
                <a:latin typeface="Times New Roman"/>
                <a:cs typeface="Times New Roman"/>
              </a:rPr>
              <a:t>cháy đi </a:t>
            </a:r>
            <a:r>
              <a:rPr sz="1200" spc="-5" dirty="0">
                <a:latin typeface="Times New Roman"/>
                <a:cs typeface="Times New Roman"/>
              </a:rPr>
              <a:t>làm </a:t>
            </a:r>
            <a:r>
              <a:rPr sz="1200" dirty="0">
                <a:latin typeface="Times New Roman"/>
                <a:cs typeface="Times New Roman"/>
              </a:rPr>
              <a:t>nhiệm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vụ;</a:t>
            </a:r>
          </a:p>
          <a:p>
            <a:pPr marL="644525" lvl="3" indent="-175895">
              <a:lnSpc>
                <a:spcPct val="100000"/>
              </a:lnSpc>
              <a:spcBef>
                <a:spcPts val="745"/>
              </a:spcBef>
              <a:buAutoNum type="alphaLcParenR"/>
              <a:tabLst>
                <a:tab pos="645160" algn="l"/>
              </a:tabLst>
            </a:pPr>
            <a:r>
              <a:rPr sz="1200" spc="-5" dirty="0">
                <a:latin typeface="Times New Roman"/>
                <a:cs typeface="Times New Roman"/>
              </a:rPr>
              <a:t>Xe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quân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sự,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công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làm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nhiệm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vụ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khẩn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cấp,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đoàn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cảnh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sát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dẫn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;</a:t>
            </a:r>
            <a:endParaRPr sz="1200" dirty="0">
              <a:latin typeface="Times New Roman"/>
              <a:cs typeface="Times New Roman"/>
            </a:endParaRPr>
          </a:p>
          <a:p>
            <a:pPr marL="625475" lvl="3" indent="-156845">
              <a:lnSpc>
                <a:spcPct val="100000"/>
              </a:lnSpc>
              <a:spcBef>
                <a:spcPts val="755"/>
              </a:spcBef>
              <a:buAutoNum type="alphaLcParenR" startAt="3"/>
              <a:tabLst>
                <a:tab pos="626110" algn="l"/>
              </a:tabLst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spc="-5" dirty="0" err="1">
                <a:latin typeface="Times New Roman"/>
                <a:cs typeface="Times New Roman"/>
              </a:rPr>
              <a:t>cứu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đang thực hiện </a:t>
            </a:r>
            <a:r>
              <a:rPr sz="1200" spc="-5" dirty="0">
                <a:latin typeface="Times New Roman"/>
                <a:cs typeface="Times New Roman"/>
              </a:rPr>
              <a:t>nhiệm </a:t>
            </a:r>
            <a:r>
              <a:rPr sz="1200" dirty="0">
                <a:latin typeface="Times New Roman"/>
                <a:cs typeface="Times New Roman"/>
              </a:rPr>
              <a:t>vụ cấp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cứu;</a:t>
            </a:r>
          </a:p>
          <a:p>
            <a:pPr marL="12700" marR="6985" lvl="3" indent="456565">
              <a:lnSpc>
                <a:spcPct val="110000"/>
              </a:lnSpc>
              <a:spcBef>
                <a:spcPts val="600"/>
              </a:spcBef>
              <a:buAutoNum type="alphaLcParenR" startAt="3"/>
              <a:tabLst>
                <a:tab pos="637540" algn="l"/>
              </a:tabLst>
            </a:pPr>
            <a:r>
              <a:rPr sz="1200" spc="-15" dirty="0">
                <a:latin typeface="Times New Roman"/>
                <a:cs typeface="Times New Roman"/>
              </a:rPr>
              <a:t>Xe hộ đê, </a:t>
            </a:r>
            <a:r>
              <a:rPr sz="1200" spc="-10" dirty="0">
                <a:latin typeface="Times New Roman"/>
                <a:cs typeface="Times New Roman"/>
              </a:rPr>
              <a:t>xe </a:t>
            </a:r>
            <a:r>
              <a:rPr sz="1200" spc="-15" dirty="0">
                <a:latin typeface="Times New Roman"/>
                <a:cs typeface="Times New Roman"/>
              </a:rPr>
              <a:t>đi làm </a:t>
            </a:r>
            <a:r>
              <a:rPr sz="1200" spc="-20" dirty="0">
                <a:latin typeface="Times New Roman"/>
                <a:cs typeface="Times New Roman"/>
              </a:rPr>
              <a:t>nhiệm </a:t>
            </a:r>
            <a:r>
              <a:rPr sz="1200" spc="-10" dirty="0">
                <a:latin typeface="Times New Roman"/>
                <a:cs typeface="Times New Roman"/>
              </a:rPr>
              <a:t>vụ </a:t>
            </a:r>
            <a:r>
              <a:rPr sz="1200" spc="-15" dirty="0">
                <a:latin typeface="Times New Roman"/>
                <a:cs typeface="Times New Roman"/>
              </a:rPr>
              <a:t>khắc phục </a:t>
            </a:r>
            <a:r>
              <a:rPr sz="1200" spc="-10" dirty="0">
                <a:latin typeface="Times New Roman"/>
                <a:cs typeface="Times New Roman"/>
              </a:rPr>
              <a:t>sự </a:t>
            </a:r>
            <a:r>
              <a:rPr sz="1200" spc="-15" dirty="0">
                <a:latin typeface="Times New Roman"/>
                <a:cs typeface="Times New Roman"/>
              </a:rPr>
              <a:t>cố </a:t>
            </a:r>
            <a:r>
              <a:rPr sz="1200" spc="-20" dirty="0">
                <a:latin typeface="Times New Roman"/>
                <a:cs typeface="Times New Roman"/>
              </a:rPr>
              <a:t>thiên tai, </a:t>
            </a:r>
            <a:r>
              <a:rPr sz="1200" spc="-15" dirty="0">
                <a:latin typeface="Times New Roman"/>
                <a:cs typeface="Times New Roman"/>
              </a:rPr>
              <a:t>dịch </a:t>
            </a:r>
            <a:r>
              <a:rPr sz="1200" spc="-20" dirty="0">
                <a:latin typeface="Times New Roman"/>
                <a:cs typeface="Times New Roman"/>
              </a:rPr>
              <a:t>bệnh </a:t>
            </a:r>
            <a:r>
              <a:rPr sz="1200" spc="-15" dirty="0">
                <a:latin typeface="Times New Roman"/>
                <a:cs typeface="Times New Roman"/>
              </a:rPr>
              <a:t>hoặc </a:t>
            </a:r>
            <a:r>
              <a:rPr sz="1200" spc="-10" dirty="0">
                <a:latin typeface="Times New Roman"/>
                <a:cs typeface="Times New Roman"/>
              </a:rPr>
              <a:t>xe </a:t>
            </a:r>
            <a:r>
              <a:rPr sz="1200" spc="-15" dirty="0">
                <a:latin typeface="Times New Roman"/>
                <a:cs typeface="Times New Roman"/>
              </a:rPr>
              <a:t>đi </a:t>
            </a:r>
            <a:r>
              <a:rPr sz="1200" spc="-20" dirty="0">
                <a:latin typeface="Times New Roman"/>
                <a:cs typeface="Times New Roman"/>
              </a:rPr>
              <a:t>làm  nhiệm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vụ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trong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tình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trạng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khẩn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cấp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theo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quy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định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của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pháp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luật;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45"/>
              </a:spcBef>
            </a:pPr>
            <a:r>
              <a:rPr sz="1200" dirty="0">
                <a:latin typeface="Times New Roman"/>
                <a:cs typeface="Times New Roman"/>
              </a:rPr>
              <a:t>đ) </a:t>
            </a:r>
            <a:r>
              <a:rPr sz="1200" spc="-5" dirty="0">
                <a:latin typeface="Times New Roman"/>
                <a:cs typeface="Times New Roman"/>
              </a:rPr>
              <a:t>Đoàn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tang.</a:t>
            </a:r>
            <a:endParaRPr sz="1200" dirty="0">
              <a:latin typeface="Times New Roman"/>
              <a:cs typeface="Times New Roman"/>
            </a:endParaRPr>
          </a:p>
          <a:p>
            <a:pPr marL="448309" lvl="2" indent="-436245" algn="just">
              <a:lnSpc>
                <a:spcPct val="100000"/>
              </a:lnSpc>
              <a:spcBef>
                <a:spcPts val="780"/>
              </a:spcBef>
              <a:buAutoNum type="arabicPeriod" startAt="2"/>
              <a:tabLst>
                <a:tab pos="448945" algn="l"/>
              </a:tabLst>
            </a:pPr>
            <a:r>
              <a:rPr sz="1200" b="1" spc="-15" dirty="0">
                <a:latin typeface="Times New Roman"/>
                <a:cs typeface="Times New Roman"/>
              </a:rPr>
              <a:t>Các </a:t>
            </a:r>
            <a:r>
              <a:rPr sz="1200" b="1" spc="-10" dirty="0" err="1">
                <a:latin typeface="Times New Roman"/>
                <a:cs typeface="Times New Roman"/>
              </a:rPr>
              <a:t>xe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spc="-85" dirty="0" smtClean="0">
                <a:latin typeface="Times New Roman"/>
                <a:cs typeface="Times New Roman"/>
              </a:rPr>
              <a:t>đ</a:t>
            </a:r>
            <a:r>
              <a:rPr lang="vi-VN" sz="1200" b="1" spc="-85" dirty="0" smtClean="0">
                <a:latin typeface="Times New Roman"/>
                <a:cs typeface="Times New Roman"/>
              </a:rPr>
              <a:t>ư</a:t>
            </a:r>
            <a:r>
              <a:rPr sz="1200" b="1" spc="-85" dirty="0" err="1" smtClean="0">
                <a:latin typeface="Times New Roman"/>
                <a:cs typeface="Times New Roman"/>
              </a:rPr>
              <a:t>ợc</a:t>
            </a:r>
            <a:r>
              <a:rPr sz="1200" b="1" spc="-85" dirty="0" smtClean="0">
                <a:latin typeface="Times New Roman"/>
                <a:cs typeface="Times New Roman"/>
              </a:rPr>
              <a:t> </a:t>
            </a:r>
            <a:r>
              <a:rPr sz="1200" b="1" spc="-15" dirty="0" err="1">
                <a:latin typeface="Times New Roman"/>
                <a:cs typeface="Times New Roman"/>
              </a:rPr>
              <a:t>vào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75" dirty="0" smtClean="0">
                <a:latin typeface="Times New Roman"/>
                <a:cs typeface="Times New Roman"/>
              </a:rPr>
              <a:t>đ</a:t>
            </a:r>
            <a:r>
              <a:rPr lang="vi-VN" sz="1200" b="1" spc="-75" dirty="0" smtClean="0">
                <a:latin typeface="Times New Roman"/>
                <a:cs typeface="Times New Roman"/>
              </a:rPr>
              <a:t>ư</a:t>
            </a:r>
            <a:r>
              <a:rPr sz="1200" b="1" spc="-75" dirty="0" err="1" smtClean="0">
                <a:latin typeface="Times New Roman"/>
                <a:cs typeface="Times New Roman"/>
              </a:rPr>
              <a:t>ờng</a:t>
            </a:r>
            <a:r>
              <a:rPr sz="1200" b="1" spc="-75" dirty="0" smtClean="0">
                <a:latin typeface="Times New Roman"/>
                <a:cs typeface="Times New Roman"/>
              </a:rPr>
              <a:t> </a:t>
            </a:r>
            <a:r>
              <a:rPr sz="1200" b="1" spc="-20" dirty="0">
                <a:latin typeface="Times New Roman"/>
                <a:cs typeface="Times New Roman"/>
              </a:rPr>
              <a:t>cấm, </a:t>
            </a:r>
            <a:r>
              <a:rPr sz="1200" b="1" spc="-75" dirty="0" smtClean="0">
                <a:latin typeface="Times New Roman"/>
                <a:cs typeface="Times New Roman"/>
              </a:rPr>
              <a:t>đ</a:t>
            </a:r>
            <a:r>
              <a:rPr lang="vi-VN" sz="1200" b="1" spc="-75" dirty="0" smtClean="0">
                <a:latin typeface="Times New Roman"/>
                <a:cs typeface="Times New Roman"/>
              </a:rPr>
              <a:t>ư</a:t>
            </a:r>
            <a:r>
              <a:rPr sz="1200" b="1" spc="-75" dirty="0" err="1" smtClean="0">
                <a:latin typeface="Times New Roman"/>
                <a:cs typeface="Times New Roman"/>
              </a:rPr>
              <a:t>ờng</a:t>
            </a:r>
            <a:r>
              <a:rPr sz="1200" b="1" spc="-75" dirty="0" smtClean="0">
                <a:latin typeface="Times New Roman"/>
                <a:cs typeface="Times New Roman"/>
              </a:rPr>
              <a:t> ng</a:t>
            </a:r>
            <a:r>
              <a:rPr lang="vi-VN" sz="1200" b="1" spc="-75" dirty="0" smtClean="0">
                <a:latin typeface="Times New Roman"/>
                <a:cs typeface="Times New Roman"/>
              </a:rPr>
              <a:t>ư</a:t>
            </a:r>
            <a:r>
              <a:rPr sz="1200" b="1" spc="-75" dirty="0" err="1" smtClean="0">
                <a:latin typeface="Times New Roman"/>
                <a:cs typeface="Times New Roman"/>
              </a:rPr>
              <a:t>ợc</a:t>
            </a:r>
            <a:r>
              <a:rPr sz="1200" b="1" spc="-75" dirty="0" smtClean="0">
                <a:latin typeface="Times New Roman"/>
                <a:cs typeface="Times New Roman"/>
              </a:rPr>
              <a:t> </a:t>
            </a:r>
            <a:r>
              <a:rPr sz="1200" b="1" spc="-20" dirty="0">
                <a:latin typeface="Times New Roman"/>
                <a:cs typeface="Times New Roman"/>
              </a:rPr>
              <a:t>chiều </a:t>
            </a:r>
            <a:r>
              <a:rPr sz="1200" b="1" spc="-10" dirty="0">
                <a:latin typeface="Times New Roman"/>
                <a:cs typeface="Times New Roman"/>
              </a:rPr>
              <a:t>và </a:t>
            </a:r>
            <a:r>
              <a:rPr sz="1200" b="1" spc="-20" dirty="0">
                <a:latin typeface="Times New Roman"/>
                <a:cs typeface="Times New Roman"/>
              </a:rPr>
              <a:t>không </a:t>
            </a:r>
            <a:r>
              <a:rPr sz="1200" b="1" spc="-10" dirty="0">
                <a:latin typeface="Times New Roman"/>
                <a:cs typeface="Times New Roman"/>
              </a:rPr>
              <a:t>bị </a:t>
            </a:r>
            <a:r>
              <a:rPr sz="1200" b="1" spc="-15" dirty="0">
                <a:latin typeface="Times New Roman"/>
                <a:cs typeface="Times New Roman"/>
              </a:rPr>
              <a:t>hạn </a:t>
            </a:r>
            <a:r>
              <a:rPr sz="1200" b="1" spc="-20" dirty="0">
                <a:latin typeface="Times New Roman"/>
                <a:cs typeface="Times New Roman"/>
              </a:rPr>
              <a:t>chế </a:t>
            </a:r>
            <a:r>
              <a:rPr sz="1200" b="1" spc="-15" dirty="0">
                <a:latin typeface="Times New Roman"/>
                <a:cs typeface="Times New Roman"/>
              </a:rPr>
              <a:t>tốc</a:t>
            </a:r>
            <a:r>
              <a:rPr sz="1200" b="1" spc="-19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độ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300"/>
              </a:lnSpc>
              <a:spcBef>
                <a:spcPts val="575"/>
              </a:spcBef>
            </a:pPr>
            <a:r>
              <a:rPr sz="1200" spc="-20" dirty="0">
                <a:latin typeface="Times New Roman"/>
                <a:cs typeface="Times New Roman"/>
              </a:rPr>
              <a:t>Các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xe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quy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định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tại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các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điểm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a,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b, </a:t>
            </a:r>
            <a:r>
              <a:rPr sz="1200" dirty="0">
                <a:latin typeface="Times New Roman"/>
                <a:cs typeface="Times New Roman"/>
              </a:rPr>
              <a:t>c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và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mục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2.1.4.1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nói trên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khi </a:t>
            </a:r>
            <a:r>
              <a:rPr sz="1200" spc="-15" dirty="0">
                <a:latin typeface="Times New Roman"/>
                <a:cs typeface="Times New Roman"/>
              </a:rPr>
              <a:t>đi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làm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nhiệm </a:t>
            </a:r>
            <a:r>
              <a:rPr sz="1200" spc="-15" dirty="0">
                <a:latin typeface="Times New Roman"/>
                <a:cs typeface="Times New Roman"/>
              </a:rPr>
              <a:t>vụ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phải  </a:t>
            </a:r>
            <a:r>
              <a:rPr sz="1200" spc="-15" dirty="0">
                <a:latin typeface="Times New Roman"/>
                <a:cs typeface="Times New Roman"/>
              </a:rPr>
              <a:t>có tín </a:t>
            </a:r>
            <a:r>
              <a:rPr sz="1200" spc="-20" dirty="0">
                <a:latin typeface="Times New Roman"/>
                <a:cs typeface="Times New Roman"/>
              </a:rPr>
              <a:t>hiệu còi, cờ, </a:t>
            </a:r>
            <a:r>
              <a:rPr sz="1200" spc="-15" dirty="0">
                <a:latin typeface="Times New Roman"/>
                <a:cs typeface="Times New Roman"/>
              </a:rPr>
              <a:t>đèn theo </a:t>
            </a:r>
            <a:r>
              <a:rPr sz="1200" spc="-10" dirty="0">
                <a:latin typeface="Times New Roman"/>
                <a:cs typeface="Times New Roman"/>
              </a:rPr>
              <a:t>quy </a:t>
            </a:r>
            <a:r>
              <a:rPr sz="1200" spc="-20" dirty="0">
                <a:latin typeface="Times New Roman"/>
                <a:cs typeface="Times New Roman"/>
              </a:rPr>
              <a:t>định; không </a:t>
            </a:r>
            <a:r>
              <a:rPr sz="1200" spc="-15" dirty="0">
                <a:latin typeface="Times New Roman"/>
                <a:cs typeface="Times New Roman"/>
              </a:rPr>
              <a:t>bị hạn chế tốc </a:t>
            </a:r>
            <a:r>
              <a:rPr sz="1200" spc="-20" dirty="0">
                <a:latin typeface="Times New Roman"/>
                <a:cs typeface="Times New Roman"/>
              </a:rPr>
              <a:t>độ; </a:t>
            </a:r>
            <a:r>
              <a:rPr sz="1200" spc="-110" dirty="0" smtClean="0">
                <a:latin typeface="Times New Roman"/>
                <a:cs typeface="Times New Roman"/>
              </a:rPr>
              <a:t>đ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err="1" smtClean="0">
                <a:latin typeface="Times New Roman"/>
                <a:cs typeface="Times New Roman"/>
              </a:rPr>
              <a:t>ợc</a:t>
            </a:r>
            <a:r>
              <a:rPr sz="1200" spc="-110" dirty="0" smtClean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phép đi </a:t>
            </a:r>
            <a:r>
              <a:rPr sz="1200" spc="-20" dirty="0" err="1">
                <a:latin typeface="Times New Roman"/>
                <a:cs typeface="Times New Roman"/>
              </a:rPr>
              <a:t>vào</a:t>
            </a:r>
            <a:r>
              <a:rPr sz="1200" spc="-170" dirty="0">
                <a:latin typeface="Times New Roman"/>
                <a:cs typeface="Times New Roman"/>
              </a:rPr>
              <a:t> </a:t>
            </a:r>
            <a:r>
              <a:rPr sz="1200" spc="-90" dirty="0" smtClean="0">
                <a:latin typeface="Times New Roman"/>
                <a:cs typeface="Times New Roman"/>
              </a:rPr>
              <a:t>đ</a:t>
            </a:r>
            <a:r>
              <a:rPr lang="vi-VN" sz="1200" spc="-90" dirty="0" smtClean="0">
                <a:latin typeface="Times New Roman"/>
                <a:cs typeface="Times New Roman"/>
              </a:rPr>
              <a:t>ư</a:t>
            </a:r>
            <a:r>
              <a:rPr sz="1200" spc="-90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90" dirty="0">
                <a:latin typeface="Times New Roman"/>
                <a:cs typeface="Times New Roman"/>
              </a:rPr>
              <a:t> </a:t>
            </a:r>
            <a:r>
              <a:rPr lang="en-US" sz="1200" spc="-90" dirty="0" err="1" smtClean="0">
                <a:latin typeface="Times New Roman"/>
                <a:cs typeface="Times New Roman"/>
              </a:rPr>
              <a:t>ngược</a:t>
            </a:r>
            <a:r>
              <a:rPr lang="en-US" sz="1200" spc="-90" dirty="0" smtClean="0">
                <a:latin typeface="Times New Roman"/>
                <a:cs typeface="Times New Roman"/>
              </a:rPr>
              <a:t> </a:t>
            </a:r>
            <a:r>
              <a:rPr sz="1200" spc="-20" dirty="0" err="1" smtClean="0">
                <a:latin typeface="Times New Roman"/>
                <a:cs typeface="Times New Roman"/>
              </a:rPr>
              <a:t>chiều</a:t>
            </a:r>
            <a:r>
              <a:rPr sz="1200" spc="-20" dirty="0">
                <a:latin typeface="Times New Roman"/>
                <a:cs typeface="Times New Roman"/>
              </a:rPr>
              <a:t>,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20" dirty="0" err="1">
                <a:latin typeface="Times New Roman"/>
                <a:cs typeface="Times New Roman"/>
              </a:rPr>
              <a:t>các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90" dirty="0" smtClean="0">
                <a:latin typeface="Times New Roman"/>
                <a:cs typeface="Times New Roman"/>
              </a:rPr>
              <a:t>đ</a:t>
            </a:r>
            <a:r>
              <a:rPr lang="vi-VN" sz="1200" spc="-90" dirty="0" smtClean="0">
                <a:latin typeface="Times New Roman"/>
                <a:cs typeface="Times New Roman"/>
              </a:rPr>
              <a:t>ư</a:t>
            </a:r>
            <a:r>
              <a:rPr sz="1200" spc="-9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khác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có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thể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5" dirty="0" err="1">
                <a:latin typeface="Times New Roman"/>
                <a:cs typeface="Times New Roman"/>
              </a:rPr>
              <a:t>đi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90" dirty="0" smtClean="0">
                <a:latin typeface="Times New Roman"/>
                <a:cs typeface="Times New Roman"/>
              </a:rPr>
              <a:t>đ</a:t>
            </a:r>
            <a:r>
              <a:rPr lang="vi-VN" sz="1200" spc="-90" dirty="0" smtClean="0">
                <a:latin typeface="Times New Roman"/>
                <a:cs typeface="Times New Roman"/>
              </a:rPr>
              <a:t>ư</a:t>
            </a:r>
            <a:r>
              <a:rPr sz="1200" spc="-90" dirty="0" err="1" smtClean="0">
                <a:latin typeface="Times New Roman"/>
                <a:cs typeface="Times New Roman"/>
              </a:rPr>
              <a:t>ợc</a:t>
            </a:r>
            <a:r>
              <a:rPr sz="1200" spc="-90" dirty="0">
                <a:latin typeface="Times New Roman"/>
                <a:cs typeface="Times New Roman"/>
              </a:rPr>
              <a:t>,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kể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cả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khi </a:t>
            </a:r>
            <a:r>
              <a:rPr sz="1200" spc="-15" dirty="0">
                <a:latin typeface="Times New Roman"/>
                <a:cs typeface="Times New Roman"/>
              </a:rPr>
              <a:t>có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tín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hiệu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đèn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đỏ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và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chỉ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phải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tuân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theo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chỉ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95" dirty="0">
                <a:latin typeface="Times New Roman"/>
                <a:cs typeface="Times New Roman"/>
              </a:rPr>
              <a:t>dẫn  </a:t>
            </a:r>
            <a:r>
              <a:rPr sz="1200" spc="-15" dirty="0" err="1">
                <a:latin typeface="Times New Roman"/>
                <a:cs typeface="Times New Roman"/>
              </a:rPr>
              <a:t>của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90" dirty="0" smtClean="0">
                <a:latin typeface="Times New Roman"/>
                <a:cs typeface="Times New Roman"/>
              </a:rPr>
              <a:t>ng</a:t>
            </a:r>
            <a:r>
              <a:rPr lang="vi-VN" sz="1200" spc="-90" dirty="0" smtClean="0">
                <a:latin typeface="Times New Roman"/>
                <a:cs typeface="Times New Roman"/>
              </a:rPr>
              <a:t>ư</a:t>
            </a:r>
            <a:r>
              <a:rPr sz="1200" spc="-90" dirty="0" err="1" smtClean="0">
                <a:latin typeface="Times New Roman"/>
                <a:cs typeface="Times New Roman"/>
              </a:rPr>
              <a:t>ời</a:t>
            </a:r>
            <a:r>
              <a:rPr sz="1200" spc="-90" dirty="0" smtClean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điều </a:t>
            </a:r>
            <a:r>
              <a:rPr sz="1200" spc="-20" dirty="0">
                <a:latin typeface="Times New Roman"/>
                <a:cs typeface="Times New Roman"/>
              </a:rPr>
              <a:t>khiển giao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thông.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745"/>
              </a:spcBef>
            </a:pPr>
            <a:r>
              <a:rPr sz="1200" dirty="0">
                <a:latin typeface="Times New Roman"/>
                <a:cs typeface="Times New Roman"/>
              </a:rPr>
              <a:t>Chính phủ quy định cụ thể tín hiệu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quyền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ưu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tiên</a:t>
            </a:r>
            <a:r>
              <a:rPr lang="en-US" sz="1200" spc="-5" dirty="0" smtClean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469265" lvl="2" indent="-457200" algn="just">
              <a:lnSpc>
                <a:spcPct val="100000"/>
              </a:lnSpc>
              <a:spcBef>
                <a:spcPts val="770"/>
              </a:spcBef>
              <a:buAutoNum type="arabicPeriod" startAt="3"/>
              <a:tabLst>
                <a:tab pos="469900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Trách </a:t>
            </a:r>
            <a:r>
              <a:rPr sz="1200" b="1" dirty="0">
                <a:latin typeface="Times New Roman"/>
                <a:cs typeface="Times New Roman"/>
              </a:rPr>
              <a:t>nhiệm </a:t>
            </a:r>
            <a:r>
              <a:rPr sz="1200" b="1" dirty="0" err="1">
                <a:latin typeface="Times New Roman"/>
                <a:cs typeface="Times New Roman"/>
              </a:rPr>
              <a:t>của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0" dirty="0" smtClean="0">
                <a:latin typeface="Times New Roman"/>
                <a:cs typeface="Times New Roman"/>
              </a:rPr>
              <a:t>ng</a:t>
            </a:r>
            <a:r>
              <a:rPr lang="vi-VN" sz="1200" b="1" spc="-50" dirty="0" smtClean="0">
                <a:latin typeface="Times New Roman"/>
                <a:cs typeface="Times New Roman"/>
              </a:rPr>
              <a:t>ư</a:t>
            </a:r>
            <a:r>
              <a:rPr sz="1200" b="1" spc="-50" dirty="0" err="1" smtClean="0">
                <a:latin typeface="Times New Roman"/>
                <a:cs typeface="Times New Roman"/>
              </a:rPr>
              <a:t>ời</a:t>
            </a:r>
            <a:r>
              <a:rPr sz="1200" b="1" spc="-50" dirty="0" smtClean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tham gia giao thông </a:t>
            </a:r>
            <a:r>
              <a:rPr sz="1200" b="1" spc="-5" dirty="0">
                <a:latin typeface="Times New Roman"/>
                <a:cs typeface="Times New Roman"/>
              </a:rPr>
              <a:t>khi </a:t>
            </a:r>
            <a:r>
              <a:rPr sz="1200" b="1" dirty="0">
                <a:latin typeface="Times New Roman"/>
                <a:cs typeface="Times New Roman"/>
              </a:rPr>
              <a:t>gặp </a:t>
            </a:r>
            <a:r>
              <a:rPr sz="1200" b="1" dirty="0" err="1">
                <a:latin typeface="Times New Roman"/>
                <a:cs typeface="Times New Roman"/>
              </a:rPr>
              <a:t>xe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65" dirty="0" smtClean="0">
                <a:latin typeface="Times New Roman"/>
                <a:cs typeface="Times New Roman"/>
              </a:rPr>
              <a:t>đ</a:t>
            </a:r>
            <a:r>
              <a:rPr lang="vi-VN" sz="1200" b="1" spc="-65" dirty="0" smtClean="0">
                <a:latin typeface="Times New Roman"/>
                <a:cs typeface="Times New Roman"/>
              </a:rPr>
              <a:t>ư</a:t>
            </a:r>
            <a:r>
              <a:rPr sz="1200" b="1" spc="-65" dirty="0" err="1" smtClean="0">
                <a:latin typeface="Times New Roman"/>
                <a:cs typeface="Times New Roman"/>
              </a:rPr>
              <a:t>ợc</a:t>
            </a:r>
            <a:r>
              <a:rPr sz="1200" b="1" spc="-65" dirty="0" smtClean="0">
                <a:latin typeface="Times New Roman"/>
                <a:cs typeface="Times New Roman"/>
              </a:rPr>
              <a:t> </a:t>
            </a:r>
            <a:r>
              <a:rPr sz="1200" b="1" spc="-5" dirty="0" err="1">
                <a:latin typeface="Times New Roman"/>
                <a:cs typeface="Times New Roman"/>
              </a:rPr>
              <a:t>quyền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lang="vi-VN" sz="1200" b="1" spc="-130" dirty="0" smtClean="0">
                <a:latin typeface="Times New Roman"/>
                <a:cs typeface="Times New Roman"/>
              </a:rPr>
              <a:t>ư</a:t>
            </a:r>
            <a:r>
              <a:rPr sz="1200" b="1" spc="-130" dirty="0" smtClean="0">
                <a:latin typeface="Times New Roman"/>
                <a:cs typeface="Times New Roman"/>
              </a:rPr>
              <a:t>u</a:t>
            </a:r>
            <a:r>
              <a:rPr sz="1200" b="1" spc="-85" dirty="0" smtClean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tiên</a:t>
            </a:r>
            <a:endParaRPr sz="12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ct val="110400"/>
              </a:lnSpc>
              <a:spcBef>
                <a:spcPts val="570"/>
              </a:spcBef>
            </a:pPr>
            <a:r>
              <a:rPr sz="1200" spc="-5" dirty="0">
                <a:latin typeface="Times New Roman"/>
                <a:cs typeface="Times New Roman"/>
              </a:rPr>
              <a:t>Khi có </a:t>
            </a:r>
            <a:r>
              <a:rPr sz="1200" dirty="0">
                <a:latin typeface="Times New Roman"/>
                <a:cs typeface="Times New Roman"/>
              </a:rPr>
              <a:t>tín hiệu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đ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ợc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quyền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lang="vi-VN" sz="1200" spc="-170" dirty="0" smtClean="0">
                <a:latin typeface="Times New Roman"/>
                <a:cs typeface="Times New Roman"/>
              </a:rPr>
              <a:t>ư</a:t>
            </a:r>
            <a:r>
              <a:rPr sz="1200" spc="-170" dirty="0" smtClean="0">
                <a:latin typeface="Times New Roman"/>
                <a:cs typeface="Times New Roman"/>
              </a:rPr>
              <a:t>u </a:t>
            </a:r>
            <a:r>
              <a:rPr sz="1200" spc="-5" dirty="0">
                <a:latin typeface="Times New Roman"/>
                <a:cs typeface="Times New Roman"/>
              </a:rPr>
              <a:t>tiên,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>
                <a:latin typeface="Times New Roman"/>
                <a:cs typeface="Times New Roman"/>
              </a:rPr>
              <a:t>thông phải </a:t>
            </a:r>
            <a:r>
              <a:rPr sz="1200" spc="-130" dirty="0">
                <a:latin typeface="Times New Roman"/>
                <a:cs typeface="Times New Roman"/>
              </a:rPr>
              <a:t>nhanh  </a:t>
            </a:r>
            <a:r>
              <a:rPr sz="1200" spc="-5" dirty="0">
                <a:latin typeface="Times New Roman"/>
                <a:cs typeface="Times New Roman"/>
              </a:rPr>
              <a:t>chóng giảm </a:t>
            </a:r>
            <a:r>
              <a:rPr sz="1200" dirty="0">
                <a:latin typeface="Times New Roman"/>
                <a:cs typeface="Times New Roman"/>
              </a:rPr>
              <a:t>tốc độ, tránh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dirty="0">
                <a:latin typeface="Times New Roman"/>
                <a:cs typeface="Times New Roman"/>
              </a:rPr>
              <a:t>dừng lại </a:t>
            </a:r>
            <a:r>
              <a:rPr sz="1200" spc="-5" dirty="0">
                <a:latin typeface="Times New Roman"/>
                <a:cs typeface="Times New Roman"/>
              </a:rPr>
              <a:t>sát </a:t>
            </a:r>
            <a:r>
              <a:rPr sz="1200" dirty="0" err="1">
                <a:latin typeface="Times New Roman"/>
                <a:cs typeface="Times New Roman"/>
              </a:rPr>
              <a:t>lề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bên </a:t>
            </a:r>
            <a:r>
              <a:rPr sz="1200" dirty="0">
                <a:latin typeface="Times New Roman"/>
                <a:cs typeface="Times New Roman"/>
              </a:rPr>
              <a:t>phải </a:t>
            </a:r>
            <a:r>
              <a:rPr sz="1200" dirty="0" err="1">
                <a:latin typeface="Times New Roman"/>
                <a:cs typeface="Times New Roman"/>
              </a:rPr>
              <a:t>để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nh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0" dirty="0" smtClean="0">
                <a:latin typeface="Times New Roman"/>
                <a:cs typeface="Times New Roman"/>
              </a:rPr>
              <a:t>đ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>
                <a:latin typeface="Times New Roman"/>
                <a:cs typeface="Times New Roman"/>
              </a:rPr>
              <a:t>. </a:t>
            </a:r>
            <a:r>
              <a:rPr sz="1200" spc="-140" dirty="0" err="1">
                <a:latin typeface="Times New Roman"/>
                <a:cs typeface="Times New Roman"/>
              </a:rPr>
              <a:t>Không</a:t>
            </a:r>
            <a:r>
              <a:rPr sz="1200" spc="-140" dirty="0">
                <a:latin typeface="Times New Roman"/>
                <a:cs typeface="Times New Roman"/>
              </a:rPr>
              <a:t>  </a:t>
            </a:r>
            <a:r>
              <a:rPr sz="1200" spc="-85" dirty="0" smtClean="0">
                <a:latin typeface="Times New Roman"/>
                <a:cs typeface="Times New Roman"/>
              </a:rPr>
              <a:t>đ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ợc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gây </a:t>
            </a:r>
            <a:r>
              <a:rPr sz="1200" dirty="0">
                <a:latin typeface="Times New Roman"/>
                <a:cs typeface="Times New Roman"/>
              </a:rPr>
              <a:t>cản trở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quyền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ưu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tiên</a:t>
            </a:r>
            <a:r>
              <a:rPr lang="en-US" sz="1200" spc="-5" dirty="0" smtClean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740"/>
              </a:spcBef>
            </a:pPr>
            <a:r>
              <a:rPr sz="1200" spc="-5" dirty="0">
                <a:latin typeface="Times New Roman"/>
                <a:cs typeface="Times New Roman"/>
              </a:rPr>
              <a:t>2.15. QUA PHÀ, </a:t>
            </a:r>
            <a:r>
              <a:rPr sz="1200" dirty="0">
                <a:latin typeface="Times New Roman"/>
                <a:cs typeface="Times New Roman"/>
              </a:rPr>
              <a:t>CẦU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PHAO</a:t>
            </a:r>
          </a:p>
          <a:p>
            <a:pPr marL="12700" marR="6985" indent="456565" algn="just">
              <a:lnSpc>
                <a:spcPct val="110100"/>
              </a:lnSpc>
              <a:spcBef>
                <a:spcPts val="600"/>
              </a:spcBef>
              <a:buAutoNum type="arabicPeriod"/>
              <a:tabLst>
                <a:tab pos="643890" algn="l"/>
              </a:tabLst>
            </a:pPr>
            <a:r>
              <a:rPr sz="1200" spc="-5" dirty="0">
                <a:latin typeface="Times New Roman"/>
                <a:cs typeface="Times New Roman"/>
              </a:rPr>
              <a:t>Khi đến bến phà, cầu phao, các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xếp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trật tự, đúng nơi quy định,  không làm cản trở </a:t>
            </a:r>
            <a:r>
              <a:rPr sz="1200" spc="-5" dirty="0">
                <a:latin typeface="Times New Roman"/>
                <a:cs typeface="Times New Roman"/>
              </a:rPr>
              <a:t>giao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thông.</a:t>
            </a:r>
            <a:endParaRPr sz="1200" dirty="0">
              <a:latin typeface="Times New Roman"/>
              <a:cs typeface="Times New Roman"/>
            </a:endParaRPr>
          </a:p>
          <a:p>
            <a:pPr marL="12700" marR="10160" indent="456565" algn="just">
              <a:lnSpc>
                <a:spcPct val="110000"/>
              </a:lnSpc>
              <a:spcBef>
                <a:spcPts val="610"/>
              </a:spcBef>
              <a:buAutoNum type="arabicPeriod"/>
              <a:tabLst>
                <a:tab pos="639445" algn="l"/>
              </a:tabLst>
            </a:pPr>
            <a:r>
              <a:rPr sz="1200" spc="-5" dirty="0">
                <a:latin typeface="Times New Roman"/>
                <a:cs typeface="Times New Roman"/>
              </a:rPr>
              <a:t>Khi </a:t>
            </a:r>
            <a:r>
              <a:rPr sz="1200" dirty="0">
                <a:latin typeface="Times New Roman"/>
                <a:cs typeface="Times New Roman"/>
              </a:rPr>
              <a:t>xuống </a:t>
            </a:r>
            <a:r>
              <a:rPr sz="1200" spc="-5" dirty="0">
                <a:latin typeface="Times New Roman"/>
                <a:cs typeface="Times New Roman"/>
              </a:rPr>
              <a:t>phà, đang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phà và khi lên bến, </a:t>
            </a:r>
            <a:r>
              <a:rPr sz="1200" dirty="0" err="1">
                <a:latin typeface="Times New Roman"/>
                <a:cs typeface="Times New Roman"/>
              </a:rPr>
              <a:t>mọi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phải xuống </a:t>
            </a:r>
            <a:r>
              <a:rPr sz="1200" dirty="0">
                <a:latin typeface="Times New Roman"/>
                <a:cs typeface="Times New Roman"/>
              </a:rPr>
              <a:t>xe, </a:t>
            </a:r>
            <a:r>
              <a:rPr sz="1200" spc="-70" dirty="0" err="1">
                <a:latin typeface="Times New Roman"/>
                <a:cs typeface="Times New Roman"/>
              </a:rPr>
              <a:t>trừ</a:t>
            </a:r>
            <a:r>
              <a:rPr sz="1200" spc="-70" dirty="0">
                <a:latin typeface="Times New Roman"/>
                <a:cs typeface="Times New Roman"/>
              </a:rPr>
              <a:t> 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khiển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giới,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máy </a:t>
            </a:r>
            <a:r>
              <a:rPr sz="1200" spc="-5" dirty="0">
                <a:latin typeface="Times New Roman"/>
                <a:cs typeface="Times New Roman"/>
              </a:rPr>
              <a:t>chuyên dùng,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bệnh,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già </a:t>
            </a:r>
            <a:r>
              <a:rPr sz="1200" spc="-10" dirty="0" err="1">
                <a:latin typeface="Times New Roman"/>
                <a:cs typeface="Times New Roman"/>
              </a:rPr>
              <a:t>yếu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và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người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k</a:t>
            </a:r>
            <a:r>
              <a:rPr sz="1200" spc="-5" dirty="0" err="1" smtClean="0">
                <a:latin typeface="Times New Roman"/>
                <a:cs typeface="Times New Roman"/>
              </a:rPr>
              <a:t>huyết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tật.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20</a:t>
            </a:fld>
            <a:endParaRPr spc="-35" dirty="0"/>
          </a:p>
        </p:txBody>
      </p:sp>
      <p:sp>
        <p:nvSpPr>
          <p:cNvPr id="2" name="object 2"/>
          <p:cNvSpPr txBox="1"/>
          <p:nvPr/>
        </p:nvSpPr>
        <p:spPr>
          <a:xfrm>
            <a:off x="1247952" y="856234"/>
            <a:ext cx="5607685" cy="9105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6565" algn="just">
              <a:lnSpc>
                <a:spcPct val="110000"/>
              </a:lnSpc>
              <a:spcBef>
                <a:spcPts val="100"/>
              </a:spcBef>
              <a:buAutoNum type="arabicPeriod" startAt="3"/>
              <a:tabLst>
                <a:tab pos="636270" algn="l"/>
              </a:tabLst>
            </a:pPr>
            <a:r>
              <a:rPr sz="1200" spc="-5" dirty="0">
                <a:latin typeface="Times New Roman"/>
                <a:cs typeface="Times New Roman"/>
              </a:rPr>
              <a:t>Xe cơ giới,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máy </a:t>
            </a:r>
            <a:r>
              <a:rPr sz="1200" spc="-5" dirty="0">
                <a:latin typeface="Times New Roman"/>
                <a:cs typeface="Times New Roman"/>
              </a:rPr>
              <a:t>chuyên </a:t>
            </a:r>
            <a:r>
              <a:rPr sz="1200" spc="5" dirty="0">
                <a:latin typeface="Times New Roman"/>
                <a:cs typeface="Times New Roman"/>
              </a:rPr>
              <a:t>dùng </a:t>
            </a:r>
            <a:r>
              <a:rPr sz="1200" dirty="0">
                <a:latin typeface="Times New Roman"/>
                <a:cs typeface="Times New Roman"/>
              </a:rPr>
              <a:t>phải xuống </a:t>
            </a:r>
            <a:r>
              <a:rPr sz="1200" dirty="0" err="1">
                <a:latin typeface="Times New Roman"/>
                <a:cs typeface="Times New Roman"/>
              </a:rPr>
              <a:t>phà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ớc</a:t>
            </a:r>
            <a:r>
              <a:rPr sz="1200" spc="-60" dirty="0">
                <a:latin typeface="Times New Roman"/>
                <a:cs typeface="Times New Roman"/>
              </a:rPr>
              <a:t>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thô </a:t>
            </a:r>
            <a:r>
              <a:rPr sz="1200" spc="-5" dirty="0">
                <a:latin typeface="Times New Roman"/>
                <a:cs typeface="Times New Roman"/>
              </a:rPr>
              <a:t>sơ,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210" dirty="0">
                <a:latin typeface="Times New Roman"/>
                <a:cs typeface="Times New Roman"/>
              </a:rPr>
              <a:t>bộ  </a:t>
            </a:r>
            <a:r>
              <a:rPr sz="1200" dirty="0">
                <a:latin typeface="Times New Roman"/>
                <a:cs typeface="Times New Roman"/>
              </a:rPr>
              <a:t>xuống phà </a:t>
            </a:r>
            <a:r>
              <a:rPr sz="1200" spc="-5" dirty="0">
                <a:latin typeface="Times New Roman"/>
                <a:cs typeface="Times New Roman"/>
              </a:rPr>
              <a:t>sau; </a:t>
            </a:r>
            <a:r>
              <a:rPr sz="1200" dirty="0">
                <a:latin typeface="Times New Roman"/>
                <a:cs typeface="Times New Roman"/>
              </a:rPr>
              <a:t>khi lên </a:t>
            </a:r>
            <a:r>
              <a:rPr sz="1200" spc="-5" dirty="0">
                <a:latin typeface="Times New Roman"/>
                <a:cs typeface="Times New Roman"/>
              </a:rPr>
              <a:t>bến,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bộ </a:t>
            </a:r>
            <a:r>
              <a:rPr sz="1200" dirty="0" err="1">
                <a:latin typeface="Times New Roman"/>
                <a:cs typeface="Times New Roman"/>
              </a:rPr>
              <a:t>lên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ớc</a:t>
            </a:r>
            <a:r>
              <a:rPr sz="1200" spc="-60" dirty="0">
                <a:latin typeface="Times New Roman"/>
                <a:cs typeface="Times New Roman"/>
              </a:rPr>
              <a:t>, </a:t>
            </a:r>
            <a:r>
              <a:rPr sz="1200" spc="-5" dirty="0" err="1">
                <a:latin typeface="Times New Roman"/>
                <a:cs typeface="Times New Roman"/>
              </a:rPr>
              <a:t>các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dirty="0" err="1">
                <a:latin typeface="Times New Roman"/>
                <a:cs typeface="Times New Roman"/>
              </a:rPr>
              <a:t>lên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sau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theo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dẫn </a:t>
            </a:r>
            <a:r>
              <a:rPr sz="1200" spc="-5" dirty="0" err="1">
                <a:latin typeface="Times New Roman"/>
                <a:cs typeface="Times New Roman"/>
              </a:rPr>
              <a:t>của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khiển </a:t>
            </a:r>
            <a:r>
              <a:rPr sz="1200" spc="-5" dirty="0">
                <a:latin typeface="Times New Roman"/>
                <a:cs typeface="Times New Roman"/>
              </a:rPr>
              <a:t>giao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thông.</a:t>
            </a:r>
            <a:endParaRPr sz="1200" dirty="0">
              <a:latin typeface="Times New Roman"/>
              <a:cs typeface="Times New Roman"/>
            </a:endParaRPr>
          </a:p>
          <a:p>
            <a:pPr marL="621665" indent="-153035" algn="just">
              <a:lnSpc>
                <a:spcPct val="100000"/>
              </a:lnSpc>
              <a:spcBef>
                <a:spcPts val="755"/>
              </a:spcBef>
              <a:buAutoNum type="arabicPeriod" startAt="3"/>
              <a:tabLst>
                <a:tab pos="622300" algn="l"/>
              </a:tabLst>
            </a:pPr>
            <a:r>
              <a:rPr sz="1200" dirty="0" err="1">
                <a:latin typeface="Times New Roman"/>
                <a:cs typeface="Times New Roman"/>
              </a:rPr>
              <a:t>Thứ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tự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ưu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tiên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qua </a:t>
            </a:r>
            <a:r>
              <a:rPr sz="1200" dirty="0">
                <a:latin typeface="Times New Roman"/>
                <a:cs typeface="Times New Roman"/>
              </a:rPr>
              <a:t>phà, qua </a:t>
            </a:r>
            <a:r>
              <a:rPr sz="1200" spc="-5" dirty="0">
                <a:latin typeface="Times New Roman"/>
                <a:cs typeface="Times New Roman"/>
              </a:rPr>
              <a:t>cầu </a:t>
            </a:r>
            <a:r>
              <a:rPr sz="1200" dirty="0">
                <a:latin typeface="Times New Roman"/>
                <a:cs typeface="Times New Roman"/>
              </a:rPr>
              <a:t>phao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 err="1">
                <a:latin typeface="Times New Roman"/>
                <a:cs typeface="Times New Roman"/>
              </a:rPr>
              <a:t>định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10" dirty="0" err="1" smtClean="0">
                <a:latin typeface="Times New Roman"/>
                <a:cs typeface="Times New Roman"/>
              </a:rPr>
              <a:t>nh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2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sau:</a:t>
            </a:r>
            <a:endParaRPr sz="1200" dirty="0">
              <a:latin typeface="Times New Roman"/>
              <a:cs typeface="Times New Roman"/>
            </a:endParaRPr>
          </a:p>
          <a:p>
            <a:pPr marL="625475" indent="-156845" algn="just">
              <a:lnSpc>
                <a:spcPct val="100000"/>
              </a:lnSpc>
              <a:spcBef>
                <a:spcPts val="745"/>
              </a:spcBef>
              <a:buAutoNum type="alphaLcParenR"/>
              <a:tabLst>
                <a:tab pos="626110" algn="l"/>
              </a:tabLst>
            </a:pP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quyền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lang="vi-VN" sz="1200" spc="-170" dirty="0" smtClean="0">
                <a:latin typeface="Times New Roman"/>
                <a:cs typeface="Times New Roman"/>
              </a:rPr>
              <a:t>ư</a:t>
            </a:r>
            <a:r>
              <a:rPr sz="1200" spc="-170" dirty="0" smtClean="0">
                <a:latin typeface="Times New Roman"/>
                <a:cs typeface="Times New Roman"/>
              </a:rPr>
              <a:t>u </a:t>
            </a:r>
            <a:r>
              <a:rPr sz="1200" spc="-5" dirty="0">
                <a:latin typeface="Times New Roman"/>
                <a:cs typeface="Times New Roman"/>
              </a:rPr>
              <a:t>tiên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" dirty="0">
                <a:latin typeface="Times New Roman"/>
                <a:cs typeface="Times New Roman"/>
              </a:rPr>
              <a:t>Luật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(Khoản </a:t>
            </a:r>
            <a:r>
              <a:rPr sz="1200" dirty="0">
                <a:latin typeface="Times New Roman"/>
                <a:cs typeface="Times New Roman"/>
              </a:rPr>
              <a:t>1 Điều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22);</a:t>
            </a:r>
            <a:endParaRPr sz="1200" dirty="0">
              <a:latin typeface="Times New Roman"/>
              <a:cs typeface="Times New Roman"/>
            </a:endParaRPr>
          </a:p>
          <a:p>
            <a:pPr marL="634365" indent="-165735" algn="just">
              <a:lnSpc>
                <a:spcPct val="100000"/>
              </a:lnSpc>
              <a:spcBef>
                <a:spcPts val="740"/>
              </a:spcBef>
              <a:buAutoNum type="alphaLcParenR"/>
              <a:tabLst>
                <a:tab pos="635000" algn="l"/>
              </a:tabLst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spc="-5" dirty="0" err="1">
                <a:latin typeface="Times New Roman"/>
                <a:cs typeface="Times New Roman"/>
              </a:rPr>
              <a:t>chở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10" dirty="0" err="1" smtClean="0">
                <a:latin typeface="Times New Roman"/>
                <a:cs typeface="Times New Roman"/>
              </a:rPr>
              <a:t>th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báo;</a:t>
            </a:r>
          </a:p>
          <a:p>
            <a:pPr marL="625475" indent="-156845" algn="just">
              <a:lnSpc>
                <a:spcPct val="100000"/>
              </a:lnSpc>
              <a:spcBef>
                <a:spcPts val="745"/>
              </a:spcBef>
              <a:buAutoNum type="alphaLcParenR"/>
              <a:tabLst>
                <a:tab pos="626110" algn="l"/>
              </a:tabLst>
            </a:pPr>
            <a:r>
              <a:rPr sz="1200" spc="-5" dirty="0">
                <a:latin typeface="Times New Roman"/>
                <a:cs typeface="Times New Roman"/>
              </a:rPr>
              <a:t>Xe chở </a:t>
            </a:r>
            <a:r>
              <a:rPr sz="1200" dirty="0">
                <a:latin typeface="Times New Roman"/>
                <a:cs typeface="Times New Roman"/>
              </a:rPr>
              <a:t>thực </a:t>
            </a:r>
            <a:r>
              <a:rPr sz="1200" spc="-5" dirty="0" err="1">
                <a:latin typeface="Times New Roman"/>
                <a:cs typeface="Times New Roman"/>
              </a:rPr>
              <a:t>phẩm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t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ơi</a:t>
            </a:r>
            <a:r>
              <a:rPr sz="1200" spc="1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sống;</a:t>
            </a:r>
            <a:endParaRPr sz="1200" dirty="0">
              <a:latin typeface="Times New Roman"/>
              <a:cs typeface="Times New Roman"/>
            </a:endParaRPr>
          </a:p>
          <a:p>
            <a:pPr marL="634365" indent="-165735" algn="just">
              <a:lnSpc>
                <a:spcPct val="100000"/>
              </a:lnSpc>
              <a:spcBef>
                <a:spcPts val="755"/>
              </a:spcBef>
              <a:buAutoNum type="alphaLcParenR"/>
              <a:tabLst>
                <a:tab pos="635000" algn="l"/>
              </a:tabLst>
            </a:pPr>
            <a:r>
              <a:rPr sz="1200" spc="-5" dirty="0">
                <a:latin typeface="Times New Roman"/>
                <a:cs typeface="Times New Roman"/>
              </a:rPr>
              <a:t>Xe chở </a:t>
            </a:r>
            <a:r>
              <a:rPr sz="1200" dirty="0">
                <a:latin typeface="Times New Roman"/>
                <a:cs typeface="Times New Roman"/>
              </a:rPr>
              <a:t>khách công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cộng.</a:t>
            </a:r>
            <a:endParaRPr sz="1200" dirty="0">
              <a:latin typeface="Times New Roman"/>
              <a:cs typeface="Times New Roman"/>
            </a:endParaRPr>
          </a:p>
          <a:p>
            <a:pPr marL="12700" marR="7620" indent="456565" algn="just">
              <a:lnSpc>
                <a:spcPct val="110000"/>
              </a:lnSpc>
              <a:spcBef>
                <a:spcPts val="605"/>
              </a:spcBef>
            </a:pPr>
            <a:r>
              <a:rPr sz="1200" spc="-5" dirty="0" err="1">
                <a:latin typeface="Times New Roman"/>
                <a:cs typeface="Times New Roman"/>
              </a:rPr>
              <a:t>Trong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các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 err="1">
                <a:latin typeface="Times New Roman"/>
                <a:cs typeface="Times New Roman"/>
              </a:rPr>
              <a:t>cùng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loạ</a:t>
            </a:r>
            <a:r>
              <a:rPr lang="en-US" sz="1200" dirty="0" err="1" smtClean="0">
                <a:latin typeface="Times New Roman"/>
                <a:cs typeface="Times New Roman"/>
              </a:rPr>
              <a:t>i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ưu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đến bến phà, cầu phao </a:t>
            </a:r>
            <a:r>
              <a:rPr sz="1200" dirty="0">
                <a:latin typeface="Times New Roman"/>
                <a:cs typeface="Times New Roman"/>
              </a:rPr>
              <a:t>thì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nào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đến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qua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ớc</a:t>
            </a:r>
            <a:r>
              <a:rPr sz="1200" spc="-60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200" spc="-5" dirty="0">
                <a:latin typeface="Times New Roman"/>
                <a:cs typeface="Times New Roman"/>
              </a:rPr>
              <a:t>2.16. </a:t>
            </a:r>
            <a:r>
              <a:rPr sz="1200" spc="-5" dirty="0" smtClean="0">
                <a:latin typeface="Times New Roman"/>
                <a:cs typeface="Times New Roman"/>
              </a:rPr>
              <a:t>NH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ỜNG Đ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ỜNG </a:t>
            </a:r>
            <a:r>
              <a:rPr sz="1200" dirty="0">
                <a:latin typeface="Times New Roman"/>
                <a:cs typeface="Times New Roman"/>
              </a:rPr>
              <a:t>TẠI NƠI </a:t>
            </a:r>
            <a:r>
              <a:rPr sz="1200" spc="-5" dirty="0" smtClean="0">
                <a:latin typeface="Times New Roman"/>
                <a:cs typeface="Times New Roman"/>
              </a:rPr>
              <a:t>Đ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ỜNG </a:t>
            </a:r>
            <a:r>
              <a:rPr sz="1200" dirty="0">
                <a:latin typeface="Times New Roman"/>
                <a:cs typeface="Times New Roman"/>
              </a:rPr>
              <a:t>GIAO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NHAU</a:t>
            </a:r>
            <a:endParaRPr sz="1200" dirty="0">
              <a:latin typeface="Times New Roman"/>
              <a:cs typeface="Times New Roman"/>
            </a:endParaRPr>
          </a:p>
          <a:p>
            <a:pPr marL="12700" marR="9525" indent="456565" algn="just">
              <a:lnSpc>
                <a:spcPct val="110800"/>
              </a:lnSpc>
              <a:spcBef>
                <a:spcPts val="590"/>
              </a:spcBef>
            </a:pPr>
            <a:r>
              <a:rPr sz="1200" spc="-5" dirty="0">
                <a:latin typeface="Times New Roman"/>
                <a:cs typeface="Times New Roman"/>
              </a:rPr>
              <a:t>Khi đến </a:t>
            </a:r>
            <a:r>
              <a:rPr sz="1200" spc="-10" dirty="0" err="1">
                <a:latin typeface="Times New Roman"/>
                <a:cs typeface="Times New Roman"/>
              </a:rPr>
              <a:t>gần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nhau,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dirty="0" err="1">
                <a:latin typeface="Times New Roman"/>
                <a:cs typeface="Times New Roman"/>
              </a:rPr>
              <a:t>khiển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ph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ơng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phải cho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giảm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tốc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độ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và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nh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theo quy định </a:t>
            </a:r>
            <a:r>
              <a:rPr sz="1200" spc="-5" dirty="0">
                <a:latin typeface="Times New Roman"/>
                <a:cs typeface="Times New Roman"/>
              </a:rPr>
              <a:t>sau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đây:</a:t>
            </a:r>
            <a:endParaRPr sz="1200" dirty="0">
              <a:latin typeface="Times New Roman"/>
              <a:cs typeface="Times New Roman"/>
            </a:endParaRPr>
          </a:p>
          <a:p>
            <a:pPr marL="12700" marR="8890" indent="456565" algn="just">
              <a:lnSpc>
                <a:spcPct val="110000"/>
              </a:lnSpc>
              <a:spcBef>
                <a:spcPts val="600"/>
              </a:spcBef>
              <a:buAutoNum type="arabicPeriod"/>
              <a:tabLst>
                <a:tab pos="639445" algn="l"/>
              </a:tabLst>
            </a:pPr>
            <a:r>
              <a:rPr sz="1200" spc="-5" dirty="0">
                <a:latin typeface="Times New Roman"/>
                <a:cs typeface="Times New Roman"/>
              </a:rPr>
              <a:t>Tại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nhau không </a:t>
            </a:r>
            <a:r>
              <a:rPr sz="1200" spc="-5" dirty="0">
                <a:latin typeface="Times New Roman"/>
                <a:cs typeface="Times New Roman"/>
              </a:rPr>
              <a:t>có báo </a:t>
            </a:r>
            <a:r>
              <a:rPr sz="1200" dirty="0">
                <a:latin typeface="Times New Roman"/>
                <a:cs typeface="Times New Roman"/>
              </a:rPr>
              <a:t>hiệu đi theo vòng </a:t>
            </a:r>
            <a:r>
              <a:rPr sz="1200" spc="-5" dirty="0">
                <a:latin typeface="Times New Roman"/>
                <a:cs typeface="Times New Roman"/>
              </a:rPr>
              <a:t>xuyến, </a:t>
            </a:r>
            <a:r>
              <a:rPr sz="1200" dirty="0" err="1">
                <a:latin typeface="Times New Roman"/>
                <a:cs typeface="Times New Roman"/>
              </a:rPr>
              <a:t>phải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35" dirty="0" err="1" smtClean="0">
                <a:latin typeface="Times New Roman"/>
                <a:cs typeface="Times New Roman"/>
              </a:rPr>
              <a:t>nh</a:t>
            </a:r>
            <a:r>
              <a:rPr lang="vi-VN" sz="1200" spc="-135" dirty="0" smtClean="0">
                <a:latin typeface="Times New Roman"/>
                <a:cs typeface="Times New Roman"/>
              </a:rPr>
              <a:t>ư</a:t>
            </a:r>
            <a:r>
              <a:rPr sz="1200" spc="-135" dirty="0" err="1" smtClean="0">
                <a:latin typeface="Times New Roman"/>
                <a:cs typeface="Times New Roman"/>
              </a:rPr>
              <a:t>ờng</a:t>
            </a:r>
            <a:r>
              <a:rPr sz="1200" spc="-135" dirty="0" smtClean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đi đến từ </a:t>
            </a:r>
            <a:r>
              <a:rPr sz="1200" spc="-5" dirty="0">
                <a:latin typeface="Times New Roman"/>
                <a:cs typeface="Times New Roman"/>
              </a:rPr>
              <a:t>bên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phải;</a:t>
            </a:r>
          </a:p>
          <a:p>
            <a:pPr marL="12700" marR="5715" indent="456565" algn="just">
              <a:lnSpc>
                <a:spcPct val="111000"/>
              </a:lnSpc>
              <a:spcBef>
                <a:spcPts val="585"/>
              </a:spcBef>
              <a:buAutoNum type="arabicPeriod"/>
              <a:tabLst>
                <a:tab pos="639445" algn="l"/>
              </a:tabLst>
            </a:pPr>
            <a:r>
              <a:rPr sz="1200" spc="-5" dirty="0">
                <a:latin typeface="Times New Roman"/>
                <a:cs typeface="Times New Roman"/>
              </a:rPr>
              <a:t>Tại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nhau </a:t>
            </a:r>
            <a:r>
              <a:rPr sz="1200" spc="-5" dirty="0">
                <a:latin typeface="Times New Roman"/>
                <a:cs typeface="Times New Roman"/>
              </a:rPr>
              <a:t>có báo </a:t>
            </a:r>
            <a:r>
              <a:rPr sz="1200" dirty="0">
                <a:latin typeface="Times New Roman"/>
                <a:cs typeface="Times New Roman"/>
              </a:rPr>
              <a:t>hiệu đi theo vòng </a:t>
            </a:r>
            <a:r>
              <a:rPr sz="1200" spc="-5" dirty="0">
                <a:latin typeface="Times New Roman"/>
                <a:cs typeface="Times New Roman"/>
              </a:rPr>
              <a:t>xuyến, </a:t>
            </a:r>
            <a:r>
              <a:rPr sz="1200" spc="-5" dirty="0" err="1">
                <a:latin typeface="Times New Roman"/>
                <a:cs typeface="Times New Roman"/>
              </a:rPr>
              <a:t>phải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nh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55" dirty="0">
                <a:latin typeface="Times New Roman"/>
                <a:cs typeface="Times New Roman"/>
              </a:rPr>
              <a:t> </a:t>
            </a:r>
            <a:r>
              <a:rPr lang="en-US" sz="1200" spc="-55" dirty="0" err="1" smtClean="0">
                <a:latin typeface="Times New Roman"/>
                <a:cs typeface="Times New Roman"/>
              </a:rPr>
              <a:t>đường</a:t>
            </a:r>
            <a:r>
              <a:rPr lang="en-US"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cho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đi đến từ </a:t>
            </a:r>
            <a:r>
              <a:rPr sz="1200" spc="-5" dirty="0">
                <a:latin typeface="Times New Roman"/>
                <a:cs typeface="Times New Roman"/>
              </a:rPr>
              <a:t>bên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trái;</a:t>
            </a:r>
            <a:endParaRPr sz="12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ct val="110000"/>
              </a:lnSpc>
              <a:spcBef>
                <a:spcPts val="600"/>
              </a:spcBef>
              <a:buAutoNum type="arabicPeriod"/>
              <a:tabLst>
                <a:tab pos="631825" algn="l"/>
              </a:tabLst>
            </a:pPr>
            <a:r>
              <a:rPr sz="1200" spc="-5" dirty="0">
                <a:latin typeface="Times New Roman"/>
                <a:cs typeface="Times New Roman"/>
              </a:rPr>
              <a:t>Tại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nhau </a:t>
            </a:r>
            <a:r>
              <a:rPr sz="1200" spc="-5" dirty="0" err="1">
                <a:latin typeface="Times New Roman"/>
                <a:cs typeface="Times New Roman"/>
              </a:rPr>
              <a:t>giữa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không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ưu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và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lang="vi-VN" sz="1200" spc="-170" dirty="0" smtClean="0">
                <a:latin typeface="Times New Roman"/>
                <a:cs typeface="Times New Roman"/>
              </a:rPr>
              <a:t>ư</a:t>
            </a:r>
            <a:r>
              <a:rPr sz="1200" spc="-170" dirty="0" smtClean="0">
                <a:latin typeface="Times New Roman"/>
                <a:cs typeface="Times New Roman"/>
              </a:rPr>
              <a:t>u </a:t>
            </a:r>
            <a:r>
              <a:rPr sz="1200" spc="-5" dirty="0" err="1">
                <a:latin typeface="Times New Roman"/>
                <a:cs typeface="Times New Roman"/>
              </a:rPr>
              <a:t>tiên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hoặc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giữa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nhánh </a:t>
            </a:r>
            <a:r>
              <a:rPr sz="1200" dirty="0" err="1">
                <a:latin typeface="Times New Roman"/>
                <a:cs typeface="Times New Roman"/>
              </a:rPr>
              <a:t>và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chính </a:t>
            </a:r>
            <a:r>
              <a:rPr sz="1200" dirty="0">
                <a:latin typeface="Times New Roman"/>
                <a:cs typeface="Times New Roman"/>
              </a:rPr>
              <a:t>thì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dirty="0" err="1">
                <a:latin typeface="Times New Roman"/>
                <a:cs typeface="Times New Roman"/>
              </a:rPr>
              <a:t>từ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lang="vi-VN" sz="1200" spc="-170" dirty="0" smtClean="0">
                <a:latin typeface="Times New Roman"/>
                <a:cs typeface="Times New Roman"/>
              </a:rPr>
              <a:t>ư</a:t>
            </a:r>
            <a:r>
              <a:rPr sz="1200" spc="-170" dirty="0" smtClean="0">
                <a:latin typeface="Times New Roman"/>
                <a:cs typeface="Times New Roman"/>
              </a:rPr>
              <a:t>u </a:t>
            </a:r>
            <a:r>
              <a:rPr sz="1200" spc="-5" dirty="0">
                <a:latin typeface="Times New Roman"/>
                <a:cs typeface="Times New Roman"/>
              </a:rPr>
              <a:t>tiên </a:t>
            </a:r>
            <a:r>
              <a:rPr sz="1200" spc="-5" dirty="0" err="1">
                <a:latin typeface="Times New Roman"/>
                <a:cs typeface="Times New Roman"/>
              </a:rPr>
              <a:t>hoặc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0" dirty="0" smtClean="0">
                <a:latin typeface="Times New Roman"/>
                <a:cs typeface="Times New Roman"/>
              </a:rPr>
              <a:t>đ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ờng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nhánh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phải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nh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ưu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tiên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hoặc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chính </a:t>
            </a:r>
            <a:r>
              <a:rPr sz="1200" dirty="0">
                <a:latin typeface="Times New Roman"/>
                <a:cs typeface="Times New Roman"/>
              </a:rPr>
              <a:t>từ bất </a:t>
            </a:r>
            <a:r>
              <a:rPr sz="1200" spc="5" dirty="0" err="1">
                <a:latin typeface="Times New Roman"/>
                <a:cs typeface="Times New Roman"/>
              </a:rPr>
              <a:t>kỳ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h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ớng</a:t>
            </a:r>
            <a:r>
              <a:rPr sz="1200" spc="1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nào </a:t>
            </a:r>
            <a:r>
              <a:rPr sz="1200" dirty="0">
                <a:latin typeface="Times New Roman"/>
                <a:cs typeface="Times New Roman"/>
              </a:rPr>
              <a:t>tới.</a:t>
            </a:r>
          </a:p>
          <a:p>
            <a:pPr marL="12700" marR="8890">
              <a:lnSpc>
                <a:spcPct val="11000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2.17. </a:t>
            </a:r>
            <a:r>
              <a:rPr sz="1200" dirty="0">
                <a:latin typeface="Times New Roman"/>
                <a:cs typeface="Times New Roman"/>
              </a:rPr>
              <a:t>ĐI TRÊN </a:t>
            </a:r>
            <a:r>
              <a:rPr sz="1200" spc="-5" dirty="0">
                <a:latin typeface="Times New Roman"/>
                <a:cs typeface="Times New Roman"/>
              </a:rPr>
              <a:t>ĐOẠN </a:t>
            </a:r>
            <a:r>
              <a:rPr sz="1200" spc="-5" dirty="0" smtClean="0">
                <a:latin typeface="Times New Roman"/>
                <a:cs typeface="Times New Roman"/>
              </a:rPr>
              <a:t>Đ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ỜNG </a:t>
            </a:r>
            <a:r>
              <a:rPr sz="1200" spc="-5" dirty="0">
                <a:latin typeface="Times New Roman"/>
                <a:cs typeface="Times New Roman"/>
              </a:rPr>
              <a:t>BỘ GIAO NHAU CÙNG MỨC </a:t>
            </a:r>
            <a:r>
              <a:rPr sz="1200" dirty="0">
                <a:latin typeface="Times New Roman"/>
                <a:cs typeface="Times New Roman"/>
              </a:rPr>
              <a:t>VỚI </a:t>
            </a:r>
            <a:r>
              <a:rPr sz="1200" spc="-5" dirty="0" smtClean="0">
                <a:latin typeface="Times New Roman"/>
                <a:cs typeface="Times New Roman"/>
              </a:rPr>
              <a:t>Đ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ỜNG </a:t>
            </a:r>
            <a:r>
              <a:rPr sz="1200" spc="-114" dirty="0">
                <a:latin typeface="Times New Roman"/>
                <a:cs typeface="Times New Roman"/>
              </a:rPr>
              <a:t>SẮT,  </a:t>
            </a:r>
            <a:r>
              <a:rPr sz="1200" spc="-5" dirty="0">
                <a:latin typeface="Times New Roman"/>
                <a:cs typeface="Times New Roman"/>
              </a:rPr>
              <a:t>CẦU </a:t>
            </a:r>
            <a:r>
              <a:rPr sz="1200" spc="-5" dirty="0" smtClean="0">
                <a:latin typeface="Times New Roman"/>
                <a:cs typeface="Times New Roman"/>
              </a:rPr>
              <a:t>Đ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ỜNG </a:t>
            </a:r>
            <a:r>
              <a:rPr sz="1200" dirty="0">
                <a:latin typeface="Times New Roman"/>
                <a:cs typeface="Times New Roman"/>
              </a:rPr>
              <a:t>BỘ ĐI </a:t>
            </a:r>
            <a:r>
              <a:rPr sz="1200" spc="-5" dirty="0">
                <a:latin typeface="Times New Roman"/>
                <a:cs typeface="Times New Roman"/>
              </a:rPr>
              <a:t>CHUNG </a:t>
            </a:r>
            <a:r>
              <a:rPr sz="1200" dirty="0">
                <a:latin typeface="Times New Roman"/>
                <a:cs typeface="Times New Roman"/>
              </a:rPr>
              <a:t>VỚI </a:t>
            </a:r>
            <a:r>
              <a:rPr sz="1200" spc="-5" dirty="0" smtClean="0">
                <a:latin typeface="Times New Roman"/>
                <a:cs typeface="Times New Roman"/>
              </a:rPr>
              <a:t>Đ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SẮT</a:t>
            </a:r>
          </a:p>
          <a:p>
            <a:pPr marL="12700" marR="5715" indent="456565" algn="just">
              <a:lnSpc>
                <a:spcPct val="110000"/>
              </a:lnSpc>
              <a:spcBef>
                <a:spcPts val="600"/>
              </a:spcBef>
              <a:buAutoNum type="arabicPeriod"/>
              <a:tabLst>
                <a:tab pos="628650" algn="l"/>
              </a:tabLst>
            </a:pP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 err="1">
                <a:latin typeface="Times New Roman"/>
                <a:cs typeface="Times New Roman"/>
              </a:rPr>
              <a:t>đoạn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giao </a:t>
            </a:r>
            <a:r>
              <a:rPr sz="1200" spc="-5" dirty="0">
                <a:latin typeface="Times New Roman"/>
                <a:cs typeface="Times New Roman"/>
              </a:rPr>
              <a:t>nhau </a:t>
            </a:r>
            <a:r>
              <a:rPr sz="1200" dirty="0">
                <a:latin typeface="Times New Roman"/>
                <a:cs typeface="Times New Roman"/>
              </a:rPr>
              <a:t>cùng mức </a:t>
            </a:r>
            <a:r>
              <a:rPr sz="1200" dirty="0" err="1">
                <a:latin typeface="Times New Roman"/>
                <a:cs typeface="Times New Roman"/>
              </a:rPr>
              <a:t>với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sắt, </a:t>
            </a:r>
            <a:r>
              <a:rPr sz="1200" spc="-5" dirty="0" err="1">
                <a:latin typeface="Times New Roman"/>
                <a:cs typeface="Times New Roman"/>
              </a:rPr>
              <a:t>cầu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bộ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đi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chung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với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sắt,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tiện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sắt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quyền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ưu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tiên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đi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ớc</a:t>
            </a:r>
            <a:r>
              <a:rPr sz="1200" spc="-5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 marR="6350" indent="456565" algn="just">
              <a:lnSpc>
                <a:spcPct val="110200"/>
              </a:lnSpc>
              <a:spcBef>
                <a:spcPts val="615"/>
              </a:spcBef>
              <a:buAutoNum type="arabicPeriod"/>
              <a:tabLst>
                <a:tab pos="625475" algn="l"/>
              </a:tabLst>
            </a:pPr>
            <a:r>
              <a:rPr sz="1200" spc="-5" dirty="0">
                <a:latin typeface="Times New Roman"/>
                <a:cs typeface="Times New Roman"/>
              </a:rPr>
              <a:t>Tại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giao nhau cùng </a:t>
            </a:r>
            <a:r>
              <a:rPr sz="1200" dirty="0">
                <a:latin typeface="Times New Roman"/>
                <a:cs typeface="Times New Roman"/>
              </a:rPr>
              <a:t>mức </a:t>
            </a:r>
            <a:r>
              <a:rPr sz="1200" dirty="0" err="1">
                <a:latin typeface="Times New Roman"/>
                <a:cs typeface="Times New Roman"/>
              </a:rPr>
              <a:t>với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sắt có đèn </a:t>
            </a:r>
            <a:r>
              <a:rPr sz="1200" dirty="0">
                <a:latin typeface="Times New Roman"/>
                <a:cs typeface="Times New Roman"/>
              </a:rPr>
              <a:t>tín hiệu, </a:t>
            </a:r>
            <a:r>
              <a:rPr sz="1200" spc="-10" dirty="0">
                <a:latin typeface="Times New Roman"/>
                <a:cs typeface="Times New Roman"/>
              </a:rPr>
              <a:t>rào </a:t>
            </a:r>
            <a:r>
              <a:rPr sz="1200" spc="-5" dirty="0">
                <a:latin typeface="Times New Roman"/>
                <a:cs typeface="Times New Roman"/>
              </a:rPr>
              <a:t>chắn </a:t>
            </a:r>
            <a:r>
              <a:rPr sz="1200" spc="-220" dirty="0">
                <a:latin typeface="Times New Roman"/>
                <a:cs typeface="Times New Roman"/>
              </a:rPr>
              <a:t>và  </a:t>
            </a:r>
            <a:r>
              <a:rPr sz="1200" spc="-5" dirty="0">
                <a:latin typeface="Times New Roman"/>
                <a:cs typeface="Times New Roman"/>
              </a:rPr>
              <a:t>chuông báo </a:t>
            </a:r>
            <a:r>
              <a:rPr sz="1200" dirty="0">
                <a:latin typeface="Times New Roman"/>
                <a:cs typeface="Times New Roman"/>
              </a:rPr>
              <a:t>hiệu, khi </a:t>
            </a:r>
            <a:r>
              <a:rPr sz="1200" spc="-5" dirty="0">
                <a:latin typeface="Times New Roman"/>
                <a:cs typeface="Times New Roman"/>
              </a:rPr>
              <a:t>đèn </a:t>
            </a:r>
            <a:r>
              <a:rPr sz="1200" dirty="0">
                <a:latin typeface="Times New Roman"/>
                <a:cs typeface="Times New Roman"/>
              </a:rPr>
              <a:t>tín </a:t>
            </a:r>
            <a:r>
              <a:rPr sz="1200" spc="-5" dirty="0">
                <a:latin typeface="Times New Roman"/>
                <a:cs typeface="Times New Roman"/>
              </a:rPr>
              <a:t>hiệu </a:t>
            </a:r>
            <a:r>
              <a:rPr sz="1200" dirty="0">
                <a:latin typeface="Times New Roman"/>
                <a:cs typeface="Times New Roman"/>
              </a:rPr>
              <a:t>mầu đỏ đã </a:t>
            </a:r>
            <a:r>
              <a:rPr sz="1200" spc="-5" dirty="0">
                <a:latin typeface="Times New Roman"/>
                <a:cs typeface="Times New Roman"/>
              </a:rPr>
              <a:t>bật sáng, có </a:t>
            </a:r>
            <a:r>
              <a:rPr sz="1200" dirty="0">
                <a:latin typeface="Times New Roman"/>
                <a:cs typeface="Times New Roman"/>
              </a:rPr>
              <a:t>tiếng chuông báo hiệu, </a:t>
            </a:r>
            <a:r>
              <a:rPr sz="1200" spc="-5" dirty="0">
                <a:latin typeface="Times New Roman"/>
                <a:cs typeface="Times New Roman"/>
              </a:rPr>
              <a:t>rào chắn  đang </a:t>
            </a:r>
            <a:r>
              <a:rPr sz="1200" dirty="0">
                <a:latin typeface="Times New Roman"/>
                <a:cs typeface="Times New Roman"/>
              </a:rPr>
              <a:t>dịch </a:t>
            </a:r>
            <a:r>
              <a:rPr sz="1200" spc="-5" dirty="0">
                <a:latin typeface="Times New Roman"/>
                <a:cs typeface="Times New Roman"/>
              </a:rPr>
              <a:t>chuyển </a:t>
            </a:r>
            <a:r>
              <a:rPr sz="1200" dirty="0">
                <a:latin typeface="Times New Roman"/>
                <a:cs typeface="Times New Roman"/>
              </a:rPr>
              <a:t>hoặc đã </a:t>
            </a:r>
            <a:r>
              <a:rPr sz="1200" spc="-5" dirty="0">
                <a:latin typeface="Times New Roman"/>
                <a:cs typeface="Times New Roman"/>
              </a:rPr>
              <a:t>đóng,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phải </a:t>
            </a:r>
            <a:r>
              <a:rPr sz="1200" dirty="0" err="1">
                <a:latin typeface="Times New Roman"/>
                <a:cs typeface="Times New Roman"/>
              </a:rPr>
              <a:t>dừng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lại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phía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phần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của mình và </a:t>
            </a:r>
            <a:r>
              <a:rPr sz="1200" spc="-5" dirty="0">
                <a:latin typeface="Times New Roman"/>
                <a:cs typeface="Times New Roman"/>
              </a:rPr>
              <a:t>cách rào </a:t>
            </a:r>
            <a:r>
              <a:rPr sz="1200" dirty="0">
                <a:latin typeface="Times New Roman"/>
                <a:cs typeface="Times New Roman"/>
              </a:rPr>
              <a:t>chắn một </a:t>
            </a:r>
            <a:r>
              <a:rPr sz="1200" spc="-5" dirty="0">
                <a:latin typeface="Times New Roman"/>
                <a:cs typeface="Times New Roman"/>
              </a:rPr>
              <a:t>khoảng cách an </a:t>
            </a:r>
            <a:r>
              <a:rPr sz="1200" dirty="0">
                <a:latin typeface="Times New Roman"/>
                <a:cs typeface="Times New Roman"/>
              </a:rPr>
              <a:t>toàn; </a:t>
            </a:r>
            <a:r>
              <a:rPr sz="1200" spc="-5" dirty="0">
                <a:latin typeface="Times New Roman"/>
                <a:cs typeface="Times New Roman"/>
              </a:rPr>
              <a:t>Khi </a:t>
            </a:r>
            <a:r>
              <a:rPr sz="1200" dirty="0">
                <a:latin typeface="Times New Roman"/>
                <a:cs typeface="Times New Roman"/>
              </a:rPr>
              <a:t>đèn tín hiệu đã </a:t>
            </a:r>
            <a:r>
              <a:rPr sz="1200" spc="-55" dirty="0">
                <a:latin typeface="Times New Roman"/>
                <a:cs typeface="Times New Roman"/>
              </a:rPr>
              <a:t>tắt,  </a:t>
            </a:r>
            <a:r>
              <a:rPr sz="1200" spc="-5" dirty="0">
                <a:latin typeface="Times New Roman"/>
                <a:cs typeface="Times New Roman"/>
              </a:rPr>
              <a:t>rào chắn </a:t>
            </a:r>
            <a:r>
              <a:rPr sz="1200" dirty="0">
                <a:latin typeface="Times New Roman"/>
                <a:cs typeface="Times New Roman"/>
              </a:rPr>
              <a:t>mở hết, tiếng chuông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hiệu ngừng </a:t>
            </a:r>
            <a:r>
              <a:rPr sz="1200" dirty="0" err="1">
                <a:latin typeface="Times New Roman"/>
                <a:cs typeface="Times New Roman"/>
              </a:rPr>
              <a:t>mới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qua.</a:t>
            </a:r>
          </a:p>
          <a:p>
            <a:pPr marL="12700" marR="9525" indent="456565" algn="just">
              <a:lnSpc>
                <a:spcPct val="110200"/>
              </a:lnSpc>
              <a:spcBef>
                <a:spcPts val="595"/>
              </a:spcBef>
              <a:buAutoNum type="arabicPeriod"/>
              <a:tabLst>
                <a:tab pos="637540" algn="l"/>
              </a:tabLst>
            </a:pPr>
            <a:r>
              <a:rPr sz="1200" spc="-5" dirty="0">
                <a:latin typeface="Times New Roman"/>
                <a:cs typeface="Times New Roman"/>
              </a:rPr>
              <a:t>Tại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giao nhau </a:t>
            </a:r>
            <a:r>
              <a:rPr sz="1200" dirty="0">
                <a:latin typeface="Times New Roman"/>
                <a:cs typeface="Times New Roman"/>
              </a:rPr>
              <a:t>cùng mức </a:t>
            </a:r>
            <a:r>
              <a:rPr sz="1200" dirty="0" err="1">
                <a:latin typeface="Times New Roman"/>
                <a:cs typeface="Times New Roman"/>
              </a:rPr>
              <a:t>với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sắt chỉ có </a:t>
            </a:r>
            <a:r>
              <a:rPr sz="1200" dirty="0">
                <a:latin typeface="Times New Roman"/>
                <a:cs typeface="Times New Roman"/>
              </a:rPr>
              <a:t>đèn tín hiệu </a:t>
            </a:r>
            <a:r>
              <a:rPr sz="1200" spc="-110" dirty="0">
                <a:latin typeface="Times New Roman"/>
                <a:cs typeface="Times New Roman"/>
              </a:rPr>
              <a:t>hoặc  </a:t>
            </a:r>
            <a:r>
              <a:rPr sz="1200" spc="-5" dirty="0">
                <a:latin typeface="Times New Roman"/>
                <a:cs typeface="Times New Roman"/>
              </a:rPr>
              <a:t>chuông báo </a:t>
            </a:r>
            <a:r>
              <a:rPr sz="1200" dirty="0">
                <a:latin typeface="Times New Roman"/>
                <a:cs typeface="Times New Roman"/>
              </a:rPr>
              <a:t>hiệu, khi đèn tín hiệu mầu đỏ </a:t>
            </a:r>
            <a:r>
              <a:rPr sz="1200" spc="5" dirty="0">
                <a:latin typeface="Times New Roman"/>
                <a:cs typeface="Times New Roman"/>
              </a:rPr>
              <a:t>đã </a:t>
            </a:r>
            <a:r>
              <a:rPr sz="1200" dirty="0">
                <a:latin typeface="Times New Roman"/>
                <a:cs typeface="Times New Roman"/>
              </a:rPr>
              <a:t>bật sáng hoặc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tiếng chuông báo hiệu, 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dừng ngay lại và </a:t>
            </a:r>
            <a:r>
              <a:rPr sz="1200" spc="-5" dirty="0">
                <a:latin typeface="Times New Roman"/>
                <a:cs typeface="Times New Roman"/>
              </a:rPr>
              <a:t>giữ </a:t>
            </a:r>
            <a:r>
              <a:rPr sz="1200" dirty="0">
                <a:latin typeface="Times New Roman"/>
                <a:cs typeface="Times New Roman"/>
              </a:rPr>
              <a:t>khoảng cách tối </a:t>
            </a:r>
            <a:r>
              <a:rPr sz="1200" spc="-5" dirty="0">
                <a:latin typeface="Times New Roman"/>
                <a:cs typeface="Times New Roman"/>
              </a:rPr>
              <a:t>thiểu </a:t>
            </a:r>
            <a:r>
              <a:rPr sz="1200" dirty="0">
                <a:latin typeface="Times New Roman"/>
                <a:cs typeface="Times New Roman"/>
              </a:rPr>
              <a:t>5 </a:t>
            </a:r>
            <a:r>
              <a:rPr sz="1200" spc="-140" dirty="0">
                <a:latin typeface="Times New Roman"/>
                <a:cs typeface="Times New Roman"/>
              </a:rPr>
              <a:t>mét  </a:t>
            </a:r>
            <a:r>
              <a:rPr sz="1200" dirty="0">
                <a:latin typeface="Times New Roman"/>
                <a:cs typeface="Times New Roman"/>
              </a:rPr>
              <a:t>tính từ ray </a:t>
            </a:r>
            <a:r>
              <a:rPr sz="1200" spc="-10" dirty="0">
                <a:latin typeface="Times New Roman"/>
                <a:cs typeface="Times New Roman"/>
              </a:rPr>
              <a:t>gần </a:t>
            </a:r>
            <a:r>
              <a:rPr sz="1200" dirty="0">
                <a:latin typeface="Times New Roman"/>
                <a:cs typeface="Times New Roman"/>
              </a:rPr>
              <a:t>nhất; khi </a:t>
            </a:r>
            <a:r>
              <a:rPr sz="1200" spc="-5" dirty="0">
                <a:latin typeface="Times New Roman"/>
                <a:cs typeface="Times New Roman"/>
              </a:rPr>
              <a:t>đèn </a:t>
            </a:r>
            <a:r>
              <a:rPr sz="1200" dirty="0">
                <a:latin typeface="Times New Roman"/>
                <a:cs typeface="Times New Roman"/>
              </a:rPr>
              <a:t>tín hiệu đã tắt hoặc tiếng chuông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hiệu ngừng </a:t>
            </a:r>
            <a:r>
              <a:rPr sz="1200" dirty="0" err="1">
                <a:latin typeface="Times New Roman"/>
                <a:cs typeface="Times New Roman"/>
              </a:rPr>
              <a:t>mới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90" dirty="0">
                <a:latin typeface="Times New Roman"/>
                <a:cs typeface="Times New Roman"/>
              </a:rPr>
              <a:t>đi  </a:t>
            </a:r>
            <a:r>
              <a:rPr sz="1200" spc="-5" dirty="0">
                <a:latin typeface="Times New Roman"/>
                <a:cs typeface="Times New Roman"/>
              </a:rPr>
              <a:t>qua.</a:t>
            </a:r>
            <a:endParaRPr sz="1200" dirty="0">
              <a:latin typeface="Times New Roman"/>
              <a:cs typeface="Times New Roman"/>
            </a:endParaRPr>
          </a:p>
          <a:p>
            <a:pPr marL="12700" marR="6350" indent="456565" algn="just">
              <a:lnSpc>
                <a:spcPct val="110200"/>
              </a:lnSpc>
              <a:spcBef>
                <a:spcPts val="600"/>
              </a:spcBef>
              <a:buAutoNum type="arabicPeriod"/>
              <a:tabLst>
                <a:tab pos="629920" algn="l"/>
              </a:tabLst>
            </a:pPr>
            <a:r>
              <a:rPr sz="1200" spc="-5" dirty="0">
                <a:latin typeface="Times New Roman"/>
                <a:cs typeface="Times New Roman"/>
              </a:rPr>
              <a:t>Tại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giao nhau </a:t>
            </a:r>
            <a:r>
              <a:rPr sz="1200" dirty="0">
                <a:latin typeface="Times New Roman"/>
                <a:cs typeface="Times New Roman"/>
              </a:rPr>
              <a:t>cùng mức </a:t>
            </a:r>
            <a:r>
              <a:rPr sz="1200" dirty="0" err="1">
                <a:latin typeface="Times New Roman"/>
                <a:cs typeface="Times New Roman"/>
              </a:rPr>
              <a:t>với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sắt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-5" dirty="0">
                <a:latin typeface="Times New Roman"/>
                <a:cs typeface="Times New Roman"/>
              </a:rPr>
              <a:t>có đèn </a:t>
            </a:r>
            <a:r>
              <a:rPr sz="1200" dirty="0" err="1">
                <a:latin typeface="Times New Roman"/>
                <a:cs typeface="Times New Roman"/>
              </a:rPr>
              <a:t>tín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hiệu</a:t>
            </a:r>
            <a:r>
              <a:rPr sz="1200" dirty="0" smtClean="0">
                <a:latin typeface="Times New Roman"/>
                <a:cs typeface="Times New Roman"/>
              </a:rPr>
              <a:t>,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rào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chắn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 chuông báo hiệu,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phải quan sát cả hai </a:t>
            </a:r>
            <a:r>
              <a:rPr sz="1200" spc="-85" dirty="0">
                <a:latin typeface="Times New Roman"/>
                <a:cs typeface="Times New Roman"/>
              </a:rPr>
              <a:t>phía,  </a:t>
            </a:r>
            <a:r>
              <a:rPr sz="1200" dirty="0">
                <a:latin typeface="Times New Roman"/>
                <a:cs typeface="Times New Roman"/>
              </a:rPr>
              <a:t>khi thấy </a:t>
            </a:r>
            <a:r>
              <a:rPr sz="1200" spc="-5" dirty="0">
                <a:latin typeface="Times New Roman"/>
                <a:cs typeface="Times New Roman"/>
              </a:rPr>
              <a:t>chắc chắn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tiện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sắt đang </a:t>
            </a:r>
            <a:r>
              <a:rPr sz="1200" dirty="0">
                <a:latin typeface="Times New Roman"/>
                <a:cs typeface="Times New Roman"/>
              </a:rPr>
              <a:t>đi tới </a:t>
            </a:r>
            <a:r>
              <a:rPr sz="1200" dirty="0" err="1">
                <a:latin typeface="Times New Roman"/>
                <a:cs typeface="Times New Roman"/>
              </a:rPr>
              <a:t>mới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>
                <a:latin typeface="Times New Roman"/>
                <a:cs typeface="Times New Roman"/>
              </a:rPr>
              <a:t>qua, </a:t>
            </a:r>
            <a:r>
              <a:rPr sz="1200" spc="-5" dirty="0" err="1" smtClean="0">
                <a:latin typeface="Times New Roman"/>
                <a:cs typeface="Times New Roman"/>
              </a:rPr>
              <a:t>nếu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thấy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có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tiện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sắt </a:t>
            </a:r>
            <a:r>
              <a:rPr sz="1200" spc="-5" dirty="0">
                <a:latin typeface="Times New Roman"/>
                <a:cs typeface="Times New Roman"/>
              </a:rPr>
              <a:t>đang </a:t>
            </a:r>
            <a:r>
              <a:rPr sz="1200" dirty="0">
                <a:latin typeface="Times New Roman"/>
                <a:cs typeface="Times New Roman"/>
              </a:rPr>
              <a:t>đi tới thì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dừng lại và </a:t>
            </a:r>
            <a:r>
              <a:rPr sz="1200" spc="-5" dirty="0">
                <a:latin typeface="Times New Roman"/>
                <a:cs typeface="Times New Roman"/>
              </a:rPr>
              <a:t>giữ </a:t>
            </a:r>
            <a:r>
              <a:rPr sz="1200" dirty="0">
                <a:latin typeface="Times New Roman"/>
                <a:cs typeface="Times New Roman"/>
              </a:rPr>
              <a:t>khoảng </a:t>
            </a:r>
            <a:r>
              <a:rPr sz="1200" spc="-5" dirty="0">
                <a:latin typeface="Times New Roman"/>
                <a:cs typeface="Times New Roman"/>
              </a:rPr>
              <a:t>cách </a:t>
            </a:r>
            <a:r>
              <a:rPr sz="1200" dirty="0">
                <a:latin typeface="Times New Roman"/>
                <a:cs typeface="Times New Roman"/>
              </a:rPr>
              <a:t>tối </a:t>
            </a:r>
            <a:r>
              <a:rPr sz="1200" spc="-5" dirty="0">
                <a:latin typeface="Times New Roman"/>
                <a:cs typeface="Times New Roman"/>
              </a:rPr>
              <a:t>thiểu </a:t>
            </a:r>
            <a:r>
              <a:rPr sz="1200" dirty="0">
                <a:latin typeface="Times New Roman"/>
                <a:cs typeface="Times New Roman"/>
              </a:rPr>
              <a:t>5 </a:t>
            </a:r>
            <a:r>
              <a:rPr sz="1200" spc="-135" dirty="0">
                <a:latin typeface="Times New Roman"/>
                <a:cs typeface="Times New Roman"/>
              </a:rPr>
              <a:t>mét  </a:t>
            </a:r>
            <a:r>
              <a:rPr sz="1200" dirty="0">
                <a:latin typeface="Times New Roman"/>
                <a:cs typeface="Times New Roman"/>
              </a:rPr>
              <a:t>tính từ ray </a:t>
            </a:r>
            <a:r>
              <a:rPr sz="1200" spc="-5" dirty="0">
                <a:latin typeface="Times New Roman"/>
                <a:cs typeface="Times New Roman"/>
              </a:rPr>
              <a:t>gần nhất </a:t>
            </a:r>
            <a:r>
              <a:rPr sz="1200" dirty="0">
                <a:latin typeface="Times New Roman"/>
                <a:cs typeface="Times New Roman"/>
              </a:rPr>
              <a:t>và chỉ </a:t>
            </a:r>
            <a:r>
              <a:rPr sz="1200" dirty="0" err="1">
                <a:latin typeface="Times New Roman"/>
                <a:cs typeface="Times New Roman"/>
              </a:rPr>
              <a:t>khi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tiện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sắt </a:t>
            </a:r>
            <a:r>
              <a:rPr sz="1200" dirty="0">
                <a:latin typeface="Times New Roman"/>
                <a:cs typeface="Times New Roman"/>
              </a:rPr>
              <a:t>đã đi qua </a:t>
            </a:r>
            <a:r>
              <a:rPr sz="1200" dirty="0" err="1">
                <a:latin typeface="Times New Roman"/>
                <a:cs typeface="Times New Roman"/>
              </a:rPr>
              <a:t>mới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1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21</a:t>
            </a:fld>
            <a:endParaRPr spc="-35" dirty="0"/>
          </a:p>
        </p:txBody>
      </p:sp>
      <p:sp>
        <p:nvSpPr>
          <p:cNvPr id="2" name="object 2"/>
          <p:cNvSpPr txBox="1"/>
          <p:nvPr/>
        </p:nvSpPr>
        <p:spPr>
          <a:xfrm>
            <a:off x="1247952" y="856234"/>
            <a:ext cx="5608955" cy="90258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0160" indent="456565" algn="just">
              <a:lnSpc>
                <a:spcPct val="110200"/>
              </a:lnSpc>
              <a:spcBef>
                <a:spcPts val="95"/>
              </a:spcBef>
              <a:buAutoNum type="arabicPeriod" startAt="5"/>
              <a:tabLst>
                <a:tab pos="625475" algn="l"/>
              </a:tabLst>
            </a:pPr>
            <a:r>
              <a:rPr sz="1200" spc="-5" dirty="0" err="1">
                <a:latin typeface="Times New Roman"/>
                <a:cs typeface="Times New Roman"/>
              </a:rPr>
              <a:t>Khi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bộ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bị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hư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hỏng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tại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bộ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giao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nhau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cùng mức </a:t>
            </a:r>
            <a:r>
              <a:rPr sz="1200" dirty="0" err="1">
                <a:latin typeface="Times New Roman"/>
                <a:cs typeface="Times New Roman"/>
              </a:rPr>
              <a:t>với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sắt </a:t>
            </a:r>
            <a:r>
              <a:rPr sz="1200" dirty="0">
                <a:latin typeface="Times New Roman"/>
                <a:cs typeface="Times New Roman"/>
              </a:rPr>
              <a:t>hoặc trong phạm vi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 err="1">
                <a:latin typeface="Times New Roman"/>
                <a:cs typeface="Times New Roman"/>
              </a:rPr>
              <a:t>toàn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sắt </a:t>
            </a:r>
            <a:r>
              <a:rPr sz="1200" dirty="0" err="1">
                <a:latin typeface="Times New Roman"/>
                <a:cs typeface="Times New Roman"/>
              </a:rPr>
              <a:t>thì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điều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khiển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phải </a:t>
            </a:r>
            <a:r>
              <a:rPr sz="1200" dirty="0">
                <a:latin typeface="Times New Roman"/>
                <a:cs typeface="Times New Roman"/>
              </a:rPr>
              <a:t>bằng mọi </a:t>
            </a:r>
            <a:r>
              <a:rPr sz="1200" spc="-5" dirty="0">
                <a:latin typeface="Times New Roman"/>
                <a:cs typeface="Times New Roman"/>
              </a:rPr>
              <a:t>cách nhanh </a:t>
            </a:r>
            <a:r>
              <a:rPr sz="1200" dirty="0">
                <a:latin typeface="Times New Roman"/>
                <a:cs typeface="Times New Roman"/>
              </a:rPr>
              <a:t>nhất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dirty="0">
                <a:latin typeface="Times New Roman"/>
                <a:cs typeface="Times New Roman"/>
              </a:rPr>
              <a:t>báo hiệu </a:t>
            </a:r>
            <a:r>
              <a:rPr sz="1200" dirty="0" err="1">
                <a:latin typeface="Times New Roman"/>
                <a:cs typeface="Times New Roman"/>
              </a:rPr>
              <a:t>trên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sắt </a:t>
            </a:r>
            <a:r>
              <a:rPr sz="1200" dirty="0">
                <a:latin typeface="Times New Roman"/>
                <a:cs typeface="Times New Roman"/>
              </a:rPr>
              <a:t>cách tối </a:t>
            </a:r>
            <a:r>
              <a:rPr sz="1200" spc="-5" dirty="0">
                <a:latin typeface="Times New Roman"/>
                <a:cs typeface="Times New Roman"/>
              </a:rPr>
              <a:t>thiểu </a:t>
            </a:r>
            <a:r>
              <a:rPr sz="1200" spc="-140" dirty="0">
                <a:latin typeface="Times New Roman"/>
                <a:cs typeface="Times New Roman"/>
              </a:rPr>
              <a:t>500  </a:t>
            </a:r>
            <a:r>
              <a:rPr sz="1200" dirty="0">
                <a:latin typeface="Times New Roman"/>
                <a:cs typeface="Times New Roman"/>
              </a:rPr>
              <a:t>mét về </a:t>
            </a:r>
            <a:r>
              <a:rPr sz="1200" spc="-5" dirty="0">
                <a:latin typeface="Times New Roman"/>
                <a:cs typeface="Times New Roman"/>
              </a:rPr>
              <a:t>hai </a:t>
            </a:r>
            <a:r>
              <a:rPr sz="1200" dirty="0">
                <a:latin typeface="Times New Roman"/>
                <a:cs typeface="Times New Roman"/>
              </a:rPr>
              <a:t>phía để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spc="-10" dirty="0" err="1">
                <a:latin typeface="Times New Roman"/>
                <a:cs typeface="Times New Roman"/>
              </a:rPr>
              <a:t>cho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dirty="0" err="1">
                <a:latin typeface="Times New Roman"/>
                <a:cs typeface="Times New Roman"/>
              </a:rPr>
              <a:t>khiển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tiện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sắt </a:t>
            </a:r>
            <a:r>
              <a:rPr sz="1200" dirty="0">
                <a:latin typeface="Times New Roman"/>
                <a:cs typeface="Times New Roman"/>
              </a:rPr>
              <a:t>và tìm </a:t>
            </a:r>
            <a:r>
              <a:rPr sz="1200" spc="-5" dirty="0" err="1">
                <a:latin typeface="Times New Roman"/>
                <a:cs typeface="Times New Roman"/>
              </a:rPr>
              <a:t>cách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báo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cho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quản </a:t>
            </a:r>
            <a:r>
              <a:rPr sz="1200" spc="10" dirty="0" err="1">
                <a:latin typeface="Times New Roman"/>
                <a:cs typeface="Times New Roman"/>
              </a:rPr>
              <a:t>lý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sắt, nhà ga nơi </a:t>
            </a:r>
            <a:r>
              <a:rPr sz="1200" spc="-10" dirty="0">
                <a:latin typeface="Times New Roman"/>
                <a:cs typeface="Times New Roman"/>
              </a:rPr>
              <a:t>gần </a:t>
            </a:r>
            <a:r>
              <a:rPr sz="1200" dirty="0">
                <a:latin typeface="Times New Roman"/>
                <a:cs typeface="Times New Roman"/>
              </a:rPr>
              <a:t>nhất, đồng thời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bằng mọi biện </a:t>
            </a:r>
            <a:r>
              <a:rPr sz="1200" spc="-5" dirty="0">
                <a:latin typeface="Times New Roman"/>
                <a:cs typeface="Times New Roman"/>
              </a:rPr>
              <a:t>pháp </a:t>
            </a:r>
            <a:r>
              <a:rPr sz="1200" spc="-90" dirty="0">
                <a:latin typeface="Times New Roman"/>
                <a:cs typeface="Times New Roman"/>
              </a:rPr>
              <a:t>nhanh  </a:t>
            </a:r>
            <a:r>
              <a:rPr sz="1200" spc="-5" dirty="0" err="1">
                <a:latin typeface="Times New Roman"/>
                <a:cs typeface="Times New Roman"/>
              </a:rPr>
              <a:t>chóng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10" dirty="0" smtClean="0">
                <a:latin typeface="Times New Roman"/>
                <a:cs typeface="Times New Roman"/>
              </a:rPr>
              <a:t>đ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a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ra khỏi phạm vi an </a:t>
            </a:r>
            <a:r>
              <a:rPr sz="1200" spc="-5" dirty="0" err="1">
                <a:latin typeface="Times New Roman"/>
                <a:cs typeface="Times New Roman"/>
              </a:rPr>
              <a:t>toàn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sắt.</a:t>
            </a:r>
            <a:endParaRPr sz="1200" dirty="0">
              <a:latin typeface="Times New Roman"/>
              <a:cs typeface="Times New Roman"/>
            </a:endParaRPr>
          </a:p>
          <a:p>
            <a:pPr marL="12700" marR="9525" indent="456565" algn="just">
              <a:lnSpc>
                <a:spcPts val="1380"/>
              </a:lnSpc>
              <a:spcBef>
                <a:spcPts val="830"/>
              </a:spcBef>
              <a:buAutoNum type="arabicPeriod" startAt="5"/>
              <a:tabLst>
                <a:tab pos="639445" algn="l"/>
              </a:tabLst>
            </a:pPr>
            <a:r>
              <a:rPr sz="1200" spc="-5" dirty="0" err="1">
                <a:latin typeface="Times New Roman"/>
                <a:cs typeface="Times New Roman"/>
              </a:rPr>
              <a:t>Những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mặt tại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bộ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bị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hư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hỏng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 err="1">
                <a:latin typeface="Times New Roman"/>
                <a:cs typeface="Times New Roman"/>
              </a:rPr>
              <a:t>đoạn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nhau cùng mức </a:t>
            </a:r>
            <a:r>
              <a:rPr sz="1200" dirty="0" err="1">
                <a:latin typeface="Times New Roman"/>
                <a:cs typeface="Times New Roman"/>
              </a:rPr>
              <a:t>với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sắt có trách </a:t>
            </a:r>
            <a:r>
              <a:rPr sz="1200" dirty="0">
                <a:latin typeface="Times New Roman"/>
                <a:cs typeface="Times New Roman"/>
              </a:rPr>
              <a:t>nhiệm </a:t>
            </a:r>
            <a:r>
              <a:rPr sz="1200" spc="-5" dirty="0" err="1">
                <a:latin typeface="Times New Roman"/>
                <a:cs typeface="Times New Roman"/>
              </a:rPr>
              <a:t>giúp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đỡ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người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điều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khiển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tiện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10" dirty="0" smtClean="0">
                <a:latin typeface="Times New Roman"/>
                <a:cs typeface="Times New Roman"/>
              </a:rPr>
              <a:t>đ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a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ra khỏi phạm vi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 err="1">
                <a:latin typeface="Times New Roman"/>
                <a:cs typeface="Times New Roman"/>
              </a:rPr>
              <a:t>toàn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sắt.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latin typeface="Times New Roman"/>
                <a:cs typeface="Times New Roman"/>
              </a:rPr>
              <a:t>2.18. GIAO THÔNG </a:t>
            </a:r>
            <a:r>
              <a:rPr sz="1200" dirty="0">
                <a:latin typeface="Times New Roman"/>
                <a:cs typeface="Times New Roman"/>
              </a:rPr>
              <a:t>TRÊN </a:t>
            </a:r>
            <a:r>
              <a:rPr sz="1200" spc="-5" dirty="0" smtClean="0">
                <a:latin typeface="Times New Roman"/>
                <a:cs typeface="Times New Roman"/>
              </a:rPr>
              <a:t>Đ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ỜNG </a:t>
            </a:r>
            <a:r>
              <a:rPr sz="1200" dirty="0">
                <a:latin typeface="Times New Roman"/>
                <a:cs typeface="Times New Roman"/>
              </a:rPr>
              <a:t>CAO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TỐC</a:t>
            </a:r>
          </a:p>
          <a:p>
            <a:pPr marL="12700" marR="5080" indent="456565" algn="just">
              <a:lnSpc>
                <a:spcPct val="110000"/>
              </a:lnSpc>
              <a:spcBef>
                <a:spcPts val="610"/>
              </a:spcBef>
            </a:pPr>
            <a:r>
              <a:rPr sz="1200" dirty="0">
                <a:latin typeface="Times New Roman"/>
                <a:cs typeface="Times New Roman"/>
              </a:rPr>
              <a:t>1.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xe,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khiển </a:t>
            </a:r>
            <a:r>
              <a:rPr sz="1200" spc="5" dirty="0">
                <a:latin typeface="Times New Roman"/>
                <a:cs typeface="Times New Roman"/>
              </a:rPr>
              <a:t>xe máy </a:t>
            </a:r>
            <a:r>
              <a:rPr sz="1200" spc="-5" dirty="0">
                <a:latin typeface="Times New Roman"/>
                <a:cs typeface="Times New Roman"/>
              </a:rPr>
              <a:t>chuyên </a:t>
            </a:r>
            <a:r>
              <a:rPr sz="1200" dirty="0">
                <a:latin typeface="Times New Roman"/>
                <a:cs typeface="Times New Roman"/>
              </a:rPr>
              <a:t>dùng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cao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tốc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ngoài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việc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tuân thủ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5" dirty="0">
                <a:latin typeface="Times New Roman"/>
                <a:cs typeface="Times New Roman"/>
              </a:rPr>
              <a:t>quy tắc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dirty="0" err="1">
                <a:latin typeface="Times New Roman"/>
                <a:cs typeface="Times New Roman"/>
              </a:rPr>
              <a:t>trên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còn phải </a:t>
            </a:r>
            <a:r>
              <a:rPr sz="1200" dirty="0">
                <a:latin typeface="Times New Roman"/>
                <a:cs typeface="Times New Roman"/>
              </a:rPr>
              <a:t>thực hiện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-65" dirty="0">
                <a:latin typeface="Times New Roman"/>
                <a:cs typeface="Times New Roman"/>
              </a:rPr>
              <a:t>quy 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spc="-5" dirty="0">
                <a:latin typeface="Times New Roman"/>
                <a:cs typeface="Times New Roman"/>
              </a:rPr>
              <a:t>sau </a:t>
            </a:r>
            <a:r>
              <a:rPr sz="1200" spc="-10" dirty="0">
                <a:latin typeface="Times New Roman"/>
                <a:cs typeface="Times New Roman"/>
              </a:rPr>
              <a:t>đây:</a:t>
            </a:r>
            <a:endParaRPr sz="1200" dirty="0">
              <a:latin typeface="Times New Roman"/>
              <a:cs typeface="Times New Roman"/>
            </a:endParaRPr>
          </a:p>
          <a:p>
            <a:pPr marL="12700" marR="11430" indent="456565" algn="just">
              <a:lnSpc>
                <a:spcPct val="110300"/>
              </a:lnSpc>
              <a:spcBef>
                <a:spcPts val="595"/>
              </a:spcBef>
              <a:buAutoNum type="alphaLcParenR"/>
              <a:tabLst>
                <a:tab pos="639445" algn="l"/>
              </a:tabLst>
            </a:pPr>
            <a:r>
              <a:rPr sz="1200" spc="-5" dirty="0">
                <a:latin typeface="Times New Roman"/>
                <a:cs typeface="Times New Roman"/>
              </a:rPr>
              <a:t>Khi </a:t>
            </a:r>
            <a:r>
              <a:rPr sz="1200" spc="-5" dirty="0" err="1">
                <a:latin typeface="Times New Roman"/>
                <a:cs typeface="Times New Roman"/>
              </a:rPr>
              <a:t>vào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cao tốc </a:t>
            </a:r>
            <a:r>
              <a:rPr sz="1200" spc="-5" dirty="0">
                <a:latin typeface="Times New Roman"/>
                <a:cs typeface="Times New Roman"/>
              </a:rPr>
              <a:t>phải có </a:t>
            </a:r>
            <a:r>
              <a:rPr sz="1200" dirty="0">
                <a:latin typeface="Times New Roman"/>
                <a:cs typeface="Times New Roman"/>
              </a:rPr>
              <a:t>tín hiệu xin vào và </a:t>
            </a:r>
            <a:r>
              <a:rPr sz="1200" dirty="0" err="1">
                <a:latin typeface="Times New Roman"/>
                <a:cs typeface="Times New Roman"/>
              </a:rPr>
              <a:t>phải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nh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cho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xe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đang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chạy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khi thấy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toàn mới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nhập vào </a:t>
            </a:r>
            <a:r>
              <a:rPr sz="1200" dirty="0">
                <a:latin typeface="Times New Roman"/>
                <a:cs typeface="Times New Roman"/>
              </a:rPr>
              <a:t>dòng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sát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mép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ngoài</a:t>
            </a:r>
            <a:r>
              <a:rPr sz="1200" spc="-5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nếu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tăng tốc thì </a:t>
            </a:r>
            <a:r>
              <a:rPr sz="1200" spc="-5" dirty="0">
                <a:latin typeface="Times New Roman"/>
                <a:cs typeface="Times New Roman"/>
              </a:rPr>
              <a:t>phải 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chạy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đó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khi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vào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làn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của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cao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tốc;</a:t>
            </a:r>
          </a:p>
          <a:p>
            <a:pPr marL="12700" marR="7620" indent="456565" algn="just">
              <a:lnSpc>
                <a:spcPct val="110400"/>
              </a:lnSpc>
              <a:spcBef>
                <a:spcPts val="600"/>
              </a:spcBef>
              <a:buAutoNum type="alphaLcParenR"/>
              <a:tabLst>
                <a:tab pos="647065" algn="l"/>
              </a:tabLst>
            </a:pPr>
            <a:r>
              <a:rPr sz="1200" spc="-5" dirty="0">
                <a:latin typeface="Times New Roman"/>
                <a:cs typeface="Times New Roman"/>
              </a:rPr>
              <a:t>Khi </a:t>
            </a:r>
            <a:r>
              <a:rPr sz="1200" dirty="0">
                <a:latin typeface="Times New Roman"/>
                <a:cs typeface="Times New Roman"/>
              </a:rPr>
              <a:t>ra </a:t>
            </a:r>
            <a:r>
              <a:rPr sz="1200" dirty="0" err="1">
                <a:latin typeface="Times New Roman"/>
                <a:cs typeface="Times New Roman"/>
              </a:rPr>
              <a:t>khỏi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cao tốc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thực hiện </a:t>
            </a:r>
            <a:r>
              <a:rPr sz="1200" spc="-10" dirty="0">
                <a:latin typeface="Times New Roman"/>
                <a:cs typeface="Times New Roman"/>
              </a:rPr>
              <a:t>chuyển </a:t>
            </a:r>
            <a:r>
              <a:rPr sz="1200" spc="-5" dirty="0">
                <a:latin typeface="Times New Roman"/>
                <a:cs typeface="Times New Roman"/>
              </a:rPr>
              <a:t>dần </a:t>
            </a:r>
            <a:r>
              <a:rPr sz="1200" dirty="0">
                <a:latin typeface="Times New Roman"/>
                <a:cs typeface="Times New Roman"/>
              </a:rPr>
              <a:t>sang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phía </a:t>
            </a:r>
            <a:r>
              <a:rPr sz="1200" spc="-155" dirty="0">
                <a:latin typeface="Times New Roman"/>
                <a:cs typeface="Times New Roman"/>
              </a:rPr>
              <a:t>bên  </a:t>
            </a:r>
            <a:r>
              <a:rPr sz="1200" spc="-5" dirty="0">
                <a:latin typeface="Times New Roman"/>
                <a:cs typeface="Times New Roman"/>
              </a:rPr>
              <a:t>phải, nếu có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giảm </a:t>
            </a:r>
            <a:r>
              <a:rPr sz="1200" dirty="0">
                <a:latin typeface="Times New Roman"/>
                <a:cs typeface="Times New Roman"/>
              </a:rPr>
              <a:t>tốc </a:t>
            </a:r>
            <a:r>
              <a:rPr sz="1200" spc="-5" dirty="0">
                <a:latin typeface="Times New Roman"/>
                <a:cs typeface="Times New Roman"/>
              </a:rPr>
              <a:t>phải 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chạy trên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đó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khi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rời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khỏi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cao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tốc;</a:t>
            </a:r>
          </a:p>
          <a:p>
            <a:pPr marL="625475" indent="-156845" algn="just">
              <a:lnSpc>
                <a:spcPct val="100000"/>
              </a:lnSpc>
              <a:spcBef>
                <a:spcPts val="740"/>
              </a:spcBef>
              <a:buAutoNum type="alphaLcParenR"/>
              <a:tabLst>
                <a:tab pos="626110" algn="l"/>
              </a:tabLst>
            </a:pP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chạy ở làn dừng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khẩn </a:t>
            </a:r>
            <a:r>
              <a:rPr sz="1200" dirty="0">
                <a:latin typeface="Times New Roman"/>
                <a:cs typeface="Times New Roman"/>
              </a:rPr>
              <a:t>cấp và </a:t>
            </a:r>
            <a:r>
              <a:rPr sz="1200" spc="-5" dirty="0">
                <a:latin typeface="Times New Roman"/>
                <a:cs typeface="Times New Roman"/>
              </a:rPr>
              <a:t>phần </a:t>
            </a:r>
            <a:r>
              <a:rPr sz="1200" dirty="0" err="1">
                <a:latin typeface="Times New Roman"/>
                <a:cs typeface="Times New Roman"/>
              </a:rPr>
              <a:t>lề</a:t>
            </a:r>
            <a:r>
              <a:rPr sz="1200" spc="-200" dirty="0">
                <a:latin typeface="Times New Roman"/>
                <a:cs typeface="Times New Roman"/>
              </a:rPr>
              <a:t> </a:t>
            </a:r>
            <a:r>
              <a:rPr sz="1200" spc="-60" dirty="0" smtClean="0">
                <a:latin typeface="Times New Roman"/>
                <a:cs typeface="Times New Roman"/>
              </a:rPr>
              <a:t>đ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ờng</a:t>
            </a:r>
            <a:r>
              <a:rPr sz="1200" spc="-60" dirty="0">
                <a:latin typeface="Times New Roman"/>
                <a:cs typeface="Times New Roman"/>
              </a:rPr>
              <a:t>;</a:t>
            </a:r>
            <a:endParaRPr sz="12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ct val="110800"/>
              </a:lnSpc>
              <a:spcBef>
                <a:spcPts val="590"/>
              </a:spcBef>
              <a:buAutoNum type="alphaLcParenR"/>
              <a:tabLst>
                <a:tab pos="640715" algn="l"/>
              </a:tabLst>
            </a:pPr>
            <a:r>
              <a:rPr sz="1200" spc="-5" dirty="0" err="1">
                <a:latin typeface="Times New Roman"/>
                <a:cs typeface="Times New Roman"/>
              </a:rPr>
              <a:t>Không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chạy quá tốc độ tối đa </a:t>
            </a:r>
            <a:r>
              <a:rPr sz="1200" dirty="0" err="1">
                <a:latin typeface="Times New Roman"/>
                <a:cs typeface="Times New Roman"/>
              </a:rPr>
              <a:t>và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d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ới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tốc độ tối </a:t>
            </a:r>
            <a:r>
              <a:rPr sz="1200" spc="-5" dirty="0">
                <a:latin typeface="Times New Roman"/>
                <a:cs typeface="Times New Roman"/>
              </a:rPr>
              <a:t>thiểu </a:t>
            </a:r>
            <a:r>
              <a:rPr sz="1200" spc="-5" dirty="0" err="1">
                <a:latin typeface="Times New Roman"/>
                <a:cs typeface="Times New Roman"/>
              </a:rPr>
              <a:t>ghi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trên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biển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báo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hiệu, </a:t>
            </a:r>
            <a:r>
              <a:rPr sz="1200" spc="-5" dirty="0">
                <a:latin typeface="Times New Roman"/>
                <a:cs typeface="Times New Roman"/>
              </a:rPr>
              <a:t>sơn </a:t>
            </a:r>
            <a:r>
              <a:rPr sz="1200" dirty="0">
                <a:latin typeface="Times New Roman"/>
                <a:cs typeface="Times New Roman"/>
              </a:rPr>
              <a:t>kẻ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 err="1">
                <a:latin typeface="Times New Roman"/>
                <a:cs typeface="Times New Roman"/>
              </a:rPr>
              <a:t>mặt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 marR="9525" indent="456565" algn="just">
              <a:lnSpc>
                <a:spcPct val="110000"/>
              </a:lnSpc>
              <a:spcBef>
                <a:spcPts val="600"/>
              </a:spcBef>
              <a:buAutoNum type="arabicPeriod" startAt="2"/>
              <a:tabLst>
                <a:tab pos="627380" algn="l"/>
              </a:tabLst>
            </a:pP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xe,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khiển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máy </a:t>
            </a:r>
            <a:r>
              <a:rPr sz="1200" spc="-5" dirty="0">
                <a:latin typeface="Times New Roman"/>
                <a:cs typeface="Times New Roman"/>
              </a:rPr>
              <a:t>chuyên </a:t>
            </a:r>
            <a:r>
              <a:rPr sz="1200" dirty="0">
                <a:latin typeface="Times New Roman"/>
                <a:cs typeface="Times New Roman"/>
              </a:rPr>
              <a:t>dùng </a:t>
            </a:r>
            <a:r>
              <a:rPr sz="1200" spc="-5" dirty="0">
                <a:latin typeface="Times New Roman"/>
                <a:cs typeface="Times New Roman"/>
              </a:rPr>
              <a:t>phải 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 err="1">
                <a:latin typeface="Times New Roman"/>
                <a:cs typeface="Times New Roman"/>
              </a:rPr>
              <a:t>chạy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cách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nhau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một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khoảng cách an </a:t>
            </a:r>
            <a:r>
              <a:rPr sz="1200" dirty="0">
                <a:latin typeface="Times New Roman"/>
                <a:cs typeface="Times New Roman"/>
              </a:rPr>
              <a:t>toàn </a:t>
            </a:r>
            <a:r>
              <a:rPr sz="1200" spc="-5" dirty="0">
                <a:latin typeface="Times New Roman"/>
                <a:cs typeface="Times New Roman"/>
              </a:rPr>
              <a:t>ghi trên </a:t>
            </a:r>
            <a:r>
              <a:rPr sz="1200" dirty="0">
                <a:latin typeface="Times New Roman"/>
                <a:cs typeface="Times New Roman"/>
              </a:rPr>
              <a:t>biển báo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hiệu.</a:t>
            </a:r>
          </a:p>
          <a:p>
            <a:pPr marL="12700" marR="8255" indent="456565" algn="just">
              <a:lnSpc>
                <a:spcPct val="110400"/>
              </a:lnSpc>
              <a:spcBef>
                <a:spcPts val="600"/>
              </a:spcBef>
              <a:buAutoNum type="arabicPeriod" startAt="2"/>
              <a:tabLst>
                <a:tab pos="634365" algn="l"/>
              </a:tabLst>
            </a:pPr>
            <a:r>
              <a:rPr sz="1200" spc="-10" dirty="0" err="1">
                <a:latin typeface="Times New Roman"/>
                <a:cs typeface="Times New Roman"/>
              </a:rPr>
              <a:t>Chỉ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105" dirty="0" smtClean="0">
                <a:latin typeface="Times New Roman"/>
                <a:cs typeface="Times New Roman"/>
              </a:rPr>
              <a:t>đ</a:t>
            </a:r>
            <a:r>
              <a:rPr lang="vi-VN" sz="1200" spc="-105" dirty="0" smtClean="0">
                <a:latin typeface="Times New Roman"/>
                <a:cs typeface="Times New Roman"/>
              </a:rPr>
              <a:t>ư</a:t>
            </a:r>
            <a:r>
              <a:rPr sz="1200" spc="-105" dirty="0" err="1" smtClean="0">
                <a:latin typeface="Times New Roman"/>
                <a:cs typeface="Times New Roman"/>
              </a:rPr>
              <a:t>ợc</a:t>
            </a:r>
            <a:r>
              <a:rPr sz="1200" spc="-10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dừng </a:t>
            </a:r>
            <a:r>
              <a:rPr sz="1200" spc="-10" dirty="0">
                <a:latin typeface="Times New Roman"/>
                <a:cs typeface="Times New Roman"/>
              </a:rPr>
              <a:t>xe, đỗ </a:t>
            </a:r>
            <a:r>
              <a:rPr sz="1200" dirty="0">
                <a:latin typeface="Times New Roman"/>
                <a:cs typeface="Times New Roman"/>
              </a:rPr>
              <a:t>xe ở </a:t>
            </a:r>
            <a:r>
              <a:rPr sz="1200" spc="-10" dirty="0">
                <a:latin typeface="Times New Roman"/>
                <a:cs typeface="Times New Roman"/>
              </a:rPr>
              <a:t>nơi </a:t>
            </a:r>
            <a:r>
              <a:rPr sz="1200" spc="-5" dirty="0">
                <a:latin typeface="Times New Roman"/>
                <a:cs typeface="Times New Roman"/>
              </a:rPr>
              <a:t>quy </a:t>
            </a:r>
            <a:r>
              <a:rPr sz="1200" spc="-15" dirty="0">
                <a:latin typeface="Times New Roman"/>
                <a:cs typeface="Times New Roman"/>
              </a:rPr>
              <a:t>định;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hợp </a:t>
            </a:r>
            <a:r>
              <a:rPr sz="1200" spc="-10" dirty="0">
                <a:latin typeface="Times New Roman"/>
                <a:cs typeface="Times New Roman"/>
              </a:rPr>
              <a:t>buộc </a:t>
            </a:r>
            <a:r>
              <a:rPr sz="1200" spc="-15" dirty="0">
                <a:latin typeface="Times New Roman"/>
                <a:cs typeface="Times New Roman"/>
              </a:rPr>
              <a:t>phải </a:t>
            </a:r>
            <a:r>
              <a:rPr sz="1200" spc="-5" dirty="0">
                <a:latin typeface="Times New Roman"/>
                <a:cs typeface="Times New Roman"/>
              </a:rPr>
              <a:t>dừng </a:t>
            </a:r>
            <a:r>
              <a:rPr sz="1200" spc="-10" dirty="0">
                <a:latin typeface="Times New Roman"/>
                <a:cs typeface="Times New Roman"/>
              </a:rPr>
              <a:t>xe, đỗ </a:t>
            </a:r>
            <a:r>
              <a:rPr sz="1200" spc="-140" dirty="0">
                <a:latin typeface="Times New Roman"/>
                <a:cs typeface="Times New Roman"/>
              </a:rPr>
              <a:t>xe  </a:t>
            </a:r>
            <a:r>
              <a:rPr sz="1200" spc="-10" dirty="0">
                <a:latin typeface="Times New Roman"/>
                <a:cs typeface="Times New Roman"/>
              </a:rPr>
              <a:t>không đúng nơi </a:t>
            </a:r>
            <a:r>
              <a:rPr sz="1200" dirty="0">
                <a:latin typeface="Times New Roman"/>
                <a:cs typeface="Times New Roman"/>
              </a:rPr>
              <a:t>quy </a:t>
            </a:r>
            <a:r>
              <a:rPr sz="1200" spc="-10" dirty="0">
                <a:latin typeface="Times New Roman"/>
                <a:cs typeface="Times New Roman"/>
              </a:rPr>
              <a:t>định </a:t>
            </a:r>
            <a:r>
              <a:rPr sz="1200" spc="-10" dirty="0" err="1">
                <a:latin typeface="Times New Roman"/>
                <a:cs typeface="Times New Roman"/>
              </a:rPr>
              <a:t>thì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ng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ời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lái </a:t>
            </a:r>
            <a:r>
              <a:rPr sz="1200" dirty="0" err="1">
                <a:latin typeface="Times New Roman"/>
                <a:cs typeface="Times New Roman"/>
              </a:rPr>
              <a:t>xe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5" dirty="0" err="1" smtClean="0">
                <a:latin typeface="Times New Roman"/>
                <a:cs typeface="Times New Roman"/>
              </a:rPr>
              <a:t>phải</a:t>
            </a:r>
            <a:r>
              <a:rPr lang="en-US" sz="1200" spc="-15" dirty="0">
                <a:latin typeface="Times New Roman"/>
                <a:cs typeface="Times New Roman"/>
              </a:rPr>
              <a:t> </a:t>
            </a:r>
            <a:r>
              <a:rPr lang="en-US" sz="1200" spc="-15" dirty="0" err="1" smtClean="0">
                <a:latin typeface="Times New Roman"/>
                <a:cs typeface="Times New Roman"/>
              </a:rPr>
              <a:t>đưa</a:t>
            </a:r>
            <a:r>
              <a:rPr lang="en-US" sz="1200" spc="-1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xe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ra khỏi </a:t>
            </a:r>
            <a:r>
              <a:rPr sz="1200" spc="-10" dirty="0" err="1">
                <a:latin typeface="Times New Roman"/>
                <a:cs typeface="Times New Roman"/>
              </a:rPr>
              <a:t>phần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ờng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xe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5" dirty="0" err="1" smtClean="0">
                <a:latin typeface="Times New Roman"/>
                <a:cs typeface="Times New Roman"/>
              </a:rPr>
              <a:t>chạy</a:t>
            </a:r>
            <a:r>
              <a:rPr sz="1200" spc="-15" dirty="0" smtClean="0">
                <a:latin typeface="Times New Roman"/>
                <a:cs typeface="Times New Roman"/>
              </a:rPr>
              <a:t>,</a:t>
            </a:r>
            <a:r>
              <a:rPr lang="en-US" sz="1200" spc="-15" dirty="0" smtClean="0">
                <a:latin typeface="Times New Roman"/>
                <a:cs typeface="Times New Roman"/>
              </a:rPr>
              <a:t> </a:t>
            </a:r>
            <a:r>
              <a:rPr lang="en-US" sz="1200" spc="-15" dirty="0" err="1" smtClean="0">
                <a:latin typeface="Times New Roman"/>
                <a:cs typeface="Times New Roman"/>
              </a:rPr>
              <a:t>nếu</a:t>
            </a:r>
            <a:r>
              <a:rPr lang="en-US" sz="1200" spc="-15" dirty="0" smtClean="0">
                <a:latin typeface="Times New Roman"/>
                <a:cs typeface="Times New Roman"/>
              </a:rPr>
              <a:t> </a:t>
            </a:r>
            <a:r>
              <a:rPr sz="1200" spc="-10" dirty="0" err="1" smtClean="0">
                <a:latin typeface="Times New Roman"/>
                <a:cs typeface="Times New Roman"/>
              </a:rPr>
              <a:t>không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thể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0" dirty="0" smtClean="0">
                <a:latin typeface="Times New Roman"/>
                <a:cs typeface="Times New Roman"/>
              </a:rPr>
              <a:t>đ</a:t>
            </a:r>
            <a:r>
              <a:rPr lang="vi-VN" sz="1200" spc="-100" dirty="0" smtClean="0">
                <a:latin typeface="Times New Roman"/>
                <a:cs typeface="Times New Roman"/>
              </a:rPr>
              <a:t>ư</a:t>
            </a:r>
            <a:r>
              <a:rPr sz="1200" spc="-100" dirty="0" err="1" smtClean="0">
                <a:latin typeface="Times New Roman"/>
                <a:cs typeface="Times New Roman"/>
              </a:rPr>
              <a:t>ợc</a:t>
            </a:r>
            <a:r>
              <a:rPr sz="1200" spc="-100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thì </a:t>
            </a:r>
            <a:r>
              <a:rPr sz="1200" spc="-15" dirty="0">
                <a:latin typeface="Times New Roman"/>
                <a:cs typeface="Times New Roman"/>
              </a:rPr>
              <a:t>phải </a:t>
            </a:r>
            <a:r>
              <a:rPr sz="1200" spc="-10" dirty="0">
                <a:latin typeface="Times New Roman"/>
                <a:cs typeface="Times New Roman"/>
              </a:rPr>
              <a:t>báo hiệu </a:t>
            </a:r>
            <a:r>
              <a:rPr sz="1200" dirty="0" err="1">
                <a:latin typeface="Times New Roman"/>
                <a:cs typeface="Times New Roman"/>
              </a:rPr>
              <a:t>để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ng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ời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lái </a:t>
            </a:r>
            <a:r>
              <a:rPr sz="1200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khác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biết.</a:t>
            </a:r>
            <a:endParaRPr sz="1200" dirty="0">
              <a:latin typeface="Times New Roman"/>
              <a:cs typeface="Times New Roman"/>
            </a:endParaRPr>
          </a:p>
          <a:p>
            <a:pPr marL="12700" marR="8255" indent="456565" algn="just">
              <a:lnSpc>
                <a:spcPct val="110000"/>
              </a:lnSpc>
              <a:spcBef>
                <a:spcPts val="600"/>
              </a:spcBef>
              <a:buAutoNum type="arabicPeriod" startAt="2"/>
              <a:tabLst>
                <a:tab pos="621030" algn="l"/>
              </a:tabLst>
            </a:pPr>
            <a:r>
              <a:rPr sz="1200" spc="-90" dirty="0" smtClean="0">
                <a:latin typeface="Times New Roman"/>
                <a:cs typeface="Times New Roman"/>
              </a:rPr>
              <a:t>Ng</a:t>
            </a:r>
            <a:r>
              <a:rPr lang="vi-VN" sz="1200" spc="-90" dirty="0" smtClean="0">
                <a:latin typeface="Times New Roman"/>
                <a:cs typeface="Times New Roman"/>
              </a:rPr>
              <a:t>ư</a:t>
            </a:r>
            <a:r>
              <a:rPr sz="1200" spc="-90" dirty="0" err="1" smtClean="0">
                <a:latin typeface="Times New Roman"/>
                <a:cs typeface="Times New Roman"/>
              </a:rPr>
              <a:t>ời</a:t>
            </a:r>
            <a:r>
              <a:rPr sz="1200" spc="-90" dirty="0" smtClean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đi bộ, </a:t>
            </a:r>
            <a:r>
              <a:rPr sz="1200" spc="-10" dirty="0">
                <a:latin typeface="Times New Roman"/>
                <a:cs typeface="Times New Roman"/>
              </a:rPr>
              <a:t>xe </a:t>
            </a:r>
            <a:r>
              <a:rPr sz="1200" spc="-15" dirty="0">
                <a:latin typeface="Times New Roman"/>
                <a:cs typeface="Times New Roman"/>
              </a:rPr>
              <a:t>thô </a:t>
            </a:r>
            <a:r>
              <a:rPr sz="1200" spc="-20" dirty="0">
                <a:latin typeface="Times New Roman"/>
                <a:cs typeface="Times New Roman"/>
              </a:rPr>
              <a:t>sơ, </a:t>
            </a:r>
            <a:r>
              <a:rPr sz="1200" spc="-10" dirty="0">
                <a:latin typeface="Times New Roman"/>
                <a:cs typeface="Times New Roman"/>
              </a:rPr>
              <a:t>xe </a:t>
            </a:r>
            <a:r>
              <a:rPr sz="1200" spc="-20" dirty="0">
                <a:latin typeface="Times New Roman"/>
                <a:cs typeface="Times New Roman"/>
              </a:rPr>
              <a:t>gắn máy, </a:t>
            </a:r>
            <a:r>
              <a:rPr sz="1200" spc="-10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mô tô </a:t>
            </a:r>
            <a:r>
              <a:rPr sz="1200" spc="-10" dirty="0">
                <a:latin typeface="Times New Roman"/>
                <a:cs typeface="Times New Roman"/>
              </a:rPr>
              <a:t>và máy </a:t>
            </a:r>
            <a:r>
              <a:rPr sz="1200" spc="-20" dirty="0">
                <a:latin typeface="Times New Roman"/>
                <a:cs typeface="Times New Roman"/>
              </a:rPr>
              <a:t>kéo; </a:t>
            </a:r>
            <a:r>
              <a:rPr sz="1200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máy </a:t>
            </a:r>
            <a:r>
              <a:rPr sz="1200" spc="-20" dirty="0">
                <a:latin typeface="Times New Roman"/>
                <a:cs typeface="Times New Roman"/>
              </a:rPr>
              <a:t>chuyên dùng </a:t>
            </a:r>
            <a:r>
              <a:rPr sz="1200" spc="-70" dirty="0">
                <a:latin typeface="Times New Roman"/>
                <a:cs typeface="Times New Roman"/>
              </a:rPr>
              <a:t>có  </a:t>
            </a:r>
            <a:r>
              <a:rPr sz="1200" spc="-20" dirty="0">
                <a:latin typeface="Times New Roman"/>
                <a:cs typeface="Times New Roman"/>
              </a:rPr>
              <a:t>tốc </a:t>
            </a:r>
            <a:r>
              <a:rPr sz="1200" spc="-15" dirty="0">
                <a:latin typeface="Times New Roman"/>
                <a:cs typeface="Times New Roman"/>
              </a:rPr>
              <a:t>độ </a:t>
            </a:r>
            <a:r>
              <a:rPr sz="1200" spc="-20" dirty="0">
                <a:latin typeface="Times New Roman"/>
                <a:cs typeface="Times New Roman"/>
              </a:rPr>
              <a:t>thiết </a:t>
            </a:r>
            <a:r>
              <a:rPr sz="1200" spc="-10" dirty="0">
                <a:latin typeface="Times New Roman"/>
                <a:cs typeface="Times New Roman"/>
              </a:rPr>
              <a:t>kế </a:t>
            </a:r>
            <a:r>
              <a:rPr sz="1200" spc="-15" dirty="0">
                <a:latin typeface="Times New Roman"/>
                <a:cs typeface="Times New Roman"/>
              </a:rPr>
              <a:t>nhỏ </a:t>
            </a:r>
            <a:r>
              <a:rPr sz="1200" spc="-20" dirty="0">
                <a:latin typeface="Times New Roman"/>
                <a:cs typeface="Times New Roman"/>
              </a:rPr>
              <a:t>hơn </a:t>
            </a:r>
            <a:r>
              <a:rPr sz="1200" spc="-10" dirty="0">
                <a:latin typeface="Times New Roman"/>
                <a:cs typeface="Times New Roman"/>
              </a:rPr>
              <a:t>70 </a:t>
            </a:r>
            <a:r>
              <a:rPr sz="1200" spc="-15" dirty="0">
                <a:latin typeface="Times New Roman"/>
                <a:cs typeface="Times New Roman"/>
              </a:rPr>
              <a:t>km/h </a:t>
            </a:r>
            <a:r>
              <a:rPr sz="1200" spc="-20" dirty="0" err="1">
                <a:latin typeface="Times New Roman"/>
                <a:cs typeface="Times New Roman"/>
              </a:rPr>
              <a:t>không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5" dirty="0" smtClean="0">
                <a:latin typeface="Times New Roman"/>
                <a:cs typeface="Times New Roman"/>
              </a:rPr>
              <a:t>đ</a:t>
            </a:r>
            <a:r>
              <a:rPr lang="vi-VN" sz="1200" spc="-105" dirty="0" smtClean="0">
                <a:latin typeface="Times New Roman"/>
                <a:cs typeface="Times New Roman"/>
              </a:rPr>
              <a:t>ư</a:t>
            </a:r>
            <a:r>
              <a:rPr sz="1200" spc="-105" dirty="0" err="1" smtClean="0">
                <a:latin typeface="Times New Roman"/>
                <a:cs typeface="Times New Roman"/>
              </a:rPr>
              <a:t>ợc</a:t>
            </a:r>
            <a:r>
              <a:rPr sz="1200" spc="-105" dirty="0" smtClean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đi </a:t>
            </a:r>
            <a:r>
              <a:rPr sz="1200" spc="-15" dirty="0" err="1">
                <a:latin typeface="Times New Roman"/>
                <a:cs typeface="Times New Roman"/>
              </a:rPr>
              <a:t>vào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90" dirty="0" smtClean="0">
                <a:latin typeface="Times New Roman"/>
                <a:cs typeface="Times New Roman"/>
              </a:rPr>
              <a:t>đ</a:t>
            </a:r>
            <a:r>
              <a:rPr lang="vi-VN" sz="1200" spc="-90" dirty="0" smtClean="0">
                <a:latin typeface="Times New Roman"/>
                <a:cs typeface="Times New Roman"/>
              </a:rPr>
              <a:t>ư</a:t>
            </a:r>
            <a:r>
              <a:rPr sz="1200" spc="-90" dirty="0" err="1" smtClean="0">
                <a:latin typeface="Times New Roman"/>
                <a:cs typeface="Times New Roman"/>
              </a:rPr>
              <a:t>ờng</a:t>
            </a:r>
            <a:r>
              <a:rPr sz="1200" spc="-90" dirty="0" smtClean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cao </a:t>
            </a:r>
            <a:r>
              <a:rPr sz="1200" spc="-15" dirty="0">
                <a:latin typeface="Times New Roman"/>
                <a:cs typeface="Times New Roman"/>
              </a:rPr>
              <a:t>tốc, </a:t>
            </a:r>
            <a:r>
              <a:rPr sz="1200" spc="-15" dirty="0" err="1">
                <a:latin typeface="Times New Roman"/>
                <a:cs typeface="Times New Roman"/>
              </a:rPr>
              <a:t>trừ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ng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ời</a:t>
            </a:r>
            <a:r>
              <a:rPr sz="1200" spc="-80" dirty="0" smtClean="0">
                <a:latin typeface="Times New Roman"/>
                <a:cs typeface="Times New Roman"/>
              </a:rPr>
              <a:t>,</a:t>
            </a:r>
            <a:r>
              <a:rPr lang="en-US" sz="1200" spc="-80" dirty="0" smtClean="0">
                <a:latin typeface="Times New Roman"/>
                <a:cs typeface="Times New Roman"/>
              </a:rPr>
              <a:t> </a:t>
            </a:r>
            <a:r>
              <a:rPr lang="en-US" sz="1200" spc="-80" dirty="0" err="1" smtClean="0">
                <a:latin typeface="Times New Roman"/>
                <a:cs typeface="Times New Roman"/>
              </a:rPr>
              <a:t>phương</a:t>
            </a:r>
            <a:r>
              <a:rPr lang="en-US" sz="1200" spc="-80" dirty="0" smtClean="0">
                <a:latin typeface="Times New Roman"/>
                <a:cs typeface="Times New Roman"/>
              </a:rPr>
              <a:t> </a:t>
            </a:r>
            <a:r>
              <a:rPr lang="en-US" sz="1200" spc="-80" dirty="0" err="1" smtClean="0">
                <a:latin typeface="Times New Roman"/>
                <a:cs typeface="Times New Roman"/>
              </a:rPr>
              <a:t>tiện</a:t>
            </a:r>
            <a:r>
              <a:rPr sz="1200" spc="-150" dirty="0" smtClean="0">
                <a:latin typeface="Times New Roman"/>
                <a:cs typeface="Times New Roman"/>
              </a:rPr>
              <a:t>, </a:t>
            </a:r>
            <a:r>
              <a:rPr sz="1200" spc="-25" dirty="0" err="1" smtClean="0">
                <a:latin typeface="Times New Roman"/>
                <a:cs typeface="Times New Roman"/>
              </a:rPr>
              <a:t>thiết</a:t>
            </a:r>
            <a:r>
              <a:rPr sz="1200" spc="-40" dirty="0" smtClean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bị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phục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vụ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việc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quản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lý,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bảo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5" dirty="0" err="1">
                <a:latin typeface="Times New Roman"/>
                <a:cs typeface="Times New Roman"/>
              </a:rPr>
              <a:t>trì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90" dirty="0" smtClean="0">
                <a:latin typeface="Times New Roman"/>
                <a:cs typeface="Times New Roman"/>
              </a:rPr>
              <a:t>đ</a:t>
            </a:r>
            <a:r>
              <a:rPr lang="vi-VN" sz="1200" spc="-90" dirty="0" smtClean="0">
                <a:latin typeface="Times New Roman"/>
                <a:cs typeface="Times New Roman"/>
              </a:rPr>
              <a:t>ư</a:t>
            </a:r>
            <a:r>
              <a:rPr sz="1200" spc="-9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cao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tốc.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sz="1200" spc="-5" dirty="0">
                <a:latin typeface="Times New Roman"/>
                <a:cs typeface="Times New Roman"/>
              </a:rPr>
              <a:t>2.19. GIAO THÔNG </a:t>
            </a:r>
            <a:r>
              <a:rPr sz="1200" dirty="0">
                <a:latin typeface="Times New Roman"/>
                <a:cs typeface="Times New Roman"/>
              </a:rPr>
              <a:t>TRONG </a:t>
            </a:r>
            <a:r>
              <a:rPr sz="1200" spc="-5" dirty="0">
                <a:latin typeface="Times New Roman"/>
                <a:cs typeface="Times New Roman"/>
              </a:rPr>
              <a:t>HẦM </a:t>
            </a:r>
            <a:r>
              <a:rPr sz="1200" spc="-5" dirty="0" smtClean="0">
                <a:latin typeface="Times New Roman"/>
                <a:cs typeface="Times New Roman"/>
              </a:rPr>
              <a:t>Đ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ỜNG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</a:t>
            </a:r>
          </a:p>
          <a:p>
            <a:pPr marL="12700" marR="7620" indent="456565">
              <a:lnSpc>
                <a:spcPct val="110000"/>
              </a:lnSpc>
              <a:spcBef>
                <a:spcPts val="600"/>
              </a:spcBef>
            </a:pP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dirty="0" err="1">
                <a:latin typeface="Times New Roman"/>
                <a:cs typeface="Times New Roman"/>
              </a:rPr>
              <a:t>khiển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ph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ơng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trong </a:t>
            </a:r>
            <a:r>
              <a:rPr sz="1200" spc="-5" dirty="0" err="1">
                <a:latin typeface="Times New Roman"/>
                <a:cs typeface="Times New Roman"/>
              </a:rPr>
              <a:t>hầm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ngoài </a:t>
            </a:r>
            <a:r>
              <a:rPr sz="1200" dirty="0">
                <a:latin typeface="Times New Roman"/>
                <a:cs typeface="Times New Roman"/>
              </a:rPr>
              <a:t>việc tuân thủ </a:t>
            </a:r>
            <a:r>
              <a:rPr sz="1200" dirty="0" err="1">
                <a:latin typeface="Times New Roman"/>
                <a:cs typeface="Times New Roman"/>
              </a:rPr>
              <a:t>các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quy</a:t>
            </a:r>
            <a:r>
              <a:rPr lang="en-US" sz="1200" spc="5" dirty="0" smtClean="0">
                <a:latin typeface="Times New Roman"/>
                <a:cs typeface="Times New Roman"/>
              </a:rPr>
              <a:t> </a:t>
            </a:r>
            <a:r>
              <a:rPr lang="en-US" sz="1200" spc="5" dirty="0" err="1" smtClean="0">
                <a:latin typeface="Times New Roman"/>
                <a:cs typeface="Times New Roman"/>
              </a:rPr>
              <a:t>tắc</a:t>
            </a:r>
            <a:r>
              <a:rPr lang="en-US"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giao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còn phải </a:t>
            </a:r>
            <a:r>
              <a:rPr sz="1200" dirty="0">
                <a:latin typeface="Times New Roman"/>
                <a:cs typeface="Times New Roman"/>
              </a:rPr>
              <a:t>thực hiện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spc="-5" dirty="0">
                <a:latin typeface="Times New Roman"/>
                <a:cs typeface="Times New Roman"/>
              </a:rPr>
              <a:t>sau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đây:</a:t>
            </a:r>
            <a:endParaRPr sz="1200" dirty="0">
              <a:latin typeface="Times New Roman"/>
              <a:cs typeface="Times New Roman"/>
            </a:endParaRPr>
          </a:p>
          <a:p>
            <a:pPr marL="12700" marR="8255" indent="456565">
              <a:lnSpc>
                <a:spcPct val="110800"/>
              </a:lnSpc>
              <a:spcBef>
                <a:spcPts val="590"/>
              </a:spcBef>
              <a:buAutoNum type="arabicPeriod"/>
              <a:tabLst>
                <a:tab pos="625475" algn="l"/>
              </a:tabLst>
            </a:pPr>
            <a:r>
              <a:rPr sz="1200" spc="-5" dirty="0">
                <a:latin typeface="Times New Roman"/>
                <a:cs typeface="Times New Roman"/>
              </a:rPr>
              <a:t>Xe cơ giới,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máy </a:t>
            </a:r>
            <a:r>
              <a:rPr sz="1200" spc="-5" dirty="0">
                <a:latin typeface="Times New Roman"/>
                <a:cs typeface="Times New Roman"/>
              </a:rPr>
              <a:t>chuyên </a:t>
            </a:r>
            <a:r>
              <a:rPr sz="1200" dirty="0">
                <a:latin typeface="Times New Roman"/>
                <a:cs typeface="Times New Roman"/>
              </a:rPr>
              <a:t>dùng </a:t>
            </a:r>
            <a:r>
              <a:rPr sz="1200" spc="-5" dirty="0">
                <a:latin typeface="Times New Roman"/>
                <a:cs typeface="Times New Roman"/>
              </a:rPr>
              <a:t>phải bật đèn;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thô </a:t>
            </a:r>
            <a:r>
              <a:rPr sz="1200" spc="-5" dirty="0">
                <a:latin typeface="Times New Roman"/>
                <a:cs typeface="Times New Roman"/>
              </a:rPr>
              <a:t>sơ phải bật đèn hoặc có vật  phát sáng báo</a:t>
            </a:r>
            <a:r>
              <a:rPr sz="1200" dirty="0">
                <a:latin typeface="Times New Roman"/>
                <a:cs typeface="Times New Roman"/>
              </a:rPr>
              <a:t> hiệu;</a:t>
            </a:r>
          </a:p>
          <a:p>
            <a:pPr marL="621665" indent="-15303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622300" algn="l"/>
              </a:tabLst>
            </a:pPr>
            <a:r>
              <a:rPr sz="1200" dirty="0" err="1">
                <a:latin typeface="Times New Roman"/>
                <a:cs typeface="Times New Roman"/>
              </a:rPr>
              <a:t>Chỉ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dừng xe, đỗ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ở nơi quy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định.</a:t>
            </a: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sz="1200" spc="-5" dirty="0">
                <a:latin typeface="Times New Roman"/>
                <a:cs typeface="Times New Roman"/>
              </a:rPr>
              <a:t>2.20. </a:t>
            </a:r>
            <a:r>
              <a:rPr sz="1200" dirty="0">
                <a:latin typeface="Times New Roman"/>
                <a:cs typeface="Times New Roman"/>
              </a:rPr>
              <a:t>TẢI TRỌNG VÀ </a:t>
            </a:r>
            <a:r>
              <a:rPr sz="1200" spc="-5" dirty="0">
                <a:latin typeface="Times New Roman"/>
                <a:cs typeface="Times New Roman"/>
              </a:rPr>
              <a:t>KHỔ </a:t>
            </a:r>
            <a:r>
              <a:rPr sz="1200" dirty="0">
                <a:latin typeface="Times New Roman"/>
                <a:cs typeface="Times New Roman"/>
              </a:rPr>
              <a:t>GIỚI </a:t>
            </a:r>
            <a:r>
              <a:rPr sz="1200" spc="-5" dirty="0">
                <a:latin typeface="Times New Roman"/>
                <a:cs typeface="Times New Roman"/>
              </a:rPr>
              <a:t>HẠN </a:t>
            </a:r>
            <a:r>
              <a:rPr sz="1200" dirty="0">
                <a:latin typeface="Times New Roman"/>
                <a:cs typeface="Times New Roman"/>
              </a:rPr>
              <a:t>CỦA </a:t>
            </a:r>
            <a:r>
              <a:rPr sz="1200" spc="-5" dirty="0" smtClean="0">
                <a:latin typeface="Times New Roman"/>
                <a:cs typeface="Times New Roman"/>
              </a:rPr>
              <a:t>Đ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ỜNG</a:t>
            </a:r>
            <a:r>
              <a:rPr sz="1200" spc="-3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BỘ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22</a:t>
            </a:fld>
            <a:endParaRPr spc="-35" dirty="0"/>
          </a:p>
        </p:txBody>
      </p:sp>
      <p:sp>
        <p:nvSpPr>
          <p:cNvPr id="2" name="object 2"/>
          <p:cNvSpPr txBox="1"/>
          <p:nvPr/>
        </p:nvSpPr>
        <p:spPr>
          <a:xfrm>
            <a:off x="1247952" y="856234"/>
            <a:ext cx="5607685" cy="8930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890" indent="456565" algn="just">
              <a:lnSpc>
                <a:spcPct val="110000"/>
              </a:lnSpc>
              <a:spcBef>
                <a:spcPts val="100"/>
              </a:spcBef>
              <a:buAutoNum type="arabicPeriod"/>
              <a:tabLst>
                <a:tab pos="633095" algn="l"/>
              </a:tabLst>
            </a:pP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dirty="0" err="1">
                <a:latin typeface="Times New Roman"/>
                <a:cs typeface="Times New Roman"/>
              </a:rPr>
              <a:t>khiển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phải </a:t>
            </a:r>
            <a:r>
              <a:rPr sz="1200" dirty="0">
                <a:latin typeface="Times New Roman"/>
                <a:cs typeface="Times New Roman"/>
              </a:rPr>
              <a:t>tuân thủ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quy định về tải </a:t>
            </a:r>
            <a:r>
              <a:rPr sz="1200" spc="-5" dirty="0">
                <a:latin typeface="Times New Roman"/>
                <a:cs typeface="Times New Roman"/>
              </a:rPr>
              <a:t>trọng, </a:t>
            </a:r>
            <a:r>
              <a:rPr sz="1200" dirty="0" err="1" smtClean="0">
                <a:latin typeface="Times New Roman"/>
                <a:cs typeface="Times New Roman"/>
              </a:rPr>
              <a:t>khổ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giới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hạn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của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chịu </a:t>
            </a:r>
            <a:r>
              <a:rPr sz="1200" spc="-5" dirty="0">
                <a:latin typeface="Times New Roman"/>
                <a:cs typeface="Times New Roman"/>
              </a:rPr>
              <a:t>sự kiểm </a:t>
            </a:r>
            <a:r>
              <a:rPr sz="1200" dirty="0">
                <a:latin typeface="Times New Roman"/>
                <a:cs typeface="Times New Roman"/>
              </a:rPr>
              <a:t>tra </a:t>
            </a:r>
            <a:r>
              <a:rPr sz="1200" spc="-5" dirty="0">
                <a:latin typeface="Times New Roman"/>
                <a:cs typeface="Times New Roman"/>
              </a:rPr>
              <a:t>của cơ </a:t>
            </a:r>
            <a:r>
              <a:rPr sz="1200" dirty="0">
                <a:latin typeface="Times New Roman"/>
                <a:cs typeface="Times New Roman"/>
              </a:rPr>
              <a:t>quan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thẩm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quyền.</a:t>
            </a:r>
            <a:endParaRPr sz="1200" dirty="0">
              <a:latin typeface="Times New Roman"/>
              <a:cs typeface="Times New Roman"/>
            </a:endParaRPr>
          </a:p>
          <a:p>
            <a:pPr marL="12700" marR="6985" indent="456565" algn="just">
              <a:lnSpc>
                <a:spcPct val="110300"/>
              </a:lnSpc>
              <a:spcBef>
                <a:spcPts val="595"/>
              </a:spcBef>
              <a:buAutoNum type="arabicPeriod"/>
              <a:tabLst>
                <a:tab pos="634365" algn="l"/>
              </a:tabLst>
            </a:pPr>
            <a:r>
              <a:rPr sz="1200" spc="-75" dirty="0" err="1" smtClean="0">
                <a:latin typeface="Times New Roman"/>
                <a:cs typeface="Times New Roman"/>
              </a:rPr>
              <a:t>Tr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ờng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hợp </a:t>
            </a:r>
            <a:r>
              <a:rPr sz="1200" spc="-10" dirty="0">
                <a:latin typeface="Times New Roman"/>
                <a:cs typeface="Times New Roman"/>
              </a:rPr>
              <a:t>đặc </a:t>
            </a:r>
            <a:r>
              <a:rPr sz="1200" spc="-15" dirty="0">
                <a:latin typeface="Times New Roman"/>
                <a:cs typeface="Times New Roman"/>
              </a:rPr>
              <a:t>biệt, </a:t>
            </a:r>
            <a:r>
              <a:rPr sz="1200" dirty="0">
                <a:latin typeface="Times New Roman"/>
                <a:cs typeface="Times New Roman"/>
              </a:rPr>
              <a:t>xe </a:t>
            </a:r>
            <a:r>
              <a:rPr sz="1200" spc="-10" dirty="0">
                <a:latin typeface="Times New Roman"/>
                <a:cs typeface="Times New Roman"/>
              </a:rPr>
              <a:t>quá tải </a:t>
            </a:r>
            <a:r>
              <a:rPr sz="1200" spc="-15" dirty="0">
                <a:latin typeface="Times New Roman"/>
                <a:cs typeface="Times New Roman"/>
              </a:rPr>
              <a:t>trọng, </a:t>
            </a:r>
            <a:r>
              <a:rPr sz="1200" spc="-5" dirty="0">
                <a:latin typeface="Times New Roman"/>
                <a:cs typeface="Times New Roman"/>
              </a:rPr>
              <a:t>quá khổ </a:t>
            </a:r>
            <a:r>
              <a:rPr sz="1200" spc="-15" dirty="0">
                <a:latin typeface="Times New Roman"/>
                <a:cs typeface="Times New Roman"/>
              </a:rPr>
              <a:t>giới </a:t>
            </a:r>
            <a:r>
              <a:rPr sz="1200" spc="-10" dirty="0">
                <a:latin typeface="Times New Roman"/>
                <a:cs typeface="Times New Roman"/>
              </a:rPr>
              <a:t>hạn </a:t>
            </a:r>
            <a:r>
              <a:rPr sz="1200" spc="-10" dirty="0" err="1">
                <a:latin typeface="Times New Roman"/>
                <a:cs typeface="Times New Roman"/>
              </a:rPr>
              <a:t>của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đ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ờng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bộ, </a:t>
            </a:r>
            <a:r>
              <a:rPr sz="1200" dirty="0">
                <a:latin typeface="Times New Roman"/>
                <a:cs typeface="Times New Roman"/>
              </a:rPr>
              <a:t>xe </a:t>
            </a:r>
            <a:r>
              <a:rPr sz="1200" spc="-85" dirty="0">
                <a:latin typeface="Times New Roman"/>
                <a:cs typeface="Times New Roman"/>
              </a:rPr>
              <a:t>bánh  </a:t>
            </a:r>
            <a:r>
              <a:rPr sz="1200" spc="-10" dirty="0">
                <a:latin typeface="Times New Roman"/>
                <a:cs typeface="Times New Roman"/>
              </a:rPr>
              <a:t>xích </a:t>
            </a:r>
            <a:r>
              <a:rPr sz="1200" spc="-10" dirty="0" err="1">
                <a:latin typeface="Times New Roman"/>
                <a:cs typeface="Times New Roman"/>
              </a:rPr>
              <a:t>gây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170" dirty="0" smtClean="0">
                <a:latin typeface="Times New Roman"/>
                <a:cs typeface="Times New Roman"/>
              </a:rPr>
              <a:t>h</a:t>
            </a:r>
            <a:r>
              <a:rPr lang="vi-VN" sz="1200" spc="-170" dirty="0" smtClean="0">
                <a:latin typeface="Times New Roman"/>
                <a:cs typeface="Times New Roman"/>
              </a:rPr>
              <a:t>ư</a:t>
            </a:r>
            <a:r>
              <a:rPr sz="1200" spc="-170" dirty="0" smtClean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hại </a:t>
            </a:r>
            <a:r>
              <a:rPr sz="1200" spc="-10" dirty="0" err="1">
                <a:latin typeface="Times New Roman"/>
                <a:cs typeface="Times New Roman"/>
              </a:rPr>
              <a:t>mặt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đ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ờng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spc="-10" dirty="0" err="1">
                <a:latin typeface="Times New Roman"/>
                <a:cs typeface="Times New Roman"/>
              </a:rPr>
              <a:t>thể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100" dirty="0" smtClean="0">
                <a:latin typeface="Times New Roman"/>
                <a:cs typeface="Times New Roman"/>
              </a:rPr>
              <a:t>đ</a:t>
            </a:r>
            <a:r>
              <a:rPr lang="vi-VN" sz="1200" spc="-100" dirty="0" smtClean="0">
                <a:latin typeface="Times New Roman"/>
                <a:cs typeface="Times New Roman"/>
              </a:rPr>
              <a:t>ư</a:t>
            </a:r>
            <a:r>
              <a:rPr sz="1200" spc="-100" dirty="0" err="1" smtClean="0">
                <a:latin typeface="Times New Roman"/>
                <a:cs typeface="Times New Roman"/>
              </a:rPr>
              <a:t>ợc</a:t>
            </a:r>
            <a:r>
              <a:rPr sz="1200" spc="-100" dirty="0" smtClean="0">
                <a:latin typeface="Times New Roman"/>
                <a:cs typeface="Times New Roman"/>
              </a:rPr>
              <a:t> </a:t>
            </a:r>
            <a:r>
              <a:rPr sz="1200" spc="-130" dirty="0" smtClean="0">
                <a:latin typeface="Times New Roman"/>
                <a:cs typeface="Times New Roman"/>
              </a:rPr>
              <a:t>l</a:t>
            </a:r>
            <a:r>
              <a:rPr lang="vi-VN" sz="1200" spc="-130" dirty="0" smtClean="0">
                <a:latin typeface="Times New Roman"/>
                <a:cs typeface="Times New Roman"/>
              </a:rPr>
              <a:t>ư</a:t>
            </a:r>
            <a:r>
              <a:rPr sz="1200" spc="-130" dirty="0" smtClean="0">
                <a:latin typeface="Times New Roman"/>
                <a:cs typeface="Times New Roman"/>
              </a:rPr>
              <a:t>u </a:t>
            </a:r>
            <a:r>
              <a:rPr sz="1200" spc="-10" dirty="0">
                <a:latin typeface="Times New Roman"/>
                <a:cs typeface="Times New Roman"/>
              </a:rPr>
              <a:t>hành </a:t>
            </a:r>
            <a:r>
              <a:rPr sz="1200" spc="-10" dirty="0" err="1">
                <a:latin typeface="Times New Roman"/>
                <a:cs typeface="Times New Roman"/>
              </a:rPr>
              <a:t>trên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đ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ờng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75" dirty="0" err="1" smtClean="0">
                <a:latin typeface="Times New Roman"/>
                <a:cs typeface="Times New Roman"/>
              </a:rPr>
              <a:t>nh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smtClean="0">
                <a:latin typeface="Times New Roman"/>
                <a:cs typeface="Times New Roman"/>
              </a:rPr>
              <a:t>ng </a:t>
            </a:r>
            <a:r>
              <a:rPr sz="1200" spc="-10" dirty="0" err="1">
                <a:latin typeface="Times New Roman"/>
                <a:cs typeface="Times New Roman"/>
              </a:rPr>
              <a:t>phải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95" dirty="0" smtClean="0">
                <a:latin typeface="Times New Roman"/>
                <a:cs typeface="Times New Roman"/>
              </a:rPr>
              <a:t>đ</a:t>
            </a:r>
            <a:r>
              <a:rPr lang="vi-VN" sz="1200" spc="-95" dirty="0" smtClean="0">
                <a:latin typeface="Times New Roman"/>
                <a:cs typeface="Times New Roman"/>
              </a:rPr>
              <a:t>ư</a:t>
            </a:r>
            <a:r>
              <a:rPr sz="1200" spc="-95" dirty="0" err="1" smtClean="0">
                <a:latin typeface="Times New Roman"/>
                <a:cs typeface="Times New Roman"/>
              </a:rPr>
              <a:t>ợc</a:t>
            </a:r>
            <a:r>
              <a:rPr sz="1200" spc="-95" dirty="0" smtClean="0">
                <a:latin typeface="Times New Roman"/>
                <a:cs typeface="Times New Roman"/>
              </a:rPr>
              <a:t> </a:t>
            </a:r>
            <a:r>
              <a:rPr sz="1200" spc="-10" dirty="0" err="1">
                <a:latin typeface="Times New Roman"/>
                <a:cs typeface="Times New Roman"/>
              </a:rPr>
              <a:t>cơ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10" dirty="0" err="1" smtClean="0">
                <a:latin typeface="Times New Roman"/>
                <a:cs typeface="Times New Roman"/>
              </a:rPr>
              <a:t>quan</a:t>
            </a:r>
            <a:r>
              <a:rPr lang="en-US" sz="1200" spc="-10" dirty="0">
                <a:latin typeface="Times New Roman"/>
                <a:cs typeface="Times New Roman"/>
              </a:rPr>
              <a:t> </a:t>
            </a:r>
            <a:r>
              <a:rPr lang="en-US" sz="1200" spc="-10" dirty="0" err="1" smtClean="0">
                <a:latin typeface="Times New Roman"/>
                <a:cs typeface="Times New Roman"/>
              </a:rPr>
              <a:t>quản</a:t>
            </a:r>
            <a:r>
              <a:rPr lang="en-US" sz="1200" spc="-1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lý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đ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ờng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bộ có thẩm quyền cấp </a:t>
            </a:r>
            <a:r>
              <a:rPr sz="1200" spc="-5" dirty="0">
                <a:latin typeface="Times New Roman"/>
                <a:cs typeface="Times New Roman"/>
              </a:rPr>
              <a:t>giấy </a:t>
            </a:r>
            <a:r>
              <a:rPr sz="1200" spc="-10" dirty="0">
                <a:latin typeface="Times New Roman"/>
                <a:cs typeface="Times New Roman"/>
              </a:rPr>
              <a:t>phép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15" dirty="0">
                <a:latin typeface="Times New Roman"/>
                <a:cs typeface="Times New Roman"/>
              </a:rPr>
              <a:t>phải </a:t>
            </a:r>
            <a:r>
              <a:rPr sz="1200" spc="-10" dirty="0">
                <a:latin typeface="Times New Roman"/>
                <a:cs typeface="Times New Roman"/>
              </a:rPr>
              <a:t>thực hiện các </a:t>
            </a:r>
            <a:r>
              <a:rPr sz="1200" spc="-15" dirty="0">
                <a:latin typeface="Times New Roman"/>
                <a:cs typeface="Times New Roman"/>
              </a:rPr>
              <a:t>biện </a:t>
            </a:r>
            <a:r>
              <a:rPr sz="1200" spc="-10" dirty="0">
                <a:latin typeface="Times New Roman"/>
                <a:cs typeface="Times New Roman"/>
              </a:rPr>
              <a:t>pháp </a:t>
            </a:r>
            <a:r>
              <a:rPr sz="1200" spc="-15" dirty="0">
                <a:latin typeface="Times New Roman"/>
                <a:cs typeface="Times New Roman"/>
              </a:rPr>
              <a:t>bắt </a:t>
            </a:r>
            <a:r>
              <a:rPr sz="1200" spc="-10" dirty="0">
                <a:latin typeface="Times New Roman"/>
                <a:cs typeface="Times New Roman"/>
              </a:rPr>
              <a:t>buộc để </a:t>
            </a:r>
            <a:r>
              <a:rPr sz="1200" spc="-45" dirty="0">
                <a:latin typeface="Times New Roman"/>
                <a:cs typeface="Times New Roman"/>
              </a:rPr>
              <a:t>bảo  </a:t>
            </a:r>
            <a:r>
              <a:rPr sz="1200" spc="-10" dirty="0" err="1">
                <a:latin typeface="Times New Roman"/>
                <a:cs typeface="Times New Roman"/>
              </a:rPr>
              <a:t>vệ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ờng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bộ, bảo </a:t>
            </a:r>
            <a:r>
              <a:rPr sz="1200" spc="-15" dirty="0">
                <a:latin typeface="Times New Roman"/>
                <a:cs typeface="Times New Roman"/>
              </a:rPr>
              <a:t>đảm </a:t>
            </a:r>
            <a:r>
              <a:rPr sz="1200" spc="-10" dirty="0">
                <a:latin typeface="Times New Roman"/>
                <a:cs typeface="Times New Roman"/>
              </a:rPr>
              <a:t>an </a:t>
            </a:r>
            <a:r>
              <a:rPr sz="1200" spc="-15" dirty="0">
                <a:latin typeface="Times New Roman"/>
                <a:cs typeface="Times New Roman"/>
              </a:rPr>
              <a:t>toàn </a:t>
            </a:r>
            <a:r>
              <a:rPr sz="1200" spc="-10" dirty="0">
                <a:latin typeface="Times New Roman"/>
                <a:cs typeface="Times New Roman"/>
              </a:rPr>
              <a:t>giao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thông.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400"/>
              </a:lnSpc>
              <a:spcBef>
                <a:spcPts val="595"/>
              </a:spcBef>
              <a:buAutoNum type="arabicPeriod"/>
              <a:tabLst>
                <a:tab pos="629920" algn="l"/>
              </a:tabLst>
            </a:pPr>
            <a:r>
              <a:rPr sz="1200" spc="-5" dirty="0" err="1">
                <a:latin typeface="Times New Roman"/>
                <a:cs typeface="Times New Roman"/>
              </a:rPr>
              <a:t>Bộ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ởng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Bộ Giao </a:t>
            </a:r>
            <a:r>
              <a:rPr sz="1200" dirty="0">
                <a:latin typeface="Times New Roman"/>
                <a:cs typeface="Times New Roman"/>
              </a:rPr>
              <a:t>thông vận tải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về tải </a:t>
            </a:r>
            <a:r>
              <a:rPr sz="1200" spc="-5" dirty="0">
                <a:latin typeface="Times New Roman"/>
                <a:cs typeface="Times New Roman"/>
              </a:rPr>
              <a:t>trọng, </a:t>
            </a:r>
            <a:r>
              <a:rPr sz="1200" dirty="0">
                <a:latin typeface="Times New Roman"/>
                <a:cs typeface="Times New Roman"/>
              </a:rPr>
              <a:t>khổ </a:t>
            </a:r>
            <a:r>
              <a:rPr sz="1200" spc="-5" dirty="0">
                <a:latin typeface="Times New Roman"/>
                <a:cs typeface="Times New Roman"/>
              </a:rPr>
              <a:t>giới </a:t>
            </a:r>
            <a:r>
              <a:rPr sz="1200" spc="-5" dirty="0" err="1">
                <a:latin typeface="Times New Roman"/>
                <a:cs typeface="Times New Roman"/>
              </a:rPr>
              <a:t>hạn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của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đường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bộ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 công bố về tải </a:t>
            </a:r>
            <a:r>
              <a:rPr sz="1200" spc="-5" dirty="0">
                <a:latin typeface="Times New Roman"/>
                <a:cs typeface="Times New Roman"/>
              </a:rPr>
              <a:t>trọng, </a:t>
            </a:r>
            <a:r>
              <a:rPr sz="1200" dirty="0">
                <a:latin typeface="Times New Roman"/>
                <a:cs typeface="Times New Roman"/>
              </a:rPr>
              <a:t>khổ </a:t>
            </a:r>
            <a:r>
              <a:rPr sz="1200" spc="-5" dirty="0">
                <a:latin typeface="Times New Roman"/>
                <a:cs typeface="Times New Roman"/>
              </a:rPr>
              <a:t>giới hạn </a:t>
            </a:r>
            <a:r>
              <a:rPr sz="1200" dirty="0">
                <a:latin typeface="Times New Roman"/>
                <a:cs typeface="Times New Roman"/>
              </a:rPr>
              <a:t>của quốc lộ; quy định việc cấp </a:t>
            </a:r>
            <a:r>
              <a:rPr sz="1200" spc="-5" dirty="0">
                <a:latin typeface="Times New Roman"/>
                <a:cs typeface="Times New Roman"/>
              </a:rPr>
              <a:t>giấy </a:t>
            </a:r>
            <a:r>
              <a:rPr sz="1200" dirty="0" err="1">
                <a:latin typeface="Times New Roman"/>
                <a:cs typeface="Times New Roman"/>
              </a:rPr>
              <a:t>phép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10" dirty="0" smtClean="0">
                <a:latin typeface="Times New Roman"/>
                <a:cs typeface="Times New Roman"/>
              </a:rPr>
              <a:t>l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u </a:t>
            </a:r>
            <a:r>
              <a:rPr sz="1200" spc="-50" dirty="0">
                <a:latin typeface="Times New Roman"/>
                <a:cs typeface="Times New Roman"/>
              </a:rPr>
              <a:t>hành 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quá tải </a:t>
            </a:r>
            <a:r>
              <a:rPr sz="1200" spc="-5" dirty="0">
                <a:latin typeface="Times New Roman"/>
                <a:cs typeface="Times New Roman"/>
              </a:rPr>
              <a:t>trọng, </a:t>
            </a:r>
            <a:r>
              <a:rPr sz="1200" dirty="0">
                <a:latin typeface="Times New Roman"/>
                <a:cs typeface="Times New Roman"/>
              </a:rPr>
              <a:t>quá khổ </a:t>
            </a:r>
            <a:r>
              <a:rPr sz="1200" spc="-5" dirty="0">
                <a:latin typeface="Times New Roman"/>
                <a:cs typeface="Times New Roman"/>
              </a:rPr>
              <a:t>giới </a:t>
            </a:r>
            <a:r>
              <a:rPr sz="1200" dirty="0">
                <a:latin typeface="Times New Roman"/>
                <a:cs typeface="Times New Roman"/>
              </a:rPr>
              <a:t>hạn </a:t>
            </a:r>
            <a:r>
              <a:rPr sz="1200" dirty="0" err="1">
                <a:latin typeface="Times New Roman"/>
                <a:cs typeface="Times New Roman"/>
              </a:rPr>
              <a:t>của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bánh </a:t>
            </a:r>
            <a:r>
              <a:rPr sz="1200" dirty="0" err="1">
                <a:latin typeface="Times New Roman"/>
                <a:cs typeface="Times New Roman"/>
              </a:rPr>
              <a:t>xích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gây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hư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hại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mặt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 marR="6350" indent="456565" algn="just">
              <a:lnSpc>
                <a:spcPct val="110000"/>
              </a:lnSpc>
              <a:spcBef>
                <a:spcPts val="600"/>
              </a:spcBef>
              <a:buAutoNum type="arabicPeriod"/>
              <a:tabLst>
                <a:tab pos="627380" algn="l"/>
              </a:tabLst>
            </a:pPr>
            <a:r>
              <a:rPr sz="1200" dirty="0">
                <a:latin typeface="Times New Roman"/>
                <a:cs typeface="Times New Roman"/>
              </a:rPr>
              <a:t>Chủ </a:t>
            </a:r>
            <a:r>
              <a:rPr sz="1200" spc="-5" dirty="0">
                <a:latin typeface="Times New Roman"/>
                <a:cs typeface="Times New Roman"/>
              </a:rPr>
              <a:t>tịch </a:t>
            </a:r>
            <a:r>
              <a:rPr sz="1200" dirty="0">
                <a:latin typeface="Times New Roman"/>
                <a:cs typeface="Times New Roman"/>
              </a:rPr>
              <a:t>Uỷ ban </a:t>
            </a:r>
            <a:r>
              <a:rPr sz="1200" spc="-5" dirty="0">
                <a:latin typeface="Times New Roman"/>
                <a:cs typeface="Times New Roman"/>
              </a:rPr>
              <a:t>nhân dân cấp </a:t>
            </a:r>
            <a:r>
              <a:rPr sz="1200" dirty="0">
                <a:latin typeface="Times New Roman"/>
                <a:cs typeface="Times New Roman"/>
              </a:rPr>
              <a:t>tỉnh </a:t>
            </a:r>
            <a:r>
              <a:rPr sz="1200" spc="-5" dirty="0">
                <a:latin typeface="Times New Roman"/>
                <a:cs typeface="Times New Roman"/>
              </a:rPr>
              <a:t>công </a:t>
            </a:r>
            <a:r>
              <a:rPr sz="1200" dirty="0">
                <a:latin typeface="Times New Roman"/>
                <a:cs typeface="Times New Roman"/>
              </a:rPr>
              <a:t>bố về tải </a:t>
            </a:r>
            <a:r>
              <a:rPr sz="1200" spc="-5" dirty="0">
                <a:latin typeface="Times New Roman"/>
                <a:cs typeface="Times New Roman"/>
              </a:rPr>
              <a:t>trọng, </a:t>
            </a:r>
            <a:r>
              <a:rPr sz="1200" dirty="0">
                <a:latin typeface="Times New Roman"/>
                <a:cs typeface="Times New Roman"/>
              </a:rPr>
              <a:t>khổ </a:t>
            </a:r>
            <a:r>
              <a:rPr sz="1200" spc="-5" dirty="0">
                <a:latin typeface="Times New Roman"/>
                <a:cs typeface="Times New Roman"/>
              </a:rPr>
              <a:t>giới hạn </a:t>
            </a:r>
            <a:r>
              <a:rPr sz="1200" dirty="0" err="1">
                <a:latin typeface="Times New Roman"/>
                <a:cs typeface="Times New Roman"/>
              </a:rPr>
              <a:t>của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5" dirty="0" smtClean="0">
                <a:latin typeface="Times New Roman"/>
                <a:cs typeface="Times New Roman"/>
              </a:rPr>
              <a:t>đ</a:t>
            </a:r>
            <a:r>
              <a:rPr lang="vi-VN" sz="1200" spc="-105" dirty="0" smtClean="0">
                <a:latin typeface="Times New Roman"/>
                <a:cs typeface="Times New Roman"/>
              </a:rPr>
              <a:t>ư</a:t>
            </a:r>
            <a:r>
              <a:rPr sz="1200" spc="-105" dirty="0" err="1" smtClean="0">
                <a:latin typeface="Times New Roman"/>
                <a:cs typeface="Times New Roman"/>
              </a:rPr>
              <a:t>ờng</a:t>
            </a:r>
            <a:r>
              <a:rPr sz="1200" spc="-105" dirty="0" smtClean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bộ do </a:t>
            </a:r>
            <a:r>
              <a:rPr sz="1200" dirty="0" err="1">
                <a:latin typeface="Times New Roman"/>
                <a:cs typeface="Times New Roman"/>
              </a:rPr>
              <a:t>địa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quản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lý.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200" spc="-5" dirty="0">
                <a:latin typeface="Times New Roman"/>
                <a:cs typeface="Times New Roman"/>
              </a:rPr>
              <a:t>2.21. XE KÉO XE </a:t>
            </a:r>
            <a:r>
              <a:rPr sz="1200" dirty="0">
                <a:latin typeface="Times New Roman"/>
                <a:cs typeface="Times New Roman"/>
              </a:rPr>
              <a:t>VÀ XE </a:t>
            </a:r>
            <a:r>
              <a:rPr sz="1200" spc="-5" dirty="0">
                <a:latin typeface="Times New Roman"/>
                <a:cs typeface="Times New Roman"/>
              </a:rPr>
              <a:t>KÉO </a:t>
            </a:r>
            <a:r>
              <a:rPr sz="1200" dirty="0">
                <a:latin typeface="Times New Roman"/>
                <a:cs typeface="Times New Roman"/>
              </a:rPr>
              <a:t>RƠ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MOÓC</a:t>
            </a:r>
            <a:endParaRPr sz="1200" dirty="0">
              <a:latin typeface="Times New Roman"/>
              <a:cs typeface="Times New Roman"/>
            </a:endParaRPr>
          </a:p>
          <a:p>
            <a:pPr marL="12700" marR="10160" indent="456565">
              <a:lnSpc>
                <a:spcPct val="110000"/>
              </a:lnSpc>
              <a:spcBef>
                <a:spcPts val="610"/>
              </a:spcBef>
            </a:pPr>
            <a:r>
              <a:rPr sz="1200" dirty="0">
                <a:latin typeface="Times New Roman"/>
                <a:cs typeface="Times New Roman"/>
              </a:rPr>
              <a:t>1. </a:t>
            </a:r>
            <a:r>
              <a:rPr sz="1200" spc="-5" dirty="0">
                <a:latin typeface="Times New Roman"/>
                <a:cs typeface="Times New Roman"/>
              </a:rPr>
              <a:t>Một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 err="1">
                <a:latin typeface="Times New Roman"/>
                <a:cs typeface="Times New Roman"/>
              </a:rPr>
              <a:t>chỉ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kéo theo một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hoặc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máy </a:t>
            </a:r>
            <a:r>
              <a:rPr sz="1200" spc="-5" dirty="0">
                <a:latin typeface="Times New Roman"/>
                <a:cs typeface="Times New Roman"/>
              </a:rPr>
              <a:t>chuyên </a:t>
            </a:r>
            <a:r>
              <a:rPr sz="1200" dirty="0">
                <a:latin typeface="Times New Roman"/>
                <a:cs typeface="Times New Roman"/>
              </a:rPr>
              <a:t>dùng khác khi </a:t>
            </a:r>
            <a:r>
              <a:rPr sz="1200" spc="-95" dirty="0">
                <a:latin typeface="Times New Roman"/>
                <a:cs typeface="Times New Roman"/>
              </a:rPr>
              <a:t>xe  </a:t>
            </a:r>
            <a:r>
              <a:rPr sz="1200" dirty="0">
                <a:latin typeface="Times New Roman"/>
                <a:cs typeface="Times New Roman"/>
              </a:rPr>
              <a:t>này không tự </a:t>
            </a:r>
            <a:r>
              <a:rPr sz="1200" dirty="0" err="1">
                <a:latin typeface="Times New Roman"/>
                <a:cs typeface="Times New Roman"/>
              </a:rPr>
              <a:t>chạy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bảo </a:t>
            </a:r>
            <a:r>
              <a:rPr sz="1200" spc="-5" dirty="0">
                <a:latin typeface="Times New Roman"/>
                <a:cs typeface="Times New Roman"/>
              </a:rPr>
              <a:t>đảm các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spc="-5" dirty="0">
                <a:latin typeface="Times New Roman"/>
                <a:cs typeface="Times New Roman"/>
              </a:rPr>
              <a:t>sau</a:t>
            </a:r>
            <a:r>
              <a:rPr sz="1200" spc="-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đây:</a:t>
            </a:r>
            <a:endParaRPr sz="1200" dirty="0">
              <a:latin typeface="Times New Roman"/>
              <a:cs typeface="Times New Roman"/>
            </a:endParaRPr>
          </a:p>
          <a:p>
            <a:pPr marL="636905" indent="-168275">
              <a:lnSpc>
                <a:spcPct val="100000"/>
              </a:lnSpc>
              <a:spcBef>
                <a:spcPts val="745"/>
              </a:spcBef>
              <a:buAutoNum type="alphaLcParenR"/>
              <a:tabLst>
                <a:tab pos="637540" algn="l"/>
              </a:tabLst>
            </a:pPr>
            <a:r>
              <a:rPr sz="1200" spc="-5" dirty="0" err="1">
                <a:latin typeface="Times New Roman"/>
                <a:cs typeface="Times New Roman"/>
              </a:rPr>
              <a:t>Xe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9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kéo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phải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9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khiển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hệ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thống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của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đó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phải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còn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85" dirty="0">
                <a:latin typeface="Times New Roman"/>
                <a:cs typeface="Times New Roman"/>
              </a:rPr>
              <a:t>hiệu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1200" spc="-5" dirty="0">
                <a:latin typeface="Times New Roman"/>
                <a:cs typeface="Times New Roman"/>
              </a:rPr>
              <a:t>lực;</a:t>
            </a:r>
            <a:endParaRPr sz="1200" dirty="0">
              <a:latin typeface="Times New Roman"/>
              <a:cs typeface="Times New Roman"/>
            </a:endParaRPr>
          </a:p>
          <a:p>
            <a:pPr marL="12700" marR="9525" indent="456565" algn="just">
              <a:lnSpc>
                <a:spcPct val="110100"/>
              </a:lnSpc>
              <a:spcBef>
                <a:spcPts val="610"/>
              </a:spcBef>
              <a:buAutoNum type="alphaLcParenR" startAt="2"/>
              <a:tabLst>
                <a:tab pos="635000" algn="l"/>
              </a:tabLst>
            </a:pPr>
            <a:r>
              <a:rPr sz="1200" spc="-5" dirty="0">
                <a:latin typeface="Times New Roman"/>
                <a:cs typeface="Times New Roman"/>
              </a:rPr>
              <a:t>Việc </a:t>
            </a:r>
            <a:r>
              <a:rPr sz="1200" dirty="0">
                <a:latin typeface="Times New Roman"/>
                <a:cs typeface="Times New Roman"/>
              </a:rPr>
              <a:t>nối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kéo </a:t>
            </a:r>
            <a:r>
              <a:rPr sz="1200" dirty="0">
                <a:latin typeface="Times New Roman"/>
                <a:cs typeface="Times New Roman"/>
              </a:rPr>
              <a:t>với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kéo </a:t>
            </a:r>
            <a:r>
              <a:rPr sz="1200" spc="-5" dirty="0">
                <a:latin typeface="Times New Roman"/>
                <a:cs typeface="Times New Roman"/>
              </a:rPr>
              <a:t>phải bảo </a:t>
            </a:r>
            <a:r>
              <a:rPr sz="1200" dirty="0">
                <a:latin typeface="Times New Roman"/>
                <a:cs typeface="Times New Roman"/>
              </a:rPr>
              <a:t>đảm </a:t>
            </a:r>
            <a:r>
              <a:rPr sz="1200" spc="-5" dirty="0">
                <a:latin typeface="Times New Roman"/>
                <a:cs typeface="Times New Roman"/>
              </a:rPr>
              <a:t>chắc chắn, an </a:t>
            </a:r>
            <a:r>
              <a:rPr sz="1200" dirty="0">
                <a:latin typeface="Times New Roman"/>
                <a:cs typeface="Times New Roman"/>
              </a:rPr>
              <a:t>toàn;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ờng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hợp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hệ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thống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hãm của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kéo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-5" dirty="0">
                <a:latin typeface="Times New Roman"/>
                <a:cs typeface="Times New Roman"/>
              </a:rPr>
              <a:t>còn </a:t>
            </a:r>
            <a:r>
              <a:rPr sz="1200" dirty="0">
                <a:latin typeface="Times New Roman"/>
                <a:cs typeface="Times New Roman"/>
              </a:rPr>
              <a:t>hiệu lực thì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kéo nhau phải </a:t>
            </a:r>
            <a:r>
              <a:rPr sz="1200" dirty="0">
                <a:latin typeface="Times New Roman"/>
                <a:cs typeface="Times New Roman"/>
              </a:rPr>
              <a:t>nối </a:t>
            </a:r>
            <a:r>
              <a:rPr sz="1200" spc="-5" dirty="0">
                <a:latin typeface="Times New Roman"/>
                <a:cs typeface="Times New Roman"/>
              </a:rPr>
              <a:t>bằng </a:t>
            </a:r>
            <a:r>
              <a:rPr sz="1200" dirty="0">
                <a:latin typeface="Times New Roman"/>
                <a:cs typeface="Times New Roman"/>
              </a:rPr>
              <a:t>thanh </a:t>
            </a:r>
            <a:r>
              <a:rPr sz="1200" spc="-70" dirty="0">
                <a:latin typeface="Times New Roman"/>
                <a:cs typeface="Times New Roman"/>
              </a:rPr>
              <a:t>nối  </a:t>
            </a:r>
            <a:r>
              <a:rPr sz="1200" spc="-5" dirty="0">
                <a:latin typeface="Times New Roman"/>
                <a:cs typeface="Times New Roman"/>
              </a:rPr>
              <a:t>cứng;</a:t>
            </a:r>
            <a:endParaRPr sz="1200" dirty="0">
              <a:latin typeface="Times New Roman"/>
              <a:cs typeface="Times New Roman"/>
            </a:endParaRPr>
          </a:p>
          <a:p>
            <a:pPr marL="617220" indent="-148590" algn="just">
              <a:lnSpc>
                <a:spcPct val="100000"/>
              </a:lnSpc>
              <a:spcBef>
                <a:spcPts val="745"/>
              </a:spcBef>
              <a:buAutoNum type="alphaLcParenR" startAt="2"/>
              <a:tabLst>
                <a:tab pos="617855" algn="l"/>
              </a:tabLst>
            </a:pPr>
            <a:r>
              <a:rPr sz="1200" spc="-15" dirty="0" err="1">
                <a:latin typeface="Times New Roman"/>
                <a:cs typeface="Times New Roman"/>
              </a:rPr>
              <a:t>Phía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90" dirty="0" err="1" smtClean="0">
                <a:latin typeface="Times New Roman"/>
                <a:cs typeface="Times New Roman"/>
              </a:rPr>
              <a:t>tr</a:t>
            </a:r>
            <a:r>
              <a:rPr lang="vi-VN" sz="1200" spc="-90" dirty="0" smtClean="0">
                <a:latin typeface="Times New Roman"/>
                <a:cs typeface="Times New Roman"/>
              </a:rPr>
              <a:t>ư</a:t>
            </a:r>
            <a:r>
              <a:rPr sz="1200" spc="-90" dirty="0" err="1" smtClean="0">
                <a:latin typeface="Times New Roman"/>
                <a:cs typeface="Times New Roman"/>
              </a:rPr>
              <a:t>ớc</a:t>
            </a:r>
            <a:r>
              <a:rPr sz="1200" spc="-45" dirty="0" smtClean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của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xe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kéo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và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phía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sau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của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 err="1">
                <a:latin typeface="Times New Roman"/>
                <a:cs typeface="Times New Roman"/>
              </a:rPr>
              <a:t>xe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10" dirty="0" smtClean="0">
                <a:latin typeface="Times New Roman"/>
                <a:cs typeface="Times New Roman"/>
              </a:rPr>
              <a:t>đ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err="1" smtClean="0">
                <a:latin typeface="Times New Roman"/>
                <a:cs typeface="Times New Roman"/>
              </a:rPr>
              <a:t>ợc</a:t>
            </a:r>
            <a:r>
              <a:rPr sz="1200" spc="-45" dirty="0" smtClean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kéo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phải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có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biển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báo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hiệu.</a:t>
            </a:r>
            <a:endParaRPr sz="1200" dirty="0">
              <a:latin typeface="Times New Roman"/>
              <a:cs typeface="Times New Roman"/>
            </a:endParaRPr>
          </a:p>
          <a:p>
            <a:pPr marL="12700" marR="10160" indent="456565" algn="just">
              <a:lnSpc>
                <a:spcPct val="110000"/>
              </a:lnSpc>
              <a:spcBef>
                <a:spcPts val="610"/>
              </a:spcBef>
              <a:buAutoNum type="arabicPeriod" startAt="2"/>
              <a:tabLst>
                <a:tab pos="626745" algn="l"/>
              </a:tabLst>
            </a:pPr>
            <a:r>
              <a:rPr sz="1200" spc="-5" dirty="0">
                <a:latin typeface="Times New Roman"/>
                <a:cs typeface="Times New Roman"/>
              </a:rPr>
              <a:t>Xe kéo </a:t>
            </a:r>
            <a:r>
              <a:rPr sz="1200" dirty="0">
                <a:latin typeface="Times New Roman"/>
                <a:cs typeface="Times New Roman"/>
              </a:rPr>
              <a:t>rơ moóc </a:t>
            </a:r>
            <a:r>
              <a:rPr sz="1200" spc="-5" dirty="0">
                <a:latin typeface="Times New Roman"/>
                <a:cs typeface="Times New Roman"/>
              </a:rPr>
              <a:t>phải có </a:t>
            </a:r>
            <a:r>
              <a:rPr sz="1200" dirty="0">
                <a:latin typeface="Times New Roman"/>
                <a:cs typeface="Times New Roman"/>
              </a:rPr>
              <a:t>tổng </a:t>
            </a:r>
            <a:r>
              <a:rPr sz="1200" dirty="0" err="1">
                <a:latin typeface="Times New Roman"/>
                <a:cs typeface="Times New Roman"/>
              </a:rPr>
              <a:t>trọng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lớn hơn tổng </a:t>
            </a:r>
            <a:r>
              <a:rPr sz="1200" dirty="0" err="1">
                <a:latin typeface="Times New Roman"/>
                <a:cs typeface="Times New Roman"/>
              </a:rPr>
              <a:t>trọng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của rơ </a:t>
            </a:r>
            <a:r>
              <a:rPr sz="1200" spc="-110" dirty="0">
                <a:latin typeface="Times New Roman"/>
                <a:cs typeface="Times New Roman"/>
              </a:rPr>
              <a:t>moóc  </a:t>
            </a:r>
            <a:r>
              <a:rPr sz="1200" spc="-5" dirty="0">
                <a:latin typeface="Times New Roman"/>
                <a:cs typeface="Times New Roman"/>
              </a:rPr>
              <a:t>hoặc phải </a:t>
            </a:r>
            <a:r>
              <a:rPr sz="1200" dirty="0">
                <a:latin typeface="Times New Roman"/>
                <a:cs typeface="Times New Roman"/>
              </a:rPr>
              <a:t>có hệ thống hãm có </a:t>
            </a:r>
            <a:r>
              <a:rPr sz="1200" spc="-5" dirty="0">
                <a:latin typeface="Times New Roman"/>
                <a:cs typeface="Times New Roman"/>
              </a:rPr>
              <a:t>hiệu </a:t>
            </a:r>
            <a:r>
              <a:rPr sz="1200" dirty="0">
                <a:latin typeface="Times New Roman"/>
                <a:cs typeface="Times New Roman"/>
              </a:rPr>
              <a:t>lực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rơ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moóc.</a:t>
            </a:r>
          </a:p>
          <a:p>
            <a:pPr marL="621665" indent="-153035" algn="just">
              <a:lnSpc>
                <a:spcPct val="100000"/>
              </a:lnSpc>
              <a:spcBef>
                <a:spcPts val="745"/>
              </a:spcBef>
              <a:buAutoNum type="arabicPeriod" startAt="2"/>
              <a:tabLst>
                <a:tab pos="622300" algn="l"/>
              </a:tabLst>
            </a:pPr>
            <a:r>
              <a:rPr sz="1200" spc="-5" dirty="0" err="1">
                <a:latin typeface="Times New Roman"/>
                <a:cs typeface="Times New Roman"/>
              </a:rPr>
              <a:t>Không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thực hiện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hành vi </a:t>
            </a:r>
            <a:r>
              <a:rPr sz="1200" spc="-5" dirty="0">
                <a:latin typeface="Times New Roman"/>
                <a:cs typeface="Times New Roman"/>
              </a:rPr>
              <a:t>sau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đây:</a:t>
            </a:r>
            <a:endParaRPr sz="1200" dirty="0">
              <a:latin typeface="Times New Roman"/>
              <a:cs typeface="Times New Roman"/>
            </a:endParaRPr>
          </a:p>
          <a:p>
            <a:pPr marL="617220" indent="-148590" algn="just">
              <a:lnSpc>
                <a:spcPct val="100000"/>
              </a:lnSpc>
              <a:spcBef>
                <a:spcPts val="745"/>
              </a:spcBef>
              <a:buAutoNum type="alphaLcParenR"/>
              <a:tabLst>
                <a:tab pos="617855" algn="l"/>
              </a:tabLst>
            </a:pPr>
            <a:r>
              <a:rPr sz="1200" spc="-10" dirty="0">
                <a:latin typeface="Times New Roman"/>
                <a:cs typeface="Times New Roman"/>
              </a:rPr>
              <a:t>Xe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kéo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rơ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moóc,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xe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kéo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sơ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mi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rơ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moóc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kéo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thêm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rơ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moóc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hoặc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xe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khác;</a:t>
            </a:r>
            <a:endParaRPr sz="1200" dirty="0">
              <a:latin typeface="Times New Roman"/>
              <a:cs typeface="Times New Roman"/>
            </a:endParaRPr>
          </a:p>
          <a:p>
            <a:pPr marL="634365" indent="-165735" algn="just">
              <a:lnSpc>
                <a:spcPct val="100000"/>
              </a:lnSpc>
              <a:spcBef>
                <a:spcPts val="755"/>
              </a:spcBef>
              <a:buAutoNum type="alphaLcParenR"/>
              <a:tabLst>
                <a:tab pos="635000" algn="l"/>
              </a:tabLst>
            </a:pPr>
            <a:r>
              <a:rPr sz="1200" dirty="0" err="1">
                <a:latin typeface="Times New Roman"/>
                <a:cs typeface="Times New Roman"/>
              </a:rPr>
              <a:t>Chở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kéo;</a:t>
            </a:r>
            <a:endParaRPr sz="1200" dirty="0">
              <a:latin typeface="Times New Roman"/>
              <a:cs typeface="Times New Roman"/>
            </a:endParaRPr>
          </a:p>
          <a:p>
            <a:pPr marL="625475" indent="-156845" algn="just">
              <a:lnSpc>
                <a:spcPct val="100000"/>
              </a:lnSpc>
              <a:spcBef>
                <a:spcPts val="750"/>
              </a:spcBef>
              <a:buAutoNum type="alphaLcParenR"/>
              <a:tabLst>
                <a:tab pos="626110" algn="l"/>
              </a:tabLst>
            </a:pPr>
            <a:r>
              <a:rPr sz="1200" spc="-5" dirty="0">
                <a:latin typeface="Times New Roman"/>
                <a:cs typeface="Times New Roman"/>
              </a:rPr>
              <a:t>Kéo </a:t>
            </a:r>
            <a:r>
              <a:rPr sz="1200" dirty="0">
                <a:latin typeface="Times New Roman"/>
                <a:cs typeface="Times New Roman"/>
              </a:rPr>
              <a:t>theo xe thô sơ,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10" dirty="0">
                <a:latin typeface="Times New Roman"/>
                <a:cs typeface="Times New Roman"/>
              </a:rPr>
              <a:t>gắn </a:t>
            </a:r>
            <a:r>
              <a:rPr sz="1200" dirty="0">
                <a:latin typeface="Times New Roman"/>
                <a:cs typeface="Times New Roman"/>
              </a:rPr>
              <a:t>máy,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mô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tô.</a:t>
            </a:r>
          </a:p>
          <a:p>
            <a:pPr marL="12700" marR="8890">
              <a:lnSpc>
                <a:spcPct val="110000"/>
              </a:lnSpc>
              <a:spcBef>
                <a:spcPts val="600"/>
              </a:spcBef>
            </a:pPr>
            <a:r>
              <a:rPr sz="1200" dirty="0">
                <a:latin typeface="Times New Roman"/>
                <a:cs typeface="Times New Roman"/>
              </a:rPr>
              <a:t>2.22. TRÁCH </a:t>
            </a:r>
            <a:r>
              <a:rPr sz="1200" spc="-5" dirty="0">
                <a:latin typeface="Times New Roman"/>
                <a:cs typeface="Times New Roman"/>
              </a:rPr>
              <a:t>NHIỆM CỦA </a:t>
            </a:r>
            <a:r>
              <a:rPr sz="1200" dirty="0">
                <a:latin typeface="Times New Roman"/>
                <a:cs typeface="Times New Roman"/>
              </a:rPr>
              <a:t>CÁ </a:t>
            </a:r>
            <a:r>
              <a:rPr sz="1200" spc="-5" dirty="0">
                <a:latin typeface="Times New Roman"/>
                <a:cs typeface="Times New Roman"/>
              </a:rPr>
              <a:t>NHÂN, </a:t>
            </a:r>
            <a:r>
              <a:rPr sz="1200" dirty="0">
                <a:latin typeface="Times New Roman"/>
                <a:cs typeface="Times New Roman"/>
              </a:rPr>
              <a:t>CƠ </a:t>
            </a:r>
            <a:r>
              <a:rPr sz="1200" spc="-5" dirty="0">
                <a:latin typeface="Times New Roman"/>
                <a:cs typeface="Times New Roman"/>
              </a:rPr>
              <a:t>QUAN, </a:t>
            </a:r>
            <a:r>
              <a:rPr sz="1200" dirty="0">
                <a:latin typeface="Times New Roman"/>
                <a:cs typeface="Times New Roman"/>
              </a:rPr>
              <a:t>TỔ </a:t>
            </a:r>
            <a:r>
              <a:rPr sz="1200" spc="-5" dirty="0">
                <a:latin typeface="Times New Roman"/>
                <a:cs typeface="Times New Roman"/>
              </a:rPr>
              <a:t>CHỨC </a:t>
            </a:r>
            <a:r>
              <a:rPr sz="1200" dirty="0">
                <a:latin typeface="Times New Roman"/>
                <a:cs typeface="Times New Roman"/>
              </a:rPr>
              <a:t>KHI </a:t>
            </a:r>
            <a:r>
              <a:rPr sz="1200" spc="-5" dirty="0">
                <a:latin typeface="Times New Roman"/>
                <a:cs typeface="Times New Roman"/>
              </a:rPr>
              <a:t>XẢY </a:t>
            </a:r>
            <a:r>
              <a:rPr sz="1200" dirty="0">
                <a:latin typeface="Times New Roman"/>
                <a:cs typeface="Times New Roman"/>
              </a:rPr>
              <a:t>RA TAI  </a:t>
            </a:r>
            <a:r>
              <a:rPr sz="1200" spc="-5" dirty="0">
                <a:latin typeface="Times New Roman"/>
                <a:cs typeface="Times New Roman"/>
              </a:rPr>
              <a:t>NẠN GIAO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THÔNG</a:t>
            </a:r>
            <a:endParaRPr sz="1200" dirty="0">
              <a:latin typeface="Times New Roman"/>
              <a:cs typeface="Times New Roman"/>
            </a:endParaRPr>
          </a:p>
          <a:p>
            <a:pPr marL="12700" marR="8890" indent="456565" algn="just">
              <a:lnSpc>
                <a:spcPct val="110000"/>
              </a:lnSpc>
              <a:spcBef>
                <a:spcPts val="610"/>
              </a:spcBef>
            </a:pPr>
            <a:r>
              <a:rPr sz="1200" dirty="0">
                <a:latin typeface="Times New Roman"/>
                <a:cs typeface="Times New Roman"/>
              </a:rPr>
              <a:t>1.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dirty="0" err="1">
                <a:latin typeface="Times New Roman"/>
                <a:cs typeface="Times New Roman"/>
              </a:rPr>
              <a:t>khiển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 err="1">
                <a:latin typeface="Times New Roman"/>
                <a:cs typeface="Times New Roman"/>
              </a:rPr>
              <a:t>những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liên quan </a:t>
            </a:r>
            <a:r>
              <a:rPr sz="1200" dirty="0">
                <a:latin typeface="Times New Roman"/>
                <a:cs typeface="Times New Roman"/>
              </a:rPr>
              <a:t>trực </a:t>
            </a:r>
            <a:r>
              <a:rPr sz="1200" spc="-5" dirty="0">
                <a:latin typeface="Times New Roman"/>
                <a:cs typeface="Times New Roman"/>
              </a:rPr>
              <a:t>tiếp </a:t>
            </a:r>
            <a:r>
              <a:rPr sz="1200" dirty="0">
                <a:latin typeface="Times New Roman"/>
                <a:cs typeface="Times New Roman"/>
              </a:rPr>
              <a:t>đến </a:t>
            </a:r>
            <a:r>
              <a:rPr sz="1200" spc="5" dirty="0">
                <a:latin typeface="Times New Roman"/>
                <a:cs typeface="Times New Roman"/>
              </a:rPr>
              <a:t>vụ </a:t>
            </a:r>
            <a:r>
              <a:rPr sz="1200" dirty="0">
                <a:latin typeface="Times New Roman"/>
                <a:cs typeface="Times New Roman"/>
              </a:rPr>
              <a:t>tai </a:t>
            </a:r>
            <a:r>
              <a:rPr sz="1200" spc="-220" dirty="0">
                <a:latin typeface="Times New Roman"/>
                <a:cs typeface="Times New Roman"/>
              </a:rPr>
              <a:t>nạn  </a:t>
            </a:r>
            <a:r>
              <a:rPr sz="1200" spc="-5" dirty="0">
                <a:latin typeface="Times New Roman"/>
                <a:cs typeface="Times New Roman"/>
              </a:rPr>
              <a:t>có trách </a:t>
            </a:r>
            <a:r>
              <a:rPr sz="1200" dirty="0">
                <a:latin typeface="Times New Roman"/>
                <a:cs typeface="Times New Roman"/>
              </a:rPr>
              <a:t>nhiệm sau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đây:</a:t>
            </a:r>
            <a:endParaRPr sz="1200" dirty="0">
              <a:latin typeface="Times New Roman"/>
              <a:cs typeface="Times New Roman"/>
            </a:endParaRPr>
          </a:p>
          <a:p>
            <a:pPr marL="12700" marR="7620" indent="456565" algn="just">
              <a:lnSpc>
                <a:spcPct val="110000"/>
              </a:lnSpc>
              <a:spcBef>
                <a:spcPts val="600"/>
              </a:spcBef>
              <a:buAutoNum type="alphaLcParenR"/>
              <a:tabLst>
                <a:tab pos="636270" algn="l"/>
              </a:tabLst>
            </a:pPr>
            <a:r>
              <a:rPr sz="1200" dirty="0">
                <a:latin typeface="Times New Roman"/>
                <a:cs typeface="Times New Roman"/>
              </a:rPr>
              <a:t>Dừng </a:t>
            </a:r>
            <a:r>
              <a:rPr sz="1200" dirty="0" err="1">
                <a:latin typeface="Times New Roman"/>
                <a:cs typeface="Times New Roman"/>
              </a:rPr>
              <a:t>ngay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tiện; giữ nguyên </a:t>
            </a:r>
            <a:r>
              <a:rPr sz="1200" dirty="0" err="1">
                <a:latin typeface="Times New Roman"/>
                <a:cs typeface="Times New Roman"/>
              </a:rPr>
              <a:t>hiện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tr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>
                <a:latin typeface="Times New Roman"/>
                <a:cs typeface="Times New Roman"/>
              </a:rPr>
              <a:t>; </a:t>
            </a:r>
            <a:r>
              <a:rPr sz="1200" spc="-5" dirty="0">
                <a:latin typeface="Times New Roman"/>
                <a:cs typeface="Times New Roman"/>
              </a:rPr>
              <a:t>cấp </a:t>
            </a:r>
            <a:r>
              <a:rPr sz="1200" spc="-5" dirty="0" err="1">
                <a:latin typeface="Times New Roman"/>
                <a:cs typeface="Times New Roman"/>
              </a:rPr>
              <a:t>cứu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bị </a:t>
            </a:r>
            <a:r>
              <a:rPr sz="1200" spc="-5" dirty="0" err="1">
                <a:latin typeface="Times New Roman"/>
                <a:cs typeface="Times New Roman"/>
              </a:rPr>
              <a:t>nạn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và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phải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có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mặt khi cơ </a:t>
            </a:r>
            <a:r>
              <a:rPr sz="1200" spc="-5" dirty="0">
                <a:latin typeface="Times New Roman"/>
                <a:cs typeface="Times New Roman"/>
              </a:rPr>
              <a:t>quan có </a:t>
            </a:r>
            <a:r>
              <a:rPr sz="1200" dirty="0">
                <a:latin typeface="Times New Roman"/>
                <a:cs typeface="Times New Roman"/>
              </a:rPr>
              <a:t>thẩm </a:t>
            </a:r>
            <a:r>
              <a:rPr sz="1200" spc="-5" dirty="0">
                <a:latin typeface="Times New Roman"/>
                <a:cs typeface="Times New Roman"/>
              </a:rPr>
              <a:t>quyền </a:t>
            </a:r>
            <a:r>
              <a:rPr sz="1200" spc="-10" dirty="0">
                <a:latin typeface="Times New Roman"/>
                <a:cs typeface="Times New Roman"/>
              </a:rPr>
              <a:t>yêu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cầu;</a:t>
            </a:r>
          </a:p>
          <a:p>
            <a:pPr marL="12700" marR="5080" indent="456565" algn="just">
              <a:lnSpc>
                <a:spcPct val="110500"/>
              </a:lnSpc>
              <a:spcBef>
                <a:spcPts val="595"/>
              </a:spcBef>
              <a:buAutoNum type="alphaLcParenR"/>
              <a:tabLst>
                <a:tab pos="643890" algn="l"/>
              </a:tabLst>
            </a:pPr>
            <a:r>
              <a:rPr sz="1200" dirty="0">
                <a:latin typeface="Times New Roman"/>
                <a:cs typeface="Times New Roman"/>
              </a:rPr>
              <a:t>Ở lại nơi </a:t>
            </a:r>
            <a:r>
              <a:rPr sz="1200" spc="5" dirty="0">
                <a:latin typeface="Times New Roman"/>
                <a:cs typeface="Times New Roman"/>
              </a:rPr>
              <a:t>xảy </a:t>
            </a:r>
            <a:r>
              <a:rPr sz="1200" dirty="0">
                <a:latin typeface="Times New Roman"/>
                <a:cs typeface="Times New Roman"/>
              </a:rPr>
              <a:t>ra tai nạn </a:t>
            </a:r>
            <a:r>
              <a:rPr sz="1200" spc="-5" dirty="0">
                <a:latin typeface="Times New Roman"/>
                <a:cs typeface="Times New Roman"/>
              </a:rPr>
              <a:t>cho đến </a:t>
            </a:r>
            <a:r>
              <a:rPr sz="1200" dirty="0" err="1">
                <a:latin typeface="Times New Roman"/>
                <a:cs typeface="Times New Roman"/>
              </a:rPr>
              <a:t>khi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của cơ quan </a:t>
            </a:r>
            <a:r>
              <a:rPr sz="1200" dirty="0">
                <a:latin typeface="Times New Roman"/>
                <a:cs typeface="Times New Roman"/>
              </a:rPr>
              <a:t>công </a:t>
            </a:r>
            <a:r>
              <a:rPr sz="1200" spc="-5" dirty="0">
                <a:latin typeface="Times New Roman"/>
                <a:cs typeface="Times New Roman"/>
              </a:rPr>
              <a:t>an đến, </a:t>
            </a:r>
            <a:r>
              <a:rPr sz="1200" dirty="0" err="1" smtClean="0">
                <a:latin typeface="Times New Roman"/>
                <a:cs typeface="Times New Roman"/>
              </a:rPr>
              <a:t>trừ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trường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hợp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dirty="0" err="1">
                <a:latin typeface="Times New Roman"/>
                <a:cs typeface="Times New Roman"/>
              </a:rPr>
              <a:t>khiển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cũng </a:t>
            </a:r>
            <a:r>
              <a:rPr sz="1200" dirty="0" err="1">
                <a:latin typeface="Times New Roman"/>
                <a:cs typeface="Times New Roman"/>
              </a:rPr>
              <a:t>bị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phải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10" dirty="0" smtClean="0">
                <a:latin typeface="Times New Roman"/>
                <a:cs typeface="Times New Roman"/>
              </a:rPr>
              <a:t>đ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a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>
                <a:latin typeface="Times New Roman"/>
                <a:cs typeface="Times New Roman"/>
              </a:rPr>
              <a:t>cấp cứu hoặc </a:t>
            </a:r>
            <a:r>
              <a:rPr sz="1200" spc="-5" dirty="0" err="1">
                <a:latin typeface="Times New Roman"/>
                <a:cs typeface="Times New Roman"/>
              </a:rPr>
              <a:t>phải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10" dirty="0" smtClean="0">
                <a:latin typeface="Times New Roman"/>
                <a:cs typeface="Times New Roman"/>
              </a:rPr>
              <a:t>đ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a</a:t>
            </a:r>
            <a:r>
              <a:rPr lang="en-US" sz="1200" spc="-110" dirty="0" smtClean="0">
                <a:latin typeface="Times New Roman"/>
                <a:cs typeface="Times New Roman"/>
              </a:rPr>
              <a:t> </a:t>
            </a:r>
            <a:r>
              <a:rPr lang="en-US" sz="1200" spc="-110" dirty="0" err="1" smtClean="0">
                <a:latin typeface="Times New Roman"/>
                <a:cs typeface="Times New Roman"/>
              </a:rPr>
              <a:t>người</a:t>
            </a:r>
            <a:r>
              <a:rPr lang="en-US" sz="1200" spc="-11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bị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nạn đi </a:t>
            </a:r>
            <a:r>
              <a:rPr sz="1200" spc="-5" dirty="0">
                <a:latin typeface="Times New Roman"/>
                <a:cs typeface="Times New Roman"/>
              </a:rPr>
              <a:t>cấp cứu </a:t>
            </a:r>
            <a:r>
              <a:rPr sz="1200" dirty="0">
                <a:latin typeface="Times New Roman"/>
                <a:cs typeface="Times New Roman"/>
              </a:rPr>
              <a:t>hoặc vì </a:t>
            </a:r>
            <a:r>
              <a:rPr sz="1200" spc="5" dirty="0">
                <a:latin typeface="Times New Roman"/>
                <a:cs typeface="Times New Roman"/>
              </a:rPr>
              <a:t>lý </a:t>
            </a:r>
            <a:r>
              <a:rPr sz="1200" dirty="0">
                <a:latin typeface="Times New Roman"/>
                <a:cs typeface="Times New Roman"/>
              </a:rPr>
              <a:t>do bị đe dọa đến tính </a:t>
            </a:r>
            <a:r>
              <a:rPr sz="1200" spc="-5" dirty="0">
                <a:latin typeface="Times New Roman"/>
                <a:cs typeface="Times New Roman"/>
              </a:rPr>
              <a:t>mạng, </a:t>
            </a:r>
            <a:r>
              <a:rPr sz="1200" spc="-65" dirty="0" err="1" smtClean="0">
                <a:latin typeface="Times New Roman"/>
                <a:cs typeface="Times New Roman"/>
              </a:rPr>
              <a:t>nh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smtClean="0">
                <a:latin typeface="Times New Roman"/>
                <a:cs typeface="Times New Roman"/>
              </a:rPr>
              <a:t>ng </a:t>
            </a:r>
            <a:r>
              <a:rPr sz="1200" dirty="0">
                <a:latin typeface="Times New Roman"/>
                <a:cs typeface="Times New Roman"/>
              </a:rPr>
              <a:t>phải đến trình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ngay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với</a:t>
            </a:r>
            <a:endParaRPr sz="1200"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740"/>
              </a:spcBef>
            </a:pPr>
            <a:r>
              <a:rPr sz="1200" spc="-5" dirty="0">
                <a:latin typeface="Times New Roman"/>
                <a:cs typeface="Times New Roman"/>
              </a:rPr>
              <a:t>cơ quan </a:t>
            </a:r>
            <a:r>
              <a:rPr sz="1200" dirty="0">
                <a:latin typeface="Times New Roman"/>
                <a:cs typeface="Times New Roman"/>
              </a:rPr>
              <a:t>công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nơi </a:t>
            </a:r>
            <a:r>
              <a:rPr sz="1200" spc="-5" dirty="0">
                <a:latin typeface="Times New Roman"/>
                <a:cs typeface="Times New Roman"/>
              </a:rPr>
              <a:t>gần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nhất;</a:t>
            </a:r>
            <a:endParaRPr sz="1200" dirty="0">
              <a:latin typeface="Times New Roman"/>
              <a:cs typeface="Times New Roman"/>
            </a:endParaRPr>
          </a:p>
          <a:p>
            <a:pPr marL="625475" indent="-156845" algn="just">
              <a:lnSpc>
                <a:spcPct val="100000"/>
              </a:lnSpc>
              <a:spcBef>
                <a:spcPts val="745"/>
              </a:spcBef>
              <a:buAutoNum type="alphaLcParenR" startAt="3"/>
              <a:tabLst>
                <a:tab pos="626110" algn="l"/>
              </a:tabLst>
            </a:pPr>
            <a:r>
              <a:rPr sz="1200" dirty="0">
                <a:latin typeface="Times New Roman"/>
                <a:cs typeface="Times New Roman"/>
              </a:rPr>
              <a:t>Cung </a:t>
            </a:r>
            <a:r>
              <a:rPr sz="1200" spc="-5" dirty="0">
                <a:latin typeface="Times New Roman"/>
                <a:cs typeface="Times New Roman"/>
              </a:rPr>
              <a:t>cấp </a:t>
            </a:r>
            <a:r>
              <a:rPr sz="1200" dirty="0">
                <a:latin typeface="Times New Roman"/>
                <a:cs typeface="Times New Roman"/>
              </a:rPr>
              <a:t>thông tin xác thực về vụ tai nạn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cơ </a:t>
            </a:r>
            <a:r>
              <a:rPr sz="1200" spc="-5" dirty="0">
                <a:latin typeface="Times New Roman"/>
                <a:cs typeface="Times New Roman"/>
              </a:rPr>
              <a:t>quan có </a:t>
            </a:r>
            <a:r>
              <a:rPr sz="1200" dirty="0">
                <a:latin typeface="Times New Roman"/>
                <a:cs typeface="Times New Roman"/>
              </a:rPr>
              <a:t>thẩm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quyền.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23</a:t>
            </a:fld>
            <a:endParaRPr spc="-35" dirty="0"/>
          </a:p>
        </p:txBody>
      </p:sp>
      <p:sp>
        <p:nvSpPr>
          <p:cNvPr id="2" name="object 2"/>
          <p:cNvSpPr txBox="1"/>
          <p:nvPr/>
        </p:nvSpPr>
        <p:spPr>
          <a:xfrm>
            <a:off x="1247952" y="780034"/>
            <a:ext cx="5608320" cy="6630533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469265">
              <a:lnSpc>
                <a:spcPct val="100000"/>
              </a:lnSpc>
              <a:spcBef>
                <a:spcPts val="840"/>
              </a:spcBef>
            </a:pPr>
            <a:r>
              <a:rPr sz="1200" dirty="0">
                <a:latin typeface="Times New Roman"/>
                <a:cs typeface="Times New Roman"/>
              </a:rPr>
              <a:t>2. </a:t>
            </a:r>
            <a:r>
              <a:rPr sz="1200" spc="-5" dirty="0" err="1">
                <a:latin typeface="Times New Roman"/>
                <a:cs typeface="Times New Roman"/>
              </a:rPr>
              <a:t>Những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mặt tại nơi </a:t>
            </a:r>
            <a:r>
              <a:rPr sz="1200" spc="5" dirty="0">
                <a:latin typeface="Times New Roman"/>
                <a:cs typeface="Times New Roman"/>
              </a:rPr>
              <a:t>xảy </a:t>
            </a:r>
            <a:r>
              <a:rPr sz="1200" dirty="0">
                <a:latin typeface="Times New Roman"/>
                <a:cs typeface="Times New Roman"/>
              </a:rPr>
              <a:t>ra vụ tai </a:t>
            </a:r>
            <a:r>
              <a:rPr sz="1200" spc="-5" dirty="0">
                <a:latin typeface="Times New Roman"/>
                <a:cs typeface="Times New Roman"/>
              </a:rPr>
              <a:t>nạn </a:t>
            </a:r>
            <a:r>
              <a:rPr sz="1200" dirty="0">
                <a:latin typeface="Times New Roman"/>
                <a:cs typeface="Times New Roman"/>
              </a:rPr>
              <a:t>có </a:t>
            </a:r>
            <a:r>
              <a:rPr sz="1200" spc="-5" dirty="0">
                <a:latin typeface="Times New Roman"/>
                <a:cs typeface="Times New Roman"/>
              </a:rPr>
              <a:t>trách </a:t>
            </a:r>
            <a:r>
              <a:rPr sz="1200" dirty="0">
                <a:latin typeface="Times New Roman"/>
                <a:cs typeface="Times New Roman"/>
              </a:rPr>
              <a:t>nhiệm </a:t>
            </a:r>
            <a:r>
              <a:rPr sz="1200" spc="-5" dirty="0">
                <a:latin typeface="Times New Roman"/>
                <a:cs typeface="Times New Roman"/>
              </a:rPr>
              <a:t>sau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đây:</a:t>
            </a:r>
            <a:endParaRPr sz="1200" dirty="0">
              <a:latin typeface="Times New Roman"/>
              <a:cs typeface="Times New Roman"/>
            </a:endParaRPr>
          </a:p>
          <a:p>
            <a:pPr marL="625475" indent="-156845">
              <a:lnSpc>
                <a:spcPct val="100000"/>
              </a:lnSpc>
              <a:spcBef>
                <a:spcPts val="745"/>
              </a:spcBef>
              <a:buAutoNum type="alphaLcParenR"/>
              <a:tabLst>
                <a:tab pos="626110" algn="l"/>
              </a:tabLst>
            </a:pPr>
            <a:r>
              <a:rPr sz="1200" spc="-5" dirty="0">
                <a:latin typeface="Times New Roman"/>
                <a:cs typeface="Times New Roman"/>
              </a:rPr>
              <a:t>Bảo </a:t>
            </a:r>
            <a:r>
              <a:rPr sz="1200" dirty="0">
                <a:latin typeface="Times New Roman"/>
                <a:cs typeface="Times New Roman"/>
              </a:rPr>
              <a:t>vệ </a:t>
            </a:r>
            <a:r>
              <a:rPr sz="1200" dirty="0" err="1">
                <a:latin typeface="Times New Roman"/>
                <a:cs typeface="Times New Roman"/>
              </a:rPr>
              <a:t>hiện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tr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>
                <a:latin typeface="Times New Roman"/>
                <a:cs typeface="Times New Roman"/>
              </a:rPr>
              <a:t>;</a:t>
            </a:r>
            <a:endParaRPr sz="1200" dirty="0">
              <a:latin typeface="Times New Roman"/>
              <a:cs typeface="Times New Roman"/>
            </a:endParaRPr>
          </a:p>
          <a:p>
            <a:pPr marL="634365" indent="-165735">
              <a:lnSpc>
                <a:spcPct val="100000"/>
              </a:lnSpc>
              <a:spcBef>
                <a:spcPts val="745"/>
              </a:spcBef>
              <a:buAutoNum type="alphaLcParenR"/>
              <a:tabLst>
                <a:tab pos="635000" algn="l"/>
              </a:tabLst>
            </a:pPr>
            <a:r>
              <a:rPr sz="1200" spc="-5" dirty="0">
                <a:latin typeface="Times New Roman"/>
                <a:cs typeface="Times New Roman"/>
              </a:rPr>
              <a:t>Giúp </a:t>
            </a:r>
            <a:r>
              <a:rPr sz="1200" dirty="0">
                <a:latin typeface="Times New Roman"/>
                <a:cs typeface="Times New Roman"/>
              </a:rPr>
              <a:t>đỡ, </a:t>
            </a:r>
            <a:r>
              <a:rPr sz="1200" spc="-5" dirty="0">
                <a:latin typeface="Times New Roman"/>
                <a:cs typeface="Times New Roman"/>
              </a:rPr>
              <a:t>cứu chữa </a:t>
            </a:r>
            <a:r>
              <a:rPr sz="1200" dirty="0">
                <a:latin typeface="Times New Roman"/>
                <a:cs typeface="Times New Roman"/>
              </a:rPr>
              <a:t>kịp </a:t>
            </a:r>
            <a:r>
              <a:rPr sz="1200" dirty="0" err="1">
                <a:latin typeface="Times New Roman"/>
                <a:cs typeface="Times New Roman"/>
              </a:rPr>
              <a:t>thời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bị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nạn;</a:t>
            </a:r>
            <a:endParaRPr sz="1200" dirty="0">
              <a:latin typeface="Times New Roman"/>
              <a:cs typeface="Times New Roman"/>
            </a:endParaRPr>
          </a:p>
          <a:p>
            <a:pPr marL="625475" indent="-156845">
              <a:lnSpc>
                <a:spcPct val="100000"/>
              </a:lnSpc>
              <a:spcBef>
                <a:spcPts val="755"/>
              </a:spcBef>
              <a:buAutoNum type="alphaLcParenR"/>
              <a:tabLst>
                <a:tab pos="626110" algn="l"/>
              </a:tabLst>
            </a:pP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tin ngay </a:t>
            </a:r>
            <a:r>
              <a:rPr sz="1200" spc="-5" dirty="0">
                <a:latin typeface="Times New Roman"/>
                <a:cs typeface="Times New Roman"/>
              </a:rPr>
              <a:t>cho cơ quan </a:t>
            </a:r>
            <a:r>
              <a:rPr sz="1200" dirty="0">
                <a:latin typeface="Times New Roman"/>
                <a:cs typeface="Times New Roman"/>
              </a:rPr>
              <a:t>công </a:t>
            </a:r>
            <a:r>
              <a:rPr sz="1200" spc="-5" dirty="0">
                <a:latin typeface="Times New Roman"/>
                <a:cs typeface="Times New Roman"/>
              </a:rPr>
              <a:t>an, </a:t>
            </a:r>
            <a:r>
              <a:rPr sz="1200" dirty="0">
                <a:latin typeface="Times New Roman"/>
                <a:cs typeface="Times New Roman"/>
              </a:rPr>
              <a:t>y tế hoặc Ủy </a:t>
            </a:r>
            <a:r>
              <a:rPr sz="1200" spc="-5" dirty="0">
                <a:latin typeface="Times New Roman"/>
                <a:cs typeface="Times New Roman"/>
              </a:rPr>
              <a:t>ban </a:t>
            </a:r>
            <a:r>
              <a:rPr sz="1200" dirty="0">
                <a:latin typeface="Times New Roman"/>
                <a:cs typeface="Times New Roman"/>
              </a:rPr>
              <a:t>nhân </a:t>
            </a:r>
            <a:r>
              <a:rPr sz="1200" spc="-5" dirty="0">
                <a:latin typeface="Times New Roman"/>
                <a:cs typeface="Times New Roman"/>
              </a:rPr>
              <a:t>dân </a:t>
            </a:r>
            <a:r>
              <a:rPr sz="1200" dirty="0">
                <a:latin typeface="Times New Roman"/>
                <a:cs typeface="Times New Roman"/>
              </a:rPr>
              <a:t>nơi </a:t>
            </a:r>
            <a:r>
              <a:rPr sz="1200" spc="-10" dirty="0">
                <a:latin typeface="Times New Roman"/>
                <a:cs typeface="Times New Roman"/>
              </a:rPr>
              <a:t>gần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nhất;</a:t>
            </a:r>
          </a:p>
          <a:p>
            <a:pPr marL="634365" indent="-165735">
              <a:lnSpc>
                <a:spcPct val="100000"/>
              </a:lnSpc>
              <a:spcBef>
                <a:spcPts val="745"/>
              </a:spcBef>
              <a:buAutoNum type="alphaLcParenR"/>
              <a:tabLst>
                <a:tab pos="635000" algn="l"/>
              </a:tabLst>
            </a:pPr>
            <a:r>
              <a:rPr sz="1200" spc="-5" dirty="0">
                <a:latin typeface="Times New Roman"/>
                <a:cs typeface="Times New Roman"/>
              </a:rPr>
              <a:t>Bảo </a:t>
            </a:r>
            <a:r>
              <a:rPr sz="1200" spc="5" dirty="0">
                <a:latin typeface="Times New Roman"/>
                <a:cs typeface="Times New Roman"/>
              </a:rPr>
              <a:t>vệ </a:t>
            </a:r>
            <a:r>
              <a:rPr sz="1200" dirty="0">
                <a:latin typeface="Times New Roman"/>
                <a:cs typeface="Times New Roman"/>
              </a:rPr>
              <a:t>tài </a:t>
            </a:r>
            <a:r>
              <a:rPr sz="1200" spc="-5" dirty="0">
                <a:latin typeface="Times New Roman"/>
                <a:cs typeface="Times New Roman"/>
              </a:rPr>
              <a:t>sản </a:t>
            </a:r>
            <a:r>
              <a:rPr sz="1200" dirty="0" err="1">
                <a:latin typeface="Times New Roman"/>
                <a:cs typeface="Times New Roman"/>
              </a:rPr>
              <a:t>của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ng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ời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bị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nạn;</a:t>
            </a:r>
          </a:p>
          <a:p>
            <a:pPr marL="469265">
              <a:lnSpc>
                <a:spcPct val="100000"/>
              </a:lnSpc>
              <a:spcBef>
                <a:spcPts val="745"/>
              </a:spcBef>
            </a:pPr>
            <a:r>
              <a:rPr sz="1200" dirty="0">
                <a:latin typeface="Times New Roman"/>
                <a:cs typeface="Times New Roman"/>
              </a:rPr>
              <a:t>đ)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Cung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cấp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thông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tin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xác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thực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về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vụ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tai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nạn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theo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yêu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cầu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của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cơ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quan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thẩm</a:t>
            </a: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1200" spc="-5" dirty="0">
                <a:latin typeface="Times New Roman"/>
                <a:cs typeface="Times New Roman"/>
              </a:rPr>
              <a:t>quyền.</a:t>
            </a:r>
            <a:endParaRPr sz="1200" dirty="0">
              <a:latin typeface="Times New Roman"/>
              <a:cs typeface="Times New Roman"/>
            </a:endParaRPr>
          </a:p>
          <a:p>
            <a:pPr marL="12700" marR="6350" indent="456565" algn="just">
              <a:lnSpc>
                <a:spcPct val="110100"/>
              </a:lnSpc>
              <a:spcBef>
                <a:spcPts val="610"/>
              </a:spcBef>
              <a:buAutoNum type="arabicPeriod" startAt="3"/>
              <a:tabLst>
                <a:tab pos="641985" algn="l"/>
              </a:tabLst>
            </a:pP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dirty="0" err="1">
                <a:latin typeface="Times New Roman"/>
                <a:cs typeface="Times New Roman"/>
              </a:rPr>
              <a:t>khiển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ph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ơng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khác khi đi qua nơi </a:t>
            </a:r>
            <a:r>
              <a:rPr sz="1200" spc="5" dirty="0">
                <a:latin typeface="Times New Roman"/>
                <a:cs typeface="Times New Roman"/>
              </a:rPr>
              <a:t>xảy </a:t>
            </a:r>
            <a:r>
              <a:rPr sz="1200" dirty="0">
                <a:latin typeface="Times New Roman"/>
                <a:cs typeface="Times New Roman"/>
              </a:rPr>
              <a:t>ra vụ tai </a:t>
            </a:r>
            <a:r>
              <a:rPr sz="1200" spc="-5" dirty="0">
                <a:latin typeface="Times New Roman"/>
                <a:cs typeface="Times New Roman"/>
              </a:rPr>
              <a:t>nạn có </a:t>
            </a:r>
            <a:r>
              <a:rPr sz="1200" spc="-85" dirty="0">
                <a:latin typeface="Times New Roman"/>
                <a:cs typeface="Times New Roman"/>
              </a:rPr>
              <a:t>trách  </a:t>
            </a:r>
            <a:r>
              <a:rPr sz="1200" dirty="0">
                <a:latin typeface="Times New Roman"/>
                <a:cs typeface="Times New Roman"/>
              </a:rPr>
              <a:t>nhiệm </a:t>
            </a:r>
            <a:r>
              <a:rPr sz="1200" spc="-5" dirty="0" err="1">
                <a:latin typeface="Times New Roman"/>
                <a:cs typeface="Times New Roman"/>
              </a:rPr>
              <a:t>chở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bị </a:t>
            </a:r>
            <a:r>
              <a:rPr sz="1200" spc="-5" dirty="0">
                <a:latin typeface="Times New Roman"/>
                <a:cs typeface="Times New Roman"/>
              </a:rPr>
              <a:t>nạn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>
                <a:latin typeface="Times New Roman"/>
                <a:cs typeface="Times New Roman"/>
              </a:rPr>
              <a:t>cấp </a:t>
            </a:r>
            <a:r>
              <a:rPr sz="1200" dirty="0">
                <a:latin typeface="Times New Roman"/>
                <a:cs typeface="Times New Roman"/>
              </a:rPr>
              <a:t>cứu.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quyền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lang="vi-VN" sz="1200" spc="-170" dirty="0" smtClean="0">
                <a:latin typeface="Times New Roman"/>
                <a:cs typeface="Times New Roman"/>
              </a:rPr>
              <a:t>ư</a:t>
            </a:r>
            <a:r>
              <a:rPr sz="1200" spc="-170" dirty="0" smtClean="0">
                <a:latin typeface="Times New Roman"/>
                <a:cs typeface="Times New Roman"/>
              </a:rPr>
              <a:t>u </a:t>
            </a:r>
            <a:r>
              <a:rPr sz="1200" dirty="0">
                <a:latin typeface="Times New Roman"/>
                <a:cs typeface="Times New Roman"/>
              </a:rPr>
              <a:t>tiên,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 err="1">
                <a:latin typeface="Times New Roman"/>
                <a:cs typeface="Times New Roman"/>
              </a:rPr>
              <a:t>chở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lang="en-US" sz="1200" spc="-80" dirty="0">
                <a:latin typeface="Times New Roman"/>
                <a:cs typeface="Times New Roman"/>
              </a:rPr>
              <a:t> </a:t>
            </a:r>
            <a:r>
              <a:rPr lang="en-US" sz="1200" spc="-80" dirty="0" err="1" smtClean="0">
                <a:latin typeface="Times New Roman"/>
                <a:cs typeface="Times New Roman"/>
              </a:rPr>
              <a:t>hưởng</a:t>
            </a:r>
            <a:r>
              <a:rPr lang="en-US"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quyền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ưu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đãi</a:t>
            </a:r>
            <a:r>
              <a:rPr sz="1200" spc="-5" dirty="0">
                <a:latin typeface="Times New Roman"/>
                <a:cs typeface="Times New Roman"/>
              </a:rPr>
              <a:t>, miễn </a:t>
            </a:r>
            <a:r>
              <a:rPr sz="1200" dirty="0">
                <a:latin typeface="Times New Roman"/>
                <a:cs typeface="Times New Roman"/>
              </a:rPr>
              <a:t>trừ </a:t>
            </a:r>
            <a:r>
              <a:rPr sz="1200" spc="-5" dirty="0">
                <a:latin typeface="Times New Roman"/>
                <a:cs typeface="Times New Roman"/>
              </a:rPr>
              <a:t>ngoại giao, </a:t>
            </a:r>
            <a:r>
              <a:rPr sz="1200" dirty="0">
                <a:latin typeface="Times New Roman"/>
                <a:cs typeface="Times New Roman"/>
              </a:rPr>
              <a:t>lãnh </a:t>
            </a:r>
            <a:r>
              <a:rPr sz="1200" spc="-5" dirty="0">
                <a:latin typeface="Times New Roman"/>
                <a:cs typeface="Times New Roman"/>
              </a:rPr>
              <a:t>sự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-5" dirty="0">
                <a:latin typeface="Times New Roman"/>
                <a:cs typeface="Times New Roman"/>
              </a:rPr>
              <a:t>bắt </a:t>
            </a:r>
            <a:r>
              <a:rPr sz="1200" dirty="0">
                <a:latin typeface="Times New Roman"/>
                <a:cs typeface="Times New Roman"/>
              </a:rPr>
              <a:t>buộc thực hiện quy định tại </a:t>
            </a:r>
            <a:r>
              <a:rPr sz="1200" spc="-30" dirty="0">
                <a:latin typeface="Times New Roman"/>
                <a:cs typeface="Times New Roman"/>
              </a:rPr>
              <a:t>khoản  </a:t>
            </a:r>
            <a:r>
              <a:rPr sz="1200" spc="-5" dirty="0">
                <a:latin typeface="Times New Roman"/>
                <a:cs typeface="Times New Roman"/>
              </a:rPr>
              <a:t>này.</a:t>
            </a:r>
            <a:endParaRPr sz="1200" dirty="0">
              <a:latin typeface="Times New Roman"/>
              <a:cs typeface="Times New Roman"/>
            </a:endParaRPr>
          </a:p>
          <a:p>
            <a:pPr marL="12700" marR="8890" indent="456565" algn="just">
              <a:lnSpc>
                <a:spcPct val="110400"/>
              </a:lnSpc>
              <a:spcBef>
                <a:spcPts val="595"/>
              </a:spcBef>
              <a:buAutoNum type="arabicPeriod" startAt="3"/>
              <a:tabLst>
                <a:tab pos="637540" algn="l"/>
              </a:tabLst>
            </a:pPr>
            <a:r>
              <a:rPr sz="1200" dirty="0">
                <a:latin typeface="Times New Roman"/>
                <a:cs typeface="Times New Roman"/>
              </a:rPr>
              <a:t>Cơ </a:t>
            </a:r>
            <a:r>
              <a:rPr sz="1200" spc="-5" dirty="0">
                <a:latin typeface="Times New Roman"/>
                <a:cs typeface="Times New Roman"/>
              </a:rPr>
              <a:t>quan công an </a:t>
            </a:r>
            <a:r>
              <a:rPr sz="1200" dirty="0">
                <a:latin typeface="Times New Roman"/>
                <a:cs typeface="Times New Roman"/>
              </a:rPr>
              <a:t>khi </a:t>
            </a:r>
            <a:r>
              <a:rPr sz="1200" spc="-5" dirty="0" err="1">
                <a:latin typeface="Times New Roman"/>
                <a:cs typeface="Times New Roman"/>
              </a:rPr>
              <a:t>nhận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tin về vụ tai </a:t>
            </a:r>
            <a:r>
              <a:rPr sz="1200" spc="-5" dirty="0">
                <a:latin typeface="Times New Roman"/>
                <a:cs typeface="Times New Roman"/>
              </a:rPr>
              <a:t>nạn có </a:t>
            </a:r>
            <a:r>
              <a:rPr sz="1200" dirty="0">
                <a:latin typeface="Times New Roman"/>
                <a:cs typeface="Times New Roman"/>
              </a:rPr>
              <a:t>trách nhiệm </a:t>
            </a:r>
            <a:r>
              <a:rPr sz="1200" spc="-5" dirty="0" err="1">
                <a:latin typeface="Times New Roman"/>
                <a:cs typeface="Times New Roman"/>
              </a:rPr>
              <a:t>cử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lang="en-US" sz="1200" spc="-70" dirty="0">
                <a:latin typeface="Times New Roman"/>
                <a:cs typeface="Times New Roman"/>
              </a:rPr>
              <a:t> </a:t>
            </a:r>
            <a:r>
              <a:rPr lang="en-US" sz="1200" spc="-70" dirty="0" err="1" smtClean="0">
                <a:latin typeface="Times New Roman"/>
                <a:cs typeface="Times New Roman"/>
              </a:rPr>
              <a:t>tới</a:t>
            </a:r>
            <a:r>
              <a:rPr lang="en-US" sz="1200" spc="-7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ngay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hiện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để </a:t>
            </a:r>
            <a:r>
              <a:rPr sz="1200" dirty="0">
                <a:latin typeface="Times New Roman"/>
                <a:cs typeface="Times New Roman"/>
              </a:rPr>
              <a:t>điều tra vụ tai </a:t>
            </a:r>
            <a:r>
              <a:rPr sz="1200" spc="-5" dirty="0">
                <a:latin typeface="Times New Roman"/>
                <a:cs typeface="Times New Roman"/>
              </a:rPr>
              <a:t>nạn, </a:t>
            </a:r>
            <a:r>
              <a:rPr sz="1200" dirty="0">
                <a:latin typeface="Times New Roman"/>
                <a:cs typeface="Times New Roman"/>
              </a:rPr>
              <a:t>phối hợp với </a:t>
            </a:r>
            <a:r>
              <a:rPr sz="1200" spc="-5" dirty="0">
                <a:latin typeface="Times New Roman"/>
                <a:cs typeface="Times New Roman"/>
              </a:rPr>
              <a:t>cơ quan quản </a:t>
            </a:r>
            <a:r>
              <a:rPr sz="1200" spc="10" dirty="0" err="1">
                <a:latin typeface="Times New Roman"/>
                <a:cs typeface="Times New Roman"/>
              </a:rPr>
              <a:t>lý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5" dirty="0" err="1">
                <a:latin typeface="Times New Roman"/>
                <a:cs typeface="Times New Roman"/>
              </a:rPr>
              <a:t>và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10" dirty="0" err="1" smtClean="0">
                <a:latin typeface="Times New Roman"/>
                <a:cs typeface="Times New Roman"/>
              </a:rPr>
              <a:t>Ủy</a:t>
            </a:r>
            <a:r>
              <a:rPr lang="en-US" sz="1200" spc="10" dirty="0">
                <a:latin typeface="Times New Roman"/>
                <a:cs typeface="Times New Roman"/>
              </a:rPr>
              <a:t> </a:t>
            </a:r>
            <a:r>
              <a:rPr lang="en-US" sz="1200" spc="10" dirty="0" smtClean="0">
                <a:latin typeface="Times New Roman"/>
                <a:cs typeface="Times New Roman"/>
              </a:rPr>
              <a:t>ban </a:t>
            </a:r>
            <a:r>
              <a:rPr sz="1200" spc="-5" dirty="0" err="1" smtClean="0">
                <a:latin typeface="Times New Roman"/>
                <a:cs typeface="Times New Roman"/>
              </a:rPr>
              <a:t>nhân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dân </a:t>
            </a:r>
            <a:r>
              <a:rPr sz="1200" dirty="0" err="1">
                <a:latin typeface="Times New Roman"/>
                <a:cs typeface="Times New Roman"/>
              </a:rPr>
              <a:t>địa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bảo đảm giao </a:t>
            </a:r>
            <a:r>
              <a:rPr sz="1200" dirty="0">
                <a:latin typeface="Times New Roman"/>
                <a:cs typeface="Times New Roman"/>
              </a:rPr>
              <a:t>thông thông suốt, an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toàn.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200"/>
              </a:lnSpc>
              <a:spcBef>
                <a:spcPts val="595"/>
              </a:spcBef>
              <a:buAutoNum type="arabicPeriod" startAt="3"/>
              <a:tabLst>
                <a:tab pos="625475" algn="l"/>
              </a:tabLst>
            </a:pPr>
            <a:r>
              <a:rPr sz="1200" dirty="0">
                <a:latin typeface="Times New Roman"/>
                <a:cs typeface="Times New Roman"/>
              </a:rPr>
              <a:t>Ủy </a:t>
            </a:r>
            <a:r>
              <a:rPr sz="1200" spc="-15" dirty="0">
                <a:latin typeface="Times New Roman"/>
                <a:cs typeface="Times New Roman"/>
              </a:rPr>
              <a:t>ban </a:t>
            </a:r>
            <a:r>
              <a:rPr sz="1200" spc="-10" dirty="0">
                <a:latin typeface="Times New Roman"/>
                <a:cs typeface="Times New Roman"/>
              </a:rPr>
              <a:t>nhân dân cấp </a:t>
            </a:r>
            <a:r>
              <a:rPr sz="1200" dirty="0">
                <a:latin typeface="Times New Roman"/>
                <a:cs typeface="Times New Roman"/>
              </a:rPr>
              <a:t>xã </a:t>
            </a:r>
            <a:r>
              <a:rPr sz="1200" spc="-10" dirty="0">
                <a:latin typeface="Times New Roman"/>
                <a:cs typeface="Times New Roman"/>
              </a:rPr>
              <a:t>nơi </a:t>
            </a:r>
            <a:r>
              <a:rPr sz="1200" spc="-5" dirty="0">
                <a:latin typeface="Times New Roman"/>
                <a:cs typeface="Times New Roman"/>
              </a:rPr>
              <a:t>xảy </a:t>
            </a:r>
            <a:r>
              <a:rPr sz="1200" dirty="0">
                <a:latin typeface="Times New Roman"/>
                <a:cs typeface="Times New Roman"/>
              </a:rPr>
              <a:t>ra </a:t>
            </a:r>
            <a:r>
              <a:rPr sz="1200" spc="-5" dirty="0">
                <a:latin typeface="Times New Roman"/>
                <a:cs typeface="Times New Roman"/>
              </a:rPr>
              <a:t>tai </a:t>
            </a:r>
            <a:r>
              <a:rPr sz="1200" spc="-10" dirty="0">
                <a:latin typeface="Times New Roman"/>
                <a:cs typeface="Times New Roman"/>
              </a:rPr>
              <a:t>nạn có trách nhiệm kịp thời </a:t>
            </a:r>
            <a:r>
              <a:rPr sz="1200" spc="-5" dirty="0">
                <a:latin typeface="Times New Roman"/>
                <a:cs typeface="Times New Roman"/>
              </a:rPr>
              <a:t>thông </a:t>
            </a:r>
            <a:r>
              <a:rPr sz="1200" spc="-15" dirty="0">
                <a:latin typeface="Times New Roman"/>
                <a:cs typeface="Times New Roman"/>
              </a:rPr>
              <a:t>báo </a:t>
            </a:r>
            <a:r>
              <a:rPr sz="1200" spc="-10" dirty="0">
                <a:latin typeface="Times New Roman"/>
                <a:cs typeface="Times New Roman"/>
              </a:rPr>
              <a:t>cho  cơ quan </a:t>
            </a:r>
            <a:r>
              <a:rPr sz="1200" spc="-5" dirty="0">
                <a:latin typeface="Times New Roman"/>
                <a:cs typeface="Times New Roman"/>
              </a:rPr>
              <a:t>công </a:t>
            </a:r>
            <a:r>
              <a:rPr sz="1200" spc="-10" dirty="0">
                <a:latin typeface="Times New Roman"/>
                <a:cs typeface="Times New Roman"/>
              </a:rPr>
              <a:t>an,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tế </a:t>
            </a:r>
            <a:r>
              <a:rPr sz="1200" spc="-15" dirty="0">
                <a:latin typeface="Times New Roman"/>
                <a:cs typeface="Times New Roman"/>
              </a:rPr>
              <a:t>đến </a:t>
            </a:r>
            <a:r>
              <a:rPr sz="1200" spc="-10" dirty="0">
                <a:latin typeface="Times New Roman"/>
                <a:cs typeface="Times New Roman"/>
              </a:rPr>
              <a:t>để </a:t>
            </a:r>
            <a:r>
              <a:rPr sz="1200" dirty="0">
                <a:latin typeface="Times New Roman"/>
                <a:cs typeface="Times New Roman"/>
              </a:rPr>
              <a:t>xử </a:t>
            </a:r>
            <a:r>
              <a:rPr sz="1200" spc="-15" dirty="0">
                <a:latin typeface="Times New Roman"/>
                <a:cs typeface="Times New Roman"/>
              </a:rPr>
              <a:t>lý, giải quyết </a:t>
            </a:r>
            <a:r>
              <a:rPr sz="1200" spc="-10" dirty="0">
                <a:latin typeface="Times New Roman"/>
                <a:cs typeface="Times New Roman"/>
              </a:rPr>
              <a:t>vụ </a:t>
            </a:r>
            <a:r>
              <a:rPr sz="1200" spc="-5" dirty="0">
                <a:latin typeface="Times New Roman"/>
                <a:cs typeface="Times New Roman"/>
              </a:rPr>
              <a:t>tai </a:t>
            </a:r>
            <a:r>
              <a:rPr sz="1200" spc="-15" dirty="0">
                <a:latin typeface="Times New Roman"/>
                <a:cs typeface="Times New Roman"/>
              </a:rPr>
              <a:t>nạn; </a:t>
            </a:r>
            <a:r>
              <a:rPr sz="1200" spc="-5" dirty="0">
                <a:latin typeface="Times New Roman"/>
                <a:cs typeface="Times New Roman"/>
              </a:rPr>
              <a:t>tổ </a:t>
            </a:r>
            <a:r>
              <a:rPr sz="1200" spc="-10" dirty="0">
                <a:latin typeface="Times New Roman"/>
                <a:cs typeface="Times New Roman"/>
              </a:rPr>
              <a:t>chức cứu chữa, </a:t>
            </a:r>
            <a:r>
              <a:rPr sz="1200" spc="-15" dirty="0">
                <a:latin typeface="Times New Roman"/>
                <a:cs typeface="Times New Roman"/>
              </a:rPr>
              <a:t>giúp </a:t>
            </a:r>
            <a:r>
              <a:rPr sz="1200" spc="-10" dirty="0" err="1">
                <a:latin typeface="Times New Roman"/>
                <a:cs typeface="Times New Roman"/>
              </a:rPr>
              <a:t>đỡ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ng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ời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spc="-65" dirty="0">
                <a:latin typeface="Times New Roman"/>
                <a:cs typeface="Times New Roman"/>
              </a:rPr>
              <a:t>bị  </a:t>
            </a:r>
            <a:r>
              <a:rPr sz="1200" spc="-15" dirty="0">
                <a:latin typeface="Times New Roman"/>
                <a:cs typeface="Times New Roman"/>
              </a:rPr>
              <a:t>nạn, bảo </a:t>
            </a:r>
            <a:r>
              <a:rPr sz="1200" spc="-10" dirty="0">
                <a:latin typeface="Times New Roman"/>
                <a:cs typeface="Times New Roman"/>
              </a:rPr>
              <a:t>vệ </a:t>
            </a:r>
            <a:r>
              <a:rPr sz="1200" spc="-10" dirty="0" err="1">
                <a:latin typeface="Times New Roman"/>
                <a:cs typeface="Times New Roman"/>
              </a:rPr>
              <a:t>hiện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tr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>
                <a:latin typeface="Times New Roman"/>
                <a:cs typeface="Times New Roman"/>
              </a:rPr>
              <a:t>, </a:t>
            </a:r>
            <a:r>
              <a:rPr sz="1200" spc="-15" dirty="0">
                <a:latin typeface="Times New Roman"/>
                <a:cs typeface="Times New Roman"/>
              </a:rPr>
              <a:t>bảo </a:t>
            </a:r>
            <a:r>
              <a:rPr sz="1200" dirty="0">
                <a:latin typeface="Times New Roman"/>
                <a:cs typeface="Times New Roman"/>
              </a:rPr>
              <a:t>vệ </a:t>
            </a:r>
            <a:r>
              <a:rPr sz="1200" spc="-5" dirty="0">
                <a:latin typeface="Times New Roman"/>
                <a:cs typeface="Times New Roman"/>
              </a:rPr>
              <a:t>tài </a:t>
            </a:r>
            <a:r>
              <a:rPr sz="1200" spc="-10" dirty="0">
                <a:latin typeface="Times New Roman"/>
                <a:cs typeface="Times New Roman"/>
              </a:rPr>
              <a:t>sản </a:t>
            </a:r>
            <a:r>
              <a:rPr sz="1200" spc="-10" dirty="0" err="1">
                <a:latin typeface="Times New Roman"/>
                <a:cs typeface="Times New Roman"/>
              </a:rPr>
              <a:t>của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ng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ời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bị </a:t>
            </a:r>
            <a:r>
              <a:rPr sz="1200" spc="-15" dirty="0">
                <a:latin typeface="Times New Roman"/>
                <a:cs typeface="Times New Roman"/>
              </a:rPr>
              <a:t>nạn; </a:t>
            </a:r>
            <a:r>
              <a:rPr sz="1200" spc="-65" dirty="0" err="1" smtClean="0">
                <a:latin typeface="Times New Roman"/>
                <a:cs typeface="Times New Roman"/>
              </a:rPr>
              <a:t>tr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hợp </a:t>
            </a:r>
            <a:r>
              <a:rPr sz="1200" spc="-10" dirty="0" err="1">
                <a:latin typeface="Times New Roman"/>
                <a:cs typeface="Times New Roman"/>
              </a:rPr>
              <a:t>có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10" dirty="0" err="1">
                <a:latin typeface="Times New Roman"/>
                <a:cs typeface="Times New Roman"/>
              </a:rPr>
              <a:t>chết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mà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không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10" dirty="0" err="1" smtClean="0">
                <a:latin typeface="Times New Roman"/>
                <a:cs typeface="Times New Roman"/>
              </a:rPr>
              <a:t>rõ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tung tích, không có thân nhân hoặc </a:t>
            </a:r>
            <a:r>
              <a:rPr sz="1200" spc="-15" dirty="0">
                <a:latin typeface="Times New Roman"/>
                <a:cs typeface="Times New Roman"/>
              </a:rPr>
              <a:t>thân </a:t>
            </a:r>
            <a:r>
              <a:rPr sz="1200" spc="-10" dirty="0">
                <a:latin typeface="Times New Roman"/>
                <a:cs typeface="Times New Roman"/>
              </a:rPr>
              <a:t>nhân không có khả </a:t>
            </a:r>
            <a:r>
              <a:rPr sz="1200" spc="-5" dirty="0">
                <a:latin typeface="Times New Roman"/>
                <a:cs typeface="Times New Roman"/>
              </a:rPr>
              <a:t>năng </a:t>
            </a:r>
            <a:r>
              <a:rPr sz="1200" spc="-15" dirty="0">
                <a:latin typeface="Times New Roman"/>
                <a:cs typeface="Times New Roman"/>
              </a:rPr>
              <a:t>chôn cất </a:t>
            </a:r>
            <a:r>
              <a:rPr sz="1200" spc="-10" dirty="0">
                <a:latin typeface="Times New Roman"/>
                <a:cs typeface="Times New Roman"/>
              </a:rPr>
              <a:t>thì sau </a:t>
            </a:r>
            <a:r>
              <a:rPr sz="1200" spc="-5" dirty="0">
                <a:latin typeface="Times New Roman"/>
                <a:cs typeface="Times New Roman"/>
              </a:rPr>
              <a:t>khi </a:t>
            </a:r>
            <a:r>
              <a:rPr sz="1200" spc="-10" dirty="0">
                <a:latin typeface="Times New Roman"/>
                <a:cs typeface="Times New Roman"/>
              </a:rPr>
              <a:t>cơ  </a:t>
            </a:r>
            <a:r>
              <a:rPr sz="1200" spc="-15" dirty="0">
                <a:latin typeface="Times New Roman"/>
                <a:cs typeface="Times New Roman"/>
              </a:rPr>
              <a:t>quan </a:t>
            </a:r>
            <a:r>
              <a:rPr sz="1200" spc="-10" dirty="0" err="1">
                <a:latin typeface="Times New Roman"/>
                <a:cs typeface="Times New Roman"/>
              </a:rPr>
              <a:t>nhà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100" dirty="0" smtClean="0">
                <a:latin typeface="Times New Roman"/>
                <a:cs typeface="Times New Roman"/>
              </a:rPr>
              <a:t>n</a:t>
            </a:r>
            <a:r>
              <a:rPr lang="vi-VN" sz="1200" spc="-100" dirty="0" smtClean="0">
                <a:latin typeface="Times New Roman"/>
                <a:cs typeface="Times New Roman"/>
              </a:rPr>
              <a:t>ư</a:t>
            </a:r>
            <a:r>
              <a:rPr sz="1200" spc="-100" dirty="0" err="1" smtClean="0">
                <a:latin typeface="Times New Roman"/>
                <a:cs typeface="Times New Roman"/>
              </a:rPr>
              <a:t>ớc</a:t>
            </a:r>
            <a:r>
              <a:rPr sz="1200" spc="-100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có thẩm quyền đã </a:t>
            </a:r>
            <a:r>
              <a:rPr sz="1200" spc="-15" dirty="0">
                <a:latin typeface="Times New Roman"/>
                <a:cs typeface="Times New Roman"/>
              </a:rPr>
              <a:t>hoàn </a:t>
            </a:r>
            <a:r>
              <a:rPr sz="1200" spc="-10" dirty="0">
                <a:latin typeface="Times New Roman"/>
                <a:cs typeface="Times New Roman"/>
              </a:rPr>
              <a:t>tất các công việc theo </a:t>
            </a:r>
            <a:r>
              <a:rPr sz="1200" spc="-5" dirty="0">
                <a:latin typeface="Times New Roman"/>
                <a:cs typeface="Times New Roman"/>
              </a:rPr>
              <a:t>quy </a:t>
            </a:r>
            <a:r>
              <a:rPr sz="1200" spc="-10" dirty="0">
                <a:latin typeface="Times New Roman"/>
                <a:cs typeface="Times New Roman"/>
              </a:rPr>
              <a:t>định của pháp luật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30" dirty="0">
                <a:latin typeface="Times New Roman"/>
                <a:cs typeface="Times New Roman"/>
              </a:rPr>
              <a:t>đồng  </a:t>
            </a:r>
            <a:r>
              <a:rPr sz="1200" dirty="0">
                <a:latin typeface="Times New Roman"/>
                <a:cs typeface="Times New Roman"/>
              </a:rPr>
              <a:t>ý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cho</a:t>
            </a:r>
            <a:r>
              <a:rPr sz="1200" spc="-15" dirty="0">
                <a:latin typeface="Times New Roman"/>
                <a:cs typeface="Times New Roman"/>
              </a:rPr>
              <a:t> chôn </a:t>
            </a:r>
            <a:r>
              <a:rPr sz="1200" spc="-10" dirty="0">
                <a:latin typeface="Times New Roman"/>
                <a:cs typeface="Times New Roman"/>
              </a:rPr>
              <a:t>cất,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Ủy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ban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nhân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dân</a:t>
            </a:r>
            <a:r>
              <a:rPr sz="1200" spc="-15" dirty="0">
                <a:latin typeface="Times New Roman"/>
                <a:cs typeface="Times New Roman"/>
              </a:rPr>
              <a:t> cấp </a:t>
            </a:r>
            <a:r>
              <a:rPr sz="1200" dirty="0">
                <a:latin typeface="Times New Roman"/>
                <a:cs typeface="Times New Roman"/>
              </a:rPr>
              <a:t>xã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có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trách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nhiệm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tổ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chức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chôn</a:t>
            </a:r>
            <a:r>
              <a:rPr sz="1200" spc="-15" dirty="0">
                <a:latin typeface="Times New Roman"/>
                <a:cs typeface="Times New Roman"/>
              </a:rPr>
              <a:t> cất.</a:t>
            </a:r>
            <a:endParaRPr sz="1200" dirty="0">
              <a:latin typeface="Times New Roman"/>
              <a:cs typeface="Times New Roman"/>
            </a:endParaRPr>
          </a:p>
          <a:p>
            <a:pPr marL="12700" marR="8255" indent="456565" algn="just">
              <a:lnSpc>
                <a:spcPct val="110000"/>
              </a:lnSpc>
              <a:spcBef>
                <a:spcPts val="610"/>
              </a:spcBef>
            </a:pP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vụ tai </a:t>
            </a:r>
            <a:r>
              <a:rPr sz="1200" spc="-5" dirty="0" err="1">
                <a:latin typeface="Times New Roman"/>
                <a:cs typeface="Times New Roman"/>
              </a:rPr>
              <a:t>nạn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quá khả </a:t>
            </a:r>
            <a:r>
              <a:rPr sz="1200" spc="-5" dirty="0">
                <a:latin typeface="Times New Roman"/>
                <a:cs typeface="Times New Roman"/>
              </a:rPr>
              <a:t>năng giải quyết, </a:t>
            </a:r>
            <a:r>
              <a:rPr sz="1200" spc="10" dirty="0">
                <a:latin typeface="Times New Roman"/>
                <a:cs typeface="Times New Roman"/>
              </a:rPr>
              <a:t>Uỷ </a:t>
            </a:r>
            <a:r>
              <a:rPr sz="1200" spc="-5" dirty="0">
                <a:latin typeface="Times New Roman"/>
                <a:cs typeface="Times New Roman"/>
              </a:rPr>
              <a:t>ban nhân dân </a:t>
            </a:r>
            <a:r>
              <a:rPr sz="1200" dirty="0">
                <a:latin typeface="Times New Roman"/>
                <a:cs typeface="Times New Roman"/>
              </a:rPr>
              <a:t>cấp </a:t>
            </a:r>
            <a:r>
              <a:rPr sz="1200" spc="5" dirty="0">
                <a:latin typeface="Times New Roman"/>
                <a:cs typeface="Times New Roman"/>
              </a:rPr>
              <a:t>xã </a:t>
            </a:r>
            <a:r>
              <a:rPr sz="1200" spc="-120" dirty="0">
                <a:latin typeface="Times New Roman"/>
                <a:cs typeface="Times New Roman"/>
              </a:rPr>
              <a:t>phải  </a:t>
            </a:r>
            <a:r>
              <a:rPr sz="1200" dirty="0">
                <a:latin typeface="Times New Roman"/>
                <a:cs typeface="Times New Roman"/>
              </a:rPr>
              <a:t>kịp thời báo </a:t>
            </a:r>
            <a:r>
              <a:rPr sz="1200" spc="-5" dirty="0">
                <a:latin typeface="Times New Roman"/>
                <a:cs typeface="Times New Roman"/>
              </a:rPr>
              <a:t>cáo </a:t>
            </a:r>
            <a:r>
              <a:rPr sz="1200" spc="10" dirty="0">
                <a:latin typeface="Times New Roman"/>
                <a:cs typeface="Times New Roman"/>
              </a:rPr>
              <a:t>Uỷ </a:t>
            </a:r>
            <a:r>
              <a:rPr sz="1200" spc="-5" dirty="0">
                <a:latin typeface="Times New Roman"/>
                <a:cs typeface="Times New Roman"/>
              </a:rPr>
              <a:t>ban nhân dân </a:t>
            </a:r>
            <a:r>
              <a:rPr sz="1200" dirty="0">
                <a:latin typeface="Times New Roman"/>
                <a:cs typeface="Times New Roman"/>
              </a:rPr>
              <a:t>cấp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trên.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200" dirty="0">
                <a:latin typeface="Times New Roman"/>
                <a:cs typeface="Times New Roman"/>
              </a:rPr>
              <a:t>2.22. TRÁCH </a:t>
            </a:r>
            <a:r>
              <a:rPr sz="1200" spc="-5" dirty="0">
                <a:latin typeface="Times New Roman"/>
                <a:cs typeface="Times New Roman"/>
              </a:rPr>
              <a:t>NHIỆM BẢO VỆ CÔNG TRÌNH GIAO THÔNG </a:t>
            </a:r>
            <a:r>
              <a:rPr sz="1200" spc="-5" dirty="0" smtClean="0">
                <a:latin typeface="Times New Roman"/>
                <a:cs typeface="Times New Roman"/>
              </a:rPr>
              <a:t>Đ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BỘ</a:t>
            </a:r>
            <a:endParaRPr sz="1200" dirty="0">
              <a:latin typeface="Times New Roman"/>
              <a:cs typeface="Times New Roman"/>
            </a:endParaRPr>
          </a:p>
          <a:p>
            <a:pPr marL="12700" marR="10160" indent="456565" algn="just">
              <a:lnSpc>
                <a:spcPct val="110100"/>
              </a:lnSpc>
              <a:spcBef>
                <a:spcPts val="600"/>
              </a:spcBef>
            </a:pP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nào </a:t>
            </a:r>
            <a:r>
              <a:rPr sz="1200" spc="-5" dirty="0">
                <a:latin typeface="Times New Roman"/>
                <a:cs typeface="Times New Roman"/>
              </a:rPr>
              <a:t>phát </a:t>
            </a:r>
            <a:r>
              <a:rPr sz="1200" dirty="0">
                <a:latin typeface="Times New Roman"/>
                <a:cs typeface="Times New Roman"/>
              </a:rPr>
              <a:t>hiện công </a:t>
            </a:r>
            <a:r>
              <a:rPr sz="1200" dirty="0" err="1">
                <a:latin typeface="Times New Roman"/>
                <a:cs typeface="Times New Roman"/>
              </a:rPr>
              <a:t>trình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bộ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bị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hư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hỏng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hoặc bị xâm </a:t>
            </a:r>
            <a:r>
              <a:rPr sz="1200" spc="-5" dirty="0">
                <a:latin typeface="Times New Roman"/>
                <a:cs typeface="Times New Roman"/>
              </a:rPr>
              <a:t>hại, </a:t>
            </a:r>
            <a:r>
              <a:rPr sz="1200" dirty="0">
                <a:latin typeface="Times New Roman"/>
                <a:cs typeface="Times New Roman"/>
              </a:rPr>
              <a:t>hành lang </a:t>
            </a:r>
            <a:r>
              <a:rPr sz="1200" spc="-320" dirty="0">
                <a:latin typeface="Times New Roman"/>
                <a:cs typeface="Times New Roman"/>
              </a:rPr>
              <a:t>an </a:t>
            </a:r>
            <a:r>
              <a:rPr sz="1200" spc="-290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toàn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bị lấn </a:t>
            </a:r>
            <a:r>
              <a:rPr sz="1200" spc="-5" dirty="0">
                <a:latin typeface="Times New Roman"/>
                <a:cs typeface="Times New Roman"/>
              </a:rPr>
              <a:t>chiếm phải </a:t>
            </a:r>
            <a:r>
              <a:rPr sz="1200" dirty="0">
                <a:latin typeface="Times New Roman"/>
                <a:cs typeface="Times New Roman"/>
              </a:rPr>
              <a:t>kịp thời </a:t>
            </a:r>
            <a:r>
              <a:rPr sz="1200" spc="-5" dirty="0">
                <a:latin typeface="Times New Roman"/>
                <a:cs typeface="Times New Roman"/>
              </a:rPr>
              <a:t>báo cho </a:t>
            </a:r>
            <a:r>
              <a:rPr sz="1200" dirty="0">
                <a:latin typeface="Times New Roman"/>
                <a:cs typeface="Times New Roman"/>
              </a:rPr>
              <a:t>Uỷ </a:t>
            </a:r>
            <a:r>
              <a:rPr sz="1200" spc="-5" dirty="0">
                <a:latin typeface="Times New Roman"/>
                <a:cs typeface="Times New Roman"/>
              </a:rPr>
              <a:t>ban nhân </a:t>
            </a:r>
            <a:r>
              <a:rPr sz="1200" dirty="0">
                <a:latin typeface="Times New Roman"/>
                <a:cs typeface="Times New Roman"/>
              </a:rPr>
              <a:t>dân, </a:t>
            </a:r>
            <a:r>
              <a:rPr sz="1200" spc="-5" dirty="0">
                <a:latin typeface="Times New Roman"/>
                <a:cs typeface="Times New Roman"/>
              </a:rPr>
              <a:t>cơ quan </a:t>
            </a:r>
            <a:r>
              <a:rPr sz="1200" spc="-5" dirty="0" err="1">
                <a:latin typeface="Times New Roman"/>
                <a:cs typeface="Times New Roman"/>
              </a:rPr>
              <a:t>quản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lý</a:t>
            </a:r>
            <a:r>
              <a:rPr lang="en-US" sz="1200" spc="5" dirty="0">
                <a:latin typeface="Times New Roman"/>
                <a:cs typeface="Times New Roman"/>
              </a:rPr>
              <a:t> </a:t>
            </a:r>
            <a:r>
              <a:rPr lang="en-US" sz="1200" spc="5" dirty="0" err="1" smtClean="0">
                <a:latin typeface="Times New Roman"/>
                <a:cs typeface="Times New Roman"/>
              </a:rPr>
              <a:t>đường</a:t>
            </a:r>
            <a:r>
              <a:rPr lang="en-US" sz="1200" spc="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bộ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hoặc cơ quan </a:t>
            </a:r>
            <a:r>
              <a:rPr sz="1200" dirty="0">
                <a:latin typeface="Times New Roman"/>
                <a:cs typeface="Times New Roman"/>
              </a:rPr>
              <a:t>công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nơi </a:t>
            </a:r>
            <a:r>
              <a:rPr sz="1200" spc="-5" dirty="0">
                <a:latin typeface="Times New Roman"/>
                <a:cs typeface="Times New Roman"/>
              </a:rPr>
              <a:t>gần nhất </a:t>
            </a:r>
            <a:r>
              <a:rPr sz="1200" spc="5" dirty="0">
                <a:latin typeface="Times New Roman"/>
                <a:cs typeface="Times New Roman"/>
              </a:rPr>
              <a:t>để xử </a:t>
            </a:r>
            <a:r>
              <a:rPr sz="1200" spc="-5" dirty="0">
                <a:latin typeface="Times New Roman"/>
                <a:cs typeface="Times New Roman"/>
              </a:rPr>
              <a:t>lý;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</a:t>
            </a:r>
            <a:r>
              <a:rPr sz="1200" spc="-5" dirty="0">
                <a:latin typeface="Times New Roman"/>
                <a:cs typeface="Times New Roman"/>
              </a:rPr>
              <a:t>cần thiết có </a:t>
            </a:r>
            <a:r>
              <a:rPr sz="1200" dirty="0">
                <a:latin typeface="Times New Roman"/>
                <a:cs typeface="Times New Roman"/>
              </a:rPr>
              <a:t>biện </a:t>
            </a:r>
            <a:r>
              <a:rPr sz="1200" spc="-5" dirty="0">
                <a:latin typeface="Times New Roman"/>
                <a:cs typeface="Times New Roman"/>
              </a:rPr>
              <a:t>pháp </a:t>
            </a:r>
            <a:r>
              <a:rPr sz="1200" dirty="0">
                <a:latin typeface="Times New Roman"/>
                <a:cs typeface="Times New Roman"/>
              </a:rPr>
              <a:t>báo </a:t>
            </a:r>
            <a:r>
              <a:rPr sz="1200" spc="-50" dirty="0">
                <a:latin typeface="Times New Roman"/>
                <a:cs typeface="Times New Roman"/>
              </a:rPr>
              <a:t>hiệu  </a:t>
            </a:r>
            <a:r>
              <a:rPr sz="1200" dirty="0">
                <a:latin typeface="Times New Roman"/>
                <a:cs typeface="Times New Roman"/>
              </a:rPr>
              <a:t>ngay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>
                <a:latin typeface="Times New Roman"/>
                <a:cs typeface="Times New Roman"/>
              </a:rPr>
              <a:t>thông biết. </a:t>
            </a:r>
            <a:r>
              <a:rPr sz="1200" spc="-5" dirty="0">
                <a:latin typeface="Times New Roman"/>
                <a:cs typeface="Times New Roman"/>
              </a:rPr>
              <a:t>Khi </a:t>
            </a:r>
            <a:r>
              <a:rPr sz="1200" dirty="0" err="1">
                <a:latin typeface="Times New Roman"/>
                <a:cs typeface="Times New Roman"/>
              </a:rPr>
              <a:t>nhận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tin </a:t>
            </a:r>
            <a:r>
              <a:rPr sz="1200" spc="-5" dirty="0">
                <a:latin typeface="Times New Roman"/>
                <a:cs typeface="Times New Roman"/>
              </a:rPr>
              <a:t>báo, cơ </a:t>
            </a:r>
            <a:r>
              <a:rPr sz="1200" dirty="0">
                <a:latin typeface="Times New Roman"/>
                <a:cs typeface="Times New Roman"/>
              </a:rPr>
              <a:t>quan </a:t>
            </a:r>
            <a:r>
              <a:rPr sz="1200" spc="-5" dirty="0">
                <a:latin typeface="Times New Roman"/>
                <a:cs typeface="Times New Roman"/>
              </a:rPr>
              <a:t>có trách </a:t>
            </a:r>
            <a:r>
              <a:rPr sz="1200" spc="-85" dirty="0">
                <a:latin typeface="Times New Roman"/>
                <a:cs typeface="Times New Roman"/>
              </a:rPr>
              <a:t>nhiệm  </a:t>
            </a:r>
            <a:r>
              <a:rPr sz="1200" spc="-5" dirty="0">
                <a:latin typeface="Times New Roman"/>
                <a:cs typeface="Times New Roman"/>
              </a:rPr>
              <a:t>phải nhanh </a:t>
            </a:r>
            <a:r>
              <a:rPr sz="1200" dirty="0">
                <a:latin typeface="Times New Roman"/>
                <a:cs typeface="Times New Roman"/>
              </a:rPr>
              <a:t>chóng thực hiện các biện pháp khắc phục để </a:t>
            </a:r>
            <a:r>
              <a:rPr sz="1200" spc="-5" dirty="0">
                <a:latin typeface="Times New Roman"/>
                <a:cs typeface="Times New Roman"/>
              </a:rPr>
              <a:t>bảo đảm giao </a:t>
            </a:r>
            <a:r>
              <a:rPr sz="1200" dirty="0">
                <a:latin typeface="Times New Roman"/>
                <a:cs typeface="Times New Roman"/>
              </a:rPr>
              <a:t>thông thông </a:t>
            </a:r>
            <a:r>
              <a:rPr sz="1200" spc="-5" dirty="0">
                <a:latin typeface="Times New Roman"/>
                <a:cs typeface="Times New Roman"/>
              </a:rPr>
              <a:t>suốt, an  toàn</a:t>
            </a:r>
            <a:r>
              <a:rPr sz="1400" spc="-5" dirty="0">
                <a:latin typeface="Times New Roman"/>
                <a:cs typeface="Times New Roman"/>
              </a:rPr>
              <a:t>.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24</a:t>
            </a:fld>
            <a:endParaRPr spc="-35" dirty="0"/>
          </a:p>
        </p:txBody>
      </p:sp>
      <p:sp>
        <p:nvSpPr>
          <p:cNvPr id="2" name="object 2"/>
          <p:cNvSpPr txBox="1"/>
          <p:nvPr/>
        </p:nvSpPr>
        <p:spPr>
          <a:xfrm>
            <a:off x="1247952" y="776985"/>
            <a:ext cx="5608955" cy="896048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65"/>
              </a:spcBef>
            </a:pPr>
            <a:r>
              <a:rPr sz="1200" spc="-5" dirty="0" smtClean="0">
                <a:latin typeface="Times New Roman"/>
                <a:cs typeface="Times New Roman"/>
              </a:rPr>
              <a:t>CH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ƠNG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III</a:t>
            </a:r>
            <a:endParaRPr sz="12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770"/>
              </a:spcBef>
            </a:pPr>
            <a:r>
              <a:rPr sz="1200" b="1" spc="-5" dirty="0">
                <a:latin typeface="Times New Roman"/>
                <a:cs typeface="Times New Roman"/>
              </a:rPr>
              <a:t>XE </a:t>
            </a:r>
            <a:r>
              <a:rPr sz="1200" b="1" dirty="0">
                <a:latin typeface="Times New Roman"/>
                <a:cs typeface="Times New Roman"/>
              </a:rPr>
              <a:t>Ô TÔ THAM </a:t>
            </a:r>
            <a:r>
              <a:rPr sz="1200" b="1" spc="-5" dirty="0">
                <a:latin typeface="Times New Roman"/>
                <a:cs typeface="Times New Roman"/>
              </a:rPr>
              <a:t>GIA </a:t>
            </a:r>
            <a:r>
              <a:rPr sz="1200" b="1" spc="-10" dirty="0">
                <a:latin typeface="Times New Roman"/>
                <a:cs typeface="Times New Roman"/>
              </a:rPr>
              <a:t>GIAO </a:t>
            </a:r>
            <a:r>
              <a:rPr sz="1200" b="1" spc="-5" dirty="0">
                <a:latin typeface="Times New Roman"/>
                <a:cs typeface="Times New Roman"/>
              </a:rPr>
              <a:t>THÔNG </a:t>
            </a:r>
            <a:r>
              <a:rPr sz="1200" b="1" dirty="0" smtClean="0">
                <a:latin typeface="Times New Roman"/>
                <a:cs typeface="Times New Roman"/>
              </a:rPr>
              <a:t>Đ</a:t>
            </a:r>
            <a:r>
              <a:rPr lang="vi-VN" sz="1200" b="1" dirty="0" smtClean="0">
                <a:latin typeface="Times New Roman"/>
                <a:cs typeface="Times New Roman"/>
              </a:rPr>
              <a:t>Ư</a:t>
            </a:r>
            <a:r>
              <a:rPr sz="1200" b="1" dirty="0" smtClean="0">
                <a:latin typeface="Times New Roman"/>
                <a:cs typeface="Times New Roman"/>
              </a:rPr>
              <a:t>ỜNG</a:t>
            </a:r>
            <a:r>
              <a:rPr sz="1200" b="1" spc="-20" dirty="0" smtClean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BỘ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278765" lvl="1" indent="-266700">
              <a:lnSpc>
                <a:spcPct val="100000"/>
              </a:lnSpc>
              <a:buAutoNum type="arabicPeriod"/>
              <a:tabLst>
                <a:tab pos="279400" algn="l"/>
              </a:tabLst>
            </a:pPr>
            <a:r>
              <a:rPr sz="1200" spc="-5" dirty="0">
                <a:latin typeface="Times New Roman"/>
                <a:cs typeface="Times New Roman"/>
              </a:rPr>
              <a:t>ĐIỀU KIỆN THAM GIA GIAO THÔNG </a:t>
            </a:r>
            <a:r>
              <a:rPr sz="1200" dirty="0">
                <a:latin typeface="Times New Roman"/>
                <a:cs typeface="Times New Roman"/>
              </a:rPr>
              <a:t>CỦA </a:t>
            </a: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</a:t>
            </a:r>
            <a:r>
              <a:rPr sz="1200" spc="-5" dirty="0">
                <a:latin typeface="Times New Roman"/>
                <a:cs typeface="Times New Roman"/>
              </a:rPr>
              <a:t>TÔ</a:t>
            </a:r>
            <a:endParaRPr sz="1200" dirty="0">
              <a:latin typeface="Times New Roman"/>
              <a:cs typeface="Times New Roman"/>
            </a:endParaRPr>
          </a:p>
          <a:p>
            <a:pPr marL="12700" marR="8890" lvl="2" indent="456565" algn="just">
              <a:lnSpc>
                <a:spcPct val="110000"/>
              </a:lnSpc>
              <a:spcBef>
                <a:spcPts val="600"/>
              </a:spcBef>
              <a:buAutoNum type="arabicPeriod"/>
              <a:tabLst>
                <a:tab pos="622300" algn="l"/>
              </a:tabLst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đúng kiểu </a:t>
            </a:r>
            <a:r>
              <a:rPr sz="1200" dirty="0" err="1">
                <a:latin typeface="Times New Roman"/>
                <a:cs typeface="Times New Roman"/>
              </a:rPr>
              <a:t>loại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bảo </a:t>
            </a:r>
            <a:r>
              <a:rPr sz="1200" spc="-5" dirty="0">
                <a:latin typeface="Times New Roman"/>
                <a:cs typeface="Times New Roman"/>
              </a:rPr>
              <a:t>đảm các </a:t>
            </a:r>
            <a:r>
              <a:rPr sz="1200" dirty="0">
                <a:latin typeface="Times New Roman"/>
                <a:cs typeface="Times New Roman"/>
              </a:rPr>
              <a:t>quy </a:t>
            </a:r>
            <a:r>
              <a:rPr sz="1200" spc="-55" dirty="0">
                <a:latin typeface="Times New Roman"/>
                <a:cs typeface="Times New Roman"/>
              </a:rPr>
              <a:t>định  </a:t>
            </a:r>
            <a:r>
              <a:rPr sz="1200" dirty="0">
                <a:latin typeface="Times New Roman"/>
                <a:cs typeface="Times New Roman"/>
              </a:rPr>
              <a:t>về </a:t>
            </a:r>
            <a:r>
              <a:rPr sz="1200" spc="-5" dirty="0" err="1">
                <a:latin typeface="Times New Roman"/>
                <a:cs typeface="Times New Roman"/>
              </a:rPr>
              <a:t>chất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l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ợng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toàn </a:t>
            </a:r>
            <a:r>
              <a:rPr sz="1200" spc="10" dirty="0">
                <a:latin typeface="Times New Roman"/>
                <a:cs typeface="Times New Roman"/>
              </a:rPr>
              <a:t>kỹ </a:t>
            </a:r>
            <a:r>
              <a:rPr sz="1200" dirty="0">
                <a:latin typeface="Times New Roman"/>
                <a:cs typeface="Times New Roman"/>
              </a:rPr>
              <a:t>thuật và </a:t>
            </a:r>
            <a:r>
              <a:rPr sz="1200" spc="-5" dirty="0">
                <a:latin typeface="Times New Roman"/>
                <a:cs typeface="Times New Roman"/>
              </a:rPr>
              <a:t>bảo </a:t>
            </a:r>
            <a:r>
              <a:rPr sz="1200" dirty="0">
                <a:latin typeface="Times New Roman"/>
                <a:cs typeface="Times New Roman"/>
              </a:rPr>
              <a:t>vệ </a:t>
            </a:r>
            <a:r>
              <a:rPr sz="1200" dirty="0" err="1">
                <a:latin typeface="Times New Roman"/>
                <a:cs typeface="Times New Roman"/>
              </a:rPr>
              <a:t>môi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sau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đây:</a:t>
            </a:r>
          </a:p>
          <a:p>
            <a:pPr marL="625475" indent="-156845" algn="just">
              <a:lnSpc>
                <a:spcPct val="100000"/>
              </a:lnSpc>
              <a:spcBef>
                <a:spcPts val="745"/>
              </a:spcBef>
              <a:buAutoNum type="alphaLcParenR"/>
              <a:tabLst>
                <a:tab pos="626110" algn="l"/>
              </a:tabLst>
            </a:pPr>
            <a:r>
              <a:rPr sz="1200" dirty="0">
                <a:latin typeface="Times New Roman"/>
                <a:cs typeface="Times New Roman"/>
              </a:rPr>
              <a:t>Có đủ hệ thống </a:t>
            </a:r>
            <a:r>
              <a:rPr sz="1200" spc="-5" dirty="0">
                <a:latin typeface="Times New Roman"/>
                <a:cs typeface="Times New Roman"/>
              </a:rPr>
              <a:t>hãm </a:t>
            </a:r>
            <a:r>
              <a:rPr sz="1200" dirty="0">
                <a:latin typeface="Times New Roman"/>
                <a:cs typeface="Times New Roman"/>
              </a:rPr>
              <a:t>có hiệu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lực;</a:t>
            </a:r>
            <a:endParaRPr sz="1200" dirty="0">
              <a:latin typeface="Times New Roman"/>
              <a:cs typeface="Times New Roman"/>
            </a:endParaRPr>
          </a:p>
          <a:p>
            <a:pPr marL="634365" indent="-165735" algn="just">
              <a:lnSpc>
                <a:spcPct val="100000"/>
              </a:lnSpc>
              <a:spcBef>
                <a:spcPts val="755"/>
              </a:spcBef>
              <a:buAutoNum type="alphaLcParenR"/>
              <a:tabLst>
                <a:tab pos="635000" algn="l"/>
              </a:tabLst>
            </a:pPr>
            <a:r>
              <a:rPr sz="1200" dirty="0">
                <a:latin typeface="Times New Roman"/>
                <a:cs typeface="Times New Roman"/>
              </a:rPr>
              <a:t>Có hệ thống </a:t>
            </a:r>
            <a:r>
              <a:rPr sz="1200" spc="-5" dirty="0" err="1">
                <a:latin typeface="Times New Roman"/>
                <a:cs typeface="Times New Roman"/>
              </a:rPr>
              <a:t>chuyển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hiệu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lực;</a:t>
            </a:r>
            <a:endParaRPr sz="1200" dirty="0">
              <a:latin typeface="Times New Roman"/>
              <a:cs typeface="Times New Roman"/>
            </a:endParaRPr>
          </a:p>
          <a:p>
            <a:pPr marL="12700" marR="7620" indent="456565" algn="just">
              <a:lnSpc>
                <a:spcPct val="110000"/>
              </a:lnSpc>
              <a:spcBef>
                <a:spcPts val="605"/>
              </a:spcBef>
              <a:buAutoNum type="alphaLcParenR"/>
              <a:tabLst>
                <a:tab pos="636270" algn="l"/>
              </a:tabLst>
            </a:pPr>
            <a:r>
              <a:rPr sz="1200" spc="5" dirty="0">
                <a:latin typeface="Times New Roman"/>
                <a:cs typeface="Times New Roman"/>
              </a:rPr>
              <a:t>Tay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ở </a:t>
            </a:r>
            <a:r>
              <a:rPr sz="1200" spc="-5" dirty="0">
                <a:latin typeface="Times New Roman"/>
                <a:cs typeface="Times New Roman"/>
              </a:rPr>
              <a:t>bên trái của </a:t>
            </a:r>
            <a:r>
              <a:rPr sz="1200" dirty="0">
                <a:latin typeface="Times New Roman"/>
                <a:cs typeface="Times New Roman"/>
              </a:rPr>
              <a:t>xe;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ờng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 err="1">
                <a:latin typeface="Times New Roman"/>
                <a:cs typeface="Times New Roman"/>
              </a:rPr>
              <a:t>của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n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ớc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130" dirty="0">
                <a:latin typeface="Times New Roman"/>
                <a:cs typeface="Times New Roman"/>
              </a:rPr>
              <a:t>ngoài  </a:t>
            </a:r>
            <a:r>
              <a:rPr sz="1200" spc="-5" dirty="0">
                <a:latin typeface="Times New Roman"/>
                <a:cs typeface="Times New Roman"/>
              </a:rPr>
              <a:t>đăng </a:t>
            </a:r>
            <a:r>
              <a:rPr sz="1200" spc="10" dirty="0">
                <a:latin typeface="Times New Roman"/>
                <a:cs typeface="Times New Roman"/>
              </a:rPr>
              <a:t>ký </a:t>
            </a:r>
            <a:r>
              <a:rPr sz="1200" dirty="0" err="1">
                <a:latin typeface="Times New Roman"/>
                <a:cs typeface="Times New Roman"/>
              </a:rPr>
              <a:t>tại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n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ngoài có </a:t>
            </a:r>
            <a:r>
              <a:rPr sz="1200" spc="5" dirty="0">
                <a:latin typeface="Times New Roman"/>
                <a:cs typeface="Times New Roman"/>
              </a:rPr>
              <a:t>tay </a:t>
            </a:r>
            <a:r>
              <a:rPr sz="1200" dirty="0">
                <a:latin typeface="Times New Roman"/>
                <a:cs typeface="Times New Roman"/>
              </a:rPr>
              <a:t>lái ở </a:t>
            </a:r>
            <a:r>
              <a:rPr sz="1200" spc="-5" dirty="0">
                <a:latin typeface="Times New Roman"/>
                <a:cs typeface="Times New Roman"/>
              </a:rPr>
              <a:t>bên phải </a:t>
            </a:r>
            <a:r>
              <a:rPr sz="1200" dirty="0">
                <a:latin typeface="Times New Roman"/>
                <a:cs typeface="Times New Roman"/>
              </a:rPr>
              <a:t>khi 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>
                <a:latin typeface="Times New Roman"/>
                <a:cs typeface="Times New Roman"/>
              </a:rPr>
              <a:t>thông tại </a:t>
            </a:r>
            <a:r>
              <a:rPr sz="1200" spc="-5" dirty="0">
                <a:latin typeface="Times New Roman"/>
                <a:cs typeface="Times New Roman"/>
              </a:rPr>
              <a:t>Việt Nam </a:t>
            </a:r>
            <a:r>
              <a:rPr sz="1200" spc="-45" dirty="0">
                <a:latin typeface="Times New Roman"/>
                <a:cs typeface="Times New Roman"/>
              </a:rPr>
              <a:t>thực  </a:t>
            </a:r>
            <a:r>
              <a:rPr sz="1200" dirty="0">
                <a:latin typeface="Times New Roman"/>
                <a:cs typeface="Times New Roman"/>
              </a:rPr>
              <a:t>hiện </a:t>
            </a:r>
            <a:r>
              <a:rPr sz="1200" spc="-5" dirty="0">
                <a:latin typeface="Times New Roman"/>
                <a:cs typeface="Times New Roman"/>
              </a:rPr>
              <a:t>theo </a:t>
            </a:r>
            <a:r>
              <a:rPr sz="1200" dirty="0">
                <a:latin typeface="Times New Roman"/>
                <a:cs typeface="Times New Roman"/>
              </a:rPr>
              <a:t>quy định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Chính phủ,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bảo </a:t>
            </a:r>
            <a:r>
              <a:rPr sz="1200" spc="-5" dirty="0">
                <a:latin typeface="Times New Roman"/>
                <a:cs typeface="Times New Roman"/>
              </a:rPr>
              <a:t>đảm </a:t>
            </a:r>
            <a:r>
              <a:rPr sz="1200" dirty="0">
                <a:latin typeface="Times New Roman"/>
                <a:cs typeface="Times New Roman"/>
              </a:rPr>
              <a:t>các điều </a:t>
            </a:r>
            <a:r>
              <a:rPr sz="1200" spc="-5" dirty="0" err="1">
                <a:latin typeface="Times New Roman"/>
                <a:cs typeface="Times New Roman"/>
              </a:rPr>
              <a:t>kiện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10" dirty="0" err="1" smtClean="0">
                <a:latin typeface="Times New Roman"/>
                <a:cs typeface="Times New Roman"/>
              </a:rPr>
              <a:t>nh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sau:</a:t>
            </a:r>
          </a:p>
          <a:p>
            <a:pPr marL="558165" indent="-89535" algn="just">
              <a:lnSpc>
                <a:spcPct val="100000"/>
              </a:lnSpc>
              <a:spcBef>
                <a:spcPts val="745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dirty="0" err="1">
                <a:latin typeface="Times New Roman"/>
                <a:cs typeface="Times New Roman"/>
              </a:rPr>
              <a:t>chở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ng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ời</a:t>
            </a:r>
            <a:r>
              <a:rPr sz="1200" spc="-5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 marR="13335" indent="456565" algn="just">
              <a:lnSpc>
                <a:spcPct val="110000"/>
              </a:lnSpc>
              <a:spcBef>
                <a:spcPts val="610"/>
              </a:spcBef>
              <a:buChar char="-"/>
              <a:tabLst>
                <a:tab pos="561340" algn="l"/>
              </a:tabLst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thuộc </a:t>
            </a:r>
            <a:r>
              <a:rPr sz="1200" spc="-5" dirty="0">
                <a:latin typeface="Times New Roman"/>
                <a:cs typeface="Times New Roman"/>
              </a:rPr>
              <a:t>quyền sở </a:t>
            </a:r>
            <a:r>
              <a:rPr sz="1200" dirty="0">
                <a:latin typeface="Times New Roman"/>
                <a:cs typeface="Times New Roman"/>
              </a:rPr>
              <a:t>hữu của tổ </a:t>
            </a:r>
            <a:r>
              <a:rPr sz="1200" spc="-5" dirty="0">
                <a:latin typeface="Times New Roman"/>
                <a:cs typeface="Times New Roman"/>
              </a:rPr>
              <a:t>chức, </a:t>
            </a:r>
            <a:r>
              <a:rPr sz="1200" dirty="0">
                <a:latin typeface="Times New Roman"/>
                <a:cs typeface="Times New Roman"/>
              </a:rPr>
              <a:t>cá </a:t>
            </a:r>
            <a:r>
              <a:rPr sz="1200" dirty="0" err="1">
                <a:latin typeface="Times New Roman"/>
                <a:cs typeface="Times New Roman"/>
              </a:rPr>
              <a:t>nhân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n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ngoài, </a:t>
            </a:r>
            <a:r>
              <a:rPr sz="1200" dirty="0" err="1">
                <a:latin typeface="Times New Roman"/>
                <a:cs typeface="Times New Roman"/>
              </a:rPr>
              <a:t>đã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đăng </a:t>
            </a:r>
            <a:r>
              <a:rPr sz="1200" spc="10" dirty="0">
                <a:latin typeface="Times New Roman"/>
                <a:cs typeface="Times New Roman"/>
              </a:rPr>
              <a:t>ký </a:t>
            </a:r>
            <a:r>
              <a:rPr sz="1200" spc="-215" dirty="0">
                <a:latin typeface="Times New Roman"/>
                <a:cs typeface="Times New Roman"/>
              </a:rPr>
              <a:t>và  </a:t>
            </a:r>
            <a:r>
              <a:rPr sz="1200" spc="-10" dirty="0">
                <a:latin typeface="Times New Roman"/>
                <a:cs typeface="Times New Roman"/>
              </a:rPr>
              <a:t>gắn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 err="1">
                <a:latin typeface="Times New Roman"/>
                <a:cs typeface="Times New Roman"/>
              </a:rPr>
              <a:t>số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n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ớc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ngoài.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000"/>
              </a:lnSpc>
              <a:spcBef>
                <a:spcPts val="600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phải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Giấy chứng nhận kiểm định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toàn </a:t>
            </a:r>
            <a:r>
              <a:rPr sz="1200" spc="10" dirty="0">
                <a:latin typeface="Times New Roman"/>
                <a:cs typeface="Times New Roman"/>
              </a:rPr>
              <a:t>kỹ </a:t>
            </a:r>
            <a:r>
              <a:rPr sz="1200" dirty="0">
                <a:latin typeface="Times New Roman"/>
                <a:cs typeface="Times New Roman"/>
              </a:rPr>
              <a:t>thuật và </a:t>
            </a:r>
            <a:r>
              <a:rPr sz="1200" spc="-5" dirty="0">
                <a:latin typeface="Times New Roman"/>
                <a:cs typeface="Times New Roman"/>
              </a:rPr>
              <a:t>bảo </a:t>
            </a:r>
            <a:r>
              <a:rPr sz="1200" spc="5" dirty="0">
                <a:latin typeface="Times New Roman"/>
                <a:cs typeface="Times New Roman"/>
              </a:rPr>
              <a:t>vệ </a:t>
            </a:r>
            <a:r>
              <a:rPr sz="1200" dirty="0" err="1">
                <a:latin typeface="Times New Roman"/>
                <a:cs typeface="Times New Roman"/>
              </a:rPr>
              <a:t>môi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90" dirty="0" err="1" smtClean="0">
                <a:latin typeface="Times New Roman"/>
                <a:cs typeface="Times New Roman"/>
              </a:rPr>
              <a:t>tr</a:t>
            </a:r>
            <a:r>
              <a:rPr lang="vi-VN" sz="1200" spc="-90" dirty="0" smtClean="0">
                <a:latin typeface="Times New Roman"/>
                <a:cs typeface="Times New Roman"/>
              </a:rPr>
              <a:t>ư</a:t>
            </a:r>
            <a:r>
              <a:rPr sz="1200" spc="-90" dirty="0" err="1" smtClean="0">
                <a:latin typeface="Times New Roman"/>
                <a:cs typeface="Times New Roman"/>
              </a:rPr>
              <a:t>ờng</a:t>
            </a:r>
            <a:r>
              <a:rPr sz="1200" spc="-90" dirty="0" smtClean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đối với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giới </a:t>
            </a:r>
            <a:r>
              <a:rPr sz="1200" dirty="0">
                <a:latin typeface="Times New Roman"/>
                <a:cs typeface="Times New Roman"/>
              </a:rPr>
              <a:t>do cơ </a:t>
            </a:r>
            <a:r>
              <a:rPr sz="1200" spc="-5" dirty="0">
                <a:latin typeface="Times New Roman"/>
                <a:cs typeface="Times New Roman"/>
              </a:rPr>
              <a:t>quan có </a:t>
            </a:r>
            <a:r>
              <a:rPr sz="1200" dirty="0">
                <a:latin typeface="Times New Roman"/>
                <a:cs typeface="Times New Roman"/>
              </a:rPr>
              <a:t>thẩm </a:t>
            </a:r>
            <a:r>
              <a:rPr sz="1200" spc="-5" dirty="0">
                <a:latin typeface="Times New Roman"/>
                <a:cs typeface="Times New Roman"/>
              </a:rPr>
              <a:t>quyền của </a:t>
            </a:r>
            <a:r>
              <a:rPr sz="1200" dirty="0">
                <a:latin typeface="Times New Roman"/>
                <a:cs typeface="Times New Roman"/>
              </a:rPr>
              <a:t>quốc </a:t>
            </a:r>
            <a:r>
              <a:rPr sz="1200" spc="-5" dirty="0">
                <a:latin typeface="Times New Roman"/>
                <a:cs typeface="Times New Roman"/>
              </a:rPr>
              <a:t>gia </a:t>
            </a:r>
            <a:r>
              <a:rPr sz="1200" dirty="0">
                <a:latin typeface="Times New Roman"/>
                <a:cs typeface="Times New Roman"/>
              </a:rPr>
              <a:t>đăng </a:t>
            </a:r>
            <a:r>
              <a:rPr sz="1200" spc="10" dirty="0">
                <a:latin typeface="Times New Roman"/>
                <a:cs typeface="Times New Roman"/>
              </a:rPr>
              <a:t>ký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cấp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còn </a:t>
            </a:r>
            <a:r>
              <a:rPr sz="1200" dirty="0">
                <a:latin typeface="Times New Roman"/>
                <a:cs typeface="Times New Roman"/>
              </a:rPr>
              <a:t>hiệu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lực.</a:t>
            </a:r>
            <a:endParaRPr sz="1200" dirty="0">
              <a:latin typeface="Times New Roman"/>
              <a:cs typeface="Times New Roman"/>
            </a:endParaRPr>
          </a:p>
          <a:p>
            <a:pPr marL="12700" marR="10795" indent="456565">
              <a:lnSpc>
                <a:spcPct val="110000"/>
              </a:lnSpc>
              <a:spcBef>
                <a:spcPts val="615"/>
              </a:spcBef>
              <a:buChar char="-"/>
              <a:tabLst>
                <a:tab pos="568960" algn="l"/>
              </a:tabLst>
            </a:pP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 err="1">
                <a:latin typeface="Times New Roman"/>
                <a:cs typeface="Times New Roman"/>
              </a:rPr>
              <a:t>là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quốc </a:t>
            </a:r>
            <a:r>
              <a:rPr sz="1200" spc="-5" dirty="0">
                <a:latin typeface="Times New Roman"/>
                <a:cs typeface="Times New Roman"/>
              </a:rPr>
              <a:t>tịch </a:t>
            </a:r>
            <a:r>
              <a:rPr sz="1200" dirty="0">
                <a:latin typeface="Times New Roman"/>
                <a:cs typeface="Times New Roman"/>
              </a:rPr>
              <a:t>của quốc </a:t>
            </a:r>
            <a:r>
              <a:rPr sz="1200" spc="-5" dirty="0">
                <a:latin typeface="Times New Roman"/>
                <a:cs typeface="Times New Roman"/>
              </a:rPr>
              <a:t>gia </a:t>
            </a:r>
            <a:r>
              <a:rPr sz="1200" dirty="0">
                <a:latin typeface="Times New Roman"/>
                <a:cs typeface="Times New Roman"/>
              </a:rPr>
              <a:t>thực hiện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tắc </a:t>
            </a:r>
            <a:r>
              <a:rPr sz="1200" spc="-5" dirty="0" err="1">
                <a:latin typeface="Times New Roman"/>
                <a:cs typeface="Times New Roman"/>
              </a:rPr>
              <a:t>giao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thôn</a:t>
            </a:r>
            <a:r>
              <a:rPr lang="en-US" sz="1200" dirty="0" err="1" smtClean="0">
                <a:latin typeface="Times New Roman"/>
                <a:cs typeface="Times New Roman"/>
              </a:rPr>
              <a:t>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đi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bên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trái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và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vượt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xe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về bên </a:t>
            </a:r>
            <a:r>
              <a:rPr sz="1200" spc="-5" dirty="0">
                <a:latin typeface="Times New Roman"/>
                <a:cs typeface="Times New Roman"/>
              </a:rPr>
              <a:t>phải, </a:t>
            </a:r>
            <a:r>
              <a:rPr sz="1200" dirty="0">
                <a:latin typeface="Times New Roman"/>
                <a:cs typeface="Times New Roman"/>
              </a:rPr>
              <a:t>có Giấy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phù hợp với 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điều</a:t>
            </a:r>
            <a:r>
              <a:rPr sz="1200" spc="-1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khiển.</a:t>
            </a:r>
          </a:p>
          <a:p>
            <a:pPr marL="558165" indent="-89535">
              <a:lnSpc>
                <a:spcPct val="100000"/>
              </a:lnSpc>
              <a:spcBef>
                <a:spcPts val="745"/>
              </a:spcBef>
              <a:buChar char="-"/>
              <a:tabLst>
                <a:tab pos="558800" algn="l"/>
              </a:tabLst>
            </a:pPr>
            <a:r>
              <a:rPr sz="1200" dirty="0">
                <a:latin typeface="Times New Roman"/>
                <a:cs typeface="Times New Roman"/>
              </a:rPr>
              <a:t>Có </a:t>
            </a:r>
            <a:r>
              <a:rPr sz="1200" spc="-5" dirty="0">
                <a:latin typeface="Times New Roman"/>
                <a:cs typeface="Times New Roman"/>
              </a:rPr>
              <a:t>văn bản </a:t>
            </a:r>
            <a:r>
              <a:rPr sz="1200" dirty="0">
                <a:latin typeface="Times New Roman"/>
                <a:cs typeface="Times New Roman"/>
              </a:rPr>
              <a:t>chấp thuận </a:t>
            </a:r>
            <a:r>
              <a:rPr sz="1200" spc="-5" dirty="0">
                <a:latin typeface="Times New Roman"/>
                <a:cs typeface="Times New Roman"/>
              </a:rPr>
              <a:t>của Bộ 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vận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tải.</a:t>
            </a:r>
          </a:p>
          <a:p>
            <a:pPr marL="12700" marR="19050" indent="456565">
              <a:lnSpc>
                <a:spcPct val="110800"/>
              </a:lnSpc>
              <a:spcBef>
                <a:spcPts val="585"/>
              </a:spcBef>
              <a:buAutoNum type="alphaLcParenR" startAt="4"/>
              <a:tabLst>
                <a:tab pos="654050" algn="l"/>
              </a:tabLst>
            </a:pPr>
            <a:r>
              <a:rPr sz="1200" spc="5" dirty="0">
                <a:latin typeface="Times New Roman"/>
                <a:cs typeface="Times New Roman"/>
              </a:rPr>
              <a:t>Có đủ đèn chiếu sáng </a:t>
            </a:r>
            <a:r>
              <a:rPr sz="1200" dirty="0">
                <a:latin typeface="Times New Roman"/>
                <a:cs typeface="Times New Roman"/>
              </a:rPr>
              <a:t>gần </a:t>
            </a:r>
            <a:r>
              <a:rPr sz="1200" spc="5" dirty="0">
                <a:latin typeface="Times New Roman"/>
                <a:cs typeface="Times New Roman"/>
              </a:rPr>
              <a:t>và xa, đèn soi biển số, đèn báo hãm, đèn tín hiệu  (đèn báo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rẽ);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45"/>
              </a:spcBef>
            </a:pPr>
            <a:r>
              <a:rPr sz="1200" spc="-10" dirty="0">
                <a:latin typeface="Times New Roman"/>
                <a:cs typeface="Times New Roman"/>
              </a:rPr>
              <a:t>đ)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bánh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lốp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đúng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kích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cỡ,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đủ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10" dirty="0" err="1">
                <a:latin typeface="Times New Roman"/>
                <a:cs typeface="Times New Roman"/>
              </a:rPr>
              <a:t>số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l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ợng</a:t>
            </a:r>
            <a:r>
              <a:rPr sz="1200" spc="3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đúng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tiêu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chuẩn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kỹ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thuật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của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từng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loại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1200" spc="-10" dirty="0">
                <a:latin typeface="Times New Roman"/>
                <a:cs typeface="Times New Roman"/>
              </a:rPr>
              <a:t>xe;</a:t>
            </a:r>
            <a:endParaRPr sz="1200" dirty="0">
              <a:latin typeface="Times New Roman"/>
              <a:cs typeface="Times New Roman"/>
            </a:endParaRPr>
          </a:p>
          <a:p>
            <a:pPr marL="12700" marR="8255" indent="456565" algn="just">
              <a:lnSpc>
                <a:spcPct val="111000"/>
              </a:lnSpc>
              <a:spcBef>
                <a:spcPts val="585"/>
              </a:spcBef>
              <a:buAutoNum type="alphaLcParenR" startAt="5"/>
              <a:tabLst>
                <a:tab pos="627380" algn="l"/>
              </a:tabLst>
            </a:pPr>
            <a:r>
              <a:rPr sz="1200" dirty="0">
                <a:latin typeface="Times New Roman"/>
                <a:cs typeface="Times New Roman"/>
              </a:rPr>
              <a:t>Có </a:t>
            </a:r>
            <a:r>
              <a:rPr sz="1200" dirty="0" err="1">
                <a:latin typeface="Times New Roman"/>
                <a:cs typeface="Times New Roman"/>
              </a:rPr>
              <a:t>đủ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ơng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chiếu hậu </a:t>
            </a:r>
            <a:r>
              <a:rPr sz="1200" spc="-5" dirty="0">
                <a:latin typeface="Times New Roman"/>
                <a:cs typeface="Times New Roman"/>
              </a:rPr>
              <a:t>(quan </a:t>
            </a:r>
            <a:r>
              <a:rPr sz="1200" dirty="0">
                <a:latin typeface="Times New Roman"/>
                <a:cs typeface="Times New Roman"/>
              </a:rPr>
              <a:t>sát phía </a:t>
            </a:r>
            <a:r>
              <a:rPr sz="1200" spc="-5" dirty="0">
                <a:latin typeface="Times New Roman"/>
                <a:cs typeface="Times New Roman"/>
              </a:rPr>
              <a:t>sau)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trang bị, </a:t>
            </a:r>
            <a:r>
              <a:rPr sz="1200" spc="-5" dirty="0">
                <a:latin typeface="Times New Roman"/>
                <a:cs typeface="Times New Roman"/>
              </a:rPr>
              <a:t>thiết </a:t>
            </a:r>
            <a:r>
              <a:rPr sz="1200" dirty="0">
                <a:latin typeface="Times New Roman"/>
                <a:cs typeface="Times New Roman"/>
              </a:rPr>
              <a:t>bị khác </a:t>
            </a:r>
            <a:r>
              <a:rPr sz="1200" spc="-5" dirty="0">
                <a:latin typeface="Times New Roman"/>
                <a:cs typeface="Times New Roman"/>
              </a:rPr>
              <a:t>bảo </a:t>
            </a:r>
            <a:r>
              <a:rPr sz="1200" spc="-60" dirty="0">
                <a:latin typeface="Times New Roman"/>
                <a:cs typeface="Times New Roman"/>
              </a:rPr>
              <a:t>đảm  </a:t>
            </a:r>
            <a:r>
              <a:rPr sz="1200" dirty="0">
                <a:latin typeface="Times New Roman"/>
                <a:cs typeface="Times New Roman"/>
              </a:rPr>
              <a:t>tầm nhìn </a:t>
            </a:r>
            <a:r>
              <a:rPr sz="1200" dirty="0" err="1">
                <a:latin typeface="Times New Roman"/>
                <a:cs typeface="Times New Roman"/>
              </a:rPr>
              <a:t>cho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điều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khiển;</a:t>
            </a:r>
          </a:p>
          <a:p>
            <a:pPr marL="12700" marR="7620" indent="456565" algn="just">
              <a:lnSpc>
                <a:spcPct val="110000"/>
              </a:lnSpc>
              <a:spcBef>
                <a:spcPts val="600"/>
              </a:spcBef>
              <a:buAutoNum type="alphaLcParenR" startAt="7"/>
              <a:tabLst>
                <a:tab pos="645160" algn="l"/>
              </a:tabLst>
            </a:pPr>
            <a:r>
              <a:rPr sz="1200" spc="-5" dirty="0">
                <a:latin typeface="Times New Roman"/>
                <a:cs typeface="Times New Roman"/>
              </a:rPr>
              <a:t>Kính </a:t>
            </a:r>
            <a:r>
              <a:rPr sz="1200" dirty="0">
                <a:latin typeface="Times New Roman"/>
                <a:cs typeface="Times New Roman"/>
              </a:rPr>
              <a:t>chắn </a:t>
            </a:r>
            <a:r>
              <a:rPr sz="1200" spc="-5" dirty="0">
                <a:latin typeface="Times New Roman"/>
                <a:cs typeface="Times New Roman"/>
              </a:rPr>
              <a:t>gió, </a:t>
            </a:r>
            <a:r>
              <a:rPr sz="1200" dirty="0">
                <a:latin typeface="Times New Roman"/>
                <a:cs typeface="Times New Roman"/>
              </a:rPr>
              <a:t>kính cửa </a:t>
            </a:r>
            <a:r>
              <a:rPr sz="1200" spc="5" dirty="0">
                <a:latin typeface="Times New Roman"/>
                <a:cs typeface="Times New Roman"/>
              </a:rPr>
              <a:t>đầy </a:t>
            </a:r>
            <a:r>
              <a:rPr sz="1200" dirty="0">
                <a:latin typeface="Times New Roman"/>
                <a:cs typeface="Times New Roman"/>
              </a:rPr>
              <a:t>đủ, lắp đặt chắc </a:t>
            </a:r>
            <a:r>
              <a:rPr sz="1200" spc="-5" dirty="0">
                <a:latin typeface="Times New Roman"/>
                <a:cs typeface="Times New Roman"/>
              </a:rPr>
              <a:t>chắn </a:t>
            </a:r>
            <a:r>
              <a:rPr sz="1200" dirty="0">
                <a:latin typeface="Times New Roman"/>
                <a:cs typeface="Times New Roman"/>
              </a:rPr>
              <a:t>và là loại kính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toàn hoặc  kính </a:t>
            </a:r>
            <a:r>
              <a:rPr sz="1200" spc="-5" dirty="0">
                <a:latin typeface="Times New Roman"/>
                <a:cs typeface="Times New Roman"/>
              </a:rPr>
              <a:t>nhiều </a:t>
            </a:r>
            <a:r>
              <a:rPr sz="1200" dirty="0">
                <a:latin typeface="Times New Roman"/>
                <a:cs typeface="Times New Roman"/>
              </a:rPr>
              <a:t>lớp. </a:t>
            </a:r>
            <a:r>
              <a:rPr sz="1200" spc="-5" dirty="0">
                <a:latin typeface="Times New Roman"/>
                <a:cs typeface="Times New Roman"/>
              </a:rPr>
              <a:t>Không </a:t>
            </a:r>
            <a:r>
              <a:rPr sz="1200" dirty="0">
                <a:latin typeface="Times New Roman"/>
                <a:cs typeface="Times New Roman"/>
              </a:rPr>
              <a:t>vỡ, </a:t>
            </a:r>
            <a:r>
              <a:rPr sz="1200" spc="-5" dirty="0">
                <a:latin typeface="Times New Roman"/>
                <a:cs typeface="Times New Roman"/>
              </a:rPr>
              <a:t>rạn </a:t>
            </a:r>
            <a:r>
              <a:rPr sz="1200" dirty="0">
                <a:latin typeface="Times New Roman"/>
                <a:cs typeface="Times New Roman"/>
              </a:rPr>
              <a:t>nứt, hình ảnh </a:t>
            </a:r>
            <a:r>
              <a:rPr sz="1200" spc="-5" dirty="0">
                <a:latin typeface="Times New Roman"/>
                <a:cs typeface="Times New Roman"/>
              </a:rPr>
              <a:t>quan sát </a:t>
            </a:r>
            <a:r>
              <a:rPr sz="1200" dirty="0">
                <a:latin typeface="Times New Roman"/>
                <a:cs typeface="Times New Roman"/>
              </a:rPr>
              <a:t>qua kính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rõ, không bị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méo;</a:t>
            </a:r>
          </a:p>
          <a:p>
            <a:pPr marL="12700" marR="6985" indent="456565" algn="just">
              <a:lnSpc>
                <a:spcPct val="110400"/>
              </a:lnSpc>
              <a:spcBef>
                <a:spcPts val="595"/>
              </a:spcBef>
              <a:buAutoNum type="alphaLcParenR" startAt="7"/>
              <a:tabLst>
                <a:tab pos="636270" algn="l"/>
              </a:tabLst>
            </a:pPr>
            <a:r>
              <a:rPr sz="1200" dirty="0">
                <a:latin typeface="Times New Roman"/>
                <a:cs typeface="Times New Roman"/>
              </a:rPr>
              <a:t>Có </a:t>
            </a:r>
            <a:r>
              <a:rPr sz="1200" spc="-5" dirty="0">
                <a:latin typeface="Times New Roman"/>
                <a:cs typeface="Times New Roman"/>
              </a:rPr>
              <a:t>còi </a:t>
            </a:r>
            <a:r>
              <a:rPr sz="1200" dirty="0">
                <a:latin typeface="Times New Roman"/>
                <a:cs typeface="Times New Roman"/>
              </a:rPr>
              <a:t>đúng kiểu loại, với </a:t>
            </a:r>
            <a:r>
              <a:rPr sz="1200" spc="-5" dirty="0">
                <a:latin typeface="Times New Roman"/>
                <a:cs typeface="Times New Roman"/>
              </a:rPr>
              <a:t>âm </a:t>
            </a:r>
            <a:r>
              <a:rPr sz="1200" dirty="0">
                <a:latin typeface="Times New Roman"/>
                <a:cs typeface="Times New Roman"/>
              </a:rPr>
              <a:t>thanh </a:t>
            </a:r>
            <a:r>
              <a:rPr sz="1200" spc="-5" dirty="0">
                <a:latin typeface="Times New Roman"/>
                <a:cs typeface="Times New Roman"/>
              </a:rPr>
              <a:t>phát </a:t>
            </a:r>
            <a:r>
              <a:rPr sz="1200" dirty="0">
                <a:latin typeface="Times New Roman"/>
                <a:cs typeface="Times New Roman"/>
              </a:rPr>
              <a:t>ra liên tục và </a:t>
            </a:r>
            <a:r>
              <a:rPr sz="1200" spc="-5" dirty="0" err="1">
                <a:latin typeface="Times New Roman"/>
                <a:cs typeface="Times New Roman"/>
              </a:rPr>
              <a:t>âm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ổn định, lắp </a:t>
            </a:r>
            <a:r>
              <a:rPr sz="1200" spc="-55" dirty="0">
                <a:latin typeface="Times New Roman"/>
                <a:cs typeface="Times New Roman"/>
              </a:rPr>
              <a:t>đặt  </a:t>
            </a:r>
            <a:r>
              <a:rPr sz="1200" dirty="0">
                <a:latin typeface="Times New Roman"/>
                <a:cs typeface="Times New Roman"/>
              </a:rPr>
              <a:t>đúng vị trí và chắc chắn, điều </a:t>
            </a:r>
            <a:r>
              <a:rPr sz="1200" spc="-5" dirty="0">
                <a:latin typeface="Times New Roman"/>
                <a:cs typeface="Times New Roman"/>
              </a:rPr>
              <a:t>khiển </a:t>
            </a:r>
            <a:r>
              <a:rPr sz="1200" dirty="0">
                <a:latin typeface="Times New Roman"/>
                <a:cs typeface="Times New Roman"/>
              </a:rPr>
              <a:t>dễ dàng. </a:t>
            </a:r>
            <a:r>
              <a:rPr sz="1200" spc="-5" dirty="0" err="1">
                <a:latin typeface="Times New Roman"/>
                <a:cs typeface="Times New Roman"/>
              </a:rPr>
              <a:t>Âm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còi điện </a:t>
            </a:r>
            <a:r>
              <a:rPr sz="1200" dirty="0">
                <a:latin typeface="Times New Roman"/>
                <a:cs typeface="Times New Roman"/>
              </a:rPr>
              <a:t>đo ở khoảng </a:t>
            </a:r>
            <a:r>
              <a:rPr sz="1200" spc="-5" dirty="0">
                <a:latin typeface="Times New Roman"/>
                <a:cs typeface="Times New Roman"/>
              </a:rPr>
              <a:t>cách </a:t>
            </a:r>
            <a:r>
              <a:rPr sz="1200" dirty="0">
                <a:latin typeface="Times New Roman"/>
                <a:cs typeface="Times New Roman"/>
              </a:rPr>
              <a:t>2 m </a:t>
            </a:r>
            <a:r>
              <a:rPr sz="1200" spc="-55" dirty="0">
                <a:latin typeface="Times New Roman"/>
                <a:cs typeface="Times New Roman"/>
              </a:rPr>
              <a:t>tính  </a:t>
            </a:r>
            <a:r>
              <a:rPr sz="1200" dirty="0">
                <a:latin typeface="Times New Roman"/>
                <a:cs typeface="Times New Roman"/>
              </a:rPr>
              <a:t>từ </a:t>
            </a:r>
            <a:r>
              <a:rPr sz="1200" spc="-5" dirty="0">
                <a:latin typeface="Times New Roman"/>
                <a:cs typeface="Times New Roman"/>
              </a:rPr>
              <a:t>đầu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cao </a:t>
            </a:r>
            <a:r>
              <a:rPr sz="1200" dirty="0">
                <a:latin typeface="Times New Roman"/>
                <a:cs typeface="Times New Roman"/>
              </a:rPr>
              <a:t>1,2 m không nhỏ hơn 90 </a:t>
            </a:r>
            <a:r>
              <a:rPr sz="1200" spc="-5" dirty="0">
                <a:latin typeface="Times New Roman"/>
                <a:cs typeface="Times New Roman"/>
              </a:rPr>
              <a:t>dB(A), </a:t>
            </a:r>
            <a:r>
              <a:rPr sz="1200" dirty="0">
                <a:latin typeface="Times New Roman"/>
                <a:cs typeface="Times New Roman"/>
              </a:rPr>
              <a:t>không lớn hơn 115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dB(A);</a:t>
            </a:r>
          </a:p>
          <a:p>
            <a:pPr marL="12700" marR="6985" indent="456565" algn="just">
              <a:lnSpc>
                <a:spcPct val="110000"/>
              </a:lnSpc>
              <a:spcBef>
                <a:spcPts val="600"/>
              </a:spcBef>
              <a:buAutoNum type="alphaLcParenR" startAt="7"/>
              <a:tabLst>
                <a:tab pos="608965" algn="l"/>
              </a:tabLst>
            </a:pPr>
            <a:r>
              <a:rPr sz="1200" dirty="0">
                <a:latin typeface="Times New Roman"/>
                <a:cs typeface="Times New Roman"/>
              </a:rPr>
              <a:t>Có đủ bộ </a:t>
            </a:r>
            <a:r>
              <a:rPr sz="1200" spc="-5" dirty="0">
                <a:latin typeface="Times New Roman"/>
                <a:cs typeface="Times New Roman"/>
              </a:rPr>
              <a:t>phận giảm </a:t>
            </a:r>
            <a:r>
              <a:rPr sz="1200" dirty="0">
                <a:latin typeface="Times New Roman"/>
                <a:cs typeface="Times New Roman"/>
              </a:rPr>
              <a:t>thanh, </a:t>
            </a:r>
            <a:r>
              <a:rPr sz="1200" spc="-5" dirty="0">
                <a:latin typeface="Times New Roman"/>
                <a:cs typeface="Times New Roman"/>
              </a:rPr>
              <a:t>giảm </a:t>
            </a:r>
            <a:r>
              <a:rPr sz="1200" dirty="0">
                <a:latin typeface="Times New Roman"/>
                <a:cs typeface="Times New Roman"/>
              </a:rPr>
              <a:t>khói và các trang bị, </a:t>
            </a:r>
            <a:r>
              <a:rPr sz="1200" spc="-5" dirty="0">
                <a:latin typeface="Times New Roman"/>
                <a:cs typeface="Times New Roman"/>
              </a:rPr>
              <a:t>thiết </a:t>
            </a:r>
            <a:r>
              <a:rPr sz="1200" dirty="0">
                <a:latin typeface="Times New Roman"/>
                <a:cs typeface="Times New Roman"/>
              </a:rPr>
              <a:t>bị </a:t>
            </a:r>
            <a:r>
              <a:rPr sz="1200" spc="-5" dirty="0">
                <a:latin typeface="Times New Roman"/>
                <a:cs typeface="Times New Roman"/>
              </a:rPr>
              <a:t>khác bảo đảm </a:t>
            </a:r>
            <a:r>
              <a:rPr sz="1200" dirty="0">
                <a:latin typeface="Times New Roman"/>
                <a:cs typeface="Times New Roman"/>
              </a:rPr>
              <a:t>khí  thải, </a:t>
            </a:r>
            <a:r>
              <a:rPr sz="1200" spc="-5" dirty="0">
                <a:latin typeface="Times New Roman"/>
                <a:cs typeface="Times New Roman"/>
              </a:rPr>
              <a:t>tiếng </a:t>
            </a:r>
            <a:r>
              <a:rPr sz="1200" dirty="0">
                <a:latin typeface="Times New Roman"/>
                <a:cs typeface="Times New Roman"/>
              </a:rPr>
              <a:t>ồn theo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chuẩn </a:t>
            </a:r>
            <a:r>
              <a:rPr sz="1200" dirty="0" err="1">
                <a:latin typeface="Times New Roman"/>
                <a:cs typeface="Times New Roman"/>
              </a:rPr>
              <a:t>môi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tr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>
                <a:latin typeface="Times New Roman"/>
                <a:cs typeface="Times New Roman"/>
              </a:rPr>
              <a:t>;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745"/>
              </a:spcBef>
            </a:pPr>
            <a:r>
              <a:rPr sz="1200" dirty="0">
                <a:latin typeface="Times New Roman"/>
                <a:cs typeface="Times New Roman"/>
              </a:rPr>
              <a:t>k) </a:t>
            </a:r>
            <a:r>
              <a:rPr sz="1200" spc="-5" dirty="0">
                <a:latin typeface="Times New Roman"/>
                <a:cs typeface="Times New Roman"/>
              </a:rPr>
              <a:t>Các kết </a:t>
            </a:r>
            <a:r>
              <a:rPr sz="1200" dirty="0">
                <a:latin typeface="Times New Roman"/>
                <a:cs typeface="Times New Roman"/>
              </a:rPr>
              <a:t>cấu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đủ độ </a:t>
            </a:r>
            <a:r>
              <a:rPr sz="1200" spc="-5" dirty="0">
                <a:latin typeface="Times New Roman"/>
                <a:cs typeface="Times New Roman"/>
              </a:rPr>
              <a:t>bền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bảo </a:t>
            </a:r>
            <a:r>
              <a:rPr sz="1200" dirty="0">
                <a:latin typeface="Times New Roman"/>
                <a:cs typeface="Times New Roman"/>
              </a:rPr>
              <a:t>đảm tính năng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hành ổn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định.</a:t>
            </a:r>
          </a:p>
          <a:p>
            <a:pPr marL="621665" indent="-153035" algn="just">
              <a:lnSpc>
                <a:spcPct val="100000"/>
              </a:lnSpc>
              <a:spcBef>
                <a:spcPts val="755"/>
              </a:spcBef>
              <a:buAutoNum type="arabicPeriod" startAt="2"/>
              <a:tabLst>
                <a:tab pos="622300" algn="l"/>
              </a:tabLst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đăng </a:t>
            </a:r>
            <a:r>
              <a:rPr sz="1200" spc="10" dirty="0">
                <a:latin typeface="Times New Roman"/>
                <a:cs typeface="Times New Roman"/>
              </a:rPr>
              <a:t>ký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gắn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do </a:t>
            </a:r>
            <a:r>
              <a:rPr sz="1200" spc="-5" dirty="0">
                <a:latin typeface="Times New Roman"/>
                <a:cs typeface="Times New Roman"/>
              </a:rPr>
              <a:t>cơ </a:t>
            </a:r>
            <a:r>
              <a:rPr sz="1200" dirty="0">
                <a:latin typeface="Times New Roman"/>
                <a:cs typeface="Times New Roman"/>
              </a:rPr>
              <a:t>quan </a:t>
            </a:r>
            <a:r>
              <a:rPr sz="1200" dirty="0" err="1">
                <a:latin typeface="Times New Roman"/>
                <a:cs typeface="Times New Roman"/>
              </a:rPr>
              <a:t>nhà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n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thẩm quyền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cấp.</a:t>
            </a:r>
            <a:endParaRPr sz="1200" dirty="0">
              <a:latin typeface="Times New Roman"/>
              <a:cs typeface="Times New Roman"/>
            </a:endParaRPr>
          </a:p>
          <a:p>
            <a:pPr marL="12700" marR="6350" indent="456565">
              <a:lnSpc>
                <a:spcPct val="110000"/>
              </a:lnSpc>
              <a:spcBef>
                <a:spcPts val="600"/>
              </a:spcBef>
              <a:buAutoNum type="arabicPeriod" startAt="2"/>
              <a:tabLst>
                <a:tab pos="625475" algn="l"/>
              </a:tabLst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tuân theo quy định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Chính phủ về </a:t>
            </a:r>
            <a:r>
              <a:rPr sz="1200" spc="-5" dirty="0">
                <a:latin typeface="Times New Roman"/>
                <a:cs typeface="Times New Roman"/>
              </a:rPr>
              <a:t>niên hạn 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-5" dirty="0">
                <a:latin typeface="Times New Roman"/>
                <a:cs typeface="Times New Roman"/>
              </a:rPr>
              <a:t>(tính bắt đầu  </a:t>
            </a:r>
            <a:r>
              <a:rPr sz="1200" dirty="0">
                <a:latin typeface="Times New Roman"/>
                <a:cs typeface="Times New Roman"/>
              </a:rPr>
              <a:t>từ </a:t>
            </a:r>
            <a:r>
              <a:rPr sz="1200" spc="-5" dirty="0">
                <a:latin typeface="Times New Roman"/>
                <a:cs typeface="Times New Roman"/>
              </a:rPr>
              <a:t>năm sản </a:t>
            </a:r>
            <a:r>
              <a:rPr sz="1200" dirty="0">
                <a:latin typeface="Times New Roman"/>
                <a:cs typeface="Times New Roman"/>
              </a:rPr>
              <a:t>xuất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tô) </a:t>
            </a:r>
            <a:r>
              <a:rPr sz="1200" spc="-5" dirty="0">
                <a:latin typeface="Times New Roman"/>
                <a:cs typeface="Times New Roman"/>
              </a:rPr>
              <a:t>là: </a:t>
            </a:r>
            <a:r>
              <a:rPr sz="1200" dirty="0">
                <a:latin typeface="Times New Roman"/>
                <a:cs typeface="Times New Roman"/>
              </a:rPr>
              <a:t>không quá 25 </a:t>
            </a:r>
            <a:r>
              <a:rPr sz="1200" spc="-5" dirty="0">
                <a:latin typeface="Times New Roman"/>
                <a:cs typeface="Times New Roman"/>
              </a:rPr>
              <a:t>năm </a:t>
            </a:r>
            <a:r>
              <a:rPr sz="1200" dirty="0">
                <a:latin typeface="Times New Roman"/>
                <a:cs typeface="Times New Roman"/>
              </a:rPr>
              <a:t>đối vói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chở hàng, </a:t>
            </a:r>
            <a:r>
              <a:rPr sz="1200" dirty="0">
                <a:latin typeface="Times New Roman"/>
                <a:cs typeface="Times New Roman"/>
              </a:rPr>
              <a:t>không quá 20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năm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25</a:t>
            </a:fld>
            <a:endParaRPr spc="-35" dirty="0"/>
          </a:p>
        </p:txBody>
      </p:sp>
      <p:sp>
        <p:nvSpPr>
          <p:cNvPr id="2" name="object 2"/>
          <p:cNvSpPr txBox="1"/>
          <p:nvPr/>
        </p:nvSpPr>
        <p:spPr>
          <a:xfrm>
            <a:off x="1247952" y="856234"/>
            <a:ext cx="5608320" cy="8861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" algn="just">
              <a:lnSpc>
                <a:spcPct val="11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đối với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 err="1">
                <a:latin typeface="Times New Roman"/>
                <a:cs typeface="Times New Roman"/>
              </a:rPr>
              <a:t>chở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ng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ời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 không quá 17 </a:t>
            </a:r>
            <a:r>
              <a:rPr sz="1200" spc="-5" dirty="0">
                <a:latin typeface="Times New Roman"/>
                <a:cs typeface="Times New Roman"/>
              </a:rPr>
              <a:t>năm </a:t>
            </a:r>
            <a:r>
              <a:rPr sz="1200" dirty="0">
                <a:latin typeface="Times New Roman"/>
                <a:cs typeface="Times New Roman"/>
              </a:rPr>
              <a:t>đối với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chuyển </a:t>
            </a:r>
            <a:r>
              <a:rPr sz="1200" dirty="0">
                <a:latin typeface="Times New Roman"/>
                <a:cs typeface="Times New Roman"/>
              </a:rPr>
              <a:t>đổi </a:t>
            </a:r>
            <a:r>
              <a:rPr sz="1200" spc="-5" dirty="0">
                <a:latin typeface="Times New Roman"/>
                <a:cs typeface="Times New Roman"/>
              </a:rPr>
              <a:t>công </a:t>
            </a:r>
            <a:r>
              <a:rPr sz="1200" dirty="0">
                <a:latin typeface="Times New Roman"/>
                <a:cs typeface="Times New Roman"/>
              </a:rPr>
              <a:t>năng </a:t>
            </a:r>
            <a:r>
              <a:rPr sz="1200" spc="-90" dirty="0">
                <a:latin typeface="Times New Roman"/>
                <a:cs typeface="Times New Roman"/>
              </a:rPr>
              <a:t>từ 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khác </a:t>
            </a:r>
            <a:r>
              <a:rPr sz="1200" dirty="0">
                <a:latin typeface="Times New Roman"/>
                <a:cs typeface="Times New Roman"/>
              </a:rPr>
              <a:t>thành xe ô tô </a:t>
            </a:r>
            <a:r>
              <a:rPr sz="1200" dirty="0" err="1">
                <a:latin typeface="Times New Roman"/>
                <a:cs typeface="Times New Roman"/>
              </a:rPr>
              <a:t>chở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ngày 01 tháng 01 năm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2002.</a:t>
            </a:r>
          </a:p>
          <a:p>
            <a:pPr marL="12700" marR="6985" indent="456565" algn="just">
              <a:lnSpc>
                <a:spcPct val="109700"/>
              </a:lnSpc>
              <a:spcBef>
                <a:spcPts val="605"/>
              </a:spcBef>
            </a:pPr>
            <a:r>
              <a:rPr sz="1200" dirty="0">
                <a:latin typeface="Times New Roman"/>
                <a:cs typeface="Times New Roman"/>
              </a:rPr>
              <a:t>4. </a:t>
            </a:r>
            <a:r>
              <a:rPr sz="1200" spc="-5" dirty="0" err="1">
                <a:latin typeface="Times New Roman"/>
                <a:cs typeface="Times New Roman"/>
              </a:rPr>
              <a:t>Bộ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ởng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Bộ Giao </a:t>
            </a:r>
            <a:r>
              <a:rPr sz="1200" dirty="0">
                <a:latin typeface="Times New Roman"/>
                <a:cs typeface="Times New Roman"/>
              </a:rPr>
              <a:t>thông vận tải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spc="5" dirty="0">
                <a:latin typeface="Times New Roman"/>
                <a:cs typeface="Times New Roman"/>
              </a:rPr>
              <a:t>về </a:t>
            </a:r>
            <a:r>
              <a:rPr sz="1200" spc="-5" dirty="0" err="1">
                <a:latin typeface="Times New Roman"/>
                <a:cs typeface="Times New Roman"/>
              </a:rPr>
              <a:t>chất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toàn </a:t>
            </a:r>
            <a:r>
              <a:rPr sz="1200" spc="10" dirty="0">
                <a:latin typeface="Times New Roman"/>
                <a:cs typeface="Times New Roman"/>
              </a:rPr>
              <a:t>kỹ </a:t>
            </a:r>
            <a:r>
              <a:rPr sz="1200" dirty="0">
                <a:latin typeface="Times New Roman"/>
                <a:cs typeface="Times New Roman"/>
              </a:rPr>
              <a:t>thuật và </a:t>
            </a:r>
            <a:r>
              <a:rPr sz="1200" spc="-130" dirty="0">
                <a:latin typeface="Times New Roman"/>
                <a:cs typeface="Times New Roman"/>
              </a:rPr>
              <a:t>bảo  </a:t>
            </a:r>
            <a:r>
              <a:rPr sz="1200" dirty="0">
                <a:latin typeface="Times New Roman"/>
                <a:cs typeface="Times New Roman"/>
              </a:rPr>
              <a:t>vệ </a:t>
            </a:r>
            <a:r>
              <a:rPr sz="1200" dirty="0" err="1">
                <a:latin typeface="Times New Roman"/>
                <a:cs typeface="Times New Roman"/>
              </a:rPr>
              <a:t>môi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ờng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</a:t>
            </a:r>
            <a:r>
              <a:rPr sz="1200" spc="-5" dirty="0" err="1">
                <a:latin typeface="Times New Roman"/>
                <a:cs typeface="Times New Roman"/>
              </a:rPr>
              <a:t>giới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thông, </a:t>
            </a:r>
            <a:r>
              <a:rPr sz="1200" dirty="0">
                <a:latin typeface="Times New Roman"/>
                <a:cs typeface="Times New Roman"/>
              </a:rPr>
              <a:t>trừ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</a:t>
            </a:r>
            <a:r>
              <a:rPr sz="1200" dirty="0">
                <a:latin typeface="Times New Roman"/>
                <a:cs typeface="Times New Roman"/>
              </a:rPr>
              <a:t>giới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quân </a:t>
            </a:r>
            <a:r>
              <a:rPr sz="1200" spc="-95" dirty="0">
                <a:latin typeface="Times New Roman"/>
                <a:cs typeface="Times New Roman"/>
              </a:rPr>
              <a:t>đội,  </a:t>
            </a:r>
            <a:r>
              <a:rPr sz="1200" spc="-5" dirty="0">
                <a:latin typeface="Times New Roman"/>
                <a:cs typeface="Times New Roman"/>
              </a:rPr>
              <a:t>công an 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-5" dirty="0">
                <a:latin typeface="Times New Roman"/>
                <a:cs typeface="Times New Roman"/>
              </a:rPr>
              <a:t>vào </a:t>
            </a:r>
            <a:r>
              <a:rPr sz="1200" dirty="0">
                <a:latin typeface="Times New Roman"/>
                <a:cs typeface="Times New Roman"/>
              </a:rPr>
              <a:t>mục đích quốc phòng</a:t>
            </a:r>
            <a:r>
              <a:rPr sz="1400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an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ninh</a:t>
            </a:r>
            <a:r>
              <a:rPr sz="1400" dirty="0">
                <a:latin typeface="Times New Roman"/>
                <a:cs typeface="Times New Roman"/>
              </a:rPr>
              <a:t>.</a:t>
            </a:r>
          </a:p>
          <a:p>
            <a:pPr marL="278765" lvl="1" indent="-266700">
              <a:lnSpc>
                <a:spcPct val="100000"/>
              </a:lnSpc>
              <a:spcBef>
                <a:spcPts val="785"/>
              </a:spcBef>
              <a:buAutoNum type="arabicPeriod" startAt="2"/>
              <a:tabLst>
                <a:tab pos="279400" algn="l"/>
              </a:tabLst>
            </a:pPr>
            <a:r>
              <a:rPr sz="1200" spc="-5" dirty="0">
                <a:latin typeface="Times New Roman"/>
                <a:cs typeface="Times New Roman"/>
              </a:rPr>
              <a:t>ĐIỀU KIỆN THAM GIA GIAO THÔNG </a:t>
            </a:r>
            <a:r>
              <a:rPr sz="1200" dirty="0">
                <a:latin typeface="Times New Roman"/>
                <a:cs typeface="Times New Roman"/>
              </a:rPr>
              <a:t>CỦA </a:t>
            </a: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</a:t>
            </a:r>
            <a:r>
              <a:rPr sz="1200" spc="-5" dirty="0">
                <a:latin typeface="Times New Roman"/>
                <a:cs typeface="Times New Roman"/>
              </a:rPr>
              <a:t>TÔ TẬP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</a:t>
            </a:r>
          </a:p>
          <a:p>
            <a:pPr marL="12700" marR="6985" indent="356235" algn="just">
              <a:lnSpc>
                <a:spcPct val="110800"/>
              </a:lnSpc>
              <a:spcBef>
                <a:spcPts val="590"/>
              </a:spcBef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tập lái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công cộng (xe để </a:t>
            </a:r>
            <a:r>
              <a:rPr sz="1200" spc="5" dirty="0">
                <a:latin typeface="Times New Roman"/>
                <a:cs typeface="Times New Roman"/>
              </a:rPr>
              <a:t>dạy </a:t>
            </a:r>
            <a:r>
              <a:rPr sz="1200" dirty="0">
                <a:latin typeface="Times New Roman"/>
                <a:cs typeface="Times New Roman"/>
              </a:rPr>
              <a:t>lái xe), ngoài việc </a:t>
            </a:r>
            <a:r>
              <a:rPr sz="1200" spc="-55" dirty="0">
                <a:latin typeface="Times New Roman"/>
                <a:cs typeface="Times New Roman"/>
              </a:rPr>
              <a:t>phải  </a:t>
            </a:r>
            <a:r>
              <a:rPr sz="1200" spc="-5" dirty="0">
                <a:latin typeface="Times New Roman"/>
                <a:cs typeface="Times New Roman"/>
              </a:rPr>
              <a:t>đáp </a:t>
            </a:r>
            <a:r>
              <a:rPr sz="1200" dirty="0">
                <a:latin typeface="Times New Roman"/>
                <a:cs typeface="Times New Roman"/>
              </a:rPr>
              <a:t>ứng điều </a:t>
            </a:r>
            <a:r>
              <a:rPr sz="1200" spc="-5" dirty="0">
                <a:latin typeface="Times New Roman"/>
                <a:cs typeface="Times New Roman"/>
              </a:rPr>
              <a:t>kiện </a:t>
            </a:r>
            <a:r>
              <a:rPr sz="1200" dirty="0">
                <a:latin typeface="Times New Roman"/>
                <a:cs typeface="Times New Roman"/>
              </a:rPr>
              <a:t>tham gia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tại </a:t>
            </a:r>
            <a:r>
              <a:rPr sz="1200" dirty="0">
                <a:latin typeface="Times New Roman"/>
                <a:cs typeface="Times New Roman"/>
              </a:rPr>
              <a:t>mục 3.1 </a:t>
            </a:r>
            <a:r>
              <a:rPr sz="1200" spc="-5" dirty="0">
                <a:latin typeface="Times New Roman"/>
                <a:cs typeface="Times New Roman"/>
              </a:rPr>
              <a:t>còn phải </a:t>
            </a:r>
            <a:r>
              <a:rPr sz="1200" dirty="0">
                <a:latin typeface="Times New Roman"/>
                <a:cs typeface="Times New Roman"/>
              </a:rPr>
              <a:t>bảo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đảm:</a:t>
            </a:r>
          </a:p>
          <a:p>
            <a:pPr marL="12700" marR="12065" lvl="2" indent="356235" algn="just">
              <a:lnSpc>
                <a:spcPct val="110000"/>
              </a:lnSpc>
              <a:spcBef>
                <a:spcPts val="600"/>
              </a:spcBef>
              <a:buAutoNum type="alphaLcParenR"/>
              <a:tabLst>
                <a:tab pos="528320" algn="l"/>
              </a:tabLst>
            </a:pPr>
            <a:r>
              <a:rPr sz="1200" dirty="0">
                <a:latin typeface="Times New Roman"/>
                <a:cs typeface="Times New Roman"/>
              </a:rPr>
              <a:t>Có giấy chứng nhận kiểm định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toàn </a:t>
            </a:r>
            <a:r>
              <a:rPr sz="1200" spc="10" dirty="0">
                <a:latin typeface="Times New Roman"/>
                <a:cs typeface="Times New Roman"/>
              </a:rPr>
              <a:t>kỹ </a:t>
            </a:r>
            <a:r>
              <a:rPr sz="1200" dirty="0">
                <a:latin typeface="Times New Roman"/>
                <a:cs typeface="Times New Roman"/>
              </a:rPr>
              <a:t>thuật và </a:t>
            </a:r>
            <a:r>
              <a:rPr sz="1200" spc="-5" dirty="0">
                <a:latin typeface="Times New Roman"/>
                <a:cs typeface="Times New Roman"/>
              </a:rPr>
              <a:t>bảo </a:t>
            </a:r>
            <a:r>
              <a:rPr sz="1200" dirty="0">
                <a:latin typeface="Times New Roman"/>
                <a:cs typeface="Times New Roman"/>
              </a:rPr>
              <a:t>vệ </a:t>
            </a:r>
            <a:r>
              <a:rPr sz="1200" dirty="0" err="1">
                <a:latin typeface="Times New Roman"/>
                <a:cs typeface="Times New Roman"/>
              </a:rPr>
              <a:t>môi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ph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ơng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spc="-114" dirty="0">
                <a:latin typeface="Times New Roman"/>
                <a:cs typeface="Times New Roman"/>
              </a:rPr>
              <a:t>tiện 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cơ </a:t>
            </a:r>
            <a:r>
              <a:rPr sz="1200" spc="-5" dirty="0" err="1">
                <a:latin typeface="Times New Roman"/>
                <a:cs typeface="Times New Roman"/>
              </a:rPr>
              <a:t>giới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bộ;</a:t>
            </a:r>
          </a:p>
          <a:p>
            <a:pPr marL="12700" marR="8890" lvl="2" indent="356235" algn="just">
              <a:lnSpc>
                <a:spcPct val="110300"/>
              </a:lnSpc>
              <a:spcBef>
                <a:spcPts val="600"/>
              </a:spcBef>
              <a:buAutoNum type="alphaLcParenR"/>
              <a:tabLst>
                <a:tab pos="537210" algn="l"/>
              </a:tabLst>
            </a:pPr>
            <a:r>
              <a:rPr sz="1200" dirty="0">
                <a:latin typeface="Times New Roman"/>
                <a:cs typeface="Times New Roman"/>
              </a:rPr>
              <a:t>Có hệ thống </a:t>
            </a:r>
            <a:r>
              <a:rPr sz="1200" spc="-5" dirty="0">
                <a:latin typeface="Times New Roman"/>
                <a:cs typeface="Times New Roman"/>
              </a:rPr>
              <a:t>phanh </a:t>
            </a:r>
            <a:r>
              <a:rPr sz="1200" dirty="0">
                <a:latin typeface="Times New Roman"/>
                <a:cs typeface="Times New Roman"/>
              </a:rPr>
              <a:t>phụ bố trí </a:t>
            </a:r>
            <a:r>
              <a:rPr sz="1200" spc="-5" dirty="0">
                <a:latin typeface="Times New Roman"/>
                <a:cs typeface="Times New Roman"/>
              </a:rPr>
              <a:t>bên ghế ngồi của giáo </a:t>
            </a:r>
            <a:r>
              <a:rPr sz="1200" dirty="0">
                <a:latin typeface="Times New Roman"/>
                <a:cs typeface="Times New Roman"/>
              </a:rPr>
              <a:t>viên </a:t>
            </a:r>
            <a:r>
              <a:rPr sz="1200" spc="5" dirty="0">
                <a:latin typeface="Times New Roman"/>
                <a:cs typeface="Times New Roman"/>
              </a:rPr>
              <a:t>dạy </a:t>
            </a:r>
            <a:r>
              <a:rPr sz="1200" dirty="0">
                <a:latin typeface="Times New Roman"/>
                <a:cs typeface="Times New Roman"/>
              </a:rPr>
              <a:t>thực </a:t>
            </a:r>
            <a:r>
              <a:rPr sz="1200" spc="-5" dirty="0">
                <a:latin typeface="Times New Roman"/>
                <a:cs typeface="Times New Roman"/>
              </a:rPr>
              <a:t>hành </a:t>
            </a:r>
            <a:r>
              <a:rPr sz="1200" dirty="0">
                <a:latin typeface="Times New Roman"/>
                <a:cs typeface="Times New Roman"/>
              </a:rPr>
              <a:t>lái xe, </a:t>
            </a:r>
            <a:r>
              <a:rPr sz="1200" spc="-5" dirty="0">
                <a:latin typeface="Times New Roman"/>
                <a:cs typeface="Times New Roman"/>
              </a:rPr>
              <a:t>kết  cấu </a:t>
            </a:r>
            <a:r>
              <a:rPr sz="1200" dirty="0">
                <a:latin typeface="Times New Roman"/>
                <a:cs typeface="Times New Roman"/>
              </a:rPr>
              <a:t>chắc chắn, thuận tiện,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toàn, </a:t>
            </a:r>
            <a:r>
              <a:rPr sz="1200" spc="-5" dirty="0">
                <a:latin typeface="Times New Roman"/>
                <a:cs typeface="Times New Roman"/>
              </a:rPr>
              <a:t>bảo </a:t>
            </a:r>
            <a:r>
              <a:rPr sz="1200" dirty="0">
                <a:latin typeface="Times New Roman"/>
                <a:cs typeface="Times New Roman"/>
              </a:rPr>
              <a:t>đảm hiệu quả </a:t>
            </a:r>
            <a:r>
              <a:rPr sz="1200" spc="-5" dirty="0">
                <a:latin typeface="Times New Roman"/>
                <a:cs typeface="Times New Roman"/>
              </a:rPr>
              <a:t>phanh </a:t>
            </a:r>
            <a:r>
              <a:rPr sz="1200" dirty="0">
                <a:latin typeface="Times New Roman"/>
                <a:cs typeface="Times New Roman"/>
              </a:rPr>
              <a:t>trong quá trình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dirty="0" err="1">
                <a:latin typeface="Times New Roman"/>
                <a:cs typeface="Times New Roman"/>
              </a:rPr>
              <a:t>và</a:t>
            </a:r>
            <a:r>
              <a:rPr sz="1200" dirty="0">
                <a:latin typeface="Times New Roman"/>
                <a:cs typeface="Times New Roman"/>
              </a:rPr>
              <a:t> 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ghi vào </a:t>
            </a:r>
            <a:r>
              <a:rPr sz="1200" dirty="0">
                <a:latin typeface="Times New Roman"/>
                <a:cs typeface="Times New Roman"/>
              </a:rPr>
              <a:t>Sổ chứng nhận kiểm định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toàn </a:t>
            </a:r>
            <a:r>
              <a:rPr sz="1200" spc="5" dirty="0">
                <a:latin typeface="Times New Roman"/>
                <a:cs typeface="Times New Roman"/>
              </a:rPr>
              <a:t>kỹ </a:t>
            </a:r>
            <a:r>
              <a:rPr sz="1200" dirty="0">
                <a:latin typeface="Times New Roman"/>
                <a:cs typeface="Times New Roman"/>
              </a:rPr>
              <a:t>thuật và </a:t>
            </a:r>
            <a:r>
              <a:rPr sz="1200" spc="-5" dirty="0">
                <a:latin typeface="Times New Roman"/>
                <a:cs typeface="Times New Roman"/>
              </a:rPr>
              <a:t>bảo </a:t>
            </a:r>
            <a:r>
              <a:rPr sz="1200" dirty="0">
                <a:latin typeface="Times New Roman"/>
                <a:cs typeface="Times New Roman"/>
              </a:rPr>
              <a:t>vệ </a:t>
            </a:r>
            <a:r>
              <a:rPr sz="1200" dirty="0" err="1">
                <a:latin typeface="Times New Roman"/>
                <a:cs typeface="Times New Roman"/>
              </a:rPr>
              <a:t>môi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ờng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lang="en-US" sz="1200" spc="-55" dirty="0">
                <a:latin typeface="Times New Roman"/>
                <a:cs typeface="Times New Roman"/>
              </a:rPr>
              <a:t> </a:t>
            </a:r>
            <a:r>
              <a:rPr lang="en-US" sz="1200" spc="-55" dirty="0" err="1" smtClean="0">
                <a:latin typeface="Times New Roman"/>
                <a:cs typeface="Times New Roman"/>
              </a:rPr>
              <a:t>tiện</a:t>
            </a:r>
            <a:r>
              <a:rPr lang="en-US"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cơ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giới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bộ;</a:t>
            </a:r>
          </a:p>
          <a:p>
            <a:pPr marL="525145" lvl="2" indent="-156845" algn="just">
              <a:lnSpc>
                <a:spcPct val="100000"/>
              </a:lnSpc>
              <a:spcBef>
                <a:spcPts val="740"/>
              </a:spcBef>
              <a:buAutoNum type="alphaLcParenR"/>
              <a:tabLst>
                <a:tab pos="525780" algn="l"/>
              </a:tabLst>
            </a:pPr>
            <a:r>
              <a:rPr sz="1200" dirty="0">
                <a:latin typeface="Times New Roman"/>
                <a:cs typeface="Times New Roman"/>
              </a:rPr>
              <a:t>Thùng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có mui </a:t>
            </a:r>
            <a:r>
              <a:rPr sz="1200" dirty="0" err="1">
                <a:latin typeface="Times New Roman"/>
                <a:cs typeface="Times New Roman"/>
              </a:rPr>
              <a:t>che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m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smtClean="0">
                <a:latin typeface="Times New Roman"/>
                <a:cs typeface="Times New Roman"/>
              </a:rPr>
              <a:t>a</a:t>
            </a:r>
            <a:r>
              <a:rPr sz="1200" spc="-80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nắng và </a:t>
            </a:r>
            <a:r>
              <a:rPr sz="1200" spc="-5" dirty="0">
                <a:latin typeface="Times New Roman"/>
                <a:cs typeface="Times New Roman"/>
              </a:rPr>
              <a:t>ghế </a:t>
            </a:r>
            <a:r>
              <a:rPr sz="1200" dirty="0">
                <a:latin typeface="Times New Roman"/>
                <a:cs typeface="Times New Roman"/>
              </a:rPr>
              <a:t>ngồi </a:t>
            </a:r>
            <a:r>
              <a:rPr sz="1200" spc="-5" dirty="0">
                <a:latin typeface="Times New Roman"/>
                <a:cs typeface="Times New Roman"/>
              </a:rPr>
              <a:t>chắc </a:t>
            </a:r>
            <a:r>
              <a:rPr sz="1200" dirty="0">
                <a:latin typeface="Times New Roman"/>
                <a:cs typeface="Times New Roman"/>
              </a:rPr>
              <a:t>chắn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1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học;</a:t>
            </a:r>
          </a:p>
          <a:p>
            <a:pPr marL="12700" marR="5715" lvl="2" indent="356235" algn="just">
              <a:lnSpc>
                <a:spcPct val="110800"/>
              </a:lnSpc>
              <a:spcBef>
                <a:spcPts val="590"/>
              </a:spcBef>
              <a:buAutoNum type="alphaLcParenR"/>
              <a:tabLst>
                <a:tab pos="540385" algn="l"/>
              </a:tabLst>
            </a:pPr>
            <a:r>
              <a:rPr sz="1200" spc="-5" dirty="0">
                <a:latin typeface="Times New Roman"/>
                <a:cs typeface="Times New Roman"/>
              </a:rPr>
              <a:t>Hai bên cánh </a:t>
            </a:r>
            <a:r>
              <a:rPr sz="1200" dirty="0">
                <a:latin typeface="Times New Roman"/>
                <a:cs typeface="Times New Roman"/>
              </a:rPr>
              <a:t>cửa hoặc </a:t>
            </a:r>
            <a:r>
              <a:rPr sz="1200" spc="-5" dirty="0">
                <a:latin typeface="Times New Roman"/>
                <a:cs typeface="Times New Roman"/>
              </a:rPr>
              <a:t>hai bên </a:t>
            </a:r>
            <a:r>
              <a:rPr sz="1200" dirty="0">
                <a:latin typeface="Times New Roman"/>
                <a:cs typeface="Times New Roman"/>
              </a:rPr>
              <a:t>thành xe, kể </a:t>
            </a:r>
            <a:r>
              <a:rPr sz="1200" spc="-5" dirty="0">
                <a:latin typeface="Times New Roman"/>
                <a:cs typeface="Times New Roman"/>
              </a:rPr>
              <a:t>cả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hợp đồng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kẻ tên </a:t>
            </a:r>
            <a:r>
              <a:rPr sz="1200" spc="-5" dirty="0">
                <a:latin typeface="Times New Roman"/>
                <a:cs typeface="Times New Roman"/>
              </a:rPr>
              <a:t>cơ sở đào  </a:t>
            </a:r>
            <a:r>
              <a:rPr sz="1200" dirty="0">
                <a:latin typeface="Times New Roman"/>
                <a:cs typeface="Times New Roman"/>
              </a:rPr>
              <a:t>tạo, </a:t>
            </a:r>
            <a:r>
              <a:rPr sz="1200" spc="-5" dirty="0">
                <a:latin typeface="Times New Roman"/>
                <a:cs typeface="Times New Roman"/>
              </a:rPr>
              <a:t>cơ quan quản </a:t>
            </a:r>
            <a:r>
              <a:rPr sz="1200" spc="10" dirty="0">
                <a:latin typeface="Times New Roman"/>
                <a:cs typeface="Times New Roman"/>
              </a:rPr>
              <a:t>lý </a:t>
            </a:r>
            <a:r>
              <a:rPr sz="1200" dirty="0">
                <a:latin typeface="Times New Roman"/>
                <a:cs typeface="Times New Roman"/>
              </a:rPr>
              <a:t>trực </a:t>
            </a:r>
            <a:r>
              <a:rPr sz="1200" spc="-5" dirty="0">
                <a:latin typeface="Times New Roman"/>
                <a:cs typeface="Times New Roman"/>
              </a:rPr>
              <a:t>tiếp </a:t>
            </a:r>
            <a:r>
              <a:rPr sz="1200" dirty="0">
                <a:latin typeface="Times New Roman"/>
                <a:cs typeface="Times New Roman"/>
              </a:rPr>
              <a:t>và điện </a:t>
            </a:r>
            <a:r>
              <a:rPr sz="1200" spc="-5" dirty="0">
                <a:latin typeface="Times New Roman"/>
                <a:cs typeface="Times New Roman"/>
              </a:rPr>
              <a:t>thoại </a:t>
            </a:r>
            <a:r>
              <a:rPr sz="1200" dirty="0">
                <a:latin typeface="Times New Roman"/>
                <a:cs typeface="Times New Roman"/>
              </a:rPr>
              <a:t>liên </a:t>
            </a:r>
            <a:r>
              <a:rPr sz="1200" spc="-5" dirty="0">
                <a:latin typeface="Times New Roman"/>
                <a:cs typeface="Times New Roman"/>
              </a:rPr>
              <a:t>lạc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" dirty="0">
                <a:latin typeface="Times New Roman"/>
                <a:cs typeface="Times New Roman"/>
              </a:rPr>
              <a:t>mẫu </a:t>
            </a:r>
            <a:r>
              <a:rPr sz="1200" dirty="0">
                <a:latin typeface="Times New Roman"/>
                <a:cs typeface="Times New Roman"/>
              </a:rPr>
              <a:t>quy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định;</a:t>
            </a:r>
          </a:p>
          <a:p>
            <a:pPr marL="12700" marR="5080" lvl="2" indent="356235" algn="just">
              <a:lnSpc>
                <a:spcPct val="110000"/>
              </a:lnSpc>
              <a:spcBef>
                <a:spcPts val="600"/>
              </a:spcBef>
              <a:buAutoNum type="alphaLcParenR"/>
              <a:tabLst>
                <a:tab pos="529590" algn="l"/>
              </a:tabLst>
            </a:pPr>
            <a:r>
              <a:rPr sz="1200" dirty="0">
                <a:latin typeface="Times New Roman"/>
                <a:cs typeface="Times New Roman"/>
              </a:rPr>
              <a:t>Có 02 biển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“TẬP LÁI”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làm bằng kim loại, </a:t>
            </a:r>
            <a:r>
              <a:rPr sz="1200" spc="-5" dirty="0">
                <a:latin typeface="Times New Roman"/>
                <a:cs typeface="Times New Roman"/>
              </a:rPr>
              <a:t>nền </a:t>
            </a:r>
            <a:r>
              <a:rPr sz="1200" dirty="0">
                <a:latin typeface="Times New Roman"/>
                <a:cs typeface="Times New Roman"/>
              </a:rPr>
              <a:t>mầu xanh, chữ mầu </a:t>
            </a:r>
            <a:r>
              <a:rPr sz="1200" spc="-40" dirty="0">
                <a:latin typeface="Times New Roman"/>
                <a:cs typeface="Times New Roman"/>
              </a:rPr>
              <a:t>trắng  </a:t>
            </a:r>
            <a:r>
              <a:rPr sz="1200" dirty="0">
                <a:latin typeface="Times New Roman"/>
                <a:cs typeface="Times New Roman"/>
              </a:rPr>
              <a:t>lắp </a:t>
            </a:r>
            <a:r>
              <a:rPr sz="1200" spc="-5" dirty="0">
                <a:latin typeface="Times New Roman"/>
                <a:cs typeface="Times New Roman"/>
              </a:rPr>
              <a:t>cố </a:t>
            </a:r>
            <a:r>
              <a:rPr sz="1200" dirty="0">
                <a:latin typeface="Times New Roman"/>
                <a:cs typeface="Times New Roman"/>
              </a:rPr>
              <a:t>định ở </a:t>
            </a:r>
            <a:r>
              <a:rPr sz="1200" dirty="0" err="1">
                <a:latin typeface="Times New Roman"/>
                <a:cs typeface="Times New Roman"/>
              </a:rPr>
              <a:t>phía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 phía </a:t>
            </a:r>
            <a:r>
              <a:rPr sz="1200" spc="-5" dirty="0">
                <a:latin typeface="Times New Roman"/>
                <a:cs typeface="Times New Roman"/>
              </a:rPr>
              <a:t>sau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5" dirty="0">
                <a:latin typeface="Times New Roman"/>
                <a:cs typeface="Times New Roman"/>
              </a:rPr>
              <a:t>quy định, </a:t>
            </a:r>
            <a:r>
              <a:rPr sz="1200" dirty="0">
                <a:latin typeface="Times New Roman"/>
                <a:cs typeface="Times New Roman"/>
              </a:rPr>
              <a:t>không trùng với vị trí lắp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75" dirty="0">
                <a:latin typeface="Times New Roman"/>
                <a:cs typeface="Times New Roman"/>
              </a:rPr>
              <a:t>số  </a:t>
            </a:r>
            <a:r>
              <a:rPr sz="1200" spc="-5" dirty="0">
                <a:latin typeface="Times New Roman"/>
                <a:cs typeface="Times New Roman"/>
              </a:rPr>
              <a:t>đăng </a:t>
            </a:r>
            <a:r>
              <a:rPr sz="1200" spc="10" dirty="0">
                <a:latin typeface="Times New Roman"/>
                <a:cs typeface="Times New Roman"/>
              </a:rPr>
              <a:t>ký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-5" dirty="0">
                <a:latin typeface="Times New Roman"/>
                <a:cs typeface="Times New Roman"/>
              </a:rPr>
              <a:t>dán </a:t>
            </a:r>
            <a:r>
              <a:rPr sz="1200" dirty="0">
                <a:latin typeface="Times New Roman"/>
                <a:cs typeface="Times New Roman"/>
              </a:rPr>
              <a:t>lên kính phía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sau;</a:t>
            </a:r>
            <a:endParaRPr sz="1200" dirty="0">
              <a:latin typeface="Times New Roman"/>
              <a:cs typeface="Times New Roman"/>
            </a:endParaRPr>
          </a:p>
          <a:p>
            <a:pPr marL="12700" marR="7620" indent="356235" algn="just">
              <a:lnSpc>
                <a:spcPct val="110000"/>
              </a:lnSpc>
              <a:spcBef>
                <a:spcPts val="615"/>
              </a:spcBef>
            </a:pPr>
            <a:r>
              <a:rPr sz="1200" spc="-10" dirty="0">
                <a:latin typeface="Times New Roman"/>
                <a:cs typeface="Times New Roman"/>
              </a:rPr>
              <a:t>g) </a:t>
            </a:r>
            <a:r>
              <a:rPr sz="1200" dirty="0">
                <a:latin typeface="Times New Roman"/>
                <a:cs typeface="Times New Roman"/>
              </a:rPr>
              <a:t>Có giấy phép tập lái do Tổng </a:t>
            </a:r>
            <a:r>
              <a:rPr sz="1200" spc="-5" dirty="0" err="1">
                <a:latin typeface="Times New Roman"/>
                <a:cs typeface="Times New Roman"/>
              </a:rPr>
              <a:t>cục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Việt Nam hoặc </a:t>
            </a:r>
            <a:r>
              <a:rPr sz="1200" dirty="0">
                <a:latin typeface="Times New Roman"/>
                <a:cs typeface="Times New Roman"/>
              </a:rPr>
              <a:t>Sở </a:t>
            </a:r>
            <a:r>
              <a:rPr sz="1200" spc="-5" dirty="0">
                <a:latin typeface="Times New Roman"/>
                <a:cs typeface="Times New Roman"/>
              </a:rPr>
              <a:t>Giao thông vận </a:t>
            </a:r>
            <a:r>
              <a:rPr sz="1200" spc="-50" dirty="0">
                <a:latin typeface="Times New Roman"/>
                <a:cs typeface="Times New Roman"/>
              </a:rPr>
              <a:t>tải  </a:t>
            </a:r>
            <a:r>
              <a:rPr sz="1200" spc="-5" dirty="0">
                <a:latin typeface="Times New Roman"/>
                <a:cs typeface="Times New Roman"/>
              </a:rPr>
              <a:t>cấp </a:t>
            </a:r>
            <a:r>
              <a:rPr sz="1200" dirty="0">
                <a:latin typeface="Times New Roman"/>
                <a:cs typeface="Times New Roman"/>
              </a:rPr>
              <a:t>và trong giấy phép </a:t>
            </a:r>
            <a:r>
              <a:rPr sz="1200" dirty="0" err="1">
                <a:latin typeface="Times New Roman"/>
                <a:cs typeface="Times New Roman"/>
              </a:rPr>
              <a:t>phải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đ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ợc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ghi </a:t>
            </a:r>
            <a:r>
              <a:rPr sz="1200" dirty="0">
                <a:latin typeface="Times New Roman"/>
                <a:cs typeface="Times New Roman"/>
              </a:rPr>
              <a:t>rõ </a:t>
            </a:r>
            <a:r>
              <a:rPr sz="1200" spc="-5" dirty="0" err="1">
                <a:latin typeface="Times New Roman"/>
                <a:cs typeface="Times New Roman"/>
              </a:rPr>
              <a:t>tuyến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tập lái, thời </a:t>
            </a:r>
            <a:r>
              <a:rPr sz="1200" spc="-5" dirty="0" err="1">
                <a:latin typeface="Times New Roman"/>
                <a:cs typeface="Times New Roman"/>
              </a:rPr>
              <a:t>hạn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t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ơng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ứng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thời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gian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phép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10" dirty="0" smtClean="0">
                <a:latin typeface="Times New Roman"/>
                <a:cs typeface="Times New Roman"/>
              </a:rPr>
              <a:t>l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u </a:t>
            </a:r>
            <a:r>
              <a:rPr sz="1200" spc="-5" dirty="0">
                <a:latin typeface="Times New Roman"/>
                <a:cs typeface="Times New Roman"/>
              </a:rPr>
              <a:t>hành của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tập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lái.</a:t>
            </a:r>
            <a:endParaRPr sz="1200" dirty="0">
              <a:latin typeface="Times New Roman"/>
              <a:cs typeface="Times New Roman"/>
            </a:endParaRPr>
          </a:p>
          <a:p>
            <a:pPr marL="278765" lvl="1" indent="-266700">
              <a:lnSpc>
                <a:spcPct val="100000"/>
              </a:lnSpc>
              <a:spcBef>
                <a:spcPts val="745"/>
              </a:spcBef>
              <a:buAutoNum type="arabicPeriod" startAt="3"/>
              <a:tabLst>
                <a:tab pos="279400" algn="l"/>
              </a:tabLst>
            </a:pPr>
            <a:r>
              <a:rPr sz="1200" spc="-5" dirty="0">
                <a:latin typeface="Times New Roman"/>
                <a:cs typeface="Times New Roman"/>
              </a:rPr>
              <a:t>CẤP, </a:t>
            </a:r>
            <a:r>
              <a:rPr sz="1200" dirty="0">
                <a:latin typeface="Times New Roman"/>
                <a:cs typeface="Times New Roman"/>
              </a:rPr>
              <a:t>THU HỒI </a:t>
            </a:r>
            <a:r>
              <a:rPr sz="1200" spc="-5" dirty="0">
                <a:latin typeface="Times New Roman"/>
                <a:cs typeface="Times New Roman"/>
              </a:rPr>
              <a:t>ĐĂNG KÝ VÀ BIỂN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SỐ</a:t>
            </a:r>
            <a:endParaRPr sz="1200" dirty="0">
              <a:latin typeface="Times New Roman"/>
              <a:cs typeface="Times New Roman"/>
            </a:endParaRPr>
          </a:p>
          <a:p>
            <a:pPr marL="12700" marR="6985" lvl="2" indent="456565" algn="just">
              <a:lnSpc>
                <a:spcPct val="110100"/>
              </a:lnSpc>
              <a:spcBef>
                <a:spcPts val="610"/>
              </a:spcBef>
              <a:buAutoNum type="arabicPeriod"/>
              <a:tabLst>
                <a:tab pos="634365" algn="l"/>
              </a:tabLst>
            </a:pPr>
            <a:r>
              <a:rPr sz="1200" spc="-5" dirty="0">
                <a:latin typeface="Times New Roman"/>
                <a:cs typeface="Times New Roman"/>
              </a:rPr>
              <a:t>Xe cơ giới có nguồn gốc </a:t>
            </a:r>
            <a:r>
              <a:rPr sz="1200" dirty="0">
                <a:latin typeface="Times New Roman"/>
                <a:cs typeface="Times New Roman"/>
              </a:rPr>
              <a:t>hợp </a:t>
            </a:r>
            <a:r>
              <a:rPr sz="1200" spc="-5" dirty="0">
                <a:latin typeface="Times New Roman"/>
                <a:cs typeface="Times New Roman"/>
              </a:rPr>
              <a:t>pháp, bảo đảm tiêu chuẩn </a:t>
            </a:r>
            <a:r>
              <a:rPr sz="1200" spc="-5" dirty="0" err="1">
                <a:latin typeface="Times New Roman"/>
                <a:cs typeface="Times New Roman"/>
              </a:rPr>
              <a:t>chất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l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ợng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an toàn </a:t>
            </a:r>
            <a:r>
              <a:rPr sz="1200" spc="-90" dirty="0">
                <a:latin typeface="Times New Roman"/>
                <a:cs typeface="Times New Roman"/>
              </a:rPr>
              <a:t>kỹ  </a:t>
            </a:r>
            <a:r>
              <a:rPr sz="1200" dirty="0">
                <a:latin typeface="Times New Roman"/>
                <a:cs typeface="Times New Roman"/>
              </a:rPr>
              <a:t>thuật và </a:t>
            </a:r>
            <a:r>
              <a:rPr sz="1200" spc="-5" dirty="0">
                <a:latin typeface="Times New Roman"/>
                <a:cs typeface="Times New Roman"/>
              </a:rPr>
              <a:t>bảo </a:t>
            </a:r>
            <a:r>
              <a:rPr sz="1200" dirty="0">
                <a:latin typeface="Times New Roman"/>
                <a:cs typeface="Times New Roman"/>
              </a:rPr>
              <a:t>vệ </a:t>
            </a:r>
            <a:r>
              <a:rPr sz="1200" dirty="0" err="1">
                <a:latin typeface="Times New Roman"/>
                <a:cs typeface="Times New Roman"/>
              </a:rPr>
              <a:t>môi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ờng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spc="-5" dirty="0">
                <a:latin typeface="Times New Roman"/>
                <a:cs typeface="Times New Roman"/>
              </a:rPr>
              <a:t>của Luật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bộ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cơ quan </a:t>
            </a:r>
            <a:r>
              <a:rPr sz="1200" spc="-225" dirty="0" err="1">
                <a:latin typeface="Times New Roman"/>
                <a:cs typeface="Times New Roman"/>
              </a:rPr>
              <a:t>nhà</a:t>
            </a:r>
            <a:r>
              <a:rPr sz="1200" spc="-225" dirty="0">
                <a:latin typeface="Times New Roman"/>
                <a:cs typeface="Times New Roman"/>
              </a:rPr>
              <a:t>  </a:t>
            </a:r>
            <a:r>
              <a:rPr sz="1200" spc="-80" dirty="0" smtClean="0">
                <a:latin typeface="Times New Roman"/>
                <a:cs typeface="Times New Roman"/>
              </a:rPr>
              <a:t>n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thẩm </a:t>
            </a:r>
            <a:r>
              <a:rPr sz="1200" spc="-5" dirty="0">
                <a:latin typeface="Times New Roman"/>
                <a:cs typeface="Times New Roman"/>
              </a:rPr>
              <a:t>quyền cấp đăng </a:t>
            </a:r>
            <a:r>
              <a:rPr sz="1200" spc="10" dirty="0">
                <a:latin typeface="Times New Roman"/>
                <a:cs typeface="Times New Roman"/>
              </a:rPr>
              <a:t>ký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biển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số.</a:t>
            </a:r>
            <a:endParaRPr sz="1200" dirty="0">
              <a:latin typeface="Times New Roman"/>
              <a:cs typeface="Times New Roman"/>
            </a:endParaRPr>
          </a:p>
          <a:p>
            <a:pPr marL="12700" marR="7620" lvl="2" indent="456565" algn="just">
              <a:lnSpc>
                <a:spcPct val="110400"/>
              </a:lnSpc>
              <a:spcBef>
                <a:spcPts val="595"/>
              </a:spcBef>
              <a:buAutoNum type="arabicPeriod"/>
              <a:tabLst>
                <a:tab pos="624205" algn="l"/>
              </a:tabLst>
            </a:pPr>
            <a:r>
              <a:rPr sz="1200" spc="-5" dirty="0" err="1">
                <a:latin typeface="Times New Roman"/>
                <a:cs typeface="Times New Roman"/>
              </a:rPr>
              <a:t>Bộ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ởng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Bộ </a:t>
            </a:r>
            <a:r>
              <a:rPr sz="1200" dirty="0">
                <a:latin typeface="Times New Roman"/>
                <a:cs typeface="Times New Roman"/>
              </a:rPr>
              <a:t>Công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quy định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tổ chức </a:t>
            </a:r>
            <a:r>
              <a:rPr sz="1200" spc="-5" dirty="0">
                <a:latin typeface="Times New Roman"/>
                <a:cs typeface="Times New Roman"/>
              </a:rPr>
              <a:t>cấp, </a:t>
            </a:r>
            <a:r>
              <a:rPr sz="1200" dirty="0">
                <a:latin typeface="Times New Roman"/>
                <a:cs typeface="Times New Roman"/>
              </a:rPr>
              <a:t>thu hồi đăng </a:t>
            </a:r>
            <a:r>
              <a:rPr sz="1200" spc="-5" dirty="0">
                <a:latin typeface="Times New Roman"/>
                <a:cs typeface="Times New Roman"/>
              </a:rPr>
              <a:t>ký,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số các </a:t>
            </a:r>
            <a:r>
              <a:rPr sz="1200" spc="-50" dirty="0">
                <a:latin typeface="Times New Roman"/>
                <a:cs typeface="Times New Roman"/>
              </a:rPr>
              <a:t>loại 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giới; </a:t>
            </a:r>
            <a:r>
              <a:rPr sz="1200" spc="-5" dirty="0" err="1">
                <a:latin typeface="Times New Roman"/>
                <a:cs typeface="Times New Roman"/>
              </a:rPr>
              <a:t>Bộ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ởng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Quốc </a:t>
            </a:r>
            <a:r>
              <a:rPr sz="1200" dirty="0">
                <a:latin typeface="Times New Roman"/>
                <a:cs typeface="Times New Roman"/>
              </a:rPr>
              <a:t>phòng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và tổ </a:t>
            </a:r>
            <a:r>
              <a:rPr sz="1200" spc="-5" dirty="0">
                <a:latin typeface="Times New Roman"/>
                <a:cs typeface="Times New Roman"/>
              </a:rPr>
              <a:t>chức cấp, </a:t>
            </a:r>
            <a:r>
              <a:rPr sz="1200" dirty="0">
                <a:latin typeface="Times New Roman"/>
                <a:cs typeface="Times New Roman"/>
              </a:rPr>
              <a:t>thu hồi </a:t>
            </a:r>
            <a:r>
              <a:rPr sz="1200" spc="-5" dirty="0">
                <a:latin typeface="Times New Roman"/>
                <a:cs typeface="Times New Roman"/>
              </a:rPr>
              <a:t>đăng ký,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80" dirty="0">
                <a:latin typeface="Times New Roman"/>
                <a:cs typeface="Times New Roman"/>
              </a:rPr>
              <a:t>số 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giới </a:t>
            </a:r>
            <a:r>
              <a:rPr sz="1200" dirty="0">
                <a:latin typeface="Times New Roman"/>
                <a:cs typeface="Times New Roman"/>
              </a:rPr>
              <a:t>của quân đội sử dụng vào mục đích quốc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phòng.</a:t>
            </a:r>
            <a:endParaRPr sz="1200" dirty="0">
              <a:latin typeface="Times New Roman"/>
              <a:cs typeface="Times New Roman"/>
            </a:endParaRPr>
          </a:p>
          <a:p>
            <a:pPr marL="12700" marR="10160" lvl="1">
              <a:lnSpc>
                <a:spcPct val="110000"/>
              </a:lnSpc>
              <a:spcBef>
                <a:spcPts val="600"/>
              </a:spcBef>
              <a:buAutoNum type="arabicPeriod" startAt="3"/>
              <a:tabLst>
                <a:tab pos="290195" algn="l"/>
              </a:tabLst>
            </a:pPr>
            <a:r>
              <a:rPr sz="1200" spc="-5" dirty="0">
                <a:latin typeface="Times New Roman"/>
                <a:cs typeface="Times New Roman"/>
              </a:rPr>
              <a:t>BẢO ĐẢM </a:t>
            </a:r>
            <a:r>
              <a:rPr sz="1200" dirty="0">
                <a:latin typeface="Times New Roman"/>
                <a:cs typeface="Times New Roman"/>
              </a:rPr>
              <a:t>QUY </a:t>
            </a:r>
            <a:r>
              <a:rPr sz="1200" spc="-5" dirty="0">
                <a:latin typeface="Times New Roman"/>
                <a:cs typeface="Times New Roman"/>
              </a:rPr>
              <a:t>ĐỊNH VỀ CHẤT </a:t>
            </a:r>
            <a:r>
              <a:rPr sz="1200" spc="-5" dirty="0" smtClean="0">
                <a:latin typeface="Times New Roman"/>
                <a:cs typeface="Times New Roman"/>
              </a:rPr>
              <a:t>L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ỢNG </a:t>
            </a:r>
            <a:r>
              <a:rPr sz="1200" spc="-5" dirty="0">
                <a:latin typeface="Times New Roman"/>
                <a:cs typeface="Times New Roman"/>
              </a:rPr>
              <a:t>AN TOÀN KỸ </a:t>
            </a:r>
            <a:r>
              <a:rPr sz="1200" dirty="0">
                <a:latin typeface="Times New Roman"/>
                <a:cs typeface="Times New Roman"/>
              </a:rPr>
              <a:t>THUẬT </a:t>
            </a:r>
            <a:r>
              <a:rPr sz="1200" spc="-5" dirty="0">
                <a:latin typeface="Times New Roman"/>
                <a:cs typeface="Times New Roman"/>
              </a:rPr>
              <a:t>VÀ BẢO </a:t>
            </a:r>
            <a:r>
              <a:rPr sz="1200" spc="-100" dirty="0">
                <a:latin typeface="Times New Roman"/>
                <a:cs typeface="Times New Roman"/>
              </a:rPr>
              <a:t>VỆ  </a:t>
            </a:r>
            <a:r>
              <a:rPr sz="1200" dirty="0">
                <a:latin typeface="Times New Roman"/>
                <a:cs typeface="Times New Roman"/>
              </a:rPr>
              <a:t>MÔI </a:t>
            </a:r>
            <a:r>
              <a:rPr sz="1200" spc="-5" dirty="0" smtClean="0">
                <a:latin typeface="Times New Roman"/>
                <a:cs typeface="Times New Roman"/>
              </a:rPr>
              <a:t>TR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ỜNG </a:t>
            </a:r>
            <a:r>
              <a:rPr sz="1200" dirty="0">
                <a:latin typeface="Times New Roman"/>
                <a:cs typeface="Times New Roman"/>
              </a:rPr>
              <a:t>CỦA XE Ô </a:t>
            </a:r>
            <a:r>
              <a:rPr sz="1200" spc="-5" dirty="0">
                <a:latin typeface="Times New Roman"/>
                <a:cs typeface="Times New Roman"/>
              </a:rPr>
              <a:t>TÔ THAM GIA GIAO THÔNG </a:t>
            </a:r>
            <a:r>
              <a:rPr sz="1200" spc="-5" dirty="0" smtClean="0">
                <a:latin typeface="Times New Roman"/>
                <a:cs typeface="Times New Roman"/>
              </a:rPr>
              <a:t>Đ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ỜNG</a:t>
            </a:r>
            <a:r>
              <a:rPr sz="1200" spc="-2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</a:t>
            </a:r>
          </a:p>
          <a:p>
            <a:pPr marL="12700" marR="7620" lvl="2" indent="456565" algn="just">
              <a:lnSpc>
                <a:spcPct val="110100"/>
              </a:lnSpc>
              <a:spcBef>
                <a:spcPts val="610"/>
              </a:spcBef>
              <a:buAutoNum type="arabicPeriod"/>
              <a:tabLst>
                <a:tab pos="642620" algn="l"/>
              </a:tabLst>
            </a:pPr>
            <a:r>
              <a:rPr sz="1200" spc="-5" dirty="0">
                <a:latin typeface="Times New Roman"/>
                <a:cs typeface="Times New Roman"/>
              </a:rPr>
              <a:t>Việc sản </a:t>
            </a:r>
            <a:r>
              <a:rPr sz="1200" dirty="0">
                <a:latin typeface="Times New Roman"/>
                <a:cs typeface="Times New Roman"/>
              </a:rPr>
              <a:t>xuất, lắp </a:t>
            </a:r>
            <a:r>
              <a:rPr sz="1200" spc="-5" dirty="0">
                <a:latin typeface="Times New Roman"/>
                <a:cs typeface="Times New Roman"/>
              </a:rPr>
              <a:t>ráp, cải </a:t>
            </a:r>
            <a:r>
              <a:rPr sz="1200" dirty="0">
                <a:latin typeface="Times New Roman"/>
                <a:cs typeface="Times New Roman"/>
              </a:rPr>
              <a:t>tạo, </a:t>
            </a:r>
            <a:r>
              <a:rPr sz="1200" spc="-5" dirty="0">
                <a:latin typeface="Times New Roman"/>
                <a:cs typeface="Times New Roman"/>
              </a:rPr>
              <a:t>sửa chữa, </a:t>
            </a:r>
            <a:r>
              <a:rPr sz="1200" dirty="0" err="1">
                <a:latin typeface="Times New Roman"/>
                <a:cs typeface="Times New Roman"/>
              </a:rPr>
              <a:t>bảo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d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ỡng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nhập khẩu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</a:t>
            </a:r>
            <a:r>
              <a:rPr sz="1200" spc="-55" dirty="0">
                <a:latin typeface="Times New Roman"/>
                <a:cs typeface="Times New Roman"/>
              </a:rPr>
              <a:t>giới 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tuân theo quy định </a:t>
            </a:r>
            <a:r>
              <a:rPr sz="1200" spc="5" dirty="0">
                <a:latin typeface="Times New Roman"/>
                <a:cs typeface="Times New Roman"/>
              </a:rPr>
              <a:t>về </a:t>
            </a:r>
            <a:r>
              <a:rPr sz="1200" spc="-5" dirty="0" err="1">
                <a:latin typeface="Times New Roman"/>
                <a:cs typeface="Times New Roman"/>
              </a:rPr>
              <a:t>chất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toàn </a:t>
            </a:r>
            <a:r>
              <a:rPr sz="1200" spc="5" dirty="0">
                <a:latin typeface="Times New Roman"/>
                <a:cs typeface="Times New Roman"/>
              </a:rPr>
              <a:t>kỹ </a:t>
            </a:r>
            <a:r>
              <a:rPr sz="1200" dirty="0">
                <a:latin typeface="Times New Roman"/>
                <a:cs typeface="Times New Roman"/>
              </a:rPr>
              <a:t>thuật </a:t>
            </a:r>
            <a:r>
              <a:rPr sz="1200" spc="-225" dirty="0">
                <a:latin typeface="Times New Roman"/>
                <a:cs typeface="Times New Roman"/>
              </a:rPr>
              <a:t>và  </a:t>
            </a:r>
            <a:r>
              <a:rPr sz="1200" spc="-5" dirty="0">
                <a:latin typeface="Times New Roman"/>
                <a:cs typeface="Times New Roman"/>
              </a:rPr>
              <a:t>bảo </a:t>
            </a:r>
            <a:r>
              <a:rPr sz="1200" dirty="0">
                <a:latin typeface="Times New Roman"/>
                <a:cs typeface="Times New Roman"/>
              </a:rPr>
              <a:t>vệ </a:t>
            </a:r>
            <a:r>
              <a:rPr sz="1200" dirty="0" err="1">
                <a:latin typeface="Times New Roman"/>
                <a:cs typeface="Times New Roman"/>
              </a:rPr>
              <a:t>môi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tr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>
                <a:latin typeface="Times New Roman"/>
                <a:cs typeface="Times New Roman"/>
              </a:rPr>
              <a:t>. </a:t>
            </a:r>
            <a:r>
              <a:rPr sz="1200" spc="-5" dirty="0" err="1">
                <a:latin typeface="Times New Roman"/>
                <a:cs typeface="Times New Roman"/>
              </a:rPr>
              <a:t>Không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cải tạo các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khác </a:t>
            </a:r>
            <a:r>
              <a:rPr sz="1200" dirty="0">
                <a:latin typeface="Times New Roman"/>
                <a:cs typeface="Times New Roman"/>
              </a:rPr>
              <a:t>thành xe ô tô chở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khách.</a:t>
            </a:r>
            <a:endParaRPr sz="1200" dirty="0">
              <a:latin typeface="Times New Roman"/>
              <a:cs typeface="Times New Roman"/>
            </a:endParaRPr>
          </a:p>
          <a:p>
            <a:pPr marL="12700" marR="6350" lvl="2" indent="456565" algn="just">
              <a:lnSpc>
                <a:spcPct val="110400"/>
              </a:lnSpc>
              <a:spcBef>
                <a:spcPts val="595"/>
              </a:spcBef>
              <a:buAutoNum type="arabicPeriod"/>
              <a:tabLst>
                <a:tab pos="628650" algn="l"/>
              </a:tabLst>
            </a:pPr>
            <a:r>
              <a:rPr sz="1200" dirty="0" err="1">
                <a:latin typeface="Times New Roman"/>
                <a:cs typeface="Times New Roman"/>
              </a:rPr>
              <a:t>Chủ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spc="-5" dirty="0" err="1">
                <a:latin typeface="Times New Roman"/>
                <a:cs typeface="Times New Roman"/>
              </a:rPr>
              <a:t>không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thay </a:t>
            </a:r>
            <a:r>
              <a:rPr sz="1200" dirty="0">
                <a:latin typeface="Times New Roman"/>
                <a:cs typeface="Times New Roman"/>
              </a:rPr>
              <a:t>đổi </a:t>
            </a:r>
            <a:r>
              <a:rPr sz="1200" spc="-5" dirty="0">
                <a:latin typeface="Times New Roman"/>
                <a:cs typeface="Times New Roman"/>
              </a:rPr>
              <a:t>kết cấu, </a:t>
            </a:r>
            <a:r>
              <a:rPr sz="1200" dirty="0">
                <a:latin typeface="Times New Roman"/>
                <a:cs typeface="Times New Roman"/>
              </a:rPr>
              <a:t>tổng thành, hệ thống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120" dirty="0">
                <a:latin typeface="Times New Roman"/>
                <a:cs typeface="Times New Roman"/>
              </a:rPr>
              <a:t>khác  </a:t>
            </a:r>
            <a:r>
              <a:rPr sz="1200" spc="-5" dirty="0">
                <a:latin typeface="Times New Roman"/>
                <a:cs typeface="Times New Roman"/>
              </a:rPr>
              <a:t>với thiết </a:t>
            </a:r>
            <a:r>
              <a:rPr sz="1200" dirty="0">
                <a:latin typeface="Times New Roman"/>
                <a:cs typeface="Times New Roman"/>
              </a:rPr>
              <a:t>kế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nhà chế tạo </a:t>
            </a:r>
            <a:r>
              <a:rPr sz="1200" spc="-5" dirty="0">
                <a:latin typeface="Times New Roman"/>
                <a:cs typeface="Times New Roman"/>
              </a:rPr>
              <a:t>hoặc thiết </a:t>
            </a:r>
            <a:r>
              <a:rPr sz="1200" dirty="0">
                <a:latin typeface="Times New Roman"/>
                <a:cs typeface="Times New Roman"/>
              </a:rPr>
              <a:t>kế cải tạo </a:t>
            </a:r>
            <a:r>
              <a:rPr sz="1200" dirty="0" err="1">
                <a:latin typeface="Times New Roman"/>
                <a:cs typeface="Times New Roman"/>
              </a:rPr>
              <a:t>đã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cơ quan có </a:t>
            </a:r>
            <a:r>
              <a:rPr sz="1200" dirty="0">
                <a:latin typeface="Times New Roman"/>
                <a:cs typeface="Times New Roman"/>
              </a:rPr>
              <a:t>thẩm </a:t>
            </a:r>
            <a:r>
              <a:rPr sz="1200" spc="-5" dirty="0">
                <a:latin typeface="Times New Roman"/>
                <a:cs typeface="Times New Roman"/>
              </a:rPr>
              <a:t>quyền </a:t>
            </a:r>
            <a:r>
              <a:rPr sz="1200" spc="-65" dirty="0">
                <a:latin typeface="Times New Roman"/>
                <a:cs typeface="Times New Roman"/>
              </a:rPr>
              <a:t>phê  </a:t>
            </a:r>
            <a:r>
              <a:rPr sz="1200" spc="-5" dirty="0">
                <a:latin typeface="Times New Roman"/>
                <a:cs typeface="Times New Roman"/>
              </a:rPr>
              <a:t>duyệt.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26</a:t>
            </a:fld>
            <a:endParaRPr spc="-35" dirty="0"/>
          </a:p>
        </p:txBody>
      </p:sp>
      <p:sp>
        <p:nvSpPr>
          <p:cNvPr id="2" name="object 2"/>
          <p:cNvSpPr txBox="1"/>
          <p:nvPr/>
        </p:nvSpPr>
        <p:spPr>
          <a:xfrm>
            <a:off x="1247952" y="856234"/>
            <a:ext cx="5609590" cy="8832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620" indent="456565" algn="just">
              <a:lnSpc>
                <a:spcPct val="110000"/>
              </a:lnSpc>
              <a:spcBef>
                <a:spcPts val="100"/>
              </a:spcBef>
              <a:buAutoNum type="arabicPeriod" startAt="3"/>
              <a:tabLst>
                <a:tab pos="636270" algn="l"/>
              </a:tabLst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và rơ moóc, </a:t>
            </a:r>
            <a:r>
              <a:rPr sz="1200" spc="-5" dirty="0">
                <a:latin typeface="Times New Roman"/>
                <a:cs typeface="Times New Roman"/>
              </a:rPr>
              <a:t>sơ </a:t>
            </a:r>
            <a:r>
              <a:rPr sz="1200" dirty="0">
                <a:latin typeface="Times New Roman"/>
                <a:cs typeface="Times New Roman"/>
              </a:rPr>
              <a:t>mi rơ </a:t>
            </a:r>
            <a:r>
              <a:rPr sz="1200" dirty="0" err="1">
                <a:latin typeface="Times New Roman"/>
                <a:cs typeface="Times New Roman"/>
              </a:rPr>
              <a:t>moóc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kéo </a:t>
            </a:r>
            <a:r>
              <a:rPr sz="1200" dirty="0">
                <a:latin typeface="Times New Roman"/>
                <a:cs typeface="Times New Roman"/>
              </a:rPr>
              <a:t>bởi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tham </a:t>
            </a:r>
            <a:r>
              <a:rPr sz="1200" spc="-5" dirty="0">
                <a:latin typeface="Times New Roman"/>
                <a:cs typeface="Times New Roman"/>
              </a:rPr>
              <a:t>gia </a:t>
            </a:r>
            <a:r>
              <a:rPr sz="1200" dirty="0">
                <a:latin typeface="Times New Roman"/>
                <a:cs typeface="Times New Roman"/>
              </a:rPr>
              <a:t>giao </a:t>
            </a:r>
            <a:r>
              <a:rPr sz="1200" spc="-40" dirty="0" err="1">
                <a:latin typeface="Times New Roman"/>
                <a:cs typeface="Times New Roman"/>
              </a:rPr>
              <a:t>thông</a:t>
            </a:r>
            <a:r>
              <a:rPr sz="1200" spc="-40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 err="1">
                <a:latin typeface="Times New Roman"/>
                <a:cs typeface="Times New Roman"/>
              </a:rPr>
              <a:t>phải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kiểm tra định </a:t>
            </a:r>
            <a:r>
              <a:rPr sz="1200" spc="5" dirty="0">
                <a:latin typeface="Times New Roman"/>
                <a:cs typeface="Times New Roman"/>
              </a:rPr>
              <a:t>kỳ </a:t>
            </a:r>
            <a:r>
              <a:rPr sz="1200" spc="-5" dirty="0">
                <a:latin typeface="Times New Roman"/>
                <a:cs typeface="Times New Roman"/>
              </a:rPr>
              <a:t>(kiểm </a:t>
            </a:r>
            <a:r>
              <a:rPr sz="1200" dirty="0">
                <a:latin typeface="Times New Roman"/>
                <a:cs typeface="Times New Roman"/>
              </a:rPr>
              <a:t>định) về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toàn </a:t>
            </a:r>
            <a:r>
              <a:rPr sz="1200" spc="10" dirty="0">
                <a:latin typeface="Times New Roman"/>
                <a:cs typeface="Times New Roman"/>
              </a:rPr>
              <a:t>kỹ </a:t>
            </a:r>
            <a:r>
              <a:rPr sz="1200" dirty="0">
                <a:latin typeface="Times New Roman"/>
                <a:cs typeface="Times New Roman"/>
              </a:rPr>
              <a:t>thuật và </a:t>
            </a:r>
            <a:r>
              <a:rPr sz="1200" spc="-5" dirty="0" err="1">
                <a:latin typeface="Times New Roman"/>
                <a:cs typeface="Times New Roman"/>
              </a:rPr>
              <a:t>bảo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</a:t>
            </a:r>
            <a:r>
              <a:rPr lang="en-US" sz="1200" dirty="0" err="1" smtClean="0">
                <a:latin typeface="Times New Roman"/>
                <a:cs typeface="Times New Roman"/>
              </a:rPr>
              <a:t>ệ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môi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tr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 marR="8890" indent="456565" algn="just">
              <a:lnSpc>
                <a:spcPct val="110000"/>
              </a:lnSpc>
              <a:spcBef>
                <a:spcPts val="610"/>
              </a:spcBef>
              <a:buAutoNum type="arabicPeriod" startAt="3"/>
              <a:tabLst>
                <a:tab pos="637540" algn="l"/>
              </a:tabLst>
            </a:pP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đứng đầu </a:t>
            </a:r>
            <a:r>
              <a:rPr sz="1200" spc="-5" dirty="0">
                <a:latin typeface="Times New Roman"/>
                <a:cs typeface="Times New Roman"/>
              </a:rPr>
              <a:t>cơ </a:t>
            </a:r>
            <a:r>
              <a:rPr sz="1200" spc="5" dirty="0">
                <a:latin typeface="Times New Roman"/>
                <a:cs typeface="Times New Roman"/>
              </a:rPr>
              <a:t>sở </a:t>
            </a:r>
            <a:r>
              <a:rPr sz="1200" dirty="0">
                <a:latin typeface="Times New Roman"/>
                <a:cs typeface="Times New Roman"/>
              </a:rPr>
              <a:t>đăng kiểm </a:t>
            </a:r>
            <a:r>
              <a:rPr sz="1200" spc="5" dirty="0" err="1">
                <a:latin typeface="Times New Roman"/>
                <a:cs typeface="Times New Roman"/>
              </a:rPr>
              <a:t>và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trực </a:t>
            </a:r>
            <a:r>
              <a:rPr sz="1200" spc="-5" dirty="0">
                <a:latin typeface="Times New Roman"/>
                <a:cs typeface="Times New Roman"/>
              </a:rPr>
              <a:t>tiếp </a:t>
            </a:r>
            <a:r>
              <a:rPr sz="1200" dirty="0">
                <a:latin typeface="Times New Roman"/>
                <a:cs typeface="Times New Roman"/>
              </a:rPr>
              <a:t>thực hiện </a:t>
            </a:r>
            <a:r>
              <a:rPr sz="1200" dirty="0" err="1">
                <a:latin typeface="Times New Roman"/>
                <a:cs typeface="Times New Roman"/>
              </a:rPr>
              <a:t>việc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kiểm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định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phải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chịu </a:t>
            </a:r>
            <a:r>
              <a:rPr sz="1200" spc="-5" dirty="0">
                <a:latin typeface="Times New Roman"/>
                <a:cs typeface="Times New Roman"/>
              </a:rPr>
              <a:t>trách </a:t>
            </a:r>
            <a:r>
              <a:rPr sz="1200" dirty="0">
                <a:latin typeface="Times New Roman"/>
                <a:cs typeface="Times New Roman"/>
              </a:rPr>
              <a:t>nhiệm </a:t>
            </a:r>
            <a:r>
              <a:rPr sz="1200" spc="5" dirty="0">
                <a:latin typeface="Times New Roman"/>
                <a:cs typeface="Times New Roman"/>
              </a:rPr>
              <a:t>về </a:t>
            </a:r>
            <a:r>
              <a:rPr sz="1200" dirty="0">
                <a:latin typeface="Times New Roman"/>
                <a:cs typeface="Times New Roman"/>
              </a:rPr>
              <a:t>việc xác </a:t>
            </a:r>
            <a:r>
              <a:rPr sz="1200" spc="-5" dirty="0">
                <a:latin typeface="Times New Roman"/>
                <a:cs typeface="Times New Roman"/>
              </a:rPr>
              <a:t>nhận kết </a:t>
            </a:r>
            <a:r>
              <a:rPr sz="1200" dirty="0">
                <a:latin typeface="Times New Roman"/>
                <a:cs typeface="Times New Roman"/>
              </a:rPr>
              <a:t>quả kiểm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định.</a:t>
            </a:r>
          </a:p>
          <a:p>
            <a:pPr marL="12700" marR="10795" indent="456565" algn="just">
              <a:lnSpc>
                <a:spcPct val="110400"/>
              </a:lnSpc>
              <a:spcBef>
                <a:spcPts val="595"/>
              </a:spcBef>
              <a:buAutoNum type="arabicPeriod" startAt="3"/>
              <a:tabLst>
                <a:tab pos="625475" algn="l"/>
              </a:tabLst>
            </a:pPr>
            <a:r>
              <a:rPr sz="1200" dirty="0" err="1">
                <a:latin typeface="Times New Roman"/>
                <a:cs typeface="Times New Roman"/>
              </a:rPr>
              <a:t>Chủ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tiện, </a:t>
            </a:r>
            <a:r>
              <a:rPr sz="1200" spc="-75" dirty="0" smtClean="0">
                <a:latin typeface="Times New Roman"/>
                <a:cs typeface="Times New Roman"/>
              </a:rPr>
              <a:t>ng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ời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chịu trách </a:t>
            </a:r>
            <a:r>
              <a:rPr sz="1200" dirty="0">
                <a:latin typeface="Times New Roman"/>
                <a:cs typeface="Times New Roman"/>
              </a:rPr>
              <a:t>nhiệm duy trì tình trạng an toàn </a:t>
            </a:r>
            <a:r>
              <a:rPr sz="1200" spc="-175" dirty="0">
                <a:latin typeface="Times New Roman"/>
                <a:cs typeface="Times New Roman"/>
              </a:rPr>
              <a:t>kỹ  </a:t>
            </a:r>
            <a:r>
              <a:rPr sz="1200" dirty="0">
                <a:latin typeface="Times New Roman"/>
                <a:cs typeface="Times New Roman"/>
              </a:rPr>
              <a:t>thuật </a:t>
            </a:r>
            <a:r>
              <a:rPr sz="1200" spc="-5" dirty="0" err="1">
                <a:latin typeface="Times New Roman"/>
                <a:cs typeface="Times New Roman"/>
              </a:rPr>
              <a:t>của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" dirty="0">
                <a:latin typeface="Times New Roman"/>
                <a:cs typeface="Times New Roman"/>
              </a:rPr>
              <a:t>tiêu chuẩn </a:t>
            </a:r>
            <a:r>
              <a:rPr sz="1200" dirty="0">
                <a:latin typeface="Times New Roman"/>
                <a:cs typeface="Times New Roman"/>
              </a:rPr>
              <a:t>quy định khi 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giữa </a:t>
            </a:r>
            <a:r>
              <a:rPr sz="1200" spc="-155" dirty="0">
                <a:latin typeface="Times New Roman"/>
                <a:cs typeface="Times New Roman"/>
              </a:rPr>
              <a:t>hai  </a:t>
            </a:r>
            <a:r>
              <a:rPr sz="1200" spc="5" dirty="0">
                <a:latin typeface="Times New Roman"/>
                <a:cs typeface="Times New Roman"/>
              </a:rPr>
              <a:t>kỳ </a:t>
            </a:r>
            <a:r>
              <a:rPr sz="1200" dirty="0">
                <a:latin typeface="Times New Roman"/>
                <a:cs typeface="Times New Roman"/>
              </a:rPr>
              <a:t>kiểm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định.</a:t>
            </a: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spc="-5" dirty="0" smtClean="0">
                <a:latin typeface="Times New Roman"/>
                <a:cs typeface="Times New Roman"/>
              </a:rPr>
              <a:t>CH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ƠNG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IV</a:t>
            </a:r>
            <a:endParaRPr sz="12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770"/>
              </a:spcBef>
            </a:pPr>
            <a:r>
              <a:rPr sz="1200" b="1" dirty="0" smtClean="0">
                <a:latin typeface="Times New Roman"/>
                <a:cs typeface="Times New Roman"/>
              </a:rPr>
              <a:t>NG</a:t>
            </a:r>
            <a:r>
              <a:rPr lang="vi-VN" sz="1200" b="1" dirty="0" smtClean="0">
                <a:latin typeface="Times New Roman"/>
                <a:cs typeface="Times New Roman"/>
              </a:rPr>
              <a:t>Ư</a:t>
            </a:r>
            <a:r>
              <a:rPr sz="1200" b="1" dirty="0" smtClean="0">
                <a:latin typeface="Times New Roman"/>
                <a:cs typeface="Times New Roman"/>
              </a:rPr>
              <a:t>ỜI </a:t>
            </a:r>
            <a:r>
              <a:rPr sz="1200" b="1" dirty="0">
                <a:latin typeface="Times New Roman"/>
                <a:cs typeface="Times New Roman"/>
              </a:rPr>
              <a:t>LÁI </a:t>
            </a:r>
            <a:r>
              <a:rPr sz="1200" b="1" spc="-5" dirty="0">
                <a:latin typeface="Times New Roman"/>
                <a:cs typeface="Times New Roman"/>
              </a:rPr>
              <a:t>XE </a:t>
            </a:r>
            <a:r>
              <a:rPr sz="1200" b="1" dirty="0">
                <a:latin typeface="Times New Roman"/>
                <a:cs typeface="Times New Roman"/>
              </a:rPr>
              <a:t>Ô TÔ THAM </a:t>
            </a:r>
            <a:r>
              <a:rPr sz="1200" b="1" spc="-5" dirty="0">
                <a:latin typeface="Times New Roman"/>
                <a:cs typeface="Times New Roman"/>
              </a:rPr>
              <a:t>GIA GIAO THÔNG </a:t>
            </a:r>
            <a:r>
              <a:rPr sz="1200" b="1" dirty="0" smtClean="0">
                <a:latin typeface="Times New Roman"/>
                <a:cs typeface="Times New Roman"/>
              </a:rPr>
              <a:t>Đ</a:t>
            </a:r>
            <a:r>
              <a:rPr lang="vi-VN" sz="1200" b="1" dirty="0" smtClean="0">
                <a:latin typeface="Times New Roman"/>
                <a:cs typeface="Times New Roman"/>
              </a:rPr>
              <a:t>Ư</a:t>
            </a:r>
            <a:r>
              <a:rPr sz="1200" b="1" dirty="0" smtClean="0">
                <a:latin typeface="Times New Roman"/>
                <a:cs typeface="Times New Roman"/>
              </a:rPr>
              <a:t>ỜNG</a:t>
            </a:r>
            <a:r>
              <a:rPr sz="1200" b="1" spc="-55" dirty="0" smtClean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BỘ</a:t>
            </a:r>
            <a:endParaRPr sz="1200" dirty="0">
              <a:latin typeface="Times New Roman"/>
              <a:cs typeface="Times New Roman"/>
            </a:endParaRPr>
          </a:p>
          <a:p>
            <a:pPr marL="278765" lvl="1" indent="-266700">
              <a:lnSpc>
                <a:spcPct val="100000"/>
              </a:lnSpc>
              <a:spcBef>
                <a:spcPts val="720"/>
              </a:spcBef>
              <a:buAutoNum type="arabicPeriod"/>
              <a:tabLst>
                <a:tab pos="279400" algn="l"/>
              </a:tabLst>
            </a:pPr>
            <a:r>
              <a:rPr sz="1200" spc="-5" dirty="0">
                <a:latin typeface="Times New Roman"/>
                <a:cs typeface="Times New Roman"/>
              </a:rPr>
              <a:t>ĐIỀU KIỆN </a:t>
            </a:r>
            <a:r>
              <a:rPr sz="1200" dirty="0">
                <a:latin typeface="Times New Roman"/>
                <a:cs typeface="Times New Roman"/>
              </a:rPr>
              <a:t>CỦA </a:t>
            </a:r>
            <a:r>
              <a:rPr sz="1200" dirty="0" smtClean="0">
                <a:latin typeface="Times New Roman"/>
                <a:cs typeface="Times New Roman"/>
              </a:rPr>
              <a:t>NG</a:t>
            </a:r>
            <a:r>
              <a:rPr lang="vi-VN" sz="1200" dirty="0" smtClean="0">
                <a:latin typeface="Times New Roman"/>
                <a:cs typeface="Times New Roman"/>
              </a:rPr>
              <a:t>Ư</a:t>
            </a:r>
            <a:r>
              <a:rPr sz="1200" dirty="0" smtClean="0">
                <a:latin typeface="Times New Roman"/>
                <a:cs typeface="Times New Roman"/>
              </a:rPr>
              <a:t>ỜI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THAM GIA GIAO THÔNG </a:t>
            </a:r>
            <a:r>
              <a:rPr sz="1200" spc="-5" dirty="0" smtClean="0">
                <a:latin typeface="Times New Roman"/>
                <a:cs typeface="Times New Roman"/>
              </a:rPr>
              <a:t>Đ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BỘ</a:t>
            </a:r>
            <a:endParaRPr sz="1200" dirty="0">
              <a:latin typeface="Times New Roman"/>
              <a:cs typeface="Times New Roman"/>
            </a:endParaRPr>
          </a:p>
          <a:p>
            <a:pPr marL="12700" marR="6985" lvl="2" indent="456565" algn="just">
              <a:lnSpc>
                <a:spcPct val="110000"/>
              </a:lnSpc>
              <a:spcBef>
                <a:spcPts val="610"/>
              </a:spcBef>
              <a:buAutoNum type="arabicPeriod"/>
              <a:tabLst>
                <a:tab pos="634365" algn="l"/>
              </a:tabLst>
            </a:pP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>
                <a:latin typeface="Times New Roman"/>
                <a:cs typeface="Times New Roman"/>
              </a:rPr>
              <a:t>thông phải </a:t>
            </a:r>
            <a:r>
              <a:rPr sz="1200" spc="5" dirty="0">
                <a:latin typeface="Times New Roman"/>
                <a:cs typeface="Times New Roman"/>
              </a:rPr>
              <a:t>đủ </a:t>
            </a:r>
            <a:r>
              <a:rPr sz="1200" dirty="0">
                <a:latin typeface="Times New Roman"/>
                <a:cs typeface="Times New Roman"/>
              </a:rPr>
              <a:t>độ tuổi, </a:t>
            </a:r>
            <a:r>
              <a:rPr sz="1200" spc="-5" dirty="0">
                <a:latin typeface="Times New Roman"/>
                <a:cs typeface="Times New Roman"/>
              </a:rPr>
              <a:t>sức </a:t>
            </a:r>
            <a:r>
              <a:rPr sz="1200" dirty="0">
                <a:latin typeface="Times New Roman"/>
                <a:cs typeface="Times New Roman"/>
              </a:rPr>
              <a:t>khoẻ theo quy </a:t>
            </a:r>
            <a:r>
              <a:rPr sz="1200" spc="-45" dirty="0">
                <a:latin typeface="Times New Roman"/>
                <a:cs typeface="Times New Roman"/>
              </a:rPr>
              <a:t>định  </a:t>
            </a:r>
            <a:r>
              <a:rPr sz="1200" spc="-5" dirty="0">
                <a:latin typeface="Times New Roman"/>
                <a:cs typeface="Times New Roman"/>
              </a:rPr>
              <a:t>của Luật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và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giấy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phù hợp với loại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phép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điều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khiển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do </a:t>
            </a:r>
            <a:r>
              <a:rPr sz="1200" spc="-5" dirty="0">
                <a:latin typeface="Times New Roman"/>
                <a:cs typeface="Times New Roman"/>
              </a:rPr>
              <a:t>cơ quan </a:t>
            </a:r>
            <a:r>
              <a:rPr sz="1200" dirty="0" err="1">
                <a:latin typeface="Times New Roman"/>
                <a:cs typeface="Times New Roman"/>
              </a:rPr>
              <a:t>nhà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n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ớc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thẩm </a:t>
            </a:r>
            <a:r>
              <a:rPr sz="1200" spc="-5" dirty="0">
                <a:latin typeface="Times New Roman"/>
                <a:cs typeface="Times New Roman"/>
              </a:rPr>
              <a:t>quyền</a:t>
            </a:r>
            <a:r>
              <a:rPr sz="1200" spc="-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cấp.</a:t>
            </a:r>
          </a:p>
          <a:p>
            <a:pPr marL="12700" marR="10160" indent="456565" algn="just">
              <a:lnSpc>
                <a:spcPct val="110800"/>
              </a:lnSpc>
              <a:spcBef>
                <a:spcPts val="590"/>
              </a:spcBef>
            </a:pP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tập 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khi 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>
                <a:latin typeface="Times New Roman"/>
                <a:cs typeface="Times New Roman"/>
              </a:rPr>
              <a:t>thông phải thực </a:t>
            </a:r>
            <a:r>
              <a:rPr sz="1200" spc="-5" dirty="0">
                <a:latin typeface="Times New Roman"/>
                <a:cs typeface="Times New Roman"/>
              </a:rPr>
              <a:t>hành trên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tập lái và </a:t>
            </a:r>
            <a:r>
              <a:rPr sz="1200" spc="-100" dirty="0">
                <a:latin typeface="Times New Roman"/>
                <a:cs typeface="Times New Roman"/>
              </a:rPr>
              <a:t>có  </a:t>
            </a:r>
            <a:r>
              <a:rPr sz="1200" spc="-5" dirty="0">
                <a:latin typeface="Times New Roman"/>
                <a:cs typeface="Times New Roman"/>
              </a:rPr>
              <a:t>giáo viên </a:t>
            </a:r>
            <a:r>
              <a:rPr sz="1200" dirty="0">
                <a:latin typeface="Times New Roman"/>
                <a:cs typeface="Times New Roman"/>
              </a:rPr>
              <a:t>bảo trợ </a:t>
            </a:r>
            <a:r>
              <a:rPr sz="1200" spc="5" dirty="0">
                <a:latin typeface="Times New Roman"/>
                <a:cs typeface="Times New Roman"/>
              </a:rPr>
              <a:t>tay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lái.</a:t>
            </a:r>
          </a:p>
          <a:p>
            <a:pPr marL="614045" lvl="2" indent="-145415" algn="just">
              <a:lnSpc>
                <a:spcPct val="100000"/>
              </a:lnSpc>
              <a:spcBef>
                <a:spcPts val="745"/>
              </a:spcBef>
              <a:buAutoNum type="arabicPeriod" startAt="2"/>
              <a:tabLst>
                <a:tab pos="614680" algn="l"/>
              </a:tabLst>
            </a:pPr>
            <a:r>
              <a:rPr sz="1200" spc="-95" dirty="0" smtClean="0">
                <a:latin typeface="Times New Roman"/>
                <a:cs typeface="Times New Roman"/>
              </a:rPr>
              <a:t>Ng</a:t>
            </a:r>
            <a:r>
              <a:rPr lang="vi-VN" sz="1200" spc="-95" dirty="0" smtClean="0">
                <a:latin typeface="Times New Roman"/>
                <a:cs typeface="Times New Roman"/>
              </a:rPr>
              <a:t>ư</a:t>
            </a:r>
            <a:r>
              <a:rPr sz="1200" spc="-95" dirty="0" err="1" smtClean="0">
                <a:latin typeface="Times New Roman"/>
                <a:cs typeface="Times New Roman"/>
              </a:rPr>
              <a:t>ời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lái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xe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ô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tô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khi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điều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20" dirty="0" err="1">
                <a:latin typeface="Times New Roman"/>
                <a:cs typeface="Times New Roman"/>
              </a:rPr>
              <a:t>khiển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80" dirty="0" err="1" smtClean="0">
                <a:latin typeface="Times New Roman"/>
                <a:cs typeface="Times New Roman"/>
              </a:rPr>
              <a:t>ph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ơng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tiện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phải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mang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theo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các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giấy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tờ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sau:</a:t>
            </a:r>
            <a:endParaRPr sz="1200" dirty="0">
              <a:latin typeface="Times New Roman"/>
              <a:cs typeface="Times New Roman"/>
            </a:endParaRPr>
          </a:p>
          <a:p>
            <a:pPr marL="625475" indent="-156845" algn="just">
              <a:lnSpc>
                <a:spcPct val="100000"/>
              </a:lnSpc>
              <a:spcBef>
                <a:spcPts val="745"/>
              </a:spcBef>
              <a:buAutoNum type="alphaLcParenR"/>
              <a:tabLst>
                <a:tab pos="626110" algn="l"/>
              </a:tabLst>
            </a:pPr>
            <a:r>
              <a:rPr sz="1200" spc="-5" dirty="0">
                <a:latin typeface="Times New Roman"/>
                <a:cs typeface="Times New Roman"/>
              </a:rPr>
              <a:t>Đăng </a:t>
            </a:r>
            <a:r>
              <a:rPr sz="1200" spc="10" dirty="0">
                <a:latin typeface="Times New Roman"/>
                <a:cs typeface="Times New Roman"/>
              </a:rPr>
              <a:t>ký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xe;</a:t>
            </a:r>
          </a:p>
          <a:p>
            <a:pPr marL="634365" indent="-165735">
              <a:lnSpc>
                <a:spcPct val="100000"/>
              </a:lnSpc>
              <a:spcBef>
                <a:spcPts val="745"/>
              </a:spcBef>
              <a:buAutoNum type="alphaLcParenR"/>
              <a:tabLst>
                <a:tab pos="635000" algn="l"/>
              </a:tabLst>
            </a:pPr>
            <a:r>
              <a:rPr sz="1200" dirty="0">
                <a:latin typeface="Times New Roman"/>
                <a:cs typeface="Times New Roman"/>
              </a:rPr>
              <a:t>Giấy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phù hợp với loại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dirty="0">
                <a:latin typeface="Times New Roman"/>
                <a:cs typeface="Times New Roman"/>
              </a:rPr>
              <a:t>điều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khiển;</a:t>
            </a:r>
          </a:p>
          <a:p>
            <a:pPr marL="12700" marR="5080" indent="456565">
              <a:lnSpc>
                <a:spcPct val="110000"/>
              </a:lnSpc>
              <a:spcBef>
                <a:spcPts val="610"/>
              </a:spcBef>
              <a:buAutoNum type="alphaLcParenR"/>
              <a:tabLst>
                <a:tab pos="633095" algn="l"/>
              </a:tabLst>
            </a:pPr>
            <a:r>
              <a:rPr sz="1200" dirty="0">
                <a:latin typeface="Times New Roman"/>
                <a:cs typeface="Times New Roman"/>
              </a:rPr>
              <a:t>Giấy chứng nhận kiểm định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toàn </a:t>
            </a:r>
            <a:r>
              <a:rPr sz="1200" spc="10" dirty="0">
                <a:latin typeface="Times New Roman"/>
                <a:cs typeface="Times New Roman"/>
              </a:rPr>
              <a:t>kỹ </a:t>
            </a:r>
            <a:r>
              <a:rPr sz="1200" dirty="0">
                <a:latin typeface="Times New Roman"/>
                <a:cs typeface="Times New Roman"/>
              </a:rPr>
              <a:t>thuật và </a:t>
            </a:r>
            <a:r>
              <a:rPr sz="1200" spc="-5" dirty="0">
                <a:latin typeface="Times New Roman"/>
                <a:cs typeface="Times New Roman"/>
              </a:rPr>
              <a:t>bảo </a:t>
            </a:r>
            <a:r>
              <a:rPr sz="1200" dirty="0">
                <a:latin typeface="Times New Roman"/>
                <a:cs typeface="Times New Roman"/>
              </a:rPr>
              <a:t>vệ </a:t>
            </a:r>
            <a:r>
              <a:rPr sz="1200" dirty="0" err="1">
                <a:latin typeface="Times New Roman"/>
                <a:cs typeface="Times New Roman"/>
              </a:rPr>
              <a:t>môi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đối với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185" dirty="0">
                <a:latin typeface="Times New Roman"/>
                <a:cs typeface="Times New Roman"/>
              </a:rPr>
              <a:t>ô  </a:t>
            </a:r>
            <a:r>
              <a:rPr sz="1200" dirty="0">
                <a:latin typeface="Times New Roman"/>
                <a:cs typeface="Times New Roman"/>
              </a:rPr>
              <a:t>tô </a:t>
            </a:r>
            <a:r>
              <a:rPr sz="1200" spc="-5" dirty="0">
                <a:latin typeface="Times New Roman"/>
                <a:cs typeface="Times New Roman"/>
              </a:rPr>
              <a:t>theo </a:t>
            </a:r>
            <a:r>
              <a:rPr sz="1200" dirty="0">
                <a:latin typeface="Times New Roman"/>
                <a:cs typeface="Times New Roman"/>
              </a:rPr>
              <a:t>quy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định;</a:t>
            </a:r>
          </a:p>
          <a:p>
            <a:pPr marL="634365" indent="-165735">
              <a:lnSpc>
                <a:spcPct val="100000"/>
              </a:lnSpc>
              <a:spcBef>
                <a:spcPts val="745"/>
              </a:spcBef>
              <a:buAutoNum type="alphaLcParenR"/>
              <a:tabLst>
                <a:tab pos="635000" algn="l"/>
              </a:tabLst>
            </a:pPr>
            <a:r>
              <a:rPr sz="1200" dirty="0">
                <a:latin typeface="Times New Roman"/>
                <a:cs typeface="Times New Roman"/>
              </a:rPr>
              <a:t>Giấy chứng nhận </a:t>
            </a:r>
            <a:r>
              <a:rPr sz="1200" spc="-5" dirty="0">
                <a:latin typeface="Times New Roman"/>
                <a:cs typeface="Times New Roman"/>
              </a:rPr>
              <a:t>bảo </a:t>
            </a:r>
            <a:r>
              <a:rPr sz="1200" dirty="0">
                <a:latin typeface="Times New Roman"/>
                <a:cs typeface="Times New Roman"/>
              </a:rPr>
              <a:t>hiểm </a:t>
            </a:r>
            <a:r>
              <a:rPr sz="1200" spc="-5" dirty="0">
                <a:latin typeface="Times New Roman"/>
                <a:cs typeface="Times New Roman"/>
              </a:rPr>
              <a:t>trách </a:t>
            </a:r>
            <a:r>
              <a:rPr sz="1200" dirty="0">
                <a:latin typeface="Times New Roman"/>
                <a:cs typeface="Times New Roman"/>
              </a:rPr>
              <a:t>nhiệm </a:t>
            </a:r>
            <a:r>
              <a:rPr sz="1200" spc="-5" dirty="0">
                <a:latin typeface="Times New Roman"/>
                <a:cs typeface="Times New Roman"/>
              </a:rPr>
              <a:t>dân sự của chủ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tô.</a:t>
            </a:r>
          </a:p>
          <a:p>
            <a:pPr marL="278765" lvl="1" indent="-266700">
              <a:lnSpc>
                <a:spcPct val="100000"/>
              </a:lnSpc>
              <a:spcBef>
                <a:spcPts val="745"/>
              </a:spcBef>
              <a:buAutoNum type="arabicPeriod" startAt="2"/>
              <a:tabLst>
                <a:tab pos="279400" algn="l"/>
              </a:tabLst>
            </a:pPr>
            <a:r>
              <a:rPr sz="1200" spc="-5" dirty="0">
                <a:latin typeface="Times New Roman"/>
                <a:cs typeface="Times New Roman"/>
              </a:rPr>
              <a:t>GIẤY PHÉP LÁI </a:t>
            </a:r>
            <a:r>
              <a:rPr sz="1200" dirty="0">
                <a:latin typeface="Times New Roman"/>
                <a:cs typeface="Times New Roman"/>
              </a:rPr>
              <a:t>XE Ô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TÔ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000"/>
              </a:lnSpc>
              <a:spcBef>
                <a:spcPts val="615"/>
              </a:spcBef>
            </a:pPr>
            <a:r>
              <a:rPr sz="1200" spc="-5" dirty="0">
                <a:latin typeface="Times New Roman"/>
                <a:cs typeface="Times New Roman"/>
              </a:rPr>
              <a:t>Căn cứ vào </a:t>
            </a:r>
            <a:r>
              <a:rPr sz="1200" dirty="0">
                <a:latin typeface="Times New Roman"/>
                <a:cs typeface="Times New Roman"/>
              </a:rPr>
              <a:t>kiểu loại, công </a:t>
            </a:r>
            <a:r>
              <a:rPr sz="1200" spc="-5" dirty="0">
                <a:latin typeface="Times New Roman"/>
                <a:cs typeface="Times New Roman"/>
              </a:rPr>
              <a:t>suất </a:t>
            </a:r>
            <a:r>
              <a:rPr sz="1200" dirty="0">
                <a:latin typeface="Times New Roman"/>
                <a:cs typeface="Times New Roman"/>
              </a:rPr>
              <a:t>động </a:t>
            </a:r>
            <a:r>
              <a:rPr sz="1200" spc="-5" dirty="0">
                <a:latin typeface="Times New Roman"/>
                <a:cs typeface="Times New Roman"/>
              </a:rPr>
              <a:t>cơ,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5" dirty="0">
                <a:latin typeface="Times New Roman"/>
                <a:cs typeface="Times New Roman"/>
              </a:rPr>
              <a:t>trọng </a:t>
            </a:r>
            <a:r>
              <a:rPr sz="1200" dirty="0">
                <a:latin typeface="Times New Roman"/>
                <a:cs typeface="Times New Roman"/>
              </a:rPr>
              <a:t>và công dụng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</a:t>
            </a:r>
            <a:r>
              <a:rPr sz="1200" spc="5" dirty="0">
                <a:latin typeface="Times New Roman"/>
                <a:cs typeface="Times New Roman"/>
              </a:rPr>
              <a:t>tô, </a:t>
            </a:r>
            <a:r>
              <a:rPr sz="1200" dirty="0">
                <a:latin typeface="Times New Roman"/>
                <a:cs typeface="Times New Roman"/>
              </a:rPr>
              <a:t>giấy 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thuộc loại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thời hạn </a:t>
            </a:r>
            <a:r>
              <a:rPr sz="1200" dirty="0" err="1">
                <a:latin typeface="Times New Roman"/>
                <a:cs typeface="Times New Roman"/>
              </a:rPr>
              <a:t>và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phân thành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hạng </a:t>
            </a:r>
            <a:r>
              <a:rPr sz="1200" spc="-5" dirty="0">
                <a:latin typeface="Times New Roman"/>
                <a:cs typeface="Times New Roman"/>
              </a:rPr>
              <a:t>sau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:</a:t>
            </a:r>
          </a:p>
          <a:p>
            <a:pPr marL="636905" lvl="2" indent="-168275">
              <a:lnSpc>
                <a:spcPct val="100000"/>
              </a:lnSpc>
              <a:spcBef>
                <a:spcPts val="740"/>
              </a:spcBef>
              <a:buAutoNum type="arabicPeriod"/>
              <a:tabLst>
                <a:tab pos="637540" algn="l"/>
              </a:tabLst>
            </a:pPr>
            <a:r>
              <a:rPr sz="1200" spc="-5" dirty="0">
                <a:latin typeface="Times New Roman"/>
                <a:cs typeface="Times New Roman"/>
              </a:rPr>
              <a:t>Hạng B1 cấp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ng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ời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-5" dirty="0">
                <a:latin typeface="Times New Roman"/>
                <a:cs typeface="Times New Roman"/>
              </a:rPr>
              <a:t>hành </a:t>
            </a:r>
            <a:r>
              <a:rPr sz="1200" dirty="0">
                <a:latin typeface="Times New Roman"/>
                <a:cs typeface="Times New Roman"/>
              </a:rPr>
              <a:t>nghề 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để </a:t>
            </a:r>
            <a:r>
              <a:rPr sz="1200" spc="5" dirty="0">
                <a:latin typeface="Times New Roman"/>
                <a:cs typeface="Times New Roman"/>
              </a:rPr>
              <a:t>điều </a:t>
            </a:r>
            <a:r>
              <a:rPr sz="1200" dirty="0">
                <a:latin typeface="Times New Roman"/>
                <a:cs typeface="Times New Roman"/>
              </a:rPr>
              <a:t>khiển các loại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2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sau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1200" spc="-5" dirty="0">
                <a:latin typeface="Times New Roman"/>
                <a:cs typeface="Times New Roman"/>
              </a:rPr>
              <a:t>đây:</a:t>
            </a:r>
            <a:endParaRPr sz="1200" dirty="0">
              <a:latin typeface="Times New Roman"/>
              <a:cs typeface="Times New Roman"/>
            </a:endParaRPr>
          </a:p>
          <a:p>
            <a:pPr marL="625475" indent="-156845">
              <a:lnSpc>
                <a:spcPct val="100000"/>
              </a:lnSpc>
              <a:spcBef>
                <a:spcPts val="755"/>
              </a:spcBef>
              <a:buAutoNum type="alphaLcParenR"/>
              <a:tabLst>
                <a:tab pos="626110" algn="l"/>
              </a:tabLst>
            </a:pP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dirty="0" err="1">
                <a:latin typeface="Times New Roman"/>
                <a:cs typeface="Times New Roman"/>
              </a:rPr>
              <a:t>chở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>
                <a:latin typeface="Times New Roman"/>
                <a:cs typeface="Times New Roman"/>
              </a:rPr>
              <a:t>9 </a:t>
            </a:r>
            <a:r>
              <a:rPr sz="1200" spc="-5" dirty="0">
                <a:latin typeface="Times New Roman"/>
                <a:cs typeface="Times New Roman"/>
              </a:rPr>
              <a:t>chỗ ngồi, </a:t>
            </a:r>
            <a:r>
              <a:rPr sz="1200" spc="5" dirty="0">
                <a:latin typeface="Times New Roman"/>
                <a:cs typeface="Times New Roman"/>
              </a:rPr>
              <a:t>kể </a:t>
            </a:r>
            <a:r>
              <a:rPr sz="1200" spc="-5" dirty="0">
                <a:latin typeface="Times New Roman"/>
                <a:cs typeface="Times New Roman"/>
              </a:rPr>
              <a:t>cả chỗ ngồi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lái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xe;</a:t>
            </a:r>
          </a:p>
          <a:p>
            <a:pPr marL="634365" indent="-165735">
              <a:lnSpc>
                <a:spcPct val="100000"/>
              </a:lnSpc>
              <a:spcBef>
                <a:spcPts val="745"/>
              </a:spcBef>
              <a:buAutoNum type="alphaLcParenR"/>
              <a:tabLst>
                <a:tab pos="635000" algn="l"/>
              </a:tabLst>
            </a:pPr>
            <a:r>
              <a:rPr sz="1200" dirty="0">
                <a:latin typeface="Times New Roman"/>
                <a:cs typeface="Times New Roman"/>
              </a:rPr>
              <a:t>Ô tô tải, kể </a:t>
            </a:r>
            <a:r>
              <a:rPr sz="1200" spc="-5" dirty="0">
                <a:latin typeface="Times New Roman"/>
                <a:cs typeface="Times New Roman"/>
              </a:rPr>
              <a:t>cả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tải chuyên </a:t>
            </a:r>
            <a:r>
              <a:rPr sz="1200" dirty="0">
                <a:latin typeface="Times New Roman"/>
                <a:cs typeface="Times New Roman"/>
              </a:rPr>
              <a:t>dùng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trọng tải </a:t>
            </a:r>
            <a:r>
              <a:rPr sz="1200" spc="-5" dirty="0">
                <a:latin typeface="Times New Roman"/>
                <a:cs typeface="Times New Roman"/>
              </a:rPr>
              <a:t>thiết </a:t>
            </a:r>
            <a:r>
              <a:rPr sz="1200" dirty="0" err="1">
                <a:latin typeface="Times New Roman"/>
                <a:cs typeface="Times New Roman"/>
              </a:rPr>
              <a:t>kế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d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ới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3500 kg (3,5</a:t>
            </a:r>
            <a:r>
              <a:rPr sz="1200" spc="-1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tấn);</a:t>
            </a:r>
            <a:endParaRPr sz="1200" dirty="0">
              <a:latin typeface="Times New Roman"/>
              <a:cs typeface="Times New Roman"/>
            </a:endParaRPr>
          </a:p>
          <a:p>
            <a:pPr marL="625475" indent="-156845">
              <a:lnSpc>
                <a:spcPct val="100000"/>
              </a:lnSpc>
              <a:spcBef>
                <a:spcPts val="745"/>
              </a:spcBef>
              <a:buAutoNum type="alphaLcParenR"/>
              <a:tabLst>
                <a:tab pos="626110" algn="l"/>
              </a:tabLst>
            </a:pPr>
            <a:r>
              <a:rPr sz="1200" dirty="0">
                <a:latin typeface="Times New Roman"/>
                <a:cs typeface="Times New Roman"/>
              </a:rPr>
              <a:t>Máy </a:t>
            </a:r>
            <a:r>
              <a:rPr sz="1200" spc="-5" dirty="0">
                <a:latin typeface="Times New Roman"/>
                <a:cs typeface="Times New Roman"/>
              </a:rPr>
              <a:t>kéo </a:t>
            </a:r>
            <a:r>
              <a:rPr sz="1200" dirty="0">
                <a:latin typeface="Times New Roman"/>
                <a:cs typeface="Times New Roman"/>
              </a:rPr>
              <a:t>kéo một </a:t>
            </a:r>
            <a:r>
              <a:rPr sz="1200" spc="-5" dirty="0">
                <a:latin typeface="Times New Roman"/>
                <a:cs typeface="Times New Roman"/>
              </a:rPr>
              <a:t>rơ </a:t>
            </a:r>
            <a:r>
              <a:rPr sz="1200" dirty="0">
                <a:latin typeface="Times New Roman"/>
                <a:cs typeface="Times New Roman"/>
              </a:rPr>
              <a:t>moóc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trọng tải </a:t>
            </a:r>
            <a:r>
              <a:rPr sz="1200" spc="-5" dirty="0">
                <a:latin typeface="Times New Roman"/>
                <a:cs typeface="Times New Roman"/>
              </a:rPr>
              <a:t>thiết </a:t>
            </a:r>
            <a:r>
              <a:rPr sz="1200" dirty="0" err="1">
                <a:latin typeface="Times New Roman"/>
                <a:cs typeface="Times New Roman"/>
              </a:rPr>
              <a:t>kế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d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ới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3500 kg (3,5</a:t>
            </a:r>
            <a:r>
              <a:rPr sz="1200" spc="-1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tấn).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45"/>
              </a:spcBef>
            </a:pPr>
            <a:r>
              <a:rPr sz="1200" dirty="0">
                <a:latin typeface="Times New Roman"/>
                <a:cs typeface="Times New Roman"/>
              </a:rPr>
              <a:t>2. </a:t>
            </a:r>
            <a:r>
              <a:rPr sz="1200" spc="-5" dirty="0">
                <a:latin typeface="Times New Roman"/>
                <a:cs typeface="Times New Roman"/>
              </a:rPr>
              <a:t>Hạng B2 cấp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ng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ời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hành nghề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để điều </a:t>
            </a:r>
            <a:r>
              <a:rPr sz="1200" spc="-5" dirty="0">
                <a:latin typeface="Times New Roman"/>
                <a:cs typeface="Times New Roman"/>
              </a:rPr>
              <a:t>khiển </a:t>
            </a:r>
            <a:r>
              <a:rPr sz="1200" dirty="0">
                <a:latin typeface="Times New Roman"/>
                <a:cs typeface="Times New Roman"/>
              </a:rPr>
              <a:t>các 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sau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đây:</a:t>
            </a:r>
            <a:endParaRPr sz="1200" dirty="0">
              <a:latin typeface="Times New Roman"/>
              <a:cs typeface="Times New Roman"/>
            </a:endParaRPr>
          </a:p>
          <a:p>
            <a:pPr marL="625475" indent="-156845">
              <a:lnSpc>
                <a:spcPct val="100000"/>
              </a:lnSpc>
              <a:spcBef>
                <a:spcPts val="745"/>
              </a:spcBef>
              <a:buAutoNum type="alphaLcParenR"/>
              <a:tabLst>
                <a:tab pos="626110" algn="l"/>
              </a:tabLst>
            </a:pPr>
            <a:r>
              <a:rPr sz="1200" dirty="0">
                <a:latin typeface="Times New Roman"/>
                <a:cs typeface="Times New Roman"/>
              </a:rPr>
              <a:t>Ô tô chuyên dùng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trọng tải </a:t>
            </a:r>
            <a:r>
              <a:rPr sz="1200" spc="-5" dirty="0">
                <a:latin typeface="Times New Roman"/>
                <a:cs typeface="Times New Roman"/>
              </a:rPr>
              <a:t>thiết </a:t>
            </a:r>
            <a:r>
              <a:rPr sz="1200" dirty="0" err="1">
                <a:latin typeface="Times New Roman"/>
                <a:cs typeface="Times New Roman"/>
              </a:rPr>
              <a:t>kế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d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ới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3500 kg (3,5</a:t>
            </a:r>
            <a:r>
              <a:rPr sz="1200" spc="-1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tấn);</a:t>
            </a:r>
            <a:endParaRPr sz="1200" dirty="0">
              <a:latin typeface="Times New Roman"/>
              <a:cs typeface="Times New Roman"/>
            </a:endParaRPr>
          </a:p>
          <a:p>
            <a:pPr marL="634365" indent="-165735">
              <a:lnSpc>
                <a:spcPct val="100000"/>
              </a:lnSpc>
              <a:spcBef>
                <a:spcPts val="755"/>
              </a:spcBef>
              <a:buAutoNum type="alphaLcParenR"/>
              <a:tabLst>
                <a:tab pos="635000" algn="l"/>
              </a:tabLst>
            </a:pP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quy định cho giấy phép 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hạng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B1.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45"/>
              </a:spcBef>
            </a:pPr>
            <a:r>
              <a:rPr sz="1200" dirty="0">
                <a:latin typeface="Times New Roman"/>
                <a:cs typeface="Times New Roman"/>
              </a:rPr>
              <a:t>3. </a:t>
            </a:r>
            <a:r>
              <a:rPr sz="1200" spc="-5" dirty="0">
                <a:latin typeface="Times New Roman"/>
                <a:cs typeface="Times New Roman"/>
              </a:rPr>
              <a:t>Hạng </a:t>
            </a:r>
            <a:r>
              <a:rPr sz="1200" dirty="0">
                <a:latin typeface="Times New Roman"/>
                <a:cs typeface="Times New Roman"/>
              </a:rPr>
              <a:t>C </a:t>
            </a:r>
            <a:r>
              <a:rPr sz="1200" spc="-5" dirty="0">
                <a:latin typeface="Times New Roman"/>
                <a:cs typeface="Times New Roman"/>
              </a:rPr>
              <a:t>cấp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để điều </a:t>
            </a:r>
            <a:r>
              <a:rPr sz="1200" spc="-5" dirty="0">
                <a:latin typeface="Times New Roman"/>
                <a:cs typeface="Times New Roman"/>
              </a:rPr>
              <a:t>khiển các </a:t>
            </a:r>
            <a:r>
              <a:rPr sz="1200" dirty="0">
                <a:latin typeface="Times New Roman"/>
                <a:cs typeface="Times New Roman"/>
              </a:rPr>
              <a:t>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sau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đây: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27</a:t>
            </a:fld>
            <a:endParaRPr spc="-35" dirty="0"/>
          </a:p>
        </p:txBody>
      </p:sp>
      <p:sp>
        <p:nvSpPr>
          <p:cNvPr id="2" name="object 2"/>
          <p:cNvSpPr txBox="1"/>
          <p:nvPr/>
        </p:nvSpPr>
        <p:spPr>
          <a:xfrm>
            <a:off x="1247952" y="856234"/>
            <a:ext cx="5607685" cy="8804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065" indent="456565" algn="just">
              <a:lnSpc>
                <a:spcPct val="110000"/>
              </a:lnSpc>
              <a:spcBef>
                <a:spcPts val="100"/>
              </a:spcBef>
              <a:buAutoNum type="alphaLcParenR"/>
              <a:tabLst>
                <a:tab pos="640715" algn="l"/>
              </a:tabLst>
            </a:pPr>
            <a:r>
              <a:rPr sz="1200" dirty="0">
                <a:latin typeface="Times New Roman"/>
                <a:cs typeface="Times New Roman"/>
              </a:rPr>
              <a:t>Ô tô tải, </a:t>
            </a:r>
            <a:r>
              <a:rPr sz="1200" spc="5" dirty="0">
                <a:latin typeface="Times New Roman"/>
                <a:cs typeface="Times New Roman"/>
              </a:rPr>
              <a:t>kể </a:t>
            </a:r>
            <a:r>
              <a:rPr sz="1200" spc="-5" dirty="0">
                <a:latin typeface="Times New Roman"/>
                <a:cs typeface="Times New Roman"/>
              </a:rPr>
              <a:t>cả </a:t>
            </a:r>
            <a:r>
              <a:rPr sz="1200" dirty="0">
                <a:latin typeface="Times New Roman"/>
                <a:cs typeface="Times New Roman"/>
              </a:rPr>
              <a:t>ô tô tải </a:t>
            </a:r>
            <a:r>
              <a:rPr sz="1200" spc="-5" dirty="0">
                <a:latin typeface="Times New Roman"/>
                <a:cs typeface="Times New Roman"/>
              </a:rPr>
              <a:t>chuyên dùng,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chuyên </a:t>
            </a:r>
            <a:r>
              <a:rPr sz="1200" dirty="0">
                <a:latin typeface="Times New Roman"/>
                <a:cs typeface="Times New Roman"/>
              </a:rPr>
              <a:t>dùng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trọng tải thiết kế từ  3500 kg (3,5 tấn) trở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lên;</a:t>
            </a:r>
          </a:p>
          <a:p>
            <a:pPr marL="634365" indent="-165735" algn="just">
              <a:lnSpc>
                <a:spcPct val="100000"/>
              </a:lnSpc>
              <a:spcBef>
                <a:spcPts val="740"/>
              </a:spcBef>
              <a:buAutoNum type="alphaLcParenR"/>
              <a:tabLst>
                <a:tab pos="635000" algn="l"/>
              </a:tabLst>
            </a:pPr>
            <a:r>
              <a:rPr sz="1200" dirty="0">
                <a:latin typeface="Times New Roman"/>
                <a:cs typeface="Times New Roman"/>
              </a:rPr>
              <a:t>Máy </a:t>
            </a:r>
            <a:r>
              <a:rPr sz="1200" spc="-5" dirty="0">
                <a:latin typeface="Times New Roman"/>
                <a:cs typeface="Times New Roman"/>
              </a:rPr>
              <a:t>kéo kéo </a:t>
            </a:r>
            <a:r>
              <a:rPr sz="1200" dirty="0">
                <a:latin typeface="Times New Roman"/>
                <a:cs typeface="Times New Roman"/>
              </a:rPr>
              <a:t>một </a:t>
            </a:r>
            <a:r>
              <a:rPr sz="1200" spc="-5" dirty="0">
                <a:latin typeface="Times New Roman"/>
                <a:cs typeface="Times New Roman"/>
              </a:rPr>
              <a:t>rơ </a:t>
            </a:r>
            <a:r>
              <a:rPr sz="1200" dirty="0">
                <a:latin typeface="Times New Roman"/>
                <a:cs typeface="Times New Roman"/>
              </a:rPr>
              <a:t>moóc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trọng tải </a:t>
            </a:r>
            <a:r>
              <a:rPr sz="1200" spc="-5" dirty="0">
                <a:latin typeface="Times New Roman"/>
                <a:cs typeface="Times New Roman"/>
              </a:rPr>
              <a:t>thiết </a:t>
            </a:r>
            <a:r>
              <a:rPr sz="1200" dirty="0">
                <a:latin typeface="Times New Roman"/>
                <a:cs typeface="Times New Roman"/>
              </a:rPr>
              <a:t>kế từ 3500 kg (3,5 </a:t>
            </a:r>
            <a:r>
              <a:rPr sz="1200" spc="-5" dirty="0">
                <a:latin typeface="Times New Roman"/>
                <a:cs typeface="Times New Roman"/>
              </a:rPr>
              <a:t>tấn) </a:t>
            </a:r>
            <a:r>
              <a:rPr sz="1200" dirty="0">
                <a:latin typeface="Times New Roman"/>
                <a:cs typeface="Times New Roman"/>
              </a:rPr>
              <a:t>trở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lên;</a:t>
            </a:r>
          </a:p>
          <a:p>
            <a:pPr marL="625475" indent="-156845" algn="just">
              <a:lnSpc>
                <a:spcPct val="100000"/>
              </a:lnSpc>
              <a:spcBef>
                <a:spcPts val="760"/>
              </a:spcBef>
              <a:buAutoNum type="alphaLcParenR"/>
              <a:tabLst>
                <a:tab pos="626110" algn="l"/>
              </a:tabLst>
            </a:pP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loại </a:t>
            </a:r>
            <a:r>
              <a:rPr sz="1200" spc="5" dirty="0">
                <a:latin typeface="Times New Roman"/>
                <a:cs typeface="Times New Roman"/>
              </a:rPr>
              <a:t>xe quy </a:t>
            </a:r>
            <a:r>
              <a:rPr sz="1200" dirty="0">
                <a:latin typeface="Times New Roman"/>
                <a:cs typeface="Times New Roman"/>
              </a:rPr>
              <a:t>định cho giấy phép 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hạng B1,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B2.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</a:pPr>
            <a:r>
              <a:rPr sz="1200" dirty="0">
                <a:latin typeface="Times New Roman"/>
                <a:cs typeface="Times New Roman"/>
              </a:rPr>
              <a:t>4. </a:t>
            </a:r>
            <a:r>
              <a:rPr sz="1200" spc="-5" dirty="0">
                <a:latin typeface="Times New Roman"/>
                <a:cs typeface="Times New Roman"/>
              </a:rPr>
              <a:t>Hạng </a:t>
            </a:r>
            <a:r>
              <a:rPr sz="1200" dirty="0">
                <a:latin typeface="Times New Roman"/>
                <a:cs typeface="Times New Roman"/>
              </a:rPr>
              <a:t>D </a:t>
            </a:r>
            <a:r>
              <a:rPr sz="1200" spc="-5" dirty="0">
                <a:latin typeface="Times New Roman"/>
                <a:cs typeface="Times New Roman"/>
              </a:rPr>
              <a:t>cấp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để điều </a:t>
            </a:r>
            <a:r>
              <a:rPr sz="1200" spc="-5" dirty="0">
                <a:latin typeface="Times New Roman"/>
                <a:cs typeface="Times New Roman"/>
              </a:rPr>
              <a:t>khiển các </a:t>
            </a:r>
            <a:r>
              <a:rPr sz="1200" dirty="0">
                <a:latin typeface="Times New Roman"/>
                <a:cs typeface="Times New Roman"/>
              </a:rPr>
              <a:t>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sau</a:t>
            </a:r>
            <a:r>
              <a:rPr sz="1200" spc="-1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đây:</a:t>
            </a:r>
            <a:endParaRPr sz="1200" dirty="0">
              <a:latin typeface="Times New Roman"/>
              <a:cs typeface="Times New Roman"/>
            </a:endParaRPr>
          </a:p>
          <a:p>
            <a:pPr marL="625475" indent="-156845" algn="just">
              <a:lnSpc>
                <a:spcPct val="100000"/>
              </a:lnSpc>
              <a:spcBef>
                <a:spcPts val="745"/>
              </a:spcBef>
              <a:buAutoNum type="alphaLcParenR"/>
              <a:tabLst>
                <a:tab pos="626110" algn="l"/>
              </a:tabLst>
            </a:pP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dirty="0" err="1">
                <a:latin typeface="Times New Roman"/>
                <a:cs typeface="Times New Roman"/>
              </a:rPr>
              <a:t>chở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từ 10 đến 30 </a:t>
            </a:r>
            <a:r>
              <a:rPr sz="1200" spc="-5" dirty="0">
                <a:latin typeface="Times New Roman"/>
                <a:cs typeface="Times New Roman"/>
              </a:rPr>
              <a:t>chỗ ngồi, </a:t>
            </a:r>
            <a:r>
              <a:rPr sz="1200" dirty="0">
                <a:latin typeface="Times New Roman"/>
                <a:cs typeface="Times New Roman"/>
              </a:rPr>
              <a:t>kể cả </a:t>
            </a:r>
            <a:r>
              <a:rPr sz="1200" spc="-5" dirty="0">
                <a:latin typeface="Times New Roman"/>
                <a:cs typeface="Times New Roman"/>
              </a:rPr>
              <a:t>chỗ ngồi </a:t>
            </a:r>
            <a:r>
              <a:rPr sz="1200" dirty="0" err="1">
                <a:latin typeface="Times New Roman"/>
                <a:cs typeface="Times New Roman"/>
              </a:rPr>
              <a:t>cho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lái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xe;</a:t>
            </a:r>
          </a:p>
          <a:p>
            <a:pPr marL="634365" indent="-165735" algn="just">
              <a:lnSpc>
                <a:spcPct val="100000"/>
              </a:lnSpc>
              <a:spcBef>
                <a:spcPts val="755"/>
              </a:spcBef>
              <a:buAutoNum type="alphaLcParenR"/>
              <a:tabLst>
                <a:tab pos="635000" algn="l"/>
              </a:tabLst>
            </a:pP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quy định cho giấy phép 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hạng B1, B2 </a:t>
            </a:r>
            <a:r>
              <a:rPr sz="1200" spc="5" dirty="0">
                <a:latin typeface="Times New Roman"/>
                <a:cs typeface="Times New Roman"/>
              </a:rPr>
              <a:t>và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C.</a:t>
            </a:r>
          </a:p>
          <a:p>
            <a:pPr marL="469265" algn="just">
              <a:lnSpc>
                <a:spcPct val="100000"/>
              </a:lnSpc>
              <a:spcBef>
                <a:spcPts val="750"/>
              </a:spcBef>
            </a:pPr>
            <a:r>
              <a:rPr sz="1200" dirty="0">
                <a:latin typeface="Times New Roman"/>
                <a:cs typeface="Times New Roman"/>
              </a:rPr>
              <a:t>5. </a:t>
            </a:r>
            <a:r>
              <a:rPr sz="1200" spc="-5" dirty="0">
                <a:latin typeface="Times New Roman"/>
                <a:cs typeface="Times New Roman"/>
              </a:rPr>
              <a:t>Hạng </a:t>
            </a:r>
            <a:r>
              <a:rPr sz="1200" dirty="0">
                <a:latin typeface="Times New Roman"/>
                <a:cs typeface="Times New Roman"/>
              </a:rPr>
              <a:t>E </a:t>
            </a:r>
            <a:r>
              <a:rPr sz="1200" spc="-5" dirty="0">
                <a:latin typeface="Times New Roman"/>
                <a:cs typeface="Times New Roman"/>
              </a:rPr>
              <a:t>cấp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để điều </a:t>
            </a:r>
            <a:r>
              <a:rPr sz="1200" spc="-5" dirty="0">
                <a:latin typeface="Times New Roman"/>
                <a:cs typeface="Times New Roman"/>
              </a:rPr>
              <a:t>khiển các </a:t>
            </a:r>
            <a:r>
              <a:rPr sz="1200" spc="5" dirty="0">
                <a:latin typeface="Times New Roman"/>
                <a:cs typeface="Times New Roman"/>
              </a:rPr>
              <a:t>loại xe </a:t>
            </a:r>
            <a:r>
              <a:rPr sz="1200" spc="-5" dirty="0">
                <a:latin typeface="Times New Roman"/>
                <a:cs typeface="Times New Roman"/>
              </a:rPr>
              <a:t>sau</a:t>
            </a:r>
            <a:r>
              <a:rPr sz="1200" spc="-1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đây:</a:t>
            </a:r>
            <a:endParaRPr sz="1200" dirty="0">
              <a:latin typeface="Times New Roman"/>
              <a:cs typeface="Times New Roman"/>
            </a:endParaRPr>
          </a:p>
          <a:p>
            <a:pPr marL="625475" indent="-156845" algn="just">
              <a:lnSpc>
                <a:spcPct val="100000"/>
              </a:lnSpc>
              <a:spcBef>
                <a:spcPts val="745"/>
              </a:spcBef>
              <a:buAutoNum type="alphaLcParenR"/>
              <a:tabLst>
                <a:tab pos="626110" algn="l"/>
              </a:tabLst>
            </a:pP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dirty="0" err="1">
                <a:latin typeface="Times New Roman"/>
                <a:cs typeface="Times New Roman"/>
              </a:rPr>
              <a:t>chở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30 </a:t>
            </a:r>
            <a:r>
              <a:rPr sz="1200" spc="-5" dirty="0">
                <a:latin typeface="Times New Roman"/>
                <a:cs typeface="Times New Roman"/>
              </a:rPr>
              <a:t>chỗ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ngồi;</a:t>
            </a:r>
            <a:endParaRPr sz="1200" dirty="0">
              <a:latin typeface="Times New Roman"/>
              <a:cs typeface="Times New Roman"/>
            </a:endParaRPr>
          </a:p>
          <a:p>
            <a:pPr marL="634365" indent="-165735" algn="just">
              <a:lnSpc>
                <a:spcPct val="100000"/>
              </a:lnSpc>
              <a:spcBef>
                <a:spcPts val="740"/>
              </a:spcBef>
              <a:buAutoNum type="alphaLcParenR"/>
              <a:tabLst>
                <a:tab pos="635000" algn="l"/>
              </a:tabLst>
            </a:pP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quy định cho giấy phép 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hạng B1, B2, </a:t>
            </a:r>
            <a:r>
              <a:rPr sz="1200" dirty="0">
                <a:latin typeface="Times New Roman"/>
                <a:cs typeface="Times New Roman"/>
              </a:rPr>
              <a:t>C </a:t>
            </a:r>
            <a:r>
              <a:rPr sz="1200" spc="5" dirty="0">
                <a:latin typeface="Times New Roman"/>
                <a:cs typeface="Times New Roman"/>
              </a:rPr>
              <a:t>và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D.</a:t>
            </a:r>
            <a:endParaRPr sz="1200" dirty="0">
              <a:latin typeface="Times New Roman"/>
              <a:cs typeface="Times New Roman"/>
            </a:endParaRPr>
          </a:p>
          <a:p>
            <a:pPr marL="12700" marR="11430" indent="456565" algn="just">
              <a:lnSpc>
                <a:spcPct val="110800"/>
              </a:lnSpc>
              <a:spcBef>
                <a:spcPts val="590"/>
              </a:spcBef>
              <a:buAutoNum type="arabicPeriod" startAt="6"/>
              <a:tabLst>
                <a:tab pos="625475" algn="l"/>
              </a:tabLst>
            </a:pP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giấy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hạng </a:t>
            </a:r>
            <a:r>
              <a:rPr sz="1200" spc="-5" dirty="0">
                <a:latin typeface="Times New Roman"/>
                <a:cs typeface="Times New Roman"/>
              </a:rPr>
              <a:t>B1, B2, </a:t>
            </a:r>
            <a:r>
              <a:rPr sz="1200" dirty="0">
                <a:latin typeface="Times New Roman"/>
                <a:cs typeface="Times New Roman"/>
              </a:rPr>
              <a:t>C, D và E khi điều khiển các loại </a:t>
            </a:r>
            <a:r>
              <a:rPr sz="1200" spc="-90" dirty="0" err="1">
                <a:latin typeface="Times New Roman"/>
                <a:cs typeface="Times New Roman"/>
              </a:rPr>
              <a:t>xe</a:t>
            </a:r>
            <a:r>
              <a:rPr sz="1200" spc="-90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t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ơng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ứng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kéo </a:t>
            </a:r>
            <a:r>
              <a:rPr sz="1200" dirty="0">
                <a:latin typeface="Times New Roman"/>
                <a:cs typeface="Times New Roman"/>
              </a:rPr>
              <a:t>thêm một rơ moóc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trọng tải </a:t>
            </a:r>
            <a:r>
              <a:rPr sz="1200" spc="-5" dirty="0">
                <a:latin typeface="Times New Roman"/>
                <a:cs typeface="Times New Roman"/>
              </a:rPr>
              <a:t>thiết </a:t>
            </a:r>
            <a:r>
              <a:rPr sz="1200" dirty="0">
                <a:latin typeface="Times New Roman"/>
                <a:cs typeface="Times New Roman"/>
              </a:rPr>
              <a:t>kế không quá 750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kg.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000"/>
              </a:lnSpc>
              <a:spcBef>
                <a:spcPts val="600"/>
              </a:spcBef>
              <a:buAutoNum type="arabicPeriod" startAt="6"/>
              <a:tabLst>
                <a:tab pos="634365" algn="l"/>
              </a:tabLst>
            </a:pPr>
            <a:r>
              <a:rPr sz="1200" spc="-5" dirty="0">
                <a:latin typeface="Times New Roman"/>
                <a:cs typeface="Times New Roman"/>
              </a:rPr>
              <a:t>Hạng </a:t>
            </a:r>
            <a:r>
              <a:rPr sz="1200" dirty="0">
                <a:latin typeface="Times New Roman"/>
                <a:cs typeface="Times New Roman"/>
              </a:rPr>
              <a:t>F cấp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đã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giấy phép 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hạng </a:t>
            </a:r>
            <a:r>
              <a:rPr sz="1200" spc="-5" dirty="0">
                <a:latin typeface="Times New Roman"/>
                <a:cs typeface="Times New Roman"/>
              </a:rPr>
              <a:t>B2, </a:t>
            </a:r>
            <a:r>
              <a:rPr sz="1200" dirty="0">
                <a:latin typeface="Times New Roman"/>
                <a:cs typeface="Times New Roman"/>
              </a:rPr>
              <a:t>C, D và E để </a:t>
            </a:r>
            <a:r>
              <a:rPr sz="1200" spc="-25" dirty="0">
                <a:latin typeface="Times New Roman"/>
                <a:cs typeface="Times New Roman"/>
              </a:rPr>
              <a:t>điều  </a:t>
            </a:r>
            <a:r>
              <a:rPr sz="1200" dirty="0">
                <a:latin typeface="Times New Roman"/>
                <a:cs typeface="Times New Roman"/>
              </a:rPr>
              <a:t>khiển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loại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t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ơng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ứng kéo rơ moóc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trọng tải </a:t>
            </a:r>
            <a:r>
              <a:rPr sz="1200" spc="-5" dirty="0">
                <a:latin typeface="Times New Roman"/>
                <a:cs typeface="Times New Roman"/>
              </a:rPr>
              <a:t>thiết </a:t>
            </a:r>
            <a:r>
              <a:rPr sz="1200" dirty="0">
                <a:latin typeface="Times New Roman"/>
                <a:cs typeface="Times New Roman"/>
              </a:rPr>
              <a:t>kế lớn hơn 750 </a:t>
            </a:r>
            <a:r>
              <a:rPr sz="1200" spc="-5" dirty="0">
                <a:latin typeface="Times New Roman"/>
                <a:cs typeface="Times New Roman"/>
              </a:rPr>
              <a:t>kg, </a:t>
            </a:r>
            <a:r>
              <a:rPr sz="1200" spc="15" dirty="0">
                <a:latin typeface="Times New Roman"/>
                <a:cs typeface="Times New Roman"/>
              </a:rPr>
              <a:t>sơ </a:t>
            </a:r>
            <a:r>
              <a:rPr sz="1200" dirty="0">
                <a:latin typeface="Times New Roman"/>
                <a:cs typeface="Times New Roman"/>
              </a:rPr>
              <a:t>mi </a:t>
            </a:r>
            <a:r>
              <a:rPr sz="1200" spc="-105" dirty="0">
                <a:latin typeface="Times New Roman"/>
                <a:cs typeface="Times New Roman"/>
              </a:rPr>
              <a:t>rơ  </a:t>
            </a:r>
            <a:r>
              <a:rPr sz="1200" dirty="0">
                <a:latin typeface="Times New Roman"/>
                <a:cs typeface="Times New Roman"/>
              </a:rPr>
              <a:t>moóc, ô tô </a:t>
            </a:r>
            <a:r>
              <a:rPr sz="1200" spc="-5" dirty="0">
                <a:latin typeface="Times New Roman"/>
                <a:cs typeface="Times New Roman"/>
              </a:rPr>
              <a:t>khách </a:t>
            </a:r>
            <a:r>
              <a:rPr sz="1200" dirty="0">
                <a:latin typeface="Times New Roman"/>
                <a:cs typeface="Times New Roman"/>
              </a:rPr>
              <a:t>nối </a:t>
            </a:r>
            <a:r>
              <a:rPr sz="1200" spc="-5" dirty="0">
                <a:latin typeface="Times New Roman"/>
                <a:cs typeface="Times New Roman"/>
              </a:rPr>
              <a:t>toa,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quy định cụ </a:t>
            </a:r>
            <a:r>
              <a:rPr sz="1200" dirty="0" err="1">
                <a:latin typeface="Times New Roman"/>
                <a:cs typeface="Times New Roman"/>
              </a:rPr>
              <a:t>thể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20" dirty="0" err="1" smtClean="0">
                <a:latin typeface="Times New Roman"/>
                <a:cs typeface="Times New Roman"/>
              </a:rPr>
              <a:t>nh</a:t>
            </a:r>
            <a:r>
              <a:rPr lang="vi-VN" sz="1200" spc="-120" dirty="0" smtClean="0">
                <a:latin typeface="Times New Roman"/>
                <a:cs typeface="Times New Roman"/>
              </a:rPr>
              <a:t>ư</a:t>
            </a:r>
            <a:r>
              <a:rPr sz="1200" spc="-120" dirty="0" smtClean="0">
                <a:latin typeface="Times New Roman"/>
                <a:cs typeface="Times New Roman"/>
              </a:rPr>
              <a:t> </a:t>
            </a:r>
            <a:r>
              <a:rPr lang="en-US" sz="1200" spc="-12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sau</a:t>
            </a:r>
            <a:r>
              <a:rPr sz="1200" spc="-5" dirty="0">
                <a:latin typeface="Times New Roman"/>
                <a:cs typeface="Times New Roman"/>
              </a:rPr>
              <a:t>:</a:t>
            </a:r>
            <a:endParaRPr sz="1200" dirty="0">
              <a:latin typeface="Times New Roman"/>
              <a:cs typeface="Times New Roman"/>
            </a:endParaRPr>
          </a:p>
          <a:p>
            <a:pPr marL="12700" marR="10160" indent="456565" algn="just">
              <a:lnSpc>
                <a:spcPct val="110000"/>
              </a:lnSpc>
              <a:spcBef>
                <a:spcPts val="615"/>
              </a:spcBef>
              <a:buAutoNum type="alphaLcParenR"/>
              <a:tabLst>
                <a:tab pos="634365" algn="l"/>
              </a:tabLst>
            </a:pPr>
            <a:r>
              <a:rPr sz="1200" spc="-5" dirty="0">
                <a:latin typeface="Times New Roman"/>
                <a:cs typeface="Times New Roman"/>
              </a:rPr>
              <a:t>Hạng FB2 </a:t>
            </a:r>
            <a:r>
              <a:rPr sz="1200" dirty="0">
                <a:latin typeface="Times New Roman"/>
                <a:cs typeface="Times New Roman"/>
              </a:rPr>
              <a:t>cấp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 err="1">
                <a:latin typeface="Times New Roman"/>
                <a:cs typeface="Times New Roman"/>
              </a:rPr>
              <a:t>ôtô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quy định tại </a:t>
            </a:r>
            <a:r>
              <a:rPr sz="1200" spc="-5" dirty="0">
                <a:latin typeface="Times New Roman"/>
                <a:cs typeface="Times New Roman"/>
              </a:rPr>
              <a:t>giấy </a:t>
            </a:r>
            <a:r>
              <a:rPr sz="1200" dirty="0">
                <a:latin typeface="Times New Roman"/>
                <a:cs typeface="Times New Roman"/>
              </a:rPr>
              <a:t>phép 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 err="1">
                <a:latin typeface="Times New Roman"/>
                <a:cs typeface="Times New Roman"/>
              </a:rPr>
              <a:t>hạng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225" dirty="0" smtClean="0">
                <a:latin typeface="Times New Roman"/>
                <a:cs typeface="Times New Roman"/>
              </a:rPr>
              <a:t>B</a:t>
            </a:r>
            <a:r>
              <a:rPr lang="en-US" sz="1200" spc="-225" dirty="0" smtClean="0">
                <a:latin typeface="Times New Roman"/>
                <a:cs typeface="Times New Roman"/>
              </a:rPr>
              <a:t> </a:t>
            </a:r>
            <a:r>
              <a:rPr sz="1200" spc="-225" dirty="0" smtClean="0">
                <a:latin typeface="Times New Roman"/>
                <a:cs typeface="Times New Roman"/>
              </a:rPr>
              <a:t>2  </a:t>
            </a:r>
            <a:r>
              <a:rPr sz="1200" spc="-5" dirty="0">
                <a:latin typeface="Times New Roman"/>
                <a:cs typeface="Times New Roman"/>
              </a:rPr>
              <a:t>có kéo </a:t>
            </a:r>
            <a:r>
              <a:rPr sz="1200" dirty="0">
                <a:latin typeface="Times New Roman"/>
                <a:cs typeface="Times New Roman"/>
              </a:rPr>
              <a:t>rơ moóc </a:t>
            </a:r>
            <a:r>
              <a:rPr sz="1200" dirty="0" err="1">
                <a:latin typeface="Times New Roman"/>
                <a:cs typeface="Times New Roman"/>
              </a:rPr>
              <a:t>và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khiển các 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quy định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giấy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hạng B1 </a:t>
            </a:r>
            <a:r>
              <a:rPr sz="1200" spc="-85" dirty="0">
                <a:latin typeface="Times New Roman"/>
                <a:cs typeface="Times New Roman"/>
              </a:rPr>
              <a:t>và  </a:t>
            </a:r>
            <a:r>
              <a:rPr sz="1200" spc="-5" dirty="0">
                <a:latin typeface="Times New Roman"/>
                <a:cs typeface="Times New Roman"/>
              </a:rPr>
              <a:t>hạng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B2;</a:t>
            </a:r>
            <a:endParaRPr sz="1200" dirty="0">
              <a:latin typeface="Times New Roman"/>
              <a:cs typeface="Times New Roman"/>
            </a:endParaRPr>
          </a:p>
          <a:p>
            <a:pPr marL="12700" marR="10795" indent="456565" algn="just">
              <a:lnSpc>
                <a:spcPct val="110400"/>
              </a:lnSpc>
              <a:spcBef>
                <a:spcPts val="595"/>
              </a:spcBef>
              <a:buAutoNum type="alphaLcParenR"/>
              <a:tabLst>
                <a:tab pos="641985" algn="l"/>
              </a:tabLst>
            </a:pPr>
            <a:r>
              <a:rPr sz="1200" spc="-5" dirty="0">
                <a:latin typeface="Times New Roman"/>
                <a:cs typeface="Times New Roman"/>
              </a:rPr>
              <a:t>Hạng FC cấp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ng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ời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 err="1">
                <a:latin typeface="Times New Roman"/>
                <a:cs typeface="Times New Roman"/>
              </a:rPr>
              <a:t>ôtô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quy định tại </a:t>
            </a:r>
            <a:r>
              <a:rPr sz="1200" spc="-5" dirty="0">
                <a:latin typeface="Times New Roman"/>
                <a:cs typeface="Times New Roman"/>
              </a:rPr>
              <a:t>giấy phép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hạng </a:t>
            </a:r>
            <a:r>
              <a:rPr sz="1200" dirty="0">
                <a:latin typeface="Times New Roman"/>
                <a:cs typeface="Times New Roman"/>
              </a:rPr>
              <a:t>C </a:t>
            </a:r>
            <a:r>
              <a:rPr sz="1200" spc="-190" dirty="0">
                <a:latin typeface="Times New Roman"/>
                <a:cs typeface="Times New Roman"/>
              </a:rPr>
              <a:t>có  </a:t>
            </a:r>
            <a:r>
              <a:rPr sz="1200" spc="-5" dirty="0">
                <a:latin typeface="Times New Roman"/>
                <a:cs typeface="Times New Roman"/>
              </a:rPr>
              <a:t>kéo </a:t>
            </a:r>
            <a:r>
              <a:rPr sz="1200" dirty="0">
                <a:latin typeface="Times New Roman"/>
                <a:cs typeface="Times New Roman"/>
              </a:rPr>
              <a:t>rơ moóc, ô tô </a:t>
            </a:r>
            <a:r>
              <a:rPr sz="1200" spc="-5" dirty="0">
                <a:latin typeface="Times New Roman"/>
                <a:cs typeface="Times New Roman"/>
              </a:rPr>
              <a:t>đầu </a:t>
            </a:r>
            <a:r>
              <a:rPr sz="1200" spc="-10" dirty="0">
                <a:latin typeface="Times New Roman"/>
                <a:cs typeface="Times New Roman"/>
              </a:rPr>
              <a:t>kéo </a:t>
            </a:r>
            <a:r>
              <a:rPr sz="1200" spc="-5" dirty="0">
                <a:latin typeface="Times New Roman"/>
                <a:cs typeface="Times New Roman"/>
              </a:rPr>
              <a:t>kéo sơ </a:t>
            </a:r>
            <a:r>
              <a:rPr sz="1200" dirty="0">
                <a:latin typeface="Times New Roman"/>
                <a:cs typeface="Times New Roman"/>
              </a:rPr>
              <a:t>mi rơ moóc </a:t>
            </a:r>
            <a:r>
              <a:rPr sz="1200" spc="5" dirty="0" err="1">
                <a:latin typeface="Times New Roman"/>
                <a:cs typeface="Times New Roman"/>
              </a:rPr>
              <a:t>và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khiển các 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quy định </a:t>
            </a:r>
            <a:r>
              <a:rPr sz="1200" spc="-70" dirty="0">
                <a:latin typeface="Times New Roman"/>
                <a:cs typeface="Times New Roman"/>
              </a:rPr>
              <a:t>cho  </a:t>
            </a:r>
            <a:r>
              <a:rPr sz="1200" dirty="0">
                <a:latin typeface="Times New Roman"/>
                <a:cs typeface="Times New Roman"/>
              </a:rPr>
              <a:t>giấy phép 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hạng B1, B2, </a:t>
            </a:r>
            <a:r>
              <a:rPr sz="1200" dirty="0">
                <a:latin typeface="Times New Roman"/>
                <a:cs typeface="Times New Roman"/>
              </a:rPr>
              <a:t>C và hạng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FB2;</a:t>
            </a:r>
            <a:endParaRPr sz="1200" dirty="0">
              <a:latin typeface="Times New Roman"/>
              <a:cs typeface="Times New Roman"/>
            </a:endParaRPr>
          </a:p>
          <a:p>
            <a:pPr marL="12700" marR="6985" indent="456565" algn="just">
              <a:lnSpc>
                <a:spcPct val="110500"/>
              </a:lnSpc>
              <a:spcBef>
                <a:spcPts val="590"/>
              </a:spcBef>
              <a:buAutoNum type="alphaLcParenR"/>
              <a:tabLst>
                <a:tab pos="628650" algn="l"/>
              </a:tabLst>
            </a:pPr>
            <a:r>
              <a:rPr sz="1200" dirty="0">
                <a:latin typeface="Times New Roman"/>
                <a:cs typeface="Times New Roman"/>
              </a:rPr>
              <a:t>Hạng </a:t>
            </a:r>
            <a:r>
              <a:rPr sz="1200" spc="-5" dirty="0">
                <a:latin typeface="Times New Roman"/>
                <a:cs typeface="Times New Roman"/>
              </a:rPr>
              <a:t>FD cấp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</a:t>
            </a:r>
            <a:r>
              <a:rPr sz="1200" dirty="0" err="1">
                <a:latin typeface="Times New Roman"/>
                <a:cs typeface="Times New Roman"/>
              </a:rPr>
              <a:t>tô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tại giấy phép 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hạng D </a:t>
            </a:r>
            <a:r>
              <a:rPr sz="1200" spc="-190" dirty="0">
                <a:latin typeface="Times New Roman"/>
                <a:cs typeface="Times New Roman"/>
              </a:rPr>
              <a:t>có  </a:t>
            </a:r>
            <a:r>
              <a:rPr sz="1200" spc="-5" dirty="0">
                <a:latin typeface="Times New Roman"/>
                <a:cs typeface="Times New Roman"/>
              </a:rPr>
              <a:t>kéo </a:t>
            </a:r>
            <a:r>
              <a:rPr sz="1200" dirty="0">
                <a:latin typeface="Times New Roman"/>
                <a:cs typeface="Times New Roman"/>
              </a:rPr>
              <a:t>rơ moóc </a:t>
            </a:r>
            <a:r>
              <a:rPr sz="1200" dirty="0" err="1">
                <a:latin typeface="Times New Roman"/>
                <a:cs typeface="Times New Roman"/>
              </a:rPr>
              <a:t>và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khiển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quy định </a:t>
            </a:r>
            <a:r>
              <a:rPr sz="1200" spc="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giấy phép 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hạng B1, B2, </a:t>
            </a:r>
            <a:r>
              <a:rPr sz="1200" spc="-100" dirty="0">
                <a:latin typeface="Times New Roman"/>
                <a:cs typeface="Times New Roman"/>
              </a:rPr>
              <a:t>C,  </a:t>
            </a:r>
            <a:r>
              <a:rPr sz="1200" spc="-5" dirty="0">
                <a:latin typeface="Times New Roman"/>
                <a:cs typeface="Times New Roman"/>
              </a:rPr>
              <a:t>D </a:t>
            </a:r>
            <a:r>
              <a:rPr sz="1200" dirty="0">
                <a:latin typeface="Times New Roman"/>
                <a:cs typeface="Times New Roman"/>
              </a:rPr>
              <a:t>và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FB2;</a:t>
            </a:r>
            <a:endParaRPr sz="1200" dirty="0">
              <a:latin typeface="Times New Roman"/>
              <a:cs typeface="Times New Roman"/>
            </a:endParaRPr>
          </a:p>
          <a:p>
            <a:pPr marL="12700" marR="10160" indent="456565" algn="just">
              <a:lnSpc>
                <a:spcPct val="110000"/>
              </a:lnSpc>
              <a:spcBef>
                <a:spcPts val="600"/>
              </a:spcBef>
              <a:buAutoNum type="alphaLcParenR"/>
              <a:tabLst>
                <a:tab pos="639445" algn="l"/>
              </a:tabLst>
            </a:pPr>
            <a:r>
              <a:rPr sz="1200" spc="-5" dirty="0">
                <a:latin typeface="Times New Roman"/>
                <a:cs typeface="Times New Roman"/>
              </a:rPr>
              <a:t>Hạng FE cấp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ng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ời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</a:t>
            </a:r>
            <a:r>
              <a:rPr sz="1200" dirty="0" err="1">
                <a:latin typeface="Times New Roman"/>
                <a:cs typeface="Times New Roman"/>
              </a:rPr>
              <a:t>tô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tại giấy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 err="1">
                <a:latin typeface="Times New Roman"/>
                <a:cs typeface="Times New Roman"/>
              </a:rPr>
              <a:t>hạng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E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có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kéo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rơ moóc </a:t>
            </a:r>
            <a:r>
              <a:rPr sz="1200" spc="5" dirty="0" err="1">
                <a:latin typeface="Times New Roman"/>
                <a:cs typeface="Times New Roman"/>
              </a:rPr>
              <a:t>và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khiển các loại xe: ô tô </a:t>
            </a:r>
            <a:r>
              <a:rPr sz="1200" spc="-5" dirty="0">
                <a:latin typeface="Times New Roman"/>
                <a:cs typeface="Times New Roman"/>
              </a:rPr>
              <a:t>chở khách </a:t>
            </a:r>
            <a:r>
              <a:rPr sz="1200" dirty="0">
                <a:latin typeface="Times New Roman"/>
                <a:cs typeface="Times New Roman"/>
              </a:rPr>
              <a:t>nối toa và các 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quy </a:t>
            </a:r>
            <a:r>
              <a:rPr sz="1200" spc="-55" dirty="0">
                <a:latin typeface="Times New Roman"/>
                <a:cs typeface="Times New Roman"/>
              </a:rPr>
              <a:t>định 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giấy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hạng </a:t>
            </a:r>
            <a:r>
              <a:rPr sz="1200" spc="-5" dirty="0">
                <a:latin typeface="Times New Roman"/>
                <a:cs typeface="Times New Roman"/>
              </a:rPr>
              <a:t>B1, B2, </a:t>
            </a:r>
            <a:r>
              <a:rPr sz="1200" dirty="0">
                <a:latin typeface="Times New Roman"/>
                <a:cs typeface="Times New Roman"/>
              </a:rPr>
              <a:t>C, D, E, </a:t>
            </a:r>
            <a:r>
              <a:rPr sz="1200" spc="-5" dirty="0">
                <a:latin typeface="Times New Roman"/>
                <a:cs typeface="Times New Roman"/>
              </a:rPr>
              <a:t>FB2,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FD.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755"/>
              </a:spcBef>
            </a:pPr>
            <a:r>
              <a:rPr sz="1200" dirty="0">
                <a:latin typeface="Times New Roman"/>
                <a:cs typeface="Times New Roman"/>
              </a:rPr>
              <a:t>Thời hạn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giấy phép 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tô</a:t>
            </a:r>
          </a:p>
          <a:p>
            <a:pPr marL="558165" indent="-89535" algn="just">
              <a:lnSpc>
                <a:spcPct val="100000"/>
              </a:lnSpc>
              <a:spcBef>
                <a:spcPts val="745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Hạng B1, B2: </a:t>
            </a:r>
            <a:r>
              <a:rPr sz="1200" dirty="0">
                <a:latin typeface="Times New Roman"/>
                <a:cs typeface="Times New Roman"/>
              </a:rPr>
              <a:t>05 năm kể từ ngày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cấp</a:t>
            </a:r>
          </a:p>
          <a:p>
            <a:pPr marL="558165" indent="-89535" algn="just">
              <a:lnSpc>
                <a:spcPct val="100000"/>
              </a:lnSpc>
              <a:spcBef>
                <a:spcPts val="745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Hạng </a:t>
            </a:r>
            <a:r>
              <a:rPr sz="1200" dirty="0">
                <a:latin typeface="Times New Roman"/>
                <a:cs typeface="Times New Roman"/>
              </a:rPr>
              <a:t>C, </a:t>
            </a:r>
            <a:r>
              <a:rPr sz="1200" spc="-5" dirty="0">
                <a:latin typeface="Times New Roman"/>
                <a:cs typeface="Times New Roman"/>
              </a:rPr>
              <a:t>D, </a:t>
            </a:r>
            <a:r>
              <a:rPr sz="1200" dirty="0">
                <a:latin typeface="Times New Roman"/>
                <a:cs typeface="Times New Roman"/>
              </a:rPr>
              <a:t>E và các hạng </a:t>
            </a:r>
            <a:r>
              <a:rPr sz="1200" spc="-5" dirty="0">
                <a:latin typeface="Times New Roman"/>
                <a:cs typeface="Times New Roman"/>
              </a:rPr>
              <a:t>F: </a:t>
            </a:r>
            <a:r>
              <a:rPr sz="1200" dirty="0">
                <a:latin typeface="Times New Roman"/>
                <a:cs typeface="Times New Roman"/>
              </a:rPr>
              <a:t>03 năm kể từ ngày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cấp.</a:t>
            </a:r>
            <a:endParaRPr sz="12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ct val="110500"/>
              </a:lnSpc>
              <a:spcBef>
                <a:spcPts val="595"/>
              </a:spcBef>
            </a:pPr>
            <a:r>
              <a:rPr sz="1200" spc="-5" dirty="0">
                <a:latin typeface="Times New Roman"/>
                <a:cs typeface="Times New Roman"/>
              </a:rPr>
              <a:t>Giấy </a:t>
            </a:r>
            <a:r>
              <a:rPr sz="1200" dirty="0">
                <a:latin typeface="Times New Roman"/>
                <a:cs typeface="Times New Roman"/>
              </a:rPr>
              <a:t>phép 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quốc </a:t>
            </a:r>
            <a:r>
              <a:rPr sz="1200" spc="-5" dirty="0">
                <a:latin typeface="Times New Roman"/>
                <a:cs typeface="Times New Roman"/>
              </a:rPr>
              <a:t>gia có giá </a:t>
            </a:r>
            <a:r>
              <a:rPr sz="1200" dirty="0">
                <a:latin typeface="Times New Roman"/>
                <a:cs typeface="Times New Roman"/>
              </a:rPr>
              <a:t>trị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trong </a:t>
            </a:r>
            <a:r>
              <a:rPr sz="1200" spc="-5" dirty="0">
                <a:latin typeface="Times New Roman"/>
                <a:cs typeface="Times New Roman"/>
              </a:rPr>
              <a:t>phạm </a:t>
            </a:r>
            <a:r>
              <a:rPr sz="1200" dirty="0">
                <a:latin typeface="Times New Roman"/>
                <a:cs typeface="Times New Roman"/>
              </a:rPr>
              <a:t>vi lãnh thổ </a:t>
            </a:r>
            <a:r>
              <a:rPr sz="1200" spc="-5" dirty="0">
                <a:latin typeface="Times New Roman"/>
                <a:cs typeface="Times New Roman"/>
              </a:rPr>
              <a:t>Việt Nam </a:t>
            </a:r>
            <a:r>
              <a:rPr sz="1200" dirty="0">
                <a:latin typeface="Times New Roman"/>
                <a:cs typeface="Times New Roman"/>
              </a:rPr>
              <a:t>và  lãnh thổ </a:t>
            </a:r>
            <a:r>
              <a:rPr sz="1200" spc="-5" dirty="0" err="1">
                <a:latin typeface="Times New Roman"/>
                <a:cs typeface="Times New Roman"/>
              </a:rPr>
              <a:t>của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n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dirty="0">
                <a:latin typeface="Times New Roman"/>
                <a:cs typeface="Times New Roman"/>
              </a:rPr>
              <a:t>vùng lãnh thổ mà </a:t>
            </a:r>
            <a:r>
              <a:rPr sz="1200" spc="-5" dirty="0">
                <a:latin typeface="Times New Roman"/>
                <a:cs typeface="Times New Roman"/>
              </a:rPr>
              <a:t>Việt Nam </a:t>
            </a:r>
            <a:r>
              <a:rPr sz="1200" spc="5" dirty="0">
                <a:latin typeface="Times New Roman"/>
                <a:cs typeface="Times New Roman"/>
              </a:rPr>
              <a:t>ký </a:t>
            </a:r>
            <a:r>
              <a:rPr sz="1200" dirty="0">
                <a:latin typeface="Times New Roman"/>
                <a:cs typeface="Times New Roman"/>
              </a:rPr>
              <a:t>cam </a:t>
            </a:r>
            <a:r>
              <a:rPr sz="1200" spc="-5" dirty="0">
                <a:latin typeface="Times New Roman"/>
                <a:cs typeface="Times New Roman"/>
              </a:rPr>
              <a:t>kết công nhận </a:t>
            </a:r>
            <a:r>
              <a:rPr sz="1200" dirty="0">
                <a:latin typeface="Times New Roman"/>
                <a:cs typeface="Times New Roman"/>
              </a:rPr>
              <a:t>giấy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-100" dirty="0">
                <a:latin typeface="Times New Roman"/>
                <a:cs typeface="Times New Roman"/>
              </a:rPr>
              <a:t>xe  </a:t>
            </a:r>
            <a:r>
              <a:rPr sz="1200" spc="-5" dirty="0">
                <a:latin typeface="Times New Roman"/>
                <a:cs typeface="Times New Roman"/>
              </a:rPr>
              <a:t>của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nhau.</a:t>
            </a:r>
            <a:endParaRPr sz="1200" dirty="0">
              <a:latin typeface="Times New Roman"/>
              <a:cs typeface="Times New Roman"/>
            </a:endParaRPr>
          </a:p>
          <a:p>
            <a:pPr marL="12700" marR="10795" indent="456565" algn="just">
              <a:lnSpc>
                <a:spcPct val="1100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Giấy phép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quốc tế do </a:t>
            </a:r>
            <a:r>
              <a:rPr sz="1200" spc="-5" dirty="0">
                <a:latin typeface="Times New Roman"/>
                <a:cs typeface="Times New Roman"/>
              </a:rPr>
              <a:t>Việt Nam cấp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-5" dirty="0">
                <a:latin typeface="Times New Roman"/>
                <a:cs typeface="Times New Roman"/>
              </a:rPr>
              <a:t>có giá </a:t>
            </a:r>
            <a:r>
              <a:rPr sz="1200" dirty="0">
                <a:latin typeface="Times New Roman"/>
                <a:cs typeface="Times New Roman"/>
              </a:rPr>
              <a:t>trị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trong lãnh thổ  </a:t>
            </a:r>
            <a:r>
              <a:rPr sz="1200" spc="-5" dirty="0">
                <a:latin typeface="Times New Roman"/>
                <a:cs typeface="Times New Roman"/>
              </a:rPr>
              <a:t>Việt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Nam,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Việt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Nam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Giấy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phép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do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Việt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Nam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cấp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khi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khiển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125" dirty="0" err="1" smtClean="0">
                <a:latin typeface="Times New Roman"/>
                <a:cs typeface="Times New Roman"/>
              </a:rPr>
              <a:t>ph</a:t>
            </a:r>
            <a:r>
              <a:rPr lang="vi-VN" sz="1200" spc="-125" dirty="0" smtClean="0">
                <a:latin typeface="Times New Roman"/>
                <a:cs typeface="Times New Roman"/>
              </a:rPr>
              <a:t>ư</a:t>
            </a:r>
            <a:r>
              <a:rPr sz="1200" spc="-125" dirty="0" err="1" smtClean="0">
                <a:latin typeface="Times New Roman"/>
                <a:cs typeface="Times New Roman"/>
              </a:rPr>
              <a:t>ơng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28</a:t>
            </a:fld>
            <a:endParaRPr spc="-35" dirty="0"/>
          </a:p>
        </p:txBody>
      </p:sp>
      <p:sp>
        <p:nvSpPr>
          <p:cNvPr id="2" name="object 2"/>
          <p:cNvSpPr txBox="1"/>
          <p:nvPr/>
        </p:nvSpPr>
        <p:spPr>
          <a:xfrm>
            <a:off x="1247952" y="856234"/>
            <a:ext cx="5609590" cy="9006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160">
              <a:lnSpc>
                <a:spcPct val="11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tiện cơ giới trên </a:t>
            </a:r>
            <a:r>
              <a:rPr sz="1200" dirty="0">
                <a:latin typeface="Times New Roman"/>
                <a:cs typeface="Times New Roman"/>
              </a:rPr>
              <a:t>lãnh </a:t>
            </a:r>
            <a:r>
              <a:rPr sz="1200" dirty="0" err="1">
                <a:latin typeface="Times New Roman"/>
                <a:cs typeface="Times New Roman"/>
              </a:rPr>
              <a:t>thổ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n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</a:t>
            </a:r>
            <a:r>
              <a:rPr sz="1200" dirty="0" err="1">
                <a:latin typeface="Times New Roman"/>
                <a:cs typeface="Times New Roman"/>
              </a:rPr>
              <a:t>Công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err="1" smtClean="0">
                <a:latin typeface="Times New Roman"/>
                <a:cs typeface="Times New Roman"/>
              </a:rPr>
              <a:t>ớc</a:t>
            </a:r>
            <a:r>
              <a:rPr sz="1200" spc="-11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Viên phải </a:t>
            </a:r>
            <a:r>
              <a:rPr sz="1200" dirty="0">
                <a:latin typeface="Times New Roman"/>
                <a:cs typeface="Times New Roman"/>
              </a:rPr>
              <a:t>tuân thủ Pháp luật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spc="-85" dirty="0" err="1">
                <a:latin typeface="Times New Roman"/>
                <a:cs typeface="Times New Roman"/>
              </a:rPr>
              <a:t>thông</a:t>
            </a:r>
            <a:r>
              <a:rPr sz="1200" spc="-85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 err="1">
                <a:latin typeface="Times New Roman"/>
                <a:cs typeface="Times New Roman"/>
              </a:rPr>
              <a:t>của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n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sở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tại.</a:t>
            </a:r>
          </a:p>
          <a:p>
            <a:pPr marL="278765" lvl="1" indent="-266700">
              <a:lnSpc>
                <a:spcPct val="100000"/>
              </a:lnSpc>
              <a:spcBef>
                <a:spcPts val="740"/>
              </a:spcBef>
              <a:buAutoNum type="arabicPeriod" startAt="3"/>
              <a:tabLst>
                <a:tab pos="279400" algn="l"/>
              </a:tabLst>
            </a:pPr>
            <a:r>
              <a:rPr sz="1200" spc="-5" dirty="0">
                <a:latin typeface="Times New Roman"/>
                <a:cs typeface="Times New Roman"/>
              </a:rPr>
              <a:t>TUỔI, </a:t>
            </a:r>
            <a:r>
              <a:rPr sz="1200" dirty="0">
                <a:latin typeface="Times New Roman"/>
                <a:cs typeface="Times New Roman"/>
              </a:rPr>
              <a:t>SỨC </a:t>
            </a:r>
            <a:r>
              <a:rPr sz="1200" spc="-5" dirty="0">
                <a:latin typeface="Times New Roman"/>
                <a:cs typeface="Times New Roman"/>
              </a:rPr>
              <a:t>KHOẺ CỦA </a:t>
            </a:r>
            <a:r>
              <a:rPr sz="1200" spc="-5" dirty="0" smtClean="0">
                <a:latin typeface="Times New Roman"/>
                <a:cs typeface="Times New Roman"/>
              </a:rPr>
              <a:t>NG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ỜI </a:t>
            </a:r>
            <a:r>
              <a:rPr sz="1200" spc="-5" dirty="0">
                <a:latin typeface="Times New Roman"/>
                <a:cs typeface="Times New Roman"/>
              </a:rPr>
              <a:t>LÁI XE </a:t>
            </a:r>
            <a:r>
              <a:rPr sz="1200" dirty="0">
                <a:latin typeface="Times New Roman"/>
                <a:cs typeface="Times New Roman"/>
              </a:rPr>
              <a:t>Ô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TÔ</a:t>
            </a:r>
          </a:p>
          <a:p>
            <a:pPr marL="621665" lvl="2" indent="-153035">
              <a:lnSpc>
                <a:spcPct val="100000"/>
              </a:lnSpc>
              <a:spcBef>
                <a:spcPts val="760"/>
              </a:spcBef>
              <a:buAutoNum type="arabicPeriod"/>
              <a:tabLst>
                <a:tab pos="622300" algn="l"/>
              </a:tabLst>
            </a:pPr>
            <a:r>
              <a:rPr sz="1200" spc="-5" dirty="0">
                <a:latin typeface="Times New Roman"/>
                <a:cs typeface="Times New Roman"/>
              </a:rPr>
              <a:t>Độ </a:t>
            </a:r>
            <a:r>
              <a:rPr sz="1200" dirty="0">
                <a:latin typeface="Times New Roman"/>
                <a:cs typeface="Times New Roman"/>
              </a:rPr>
              <a:t>tuổi </a:t>
            </a:r>
            <a:r>
              <a:rPr sz="1200" dirty="0" err="1">
                <a:latin typeface="Times New Roman"/>
                <a:cs typeface="Times New Roman"/>
              </a:rPr>
              <a:t>của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quy </a:t>
            </a:r>
            <a:r>
              <a:rPr sz="1200" dirty="0" err="1">
                <a:latin typeface="Times New Roman"/>
                <a:cs typeface="Times New Roman"/>
              </a:rPr>
              <a:t>định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10" dirty="0" err="1" smtClean="0">
                <a:latin typeface="Times New Roman"/>
                <a:cs typeface="Times New Roman"/>
              </a:rPr>
              <a:t>nh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1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sau:</a:t>
            </a:r>
          </a:p>
          <a:p>
            <a:pPr marL="12700" marR="10160" indent="456565">
              <a:lnSpc>
                <a:spcPct val="110000"/>
              </a:lnSpc>
              <a:spcBef>
                <a:spcPts val="600"/>
              </a:spcBef>
              <a:buAutoNum type="alphaLcParenR"/>
              <a:tabLst>
                <a:tab pos="629920" algn="l"/>
              </a:tabLst>
            </a:pP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đủ 18 tuổi trở </a:t>
            </a:r>
            <a:r>
              <a:rPr sz="1200" spc="-5" dirty="0" err="1">
                <a:latin typeface="Times New Roman"/>
                <a:cs typeface="Times New Roman"/>
              </a:rPr>
              <a:t>lên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tải, </a:t>
            </a:r>
            <a:r>
              <a:rPr sz="1200" spc="-5" dirty="0">
                <a:latin typeface="Times New Roman"/>
                <a:cs typeface="Times New Roman"/>
              </a:rPr>
              <a:t>máy </a:t>
            </a:r>
            <a:r>
              <a:rPr sz="1200" dirty="0">
                <a:latin typeface="Times New Roman"/>
                <a:cs typeface="Times New Roman"/>
              </a:rPr>
              <a:t>kéo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trọng </a:t>
            </a:r>
            <a:r>
              <a:rPr sz="1200" dirty="0" err="1">
                <a:latin typeface="Times New Roman"/>
                <a:cs typeface="Times New Roman"/>
              </a:rPr>
              <a:t>tải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d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ới</a:t>
            </a:r>
            <a:r>
              <a:rPr lang="en-US" sz="1200" spc="-80" dirty="0">
                <a:latin typeface="Times New Roman"/>
                <a:cs typeface="Times New Roman"/>
              </a:rPr>
              <a:t> </a:t>
            </a:r>
            <a:r>
              <a:rPr lang="en-US" sz="1200" spc="-80" dirty="0" smtClean="0">
                <a:latin typeface="Times New Roman"/>
                <a:cs typeface="Times New Roman"/>
              </a:rPr>
              <a:t>3.500 kg </a:t>
            </a:r>
            <a:r>
              <a:rPr sz="1200" dirty="0" smtClean="0">
                <a:latin typeface="Times New Roman"/>
                <a:cs typeface="Times New Roman"/>
              </a:rPr>
              <a:t>(3,5 </a:t>
            </a:r>
            <a:r>
              <a:rPr sz="1200" spc="-5" dirty="0">
                <a:latin typeface="Times New Roman"/>
                <a:cs typeface="Times New Roman"/>
              </a:rPr>
              <a:t>tấn);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dirty="0" err="1">
                <a:latin typeface="Times New Roman"/>
                <a:cs typeface="Times New Roman"/>
              </a:rPr>
              <a:t>chở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ng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ời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>
                <a:latin typeface="Times New Roman"/>
                <a:cs typeface="Times New Roman"/>
              </a:rPr>
              <a:t>9 </a:t>
            </a:r>
            <a:r>
              <a:rPr sz="1200" spc="-5" dirty="0">
                <a:latin typeface="Times New Roman"/>
                <a:cs typeface="Times New Roman"/>
              </a:rPr>
              <a:t>chỗ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ngồi;</a:t>
            </a:r>
            <a:endParaRPr sz="1200" dirty="0">
              <a:latin typeface="Times New Roman"/>
              <a:cs typeface="Times New Roman"/>
            </a:endParaRPr>
          </a:p>
          <a:p>
            <a:pPr marL="12700" marR="9525" indent="456565">
              <a:lnSpc>
                <a:spcPct val="110800"/>
              </a:lnSpc>
              <a:spcBef>
                <a:spcPts val="585"/>
              </a:spcBef>
              <a:buAutoNum type="alphaLcParenR"/>
              <a:tabLst>
                <a:tab pos="647065" algn="l"/>
              </a:tabLst>
            </a:pP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đủ 21 tuổi trở </a:t>
            </a:r>
            <a:r>
              <a:rPr sz="1200" dirty="0" err="1">
                <a:latin typeface="Times New Roman"/>
                <a:cs typeface="Times New Roman"/>
              </a:rPr>
              <a:t>lên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tải, máy </a:t>
            </a:r>
            <a:r>
              <a:rPr sz="1200" spc="-5" dirty="0">
                <a:latin typeface="Times New Roman"/>
                <a:cs typeface="Times New Roman"/>
              </a:rPr>
              <a:t>kéo có </a:t>
            </a:r>
            <a:r>
              <a:rPr sz="1200" dirty="0">
                <a:latin typeface="Times New Roman"/>
                <a:cs typeface="Times New Roman"/>
              </a:rPr>
              <a:t>trọng tải </a:t>
            </a:r>
            <a:r>
              <a:rPr sz="1200" dirty="0" err="1">
                <a:latin typeface="Times New Roman"/>
                <a:cs typeface="Times New Roman"/>
              </a:rPr>
              <a:t>từ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3.500</a:t>
            </a:r>
            <a:r>
              <a:rPr lang="en-US" sz="1200" dirty="0" smtClean="0">
                <a:latin typeface="Times New Roman"/>
                <a:cs typeface="Times New Roman"/>
              </a:rPr>
              <a:t> kg </a:t>
            </a:r>
            <a:r>
              <a:rPr sz="1200" spc="-21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(3,5 </a:t>
            </a:r>
            <a:r>
              <a:rPr sz="1200" spc="-5" dirty="0">
                <a:latin typeface="Times New Roman"/>
                <a:cs typeface="Times New Roman"/>
              </a:rPr>
              <a:t>tấn) </a:t>
            </a:r>
            <a:r>
              <a:rPr sz="1200" dirty="0">
                <a:latin typeface="Times New Roman"/>
                <a:cs typeface="Times New Roman"/>
              </a:rPr>
              <a:t>trở lên; 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hạng B2 kéo </a:t>
            </a:r>
            <a:r>
              <a:rPr sz="1200" dirty="0">
                <a:latin typeface="Times New Roman"/>
                <a:cs typeface="Times New Roman"/>
              </a:rPr>
              <a:t>rơ moóc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(FB2);</a:t>
            </a:r>
          </a:p>
          <a:p>
            <a:pPr marL="12700" marR="5080" indent="456565">
              <a:lnSpc>
                <a:spcPct val="110000"/>
              </a:lnSpc>
              <a:spcBef>
                <a:spcPts val="605"/>
              </a:spcBef>
              <a:buAutoNum type="alphaLcParenR"/>
              <a:tabLst>
                <a:tab pos="628650" algn="l"/>
              </a:tabLst>
            </a:pP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đủ 24 tuổi trở </a:t>
            </a:r>
            <a:r>
              <a:rPr sz="1200" spc="-5" dirty="0" err="1">
                <a:latin typeface="Times New Roman"/>
                <a:cs typeface="Times New Roman"/>
              </a:rPr>
              <a:t>lên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 err="1">
                <a:latin typeface="Times New Roman"/>
                <a:cs typeface="Times New Roman"/>
              </a:rPr>
              <a:t>chở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ng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ời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từ 10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>
                <a:latin typeface="Times New Roman"/>
                <a:cs typeface="Times New Roman"/>
              </a:rPr>
              <a:t>30 </a:t>
            </a:r>
            <a:r>
              <a:rPr sz="1200" spc="-5" dirty="0">
                <a:latin typeface="Times New Roman"/>
                <a:cs typeface="Times New Roman"/>
              </a:rPr>
              <a:t>chỗ </a:t>
            </a:r>
            <a:r>
              <a:rPr sz="1200" dirty="0">
                <a:latin typeface="Times New Roman"/>
                <a:cs typeface="Times New Roman"/>
              </a:rPr>
              <a:t>ngồi; </a:t>
            </a:r>
            <a:r>
              <a:rPr sz="1200" dirty="0" err="1" smtClean="0">
                <a:latin typeface="Times New Roman"/>
                <a:cs typeface="Times New Roman"/>
              </a:rPr>
              <a:t>lái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xe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hạng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 kéo rơ </a:t>
            </a:r>
            <a:r>
              <a:rPr sz="1200" spc="-5" dirty="0">
                <a:latin typeface="Times New Roman"/>
                <a:cs typeface="Times New Roman"/>
              </a:rPr>
              <a:t>moóc, sơ </a:t>
            </a:r>
            <a:r>
              <a:rPr sz="1200" dirty="0">
                <a:latin typeface="Times New Roman"/>
                <a:cs typeface="Times New Roman"/>
              </a:rPr>
              <a:t>mi </a:t>
            </a:r>
            <a:r>
              <a:rPr sz="1200" spc="-5" dirty="0">
                <a:latin typeface="Times New Roman"/>
                <a:cs typeface="Times New Roman"/>
              </a:rPr>
              <a:t>rơ </a:t>
            </a:r>
            <a:r>
              <a:rPr sz="1200" dirty="0">
                <a:latin typeface="Times New Roman"/>
                <a:cs typeface="Times New Roman"/>
              </a:rPr>
              <a:t>moóc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(FC);</a:t>
            </a:r>
            <a:endParaRPr sz="1200" dirty="0">
              <a:latin typeface="Times New Roman"/>
              <a:cs typeface="Times New Roman"/>
            </a:endParaRPr>
          </a:p>
          <a:p>
            <a:pPr marL="12700" marR="5715" indent="456565">
              <a:lnSpc>
                <a:spcPct val="110000"/>
              </a:lnSpc>
              <a:spcBef>
                <a:spcPts val="600"/>
              </a:spcBef>
              <a:buAutoNum type="alphaLcParenR"/>
              <a:tabLst>
                <a:tab pos="636270" algn="l"/>
              </a:tabLst>
            </a:pP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đủ 27 tuổi trở </a:t>
            </a:r>
            <a:r>
              <a:rPr sz="1200" dirty="0" err="1">
                <a:latin typeface="Times New Roman"/>
                <a:cs typeface="Times New Roman"/>
              </a:rPr>
              <a:t>lên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 err="1">
                <a:latin typeface="Times New Roman"/>
                <a:cs typeface="Times New Roman"/>
              </a:rPr>
              <a:t>chở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trên 30 </a:t>
            </a:r>
            <a:r>
              <a:rPr sz="1200" spc="-5" dirty="0">
                <a:latin typeface="Times New Roman"/>
                <a:cs typeface="Times New Roman"/>
              </a:rPr>
              <a:t>chỗ ngồi; </a:t>
            </a:r>
            <a:r>
              <a:rPr sz="1200" dirty="0" err="1">
                <a:latin typeface="Times New Roman"/>
                <a:cs typeface="Times New Roman"/>
              </a:rPr>
              <a:t>lái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xe</a:t>
            </a:r>
            <a:r>
              <a:rPr lang="en-US" sz="1200" spc="5" dirty="0">
                <a:latin typeface="Times New Roman"/>
                <a:cs typeface="Times New Roman"/>
              </a:rPr>
              <a:t> </a:t>
            </a:r>
            <a:r>
              <a:rPr lang="en-US" sz="1200" spc="5" dirty="0" err="1" smtClean="0">
                <a:latin typeface="Times New Roman"/>
                <a:cs typeface="Times New Roman"/>
              </a:rPr>
              <a:t>hạng</a:t>
            </a:r>
            <a:r>
              <a:rPr lang="en-US" sz="1200" spc="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 </a:t>
            </a:r>
            <a:r>
              <a:rPr sz="1200" spc="-5" dirty="0">
                <a:latin typeface="Times New Roman"/>
                <a:cs typeface="Times New Roman"/>
              </a:rPr>
              <a:t>kéo </a:t>
            </a:r>
            <a:r>
              <a:rPr sz="1200" dirty="0">
                <a:latin typeface="Times New Roman"/>
                <a:cs typeface="Times New Roman"/>
              </a:rPr>
              <a:t>rơ moóc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(FD);</a:t>
            </a:r>
            <a:endParaRPr sz="1200" dirty="0">
              <a:latin typeface="Times New Roman"/>
              <a:cs typeface="Times New Roman"/>
            </a:endParaRPr>
          </a:p>
          <a:p>
            <a:pPr marL="12700" marR="12065" indent="456565">
              <a:lnSpc>
                <a:spcPct val="110000"/>
              </a:lnSpc>
              <a:spcBef>
                <a:spcPts val="610"/>
              </a:spcBef>
              <a:buAutoNum type="alphaLcParenR"/>
              <a:tabLst>
                <a:tab pos="626745" algn="l"/>
              </a:tabLst>
            </a:pPr>
            <a:r>
              <a:rPr sz="1200" dirty="0">
                <a:latin typeface="Times New Roman"/>
                <a:cs typeface="Times New Roman"/>
              </a:rPr>
              <a:t>Tuổi tối đa </a:t>
            </a:r>
            <a:r>
              <a:rPr sz="1200" spc="-5" dirty="0" err="1">
                <a:latin typeface="Times New Roman"/>
                <a:cs typeface="Times New Roman"/>
              </a:rPr>
              <a:t>của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 err="1">
                <a:latin typeface="Times New Roman"/>
                <a:cs typeface="Times New Roman"/>
              </a:rPr>
              <a:t>chở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trên 30 </a:t>
            </a:r>
            <a:r>
              <a:rPr sz="1200" spc="-5" dirty="0">
                <a:latin typeface="Times New Roman"/>
                <a:cs typeface="Times New Roman"/>
              </a:rPr>
              <a:t>chỗ ngồi </a:t>
            </a:r>
            <a:r>
              <a:rPr sz="1200" dirty="0">
                <a:latin typeface="Times New Roman"/>
                <a:cs typeface="Times New Roman"/>
              </a:rPr>
              <a:t>là 50 tuổi </a:t>
            </a:r>
            <a:r>
              <a:rPr sz="1200" dirty="0" err="1">
                <a:latin typeface="Times New Roman"/>
                <a:cs typeface="Times New Roman"/>
              </a:rPr>
              <a:t>đối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với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nữ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và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55 tuổi đối với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nam.</a:t>
            </a:r>
          </a:p>
          <a:p>
            <a:pPr marL="469265">
              <a:lnSpc>
                <a:spcPct val="100000"/>
              </a:lnSpc>
              <a:spcBef>
                <a:spcPts val="745"/>
              </a:spcBef>
            </a:pPr>
            <a:r>
              <a:rPr sz="1200" spc="-10" dirty="0">
                <a:latin typeface="Times New Roman"/>
                <a:cs typeface="Times New Roman"/>
              </a:rPr>
              <a:t>2.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90" dirty="0" smtClean="0">
                <a:latin typeface="Times New Roman"/>
                <a:cs typeface="Times New Roman"/>
              </a:rPr>
              <a:t>Ng</a:t>
            </a:r>
            <a:r>
              <a:rPr lang="vi-VN" sz="1200" spc="-90" dirty="0" smtClean="0">
                <a:latin typeface="Times New Roman"/>
                <a:cs typeface="Times New Roman"/>
              </a:rPr>
              <a:t>ư</a:t>
            </a:r>
            <a:r>
              <a:rPr sz="1200" spc="-90" dirty="0" err="1" smtClean="0">
                <a:latin typeface="Times New Roman"/>
                <a:cs typeface="Times New Roman"/>
              </a:rPr>
              <a:t>ời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lái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ô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tô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phải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sức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khỏe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phù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hợp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với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loại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xe,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công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dụng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của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xe.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500"/>
              </a:lnSpc>
              <a:spcBef>
                <a:spcPts val="595"/>
              </a:spcBef>
            </a:pPr>
            <a:r>
              <a:rPr sz="1200" spc="-15" dirty="0" err="1">
                <a:latin typeface="Times New Roman"/>
                <a:cs typeface="Times New Roman"/>
              </a:rPr>
              <a:t>Bộ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ởng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Bộ </a:t>
            </a:r>
            <a:r>
              <a:rPr sz="1200" dirty="0">
                <a:latin typeface="Times New Roman"/>
                <a:cs typeface="Times New Roman"/>
              </a:rPr>
              <a:t>Y tế </a:t>
            </a:r>
            <a:r>
              <a:rPr sz="1200" spc="-15" dirty="0">
                <a:latin typeface="Times New Roman"/>
                <a:cs typeface="Times New Roman"/>
              </a:rPr>
              <a:t>chủ </a:t>
            </a:r>
            <a:r>
              <a:rPr sz="1200" spc="-10" dirty="0">
                <a:latin typeface="Times New Roman"/>
                <a:cs typeface="Times New Roman"/>
              </a:rPr>
              <a:t>trì, </a:t>
            </a:r>
            <a:r>
              <a:rPr sz="1200" spc="-15" dirty="0">
                <a:latin typeface="Times New Roman"/>
                <a:cs typeface="Times New Roman"/>
              </a:rPr>
              <a:t>phối </a:t>
            </a:r>
            <a:r>
              <a:rPr sz="1200" spc="-10" dirty="0">
                <a:latin typeface="Times New Roman"/>
                <a:cs typeface="Times New Roman"/>
              </a:rPr>
              <a:t>hợp với </a:t>
            </a:r>
            <a:r>
              <a:rPr sz="1200" spc="-15" dirty="0" err="1">
                <a:latin typeface="Times New Roman"/>
                <a:cs typeface="Times New Roman"/>
              </a:rPr>
              <a:t>Bộ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ởng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Bộ Giao </a:t>
            </a:r>
            <a:r>
              <a:rPr sz="1200" spc="-5" dirty="0">
                <a:latin typeface="Times New Roman"/>
                <a:cs typeface="Times New Roman"/>
              </a:rPr>
              <a:t>thông </a:t>
            </a:r>
            <a:r>
              <a:rPr sz="1200" spc="-10" dirty="0">
                <a:latin typeface="Times New Roman"/>
                <a:cs typeface="Times New Roman"/>
              </a:rPr>
              <a:t>vận </a:t>
            </a:r>
            <a:r>
              <a:rPr sz="1200" spc="-5" dirty="0">
                <a:latin typeface="Times New Roman"/>
                <a:cs typeface="Times New Roman"/>
              </a:rPr>
              <a:t>tải quy </a:t>
            </a:r>
            <a:r>
              <a:rPr sz="1200" spc="-10" dirty="0">
                <a:latin typeface="Times New Roman"/>
                <a:cs typeface="Times New Roman"/>
              </a:rPr>
              <a:t>định</a:t>
            </a:r>
            <a:r>
              <a:rPr sz="1200" spc="-160" dirty="0">
                <a:latin typeface="Times New Roman"/>
                <a:cs typeface="Times New Roman"/>
              </a:rPr>
              <a:t> </a:t>
            </a:r>
            <a:r>
              <a:rPr sz="1200" spc="-130" dirty="0">
                <a:latin typeface="Times New Roman"/>
                <a:cs typeface="Times New Roman"/>
              </a:rPr>
              <a:t>về  </a:t>
            </a:r>
            <a:r>
              <a:rPr sz="1200" spc="-10" dirty="0">
                <a:latin typeface="Times New Roman"/>
                <a:cs typeface="Times New Roman"/>
              </a:rPr>
              <a:t>tiêu </a:t>
            </a:r>
            <a:r>
              <a:rPr sz="1200" spc="-15" dirty="0">
                <a:latin typeface="Times New Roman"/>
                <a:cs typeface="Times New Roman"/>
              </a:rPr>
              <a:t>chuẩn </a:t>
            </a:r>
            <a:r>
              <a:rPr sz="1200" spc="-5" dirty="0">
                <a:latin typeface="Times New Roman"/>
                <a:cs typeface="Times New Roman"/>
              </a:rPr>
              <a:t>sức </a:t>
            </a:r>
            <a:r>
              <a:rPr sz="1200" spc="-15" dirty="0">
                <a:latin typeface="Times New Roman"/>
                <a:cs typeface="Times New Roman"/>
              </a:rPr>
              <a:t>khỏe </a:t>
            </a:r>
            <a:r>
              <a:rPr sz="1200" spc="-10" dirty="0" err="1">
                <a:latin typeface="Times New Roman"/>
                <a:cs typeface="Times New Roman"/>
              </a:rPr>
              <a:t>của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ng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ời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lái xe, </a:t>
            </a:r>
            <a:r>
              <a:rPr sz="1200" spc="-15" dirty="0">
                <a:latin typeface="Times New Roman"/>
                <a:cs typeface="Times New Roman"/>
              </a:rPr>
              <a:t>việc </a:t>
            </a:r>
            <a:r>
              <a:rPr sz="1200" spc="-10" dirty="0">
                <a:latin typeface="Times New Roman"/>
                <a:cs typeface="Times New Roman"/>
              </a:rPr>
              <a:t>khám sức khỏe định </a:t>
            </a:r>
            <a:r>
              <a:rPr sz="1200" spc="5" dirty="0">
                <a:latin typeface="Times New Roman"/>
                <a:cs typeface="Times New Roman"/>
              </a:rPr>
              <a:t>kỳ </a:t>
            </a:r>
            <a:r>
              <a:rPr sz="1200" spc="-5" dirty="0">
                <a:latin typeface="Times New Roman"/>
                <a:cs typeface="Times New Roman"/>
              </a:rPr>
              <a:t>đối </a:t>
            </a:r>
            <a:r>
              <a:rPr sz="1200" spc="-10" dirty="0" err="1">
                <a:latin typeface="Times New Roman"/>
                <a:cs typeface="Times New Roman"/>
              </a:rPr>
              <a:t>với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ng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ời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lái </a:t>
            </a:r>
            <a:r>
              <a:rPr sz="1200" dirty="0" err="1">
                <a:latin typeface="Times New Roman"/>
                <a:cs typeface="Times New Roman"/>
              </a:rPr>
              <a:t>xe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ô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tô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10" dirty="0" err="1" smtClean="0">
                <a:latin typeface="Times New Roman"/>
                <a:cs typeface="Times New Roman"/>
              </a:rPr>
              <a:t>và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quy </a:t>
            </a:r>
            <a:r>
              <a:rPr sz="1200" spc="-10" dirty="0">
                <a:latin typeface="Times New Roman"/>
                <a:cs typeface="Times New Roman"/>
              </a:rPr>
              <a:t>định </a:t>
            </a:r>
            <a:r>
              <a:rPr sz="1200" dirty="0">
                <a:latin typeface="Times New Roman"/>
                <a:cs typeface="Times New Roman"/>
              </a:rPr>
              <a:t>về </a:t>
            </a:r>
            <a:r>
              <a:rPr sz="1200" spc="-10" dirty="0">
                <a:latin typeface="Times New Roman"/>
                <a:cs typeface="Times New Roman"/>
              </a:rPr>
              <a:t>cơ sở </a:t>
            </a:r>
            <a:r>
              <a:rPr sz="1200" dirty="0">
                <a:latin typeface="Times New Roman"/>
                <a:cs typeface="Times New Roman"/>
              </a:rPr>
              <a:t>y tế </a:t>
            </a:r>
            <a:r>
              <a:rPr sz="1200" spc="-15" dirty="0">
                <a:latin typeface="Times New Roman"/>
                <a:cs typeface="Times New Roman"/>
              </a:rPr>
              <a:t>khám </a:t>
            </a:r>
            <a:r>
              <a:rPr sz="1200" spc="-5" dirty="0">
                <a:latin typeface="Times New Roman"/>
                <a:cs typeface="Times New Roman"/>
              </a:rPr>
              <a:t>sức </a:t>
            </a:r>
            <a:r>
              <a:rPr sz="1200" spc="-10" dirty="0">
                <a:latin typeface="Times New Roman"/>
                <a:cs typeface="Times New Roman"/>
              </a:rPr>
              <a:t>khoẻ </a:t>
            </a:r>
            <a:r>
              <a:rPr sz="1200" spc="-10" dirty="0" err="1">
                <a:latin typeface="Times New Roman"/>
                <a:cs typeface="Times New Roman"/>
              </a:rPr>
              <a:t>của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ng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ời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lái</a:t>
            </a:r>
            <a:r>
              <a:rPr sz="1200" spc="-1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xe</a:t>
            </a:r>
            <a:r>
              <a:rPr sz="1200" i="1" spc="-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278765" lvl="1" indent="-266700">
              <a:lnSpc>
                <a:spcPct val="100000"/>
              </a:lnSpc>
              <a:spcBef>
                <a:spcPts val="745"/>
              </a:spcBef>
              <a:buAutoNum type="arabicPeriod" startAt="4"/>
              <a:tabLst>
                <a:tab pos="279400" algn="l"/>
              </a:tabLst>
            </a:pPr>
            <a:r>
              <a:rPr sz="1200" spc="-5" dirty="0">
                <a:latin typeface="Times New Roman"/>
                <a:cs typeface="Times New Roman"/>
              </a:rPr>
              <a:t>ĐÀO TẠO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-5" dirty="0">
                <a:latin typeface="Times New Roman"/>
                <a:cs typeface="Times New Roman"/>
              </a:rPr>
              <a:t>XE, SÁT HẠCH ĐỂ </a:t>
            </a:r>
            <a:r>
              <a:rPr sz="1200" dirty="0">
                <a:latin typeface="Times New Roman"/>
                <a:cs typeface="Times New Roman"/>
              </a:rPr>
              <a:t>CẤP </a:t>
            </a:r>
            <a:r>
              <a:rPr sz="1200" spc="-5" dirty="0">
                <a:latin typeface="Times New Roman"/>
                <a:cs typeface="Times New Roman"/>
              </a:rPr>
              <a:t>GIẤY PHÉP LÁI XE </a:t>
            </a:r>
            <a:r>
              <a:rPr sz="1200" dirty="0">
                <a:latin typeface="Times New Roman"/>
                <a:cs typeface="Times New Roman"/>
              </a:rPr>
              <a:t>Ô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TÔ</a:t>
            </a:r>
          </a:p>
          <a:p>
            <a:pPr marL="12700" marR="8255" lvl="2" indent="456565" algn="just">
              <a:lnSpc>
                <a:spcPct val="110400"/>
              </a:lnSpc>
              <a:spcBef>
                <a:spcPts val="590"/>
              </a:spcBef>
              <a:buAutoNum type="arabicPeriod"/>
              <a:tabLst>
                <a:tab pos="624205" algn="l"/>
              </a:tabLst>
            </a:pPr>
            <a:r>
              <a:rPr sz="1200" dirty="0">
                <a:latin typeface="Times New Roman"/>
                <a:cs typeface="Times New Roman"/>
              </a:rPr>
              <a:t>Cơ </a:t>
            </a:r>
            <a:r>
              <a:rPr sz="1200" spc="-5" dirty="0">
                <a:latin typeface="Times New Roman"/>
                <a:cs typeface="Times New Roman"/>
              </a:rPr>
              <a:t>sở đào </a:t>
            </a:r>
            <a:r>
              <a:rPr sz="1200" dirty="0">
                <a:latin typeface="Times New Roman"/>
                <a:cs typeface="Times New Roman"/>
              </a:rPr>
              <a:t>tạo </a:t>
            </a:r>
            <a:r>
              <a:rPr sz="1200" spc="5" dirty="0">
                <a:latin typeface="Times New Roman"/>
                <a:cs typeface="Times New Roman"/>
              </a:rPr>
              <a:t>lái xe </a:t>
            </a:r>
            <a:r>
              <a:rPr sz="1200" dirty="0">
                <a:latin typeface="Times New Roman"/>
                <a:cs typeface="Times New Roman"/>
              </a:rPr>
              <a:t>là loại hình </a:t>
            </a:r>
            <a:r>
              <a:rPr sz="1200" spc="-5" dirty="0">
                <a:latin typeface="Times New Roman"/>
                <a:cs typeface="Times New Roman"/>
              </a:rPr>
              <a:t>cơ sở </a:t>
            </a:r>
            <a:r>
              <a:rPr sz="1200" spc="5" dirty="0">
                <a:latin typeface="Times New Roman"/>
                <a:cs typeface="Times New Roman"/>
              </a:rPr>
              <a:t>dạy nghề, </a:t>
            </a:r>
            <a:r>
              <a:rPr sz="1200" spc="-5" dirty="0">
                <a:latin typeface="Times New Roman"/>
                <a:cs typeface="Times New Roman"/>
              </a:rPr>
              <a:t>phải có </a:t>
            </a:r>
            <a:r>
              <a:rPr sz="1200" dirty="0">
                <a:latin typeface="Times New Roman"/>
                <a:cs typeface="Times New Roman"/>
              </a:rPr>
              <a:t>đủ điều kiện về lớp </a:t>
            </a:r>
            <a:r>
              <a:rPr sz="1200" spc="-5" dirty="0">
                <a:latin typeface="Times New Roman"/>
                <a:cs typeface="Times New Roman"/>
              </a:rPr>
              <a:t>học,  sân </a:t>
            </a:r>
            <a:r>
              <a:rPr sz="1200" dirty="0">
                <a:latin typeface="Times New Roman"/>
                <a:cs typeface="Times New Roman"/>
              </a:rPr>
              <a:t>tập lái,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tập lái, đội </a:t>
            </a:r>
            <a:r>
              <a:rPr sz="1200" spc="-5" dirty="0">
                <a:latin typeface="Times New Roman"/>
                <a:cs typeface="Times New Roman"/>
              </a:rPr>
              <a:t>ngũ giáo </a:t>
            </a:r>
            <a:r>
              <a:rPr sz="1200" dirty="0">
                <a:latin typeface="Times New Roman"/>
                <a:cs typeface="Times New Roman"/>
              </a:rPr>
              <a:t>viên, </a:t>
            </a:r>
            <a:r>
              <a:rPr sz="1200" spc="-5" dirty="0">
                <a:latin typeface="Times New Roman"/>
                <a:cs typeface="Times New Roman"/>
              </a:rPr>
              <a:t>giáo </a:t>
            </a:r>
            <a:r>
              <a:rPr sz="1200" dirty="0">
                <a:latin typeface="Times New Roman"/>
                <a:cs typeface="Times New Roman"/>
              </a:rPr>
              <a:t>trình, </a:t>
            </a:r>
            <a:r>
              <a:rPr sz="1200" spc="-5" dirty="0">
                <a:latin typeface="Times New Roman"/>
                <a:cs typeface="Times New Roman"/>
              </a:rPr>
              <a:t>giáo án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dirty="0" err="1">
                <a:latin typeface="Times New Roman"/>
                <a:cs typeface="Times New Roman"/>
              </a:rPr>
              <a:t>phải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cấp </a:t>
            </a:r>
            <a:r>
              <a:rPr sz="1200" dirty="0">
                <a:latin typeface="Times New Roman"/>
                <a:cs typeface="Times New Roman"/>
              </a:rPr>
              <a:t>giấy </a:t>
            </a:r>
            <a:r>
              <a:rPr sz="1200" spc="-55" dirty="0">
                <a:latin typeface="Times New Roman"/>
                <a:cs typeface="Times New Roman"/>
              </a:rPr>
              <a:t>phép  </a:t>
            </a:r>
            <a:r>
              <a:rPr sz="1200" dirty="0">
                <a:latin typeface="Times New Roman"/>
                <a:cs typeface="Times New Roman"/>
              </a:rPr>
              <a:t>theo quy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định.</a:t>
            </a:r>
          </a:p>
          <a:p>
            <a:pPr marL="12700" marR="11430" lvl="2" indent="456565" algn="just">
              <a:lnSpc>
                <a:spcPct val="110000"/>
              </a:lnSpc>
              <a:spcBef>
                <a:spcPts val="600"/>
              </a:spcBef>
              <a:buAutoNum type="arabicPeriod"/>
              <a:tabLst>
                <a:tab pos="627380" algn="l"/>
              </a:tabLst>
            </a:pPr>
            <a:r>
              <a:rPr sz="1200" dirty="0">
                <a:latin typeface="Times New Roman"/>
                <a:cs typeface="Times New Roman"/>
              </a:rPr>
              <a:t>Cơ </a:t>
            </a:r>
            <a:r>
              <a:rPr sz="1200" spc="-5" dirty="0">
                <a:latin typeface="Times New Roman"/>
                <a:cs typeface="Times New Roman"/>
              </a:rPr>
              <a:t>sở đào </a:t>
            </a:r>
            <a:r>
              <a:rPr sz="1200" dirty="0">
                <a:latin typeface="Times New Roman"/>
                <a:cs typeface="Times New Roman"/>
              </a:rPr>
              <a:t>tạo 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thực hiện đúng nội dung </a:t>
            </a:r>
            <a:r>
              <a:rPr sz="1200" spc="5" dirty="0" err="1">
                <a:latin typeface="Times New Roman"/>
                <a:cs typeface="Times New Roman"/>
              </a:rPr>
              <a:t>và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ch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trình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spc="-75" dirty="0">
                <a:latin typeface="Times New Roman"/>
                <a:cs typeface="Times New Roman"/>
              </a:rPr>
              <a:t>cho  </a:t>
            </a:r>
            <a:r>
              <a:rPr sz="1200" dirty="0">
                <a:latin typeface="Times New Roman"/>
                <a:cs typeface="Times New Roman"/>
              </a:rPr>
              <a:t>từng loại, hạng giấy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dirty="0">
                <a:latin typeface="Times New Roman"/>
                <a:cs typeface="Times New Roman"/>
              </a:rPr>
              <a:t>lái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xe.</a:t>
            </a:r>
          </a:p>
          <a:p>
            <a:pPr marL="12700" marR="6985" lvl="2" indent="456565" algn="just">
              <a:lnSpc>
                <a:spcPct val="110100"/>
              </a:lnSpc>
              <a:spcBef>
                <a:spcPts val="615"/>
              </a:spcBef>
              <a:buAutoNum type="arabicPeriod"/>
              <a:tabLst>
                <a:tab pos="621030" algn="l"/>
              </a:tabLst>
            </a:pPr>
            <a:r>
              <a:rPr sz="1200" spc="-90" dirty="0" smtClean="0">
                <a:latin typeface="Times New Roman"/>
                <a:cs typeface="Times New Roman"/>
              </a:rPr>
              <a:t>Ng</a:t>
            </a:r>
            <a:r>
              <a:rPr lang="vi-VN" sz="1200" spc="-90" dirty="0" smtClean="0">
                <a:latin typeface="Times New Roman"/>
                <a:cs typeface="Times New Roman"/>
              </a:rPr>
              <a:t>ư</a:t>
            </a:r>
            <a:r>
              <a:rPr sz="1200" spc="-90" dirty="0" err="1" smtClean="0">
                <a:latin typeface="Times New Roman"/>
                <a:cs typeface="Times New Roman"/>
              </a:rPr>
              <a:t>ời</a:t>
            </a:r>
            <a:r>
              <a:rPr sz="1200" spc="-90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có nhu </a:t>
            </a:r>
            <a:r>
              <a:rPr sz="1200" spc="-15" dirty="0" err="1">
                <a:latin typeface="Times New Roman"/>
                <a:cs typeface="Times New Roman"/>
              </a:rPr>
              <a:t>cầu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0" dirty="0" smtClean="0">
                <a:latin typeface="Times New Roman"/>
                <a:cs typeface="Times New Roman"/>
              </a:rPr>
              <a:t>đ</a:t>
            </a:r>
            <a:r>
              <a:rPr lang="vi-VN" sz="1200" spc="-100" dirty="0" smtClean="0">
                <a:latin typeface="Times New Roman"/>
                <a:cs typeface="Times New Roman"/>
              </a:rPr>
              <a:t>ư</a:t>
            </a:r>
            <a:r>
              <a:rPr sz="1200" spc="-100" dirty="0" err="1" smtClean="0">
                <a:latin typeface="Times New Roman"/>
                <a:cs typeface="Times New Roman"/>
              </a:rPr>
              <a:t>ợc</a:t>
            </a:r>
            <a:r>
              <a:rPr sz="1200" spc="-100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cấp </a:t>
            </a:r>
            <a:r>
              <a:rPr sz="1200" spc="-5" dirty="0">
                <a:latin typeface="Times New Roman"/>
                <a:cs typeface="Times New Roman"/>
              </a:rPr>
              <a:t>giấy </a:t>
            </a:r>
            <a:r>
              <a:rPr sz="1200" spc="-10" dirty="0">
                <a:latin typeface="Times New Roman"/>
                <a:cs typeface="Times New Roman"/>
              </a:rPr>
              <a:t>phép </a:t>
            </a:r>
            <a:r>
              <a:rPr sz="1200" spc="-5" dirty="0">
                <a:latin typeface="Times New Roman"/>
                <a:cs typeface="Times New Roman"/>
              </a:rPr>
              <a:t>lái </a:t>
            </a:r>
            <a:r>
              <a:rPr sz="1200" dirty="0">
                <a:latin typeface="Times New Roman"/>
                <a:cs typeface="Times New Roman"/>
              </a:rPr>
              <a:t>xe </a:t>
            </a:r>
            <a:r>
              <a:rPr sz="1200" spc="-10" dirty="0">
                <a:latin typeface="Times New Roman"/>
                <a:cs typeface="Times New Roman"/>
              </a:rPr>
              <a:t>hạng </a:t>
            </a:r>
            <a:r>
              <a:rPr sz="1200" spc="-15" dirty="0">
                <a:latin typeface="Times New Roman"/>
                <a:cs typeface="Times New Roman"/>
              </a:rPr>
              <a:t>B1 </a:t>
            </a:r>
            <a:r>
              <a:rPr sz="1200" spc="-10" dirty="0" err="1">
                <a:latin typeface="Times New Roman"/>
                <a:cs typeface="Times New Roman"/>
              </a:rPr>
              <a:t>phải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100" dirty="0" smtClean="0">
                <a:latin typeface="Times New Roman"/>
                <a:cs typeface="Times New Roman"/>
              </a:rPr>
              <a:t>đ</a:t>
            </a:r>
            <a:r>
              <a:rPr lang="vi-VN" sz="1200" spc="-100" dirty="0" smtClean="0">
                <a:latin typeface="Times New Roman"/>
                <a:cs typeface="Times New Roman"/>
              </a:rPr>
              <a:t>ư</a:t>
            </a:r>
            <a:r>
              <a:rPr sz="1200" spc="-100" dirty="0" err="1" smtClean="0">
                <a:latin typeface="Times New Roman"/>
                <a:cs typeface="Times New Roman"/>
              </a:rPr>
              <a:t>ợc</a:t>
            </a:r>
            <a:r>
              <a:rPr sz="1200" spc="-100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đào tạo. </a:t>
            </a:r>
            <a:r>
              <a:rPr sz="1200" spc="-90" dirty="0" smtClean="0">
                <a:latin typeface="Times New Roman"/>
                <a:cs typeface="Times New Roman"/>
              </a:rPr>
              <a:t>Ng</a:t>
            </a:r>
            <a:r>
              <a:rPr lang="vi-VN" sz="1200" spc="-90" dirty="0" smtClean="0">
                <a:latin typeface="Times New Roman"/>
                <a:cs typeface="Times New Roman"/>
              </a:rPr>
              <a:t>ư</a:t>
            </a:r>
            <a:r>
              <a:rPr sz="1200" spc="-90" dirty="0" err="1" smtClean="0">
                <a:latin typeface="Times New Roman"/>
                <a:cs typeface="Times New Roman"/>
              </a:rPr>
              <a:t>ời</a:t>
            </a:r>
            <a:r>
              <a:rPr lang="en-US" sz="1200" spc="-90" dirty="0">
                <a:latin typeface="Times New Roman"/>
                <a:cs typeface="Times New Roman"/>
              </a:rPr>
              <a:t> </a:t>
            </a:r>
            <a:r>
              <a:rPr lang="en-US" sz="1200" spc="-90" dirty="0" err="1" smtClean="0">
                <a:latin typeface="Times New Roman"/>
                <a:cs typeface="Times New Roman"/>
              </a:rPr>
              <a:t>có</a:t>
            </a:r>
            <a:r>
              <a:rPr lang="en-US" sz="1200" spc="-90" dirty="0" smtClean="0">
                <a:latin typeface="Times New Roman"/>
                <a:cs typeface="Times New Roman"/>
              </a:rPr>
              <a:t> </a:t>
            </a:r>
            <a:r>
              <a:rPr sz="1200" spc="-10" dirty="0" err="1" smtClean="0">
                <a:latin typeface="Times New Roman"/>
                <a:cs typeface="Times New Roman"/>
              </a:rPr>
              <a:t>nhu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spc="-10" dirty="0" err="1">
                <a:latin typeface="Times New Roman"/>
                <a:cs typeface="Times New Roman"/>
              </a:rPr>
              <a:t>cầu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105" dirty="0" smtClean="0">
                <a:latin typeface="Times New Roman"/>
                <a:cs typeface="Times New Roman"/>
              </a:rPr>
              <a:t>đ</a:t>
            </a:r>
            <a:r>
              <a:rPr lang="vi-VN" sz="1200" spc="-105" dirty="0" smtClean="0">
                <a:latin typeface="Times New Roman"/>
                <a:cs typeface="Times New Roman"/>
              </a:rPr>
              <a:t>ư</a:t>
            </a:r>
            <a:r>
              <a:rPr sz="1200" spc="-105" dirty="0" err="1" smtClean="0">
                <a:latin typeface="Times New Roman"/>
                <a:cs typeface="Times New Roman"/>
              </a:rPr>
              <a:t>ợc</a:t>
            </a:r>
            <a:r>
              <a:rPr sz="1200" spc="-105" dirty="0" smtClean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cấp </a:t>
            </a:r>
            <a:r>
              <a:rPr sz="1200" spc="-5" dirty="0">
                <a:latin typeface="Times New Roman"/>
                <a:cs typeface="Times New Roman"/>
              </a:rPr>
              <a:t>giấy </a:t>
            </a:r>
            <a:r>
              <a:rPr sz="1200" spc="-10" dirty="0">
                <a:latin typeface="Times New Roman"/>
                <a:cs typeface="Times New Roman"/>
              </a:rPr>
              <a:t>phép lái </a:t>
            </a:r>
            <a:r>
              <a:rPr sz="1200" dirty="0">
                <a:latin typeface="Times New Roman"/>
                <a:cs typeface="Times New Roman"/>
              </a:rPr>
              <a:t>xe </a:t>
            </a:r>
            <a:r>
              <a:rPr sz="1200" spc="-10" dirty="0">
                <a:latin typeface="Times New Roman"/>
                <a:cs typeface="Times New Roman"/>
              </a:rPr>
              <a:t>hạng </a:t>
            </a:r>
            <a:r>
              <a:rPr sz="1200" spc="-15" dirty="0">
                <a:latin typeface="Times New Roman"/>
                <a:cs typeface="Times New Roman"/>
              </a:rPr>
              <a:t>B2, </a:t>
            </a:r>
            <a:r>
              <a:rPr sz="1200" spc="-5" dirty="0">
                <a:latin typeface="Times New Roman"/>
                <a:cs typeface="Times New Roman"/>
              </a:rPr>
              <a:t>C, </a:t>
            </a:r>
            <a:r>
              <a:rPr sz="1200" spc="-10" dirty="0">
                <a:latin typeface="Times New Roman"/>
                <a:cs typeface="Times New Roman"/>
              </a:rPr>
              <a:t>D, </a:t>
            </a:r>
            <a:r>
              <a:rPr sz="1200" dirty="0">
                <a:latin typeface="Times New Roman"/>
                <a:cs typeface="Times New Roman"/>
              </a:rPr>
              <a:t>E </a:t>
            </a:r>
            <a:r>
              <a:rPr sz="1200" spc="-10" dirty="0">
                <a:latin typeface="Times New Roman"/>
                <a:cs typeface="Times New Roman"/>
              </a:rPr>
              <a:t>và các </a:t>
            </a:r>
            <a:r>
              <a:rPr sz="1200" spc="-5" dirty="0">
                <a:latin typeface="Times New Roman"/>
                <a:cs typeface="Times New Roman"/>
              </a:rPr>
              <a:t>giấy </a:t>
            </a:r>
            <a:r>
              <a:rPr sz="1200" spc="-10" dirty="0">
                <a:latin typeface="Times New Roman"/>
                <a:cs typeface="Times New Roman"/>
              </a:rPr>
              <a:t>phép </a:t>
            </a:r>
            <a:r>
              <a:rPr sz="1200" spc="-5" dirty="0">
                <a:latin typeface="Times New Roman"/>
                <a:cs typeface="Times New Roman"/>
              </a:rPr>
              <a:t>lái </a:t>
            </a:r>
            <a:r>
              <a:rPr sz="1200" dirty="0">
                <a:latin typeface="Times New Roman"/>
                <a:cs typeface="Times New Roman"/>
              </a:rPr>
              <a:t>xe </a:t>
            </a:r>
            <a:r>
              <a:rPr sz="1200" spc="-15" dirty="0">
                <a:latin typeface="Times New Roman"/>
                <a:cs typeface="Times New Roman"/>
              </a:rPr>
              <a:t>hạng </a:t>
            </a:r>
            <a:r>
              <a:rPr sz="1200" dirty="0">
                <a:latin typeface="Times New Roman"/>
                <a:cs typeface="Times New Roman"/>
              </a:rPr>
              <a:t>F </a:t>
            </a:r>
            <a:r>
              <a:rPr sz="1200" spc="-30" dirty="0" err="1">
                <a:latin typeface="Times New Roman"/>
                <a:cs typeface="Times New Roman"/>
              </a:rPr>
              <a:t>phải</a:t>
            </a:r>
            <a:r>
              <a:rPr sz="1200" spc="-30" dirty="0">
                <a:latin typeface="Times New Roman"/>
                <a:cs typeface="Times New Roman"/>
              </a:rPr>
              <a:t>  </a:t>
            </a:r>
            <a:r>
              <a:rPr sz="1200" spc="-105" dirty="0" smtClean="0">
                <a:latin typeface="Times New Roman"/>
                <a:cs typeface="Times New Roman"/>
              </a:rPr>
              <a:t>đ</a:t>
            </a:r>
            <a:r>
              <a:rPr lang="vi-VN" sz="1200" spc="-105" dirty="0" smtClean="0">
                <a:latin typeface="Times New Roman"/>
                <a:cs typeface="Times New Roman"/>
              </a:rPr>
              <a:t>ư</a:t>
            </a:r>
            <a:r>
              <a:rPr sz="1200" spc="-105" dirty="0" err="1" smtClean="0">
                <a:latin typeface="Times New Roman"/>
                <a:cs typeface="Times New Roman"/>
              </a:rPr>
              <a:t>ợc</a:t>
            </a:r>
            <a:r>
              <a:rPr sz="1200" spc="-105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đào </a:t>
            </a:r>
            <a:r>
              <a:rPr sz="1200" spc="-5" dirty="0">
                <a:latin typeface="Times New Roman"/>
                <a:cs typeface="Times New Roman"/>
              </a:rPr>
              <a:t>tạo tập </a:t>
            </a:r>
            <a:r>
              <a:rPr sz="1200" spc="-10" dirty="0">
                <a:latin typeface="Times New Roman"/>
                <a:cs typeface="Times New Roman"/>
              </a:rPr>
              <a:t>trung </a:t>
            </a:r>
            <a:r>
              <a:rPr sz="1200" spc="-5" dirty="0">
                <a:latin typeface="Times New Roman"/>
                <a:cs typeface="Times New Roman"/>
              </a:rPr>
              <a:t>tại </a:t>
            </a:r>
            <a:r>
              <a:rPr sz="1200" spc="-10" dirty="0">
                <a:latin typeface="Times New Roman"/>
                <a:cs typeface="Times New Roman"/>
              </a:rPr>
              <a:t>cơ sở đào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tạo.</a:t>
            </a:r>
            <a:endParaRPr sz="1200" dirty="0">
              <a:latin typeface="Times New Roman"/>
              <a:cs typeface="Times New Roman"/>
            </a:endParaRPr>
          </a:p>
          <a:p>
            <a:pPr marL="628015" lvl="2" indent="-159385" algn="just">
              <a:lnSpc>
                <a:spcPct val="100000"/>
              </a:lnSpc>
              <a:spcBef>
                <a:spcPts val="740"/>
              </a:spcBef>
              <a:buAutoNum type="arabicPeriod"/>
              <a:tabLst>
                <a:tab pos="628650" algn="l"/>
              </a:tabLst>
            </a:pPr>
            <a:r>
              <a:rPr sz="1200" spc="-5" dirty="0">
                <a:latin typeface="Times New Roman"/>
                <a:cs typeface="Times New Roman"/>
              </a:rPr>
              <a:t>Việc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đào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tạo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để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nâng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hạng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giấy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phép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thực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hiện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cho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những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3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sau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1200" spc="-5" dirty="0">
                <a:latin typeface="Times New Roman"/>
                <a:cs typeface="Times New Roman"/>
              </a:rPr>
              <a:t>đây:</a:t>
            </a:r>
            <a:endParaRPr sz="1200" dirty="0">
              <a:latin typeface="Times New Roman"/>
              <a:cs typeface="Times New Roman"/>
            </a:endParaRPr>
          </a:p>
          <a:p>
            <a:pPr marL="625475" indent="-156845" algn="just">
              <a:lnSpc>
                <a:spcPct val="100000"/>
              </a:lnSpc>
              <a:spcBef>
                <a:spcPts val="740"/>
              </a:spcBef>
              <a:buAutoNum type="alphaLcParenR"/>
              <a:tabLst>
                <a:tab pos="626110" algn="l"/>
              </a:tabLst>
            </a:pPr>
            <a:r>
              <a:rPr sz="1200" spc="-5" dirty="0">
                <a:latin typeface="Times New Roman"/>
                <a:cs typeface="Times New Roman"/>
              </a:rPr>
              <a:t>Nâng </a:t>
            </a:r>
            <a:r>
              <a:rPr sz="1200" dirty="0">
                <a:latin typeface="Times New Roman"/>
                <a:cs typeface="Times New Roman"/>
              </a:rPr>
              <a:t>hạng giấy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từ </a:t>
            </a:r>
            <a:r>
              <a:rPr sz="1200" spc="-5" dirty="0">
                <a:latin typeface="Times New Roman"/>
                <a:cs typeface="Times New Roman"/>
              </a:rPr>
              <a:t>hạng B1 </a:t>
            </a:r>
            <a:r>
              <a:rPr sz="1200" dirty="0">
                <a:latin typeface="Times New Roman"/>
                <a:cs typeface="Times New Roman"/>
              </a:rPr>
              <a:t>lên hạng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B2;</a:t>
            </a:r>
            <a:endParaRPr sz="1200" dirty="0">
              <a:latin typeface="Times New Roman"/>
              <a:cs typeface="Times New Roman"/>
            </a:endParaRPr>
          </a:p>
          <a:p>
            <a:pPr marL="634365" indent="-165735" algn="just">
              <a:lnSpc>
                <a:spcPct val="100000"/>
              </a:lnSpc>
              <a:spcBef>
                <a:spcPts val="745"/>
              </a:spcBef>
              <a:buAutoNum type="alphaLcParenR"/>
              <a:tabLst>
                <a:tab pos="635000" algn="l"/>
              </a:tabLst>
            </a:pPr>
            <a:r>
              <a:rPr sz="1200" spc="-5" dirty="0">
                <a:latin typeface="Times New Roman"/>
                <a:cs typeface="Times New Roman"/>
              </a:rPr>
              <a:t>Nâng </a:t>
            </a:r>
            <a:r>
              <a:rPr sz="1200" dirty="0">
                <a:latin typeface="Times New Roman"/>
                <a:cs typeface="Times New Roman"/>
              </a:rPr>
              <a:t>hạng giấy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từ </a:t>
            </a:r>
            <a:r>
              <a:rPr sz="1200" spc="-5" dirty="0">
                <a:latin typeface="Times New Roman"/>
                <a:cs typeface="Times New Roman"/>
              </a:rPr>
              <a:t>hạng B2 </a:t>
            </a:r>
            <a:r>
              <a:rPr sz="1200" dirty="0">
                <a:latin typeface="Times New Roman"/>
                <a:cs typeface="Times New Roman"/>
              </a:rPr>
              <a:t>lên hạng C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dirty="0">
                <a:latin typeface="Times New Roman"/>
                <a:cs typeface="Times New Roman"/>
              </a:rPr>
              <a:t>lên hạng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D;</a:t>
            </a:r>
            <a:endParaRPr sz="1200" dirty="0">
              <a:latin typeface="Times New Roman"/>
              <a:cs typeface="Times New Roman"/>
            </a:endParaRPr>
          </a:p>
          <a:p>
            <a:pPr marL="625475" indent="-156845" algn="just">
              <a:lnSpc>
                <a:spcPct val="100000"/>
              </a:lnSpc>
              <a:spcBef>
                <a:spcPts val="745"/>
              </a:spcBef>
              <a:buAutoNum type="alphaLcParenR"/>
              <a:tabLst>
                <a:tab pos="626110" algn="l"/>
              </a:tabLst>
            </a:pPr>
            <a:r>
              <a:rPr sz="1200" spc="-5" dirty="0">
                <a:latin typeface="Times New Roman"/>
                <a:cs typeface="Times New Roman"/>
              </a:rPr>
              <a:t>Nâng </a:t>
            </a:r>
            <a:r>
              <a:rPr sz="1200" dirty="0">
                <a:latin typeface="Times New Roman"/>
                <a:cs typeface="Times New Roman"/>
              </a:rPr>
              <a:t>hạng giấy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từ </a:t>
            </a:r>
            <a:r>
              <a:rPr sz="1200" spc="-5" dirty="0">
                <a:latin typeface="Times New Roman"/>
                <a:cs typeface="Times New Roman"/>
              </a:rPr>
              <a:t>hạng </a:t>
            </a:r>
            <a:r>
              <a:rPr sz="1200" dirty="0">
                <a:latin typeface="Times New Roman"/>
                <a:cs typeface="Times New Roman"/>
              </a:rPr>
              <a:t>C lên hạng D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dirty="0">
                <a:latin typeface="Times New Roman"/>
                <a:cs typeface="Times New Roman"/>
              </a:rPr>
              <a:t>lên </a:t>
            </a:r>
            <a:r>
              <a:rPr sz="1200" spc="5" dirty="0">
                <a:latin typeface="Times New Roman"/>
                <a:cs typeface="Times New Roman"/>
              </a:rPr>
              <a:t>hạng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E;</a:t>
            </a:r>
          </a:p>
          <a:p>
            <a:pPr marL="634365" indent="-165735">
              <a:lnSpc>
                <a:spcPct val="100000"/>
              </a:lnSpc>
              <a:spcBef>
                <a:spcPts val="745"/>
              </a:spcBef>
              <a:buAutoNum type="alphaLcParenR"/>
              <a:tabLst>
                <a:tab pos="635000" algn="l"/>
              </a:tabLst>
            </a:pPr>
            <a:r>
              <a:rPr sz="1200" spc="-5" dirty="0">
                <a:latin typeface="Times New Roman"/>
                <a:cs typeface="Times New Roman"/>
              </a:rPr>
              <a:t>Nâng </a:t>
            </a:r>
            <a:r>
              <a:rPr sz="1200" dirty="0">
                <a:latin typeface="Times New Roman"/>
                <a:cs typeface="Times New Roman"/>
              </a:rPr>
              <a:t>hạng giấy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từ </a:t>
            </a:r>
            <a:r>
              <a:rPr sz="1200" spc="-5" dirty="0">
                <a:latin typeface="Times New Roman"/>
                <a:cs typeface="Times New Roman"/>
              </a:rPr>
              <a:t>hạng </a:t>
            </a:r>
            <a:r>
              <a:rPr sz="1200" dirty="0">
                <a:latin typeface="Times New Roman"/>
                <a:cs typeface="Times New Roman"/>
              </a:rPr>
              <a:t>D </a:t>
            </a:r>
            <a:r>
              <a:rPr sz="1200" spc="-5" dirty="0">
                <a:latin typeface="Times New Roman"/>
                <a:cs typeface="Times New Roman"/>
              </a:rPr>
              <a:t>lên </a:t>
            </a:r>
            <a:r>
              <a:rPr sz="1200" dirty="0">
                <a:latin typeface="Times New Roman"/>
                <a:cs typeface="Times New Roman"/>
              </a:rPr>
              <a:t>hạng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E;</a:t>
            </a:r>
          </a:p>
          <a:p>
            <a:pPr marL="12700" marR="13970" indent="456565">
              <a:lnSpc>
                <a:spcPct val="110000"/>
              </a:lnSpc>
              <a:spcBef>
                <a:spcPts val="615"/>
              </a:spcBef>
            </a:pPr>
            <a:r>
              <a:rPr sz="1200" dirty="0">
                <a:latin typeface="Times New Roman"/>
                <a:cs typeface="Times New Roman"/>
              </a:rPr>
              <a:t>đ) </a:t>
            </a:r>
            <a:r>
              <a:rPr sz="1200" spc="-5" dirty="0">
                <a:latin typeface="Times New Roman"/>
                <a:cs typeface="Times New Roman"/>
              </a:rPr>
              <a:t>Nâng </a:t>
            </a:r>
            <a:r>
              <a:rPr sz="1200" dirty="0">
                <a:latin typeface="Times New Roman"/>
                <a:cs typeface="Times New Roman"/>
              </a:rPr>
              <a:t>hạng giấy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từ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hạng </a:t>
            </a:r>
            <a:r>
              <a:rPr sz="1200" spc="-5" dirty="0">
                <a:latin typeface="Times New Roman"/>
                <a:cs typeface="Times New Roman"/>
              </a:rPr>
              <a:t>B2, </a:t>
            </a:r>
            <a:r>
              <a:rPr sz="1200" dirty="0">
                <a:latin typeface="Times New Roman"/>
                <a:cs typeface="Times New Roman"/>
              </a:rPr>
              <a:t>C, </a:t>
            </a:r>
            <a:r>
              <a:rPr sz="1200" spc="-5" dirty="0">
                <a:latin typeface="Times New Roman"/>
                <a:cs typeface="Times New Roman"/>
              </a:rPr>
              <a:t>D, </a:t>
            </a:r>
            <a:r>
              <a:rPr sz="1200" dirty="0">
                <a:latin typeface="Times New Roman"/>
                <a:cs typeface="Times New Roman"/>
              </a:rPr>
              <a:t>E lên các hạng giấy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dirty="0">
                <a:latin typeface="Times New Roman"/>
                <a:cs typeface="Times New Roman"/>
              </a:rPr>
              <a:t>lái 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t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ơng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ứng </a:t>
            </a:r>
            <a:r>
              <a:rPr sz="1200" spc="-5" dirty="0">
                <a:latin typeface="Times New Roman"/>
                <a:cs typeface="Times New Roman"/>
              </a:rPr>
              <a:t>có kéo </a:t>
            </a:r>
            <a:r>
              <a:rPr sz="1200" dirty="0">
                <a:latin typeface="Times New Roman"/>
                <a:cs typeface="Times New Roman"/>
              </a:rPr>
              <a:t>rơ </a:t>
            </a:r>
            <a:r>
              <a:rPr sz="1200" spc="-5" dirty="0">
                <a:latin typeface="Times New Roman"/>
                <a:cs typeface="Times New Roman"/>
              </a:rPr>
              <a:t>moóc, sơ </a:t>
            </a:r>
            <a:r>
              <a:rPr sz="1200" dirty="0">
                <a:latin typeface="Times New Roman"/>
                <a:cs typeface="Times New Roman"/>
              </a:rPr>
              <a:t>mi rơ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moóc.</a:t>
            </a:r>
          </a:p>
          <a:p>
            <a:pPr marL="12700" marR="7620" indent="456565">
              <a:lnSpc>
                <a:spcPct val="110000"/>
              </a:lnSpc>
              <a:spcBef>
                <a:spcPts val="600"/>
              </a:spcBef>
            </a:pPr>
            <a:r>
              <a:rPr sz="1200" dirty="0">
                <a:latin typeface="Times New Roman"/>
                <a:cs typeface="Times New Roman"/>
              </a:rPr>
              <a:t>5</a:t>
            </a:r>
            <a:r>
              <a:rPr sz="1200" i="1" dirty="0">
                <a:latin typeface="Times New Roman"/>
                <a:cs typeface="Times New Roman"/>
              </a:rPr>
              <a:t>.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nhu </a:t>
            </a:r>
            <a:r>
              <a:rPr sz="1200" dirty="0" err="1">
                <a:latin typeface="Times New Roman"/>
                <a:cs typeface="Times New Roman"/>
              </a:rPr>
              <a:t>cầu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đ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ợc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đào </a:t>
            </a:r>
            <a:r>
              <a:rPr sz="1200" dirty="0">
                <a:latin typeface="Times New Roman"/>
                <a:cs typeface="Times New Roman"/>
              </a:rPr>
              <a:t>tạo nâng hạng </a:t>
            </a:r>
            <a:r>
              <a:rPr sz="1200" spc="-5" dirty="0">
                <a:latin typeface="Times New Roman"/>
                <a:cs typeface="Times New Roman"/>
              </a:rPr>
              <a:t>giấy phép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 err="1">
                <a:latin typeface="Times New Roman"/>
                <a:cs typeface="Times New Roman"/>
              </a:rPr>
              <a:t>theo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nhữn</a:t>
            </a:r>
            <a:r>
              <a:rPr lang="en-US" sz="1200" dirty="0" err="1" smtClean="0">
                <a:latin typeface="Times New Roman"/>
                <a:cs typeface="Times New Roman"/>
              </a:rPr>
              <a:t>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trường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hợp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nói </a:t>
            </a:r>
            <a:r>
              <a:rPr sz="1200" spc="-5" dirty="0">
                <a:latin typeface="Times New Roman"/>
                <a:cs typeface="Times New Roman"/>
              </a:rPr>
              <a:t>trên còn phải có </a:t>
            </a:r>
            <a:r>
              <a:rPr sz="1200" dirty="0">
                <a:latin typeface="Times New Roman"/>
                <a:cs typeface="Times New Roman"/>
              </a:rPr>
              <a:t>đủ thời </a:t>
            </a:r>
            <a:r>
              <a:rPr sz="1200" spc="-5" dirty="0">
                <a:latin typeface="Times New Roman"/>
                <a:cs typeface="Times New Roman"/>
              </a:rPr>
              <a:t>gian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ki-lô-mét 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toàn quy định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từng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hạng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29</a:t>
            </a:fld>
            <a:endParaRPr spc="-35" dirty="0"/>
          </a:p>
        </p:txBody>
      </p:sp>
      <p:sp>
        <p:nvSpPr>
          <p:cNvPr id="2" name="object 2"/>
          <p:cNvSpPr txBox="1"/>
          <p:nvPr/>
        </p:nvSpPr>
        <p:spPr>
          <a:xfrm>
            <a:off x="1247952" y="856234"/>
            <a:ext cx="5608955" cy="4512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160" algn="just">
              <a:lnSpc>
                <a:spcPct val="11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giấy phép lái xe;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có nhu </a:t>
            </a:r>
            <a:r>
              <a:rPr sz="1200" spc="-5" dirty="0" err="1">
                <a:latin typeface="Times New Roman"/>
                <a:cs typeface="Times New Roman"/>
              </a:rPr>
              <a:t>cầu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đào </a:t>
            </a:r>
            <a:r>
              <a:rPr sz="1200" dirty="0">
                <a:latin typeface="Times New Roman"/>
                <a:cs typeface="Times New Roman"/>
              </a:rPr>
              <a:t>tạo </a:t>
            </a:r>
            <a:r>
              <a:rPr sz="1200" spc="-5" dirty="0">
                <a:latin typeface="Times New Roman"/>
                <a:cs typeface="Times New Roman"/>
              </a:rPr>
              <a:t>nâng </a:t>
            </a:r>
            <a:r>
              <a:rPr sz="1200" dirty="0">
                <a:latin typeface="Times New Roman"/>
                <a:cs typeface="Times New Roman"/>
              </a:rPr>
              <a:t>hạng giấy phép 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lên </a:t>
            </a:r>
            <a:r>
              <a:rPr sz="1200" spc="-5" dirty="0">
                <a:latin typeface="Times New Roman"/>
                <a:cs typeface="Times New Roman"/>
              </a:rPr>
              <a:t>hạng D, </a:t>
            </a:r>
            <a:r>
              <a:rPr sz="1200" spc="-409" dirty="0">
                <a:latin typeface="Times New Roman"/>
                <a:cs typeface="Times New Roman"/>
              </a:rPr>
              <a:t>E 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tối </a:t>
            </a:r>
            <a:r>
              <a:rPr sz="1200" spc="-5" dirty="0">
                <a:latin typeface="Times New Roman"/>
                <a:cs typeface="Times New Roman"/>
              </a:rPr>
              <a:t>thiểu phải </a:t>
            </a:r>
            <a:r>
              <a:rPr sz="1200" dirty="0">
                <a:latin typeface="Times New Roman"/>
                <a:cs typeface="Times New Roman"/>
              </a:rPr>
              <a:t>có </a:t>
            </a:r>
            <a:r>
              <a:rPr sz="1200" spc="-5" dirty="0">
                <a:latin typeface="Times New Roman"/>
                <a:cs typeface="Times New Roman"/>
              </a:rPr>
              <a:t>trình </a:t>
            </a:r>
            <a:r>
              <a:rPr sz="1200" dirty="0">
                <a:latin typeface="Times New Roman"/>
                <a:cs typeface="Times New Roman"/>
              </a:rPr>
              <a:t>độ văn hóa trung học </a:t>
            </a:r>
            <a:r>
              <a:rPr sz="1200" spc="-5" dirty="0">
                <a:latin typeface="Times New Roman"/>
                <a:cs typeface="Times New Roman"/>
              </a:rPr>
              <a:t>cơ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sở.</a:t>
            </a:r>
            <a:endParaRPr sz="1200" dirty="0">
              <a:latin typeface="Times New Roman"/>
              <a:cs typeface="Times New Roman"/>
            </a:endParaRPr>
          </a:p>
          <a:p>
            <a:pPr marL="12700" marR="8890" indent="456565" algn="just">
              <a:lnSpc>
                <a:spcPct val="110400"/>
              </a:lnSpc>
              <a:spcBef>
                <a:spcPts val="595"/>
              </a:spcBef>
              <a:buAutoNum type="arabicPeriod" startAt="6"/>
              <a:tabLst>
                <a:tab pos="631825" algn="l"/>
              </a:tabLst>
            </a:pPr>
            <a:r>
              <a:rPr sz="1200" spc="-5" dirty="0">
                <a:latin typeface="Times New Roman"/>
                <a:cs typeface="Times New Roman"/>
              </a:rPr>
              <a:t>Việc </a:t>
            </a:r>
            <a:r>
              <a:rPr sz="1200" dirty="0">
                <a:latin typeface="Times New Roman"/>
                <a:cs typeface="Times New Roman"/>
              </a:rPr>
              <a:t>đào tạo 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</a:t>
            </a:r>
            <a:r>
              <a:rPr sz="1200" spc="-5" dirty="0">
                <a:latin typeface="Times New Roman"/>
                <a:cs typeface="Times New Roman"/>
              </a:rPr>
              <a:t>tô </a:t>
            </a:r>
            <a:r>
              <a:rPr sz="1200" spc="-5" dirty="0" err="1">
                <a:latin typeface="Times New Roman"/>
                <a:cs typeface="Times New Roman"/>
              </a:rPr>
              <a:t>chở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từ 10 </a:t>
            </a:r>
            <a:r>
              <a:rPr sz="1200" spc="-5" dirty="0">
                <a:latin typeface="Times New Roman"/>
                <a:cs typeface="Times New Roman"/>
              </a:rPr>
              <a:t>chỗ ngồi </a:t>
            </a:r>
            <a:r>
              <a:rPr sz="1200" dirty="0">
                <a:latin typeface="Times New Roman"/>
                <a:cs typeface="Times New Roman"/>
              </a:rPr>
              <a:t>trở lên và 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kéo </a:t>
            </a:r>
            <a:r>
              <a:rPr sz="1200" dirty="0">
                <a:latin typeface="Times New Roman"/>
                <a:cs typeface="Times New Roman"/>
              </a:rPr>
              <a:t>rơ </a:t>
            </a:r>
            <a:r>
              <a:rPr sz="1200" spc="-50" dirty="0">
                <a:latin typeface="Times New Roman"/>
                <a:cs typeface="Times New Roman"/>
              </a:rPr>
              <a:t>moóc  </a:t>
            </a:r>
            <a:r>
              <a:rPr sz="1200" spc="-5" dirty="0" err="1">
                <a:latin typeface="Times New Roman"/>
                <a:cs typeface="Times New Roman"/>
              </a:rPr>
              <a:t>chỉ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thực hiện bằng hình thức </a:t>
            </a:r>
            <a:r>
              <a:rPr sz="1200" spc="-5" dirty="0">
                <a:latin typeface="Times New Roman"/>
                <a:cs typeface="Times New Roman"/>
              </a:rPr>
              <a:t>đào </a:t>
            </a:r>
            <a:r>
              <a:rPr sz="1200" dirty="0">
                <a:latin typeface="Times New Roman"/>
                <a:cs typeface="Times New Roman"/>
              </a:rPr>
              <a:t>tạo </a:t>
            </a:r>
            <a:r>
              <a:rPr sz="1200" spc="-5" dirty="0">
                <a:latin typeface="Times New Roman"/>
                <a:cs typeface="Times New Roman"/>
              </a:rPr>
              <a:t>nâng </a:t>
            </a:r>
            <a:r>
              <a:rPr sz="1200" dirty="0">
                <a:latin typeface="Times New Roman"/>
                <a:cs typeface="Times New Roman"/>
              </a:rPr>
              <a:t>hạng với các điều kiện quy định tại mục </a:t>
            </a:r>
            <a:r>
              <a:rPr sz="1200" spc="-225" dirty="0">
                <a:latin typeface="Times New Roman"/>
                <a:cs typeface="Times New Roman"/>
              </a:rPr>
              <a:t>4  </a:t>
            </a:r>
            <a:r>
              <a:rPr sz="1200" dirty="0">
                <a:latin typeface="Times New Roman"/>
                <a:cs typeface="Times New Roman"/>
              </a:rPr>
              <a:t>và mục 5 nói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trên.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300"/>
              </a:lnSpc>
              <a:spcBef>
                <a:spcPts val="595"/>
              </a:spcBef>
              <a:buAutoNum type="arabicPeriod" startAt="6"/>
              <a:tabLst>
                <a:tab pos="636270" algn="l"/>
              </a:tabLst>
            </a:pPr>
            <a:r>
              <a:rPr sz="1200" spc="-5" dirty="0">
                <a:latin typeface="Times New Roman"/>
                <a:cs typeface="Times New Roman"/>
              </a:rPr>
              <a:t>Việc </a:t>
            </a:r>
            <a:r>
              <a:rPr sz="1200" dirty="0">
                <a:latin typeface="Times New Roman"/>
                <a:cs typeface="Times New Roman"/>
              </a:rPr>
              <a:t>sát </a:t>
            </a:r>
            <a:r>
              <a:rPr sz="1200" spc="-5" dirty="0">
                <a:latin typeface="Times New Roman"/>
                <a:cs typeface="Times New Roman"/>
              </a:rPr>
              <a:t>hạch </a:t>
            </a:r>
            <a:r>
              <a:rPr sz="1200" dirty="0">
                <a:latin typeface="Times New Roman"/>
                <a:cs typeface="Times New Roman"/>
              </a:rPr>
              <a:t>để </a:t>
            </a:r>
            <a:r>
              <a:rPr sz="1200" spc="-5" dirty="0">
                <a:latin typeface="Times New Roman"/>
                <a:cs typeface="Times New Roman"/>
              </a:rPr>
              <a:t>cấp </a:t>
            </a:r>
            <a:r>
              <a:rPr sz="1200" dirty="0">
                <a:latin typeface="Times New Roman"/>
                <a:cs typeface="Times New Roman"/>
              </a:rPr>
              <a:t>giấy phép 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phải thực hiện tại các trung tâm sát  </a:t>
            </a:r>
            <a:r>
              <a:rPr sz="1200" spc="-5" dirty="0">
                <a:latin typeface="Times New Roman"/>
                <a:cs typeface="Times New Roman"/>
              </a:rPr>
              <a:t>hạch </a:t>
            </a:r>
            <a:r>
              <a:rPr sz="1200" dirty="0">
                <a:latin typeface="Times New Roman"/>
                <a:cs typeface="Times New Roman"/>
              </a:rPr>
              <a:t>lái xe.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trung tâm </a:t>
            </a:r>
            <a:r>
              <a:rPr sz="1200" spc="-5" dirty="0">
                <a:latin typeface="Times New Roman"/>
                <a:cs typeface="Times New Roman"/>
              </a:rPr>
              <a:t>sát hạch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 err="1">
                <a:latin typeface="Times New Roman"/>
                <a:cs typeface="Times New Roman"/>
              </a:rPr>
              <a:t>phải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90" dirty="0" smtClean="0">
                <a:latin typeface="Times New Roman"/>
                <a:cs typeface="Times New Roman"/>
              </a:rPr>
              <a:t>đ</a:t>
            </a:r>
            <a:r>
              <a:rPr lang="vi-VN" sz="1200" spc="-90" dirty="0" smtClean="0">
                <a:latin typeface="Times New Roman"/>
                <a:cs typeface="Times New Roman"/>
              </a:rPr>
              <a:t>ư</a:t>
            </a:r>
            <a:r>
              <a:rPr sz="1200" spc="-90" dirty="0" err="1" smtClean="0">
                <a:latin typeface="Times New Roman"/>
                <a:cs typeface="Times New Roman"/>
              </a:rPr>
              <a:t>ợc</a:t>
            </a:r>
            <a:r>
              <a:rPr sz="1200" spc="-9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xây </a:t>
            </a:r>
            <a:r>
              <a:rPr sz="1200" dirty="0">
                <a:latin typeface="Times New Roman"/>
                <a:cs typeface="Times New Roman"/>
              </a:rPr>
              <a:t>dựng theo quy hoạch,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đủ </a:t>
            </a:r>
            <a:r>
              <a:rPr sz="1200" spc="-5" dirty="0">
                <a:latin typeface="Times New Roman"/>
                <a:cs typeface="Times New Roman"/>
              </a:rPr>
              <a:t>cơ </a:t>
            </a:r>
            <a:r>
              <a:rPr sz="1200" spc="-70" dirty="0">
                <a:latin typeface="Times New Roman"/>
                <a:cs typeface="Times New Roman"/>
              </a:rPr>
              <a:t>sở  </a:t>
            </a:r>
            <a:r>
              <a:rPr sz="1200" spc="-5" dirty="0">
                <a:latin typeface="Times New Roman"/>
                <a:cs typeface="Times New Roman"/>
              </a:rPr>
              <a:t>vật chất </a:t>
            </a:r>
            <a:r>
              <a:rPr sz="1200" dirty="0">
                <a:latin typeface="Times New Roman"/>
                <a:cs typeface="Times New Roman"/>
              </a:rPr>
              <a:t>- </a:t>
            </a:r>
            <a:r>
              <a:rPr sz="1200" spc="10" dirty="0">
                <a:latin typeface="Times New Roman"/>
                <a:cs typeface="Times New Roman"/>
              </a:rPr>
              <a:t>kỹ </a:t>
            </a:r>
            <a:r>
              <a:rPr sz="1200" dirty="0">
                <a:latin typeface="Times New Roman"/>
                <a:cs typeface="Times New Roman"/>
              </a:rPr>
              <a:t>thuật đáp ứng </a:t>
            </a:r>
            <a:r>
              <a:rPr sz="1200" spc="-10" dirty="0">
                <a:latin typeface="Times New Roman"/>
                <a:cs typeface="Times New Roman"/>
              </a:rPr>
              <a:t>yêu </a:t>
            </a:r>
            <a:r>
              <a:rPr sz="1200" dirty="0">
                <a:latin typeface="Times New Roman"/>
                <a:cs typeface="Times New Roman"/>
              </a:rPr>
              <a:t>cầu </a:t>
            </a:r>
            <a:r>
              <a:rPr sz="1200" spc="-5" dirty="0">
                <a:latin typeface="Times New Roman"/>
                <a:cs typeface="Times New Roman"/>
              </a:rPr>
              <a:t>sát </a:t>
            </a:r>
            <a:r>
              <a:rPr sz="1200" dirty="0">
                <a:latin typeface="Times New Roman"/>
                <a:cs typeface="Times New Roman"/>
              </a:rPr>
              <a:t>hạch 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theo quy định và </a:t>
            </a:r>
            <a:r>
              <a:rPr sz="1200" dirty="0" err="1">
                <a:latin typeface="Times New Roman"/>
                <a:cs typeface="Times New Roman"/>
              </a:rPr>
              <a:t>phải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cấp </a:t>
            </a:r>
            <a:r>
              <a:rPr sz="1200" spc="-50" dirty="0">
                <a:latin typeface="Times New Roman"/>
                <a:cs typeface="Times New Roman"/>
              </a:rPr>
              <a:t>giấy  </a:t>
            </a:r>
            <a:r>
              <a:rPr sz="1200" dirty="0">
                <a:latin typeface="Times New Roman"/>
                <a:cs typeface="Times New Roman"/>
              </a:rPr>
              <a:t>chứng </a:t>
            </a:r>
            <a:r>
              <a:rPr sz="1200" spc="-5" dirty="0">
                <a:latin typeface="Times New Roman"/>
                <a:cs typeface="Times New Roman"/>
              </a:rPr>
              <a:t>nhận </a:t>
            </a:r>
            <a:r>
              <a:rPr sz="1200" dirty="0">
                <a:latin typeface="Times New Roman"/>
                <a:cs typeface="Times New Roman"/>
              </a:rPr>
              <a:t>trung tâm </a:t>
            </a:r>
            <a:r>
              <a:rPr sz="1200" spc="-5" dirty="0">
                <a:latin typeface="Times New Roman"/>
                <a:cs typeface="Times New Roman"/>
              </a:rPr>
              <a:t>sát hạch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đủ điều </a:t>
            </a:r>
            <a:r>
              <a:rPr sz="1200" spc="-5" dirty="0">
                <a:latin typeface="Times New Roman"/>
                <a:cs typeface="Times New Roman"/>
              </a:rPr>
              <a:t>kiện hoạt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động.</a:t>
            </a:r>
            <a:endParaRPr sz="1200" dirty="0">
              <a:latin typeface="Times New Roman"/>
              <a:cs typeface="Times New Roman"/>
            </a:endParaRPr>
          </a:p>
          <a:p>
            <a:pPr marL="12700" marR="9525" indent="456565" algn="just">
              <a:lnSpc>
                <a:spcPct val="110000"/>
              </a:lnSpc>
              <a:spcBef>
                <a:spcPts val="600"/>
              </a:spcBef>
              <a:buAutoNum type="arabicPeriod" startAt="6"/>
              <a:tabLst>
                <a:tab pos="629920" algn="l"/>
              </a:tabLst>
            </a:pP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sát hạch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phải có </a:t>
            </a:r>
            <a:r>
              <a:rPr sz="1200" dirty="0">
                <a:latin typeface="Times New Roman"/>
                <a:cs typeface="Times New Roman"/>
              </a:rPr>
              <a:t>thẻ </a:t>
            </a:r>
            <a:r>
              <a:rPr sz="1200" spc="-5" dirty="0">
                <a:latin typeface="Times New Roman"/>
                <a:cs typeface="Times New Roman"/>
              </a:rPr>
              <a:t>sát hạch </a:t>
            </a:r>
            <a:r>
              <a:rPr sz="1200" dirty="0">
                <a:latin typeface="Times New Roman"/>
                <a:cs typeface="Times New Roman"/>
              </a:rPr>
              <a:t>viên theo quy định và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chịu </a:t>
            </a:r>
            <a:r>
              <a:rPr sz="1200" spc="-45" dirty="0">
                <a:latin typeface="Times New Roman"/>
                <a:cs typeface="Times New Roman"/>
              </a:rPr>
              <a:t>trách  </a:t>
            </a:r>
            <a:r>
              <a:rPr sz="1200" dirty="0">
                <a:latin typeface="Times New Roman"/>
                <a:cs typeface="Times New Roman"/>
              </a:rPr>
              <a:t>nhiệm về </a:t>
            </a:r>
            <a:r>
              <a:rPr sz="1200" spc="-5" dirty="0">
                <a:latin typeface="Times New Roman"/>
                <a:cs typeface="Times New Roman"/>
              </a:rPr>
              <a:t>kết </a:t>
            </a:r>
            <a:r>
              <a:rPr sz="1200" dirty="0">
                <a:latin typeface="Times New Roman"/>
                <a:cs typeface="Times New Roman"/>
              </a:rPr>
              <a:t>quả </a:t>
            </a:r>
            <a:r>
              <a:rPr sz="1200" spc="-5" dirty="0">
                <a:latin typeface="Times New Roman"/>
                <a:cs typeface="Times New Roman"/>
              </a:rPr>
              <a:t>sát </a:t>
            </a:r>
            <a:r>
              <a:rPr sz="1200" dirty="0">
                <a:latin typeface="Times New Roman"/>
                <a:cs typeface="Times New Roman"/>
              </a:rPr>
              <a:t>hạch </a:t>
            </a:r>
            <a:r>
              <a:rPr sz="1200" spc="-5" dirty="0">
                <a:latin typeface="Times New Roman"/>
                <a:cs typeface="Times New Roman"/>
              </a:rPr>
              <a:t>của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mình.</a:t>
            </a:r>
          </a:p>
          <a:p>
            <a:pPr marL="12700" marR="12700" indent="456565" algn="just">
              <a:lnSpc>
                <a:spcPct val="110800"/>
              </a:lnSpc>
              <a:spcBef>
                <a:spcPts val="590"/>
              </a:spcBef>
              <a:buAutoNum type="arabicPeriod" startAt="6"/>
              <a:tabLst>
                <a:tab pos="626745" algn="l"/>
              </a:tabLst>
            </a:pP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đã qua </a:t>
            </a:r>
            <a:r>
              <a:rPr sz="1200" spc="-5" dirty="0">
                <a:latin typeface="Times New Roman"/>
                <a:cs typeface="Times New Roman"/>
              </a:rPr>
              <a:t>đào </a:t>
            </a:r>
            <a:r>
              <a:rPr sz="1200" dirty="0">
                <a:latin typeface="Times New Roman"/>
                <a:cs typeface="Times New Roman"/>
              </a:rPr>
              <a:t>tạo và </a:t>
            </a:r>
            <a:r>
              <a:rPr sz="1200" spc="-5" dirty="0">
                <a:latin typeface="Times New Roman"/>
                <a:cs typeface="Times New Roman"/>
              </a:rPr>
              <a:t>đạt </a:t>
            </a:r>
            <a:r>
              <a:rPr sz="1200" dirty="0">
                <a:latin typeface="Times New Roman"/>
                <a:cs typeface="Times New Roman"/>
              </a:rPr>
              <a:t>kết quả </a:t>
            </a:r>
            <a:r>
              <a:rPr sz="1200" spc="10" dirty="0">
                <a:latin typeface="Times New Roman"/>
                <a:cs typeface="Times New Roman"/>
              </a:rPr>
              <a:t>kỳ </a:t>
            </a:r>
            <a:r>
              <a:rPr sz="1200" dirty="0">
                <a:latin typeface="Times New Roman"/>
                <a:cs typeface="Times New Roman"/>
              </a:rPr>
              <a:t>sát </a:t>
            </a:r>
            <a:r>
              <a:rPr sz="1200" dirty="0" err="1">
                <a:latin typeface="Times New Roman"/>
                <a:cs typeface="Times New Roman"/>
              </a:rPr>
              <a:t>hạch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cấp </a:t>
            </a:r>
            <a:r>
              <a:rPr sz="1200" dirty="0">
                <a:latin typeface="Times New Roman"/>
                <a:cs typeface="Times New Roman"/>
              </a:rPr>
              <a:t>giấy phép </a:t>
            </a:r>
            <a:r>
              <a:rPr sz="1200" dirty="0" err="1">
                <a:latin typeface="Times New Roman"/>
                <a:cs typeface="Times New Roman"/>
              </a:rPr>
              <a:t>lái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xe</a:t>
            </a:r>
            <a:r>
              <a:rPr lang="en-US" sz="1200" spc="5" dirty="0">
                <a:latin typeface="Times New Roman"/>
                <a:cs typeface="Times New Roman"/>
              </a:rPr>
              <a:t> </a:t>
            </a:r>
            <a:r>
              <a:rPr lang="en-US" sz="1200" spc="5" dirty="0" err="1" smtClean="0">
                <a:latin typeface="Times New Roman"/>
                <a:cs typeface="Times New Roman"/>
              </a:rPr>
              <a:t>đúng</a:t>
            </a:r>
            <a:r>
              <a:rPr lang="en-US"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hạng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đã </a:t>
            </a:r>
            <a:r>
              <a:rPr sz="1200" dirty="0">
                <a:latin typeface="Times New Roman"/>
                <a:cs typeface="Times New Roman"/>
              </a:rPr>
              <a:t>trúng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tuyển.</a:t>
            </a:r>
            <a:endParaRPr sz="1200" dirty="0">
              <a:latin typeface="Times New Roman"/>
              <a:cs typeface="Times New Roman"/>
            </a:endParaRPr>
          </a:p>
          <a:p>
            <a:pPr marL="12700" marR="10160" indent="456565" algn="just">
              <a:lnSpc>
                <a:spcPct val="110000"/>
              </a:lnSpc>
              <a:spcBef>
                <a:spcPts val="600"/>
              </a:spcBef>
            </a:pP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giấy phép 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thời </a:t>
            </a:r>
            <a:r>
              <a:rPr sz="1200" spc="-5" dirty="0">
                <a:latin typeface="Times New Roman"/>
                <a:cs typeface="Times New Roman"/>
              </a:rPr>
              <a:t>hạn,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khi </a:t>
            </a:r>
            <a:r>
              <a:rPr sz="1200" spc="-5" dirty="0">
                <a:latin typeface="Times New Roman"/>
                <a:cs typeface="Times New Roman"/>
              </a:rPr>
              <a:t>hết </a:t>
            </a:r>
            <a:r>
              <a:rPr sz="1200" dirty="0">
                <a:latin typeface="Times New Roman"/>
                <a:cs typeface="Times New Roman"/>
              </a:rPr>
              <a:t>thời </a:t>
            </a:r>
            <a:r>
              <a:rPr sz="1200" spc="-5" dirty="0">
                <a:latin typeface="Times New Roman"/>
                <a:cs typeface="Times New Roman"/>
              </a:rPr>
              <a:t>hạn sử </a:t>
            </a:r>
            <a:r>
              <a:rPr sz="1200" dirty="0" err="1">
                <a:latin typeface="Times New Roman"/>
                <a:cs typeface="Times New Roman"/>
              </a:rPr>
              <a:t>dụng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lang="en-US" sz="1200" spc="-70" dirty="0">
                <a:latin typeface="Times New Roman"/>
                <a:cs typeface="Times New Roman"/>
              </a:rPr>
              <a:t> </a:t>
            </a:r>
            <a:r>
              <a:rPr lang="en-US" sz="1200" spc="-70" dirty="0" err="1" smtClean="0">
                <a:latin typeface="Times New Roman"/>
                <a:cs typeface="Times New Roman"/>
              </a:rPr>
              <a:t>lái</a:t>
            </a:r>
            <a:r>
              <a:rPr lang="en-US" sz="1200" spc="-70" dirty="0" smtClean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xe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phải làm các </a:t>
            </a:r>
            <a:r>
              <a:rPr sz="1200" dirty="0">
                <a:latin typeface="Times New Roman"/>
                <a:cs typeface="Times New Roman"/>
              </a:rPr>
              <a:t>thủ tục theo quy định </a:t>
            </a:r>
            <a:r>
              <a:rPr sz="1200" spc="5" dirty="0" err="1">
                <a:latin typeface="Times New Roman"/>
                <a:cs typeface="Times New Roman"/>
              </a:rPr>
              <a:t>để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đổi giấy phép lái xe.</a:t>
            </a:r>
          </a:p>
          <a:p>
            <a:pPr marL="12700" marR="6985" indent="456565" algn="just">
              <a:lnSpc>
                <a:spcPct val="110200"/>
              </a:lnSpc>
              <a:spcBef>
                <a:spcPts val="595"/>
              </a:spcBef>
              <a:buAutoNum type="arabicPeriod" startAt="10"/>
              <a:tabLst>
                <a:tab pos="708025" algn="l"/>
              </a:tabLst>
            </a:pPr>
            <a:r>
              <a:rPr sz="1200" dirty="0">
                <a:latin typeface="Times New Roman"/>
                <a:cs typeface="Times New Roman"/>
              </a:rPr>
              <a:t>Chính phủ quy định điều kiện, </a:t>
            </a:r>
            <a:r>
              <a:rPr sz="1200" spc="-5" dirty="0">
                <a:latin typeface="Times New Roman"/>
                <a:cs typeface="Times New Roman"/>
              </a:rPr>
              <a:t>tiêu chuẩn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cấp </a:t>
            </a:r>
            <a:r>
              <a:rPr sz="1200" dirty="0">
                <a:latin typeface="Times New Roman"/>
                <a:cs typeface="Times New Roman"/>
              </a:rPr>
              <a:t>giấy </a:t>
            </a:r>
            <a:r>
              <a:rPr sz="1200" spc="-5" dirty="0">
                <a:latin typeface="Times New Roman"/>
                <a:cs typeface="Times New Roman"/>
              </a:rPr>
              <a:t>phép cho cơ sở đào </a:t>
            </a:r>
            <a:r>
              <a:rPr sz="1200" dirty="0">
                <a:latin typeface="Times New Roman"/>
                <a:cs typeface="Times New Roman"/>
              </a:rPr>
              <a:t>tạo,  </a:t>
            </a:r>
            <a:r>
              <a:rPr sz="1200" spc="-5" dirty="0">
                <a:latin typeface="Times New Roman"/>
                <a:cs typeface="Times New Roman"/>
              </a:rPr>
              <a:t>Trung </a:t>
            </a:r>
            <a:r>
              <a:rPr sz="1200" dirty="0">
                <a:latin typeface="Times New Roman"/>
                <a:cs typeface="Times New Roman"/>
              </a:rPr>
              <a:t>tâm </a:t>
            </a:r>
            <a:r>
              <a:rPr sz="1200" spc="-5" dirty="0">
                <a:latin typeface="Times New Roman"/>
                <a:cs typeface="Times New Roman"/>
              </a:rPr>
              <a:t>sát hạch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xe; </a:t>
            </a:r>
            <a:r>
              <a:rPr sz="1200" spc="-5" dirty="0">
                <a:latin typeface="Times New Roman"/>
                <a:cs typeface="Times New Roman"/>
              </a:rPr>
              <a:t>Bộ 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quy định hình </a:t>
            </a:r>
            <a:r>
              <a:rPr sz="1200" spc="-5" dirty="0">
                <a:latin typeface="Times New Roman"/>
                <a:cs typeface="Times New Roman"/>
              </a:rPr>
              <a:t>thức, </a:t>
            </a:r>
            <a:r>
              <a:rPr sz="1200" dirty="0">
                <a:latin typeface="Times New Roman"/>
                <a:cs typeface="Times New Roman"/>
              </a:rPr>
              <a:t>nội </a:t>
            </a:r>
            <a:r>
              <a:rPr sz="1200" spc="-5" dirty="0">
                <a:latin typeface="Times New Roman"/>
                <a:cs typeface="Times New Roman"/>
              </a:rPr>
              <a:t>dung, </a:t>
            </a:r>
            <a:r>
              <a:rPr sz="1200" spc="-85" dirty="0" err="1" smtClean="0">
                <a:latin typeface="Times New Roman"/>
                <a:cs typeface="Times New Roman"/>
              </a:rPr>
              <a:t>ch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ơng</a:t>
            </a:r>
            <a:r>
              <a:rPr sz="1200" spc="-85" dirty="0" smtClean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trình </a:t>
            </a:r>
            <a:r>
              <a:rPr sz="1200" spc="-5" dirty="0">
                <a:latin typeface="Times New Roman"/>
                <a:cs typeface="Times New Roman"/>
              </a:rPr>
              <a:t>đào </a:t>
            </a:r>
            <a:r>
              <a:rPr sz="1200" dirty="0">
                <a:latin typeface="Times New Roman"/>
                <a:cs typeface="Times New Roman"/>
              </a:rPr>
              <a:t>tạo; </a:t>
            </a:r>
            <a:r>
              <a:rPr sz="1200" spc="-5" dirty="0">
                <a:latin typeface="Times New Roman"/>
                <a:cs typeface="Times New Roman"/>
              </a:rPr>
              <a:t>sát hạch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cấp, </a:t>
            </a:r>
            <a:r>
              <a:rPr sz="1200" dirty="0">
                <a:latin typeface="Times New Roman"/>
                <a:cs typeface="Times New Roman"/>
              </a:rPr>
              <a:t>đổi, thu hồi giấy phép lái xe; </a:t>
            </a:r>
            <a:r>
              <a:rPr sz="1200" spc="-5" dirty="0" err="1">
                <a:latin typeface="Times New Roman"/>
                <a:cs typeface="Times New Roman"/>
              </a:rPr>
              <a:t>Bộ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ởng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Bộ Quốc phòng, </a:t>
            </a:r>
            <a:r>
              <a:rPr sz="1200" spc="-75" dirty="0" err="1">
                <a:latin typeface="Times New Roman"/>
                <a:cs typeface="Times New Roman"/>
              </a:rPr>
              <a:t>Bộ</a:t>
            </a:r>
            <a:r>
              <a:rPr sz="1200" spc="-75" dirty="0">
                <a:latin typeface="Times New Roman"/>
                <a:cs typeface="Times New Roman"/>
              </a:rPr>
              <a:t> 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ởng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Bộ </a:t>
            </a:r>
            <a:r>
              <a:rPr sz="1200" dirty="0">
                <a:latin typeface="Times New Roman"/>
                <a:cs typeface="Times New Roman"/>
              </a:rPr>
              <a:t>Công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về </a:t>
            </a:r>
            <a:r>
              <a:rPr sz="1200" spc="-5" dirty="0">
                <a:latin typeface="Times New Roman"/>
                <a:cs typeface="Times New Roman"/>
              </a:rPr>
              <a:t>cơ sở </a:t>
            </a:r>
            <a:r>
              <a:rPr sz="1200" dirty="0">
                <a:latin typeface="Times New Roman"/>
                <a:cs typeface="Times New Roman"/>
              </a:rPr>
              <a:t>đào tạo, tổ chức </a:t>
            </a:r>
            <a:r>
              <a:rPr sz="1200" spc="-5" dirty="0">
                <a:latin typeface="Times New Roman"/>
                <a:cs typeface="Times New Roman"/>
              </a:rPr>
              <a:t>đào </a:t>
            </a:r>
            <a:r>
              <a:rPr sz="1200" dirty="0">
                <a:latin typeface="Times New Roman"/>
                <a:cs typeface="Times New Roman"/>
              </a:rPr>
              <a:t>tạo, </a:t>
            </a:r>
            <a:r>
              <a:rPr sz="1200" spc="-5" dirty="0">
                <a:latin typeface="Times New Roman"/>
                <a:cs typeface="Times New Roman"/>
              </a:rPr>
              <a:t>sát hạch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cấp, </a:t>
            </a:r>
            <a:r>
              <a:rPr sz="1200" dirty="0">
                <a:latin typeface="Times New Roman"/>
                <a:cs typeface="Times New Roman"/>
              </a:rPr>
              <a:t>đổi, thu </a:t>
            </a:r>
            <a:r>
              <a:rPr sz="1200" spc="-60" dirty="0">
                <a:latin typeface="Times New Roman"/>
                <a:cs typeface="Times New Roman"/>
              </a:rPr>
              <a:t>hồi  </a:t>
            </a:r>
            <a:r>
              <a:rPr sz="1200" dirty="0">
                <a:latin typeface="Times New Roman"/>
                <a:cs typeface="Times New Roman"/>
              </a:rPr>
              <a:t>giấy phép 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 err="1">
                <a:latin typeface="Times New Roman"/>
                <a:cs typeface="Times New Roman"/>
              </a:rPr>
              <a:t>lực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quân </a:t>
            </a:r>
            <a:r>
              <a:rPr sz="1200" dirty="0">
                <a:latin typeface="Times New Roman"/>
                <a:cs typeface="Times New Roman"/>
              </a:rPr>
              <a:t>đội, công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làm nhiệm vụ quốc phòng, </a:t>
            </a:r>
            <a:r>
              <a:rPr sz="1200" spc="-5" dirty="0">
                <a:latin typeface="Times New Roman"/>
                <a:cs typeface="Times New Roman"/>
              </a:rPr>
              <a:t>an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ninh.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30</a:t>
            </a:fld>
            <a:endParaRPr spc="-35" dirty="0"/>
          </a:p>
        </p:txBody>
      </p:sp>
      <p:sp>
        <p:nvSpPr>
          <p:cNvPr id="2" name="object 2"/>
          <p:cNvSpPr txBox="1"/>
          <p:nvPr/>
        </p:nvSpPr>
        <p:spPr>
          <a:xfrm>
            <a:off x="1247952" y="776985"/>
            <a:ext cx="5608955" cy="916178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65"/>
              </a:spcBef>
            </a:pPr>
            <a:r>
              <a:rPr sz="1200" spc="-5" dirty="0" smtClean="0">
                <a:latin typeface="Times New Roman"/>
                <a:cs typeface="Times New Roman"/>
              </a:rPr>
              <a:t>CH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ƠNG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</a:t>
            </a:r>
          </a:p>
          <a:p>
            <a:pPr algn="ctr">
              <a:lnSpc>
                <a:spcPct val="100000"/>
              </a:lnSpc>
              <a:spcBef>
                <a:spcPts val="770"/>
              </a:spcBef>
            </a:pPr>
            <a:r>
              <a:rPr sz="1200" b="1" spc="-5" dirty="0">
                <a:latin typeface="Times New Roman"/>
                <a:cs typeface="Times New Roman"/>
              </a:rPr>
              <a:t>VẬN </a:t>
            </a:r>
            <a:r>
              <a:rPr sz="1200" b="1" dirty="0">
                <a:latin typeface="Times New Roman"/>
                <a:cs typeface="Times New Roman"/>
              </a:rPr>
              <a:t>TẢI </a:t>
            </a:r>
            <a:r>
              <a:rPr sz="1200" b="1" dirty="0" smtClean="0">
                <a:latin typeface="Times New Roman"/>
                <a:cs typeface="Times New Roman"/>
              </a:rPr>
              <a:t>Đ</a:t>
            </a:r>
            <a:r>
              <a:rPr lang="vi-VN" sz="1200" b="1" dirty="0" smtClean="0">
                <a:latin typeface="Times New Roman"/>
                <a:cs typeface="Times New Roman"/>
              </a:rPr>
              <a:t>Ư</a:t>
            </a:r>
            <a:r>
              <a:rPr sz="1200" b="1" dirty="0" smtClean="0">
                <a:latin typeface="Times New Roman"/>
                <a:cs typeface="Times New Roman"/>
              </a:rPr>
              <a:t>ỜNG </a:t>
            </a:r>
            <a:r>
              <a:rPr sz="1200" b="1" dirty="0">
                <a:latin typeface="Times New Roman"/>
                <a:cs typeface="Times New Roman"/>
              </a:rPr>
              <a:t>BỘ </a:t>
            </a:r>
            <a:r>
              <a:rPr sz="1200" b="1" spc="-5" dirty="0">
                <a:latin typeface="Times New Roman"/>
                <a:cs typeface="Times New Roman"/>
              </a:rPr>
              <a:t>BẰNG XE </a:t>
            </a:r>
            <a:r>
              <a:rPr sz="1200" b="1" dirty="0">
                <a:latin typeface="Times New Roman"/>
                <a:cs typeface="Times New Roman"/>
              </a:rPr>
              <a:t>Ô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TÔ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278765" lvl="1" indent="-266700">
              <a:lnSpc>
                <a:spcPct val="100000"/>
              </a:lnSpc>
              <a:buAutoNum type="arabicPeriod"/>
              <a:tabLst>
                <a:tab pos="279400" algn="l"/>
              </a:tabLst>
            </a:pPr>
            <a:r>
              <a:rPr sz="1200" spc="-5" dirty="0">
                <a:latin typeface="Times New Roman"/>
                <a:cs typeface="Times New Roman"/>
              </a:rPr>
              <a:t>HOẠT ĐỘNG 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 smtClean="0">
                <a:latin typeface="Times New Roman"/>
                <a:cs typeface="Times New Roman"/>
              </a:rPr>
              <a:t>Đ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ỜNG </a:t>
            </a:r>
            <a:r>
              <a:rPr sz="1200" spc="-5" dirty="0">
                <a:latin typeface="Times New Roman"/>
                <a:cs typeface="Times New Roman"/>
              </a:rPr>
              <a:t>BỘ</a:t>
            </a:r>
            <a:endParaRPr sz="1200" dirty="0">
              <a:latin typeface="Times New Roman"/>
              <a:cs typeface="Times New Roman"/>
            </a:endParaRPr>
          </a:p>
          <a:p>
            <a:pPr marL="12700" marR="8255" lvl="2" indent="456565" algn="just">
              <a:lnSpc>
                <a:spcPct val="110000"/>
              </a:lnSpc>
              <a:spcBef>
                <a:spcPts val="600"/>
              </a:spcBef>
              <a:buAutoNum type="arabicPeriod"/>
              <a:tabLst>
                <a:tab pos="637540" algn="l"/>
              </a:tabLst>
            </a:pPr>
            <a:r>
              <a:rPr sz="1200" spc="-5" dirty="0">
                <a:latin typeface="Times New Roman"/>
                <a:cs typeface="Times New Roman"/>
              </a:rPr>
              <a:t>Hoạt </a:t>
            </a:r>
            <a:r>
              <a:rPr sz="1200" dirty="0">
                <a:latin typeface="Times New Roman"/>
                <a:cs typeface="Times New Roman"/>
              </a:rPr>
              <a:t>động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 err="1">
                <a:latin typeface="Times New Roman"/>
                <a:cs typeface="Times New Roman"/>
              </a:rPr>
              <a:t>tải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gồm hoạt </a:t>
            </a:r>
            <a:r>
              <a:rPr sz="1200" dirty="0">
                <a:latin typeface="Times New Roman"/>
                <a:cs typeface="Times New Roman"/>
              </a:rPr>
              <a:t>động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không kinh doanh và </a:t>
            </a:r>
            <a:r>
              <a:rPr sz="1200" spc="-45" dirty="0">
                <a:latin typeface="Times New Roman"/>
                <a:cs typeface="Times New Roman"/>
              </a:rPr>
              <a:t>hoạt  </a:t>
            </a:r>
            <a:r>
              <a:rPr sz="1200" dirty="0">
                <a:latin typeface="Times New Roman"/>
                <a:cs typeface="Times New Roman"/>
              </a:rPr>
              <a:t>động kinh </a:t>
            </a:r>
            <a:r>
              <a:rPr sz="1200" spc="-5" dirty="0">
                <a:latin typeface="Times New Roman"/>
                <a:cs typeface="Times New Roman"/>
              </a:rPr>
              <a:t>doanh vận </a:t>
            </a:r>
            <a:r>
              <a:rPr sz="1200" dirty="0" err="1">
                <a:latin typeface="Times New Roman"/>
                <a:cs typeface="Times New Roman"/>
              </a:rPr>
              <a:t>tải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 </a:t>
            </a:r>
            <a:r>
              <a:rPr sz="1200" spc="-5" dirty="0">
                <a:latin typeface="Times New Roman"/>
                <a:cs typeface="Times New Roman"/>
              </a:rPr>
              <a:t>Kinh doanh vận </a:t>
            </a:r>
            <a:r>
              <a:rPr sz="1200" dirty="0" err="1">
                <a:latin typeface="Times New Roman"/>
                <a:cs typeface="Times New Roman"/>
              </a:rPr>
              <a:t>tải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là </a:t>
            </a:r>
            <a:r>
              <a:rPr sz="1200" spc="-5" dirty="0">
                <a:latin typeface="Times New Roman"/>
                <a:cs typeface="Times New Roman"/>
              </a:rPr>
              <a:t>ngành nghề </a:t>
            </a:r>
            <a:r>
              <a:rPr sz="1200" dirty="0">
                <a:latin typeface="Times New Roman"/>
                <a:cs typeface="Times New Roman"/>
              </a:rPr>
              <a:t>kinh </a:t>
            </a:r>
            <a:r>
              <a:rPr sz="1200" spc="-100" dirty="0">
                <a:latin typeface="Times New Roman"/>
                <a:cs typeface="Times New Roman"/>
              </a:rPr>
              <a:t>doanh 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spc="-5" dirty="0">
                <a:latin typeface="Times New Roman"/>
                <a:cs typeface="Times New Roman"/>
              </a:rPr>
              <a:t>kiện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spc="-5" dirty="0">
                <a:latin typeface="Times New Roman"/>
                <a:cs typeface="Times New Roman"/>
              </a:rPr>
              <a:t>của pháp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luật.</a:t>
            </a:r>
          </a:p>
          <a:p>
            <a:pPr marL="12700" marR="8890" lvl="2" indent="456565" algn="just">
              <a:lnSpc>
                <a:spcPct val="110200"/>
              </a:lnSpc>
              <a:spcBef>
                <a:spcPts val="610"/>
              </a:spcBef>
              <a:buAutoNum type="arabicPeriod"/>
              <a:tabLst>
                <a:tab pos="636270" algn="l"/>
              </a:tabLst>
            </a:pPr>
            <a:r>
              <a:rPr sz="1200" dirty="0">
                <a:latin typeface="Times New Roman"/>
                <a:cs typeface="Times New Roman"/>
              </a:rPr>
              <a:t>Kinh </a:t>
            </a:r>
            <a:r>
              <a:rPr sz="1200" spc="-5" dirty="0">
                <a:latin typeface="Times New Roman"/>
                <a:cs typeface="Times New Roman"/>
              </a:rPr>
              <a:t>doanh </a:t>
            </a:r>
            <a:r>
              <a:rPr sz="1200" dirty="0">
                <a:latin typeface="Times New Roman"/>
                <a:cs typeface="Times New Roman"/>
              </a:rPr>
              <a:t>vận </a:t>
            </a:r>
            <a:r>
              <a:rPr sz="1200" dirty="0" err="1">
                <a:latin typeface="Times New Roman"/>
                <a:cs typeface="Times New Roman"/>
              </a:rPr>
              <a:t>tải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đ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ờng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gồm </a:t>
            </a:r>
            <a:r>
              <a:rPr sz="1200" dirty="0">
                <a:latin typeface="Times New Roman"/>
                <a:cs typeface="Times New Roman"/>
              </a:rPr>
              <a:t>kinh doanh vận </a:t>
            </a:r>
            <a:r>
              <a:rPr sz="1200" spc="-5" dirty="0">
                <a:latin typeface="Times New Roman"/>
                <a:cs typeface="Times New Roman"/>
              </a:rPr>
              <a:t>tải hành </a:t>
            </a:r>
            <a:r>
              <a:rPr sz="1200" dirty="0">
                <a:latin typeface="Times New Roman"/>
                <a:cs typeface="Times New Roman"/>
              </a:rPr>
              <a:t>khách, kinh </a:t>
            </a:r>
            <a:r>
              <a:rPr sz="1200" spc="-40" dirty="0">
                <a:latin typeface="Times New Roman"/>
                <a:cs typeface="Times New Roman"/>
              </a:rPr>
              <a:t>doanh  </a:t>
            </a:r>
            <a:r>
              <a:rPr sz="1200" spc="-5" dirty="0">
                <a:latin typeface="Times New Roman"/>
                <a:cs typeface="Times New Roman"/>
              </a:rPr>
              <a:t>vận tải </a:t>
            </a:r>
            <a:r>
              <a:rPr sz="1200" dirty="0">
                <a:latin typeface="Times New Roman"/>
                <a:cs typeface="Times New Roman"/>
              </a:rPr>
              <a:t>hàng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hóa.</a:t>
            </a:r>
            <a:endParaRPr sz="1200" dirty="0">
              <a:latin typeface="Times New Roman"/>
              <a:cs typeface="Times New Roman"/>
            </a:endParaRPr>
          </a:p>
          <a:p>
            <a:pPr marL="12700" marR="7620" lvl="2" indent="456565" algn="just">
              <a:lnSpc>
                <a:spcPct val="110000"/>
              </a:lnSpc>
              <a:spcBef>
                <a:spcPts val="600"/>
              </a:spcBef>
              <a:buAutoNum type="arabicPeriod"/>
              <a:tabLst>
                <a:tab pos="647065" algn="l"/>
              </a:tabLst>
            </a:pPr>
            <a:r>
              <a:rPr sz="1200" spc="-5" dirty="0">
                <a:latin typeface="Times New Roman"/>
                <a:cs typeface="Times New Roman"/>
              </a:rPr>
              <a:t>Hoạt </a:t>
            </a:r>
            <a:r>
              <a:rPr sz="1200" dirty="0">
                <a:latin typeface="Times New Roman"/>
                <a:cs typeface="Times New Roman"/>
              </a:rPr>
              <a:t>động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spc="-5" dirty="0" err="1">
                <a:latin typeface="Times New Roman"/>
                <a:cs typeface="Times New Roman"/>
              </a:rPr>
              <a:t>tải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phù hợp với quy hoạch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vận </a:t>
            </a:r>
            <a:r>
              <a:rPr sz="1200" spc="-65" dirty="0" err="1">
                <a:latin typeface="Times New Roman"/>
                <a:cs typeface="Times New Roman"/>
              </a:rPr>
              <a:t>tải</a:t>
            </a:r>
            <a:r>
              <a:rPr sz="1200" spc="-65" dirty="0">
                <a:latin typeface="Times New Roman"/>
                <a:cs typeface="Times New Roman"/>
              </a:rPr>
              <a:t> 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 err="1">
                <a:latin typeface="Times New Roman"/>
                <a:cs typeface="Times New Roman"/>
              </a:rPr>
              <a:t>mạng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90" dirty="0" smtClean="0">
                <a:latin typeface="Times New Roman"/>
                <a:cs typeface="Times New Roman"/>
              </a:rPr>
              <a:t>l</a:t>
            </a:r>
            <a:r>
              <a:rPr lang="vi-VN" sz="1200" spc="-90" dirty="0" smtClean="0">
                <a:latin typeface="Times New Roman"/>
                <a:cs typeface="Times New Roman"/>
              </a:rPr>
              <a:t>ư</a:t>
            </a:r>
            <a:r>
              <a:rPr sz="1200" spc="-90" dirty="0" err="1" smtClean="0">
                <a:latin typeface="Times New Roman"/>
                <a:cs typeface="Times New Roman"/>
              </a:rPr>
              <a:t>ới</a:t>
            </a:r>
            <a:r>
              <a:rPr sz="1200" spc="-9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tuyến </a:t>
            </a:r>
            <a:r>
              <a:rPr sz="1200" dirty="0">
                <a:latin typeface="Times New Roman"/>
                <a:cs typeface="Times New Roman"/>
              </a:rPr>
              <a:t>vận</a:t>
            </a:r>
            <a:r>
              <a:rPr sz="1200" spc="-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tải.</a:t>
            </a:r>
            <a:endParaRPr sz="1200" dirty="0">
              <a:latin typeface="Times New Roman"/>
              <a:cs typeface="Times New Roman"/>
            </a:endParaRPr>
          </a:p>
          <a:p>
            <a:pPr marL="278765" lvl="1" indent="-266700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279400" algn="l"/>
              </a:tabLst>
            </a:pPr>
            <a:r>
              <a:rPr sz="1200" spc="-5" dirty="0">
                <a:latin typeface="Times New Roman"/>
                <a:cs typeface="Times New Roman"/>
              </a:rPr>
              <a:t>THỜI GIAN </a:t>
            </a:r>
            <a:r>
              <a:rPr sz="1200" spc="-10" dirty="0">
                <a:latin typeface="Times New Roman"/>
                <a:cs typeface="Times New Roman"/>
              </a:rPr>
              <a:t>LÀM </a:t>
            </a:r>
            <a:r>
              <a:rPr sz="1200" spc="-5" dirty="0">
                <a:latin typeface="Times New Roman"/>
                <a:cs typeface="Times New Roman"/>
              </a:rPr>
              <a:t>VIỆC CỦA </a:t>
            </a:r>
            <a:r>
              <a:rPr sz="1200" spc="-5" dirty="0" smtClean="0">
                <a:latin typeface="Times New Roman"/>
                <a:cs typeface="Times New Roman"/>
              </a:rPr>
              <a:t>NG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ỜI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-10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Ô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TÔ</a:t>
            </a:r>
            <a:endParaRPr sz="1200" dirty="0">
              <a:latin typeface="Times New Roman"/>
              <a:cs typeface="Times New Roman"/>
            </a:endParaRPr>
          </a:p>
          <a:p>
            <a:pPr marL="12700" marR="5080" lvl="2" indent="456565" algn="just">
              <a:lnSpc>
                <a:spcPct val="110000"/>
              </a:lnSpc>
              <a:spcBef>
                <a:spcPts val="610"/>
              </a:spcBef>
              <a:buAutoNum type="arabicPeriod"/>
              <a:tabLst>
                <a:tab pos="628650" algn="l"/>
              </a:tabLst>
            </a:pPr>
            <a:r>
              <a:rPr sz="1200" dirty="0">
                <a:latin typeface="Times New Roman"/>
                <a:cs typeface="Times New Roman"/>
              </a:rPr>
              <a:t>Thời </a:t>
            </a:r>
            <a:r>
              <a:rPr sz="1200" spc="-5" dirty="0">
                <a:latin typeface="Times New Roman"/>
                <a:cs typeface="Times New Roman"/>
              </a:rPr>
              <a:t>gian </a:t>
            </a:r>
            <a:r>
              <a:rPr sz="1200" dirty="0">
                <a:latin typeface="Times New Roman"/>
                <a:cs typeface="Times New Roman"/>
              </a:rPr>
              <a:t>làm việc </a:t>
            </a:r>
            <a:r>
              <a:rPr sz="1200" dirty="0" err="1">
                <a:latin typeface="Times New Roman"/>
                <a:cs typeface="Times New Roman"/>
              </a:rPr>
              <a:t>của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quá 10 </a:t>
            </a:r>
            <a:r>
              <a:rPr sz="1200" spc="-5" dirty="0">
                <a:latin typeface="Times New Roman"/>
                <a:cs typeface="Times New Roman"/>
              </a:rPr>
              <a:t>giờ </a:t>
            </a:r>
            <a:r>
              <a:rPr sz="1200" dirty="0">
                <a:latin typeface="Times New Roman"/>
                <a:cs typeface="Times New Roman"/>
              </a:rPr>
              <a:t>trong một </a:t>
            </a:r>
            <a:r>
              <a:rPr sz="1200" spc="-100" dirty="0">
                <a:latin typeface="Times New Roman"/>
                <a:cs typeface="Times New Roman"/>
              </a:rPr>
              <a:t>ngày 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90" dirty="0" smtClean="0">
                <a:latin typeface="Times New Roman"/>
                <a:cs typeface="Times New Roman"/>
              </a:rPr>
              <a:t>đ</a:t>
            </a:r>
            <a:r>
              <a:rPr lang="vi-VN" sz="1200" spc="-90" dirty="0" smtClean="0">
                <a:latin typeface="Times New Roman"/>
                <a:cs typeface="Times New Roman"/>
              </a:rPr>
              <a:t>ư</a:t>
            </a:r>
            <a:r>
              <a:rPr sz="1200" spc="-90" dirty="0" err="1" smtClean="0">
                <a:latin typeface="Times New Roman"/>
                <a:cs typeface="Times New Roman"/>
              </a:rPr>
              <a:t>ợc</a:t>
            </a:r>
            <a:r>
              <a:rPr sz="1200" spc="-9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liên </a:t>
            </a:r>
            <a:r>
              <a:rPr sz="1200" dirty="0">
                <a:latin typeface="Times New Roman"/>
                <a:cs typeface="Times New Roman"/>
              </a:rPr>
              <a:t>tục quá 4</a:t>
            </a:r>
            <a:r>
              <a:rPr sz="1200" spc="-1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giờ.</a:t>
            </a:r>
            <a:endParaRPr sz="1200" dirty="0">
              <a:latin typeface="Times New Roman"/>
              <a:cs typeface="Times New Roman"/>
            </a:endParaRPr>
          </a:p>
          <a:p>
            <a:pPr marL="12700" marR="7620" lvl="2" indent="456565" algn="just">
              <a:lnSpc>
                <a:spcPct val="110000"/>
              </a:lnSpc>
              <a:spcBef>
                <a:spcPts val="600"/>
              </a:spcBef>
              <a:buAutoNum type="arabicPeriod"/>
              <a:tabLst>
                <a:tab pos="637540" algn="l"/>
              </a:tabLst>
            </a:pPr>
            <a:r>
              <a:rPr sz="1200" spc="-80" dirty="0" smtClean="0">
                <a:latin typeface="Times New Roman"/>
                <a:cs typeface="Times New Roman"/>
              </a:rPr>
              <a:t>Ng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ời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vận </a:t>
            </a:r>
            <a:r>
              <a:rPr sz="1200" spc="-5" dirty="0">
                <a:latin typeface="Times New Roman"/>
                <a:cs typeface="Times New Roman"/>
              </a:rPr>
              <a:t>tải </a:t>
            </a:r>
            <a:r>
              <a:rPr sz="1200" spc="5" dirty="0" err="1">
                <a:latin typeface="Times New Roman"/>
                <a:cs typeface="Times New Roman"/>
              </a:rPr>
              <a:t>và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ng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ời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chịu </a:t>
            </a:r>
            <a:r>
              <a:rPr sz="1200" spc="-5" dirty="0">
                <a:latin typeface="Times New Roman"/>
                <a:cs typeface="Times New Roman"/>
              </a:rPr>
              <a:t>trách </a:t>
            </a:r>
            <a:r>
              <a:rPr sz="1200" dirty="0">
                <a:latin typeface="Times New Roman"/>
                <a:cs typeface="Times New Roman"/>
              </a:rPr>
              <a:t>nhiệm </a:t>
            </a:r>
            <a:r>
              <a:rPr sz="1200" spc="-5" dirty="0">
                <a:latin typeface="Times New Roman"/>
                <a:cs typeface="Times New Roman"/>
              </a:rPr>
              <a:t>thực hiện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về </a:t>
            </a:r>
            <a:r>
              <a:rPr sz="1200" spc="-80" dirty="0">
                <a:latin typeface="Times New Roman"/>
                <a:cs typeface="Times New Roman"/>
              </a:rPr>
              <a:t>thời  </a:t>
            </a:r>
            <a:r>
              <a:rPr sz="1200" spc="-5" dirty="0">
                <a:latin typeface="Times New Roman"/>
                <a:cs typeface="Times New Roman"/>
              </a:rPr>
              <a:t>gian làm </a:t>
            </a:r>
            <a:r>
              <a:rPr sz="1200" dirty="0">
                <a:latin typeface="Times New Roman"/>
                <a:cs typeface="Times New Roman"/>
              </a:rPr>
              <a:t>việc nói </a:t>
            </a:r>
            <a:r>
              <a:rPr sz="1200" spc="-5" dirty="0">
                <a:latin typeface="Times New Roman"/>
                <a:cs typeface="Times New Roman"/>
              </a:rPr>
              <a:t>trên.</a:t>
            </a:r>
            <a:endParaRPr sz="1200" dirty="0">
              <a:latin typeface="Times New Roman"/>
              <a:cs typeface="Times New Roman"/>
            </a:endParaRPr>
          </a:p>
          <a:p>
            <a:pPr marL="278765" lvl="1" indent="-266700">
              <a:lnSpc>
                <a:spcPct val="100000"/>
              </a:lnSpc>
              <a:spcBef>
                <a:spcPts val="760"/>
              </a:spcBef>
              <a:buAutoNum type="arabicPeriod"/>
              <a:tabLst>
                <a:tab pos="279400" algn="l"/>
              </a:tabLst>
            </a:pP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HÀNH KHÁCH BẰNG XE Ô</a:t>
            </a:r>
            <a:r>
              <a:rPr sz="1200" dirty="0">
                <a:latin typeface="Times New Roman"/>
                <a:cs typeface="Times New Roman"/>
              </a:rPr>
              <a:t> TÔ</a:t>
            </a:r>
          </a:p>
          <a:p>
            <a:pPr marL="621665" lvl="2" indent="-15303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622300" algn="l"/>
              </a:tabLst>
            </a:pPr>
            <a:r>
              <a:rPr sz="1200" spc="-80" dirty="0" smtClean="0">
                <a:latin typeface="Times New Roman"/>
                <a:cs typeface="Times New Roman"/>
              </a:rPr>
              <a:t>Ng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ời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vận </a:t>
            </a:r>
            <a:r>
              <a:rPr sz="1200" spc="-5" dirty="0">
                <a:latin typeface="Times New Roman"/>
                <a:cs typeface="Times New Roman"/>
              </a:rPr>
              <a:t>tải,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khách </a:t>
            </a:r>
            <a:r>
              <a:rPr sz="1200" dirty="0">
                <a:latin typeface="Times New Roman"/>
                <a:cs typeface="Times New Roman"/>
              </a:rPr>
              <a:t>phải </a:t>
            </a:r>
            <a:r>
              <a:rPr sz="1200" spc="-5" dirty="0">
                <a:latin typeface="Times New Roman"/>
                <a:cs typeface="Times New Roman"/>
              </a:rPr>
              <a:t>chấp </a:t>
            </a:r>
            <a:r>
              <a:rPr sz="1200" dirty="0">
                <a:latin typeface="Times New Roman"/>
                <a:cs typeface="Times New Roman"/>
              </a:rPr>
              <a:t>hành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spc="-5" dirty="0">
                <a:latin typeface="Times New Roman"/>
                <a:cs typeface="Times New Roman"/>
              </a:rPr>
              <a:t>sau</a:t>
            </a:r>
            <a:r>
              <a:rPr sz="1200" spc="-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đây:</a:t>
            </a:r>
            <a:endParaRPr sz="1200" dirty="0">
              <a:latin typeface="Times New Roman"/>
              <a:cs typeface="Times New Roman"/>
            </a:endParaRPr>
          </a:p>
          <a:p>
            <a:pPr marL="624840" indent="-156210">
              <a:lnSpc>
                <a:spcPct val="100000"/>
              </a:lnSpc>
              <a:spcBef>
                <a:spcPts val="740"/>
              </a:spcBef>
              <a:buAutoNum type="alphaLcParenR"/>
              <a:tabLst>
                <a:tab pos="625475" algn="l"/>
              </a:tabLst>
            </a:pPr>
            <a:r>
              <a:rPr sz="1200" spc="-5" dirty="0">
                <a:latin typeface="Times New Roman"/>
                <a:cs typeface="Times New Roman"/>
              </a:rPr>
              <a:t>Đón, </a:t>
            </a:r>
            <a:r>
              <a:rPr sz="1200" dirty="0">
                <a:latin typeface="Times New Roman"/>
                <a:cs typeface="Times New Roman"/>
              </a:rPr>
              <a:t>trả hành khách đúng nơi </a:t>
            </a:r>
            <a:r>
              <a:rPr sz="1200" spc="5" dirty="0">
                <a:latin typeface="Times New Roman"/>
                <a:cs typeface="Times New Roman"/>
              </a:rPr>
              <a:t>quy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định;</a:t>
            </a:r>
          </a:p>
          <a:p>
            <a:pPr marL="12700" marR="7620" indent="456565">
              <a:lnSpc>
                <a:spcPct val="110800"/>
              </a:lnSpc>
              <a:spcBef>
                <a:spcPts val="590"/>
              </a:spcBef>
              <a:buAutoNum type="alphaLcParenR"/>
              <a:tabLst>
                <a:tab pos="642620" algn="l"/>
              </a:tabLst>
            </a:pP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-5" dirty="0">
                <a:latin typeface="Times New Roman"/>
                <a:cs typeface="Times New Roman"/>
              </a:rPr>
              <a:t>chở hành </a:t>
            </a:r>
            <a:r>
              <a:rPr sz="1200" dirty="0">
                <a:latin typeface="Times New Roman"/>
                <a:cs typeface="Times New Roman"/>
              </a:rPr>
              <a:t>khách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mui, trong khoang chở </a:t>
            </a:r>
            <a:r>
              <a:rPr sz="1200" spc="-5" dirty="0">
                <a:latin typeface="Times New Roman"/>
                <a:cs typeface="Times New Roman"/>
              </a:rPr>
              <a:t>hành </a:t>
            </a:r>
            <a:r>
              <a:rPr sz="1200" spc="5" dirty="0">
                <a:latin typeface="Times New Roman"/>
                <a:cs typeface="Times New Roman"/>
              </a:rPr>
              <a:t>lý </a:t>
            </a:r>
            <a:r>
              <a:rPr sz="1200" dirty="0">
                <a:latin typeface="Times New Roman"/>
                <a:cs typeface="Times New Roman"/>
              </a:rPr>
              <a:t>hoặc để hành </a:t>
            </a:r>
            <a:r>
              <a:rPr sz="1200" spc="-5" dirty="0">
                <a:latin typeface="Times New Roman"/>
                <a:cs typeface="Times New Roman"/>
              </a:rPr>
              <a:t>khách  </a:t>
            </a:r>
            <a:r>
              <a:rPr sz="1200" dirty="0">
                <a:latin typeface="Times New Roman"/>
                <a:cs typeface="Times New Roman"/>
              </a:rPr>
              <a:t>đu, </a:t>
            </a:r>
            <a:r>
              <a:rPr sz="1200" spc="-5" dirty="0">
                <a:latin typeface="Times New Roman"/>
                <a:cs typeface="Times New Roman"/>
              </a:rPr>
              <a:t>bám </a:t>
            </a:r>
            <a:r>
              <a:rPr sz="1200" dirty="0">
                <a:latin typeface="Times New Roman"/>
                <a:cs typeface="Times New Roman"/>
              </a:rPr>
              <a:t>bên </a:t>
            </a:r>
            <a:r>
              <a:rPr sz="1200" spc="-5" dirty="0">
                <a:latin typeface="Times New Roman"/>
                <a:cs typeface="Times New Roman"/>
              </a:rPr>
              <a:t>ngoài</a:t>
            </a:r>
            <a:r>
              <a:rPr sz="1200" dirty="0">
                <a:latin typeface="Times New Roman"/>
                <a:cs typeface="Times New Roman"/>
              </a:rPr>
              <a:t> xe;</a:t>
            </a:r>
          </a:p>
          <a:p>
            <a:pPr marL="12700" marR="8255" indent="456565">
              <a:lnSpc>
                <a:spcPct val="110000"/>
              </a:lnSpc>
              <a:spcBef>
                <a:spcPts val="600"/>
              </a:spcBef>
              <a:buAutoNum type="alphaLcParenR"/>
              <a:tabLst>
                <a:tab pos="629920" algn="l"/>
              </a:tabLst>
            </a:pPr>
            <a:r>
              <a:rPr sz="1200" dirty="0">
                <a:latin typeface="Times New Roman"/>
                <a:cs typeface="Times New Roman"/>
              </a:rPr>
              <a:t>Không chở hàng nguy hiểm, hàng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mùi hôi </a:t>
            </a:r>
            <a:r>
              <a:rPr sz="1200" spc="5" dirty="0">
                <a:latin typeface="Times New Roman"/>
                <a:cs typeface="Times New Roman"/>
              </a:rPr>
              <a:t>thối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dirty="0">
                <a:latin typeface="Times New Roman"/>
                <a:cs typeface="Times New Roman"/>
              </a:rPr>
              <a:t>động </a:t>
            </a:r>
            <a:r>
              <a:rPr sz="1200" spc="-5" dirty="0">
                <a:latin typeface="Times New Roman"/>
                <a:cs typeface="Times New Roman"/>
              </a:rPr>
              <a:t>vật, </a:t>
            </a:r>
            <a:r>
              <a:rPr sz="1200" dirty="0">
                <a:latin typeface="Times New Roman"/>
                <a:cs typeface="Times New Roman"/>
              </a:rPr>
              <a:t>hàng hóa khác 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spc="-5" dirty="0" err="1">
                <a:latin typeface="Times New Roman"/>
                <a:cs typeface="Times New Roman"/>
              </a:rPr>
              <a:t>ảnh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h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ởng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>
                <a:latin typeface="Times New Roman"/>
                <a:cs typeface="Times New Roman"/>
              </a:rPr>
              <a:t>sức khỏe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hành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khách;</a:t>
            </a:r>
            <a:endParaRPr sz="1200" dirty="0">
              <a:latin typeface="Times New Roman"/>
              <a:cs typeface="Times New Roman"/>
            </a:endParaRPr>
          </a:p>
          <a:p>
            <a:pPr marL="638810" indent="-170180">
              <a:lnSpc>
                <a:spcPct val="100000"/>
              </a:lnSpc>
              <a:spcBef>
                <a:spcPts val="745"/>
              </a:spcBef>
              <a:buAutoNum type="alphaLcParenR"/>
              <a:tabLst>
                <a:tab pos="639445" algn="l"/>
              </a:tabLst>
            </a:pPr>
            <a:r>
              <a:rPr sz="1200" dirty="0">
                <a:latin typeface="Times New Roman"/>
                <a:cs typeface="Times New Roman"/>
              </a:rPr>
              <a:t>Không chở </a:t>
            </a:r>
            <a:r>
              <a:rPr sz="1200" spc="-5" dirty="0">
                <a:latin typeface="Times New Roman"/>
                <a:cs typeface="Times New Roman"/>
              </a:rPr>
              <a:t>hành </a:t>
            </a:r>
            <a:r>
              <a:rPr sz="1200" dirty="0">
                <a:latin typeface="Times New Roman"/>
                <a:cs typeface="Times New Roman"/>
              </a:rPr>
              <a:t>khách, </a:t>
            </a:r>
            <a:r>
              <a:rPr sz="1200" spc="-5" dirty="0">
                <a:latin typeface="Times New Roman"/>
                <a:cs typeface="Times New Roman"/>
              </a:rPr>
              <a:t>hành </a:t>
            </a:r>
            <a:r>
              <a:rPr sz="1200" dirty="0">
                <a:latin typeface="Times New Roman"/>
                <a:cs typeface="Times New Roman"/>
              </a:rPr>
              <a:t>lý, </a:t>
            </a:r>
            <a:r>
              <a:rPr sz="1200" spc="5" dirty="0">
                <a:latin typeface="Times New Roman"/>
                <a:cs typeface="Times New Roman"/>
              </a:rPr>
              <a:t>hàng </a:t>
            </a:r>
            <a:r>
              <a:rPr sz="1200" dirty="0" err="1">
                <a:latin typeface="Times New Roman"/>
                <a:cs typeface="Times New Roman"/>
              </a:rPr>
              <a:t>hóa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quá trọng tải, </a:t>
            </a:r>
            <a:r>
              <a:rPr sz="1200" spc="-5" dirty="0" err="1">
                <a:latin typeface="Times New Roman"/>
                <a:cs typeface="Times New Roman"/>
              </a:rPr>
              <a:t>số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ng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ời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theo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spc="-85" dirty="0">
                <a:latin typeface="Times New Roman"/>
                <a:cs typeface="Times New Roman"/>
              </a:rPr>
              <a:t>quy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1200" spc="-5" dirty="0">
                <a:latin typeface="Times New Roman"/>
                <a:cs typeface="Times New Roman"/>
              </a:rPr>
              <a:t>định;</a:t>
            </a:r>
            <a:endParaRPr sz="1200" dirty="0">
              <a:latin typeface="Times New Roman"/>
              <a:cs typeface="Times New Roman"/>
            </a:endParaRPr>
          </a:p>
          <a:p>
            <a:pPr marL="12700" marR="8255" indent="456565">
              <a:lnSpc>
                <a:spcPct val="110000"/>
              </a:lnSpc>
              <a:spcBef>
                <a:spcPts val="600"/>
              </a:spcBef>
            </a:pPr>
            <a:r>
              <a:rPr sz="1200" dirty="0">
                <a:latin typeface="Times New Roman"/>
                <a:cs typeface="Times New Roman"/>
              </a:rPr>
              <a:t>đ) </a:t>
            </a:r>
            <a:r>
              <a:rPr sz="1200" spc="-5" dirty="0">
                <a:latin typeface="Times New Roman"/>
                <a:cs typeface="Times New Roman"/>
              </a:rPr>
              <a:t>Không </a:t>
            </a:r>
            <a:r>
              <a:rPr sz="1200" spc="5" dirty="0">
                <a:latin typeface="Times New Roman"/>
                <a:cs typeface="Times New Roman"/>
              </a:rPr>
              <a:t>để </a:t>
            </a:r>
            <a:r>
              <a:rPr sz="1200" dirty="0">
                <a:latin typeface="Times New Roman"/>
                <a:cs typeface="Times New Roman"/>
              </a:rPr>
              <a:t>hàng hóa trong khoang </a:t>
            </a:r>
            <a:r>
              <a:rPr sz="1200" spc="-5" dirty="0">
                <a:latin typeface="Times New Roman"/>
                <a:cs typeface="Times New Roman"/>
              </a:rPr>
              <a:t>chở hành khách; có </a:t>
            </a:r>
            <a:r>
              <a:rPr sz="1200" dirty="0">
                <a:latin typeface="Times New Roman"/>
                <a:cs typeface="Times New Roman"/>
              </a:rPr>
              <a:t>biện </a:t>
            </a:r>
            <a:r>
              <a:rPr sz="1200" spc="-5" dirty="0">
                <a:latin typeface="Times New Roman"/>
                <a:cs typeface="Times New Roman"/>
              </a:rPr>
              <a:t>pháp giữ gìn </a:t>
            </a:r>
            <a:r>
              <a:rPr sz="1200" dirty="0">
                <a:latin typeface="Times New Roman"/>
                <a:cs typeface="Times New Roman"/>
              </a:rPr>
              <a:t>vệ </a:t>
            </a:r>
            <a:r>
              <a:rPr sz="1200" spc="-5" dirty="0">
                <a:latin typeface="Times New Roman"/>
                <a:cs typeface="Times New Roman"/>
              </a:rPr>
              <a:t>sinh  </a:t>
            </a:r>
            <a:r>
              <a:rPr sz="1200" dirty="0">
                <a:latin typeface="Times New Roman"/>
                <a:cs typeface="Times New Roman"/>
              </a:rPr>
              <a:t>trong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xe.</a:t>
            </a:r>
          </a:p>
          <a:p>
            <a:pPr marL="12700" marR="12700" indent="456565">
              <a:lnSpc>
                <a:spcPct val="110800"/>
              </a:lnSpc>
              <a:spcBef>
                <a:spcPts val="585"/>
              </a:spcBef>
            </a:pPr>
            <a:r>
              <a:rPr sz="1200" dirty="0">
                <a:latin typeface="Times New Roman"/>
                <a:cs typeface="Times New Roman"/>
              </a:rPr>
              <a:t>2. </a:t>
            </a:r>
            <a:r>
              <a:rPr sz="1200" spc="-5" dirty="0" err="1">
                <a:latin typeface="Times New Roman"/>
                <a:cs typeface="Times New Roman"/>
              </a:rPr>
              <a:t>Bộ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ởng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Bộ </a:t>
            </a:r>
            <a:r>
              <a:rPr sz="1200" dirty="0">
                <a:latin typeface="Times New Roman"/>
                <a:cs typeface="Times New Roman"/>
              </a:rPr>
              <a:t>Giao thông vận tải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về tổ </a:t>
            </a:r>
            <a:r>
              <a:rPr sz="1200" spc="-5" dirty="0">
                <a:latin typeface="Times New Roman"/>
                <a:cs typeface="Times New Roman"/>
              </a:rPr>
              <a:t>chức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quản </a:t>
            </a:r>
            <a:r>
              <a:rPr sz="1200" spc="10" dirty="0">
                <a:latin typeface="Times New Roman"/>
                <a:cs typeface="Times New Roman"/>
              </a:rPr>
              <a:t>lý </a:t>
            </a:r>
            <a:r>
              <a:rPr sz="1200" spc="-5" dirty="0">
                <a:latin typeface="Times New Roman"/>
                <a:cs typeface="Times New Roman"/>
              </a:rPr>
              <a:t>hoạt </a:t>
            </a:r>
            <a:r>
              <a:rPr sz="1200" dirty="0">
                <a:latin typeface="Times New Roman"/>
                <a:cs typeface="Times New Roman"/>
              </a:rPr>
              <a:t>động </a:t>
            </a:r>
            <a:r>
              <a:rPr sz="1200" spc="-60" dirty="0">
                <a:latin typeface="Times New Roman"/>
                <a:cs typeface="Times New Roman"/>
              </a:rPr>
              <a:t>vận 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hành khách </a:t>
            </a:r>
            <a:r>
              <a:rPr sz="1200" dirty="0">
                <a:latin typeface="Times New Roman"/>
                <a:cs typeface="Times New Roman"/>
              </a:rPr>
              <a:t>bằng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tô.</a:t>
            </a:r>
          </a:p>
          <a:p>
            <a:pPr marL="271145" lvl="1" indent="-259079">
              <a:lnSpc>
                <a:spcPct val="100000"/>
              </a:lnSpc>
              <a:spcBef>
                <a:spcPts val="745"/>
              </a:spcBef>
              <a:buAutoNum type="arabicPeriod" startAt="4"/>
              <a:tabLst>
                <a:tab pos="271780" algn="l"/>
              </a:tabLst>
            </a:pPr>
            <a:r>
              <a:rPr sz="1200" spc="-10" dirty="0">
                <a:latin typeface="Times New Roman"/>
                <a:cs typeface="Times New Roman"/>
              </a:rPr>
              <a:t>QUYỀN </a:t>
            </a:r>
            <a:r>
              <a:rPr sz="1200" spc="-5" dirty="0">
                <a:latin typeface="Times New Roman"/>
                <a:cs typeface="Times New Roman"/>
              </a:rPr>
              <a:t>VÀ </a:t>
            </a:r>
            <a:r>
              <a:rPr sz="1200" spc="-10" dirty="0">
                <a:latin typeface="Times New Roman"/>
                <a:cs typeface="Times New Roman"/>
              </a:rPr>
              <a:t>NGHĨA VỤ CỦA </a:t>
            </a:r>
            <a:r>
              <a:rPr sz="1200" spc="-10" dirty="0" smtClean="0">
                <a:latin typeface="Times New Roman"/>
                <a:cs typeface="Times New Roman"/>
              </a:rPr>
              <a:t>NG</a:t>
            </a:r>
            <a:r>
              <a:rPr lang="vi-VN" sz="1200" spc="-10" dirty="0" smtClean="0">
                <a:latin typeface="Times New Roman"/>
                <a:cs typeface="Times New Roman"/>
              </a:rPr>
              <a:t>ư</a:t>
            </a:r>
            <a:r>
              <a:rPr sz="1200" spc="-10" dirty="0" smtClean="0">
                <a:latin typeface="Times New Roman"/>
                <a:cs typeface="Times New Roman"/>
              </a:rPr>
              <a:t>ỜI </a:t>
            </a:r>
            <a:r>
              <a:rPr sz="1200" spc="-10" dirty="0">
                <a:latin typeface="Times New Roman"/>
                <a:cs typeface="Times New Roman"/>
              </a:rPr>
              <a:t>KINH </a:t>
            </a:r>
            <a:r>
              <a:rPr sz="1200" spc="-15" dirty="0">
                <a:latin typeface="Times New Roman"/>
                <a:cs typeface="Times New Roman"/>
              </a:rPr>
              <a:t>DOANH </a:t>
            </a:r>
            <a:r>
              <a:rPr sz="1200" spc="-10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10" dirty="0">
                <a:latin typeface="Times New Roman"/>
                <a:cs typeface="Times New Roman"/>
              </a:rPr>
              <a:t>HÀNH</a:t>
            </a:r>
            <a:r>
              <a:rPr sz="1200" spc="-2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KHÁCH</a:t>
            </a:r>
            <a:endParaRPr sz="1200" dirty="0">
              <a:latin typeface="Times New Roman"/>
              <a:cs typeface="Times New Roman"/>
            </a:endParaRPr>
          </a:p>
          <a:p>
            <a:pPr marL="621665" lvl="2" indent="-15303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622300" algn="l"/>
              </a:tabLst>
            </a:pPr>
            <a:r>
              <a:rPr sz="1200" spc="-80" dirty="0" smtClean="0">
                <a:latin typeface="Times New Roman"/>
                <a:cs typeface="Times New Roman"/>
              </a:rPr>
              <a:t>Ng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ời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kinh </a:t>
            </a:r>
            <a:r>
              <a:rPr sz="1200" spc="-5" dirty="0">
                <a:latin typeface="Times New Roman"/>
                <a:cs typeface="Times New Roman"/>
              </a:rPr>
              <a:t>doanh </a:t>
            </a:r>
            <a:r>
              <a:rPr sz="1200" dirty="0">
                <a:latin typeface="Times New Roman"/>
                <a:cs typeface="Times New Roman"/>
              </a:rPr>
              <a:t>vận </a:t>
            </a:r>
            <a:r>
              <a:rPr sz="1200" spc="-5" dirty="0">
                <a:latin typeface="Times New Roman"/>
                <a:cs typeface="Times New Roman"/>
              </a:rPr>
              <a:t>tải </a:t>
            </a:r>
            <a:r>
              <a:rPr sz="1200" dirty="0">
                <a:latin typeface="Times New Roman"/>
                <a:cs typeface="Times New Roman"/>
              </a:rPr>
              <a:t>hành </a:t>
            </a:r>
            <a:r>
              <a:rPr sz="1200" spc="-5" dirty="0">
                <a:latin typeface="Times New Roman"/>
                <a:cs typeface="Times New Roman"/>
              </a:rPr>
              <a:t>khách có </a:t>
            </a:r>
            <a:r>
              <a:rPr sz="1200" dirty="0">
                <a:latin typeface="Times New Roman"/>
                <a:cs typeface="Times New Roman"/>
              </a:rPr>
              <a:t>các quyền sau</a:t>
            </a:r>
            <a:r>
              <a:rPr sz="1200" spc="-1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đây:</a:t>
            </a:r>
            <a:endParaRPr sz="1200" dirty="0">
              <a:latin typeface="Times New Roman"/>
              <a:cs typeface="Times New Roman"/>
            </a:endParaRPr>
          </a:p>
          <a:p>
            <a:pPr marL="625475" indent="-156845" algn="just">
              <a:lnSpc>
                <a:spcPct val="100000"/>
              </a:lnSpc>
              <a:spcBef>
                <a:spcPts val="745"/>
              </a:spcBef>
              <a:buAutoNum type="alphaLcParenR"/>
              <a:tabLst>
                <a:tab pos="626110" algn="l"/>
              </a:tabLst>
            </a:pPr>
            <a:r>
              <a:rPr sz="1200" spc="-5" dirty="0">
                <a:latin typeface="Times New Roman"/>
                <a:cs typeface="Times New Roman"/>
              </a:rPr>
              <a:t>Thu </a:t>
            </a:r>
            <a:r>
              <a:rPr sz="1200" spc="-75" dirty="0" smtClean="0">
                <a:latin typeface="Times New Roman"/>
                <a:cs typeface="Times New Roman"/>
              </a:rPr>
              <a:t>c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ớc</a:t>
            </a:r>
            <a:r>
              <a:rPr sz="1200" spc="-75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phí </a:t>
            </a:r>
            <a:r>
              <a:rPr sz="1200" spc="-5" dirty="0">
                <a:latin typeface="Times New Roman"/>
                <a:cs typeface="Times New Roman"/>
              </a:rPr>
              <a:t>vận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tải;</a:t>
            </a:r>
            <a:endParaRPr sz="1200" dirty="0">
              <a:latin typeface="Times New Roman"/>
              <a:cs typeface="Times New Roman"/>
            </a:endParaRPr>
          </a:p>
          <a:p>
            <a:pPr marL="12700" marR="6350" indent="456565" algn="just">
              <a:lnSpc>
                <a:spcPct val="110200"/>
              </a:lnSpc>
              <a:spcBef>
                <a:spcPts val="600"/>
              </a:spcBef>
              <a:buAutoNum type="alphaLcParenR"/>
              <a:tabLst>
                <a:tab pos="652780" algn="l"/>
              </a:tabLst>
            </a:pPr>
            <a:r>
              <a:rPr sz="1200" dirty="0">
                <a:latin typeface="Times New Roman"/>
                <a:cs typeface="Times New Roman"/>
              </a:rPr>
              <a:t>Từ </a:t>
            </a:r>
            <a:r>
              <a:rPr sz="1200" spc="-5" dirty="0">
                <a:latin typeface="Times New Roman"/>
                <a:cs typeface="Times New Roman"/>
              </a:rPr>
              <a:t>chối vận </a:t>
            </a:r>
            <a:r>
              <a:rPr sz="1200" spc="-5" dirty="0" err="1">
                <a:latin typeface="Times New Roman"/>
                <a:cs typeface="Times New Roman"/>
              </a:rPr>
              <a:t>chuyển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khi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tiện </a:t>
            </a:r>
            <a:r>
              <a:rPr sz="1200" spc="-5" dirty="0">
                <a:latin typeface="Times New Roman"/>
                <a:cs typeface="Times New Roman"/>
              </a:rPr>
              <a:t>rời bến </a:t>
            </a:r>
            <a:r>
              <a:rPr sz="1200" dirty="0">
                <a:latin typeface="Times New Roman"/>
                <a:cs typeface="Times New Roman"/>
              </a:rPr>
              <a:t>xe, rời vị trí đón, </a:t>
            </a:r>
            <a:r>
              <a:rPr sz="1200" dirty="0" err="1" smtClean="0">
                <a:latin typeface="Times New Roman"/>
                <a:cs typeface="Times New Roman"/>
              </a:rPr>
              <a:t>trả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hành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khách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theo hợp đồng vận </a:t>
            </a:r>
            <a:r>
              <a:rPr sz="1200" spc="-5" dirty="0">
                <a:latin typeface="Times New Roman"/>
                <a:cs typeface="Times New Roman"/>
              </a:rPr>
              <a:t>chuyển </a:t>
            </a:r>
            <a:r>
              <a:rPr sz="1200" dirty="0" err="1">
                <a:latin typeface="Times New Roman"/>
                <a:cs typeface="Times New Roman"/>
              </a:rPr>
              <a:t>những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ng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ời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đã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spc="5" dirty="0">
                <a:latin typeface="Times New Roman"/>
                <a:cs typeface="Times New Roman"/>
              </a:rPr>
              <a:t>vé </a:t>
            </a:r>
            <a:r>
              <a:rPr sz="1200" dirty="0" err="1">
                <a:latin typeface="Times New Roman"/>
                <a:cs typeface="Times New Roman"/>
              </a:rPr>
              <a:t>hoặc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ng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ời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trong danh sách </a:t>
            </a:r>
            <a:r>
              <a:rPr sz="1200" spc="-95" dirty="0">
                <a:latin typeface="Times New Roman"/>
                <a:cs typeface="Times New Roman"/>
              </a:rPr>
              <a:t>hợp  </a:t>
            </a:r>
            <a:r>
              <a:rPr sz="1200" spc="-5" dirty="0">
                <a:latin typeface="Times New Roman"/>
                <a:cs typeface="Times New Roman"/>
              </a:rPr>
              <a:t>đồng có </a:t>
            </a:r>
            <a:r>
              <a:rPr sz="1200" dirty="0">
                <a:latin typeface="Times New Roman"/>
                <a:cs typeface="Times New Roman"/>
              </a:rPr>
              <a:t>hành vi </a:t>
            </a:r>
            <a:r>
              <a:rPr sz="1200" spc="5" dirty="0">
                <a:latin typeface="Times New Roman"/>
                <a:cs typeface="Times New Roman"/>
              </a:rPr>
              <a:t>gây </a:t>
            </a:r>
            <a:r>
              <a:rPr sz="1200" dirty="0">
                <a:latin typeface="Times New Roman"/>
                <a:cs typeface="Times New Roman"/>
              </a:rPr>
              <a:t>rối trật tự công </a:t>
            </a:r>
            <a:r>
              <a:rPr sz="1200" spc="-5" dirty="0">
                <a:latin typeface="Times New Roman"/>
                <a:cs typeface="Times New Roman"/>
              </a:rPr>
              <a:t>cộng, </a:t>
            </a:r>
            <a:r>
              <a:rPr sz="1200" spc="5" dirty="0">
                <a:latin typeface="Times New Roman"/>
                <a:cs typeface="Times New Roman"/>
              </a:rPr>
              <a:t>gây </a:t>
            </a:r>
            <a:r>
              <a:rPr sz="1200" spc="-5" dirty="0">
                <a:latin typeface="Times New Roman"/>
                <a:cs typeface="Times New Roman"/>
              </a:rPr>
              <a:t>cản </a:t>
            </a:r>
            <a:r>
              <a:rPr sz="1200" dirty="0">
                <a:latin typeface="Times New Roman"/>
                <a:cs typeface="Times New Roman"/>
              </a:rPr>
              <a:t>trở </a:t>
            </a:r>
            <a:r>
              <a:rPr sz="1200" spc="-5" dirty="0">
                <a:latin typeface="Times New Roman"/>
                <a:cs typeface="Times New Roman"/>
              </a:rPr>
              <a:t>công </a:t>
            </a:r>
            <a:r>
              <a:rPr sz="1200" dirty="0">
                <a:latin typeface="Times New Roman"/>
                <a:cs typeface="Times New Roman"/>
              </a:rPr>
              <a:t>việc </a:t>
            </a:r>
            <a:r>
              <a:rPr sz="1200" dirty="0" err="1">
                <a:latin typeface="Times New Roman"/>
                <a:cs typeface="Times New Roman"/>
              </a:rPr>
              <a:t>của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ng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ời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kinh </a:t>
            </a:r>
            <a:r>
              <a:rPr sz="1200" spc="-5" dirty="0">
                <a:latin typeface="Times New Roman"/>
                <a:cs typeface="Times New Roman"/>
              </a:rPr>
              <a:t>doanh </a:t>
            </a:r>
            <a:r>
              <a:rPr sz="1200" spc="-45" dirty="0">
                <a:latin typeface="Times New Roman"/>
                <a:cs typeface="Times New Roman"/>
              </a:rPr>
              <a:t>vận  </a:t>
            </a:r>
            <a:r>
              <a:rPr sz="1200" spc="-5" dirty="0">
                <a:latin typeface="Times New Roman"/>
                <a:cs typeface="Times New Roman"/>
              </a:rPr>
              <a:t>tải, </a:t>
            </a:r>
            <a:r>
              <a:rPr sz="1200" spc="-5" dirty="0" err="1">
                <a:latin typeface="Times New Roman"/>
                <a:cs typeface="Times New Roman"/>
              </a:rPr>
              <a:t>ảnh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h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ởng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đến sức </a:t>
            </a:r>
            <a:r>
              <a:rPr sz="1200" dirty="0">
                <a:latin typeface="Times New Roman"/>
                <a:cs typeface="Times New Roman"/>
              </a:rPr>
              <a:t>khoẻ, tài sản </a:t>
            </a:r>
            <a:r>
              <a:rPr sz="1200" dirty="0" err="1">
                <a:latin typeface="Times New Roman"/>
                <a:cs typeface="Times New Roman"/>
              </a:rPr>
              <a:t>của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khác, </a:t>
            </a:r>
            <a:r>
              <a:rPr sz="1200" spc="-5" dirty="0">
                <a:latin typeface="Times New Roman"/>
                <a:cs typeface="Times New Roman"/>
              </a:rPr>
              <a:t>gian </a:t>
            </a:r>
            <a:r>
              <a:rPr sz="1200" dirty="0">
                <a:latin typeface="Times New Roman"/>
                <a:cs typeface="Times New Roman"/>
              </a:rPr>
              <a:t>lận vé hoặc hành </a:t>
            </a:r>
            <a:r>
              <a:rPr sz="1200" spc="-5" dirty="0">
                <a:latin typeface="Times New Roman"/>
                <a:cs typeface="Times New Roman"/>
              </a:rPr>
              <a:t>khách </a:t>
            </a:r>
            <a:r>
              <a:rPr sz="1200" dirty="0">
                <a:latin typeface="Times New Roman"/>
                <a:cs typeface="Times New Roman"/>
              </a:rPr>
              <a:t>đang </a:t>
            </a:r>
            <a:r>
              <a:rPr sz="1200" spc="-175" dirty="0">
                <a:latin typeface="Times New Roman"/>
                <a:cs typeface="Times New Roman"/>
              </a:rPr>
              <a:t>bị  </a:t>
            </a:r>
            <a:r>
              <a:rPr sz="1200" spc="-5" dirty="0">
                <a:latin typeface="Times New Roman"/>
                <a:cs typeface="Times New Roman"/>
              </a:rPr>
              <a:t>dịch bệnh </a:t>
            </a:r>
            <a:r>
              <a:rPr sz="1200" dirty="0">
                <a:latin typeface="Times New Roman"/>
                <a:cs typeface="Times New Roman"/>
              </a:rPr>
              <a:t>nguy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hiểm.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31</a:t>
            </a:fld>
            <a:endParaRPr spc="-35" dirty="0"/>
          </a:p>
        </p:txBody>
      </p:sp>
      <p:sp>
        <p:nvSpPr>
          <p:cNvPr id="2" name="object 2"/>
          <p:cNvSpPr txBox="1"/>
          <p:nvPr/>
        </p:nvSpPr>
        <p:spPr>
          <a:xfrm>
            <a:off x="1247952" y="780034"/>
            <a:ext cx="5668645" cy="913765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469265">
              <a:lnSpc>
                <a:spcPct val="100000"/>
              </a:lnSpc>
              <a:spcBef>
                <a:spcPts val="840"/>
              </a:spcBef>
            </a:pPr>
            <a:r>
              <a:rPr sz="1200" dirty="0">
                <a:latin typeface="Times New Roman"/>
                <a:cs typeface="Times New Roman"/>
              </a:rPr>
              <a:t>2. </a:t>
            </a:r>
            <a:r>
              <a:rPr sz="1200" spc="-80" dirty="0" smtClean="0">
                <a:latin typeface="Times New Roman"/>
                <a:cs typeface="Times New Roman"/>
              </a:rPr>
              <a:t>Ng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ời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kinh </a:t>
            </a:r>
            <a:r>
              <a:rPr sz="1200" spc="-5" dirty="0">
                <a:latin typeface="Times New Roman"/>
                <a:cs typeface="Times New Roman"/>
              </a:rPr>
              <a:t>doanh </a:t>
            </a:r>
            <a:r>
              <a:rPr sz="1200" dirty="0">
                <a:latin typeface="Times New Roman"/>
                <a:cs typeface="Times New Roman"/>
              </a:rPr>
              <a:t>vận </a:t>
            </a:r>
            <a:r>
              <a:rPr sz="1200" spc="-5" dirty="0">
                <a:latin typeface="Times New Roman"/>
                <a:cs typeface="Times New Roman"/>
              </a:rPr>
              <a:t>tải </a:t>
            </a:r>
            <a:r>
              <a:rPr sz="1200" dirty="0">
                <a:latin typeface="Times New Roman"/>
                <a:cs typeface="Times New Roman"/>
              </a:rPr>
              <a:t>hành </a:t>
            </a:r>
            <a:r>
              <a:rPr sz="1200" spc="-5" dirty="0">
                <a:latin typeface="Times New Roman"/>
                <a:cs typeface="Times New Roman"/>
              </a:rPr>
              <a:t>khách có </a:t>
            </a:r>
            <a:r>
              <a:rPr sz="1200" dirty="0">
                <a:latin typeface="Times New Roman"/>
                <a:cs typeface="Times New Roman"/>
              </a:rPr>
              <a:t>các nghĩa vụ </a:t>
            </a:r>
            <a:r>
              <a:rPr sz="1200" spc="-5" dirty="0">
                <a:latin typeface="Times New Roman"/>
                <a:cs typeface="Times New Roman"/>
              </a:rPr>
              <a:t>sau</a:t>
            </a:r>
            <a:r>
              <a:rPr sz="1200" spc="-1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đây:</a:t>
            </a:r>
            <a:endParaRPr sz="1200" dirty="0">
              <a:latin typeface="Times New Roman"/>
              <a:cs typeface="Times New Roman"/>
            </a:endParaRPr>
          </a:p>
          <a:p>
            <a:pPr marL="625475" indent="-156845">
              <a:lnSpc>
                <a:spcPct val="100000"/>
              </a:lnSpc>
              <a:spcBef>
                <a:spcPts val="745"/>
              </a:spcBef>
              <a:buAutoNum type="alphaLcParenR"/>
              <a:tabLst>
                <a:tab pos="626110" algn="l"/>
              </a:tabLst>
            </a:pPr>
            <a:r>
              <a:rPr sz="1200" spc="-5" dirty="0">
                <a:latin typeface="Times New Roman"/>
                <a:cs typeface="Times New Roman"/>
              </a:rPr>
              <a:t>Thực </a:t>
            </a:r>
            <a:r>
              <a:rPr sz="1200" dirty="0">
                <a:latin typeface="Times New Roman"/>
                <a:cs typeface="Times New Roman"/>
              </a:rPr>
              <a:t>hiện </a:t>
            </a:r>
            <a:r>
              <a:rPr sz="1200" spc="5" dirty="0">
                <a:latin typeface="Times New Roman"/>
                <a:cs typeface="Times New Roman"/>
              </a:rPr>
              <a:t>đầy </a:t>
            </a:r>
            <a:r>
              <a:rPr sz="1200" dirty="0">
                <a:latin typeface="Times New Roman"/>
                <a:cs typeface="Times New Roman"/>
              </a:rPr>
              <a:t>đủ các </a:t>
            </a:r>
            <a:r>
              <a:rPr sz="1200" spc="-5" dirty="0">
                <a:latin typeface="Times New Roman"/>
                <a:cs typeface="Times New Roman"/>
              </a:rPr>
              <a:t>cam </a:t>
            </a:r>
            <a:r>
              <a:rPr sz="1200" dirty="0">
                <a:latin typeface="Times New Roman"/>
                <a:cs typeface="Times New Roman"/>
              </a:rPr>
              <a:t>kết về </a:t>
            </a:r>
            <a:r>
              <a:rPr sz="1200" spc="-5" dirty="0" err="1">
                <a:latin typeface="Times New Roman"/>
                <a:cs typeface="Times New Roman"/>
              </a:rPr>
              <a:t>chất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l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ợng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vận tải, hợp đồng </a:t>
            </a:r>
            <a:r>
              <a:rPr sz="1200" spc="-5" dirty="0">
                <a:latin typeface="Times New Roman"/>
                <a:cs typeface="Times New Roman"/>
              </a:rPr>
              <a:t>vận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tải;</a:t>
            </a:r>
            <a:endParaRPr sz="1200" dirty="0">
              <a:latin typeface="Times New Roman"/>
              <a:cs typeface="Times New Roman"/>
            </a:endParaRPr>
          </a:p>
          <a:p>
            <a:pPr marL="634365" indent="-165735">
              <a:lnSpc>
                <a:spcPct val="100000"/>
              </a:lnSpc>
              <a:spcBef>
                <a:spcPts val="745"/>
              </a:spcBef>
              <a:buAutoNum type="alphaLcParenR"/>
              <a:tabLst>
                <a:tab pos="635000" algn="l"/>
              </a:tabLst>
            </a:pPr>
            <a:r>
              <a:rPr sz="1200" spc="-5" dirty="0">
                <a:latin typeface="Times New Roman"/>
                <a:cs typeface="Times New Roman"/>
              </a:rPr>
              <a:t>Mua bảo </a:t>
            </a:r>
            <a:r>
              <a:rPr sz="1200" dirty="0">
                <a:latin typeface="Times New Roman"/>
                <a:cs typeface="Times New Roman"/>
              </a:rPr>
              <a:t>hiểm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hành </a:t>
            </a:r>
            <a:r>
              <a:rPr sz="1200" spc="-5" dirty="0">
                <a:latin typeface="Times New Roman"/>
                <a:cs typeface="Times New Roman"/>
              </a:rPr>
              <a:t>khách; </a:t>
            </a:r>
            <a:r>
              <a:rPr sz="1200" dirty="0">
                <a:latin typeface="Times New Roman"/>
                <a:cs typeface="Times New Roman"/>
              </a:rPr>
              <a:t>phí </a:t>
            </a:r>
            <a:r>
              <a:rPr sz="1200" spc="-5" dirty="0">
                <a:latin typeface="Times New Roman"/>
                <a:cs typeface="Times New Roman"/>
              </a:rPr>
              <a:t>bảo </a:t>
            </a:r>
            <a:r>
              <a:rPr sz="1200" dirty="0" err="1">
                <a:latin typeface="Times New Roman"/>
                <a:cs typeface="Times New Roman"/>
              </a:rPr>
              <a:t>hiểm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tính </a:t>
            </a:r>
            <a:r>
              <a:rPr sz="1200" spc="-5" dirty="0">
                <a:latin typeface="Times New Roman"/>
                <a:cs typeface="Times New Roman"/>
              </a:rPr>
              <a:t>vào giá </a:t>
            </a:r>
            <a:r>
              <a:rPr sz="1200" dirty="0">
                <a:latin typeface="Times New Roman"/>
                <a:cs typeface="Times New Roman"/>
              </a:rPr>
              <a:t>vé </a:t>
            </a:r>
            <a:r>
              <a:rPr sz="1200" spc="-5" dirty="0">
                <a:latin typeface="Times New Roman"/>
                <a:cs typeface="Times New Roman"/>
              </a:rPr>
              <a:t>hành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khách;</a:t>
            </a:r>
            <a:endParaRPr sz="1200" dirty="0">
              <a:latin typeface="Times New Roman"/>
              <a:cs typeface="Times New Roman"/>
            </a:endParaRPr>
          </a:p>
          <a:p>
            <a:pPr marL="625475" indent="-156845">
              <a:lnSpc>
                <a:spcPct val="100000"/>
              </a:lnSpc>
              <a:spcBef>
                <a:spcPts val="755"/>
              </a:spcBef>
              <a:buAutoNum type="alphaLcParenR"/>
              <a:tabLst>
                <a:tab pos="626110" algn="l"/>
              </a:tabLst>
            </a:pPr>
            <a:r>
              <a:rPr sz="1200" spc="-5" dirty="0">
                <a:latin typeface="Times New Roman"/>
                <a:cs typeface="Times New Roman"/>
              </a:rPr>
              <a:t>Giao vé, </a:t>
            </a:r>
            <a:r>
              <a:rPr sz="1200" dirty="0">
                <a:latin typeface="Times New Roman"/>
                <a:cs typeface="Times New Roman"/>
              </a:rPr>
              <a:t>chứng từ </a:t>
            </a:r>
            <a:r>
              <a:rPr sz="1200" dirty="0" err="1">
                <a:latin typeface="Times New Roman"/>
                <a:cs typeface="Times New Roman"/>
              </a:rPr>
              <a:t>thu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c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phí </a:t>
            </a:r>
            <a:r>
              <a:rPr sz="1200" spc="-5" dirty="0">
                <a:latin typeface="Times New Roman"/>
                <a:cs typeface="Times New Roman"/>
              </a:rPr>
              <a:t>vận tải </a:t>
            </a:r>
            <a:r>
              <a:rPr sz="1200" dirty="0">
                <a:latin typeface="Times New Roman"/>
                <a:cs typeface="Times New Roman"/>
              </a:rPr>
              <a:t>cho hành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khách;</a:t>
            </a:r>
            <a:endParaRPr sz="1200" dirty="0">
              <a:latin typeface="Times New Roman"/>
              <a:cs typeface="Times New Roman"/>
            </a:endParaRPr>
          </a:p>
          <a:p>
            <a:pPr marL="12700" marR="71755" indent="456565">
              <a:lnSpc>
                <a:spcPct val="110000"/>
              </a:lnSpc>
              <a:spcBef>
                <a:spcPts val="600"/>
              </a:spcBef>
              <a:buAutoNum type="alphaLcParenR"/>
              <a:tabLst>
                <a:tab pos="651510" algn="l"/>
              </a:tabLst>
            </a:pPr>
            <a:r>
              <a:rPr sz="1200" spc="-5" dirty="0" err="1">
                <a:latin typeface="Times New Roman"/>
                <a:cs typeface="Times New Roman"/>
              </a:rPr>
              <a:t>Bồi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th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thiệt hại </a:t>
            </a:r>
            <a:r>
              <a:rPr sz="1200" dirty="0">
                <a:latin typeface="Times New Roman"/>
                <a:cs typeface="Times New Roman"/>
              </a:rPr>
              <a:t>do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làm </a:t>
            </a:r>
            <a:r>
              <a:rPr sz="1200" spc="-5" dirty="0">
                <a:latin typeface="Times New Roman"/>
                <a:cs typeface="Times New Roman"/>
              </a:rPr>
              <a:t>công, </a:t>
            </a:r>
            <a:r>
              <a:rPr sz="1200" spc="-75" dirty="0" smtClean="0">
                <a:latin typeface="Times New Roman"/>
                <a:cs typeface="Times New Roman"/>
              </a:rPr>
              <a:t>ng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ời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đại </a:t>
            </a:r>
            <a:r>
              <a:rPr sz="1200" dirty="0">
                <a:latin typeface="Times New Roman"/>
                <a:cs typeface="Times New Roman"/>
              </a:rPr>
              <a:t>diện </a:t>
            </a:r>
            <a:r>
              <a:rPr sz="1200" spc="5" dirty="0">
                <a:latin typeface="Times New Roman"/>
                <a:cs typeface="Times New Roman"/>
              </a:rPr>
              <a:t>gây </a:t>
            </a:r>
            <a:r>
              <a:rPr sz="1200" dirty="0">
                <a:latin typeface="Times New Roman"/>
                <a:cs typeface="Times New Roman"/>
              </a:rPr>
              <a:t>ra </a:t>
            </a:r>
            <a:r>
              <a:rPr sz="1200" dirty="0" err="1">
                <a:latin typeface="Times New Roman"/>
                <a:cs typeface="Times New Roman"/>
              </a:rPr>
              <a:t>trong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khi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thực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hiện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công </a:t>
            </a:r>
            <a:r>
              <a:rPr sz="1200" dirty="0" err="1">
                <a:latin typeface="Times New Roman"/>
                <a:cs typeface="Times New Roman"/>
              </a:rPr>
              <a:t>việc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ng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ời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kinh doanh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giao;</a:t>
            </a:r>
            <a:endParaRPr sz="1200" dirty="0">
              <a:latin typeface="Times New Roman"/>
              <a:cs typeface="Times New Roman"/>
            </a:endParaRPr>
          </a:p>
          <a:p>
            <a:pPr marL="12700" marR="72390" indent="456565">
              <a:lnSpc>
                <a:spcPct val="110800"/>
              </a:lnSpc>
              <a:spcBef>
                <a:spcPts val="590"/>
              </a:spcBef>
            </a:pPr>
            <a:r>
              <a:rPr sz="1200" dirty="0">
                <a:latin typeface="Times New Roman"/>
                <a:cs typeface="Times New Roman"/>
              </a:rPr>
              <a:t>đ) Chịu </a:t>
            </a:r>
            <a:r>
              <a:rPr sz="1200" spc="-5" dirty="0">
                <a:latin typeface="Times New Roman"/>
                <a:cs typeface="Times New Roman"/>
              </a:rPr>
              <a:t>trách </a:t>
            </a:r>
            <a:r>
              <a:rPr sz="1200" dirty="0">
                <a:latin typeface="Times New Roman"/>
                <a:cs typeface="Times New Roman"/>
              </a:rPr>
              <a:t>nhiệm về hậu quả </a:t>
            </a:r>
            <a:r>
              <a:rPr sz="1200" dirty="0" err="1">
                <a:latin typeface="Times New Roman"/>
                <a:cs typeface="Times New Roman"/>
              </a:rPr>
              <a:t>mà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làm </a:t>
            </a:r>
            <a:r>
              <a:rPr sz="1200" spc="-5" dirty="0">
                <a:latin typeface="Times New Roman"/>
                <a:cs typeface="Times New Roman"/>
              </a:rPr>
              <a:t>công,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đại diện </a:t>
            </a:r>
            <a:r>
              <a:rPr sz="1200" spc="5" dirty="0">
                <a:latin typeface="Times New Roman"/>
                <a:cs typeface="Times New Roman"/>
              </a:rPr>
              <a:t>gây </a:t>
            </a:r>
            <a:r>
              <a:rPr sz="1200" dirty="0">
                <a:latin typeface="Times New Roman"/>
                <a:cs typeface="Times New Roman"/>
              </a:rPr>
              <a:t>ra do </a:t>
            </a:r>
            <a:r>
              <a:rPr sz="1200" spc="-105" dirty="0">
                <a:latin typeface="Times New Roman"/>
                <a:cs typeface="Times New Roman"/>
              </a:rPr>
              <a:t>thực  </a:t>
            </a:r>
            <a:r>
              <a:rPr sz="1200" dirty="0">
                <a:latin typeface="Times New Roman"/>
                <a:cs typeface="Times New Roman"/>
              </a:rPr>
              <a:t>hiện </a:t>
            </a:r>
            <a:r>
              <a:rPr sz="1200" spc="-10" dirty="0">
                <a:latin typeface="Times New Roman"/>
                <a:cs typeface="Times New Roman"/>
              </a:rPr>
              <a:t>yêu </a:t>
            </a:r>
            <a:r>
              <a:rPr sz="1200" spc="-5" dirty="0">
                <a:latin typeface="Times New Roman"/>
                <a:cs typeface="Times New Roman"/>
              </a:rPr>
              <a:t>cầu </a:t>
            </a:r>
            <a:r>
              <a:rPr sz="1200" spc="-5" dirty="0" err="1">
                <a:latin typeface="Times New Roman"/>
                <a:cs typeface="Times New Roman"/>
              </a:rPr>
              <a:t>của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kinh doanh vận tải </a:t>
            </a:r>
            <a:r>
              <a:rPr sz="1200" spc="-5" dirty="0">
                <a:latin typeface="Times New Roman"/>
                <a:cs typeface="Times New Roman"/>
              </a:rPr>
              <a:t>trái </a:t>
            </a:r>
            <a:r>
              <a:rPr sz="1200" dirty="0">
                <a:latin typeface="Times New Roman"/>
                <a:cs typeface="Times New Roman"/>
              </a:rPr>
              <a:t>quy định của </a:t>
            </a:r>
            <a:r>
              <a:rPr sz="1200" spc="-5" dirty="0">
                <a:latin typeface="Times New Roman"/>
                <a:cs typeface="Times New Roman"/>
              </a:rPr>
              <a:t>Luật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9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  <a:p>
            <a:pPr marL="12700" marR="69850" lvl="1">
              <a:lnSpc>
                <a:spcPct val="110000"/>
              </a:lnSpc>
              <a:spcBef>
                <a:spcPts val="605"/>
              </a:spcBef>
              <a:buAutoNum type="arabicPeriod" startAt="5"/>
              <a:tabLst>
                <a:tab pos="292100" algn="l"/>
              </a:tabLst>
            </a:pPr>
            <a:r>
              <a:rPr sz="1200" dirty="0">
                <a:latin typeface="Times New Roman"/>
                <a:cs typeface="Times New Roman"/>
              </a:rPr>
              <a:t>TRÁCH </a:t>
            </a:r>
            <a:r>
              <a:rPr sz="1200" spc="-10" dirty="0">
                <a:latin typeface="Times New Roman"/>
                <a:cs typeface="Times New Roman"/>
              </a:rPr>
              <a:t>NHIỆM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spc="-5" dirty="0" smtClean="0">
                <a:latin typeface="Times New Roman"/>
                <a:cs typeface="Times New Roman"/>
              </a:rPr>
              <a:t>NG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ỜI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NHÂN VIÊN PHỤC VỤ </a:t>
            </a:r>
            <a:r>
              <a:rPr sz="1200" dirty="0">
                <a:latin typeface="Times New Roman"/>
                <a:cs typeface="Times New Roman"/>
              </a:rPr>
              <a:t>TRÊN </a:t>
            </a: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spc="-185" dirty="0">
                <a:latin typeface="Times New Roman"/>
                <a:cs typeface="Times New Roman"/>
              </a:rPr>
              <a:t>Ô  </a:t>
            </a:r>
            <a:r>
              <a:rPr sz="1200" dirty="0">
                <a:latin typeface="Times New Roman"/>
                <a:cs typeface="Times New Roman"/>
              </a:rPr>
              <a:t>TÔ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spc="5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HÀNH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KHÁCH</a:t>
            </a:r>
            <a:endParaRPr sz="1200" dirty="0">
              <a:latin typeface="Times New Roman"/>
              <a:cs typeface="Times New Roman"/>
            </a:endParaRPr>
          </a:p>
          <a:p>
            <a:pPr marL="621665" lvl="2" indent="-153035">
              <a:lnSpc>
                <a:spcPct val="100000"/>
              </a:lnSpc>
              <a:spcBef>
                <a:spcPts val="740"/>
              </a:spcBef>
              <a:buAutoNum type="arabicPeriod"/>
              <a:tabLst>
                <a:tab pos="622300" algn="l"/>
              </a:tabLst>
            </a:pPr>
            <a:r>
              <a:rPr sz="1200" spc="-5" dirty="0">
                <a:latin typeface="Times New Roman"/>
                <a:cs typeface="Times New Roman"/>
              </a:rPr>
              <a:t>Kiểm </a:t>
            </a:r>
            <a:r>
              <a:rPr sz="1200" dirty="0">
                <a:latin typeface="Times New Roman"/>
                <a:cs typeface="Times New Roman"/>
              </a:rPr>
              <a:t>tra các điều </a:t>
            </a:r>
            <a:r>
              <a:rPr sz="1200" spc="-5" dirty="0">
                <a:latin typeface="Times New Roman"/>
                <a:cs typeface="Times New Roman"/>
              </a:rPr>
              <a:t>kiện bảo đảm </a:t>
            </a:r>
            <a:r>
              <a:rPr sz="1200" dirty="0">
                <a:latin typeface="Times New Roman"/>
                <a:cs typeface="Times New Roman"/>
              </a:rPr>
              <a:t>an </a:t>
            </a:r>
            <a:r>
              <a:rPr sz="1200" spc="-5" dirty="0">
                <a:latin typeface="Times New Roman"/>
                <a:cs typeface="Times New Roman"/>
              </a:rPr>
              <a:t>toàn của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khi khởi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hành;</a:t>
            </a:r>
          </a:p>
          <a:p>
            <a:pPr marL="621665" lvl="2" indent="-15303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622300" algn="l"/>
              </a:tabLst>
            </a:pPr>
            <a:r>
              <a:rPr sz="1200" dirty="0">
                <a:latin typeface="Times New Roman"/>
                <a:cs typeface="Times New Roman"/>
              </a:rPr>
              <a:t>Có thái độ </a:t>
            </a:r>
            <a:r>
              <a:rPr sz="1200" spc="-5" dirty="0">
                <a:latin typeface="Times New Roman"/>
                <a:cs typeface="Times New Roman"/>
              </a:rPr>
              <a:t>văn </a:t>
            </a:r>
            <a:r>
              <a:rPr sz="1200" dirty="0">
                <a:latin typeface="Times New Roman"/>
                <a:cs typeface="Times New Roman"/>
              </a:rPr>
              <a:t>minh, </a:t>
            </a:r>
            <a:r>
              <a:rPr sz="1200" spc="-5" dirty="0">
                <a:latin typeface="Times New Roman"/>
                <a:cs typeface="Times New Roman"/>
              </a:rPr>
              <a:t>lịch sự, </a:t>
            </a:r>
            <a:r>
              <a:rPr sz="1200" spc="-70" dirty="0" smtClean="0">
                <a:latin typeface="Times New Roman"/>
                <a:cs typeface="Times New Roman"/>
              </a:rPr>
              <a:t>h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dẫn hành </a:t>
            </a:r>
            <a:r>
              <a:rPr sz="1200" dirty="0">
                <a:latin typeface="Times New Roman"/>
                <a:cs typeface="Times New Roman"/>
              </a:rPr>
              <a:t>khách ngồi đúng nơi quy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định;</a:t>
            </a:r>
          </a:p>
          <a:p>
            <a:pPr marL="621665" lvl="2" indent="-153035">
              <a:lnSpc>
                <a:spcPct val="100000"/>
              </a:lnSpc>
              <a:spcBef>
                <a:spcPts val="755"/>
              </a:spcBef>
              <a:buAutoNum type="arabicPeriod"/>
              <a:tabLst>
                <a:tab pos="622300" algn="l"/>
              </a:tabLst>
            </a:pPr>
            <a:r>
              <a:rPr sz="1200" spc="-5" dirty="0">
                <a:latin typeface="Times New Roman"/>
                <a:cs typeface="Times New Roman"/>
              </a:rPr>
              <a:t>Kiểm </a:t>
            </a:r>
            <a:r>
              <a:rPr sz="1200" dirty="0">
                <a:latin typeface="Times New Roman"/>
                <a:cs typeface="Times New Roman"/>
              </a:rPr>
              <a:t>tra </a:t>
            </a:r>
            <a:r>
              <a:rPr sz="1200" spc="-5" dirty="0">
                <a:latin typeface="Times New Roman"/>
                <a:cs typeface="Times New Roman"/>
              </a:rPr>
              <a:t>việc </a:t>
            </a:r>
            <a:r>
              <a:rPr sz="1200" dirty="0">
                <a:latin typeface="Times New Roman"/>
                <a:cs typeface="Times New Roman"/>
              </a:rPr>
              <a:t>sắp xếp, chằng buộc hành </a:t>
            </a:r>
            <a:r>
              <a:rPr sz="1200" spc="-5" dirty="0">
                <a:latin typeface="Times New Roman"/>
                <a:cs typeface="Times New Roman"/>
              </a:rPr>
              <a:t>lý, </a:t>
            </a:r>
            <a:r>
              <a:rPr sz="1200" dirty="0">
                <a:latin typeface="Times New Roman"/>
                <a:cs typeface="Times New Roman"/>
              </a:rPr>
              <a:t>hàng hóa </a:t>
            </a:r>
            <a:r>
              <a:rPr sz="1200" spc="5" dirty="0">
                <a:latin typeface="Times New Roman"/>
                <a:cs typeface="Times New Roman"/>
              </a:rPr>
              <a:t>bảo </a:t>
            </a:r>
            <a:r>
              <a:rPr sz="1200" spc="-5" dirty="0">
                <a:latin typeface="Times New Roman"/>
                <a:cs typeface="Times New Roman"/>
              </a:rPr>
              <a:t>đảm </a:t>
            </a:r>
            <a:r>
              <a:rPr sz="1200" dirty="0">
                <a:latin typeface="Times New Roman"/>
                <a:cs typeface="Times New Roman"/>
              </a:rPr>
              <a:t>an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toàn;</a:t>
            </a:r>
          </a:p>
          <a:p>
            <a:pPr marL="12700" marR="73025" lvl="2" indent="456565">
              <a:lnSpc>
                <a:spcPct val="110000"/>
              </a:lnSpc>
              <a:spcBef>
                <a:spcPts val="600"/>
              </a:spcBef>
              <a:buAutoNum type="arabicPeriod"/>
              <a:tabLst>
                <a:tab pos="629920" algn="l"/>
              </a:tabLst>
            </a:pPr>
            <a:r>
              <a:rPr sz="1200" dirty="0">
                <a:latin typeface="Times New Roman"/>
                <a:cs typeface="Times New Roman"/>
              </a:rPr>
              <a:t>Có biện </a:t>
            </a:r>
            <a:r>
              <a:rPr sz="1200" spc="-5" dirty="0">
                <a:latin typeface="Times New Roman"/>
                <a:cs typeface="Times New Roman"/>
              </a:rPr>
              <a:t>pháp bảo </a:t>
            </a:r>
            <a:r>
              <a:rPr sz="1200" dirty="0">
                <a:latin typeface="Times New Roman"/>
                <a:cs typeface="Times New Roman"/>
              </a:rPr>
              <a:t>vệ tính </a:t>
            </a:r>
            <a:r>
              <a:rPr sz="1200" spc="-5" dirty="0">
                <a:latin typeface="Times New Roman"/>
                <a:cs typeface="Times New Roman"/>
              </a:rPr>
              <a:t>mạng, </a:t>
            </a:r>
            <a:r>
              <a:rPr sz="1200" dirty="0">
                <a:latin typeface="Times New Roman"/>
                <a:cs typeface="Times New Roman"/>
              </a:rPr>
              <a:t>sức </a:t>
            </a:r>
            <a:r>
              <a:rPr sz="1200" spc="-5" dirty="0">
                <a:latin typeface="Times New Roman"/>
                <a:cs typeface="Times New Roman"/>
              </a:rPr>
              <a:t>khỏe, </a:t>
            </a:r>
            <a:r>
              <a:rPr sz="1200" dirty="0">
                <a:latin typeface="Times New Roman"/>
                <a:cs typeface="Times New Roman"/>
              </a:rPr>
              <a:t>tài sản </a:t>
            </a:r>
            <a:r>
              <a:rPr sz="1200" spc="-5" dirty="0">
                <a:latin typeface="Times New Roman"/>
                <a:cs typeface="Times New Roman"/>
              </a:rPr>
              <a:t>của hành </a:t>
            </a:r>
            <a:r>
              <a:rPr sz="1200" dirty="0">
                <a:latin typeface="Times New Roman"/>
                <a:cs typeface="Times New Roman"/>
              </a:rPr>
              <a:t>khách đi xe, </a:t>
            </a:r>
            <a:r>
              <a:rPr sz="1200" spc="-5" dirty="0">
                <a:latin typeface="Times New Roman"/>
                <a:cs typeface="Times New Roman"/>
              </a:rPr>
              <a:t>giữ gìn  trật </a:t>
            </a:r>
            <a:r>
              <a:rPr sz="1200" dirty="0">
                <a:latin typeface="Times New Roman"/>
                <a:cs typeface="Times New Roman"/>
              </a:rPr>
              <a:t>tự, vệ </a:t>
            </a:r>
            <a:r>
              <a:rPr sz="1200" spc="-5" dirty="0">
                <a:latin typeface="Times New Roman"/>
                <a:cs typeface="Times New Roman"/>
              </a:rPr>
              <a:t>sinh </a:t>
            </a:r>
            <a:r>
              <a:rPr sz="1200" dirty="0">
                <a:latin typeface="Times New Roman"/>
                <a:cs typeface="Times New Roman"/>
              </a:rPr>
              <a:t>trong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xe;</a:t>
            </a:r>
          </a:p>
          <a:p>
            <a:pPr marL="621665" lvl="2" indent="-15303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622300" algn="l"/>
              </a:tabLst>
            </a:pPr>
            <a:r>
              <a:rPr sz="1200" spc="-5" dirty="0">
                <a:latin typeface="Times New Roman"/>
                <a:cs typeface="Times New Roman"/>
              </a:rPr>
              <a:t>Đóng cửa </a:t>
            </a:r>
            <a:r>
              <a:rPr sz="1200" dirty="0">
                <a:latin typeface="Times New Roman"/>
                <a:cs typeface="Times New Roman"/>
              </a:rPr>
              <a:t>lên xuống của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 trong khi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chạy.</a:t>
            </a:r>
            <a:endParaRPr sz="1200" dirty="0">
              <a:latin typeface="Times New Roman"/>
              <a:cs typeface="Times New Roman"/>
            </a:endParaRPr>
          </a:p>
          <a:p>
            <a:pPr marL="278765" lvl="1" indent="-266700">
              <a:lnSpc>
                <a:spcPct val="100000"/>
              </a:lnSpc>
              <a:spcBef>
                <a:spcPts val="760"/>
              </a:spcBef>
              <a:buAutoNum type="arabicPeriod" startAt="5"/>
              <a:tabLst>
                <a:tab pos="279400" algn="l"/>
              </a:tabLst>
            </a:pPr>
            <a:r>
              <a:rPr sz="1200" spc="-5" dirty="0">
                <a:latin typeface="Times New Roman"/>
                <a:cs typeface="Times New Roman"/>
              </a:rPr>
              <a:t>QUYỀN VÀ NGHĨA </a:t>
            </a:r>
            <a:r>
              <a:rPr sz="1200" dirty="0">
                <a:latin typeface="Times New Roman"/>
                <a:cs typeface="Times New Roman"/>
              </a:rPr>
              <a:t>VỤ </a:t>
            </a:r>
            <a:r>
              <a:rPr sz="1200" spc="-5" dirty="0">
                <a:latin typeface="Times New Roman"/>
                <a:cs typeface="Times New Roman"/>
              </a:rPr>
              <a:t>CỦA HÀNH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KHÁCH</a:t>
            </a:r>
            <a:endParaRPr sz="1200" dirty="0">
              <a:latin typeface="Times New Roman"/>
              <a:cs typeface="Times New Roman"/>
            </a:endParaRPr>
          </a:p>
          <a:p>
            <a:pPr marL="621665" lvl="2" indent="-15303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622300" algn="l"/>
              </a:tabLst>
            </a:pPr>
            <a:r>
              <a:rPr sz="1200" spc="-5" dirty="0">
                <a:latin typeface="Times New Roman"/>
                <a:cs typeface="Times New Roman"/>
              </a:rPr>
              <a:t>Hành khách có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-5" dirty="0">
                <a:latin typeface="Times New Roman"/>
                <a:cs typeface="Times New Roman"/>
              </a:rPr>
              <a:t>quyền </a:t>
            </a:r>
            <a:r>
              <a:rPr sz="1200" dirty="0">
                <a:latin typeface="Times New Roman"/>
                <a:cs typeface="Times New Roman"/>
              </a:rPr>
              <a:t>sau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đây:</a:t>
            </a:r>
            <a:endParaRPr sz="1200" dirty="0">
              <a:latin typeface="Times New Roman"/>
              <a:cs typeface="Times New Roman"/>
            </a:endParaRPr>
          </a:p>
          <a:p>
            <a:pPr marL="12700" marR="70485" indent="456565">
              <a:lnSpc>
                <a:spcPct val="110000"/>
              </a:lnSpc>
              <a:spcBef>
                <a:spcPts val="600"/>
              </a:spcBef>
              <a:buAutoNum type="alphaLcParenR"/>
              <a:tabLst>
                <a:tab pos="626110" algn="l"/>
              </a:tabLst>
            </a:pPr>
            <a:r>
              <a:rPr sz="1200" spc="-85" dirty="0" smtClean="0">
                <a:latin typeface="Times New Roman"/>
                <a:cs typeface="Times New Roman"/>
              </a:rPr>
              <a:t>Đ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ợc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vận chuyển </a:t>
            </a:r>
            <a:r>
              <a:rPr sz="1200" dirty="0">
                <a:latin typeface="Times New Roman"/>
                <a:cs typeface="Times New Roman"/>
              </a:rPr>
              <a:t>theo đúng hợp đồng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tải, cam kết </a:t>
            </a:r>
            <a:r>
              <a:rPr sz="1200" dirty="0" err="1">
                <a:latin typeface="Times New Roman"/>
                <a:cs typeface="Times New Roman"/>
              </a:rPr>
              <a:t>của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kinh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doan</a:t>
            </a:r>
            <a:r>
              <a:rPr lang="en-US" sz="1200" dirty="0" err="1" smtClean="0">
                <a:latin typeface="Times New Roman"/>
                <a:cs typeface="Times New Roman"/>
              </a:rPr>
              <a:t>h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vận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tải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về </a:t>
            </a:r>
            <a:r>
              <a:rPr sz="1200" spc="-5" dirty="0" err="1">
                <a:latin typeface="Times New Roman"/>
                <a:cs typeface="Times New Roman"/>
              </a:rPr>
              <a:t>chất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vận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tải;</a:t>
            </a:r>
          </a:p>
          <a:p>
            <a:pPr marL="12700" marR="68580" indent="456565">
              <a:lnSpc>
                <a:spcPct val="110000"/>
              </a:lnSpc>
              <a:spcBef>
                <a:spcPts val="610"/>
              </a:spcBef>
              <a:buAutoNum type="alphaLcParenR"/>
              <a:tabLst>
                <a:tab pos="636270" algn="l"/>
              </a:tabLst>
            </a:pPr>
            <a:r>
              <a:rPr sz="1200" spc="-85" dirty="0" smtClean="0">
                <a:latin typeface="Times New Roman"/>
                <a:cs typeface="Times New Roman"/>
              </a:rPr>
              <a:t>Đ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ợc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miễn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c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ớc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hành </a:t>
            </a:r>
            <a:r>
              <a:rPr sz="1200" spc="5" dirty="0">
                <a:latin typeface="Times New Roman"/>
                <a:cs typeface="Times New Roman"/>
              </a:rPr>
              <a:t>lý </a:t>
            </a:r>
            <a:r>
              <a:rPr sz="1200" dirty="0">
                <a:latin typeface="Times New Roman"/>
                <a:cs typeface="Times New Roman"/>
              </a:rPr>
              <a:t>với </a:t>
            </a:r>
            <a:r>
              <a:rPr sz="1200" dirty="0" err="1">
                <a:latin typeface="Times New Roman"/>
                <a:cs typeface="Times New Roman"/>
              </a:rPr>
              <a:t>trọng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không quá 20 </a:t>
            </a:r>
            <a:r>
              <a:rPr sz="1200" spc="5" dirty="0">
                <a:latin typeface="Times New Roman"/>
                <a:cs typeface="Times New Roman"/>
              </a:rPr>
              <a:t>kg </a:t>
            </a:r>
            <a:r>
              <a:rPr sz="1200" dirty="0">
                <a:latin typeface="Times New Roman"/>
                <a:cs typeface="Times New Roman"/>
              </a:rPr>
              <a:t>và với </a:t>
            </a:r>
            <a:r>
              <a:rPr sz="1200" dirty="0" err="1">
                <a:latin typeface="Times New Roman"/>
                <a:cs typeface="Times New Roman"/>
              </a:rPr>
              <a:t>kích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phù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hợp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với </a:t>
            </a:r>
            <a:r>
              <a:rPr sz="1200" spc="-5" dirty="0">
                <a:latin typeface="Times New Roman"/>
                <a:cs typeface="Times New Roman"/>
              </a:rPr>
              <a:t>thiết </a:t>
            </a:r>
            <a:r>
              <a:rPr sz="1200" dirty="0">
                <a:latin typeface="Times New Roman"/>
                <a:cs typeface="Times New Roman"/>
              </a:rPr>
              <a:t>kế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xe;</a:t>
            </a:r>
          </a:p>
          <a:p>
            <a:pPr marL="469265">
              <a:lnSpc>
                <a:spcPct val="100000"/>
              </a:lnSpc>
              <a:spcBef>
                <a:spcPts val="745"/>
              </a:spcBef>
            </a:pPr>
            <a:r>
              <a:rPr sz="1200" dirty="0">
                <a:latin typeface="Times New Roman"/>
                <a:cs typeface="Times New Roman"/>
              </a:rPr>
              <a:t>2. </a:t>
            </a:r>
            <a:r>
              <a:rPr sz="1200" spc="-5" dirty="0">
                <a:latin typeface="Times New Roman"/>
                <a:cs typeface="Times New Roman"/>
              </a:rPr>
              <a:t>Hành khách có </a:t>
            </a:r>
            <a:r>
              <a:rPr sz="1200" dirty="0">
                <a:latin typeface="Times New Roman"/>
                <a:cs typeface="Times New Roman"/>
              </a:rPr>
              <a:t>các nghĩa vụ </a:t>
            </a:r>
            <a:r>
              <a:rPr sz="1200" spc="-5" dirty="0">
                <a:latin typeface="Times New Roman"/>
                <a:cs typeface="Times New Roman"/>
              </a:rPr>
              <a:t>sau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đây:</a:t>
            </a:r>
            <a:endParaRPr sz="1200" dirty="0">
              <a:latin typeface="Times New Roman"/>
              <a:cs typeface="Times New Roman"/>
            </a:endParaRPr>
          </a:p>
          <a:p>
            <a:pPr marL="625475" indent="-156845" algn="just">
              <a:lnSpc>
                <a:spcPct val="100000"/>
              </a:lnSpc>
              <a:spcBef>
                <a:spcPts val="745"/>
              </a:spcBef>
              <a:buAutoNum type="alphaLcParenR"/>
              <a:tabLst>
                <a:tab pos="626110" algn="l"/>
              </a:tabLst>
            </a:pPr>
            <a:r>
              <a:rPr sz="1200" spc="-5" dirty="0">
                <a:latin typeface="Times New Roman"/>
                <a:cs typeface="Times New Roman"/>
              </a:rPr>
              <a:t>Mua </a:t>
            </a:r>
            <a:r>
              <a:rPr sz="1200" dirty="0">
                <a:latin typeface="Times New Roman"/>
                <a:cs typeface="Times New Roman"/>
              </a:rPr>
              <a:t>vé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 err="1">
                <a:latin typeface="Times New Roman"/>
                <a:cs typeface="Times New Roman"/>
              </a:rPr>
              <a:t>trả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c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phí vận </a:t>
            </a:r>
            <a:r>
              <a:rPr sz="1200" spc="-5" dirty="0">
                <a:latin typeface="Times New Roman"/>
                <a:cs typeface="Times New Roman"/>
              </a:rPr>
              <a:t>tải </a:t>
            </a:r>
            <a:r>
              <a:rPr sz="1200" dirty="0">
                <a:latin typeface="Times New Roman"/>
                <a:cs typeface="Times New Roman"/>
              </a:rPr>
              <a:t>hành </a:t>
            </a:r>
            <a:r>
              <a:rPr sz="1200" spc="5" dirty="0">
                <a:latin typeface="Times New Roman"/>
                <a:cs typeface="Times New Roman"/>
              </a:rPr>
              <a:t>lý </a:t>
            </a:r>
            <a:r>
              <a:rPr sz="1200" dirty="0">
                <a:latin typeface="Times New Roman"/>
                <a:cs typeface="Times New Roman"/>
              </a:rPr>
              <a:t>mang theo quá mức </a:t>
            </a:r>
            <a:r>
              <a:rPr sz="1200" spc="5" dirty="0">
                <a:latin typeface="Times New Roman"/>
                <a:cs typeface="Times New Roman"/>
              </a:rPr>
              <a:t>quy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định;</a:t>
            </a:r>
          </a:p>
          <a:p>
            <a:pPr marL="12700" marR="66675" indent="456565" algn="just">
              <a:lnSpc>
                <a:spcPct val="110000"/>
              </a:lnSpc>
              <a:spcBef>
                <a:spcPts val="615"/>
              </a:spcBef>
              <a:buAutoNum type="alphaLcParenR"/>
              <a:tabLst>
                <a:tab pos="648335" algn="l"/>
              </a:tabLst>
            </a:pPr>
            <a:r>
              <a:rPr sz="1200" dirty="0">
                <a:latin typeface="Times New Roman"/>
                <a:cs typeface="Times New Roman"/>
              </a:rPr>
              <a:t>Có mặt tại nơi xuất phát đúng thời </a:t>
            </a:r>
            <a:r>
              <a:rPr sz="1200" spc="-5" dirty="0">
                <a:latin typeface="Times New Roman"/>
                <a:cs typeface="Times New Roman"/>
              </a:rPr>
              <a:t>gian </a:t>
            </a:r>
            <a:r>
              <a:rPr sz="1200" spc="5" dirty="0">
                <a:latin typeface="Times New Roman"/>
                <a:cs typeface="Times New Roman"/>
              </a:rPr>
              <a:t>đã </a:t>
            </a:r>
            <a:r>
              <a:rPr sz="1200" dirty="0">
                <a:latin typeface="Times New Roman"/>
                <a:cs typeface="Times New Roman"/>
              </a:rPr>
              <a:t>thỏa thuận; chấp hành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về  </a:t>
            </a:r>
            <a:r>
              <a:rPr sz="1200" spc="-5" dirty="0">
                <a:latin typeface="Times New Roman"/>
                <a:cs typeface="Times New Roman"/>
              </a:rPr>
              <a:t>vận chuyển; </a:t>
            </a:r>
            <a:r>
              <a:rPr sz="1200" dirty="0">
                <a:latin typeface="Times New Roman"/>
                <a:cs typeface="Times New Roman"/>
              </a:rPr>
              <a:t>thực hiện </a:t>
            </a:r>
            <a:r>
              <a:rPr sz="1200" dirty="0" err="1">
                <a:latin typeface="Times New Roman"/>
                <a:cs typeface="Times New Roman"/>
              </a:rPr>
              <a:t>đúng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dẫn của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-5" dirty="0">
                <a:latin typeface="Times New Roman"/>
                <a:cs typeface="Times New Roman"/>
              </a:rPr>
              <a:t>xe, nhân </a:t>
            </a:r>
            <a:r>
              <a:rPr sz="1200" dirty="0">
                <a:latin typeface="Times New Roman"/>
                <a:cs typeface="Times New Roman"/>
              </a:rPr>
              <a:t>viên phục vụ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về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-70" dirty="0">
                <a:latin typeface="Times New Roman"/>
                <a:cs typeface="Times New Roman"/>
              </a:rPr>
              <a:t>quy  </a:t>
            </a:r>
            <a:r>
              <a:rPr sz="1200" dirty="0">
                <a:latin typeface="Times New Roman"/>
                <a:cs typeface="Times New Roman"/>
              </a:rPr>
              <a:t>định bảo </a:t>
            </a:r>
            <a:r>
              <a:rPr sz="1200" spc="-5" dirty="0">
                <a:latin typeface="Times New Roman"/>
                <a:cs typeface="Times New Roman"/>
              </a:rPr>
              <a:t>đảm trật </a:t>
            </a:r>
            <a:r>
              <a:rPr sz="1200" dirty="0">
                <a:latin typeface="Times New Roman"/>
                <a:cs typeface="Times New Roman"/>
              </a:rPr>
              <a:t>tự,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toàn </a:t>
            </a:r>
            <a:r>
              <a:rPr sz="1200" spc="-5" dirty="0">
                <a:latin typeface="Times New Roman"/>
                <a:cs typeface="Times New Roman"/>
              </a:rPr>
              <a:t>giao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thông;</a:t>
            </a:r>
            <a:endParaRPr sz="1200" dirty="0">
              <a:latin typeface="Times New Roman"/>
              <a:cs typeface="Times New Roman"/>
            </a:endParaRPr>
          </a:p>
          <a:p>
            <a:pPr marL="625475" indent="-156845" algn="just">
              <a:lnSpc>
                <a:spcPct val="100000"/>
              </a:lnSpc>
              <a:spcBef>
                <a:spcPts val="740"/>
              </a:spcBef>
              <a:buAutoNum type="alphaLcParenR"/>
              <a:tabLst>
                <a:tab pos="626110" algn="l"/>
              </a:tabLst>
            </a:pPr>
            <a:r>
              <a:rPr sz="1200" dirty="0">
                <a:latin typeface="Times New Roman"/>
                <a:cs typeface="Times New Roman"/>
              </a:rPr>
              <a:t>Không mang theo hành </a:t>
            </a:r>
            <a:r>
              <a:rPr sz="1200" spc="-5" dirty="0">
                <a:latin typeface="Times New Roman"/>
                <a:cs typeface="Times New Roman"/>
              </a:rPr>
              <a:t>lý, </a:t>
            </a:r>
            <a:r>
              <a:rPr sz="1200" dirty="0">
                <a:latin typeface="Times New Roman"/>
                <a:cs typeface="Times New Roman"/>
              </a:rPr>
              <a:t>hàng hóa mà </a:t>
            </a:r>
            <a:r>
              <a:rPr sz="1200" spc="-5" dirty="0">
                <a:latin typeface="Times New Roman"/>
                <a:cs typeface="Times New Roman"/>
              </a:rPr>
              <a:t>pháp </a:t>
            </a:r>
            <a:r>
              <a:rPr sz="1200" dirty="0">
                <a:latin typeface="Times New Roman"/>
                <a:cs typeface="Times New Roman"/>
              </a:rPr>
              <a:t>luật </a:t>
            </a:r>
            <a:r>
              <a:rPr sz="1200" spc="-5" dirty="0" err="1">
                <a:latin typeface="Times New Roman"/>
                <a:cs typeface="Times New Roman"/>
              </a:rPr>
              <a:t>cấm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14" dirty="0" smtClean="0">
                <a:latin typeface="Times New Roman"/>
                <a:cs typeface="Times New Roman"/>
              </a:rPr>
              <a:t>l</a:t>
            </a:r>
            <a:r>
              <a:rPr lang="vi-VN" sz="1200" spc="-114" dirty="0" smtClean="0">
                <a:latin typeface="Times New Roman"/>
                <a:cs typeface="Times New Roman"/>
              </a:rPr>
              <a:t>ư</a:t>
            </a:r>
            <a:r>
              <a:rPr sz="1200" spc="-114" dirty="0" smtClean="0">
                <a:latin typeface="Times New Roman"/>
                <a:cs typeface="Times New Roman"/>
              </a:rPr>
              <a:t>u</a:t>
            </a:r>
            <a:r>
              <a:rPr sz="1200" spc="-4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thông.</a:t>
            </a:r>
            <a:endParaRPr sz="1200" dirty="0">
              <a:latin typeface="Times New Roman"/>
              <a:cs typeface="Times New Roman"/>
            </a:endParaRPr>
          </a:p>
          <a:p>
            <a:pPr marL="278765" lvl="1" indent="-266700">
              <a:lnSpc>
                <a:spcPct val="100000"/>
              </a:lnSpc>
              <a:spcBef>
                <a:spcPts val="760"/>
              </a:spcBef>
              <a:buAutoNum type="arabicPeriod" startAt="7"/>
              <a:tabLst>
                <a:tab pos="279400" algn="l"/>
              </a:tabLst>
            </a:pP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HOÁ </a:t>
            </a:r>
            <a:r>
              <a:rPr sz="1200" spc="-5" dirty="0">
                <a:latin typeface="Times New Roman"/>
                <a:cs typeface="Times New Roman"/>
              </a:rPr>
              <a:t>BẰNG XE Ô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TÔ</a:t>
            </a:r>
          </a:p>
          <a:p>
            <a:pPr marL="621665" lvl="2" indent="-153035">
              <a:lnSpc>
                <a:spcPct val="100000"/>
              </a:lnSpc>
              <a:spcBef>
                <a:spcPts val="740"/>
              </a:spcBef>
              <a:buAutoNum type="arabicPeriod"/>
              <a:tabLst>
                <a:tab pos="622300" algn="l"/>
              </a:tabLst>
            </a:pPr>
            <a:r>
              <a:rPr sz="1200" spc="-5" dirty="0">
                <a:latin typeface="Times New Roman"/>
                <a:cs typeface="Times New Roman"/>
              </a:rPr>
              <a:t>Việc vận chuyển </a:t>
            </a:r>
            <a:r>
              <a:rPr sz="1200" dirty="0">
                <a:latin typeface="Times New Roman"/>
                <a:cs typeface="Times New Roman"/>
              </a:rPr>
              <a:t>hàng hóa bằng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phải chấp </a:t>
            </a:r>
            <a:r>
              <a:rPr sz="1200" spc="-5" dirty="0">
                <a:latin typeface="Times New Roman"/>
                <a:cs typeface="Times New Roman"/>
              </a:rPr>
              <a:t>hành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spc="-5" dirty="0">
                <a:latin typeface="Times New Roman"/>
                <a:cs typeface="Times New Roman"/>
              </a:rPr>
              <a:t>sau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đây:</a:t>
            </a:r>
            <a:endParaRPr sz="1200" dirty="0">
              <a:latin typeface="Times New Roman"/>
              <a:cs typeface="Times New Roman"/>
            </a:endParaRPr>
          </a:p>
          <a:p>
            <a:pPr marL="625475" indent="-156845">
              <a:lnSpc>
                <a:spcPct val="100000"/>
              </a:lnSpc>
              <a:spcBef>
                <a:spcPts val="745"/>
              </a:spcBef>
              <a:buAutoNum type="alphaLcParenR"/>
              <a:tabLst>
                <a:tab pos="626110" algn="l"/>
              </a:tabLst>
            </a:pP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vận </a:t>
            </a:r>
            <a:r>
              <a:rPr sz="1200" spc="-5" dirty="0">
                <a:latin typeface="Times New Roman"/>
                <a:cs typeface="Times New Roman"/>
              </a:rPr>
              <a:t>chuyển trên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 err="1">
                <a:latin typeface="Times New Roman"/>
                <a:cs typeface="Times New Roman"/>
              </a:rPr>
              <a:t>phải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xếp </a:t>
            </a:r>
            <a:r>
              <a:rPr sz="1200" spc="-5" dirty="0">
                <a:latin typeface="Times New Roman"/>
                <a:cs typeface="Times New Roman"/>
              </a:rPr>
              <a:t>đặt gọn gàng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chằng buộc chắc</a:t>
            </a:r>
            <a:r>
              <a:rPr sz="1200" spc="-1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chắn;</a:t>
            </a:r>
            <a:endParaRPr sz="1200" dirty="0">
              <a:latin typeface="Times New Roman"/>
              <a:cs typeface="Times New Roman"/>
            </a:endParaRPr>
          </a:p>
          <a:p>
            <a:pPr marL="634365" indent="-165735" algn="just">
              <a:lnSpc>
                <a:spcPct val="100000"/>
              </a:lnSpc>
              <a:spcBef>
                <a:spcPts val="745"/>
              </a:spcBef>
              <a:buAutoNum type="alphaLcParenR"/>
              <a:tabLst>
                <a:tab pos="635000" algn="l"/>
              </a:tabLst>
            </a:pPr>
            <a:r>
              <a:rPr sz="1200" spc="-5" dirty="0">
                <a:latin typeface="Times New Roman"/>
                <a:cs typeface="Times New Roman"/>
              </a:rPr>
              <a:t>Khi vận chuyển </a:t>
            </a:r>
            <a:r>
              <a:rPr sz="1200" dirty="0">
                <a:latin typeface="Times New Roman"/>
                <a:cs typeface="Times New Roman"/>
              </a:rPr>
              <a:t>hàng rời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che </a:t>
            </a:r>
            <a:r>
              <a:rPr sz="1200" spc="-5" dirty="0">
                <a:latin typeface="Times New Roman"/>
                <a:cs typeface="Times New Roman"/>
              </a:rPr>
              <a:t>đậy,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5" dirty="0">
                <a:latin typeface="Times New Roman"/>
                <a:cs typeface="Times New Roman"/>
              </a:rPr>
              <a:t>để </a:t>
            </a:r>
            <a:r>
              <a:rPr sz="1200" spc="-5" dirty="0">
                <a:latin typeface="Times New Roman"/>
                <a:cs typeface="Times New Roman"/>
              </a:rPr>
              <a:t>rơi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vãi.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745"/>
              </a:spcBef>
            </a:pPr>
            <a:r>
              <a:rPr sz="1200" dirty="0">
                <a:latin typeface="Times New Roman"/>
                <a:cs typeface="Times New Roman"/>
              </a:rPr>
              <a:t>2. </a:t>
            </a:r>
            <a:r>
              <a:rPr sz="1200" spc="-5" dirty="0" err="1">
                <a:latin typeface="Times New Roman"/>
                <a:cs typeface="Times New Roman"/>
              </a:rPr>
              <a:t>Không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đ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ợc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thực hiện các </a:t>
            </a:r>
            <a:r>
              <a:rPr sz="1200" dirty="0">
                <a:latin typeface="Times New Roman"/>
                <a:cs typeface="Times New Roman"/>
              </a:rPr>
              <a:t>hành vi </a:t>
            </a:r>
            <a:r>
              <a:rPr sz="1200" spc="-5" dirty="0">
                <a:latin typeface="Times New Roman"/>
                <a:cs typeface="Times New Roman"/>
              </a:rPr>
              <a:t>sau</a:t>
            </a:r>
            <a:r>
              <a:rPr sz="1200" spc="-1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đây:</a:t>
            </a:r>
            <a:endParaRPr sz="1200" dirty="0">
              <a:latin typeface="Times New Roman"/>
              <a:cs typeface="Times New Roman"/>
            </a:endParaRPr>
          </a:p>
          <a:p>
            <a:pPr marL="625475" indent="-156845">
              <a:lnSpc>
                <a:spcPct val="100000"/>
              </a:lnSpc>
              <a:spcBef>
                <a:spcPts val="755"/>
              </a:spcBef>
              <a:buAutoNum type="alphaLcParenR"/>
              <a:tabLst>
                <a:tab pos="626110" algn="l"/>
              </a:tabLst>
            </a:pPr>
            <a:r>
              <a:rPr sz="1200" dirty="0">
                <a:latin typeface="Times New Roman"/>
                <a:cs typeface="Times New Roman"/>
              </a:rPr>
              <a:t>Chở </a:t>
            </a:r>
            <a:r>
              <a:rPr sz="1200" dirty="0" err="1">
                <a:latin typeface="Times New Roman"/>
                <a:cs typeface="Times New Roman"/>
              </a:rPr>
              <a:t>hàng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v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ợt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quá trọng </a:t>
            </a:r>
            <a:r>
              <a:rPr sz="1200" spc="-5" dirty="0">
                <a:latin typeface="Times New Roman"/>
                <a:cs typeface="Times New Roman"/>
              </a:rPr>
              <a:t>tải thiết </a:t>
            </a:r>
            <a:r>
              <a:rPr sz="1200" dirty="0">
                <a:latin typeface="Times New Roman"/>
                <a:cs typeface="Times New Roman"/>
              </a:rPr>
              <a:t>kế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quá </a:t>
            </a:r>
            <a:r>
              <a:rPr sz="1200" dirty="0" err="1">
                <a:latin typeface="Times New Roman"/>
                <a:cs typeface="Times New Roman"/>
              </a:rPr>
              <a:t>kích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giới hạn cho </a:t>
            </a:r>
            <a:r>
              <a:rPr sz="1200" dirty="0">
                <a:latin typeface="Times New Roman"/>
                <a:cs typeface="Times New Roman"/>
              </a:rPr>
              <a:t>phép của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xe;</a:t>
            </a:r>
          </a:p>
          <a:p>
            <a:pPr marL="634365" indent="-165735">
              <a:lnSpc>
                <a:spcPct val="100000"/>
              </a:lnSpc>
              <a:spcBef>
                <a:spcPts val="745"/>
              </a:spcBef>
              <a:buAutoNum type="alphaLcParenR"/>
              <a:tabLst>
                <a:tab pos="635000" algn="l"/>
              </a:tabLst>
            </a:pPr>
            <a:r>
              <a:rPr sz="1200" dirty="0" err="1">
                <a:latin typeface="Times New Roman"/>
                <a:cs typeface="Times New Roman"/>
              </a:rPr>
              <a:t>Chở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ng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ời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trong thùng xe, </a:t>
            </a:r>
            <a:r>
              <a:rPr sz="1200" dirty="0" err="1">
                <a:latin typeface="Times New Roman"/>
                <a:cs typeface="Times New Roman"/>
              </a:rPr>
              <a:t>trừ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spc="-5" dirty="0">
                <a:latin typeface="Times New Roman"/>
                <a:cs typeface="Times New Roman"/>
              </a:rPr>
              <a:t>tại </a:t>
            </a:r>
            <a:r>
              <a:rPr sz="1200" dirty="0">
                <a:latin typeface="Times New Roman"/>
                <a:cs typeface="Times New Roman"/>
              </a:rPr>
              <a:t>mục 2.13 </a:t>
            </a:r>
            <a:r>
              <a:rPr sz="1200" spc="-55" dirty="0" err="1" smtClean="0">
                <a:latin typeface="Times New Roman"/>
                <a:cs typeface="Times New Roman"/>
              </a:rPr>
              <a:t>ch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II </a:t>
            </a:r>
            <a:r>
              <a:rPr sz="1200" spc="-5" dirty="0">
                <a:latin typeface="Times New Roman"/>
                <a:cs typeface="Times New Roman"/>
              </a:rPr>
              <a:t>phần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275" dirty="0">
                <a:latin typeface="Times New Roman"/>
                <a:cs typeface="Times New Roman"/>
              </a:rPr>
              <a:t>I.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32</a:t>
            </a:fld>
            <a:endParaRPr spc="-35" dirty="0"/>
          </a:p>
        </p:txBody>
      </p:sp>
      <p:sp>
        <p:nvSpPr>
          <p:cNvPr id="2" name="object 2"/>
          <p:cNvSpPr txBox="1"/>
          <p:nvPr/>
        </p:nvSpPr>
        <p:spPr>
          <a:xfrm>
            <a:off x="1247952" y="856234"/>
            <a:ext cx="5608955" cy="8804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620" indent="456565">
              <a:lnSpc>
                <a:spcPct val="11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3. </a:t>
            </a:r>
            <a:r>
              <a:rPr sz="1200" spc="-5" dirty="0" err="1">
                <a:latin typeface="Times New Roman"/>
                <a:cs typeface="Times New Roman"/>
              </a:rPr>
              <a:t>Bộ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ởng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Bộ </a:t>
            </a:r>
            <a:r>
              <a:rPr sz="1200" dirty="0">
                <a:latin typeface="Times New Roman"/>
                <a:cs typeface="Times New Roman"/>
              </a:rPr>
              <a:t>Giao thông vận </a:t>
            </a:r>
            <a:r>
              <a:rPr sz="1200" spc="-5" dirty="0">
                <a:latin typeface="Times New Roman"/>
                <a:cs typeface="Times New Roman"/>
              </a:rPr>
              <a:t>tải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về tổ </a:t>
            </a:r>
            <a:r>
              <a:rPr sz="1200" spc="-5" dirty="0">
                <a:latin typeface="Times New Roman"/>
                <a:cs typeface="Times New Roman"/>
              </a:rPr>
              <a:t>chức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quản </a:t>
            </a:r>
            <a:r>
              <a:rPr sz="1200" spc="10" dirty="0">
                <a:latin typeface="Times New Roman"/>
                <a:cs typeface="Times New Roman"/>
              </a:rPr>
              <a:t>lý </a:t>
            </a:r>
            <a:r>
              <a:rPr sz="1200" spc="-5" dirty="0">
                <a:latin typeface="Times New Roman"/>
                <a:cs typeface="Times New Roman"/>
              </a:rPr>
              <a:t>hoạt </a:t>
            </a:r>
            <a:r>
              <a:rPr sz="1200" dirty="0">
                <a:latin typeface="Times New Roman"/>
                <a:cs typeface="Times New Roman"/>
              </a:rPr>
              <a:t>động </a:t>
            </a:r>
            <a:r>
              <a:rPr sz="1200" spc="-55" dirty="0">
                <a:latin typeface="Times New Roman"/>
                <a:cs typeface="Times New Roman"/>
              </a:rPr>
              <a:t>vận  </a:t>
            </a:r>
            <a:r>
              <a:rPr sz="1200" spc="-5" dirty="0">
                <a:latin typeface="Times New Roman"/>
                <a:cs typeface="Times New Roman"/>
              </a:rPr>
              <a:t>tải </a:t>
            </a:r>
            <a:r>
              <a:rPr sz="1200" dirty="0">
                <a:latin typeface="Times New Roman"/>
                <a:cs typeface="Times New Roman"/>
              </a:rPr>
              <a:t>hàng hóa bằng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tô.</a:t>
            </a:r>
          </a:p>
          <a:p>
            <a:pPr marL="278765" lvl="1" indent="-266700">
              <a:lnSpc>
                <a:spcPct val="100000"/>
              </a:lnSpc>
              <a:spcBef>
                <a:spcPts val="740"/>
              </a:spcBef>
              <a:buAutoNum type="arabicPeriod" startAt="8"/>
              <a:tabLst>
                <a:tab pos="279400" algn="l"/>
              </a:tabLst>
            </a:pPr>
            <a:r>
              <a:rPr sz="1200" spc="-5" dirty="0">
                <a:latin typeface="Times New Roman"/>
                <a:cs typeface="Times New Roman"/>
              </a:rPr>
              <a:t>QUYỀN VÀ NGHĨA VỤ CỦA </a:t>
            </a:r>
            <a:r>
              <a:rPr sz="1200" spc="-5" dirty="0" smtClean="0">
                <a:latin typeface="Times New Roman"/>
                <a:cs typeface="Times New Roman"/>
              </a:rPr>
              <a:t>NG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ỜI </a:t>
            </a:r>
            <a:r>
              <a:rPr sz="1200" spc="-5" dirty="0">
                <a:latin typeface="Times New Roman"/>
                <a:cs typeface="Times New Roman"/>
              </a:rPr>
              <a:t>KINH DOANH 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HOÁ</a:t>
            </a:r>
          </a:p>
          <a:p>
            <a:pPr marL="621665" lvl="2" indent="-153035">
              <a:lnSpc>
                <a:spcPct val="100000"/>
              </a:lnSpc>
              <a:spcBef>
                <a:spcPts val="760"/>
              </a:spcBef>
              <a:buAutoNum type="arabicPeriod"/>
              <a:tabLst>
                <a:tab pos="622300" algn="l"/>
              </a:tabLst>
            </a:pP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kinh </a:t>
            </a:r>
            <a:r>
              <a:rPr sz="1200" spc="-5" dirty="0">
                <a:latin typeface="Times New Roman"/>
                <a:cs typeface="Times New Roman"/>
              </a:rPr>
              <a:t>doanh </a:t>
            </a:r>
            <a:r>
              <a:rPr sz="1200" dirty="0">
                <a:latin typeface="Times New Roman"/>
                <a:cs typeface="Times New Roman"/>
              </a:rPr>
              <a:t>vận tải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hóa </a:t>
            </a:r>
            <a:r>
              <a:rPr sz="1200" spc="-5" dirty="0">
                <a:latin typeface="Times New Roman"/>
                <a:cs typeface="Times New Roman"/>
              </a:rPr>
              <a:t>có các </a:t>
            </a:r>
            <a:r>
              <a:rPr sz="1200" dirty="0">
                <a:latin typeface="Times New Roman"/>
                <a:cs typeface="Times New Roman"/>
              </a:rPr>
              <a:t>quyền </a:t>
            </a:r>
            <a:r>
              <a:rPr sz="1200" spc="-5" dirty="0">
                <a:latin typeface="Times New Roman"/>
                <a:cs typeface="Times New Roman"/>
              </a:rPr>
              <a:t>sau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đây:</a:t>
            </a:r>
            <a:endParaRPr sz="1200" dirty="0">
              <a:latin typeface="Times New Roman"/>
              <a:cs typeface="Times New Roman"/>
            </a:endParaRPr>
          </a:p>
          <a:p>
            <a:pPr marL="12700" marR="6350" indent="456565">
              <a:lnSpc>
                <a:spcPct val="110000"/>
              </a:lnSpc>
              <a:spcBef>
                <a:spcPts val="600"/>
              </a:spcBef>
              <a:buAutoNum type="alphaLcParenR"/>
              <a:tabLst>
                <a:tab pos="636270" algn="l"/>
              </a:tabLst>
            </a:pPr>
            <a:r>
              <a:rPr sz="1200" spc="-15" dirty="0">
                <a:latin typeface="Times New Roman"/>
                <a:cs typeface="Times New Roman"/>
              </a:rPr>
              <a:t>Yêu </a:t>
            </a:r>
            <a:r>
              <a:rPr sz="1200" spc="-10" dirty="0" err="1">
                <a:latin typeface="Times New Roman"/>
                <a:cs typeface="Times New Roman"/>
              </a:rPr>
              <a:t>cầu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ng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ời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thuê vận tải cung cấp </a:t>
            </a:r>
            <a:r>
              <a:rPr sz="1200" spc="-5" dirty="0">
                <a:latin typeface="Times New Roman"/>
                <a:cs typeface="Times New Roman"/>
              </a:rPr>
              <a:t>thông </a:t>
            </a:r>
            <a:r>
              <a:rPr sz="1200" spc="-10" dirty="0">
                <a:latin typeface="Times New Roman"/>
                <a:cs typeface="Times New Roman"/>
              </a:rPr>
              <a:t>tin cần </a:t>
            </a:r>
            <a:r>
              <a:rPr sz="1200" spc="-15" dirty="0">
                <a:latin typeface="Times New Roman"/>
                <a:cs typeface="Times New Roman"/>
              </a:rPr>
              <a:t>thiết </a:t>
            </a:r>
            <a:r>
              <a:rPr sz="1200" spc="-10" dirty="0">
                <a:latin typeface="Times New Roman"/>
                <a:cs typeface="Times New Roman"/>
              </a:rPr>
              <a:t>về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spc="-10" dirty="0">
                <a:latin typeface="Times New Roman"/>
                <a:cs typeface="Times New Roman"/>
              </a:rPr>
              <a:t>hóa </a:t>
            </a:r>
            <a:r>
              <a:rPr sz="1200" dirty="0">
                <a:latin typeface="Times New Roman"/>
                <a:cs typeface="Times New Roman"/>
              </a:rPr>
              <a:t>để </a:t>
            </a:r>
            <a:r>
              <a:rPr sz="1200" spc="-15" dirty="0">
                <a:latin typeface="Times New Roman"/>
                <a:cs typeface="Times New Roman"/>
              </a:rPr>
              <a:t>ghi </a:t>
            </a:r>
            <a:r>
              <a:rPr sz="1200" spc="-40" dirty="0">
                <a:latin typeface="Times New Roman"/>
                <a:cs typeface="Times New Roman"/>
              </a:rPr>
              <a:t>vào  </a:t>
            </a:r>
            <a:r>
              <a:rPr sz="1200" spc="-5" dirty="0">
                <a:latin typeface="Times New Roman"/>
                <a:cs typeface="Times New Roman"/>
              </a:rPr>
              <a:t>giấy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vận</a:t>
            </a:r>
            <a:r>
              <a:rPr sz="1200" spc="-15" dirty="0">
                <a:latin typeface="Times New Roman"/>
                <a:cs typeface="Times New Roman"/>
              </a:rPr>
              <a:t> chuyển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quyền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kiểm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tính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xác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thực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của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thông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tin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đó;</a:t>
            </a:r>
            <a:endParaRPr sz="1200" dirty="0">
              <a:latin typeface="Times New Roman"/>
              <a:cs typeface="Times New Roman"/>
            </a:endParaRPr>
          </a:p>
          <a:p>
            <a:pPr marL="12700" marR="8255" indent="456565">
              <a:lnSpc>
                <a:spcPct val="110800"/>
              </a:lnSpc>
              <a:spcBef>
                <a:spcPts val="585"/>
              </a:spcBef>
              <a:buAutoNum type="alphaLcParenR"/>
              <a:tabLst>
                <a:tab pos="640715" algn="l"/>
              </a:tabLst>
            </a:pPr>
            <a:r>
              <a:rPr sz="1200" spc="-5" dirty="0">
                <a:latin typeface="Times New Roman"/>
                <a:cs typeface="Times New Roman"/>
              </a:rPr>
              <a:t>Yêu </a:t>
            </a:r>
            <a:r>
              <a:rPr sz="1200" dirty="0" err="1">
                <a:latin typeface="Times New Roman"/>
                <a:cs typeface="Times New Roman"/>
              </a:rPr>
              <a:t>cầu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ng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ời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thuê vận tải thanh toán </a:t>
            </a:r>
            <a:r>
              <a:rPr sz="1200" dirty="0" err="1">
                <a:latin typeface="Times New Roman"/>
                <a:cs typeface="Times New Roman"/>
              </a:rPr>
              <a:t>đủ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c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phí vận </a:t>
            </a:r>
            <a:r>
              <a:rPr sz="1200" spc="-5" dirty="0">
                <a:latin typeface="Times New Roman"/>
                <a:cs typeface="Times New Roman"/>
              </a:rPr>
              <a:t>tải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chi </a:t>
            </a:r>
            <a:r>
              <a:rPr sz="1200" dirty="0">
                <a:latin typeface="Times New Roman"/>
                <a:cs typeface="Times New Roman"/>
              </a:rPr>
              <a:t>phí </a:t>
            </a:r>
            <a:r>
              <a:rPr sz="1200" spc="-5" dirty="0">
                <a:latin typeface="Times New Roman"/>
                <a:cs typeface="Times New Roman"/>
              </a:rPr>
              <a:t>phát </a:t>
            </a:r>
            <a:r>
              <a:rPr sz="1200" spc="-70" dirty="0">
                <a:latin typeface="Times New Roman"/>
                <a:cs typeface="Times New Roman"/>
              </a:rPr>
              <a:t>sinh;  </a:t>
            </a:r>
            <a:r>
              <a:rPr sz="1200" spc="-10" dirty="0">
                <a:latin typeface="Times New Roman"/>
                <a:cs typeface="Times New Roman"/>
              </a:rPr>
              <a:t>yêu </a:t>
            </a:r>
            <a:r>
              <a:rPr sz="1200" spc="-5" dirty="0" err="1">
                <a:latin typeface="Times New Roman"/>
                <a:cs typeface="Times New Roman"/>
              </a:rPr>
              <a:t>cầu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ng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ời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thuê vận </a:t>
            </a:r>
            <a:r>
              <a:rPr sz="1200" spc="-5" dirty="0">
                <a:latin typeface="Times New Roman"/>
                <a:cs typeface="Times New Roman"/>
              </a:rPr>
              <a:t>tải </a:t>
            </a:r>
            <a:r>
              <a:rPr sz="1200" dirty="0" err="1">
                <a:latin typeface="Times New Roman"/>
                <a:cs typeface="Times New Roman"/>
              </a:rPr>
              <a:t>bồi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th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ờng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thiệt </a:t>
            </a:r>
            <a:r>
              <a:rPr sz="1200" spc="-5" dirty="0">
                <a:latin typeface="Times New Roman"/>
                <a:cs typeface="Times New Roman"/>
              </a:rPr>
              <a:t>hại </a:t>
            </a:r>
            <a:r>
              <a:rPr sz="1200" dirty="0">
                <a:latin typeface="Times New Roman"/>
                <a:cs typeface="Times New Roman"/>
              </a:rPr>
              <a:t>do vi </a:t>
            </a:r>
            <a:r>
              <a:rPr sz="1200" spc="-5" dirty="0">
                <a:latin typeface="Times New Roman"/>
                <a:cs typeface="Times New Roman"/>
              </a:rPr>
              <a:t>phạm </a:t>
            </a:r>
            <a:r>
              <a:rPr sz="1200" dirty="0">
                <a:latin typeface="Times New Roman"/>
                <a:cs typeface="Times New Roman"/>
              </a:rPr>
              <a:t>thỏa </a:t>
            </a:r>
            <a:r>
              <a:rPr sz="1200" spc="-5" dirty="0">
                <a:latin typeface="Times New Roman"/>
                <a:cs typeface="Times New Roman"/>
              </a:rPr>
              <a:t>thuận </a:t>
            </a:r>
            <a:r>
              <a:rPr sz="1200" dirty="0">
                <a:latin typeface="Times New Roman"/>
                <a:cs typeface="Times New Roman"/>
              </a:rPr>
              <a:t>trong </a:t>
            </a:r>
            <a:r>
              <a:rPr sz="1200" spc="-5" dirty="0">
                <a:latin typeface="Times New Roman"/>
                <a:cs typeface="Times New Roman"/>
              </a:rPr>
              <a:t>hợp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đồng;</a:t>
            </a:r>
            <a:endParaRPr sz="1200" dirty="0">
              <a:latin typeface="Times New Roman"/>
              <a:cs typeface="Times New Roman"/>
            </a:endParaRPr>
          </a:p>
          <a:p>
            <a:pPr marL="12700" marR="6350" indent="456565">
              <a:lnSpc>
                <a:spcPct val="110000"/>
              </a:lnSpc>
              <a:spcBef>
                <a:spcPts val="605"/>
              </a:spcBef>
              <a:buAutoNum type="alphaLcParenR"/>
              <a:tabLst>
                <a:tab pos="629920" algn="l"/>
              </a:tabLst>
            </a:pPr>
            <a:r>
              <a:rPr sz="1200" dirty="0">
                <a:latin typeface="Times New Roman"/>
                <a:cs typeface="Times New Roman"/>
              </a:rPr>
              <a:t>Từ </a:t>
            </a:r>
            <a:r>
              <a:rPr sz="1200" spc="-5" dirty="0">
                <a:latin typeface="Times New Roman"/>
                <a:cs typeface="Times New Roman"/>
              </a:rPr>
              <a:t>chối vận chuyển </a:t>
            </a:r>
            <a:r>
              <a:rPr sz="1200" dirty="0" err="1">
                <a:latin typeface="Times New Roman"/>
                <a:cs typeface="Times New Roman"/>
              </a:rPr>
              <a:t>nếu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ng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ời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thuê </a:t>
            </a:r>
            <a:r>
              <a:rPr sz="1200" spc="-5" dirty="0">
                <a:latin typeface="Times New Roman"/>
                <a:cs typeface="Times New Roman"/>
              </a:rPr>
              <a:t>vận tải không giao </a:t>
            </a:r>
            <a:r>
              <a:rPr sz="1200" dirty="0">
                <a:latin typeface="Times New Roman"/>
                <a:cs typeface="Times New Roman"/>
              </a:rPr>
              <a:t>hàng hóa theo thỏa </a:t>
            </a:r>
            <a:r>
              <a:rPr sz="1200" spc="-35" dirty="0">
                <a:latin typeface="Times New Roman"/>
                <a:cs typeface="Times New Roman"/>
              </a:rPr>
              <a:t>thuận  </a:t>
            </a:r>
            <a:r>
              <a:rPr sz="1200" dirty="0">
                <a:latin typeface="Times New Roman"/>
                <a:cs typeface="Times New Roman"/>
              </a:rPr>
              <a:t>trong </a:t>
            </a:r>
            <a:r>
              <a:rPr sz="1200" spc="-5" dirty="0">
                <a:latin typeface="Times New Roman"/>
                <a:cs typeface="Times New Roman"/>
              </a:rPr>
              <a:t>hợp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đồng;</a:t>
            </a:r>
            <a:endParaRPr sz="1200" dirty="0">
              <a:latin typeface="Times New Roman"/>
              <a:cs typeface="Times New Roman"/>
            </a:endParaRPr>
          </a:p>
          <a:p>
            <a:pPr marL="634365" indent="-165735">
              <a:lnSpc>
                <a:spcPct val="100000"/>
              </a:lnSpc>
              <a:spcBef>
                <a:spcPts val="745"/>
              </a:spcBef>
              <a:buAutoNum type="alphaLcParenR"/>
              <a:tabLst>
                <a:tab pos="635000" algn="l"/>
              </a:tabLst>
            </a:pPr>
            <a:r>
              <a:rPr sz="1200" spc="-5" dirty="0">
                <a:latin typeface="Times New Roman"/>
                <a:cs typeface="Times New Roman"/>
              </a:rPr>
              <a:t>Yêu </a:t>
            </a:r>
            <a:r>
              <a:rPr sz="1200" dirty="0">
                <a:latin typeface="Times New Roman"/>
                <a:cs typeface="Times New Roman"/>
              </a:rPr>
              <a:t>cầu </a:t>
            </a:r>
            <a:r>
              <a:rPr sz="1200" spc="-5" dirty="0">
                <a:latin typeface="Times New Roman"/>
                <a:cs typeface="Times New Roman"/>
              </a:rPr>
              <a:t>giám </a:t>
            </a:r>
            <a:r>
              <a:rPr sz="1200" dirty="0">
                <a:latin typeface="Times New Roman"/>
                <a:cs typeface="Times New Roman"/>
              </a:rPr>
              <a:t>định hàng hóa khi </a:t>
            </a:r>
            <a:r>
              <a:rPr sz="1200" spc="-5" dirty="0">
                <a:latin typeface="Times New Roman"/>
                <a:cs typeface="Times New Roman"/>
              </a:rPr>
              <a:t>cần</a:t>
            </a:r>
            <a:r>
              <a:rPr sz="1200" dirty="0">
                <a:latin typeface="Times New Roman"/>
                <a:cs typeface="Times New Roman"/>
              </a:rPr>
              <a:t> thiết.</a:t>
            </a:r>
          </a:p>
          <a:p>
            <a:pPr marL="469265" algn="just">
              <a:lnSpc>
                <a:spcPct val="100000"/>
              </a:lnSpc>
              <a:spcBef>
                <a:spcPts val="745"/>
              </a:spcBef>
            </a:pPr>
            <a:r>
              <a:rPr sz="1200" dirty="0">
                <a:latin typeface="Times New Roman"/>
                <a:cs typeface="Times New Roman"/>
              </a:rPr>
              <a:t>2. </a:t>
            </a:r>
            <a:r>
              <a:rPr sz="1200" spc="-80" dirty="0" smtClean="0">
                <a:latin typeface="Times New Roman"/>
                <a:cs typeface="Times New Roman"/>
              </a:rPr>
              <a:t>Ng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ời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kinh </a:t>
            </a:r>
            <a:r>
              <a:rPr sz="1200" spc="-5" dirty="0">
                <a:latin typeface="Times New Roman"/>
                <a:cs typeface="Times New Roman"/>
              </a:rPr>
              <a:t>doanh </a:t>
            </a:r>
            <a:r>
              <a:rPr sz="1200" dirty="0">
                <a:latin typeface="Times New Roman"/>
                <a:cs typeface="Times New Roman"/>
              </a:rPr>
              <a:t>vận </a:t>
            </a:r>
            <a:r>
              <a:rPr sz="1200" spc="-5" dirty="0">
                <a:latin typeface="Times New Roman"/>
                <a:cs typeface="Times New Roman"/>
              </a:rPr>
              <a:t>tải </a:t>
            </a:r>
            <a:r>
              <a:rPr sz="1200" dirty="0">
                <a:latin typeface="Times New Roman"/>
                <a:cs typeface="Times New Roman"/>
              </a:rPr>
              <a:t>hàng hóa </a:t>
            </a:r>
            <a:r>
              <a:rPr sz="1200" spc="-5" dirty="0">
                <a:latin typeface="Times New Roman"/>
                <a:cs typeface="Times New Roman"/>
              </a:rPr>
              <a:t>có các </a:t>
            </a:r>
            <a:r>
              <a:rPr sz="1200" dirty="0">
                <a:latin typeface="Times New Roman"/>
                <a:cs typeface="Times New Roman"/>
              </a:rPr>
              <a:t>nghĩa </a:t>
            </a:r>
            <a:r>
              <a:rPr sz="1200" spc="5" dirty="0">
                <a:latin typeface="Times New Roman"/>
                <a:cs typeface="Times New Roman"/>
              </a:rPr>
              <a:t>vụ </a:t>
            </a:r>
            <a:r>
              <a:rPr sz="1200" spc="-5" dirty="0">
                <a:latin typeface="Times New Roman"/>
                <a:cs typeface="Times New Roman"/>
              </a:rPr>
              <a:t>sau</a:t>
            </a:r>
            <a:r>
              <a:rPr sz="1200" spc="-1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đây:</a:t>
            </a:r>
            <a:endParaRPr sz="1200" dirty="0">
              <a:latin typeface="Times New Roman"/>
              <a:cs typeface="Times New Roman"/>
            </a:endParaRPr>
          </a:p>
          <a:p>
            <a:pPr marL="12700" marR="8255" indent="456565" algn="just">
              <a:lnSpc>
                <a:spcPct val="110000"/>
              </a:lnSpc>
              <a:spcBef>
                <a:spcPts val="610"/>
              </a:spcBef>
              <a:buAutoNum type="alphaLcParenR"/>
              <a:tabLst>
                <a:tab pos="628650" algn="l"/>
              </a:tabLst>
            </a:pPr>
            <a:r>
              <a:rPr sz="1200" dirty="0">
                <a:latin typeface="Times New Roman"/>
                <a:cs typeface="Times New Roman"/>
              </a:rPr>
              <a:t>Cung </a:t>
            </a:r>
            <a:r>
              <a:rPr sz="1200" spc="-5" dirty="0" err="1">
                <a:latin typeface="Times New Roman"/>
                <a:cs typeface="Times New Roman"/>
              </a:rPr>
              <a:t>cấp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tiện đúng loại, thời </a:t>
            </a:r>
            <a:r>
              <a:rPr sz="1200" spc="-5" dirty="0">
                <a:latin typeface="Times New Roman"/>
                <a:cs typeface="Times New Roman"/>
              </a:rPr>
              <a:t>gian, </a:t>
            </a:r>
            <a:r>
              <a:rPr sz="1200" dirty="0">
                <a:latin typeface="Times New Roman"/>
                <a:cs typeface="Times New Roman"/>
              </a:rPr>
              <a:t>địa điểm và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hàng </a:t>
            </a:r>
            <a:r>
              <a:rPr sz="1200" dirty="0" err="1">
                <a:latin typeface="Times New Roman"/>
                <a:cs typeface="Times New Roman"/>
              </a:rPr>
              <a:t>hóa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cho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người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nhận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hàng theo thỏa thuận trong </a:t>
            </a:r>
            <a:r>
              <a:rPr sz="1200" spc="-5" dirty="0">
                <a:latin typeface="Times New Roman"/>
                <a:cs typeface="Times New Roman"/>
              </a:rPr>
              <a:t>hợp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đồng;</a:t>
            </a:r>
            <a:endParaRPr sz="1200" dirty="0">
              <a:latin typeface="Times New Roman"/>
              <a:cs typeface="Times New Roman"/>
            </a:endParaRPr>
          </a:p>
          <a:p>
            <a:pPr marL="634365" indent="-165735" algn="just">
              <a:lnSpc>
                <a:spcPct val="100000"/>
              </a:lnSpc>
              <a:spcBef>
                <a:spcPts val="745"/>
              </a:spcBef>
              <a:buAutoNum type="alphaLcParenR"/>
              <a:tabLst>
                <a:tab pos="635000" algn="l"/>
              </a:tabLst>
            </a:pP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dẫn </a:t>
            </a:r>
            <a:r>
              <a:rPr sz="1200" dirty="0">
                <a:latin typeface="Times New Roman"/>
                <a:cs typeface="Times New Roman"/>
              </a:rPr>
              <a:t>xếp, dỡ hàng hóa </a:t>
            </a:r>
            <a:r>
              <a:rPr sz="1200" dirty="0" err="1">
                <a:latin typeface="Times New Roman"/>
                <a:cs typeface="Times New Roman"/>
              </a:rPr>
              <a:t>trên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1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tiện;</a:t>
            </a:r>
          </a:p>
          <a:p>
            <a:pPr marL="12700" marR="10795" indent="456565" algn="just">
              <a:lnSpc>
                <a:spcPct val="110500"/>
              </a:lnSpc>
              <a:spcBef>
                <a:spcPts val="590"/>
              </a:spcBef>
              <a:buAutoNum type="alphaLcParenR"/>
              <a:tabLst>
                <a:tab pos="626745" algn="l"/>
              </a:tabLst>
            </a:pPr>
            <a:r>
              <a:rPr sz="1200" spc="-5" dirty="0" err="1">
                <a:latin typeface="Times New Roman"/>
                <a:cs typeface="Times New Roman"/>
              </a:rPr>
              <a:t>Bồi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th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thiệt hại </a:t>
            </a:r>
            <a:r>
              <a:rPr sz="1200" dirty="0" err="1">
                <a:latin typeface="Times New Roman"/>
                <a:cs typeface="Times New Roman"/>
              </a:rPr>
              <a:t>cho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thuê vận tải do </a:t>
            </a:r>
            <a:r>
              <a:rPr sz="1200" dirty="0" err="1">
                <a:latin typeface="Times New Roman"/>
                <a:cs typeface="Times New Roman"/>
              </a:rPr>
              <a:t>mất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mát</a:t>
            </a:r>
            <a:r>
              <a:rPr sz="1200" dirty="0" smtClean="0">
                <a:latin typeface="Times New Roman"/>
                <a:cs typeface="Times New Roman"/>
              </a:rPr>
              <a:t>,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hư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hỏng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hàng </a:t>
            </a:r>
            <a:r>
              <a:rPr sz="1200" dirty="0" err="1">
                <a:latin typeface="Times New Roman"/>
                <a:cs typeface="Times New Roman"/>
              </a:rPr>
              <a:t>hóa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xảy</a:t>
            </a:r>
            <a:r>
              <a:rPr lang="en-US" sz="1200" spc="5" dirty="0">
                <a:latin typeface="Times New Roman"/>
                <a:cs typeface="Times New Roman"/>
              </a:rPr>
              <a:t> </a:t>
            </a:r>
            <a:r>
              <a:rPr lang="en-US" sz="1200" spc="5" dirty="0" err="1" smtClean="0">
                <a:latin typeface="Times New Roman"/>
                <a:cs typeface="Times New Roman"/>
              </a:rPr>
              <a:t>ra</a:t>
            </a:r>
            <a:r>
              <a:rPr lang="en-US" sz="1200" spc="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trong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quá trình vận tải từ lúc </a:t>
            </a:r>
            <a:r>
              <a:rPr sz="1200" spc="-5" dirty="0">
                <a:latin typeface="Times New Roman"/>
                <a:cs typeface="Times New Roman"/>
              </a:rPr>
              <a:t>nhận </a:t>
            </a:r>
            <a:r>
              <a:rPr sz="1200" dirty="0">
                <a:latin typeface="Times New Roman"/>
                <a:cs typeface="Times New Roman"/>
              </a:rPr>
              <a:t>hàng đến lúc </a:t>
            </a:r>
            <a:r>
              <a:rPr sz="1200" spc="-5" dirty="0">
                <a:latin typeface="Times New Roman"/>
                <a:cs typeface="Times New Roman"/>
              </a:rPr>
              <a:t>giao hàng, </a:t>
            </a:r>
            <a:r>
              <a:rPr sz="1200" dirty="0" err="1">
                <a:latin typeface="Times New Roman"/>
                <a:cs typeface="Times New Roman"/>
              </a:rPr>
              <a:t>trừ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</a:t>
            </a:r>
            <a:r>
              <a:rPr sz="1200" spc="-5" dirty="0" err="1">
                <a:latin typeface="Times New Roman"/>
                <a:cs typeface="Times New Roman"/>
              </a:rPr>
              <a:t>miễn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bồi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thường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thiệt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hại theo quy định của </a:t>
            </a:r>
            <a:r>
              <a:rPr sz="1200" spc="-5" dirty="0">
                <a:latin typeface="Times New Roman"/>
                <a:cs typeface="Times New Roman"/>
              </a:rPr>
              <a:t>pháp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luật;</a:t>
            </a:r>
          </a:p>
          <a:p>
            <a:pPr marL="12700" marR="12065" indent="456565" algn="just">
              <a:lnSpc>
                <a:spcPct val="110000"/>
              </a:lnSpc>
              <a:spcBef>
                <a:spcPts val="600"/>
              </a:spcBef>
              <a:buAutoNum type="alphaLcParenR"/>
              <a:tabLst>
                <a:tab pos="651510" algn="l"/>
              </a:tabLst>
            </a:pPr>
            <a:r>
              <a:rPr sz="1200" spc="-5" dirty="0" err="1">
                <a:latin typeface="Times New Roman"/>
                <a:cs typeface="Times New Roman"/>
              </a:rPr>
              <a:t>Bồi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th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thiệt hại </a:t>
            </a:r>
            <a:r>
              <a:rPr sz="1200" dirty="0">
                <a:latin typeface="Times New Roman"/>
                <a:cs typeface="Times New Roman"/>
              </a:rPr>
              <a:t>do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làm </a:t>
            </a:r>
            <a:r>
              <a:rPr sz="1200" spc="-5" dirty="0">
                <a:latin typeface="Times New Roman"/>
                <a:cs typeface="Times New Roman"/>
              </a:rPr>
              <a:t>công, </a:t>
            </a:r>
            <a:r>
              <a:rPr sz="1200" spc="-75" dirty="0" smtClean="0">
                <a:latin typeface="Times New Roman"/>
                <a:cs typeface="Times New Roman"/>
              </a:rPr>
              <a:t>ng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ời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đại </a:t>
            </a:r>
            <a:r>
              <a:rPr sz="1200" dirty="0">
                <a:latin typeface="Times New Roman"/>
                <a:cs typeface="Times New Roman"/>
              </a:rPr>
              <a:t>diện </a:t>
            </a:r>
            <a:r>
              <a:rPr sz="1200" spc="5" dirty="0">
                <a:latin typeface="Times New Roman"/>
                <a:cs typeface="Times New Roman"/>
              </a:rPr>
              <a:t>gây </a:t>
            </a:r>
            <a:r>
              <a:rPr sz="1200" dirty="0">
                <a:latin typeface="Times New Roman"/>
                <a:cs typeface="Times New Roman"/>
              </a:rPr>
              <a:t>ra </a:t>
            </a:r>
            <a:r>
              <a:rPr sz="1200" dirty="0" err="1">
                <a:latin typeface="Times New Roman"/>
                <a:cs typeface="Times New Roman"/>
              </a:rPr>
              <a:t>trong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khi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thực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hiện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công </a:t>
            </a:r>
            <a:r>
              <a:rPr sz="1200" dirty="0" err="1">
                <a:latin typeface="Times New Roman"/>
                <a:cs typeface="Times New Roman"/>
              </a:rPr>
              <a:t>việc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ng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ời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kinh doanh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giao;</a:t>
            </a:r>
            <a:endParaRPr sz="1200" dirty="0">
              <a:latin typeface="Times New Roman"/>
              <a:cs typeface="Times New Roman"/>
            </a:endParaRPr>
          </a:p>
          <a:p>
            <a:pPr marL="12700" marR="9525" indent="456565" algn="just">
              <a:lnSpc>
                <a:spcPct val="110000"/>
              </a:lnSpc>
              <a:spcBef>
                <a:spcPts val="615"/>
              </a:spcBef>
            </a:pPr>
            <a:r>
              <a:rPr sz="1200" spc="-10" dirty="0">
                <a:latin typeface="Times New Roman"/>
                <a:cs typeface="Times New Roman"/>
              </a:rPr>
              <a:t>đ) Chịu trách nhiệm về hậu </a:t>
            </a:r>
            <a:r>
              <a:rPr sz="1200" spc="-5" dirty="0">
                <a:latin typeface="Times New Roman"/>
                <a:cs typeface="Times New Roman"/>
              </a:rPr>
              <a:t>quả </a:t>
            </a:r>
            <a:r>
              <a:rPr sz="1200" dirty="0" err="1">
                <a:latin typeface="Times New Roman"/>
                <a:cs typeface="Times New Roman"/>
              </a:rPr>
              <a:t>mà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ng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ời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làm công, </a:t>
            </a:r>
            <a:r>
              <a:rPr sz="1200" spc="-75" dirty="0" smtClean="0">
                <a:latin typeface="Times New Roman"/>
                <a:cs typeface="Times New Roman"/>
              </a:rPr>
              <a:t>ng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ời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đại </a:t>
            </a:r>
            <a:r>
              <a:rPr sz="1200" spc="-10" dirty="0">
                <a:latin typeface="Times New Roman"/>
                <a:cs typeface="Times New Roman"/>
              </a:rPr>
              <a:t>diện </a:t>
            </a:r>
            <a:r>
              <a:rPr sz="1200" spc="-5" dirty="0">
                <a:latin typeface="Times New Roman"/>
                <a:cs typeface="Times New Roman"/>
              </a:rPr>
              <a:t>gây </a:t>
            </a:r>
            <a:r>
              <a:rPr sz="1200" dirty="0">
                <a:latin typeface="Times New Roman"/>
                <a:cs typeface="Times New Roman"/>
              </a:rPr>
              <a:t>ra </a:t>
            </a:r>
            <a:r>
              <a:rPr sz="1200" spc="-10" dirty="0">
                <a:latin typeface="Times New Roman"/>
                <a:cs typeface="Times New Roman"/>
              </a:rPr>
              <a:t>do </a:t>
            </a:r>
            <a:r>
              <a:rPr sz="1200" spc="-95" dirty="0">
                <a:latin typeface="Times New Roman"/>
                <a:cs typeface="Times New Roman"/>
              </a:rPr>
              <a:t>thực  </a:t>
            </a:r>
            <a:r>
              <a:rPr sz="1200" spc="-15" dirty="0">
                <a:latin typeface="Times New Roman"/>
                <a:cs typeface="Times New Roman"/>
              </a:rPr>
              <a:t>hiện yêu cầu </a:t>
            </a:r>
            <a:r>
              <a:rPr sz="1200" spc="-10" dirty="0" err="1">
                <a:latin typeface="Times New Roman"/>
                <a:cs typeface="Times New Roman"/>
              </a:rPr>
              <a:t>của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ng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ời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kinh doanh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spc="-10" dirty="0">
                <a:latin typeface="Times New Roman"/>
                <a:cs typeface="Times New Roman"/>
              </a:rPr>
              <a:t>tải trái </a:t>
            </a:r>
            <a:r>
              <a:rPr sz="1200" spc="-5" dirty="0">
                <a:latin typeface="Times New Roman"/>
                <a:cs typeface="Times New Roman"/>
              </a:rPr>
              <a:t>quy </a:t>
            </a:r>
            <a:r>
              <a:rPr sz="1200" spc="-10" dirty="0">
                <a:latin typeface="Times New Roman"/>
                <a:cs typeface="Times New Roman"/>
              </a:rPr>
              <a:t>định của </a:t>
            </a:r>
            <a:r>
              <a:rPr sz="1200" spc="-15" dirty="0">
                <a:latin typeface="Times New Roman"/>
                <a:cs typeface="Times New Roman"/>
              </a:rPr>
              <a:t>Luật Giao </a:t>
            </a:r>
            <a:r>
              <a:rPr sz="1200" spc="-5" dirty="0" err="1">
                <a:latin typeface="Times New Roman"/>
                <a:cs typeface="Times New Roman"/>
              </a:rPr>
              <a:t>thông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đ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ờng</a:t>
            </a:r>
            <a:r>
              <a:rPr sz="1200" spc="-114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bộ.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745"/>
              </a:spcBef>
            </a:pPr>
            <a:r>
              <a:rPr sz="1200" dirty="0">
                <a:latin typeface="Times New Roman"/>
                <a:cs typeface="Times New Roman"/>
              </a:rPr>
              <a:t>3. Chính phủ quy định giới </a:t>
            </a:r>
            <a:r>
              <a:rPr sz="1200" spc="-5" dirty="0">
                <a:latin typeface="Times New Roman"/>
                <a:cs typeface="Times New Roman"/>
              </a:rPr>
              <a:t>hạn trách </a:t>
            </a:r>
            <a:r>
              <a:rPr sz="1200" dirty="0">
                <a:latin typeface="Times New Roman"/>
                <a:cs typeface="Times New Roman"/>
              </a:rPr>
              <a:t>nhiệm </a:t>
            </a:r>
            <a:r>
              <a:rPr sz="1200" dirty="0" err="1">
                <a:latin typeface="Times New Roman"/>
                <a:cs typeface="Times New Roman"/>
              </a:rPr>
              <a:t>của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kinh </a:t>
            </a:r>
            <a:r>
              <a:rPr sz="1200" spc="-5" dirty="0">
                <a:latin typeface="Times New Roman"/>
                <a:cs typeface="Times New Roman"/>
              </a:rPr>
              <a:t>doanh vận </a:t>
            </a:r>
            <a:r>
              <a:rPr sz="1200" dirty="0">
                <a:latin typeface="Times New Roman"/>
                <a:cs typeface="Times New Roman"/>
              </a:rPr>
              <a:t>tải hàng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hóa.</a:t>
            </a: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sz="1200" dirty="0">
                <a:latin typeface="Times New Roman"/>
                <a:cs typeface="Times New Roman"/>
              </a:rPr>
              <a:t>5.9. </a:t>
            </a:r>
            <a:r>
              <a:rPr sz="1200" spc="-5" dirty="0">
                <a:latin typeface="Times New Roman"/>
                <a:cs typeface="Times New Roman"/>
              </a:rPr>
              <a:t>QUYỀN VÀ NGHĨA </a:t>
            </a:r>
            <a:r>
              <a:rPr sz="1200" dirty="0">
                <a:latin typeface="Times New Roman"/>
                <a:cs typeface="Times New Roman"/>
              </a:rPr>
              <a:t>VỤ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spc="-5" dirty="0" smtClean="0">
                <a:latin typeface="Times New Roman"/>
                <a:cs typeface="Times New Roman"/>
              </a:rPr>
              <a:t>NG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ỜI </a:t>
            </a:r>
            <a:r>
              <a:rPr sz="1200" dirty="0">
                <a:latin typeface="Times New Roman"/>
                <a:cs typeface="Times New Roman"/>
              </a:rPr>
              <a:t>THUÊ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spc="5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HÀNG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HOÁ</a:t>
            </a:r>
          </a:p>
          <a:p>
            <a:pPr marL="469265">
              <a:lnSpc>
                <a:spcPct val="100000"/>
              </a:lnSpc>
              <a:spcBef>
                <a:spcPts val="760"/>
              </a:spcBef>
            </a:pPr>
            <a:r>
              <a:rPr sz="1200" dirty="0">
                <a:latin typeface="Times New Roman"/>
                <a:cs typeface="Times New Roman"/>
              </a:rPr>
              <a:t>1. </a:t>
            </a:r>
            <a:r>
              <a:rPr sz="1200" spc="-80" dirty="0" smtClean="0">
                <a:latin typeface="Times New Roman"/>
                <a:cs typeface="Times New Roman"/>
              </a:rPr>
              <a:t>Ng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ời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thuê vận </a:t>
            </a:r>
            <a:r>
              <a:rPr sz="1200" spc="-5" dirty="0">
                <a:latin typeface="Times New Roman"/>
                <a:cs typeface="Times New Roman"/>
              </a:rPr>
              <a:t>tải </a:t>
            </a:r>
            <a:r>
              <a:rPr sz="1200" dirty="0">
                <a:latin typeface="Times New Roman"/>
                <a:cs typeface="Times New Roman"/>
              </a:rPr>
              <a:t>hàng hóa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-5" dirty="0">
                <a:latin typeface="Times New Roman"/>
                <a:cs typeface="Times New Roman"/>
              </a:rPr>
              <a:t>quyền </a:t>
            </a:r>
            <a:r>
              <a:rPr sz="1200" dirty="0">
                <a:latin typeface="Times New Roman"/>
                <a:cs typeface="Times New Roman"/>
              </a:rPr>
              <a:t>sau</a:t>
            </a:r>
            <a:r>
              <a:rPr sz="1200" spc="-1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đây:</a:t>
            </a:r>
            <a:endParaRPr sz="1200" dirty="0">
              <a:latin typeface="Times New Roman"/>
              <a:cs typeface="Times New Roman"/>
            </a:endParaRPr>
          </a:p>
          <a:p>
            <a:pPr marL="12700" marR="7620" indent="456565">
              <a:lnSpc>
                <a:spcPct val="110000"/>
              </a:lnSpc>
              <a:spcBef>
                <a:spcPts val="600"/>
              </a:spcBef>
              <a:buAutoNum type="alphaLcParenR"/>
              <a:tabLst>
                <a:tab pos="626745" algn="l"/>
              </a:tabLst>
            </a:pPr>
            <a:r>
              <a:rPr sz="1200" dirty="0">
                <a:latin typeface="Times New Roman"/>
                <a:cs typeface="Times New Roman"/>
              </a:rPr>
              <a:t>Từ </a:t>
            </a:r>
            <a:r>
              <a:rPr sz="1200" spc="-5" dirty="0">
                <a:latin typeface="Times New Roman"/>
                <a:cs typeface="Times New Roman"/>
              </a:rPr>
              <a:t>chối </a:t>
            </a:r>
            <a:r>
              <a:rPr sz="1200" dirty="0">
                <a:latin typeface="Times New Roman"/>
                <a:cs typeface="Times New Roman"/>
              </a:rPr>
              <a:t>xếp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hóa </a:t>
            </a:r>
            <a:r>
              <a:rPr sz="1200" dirty="0" err="1">
                <a:latin typeface="Times New Roman"/>
                <a:cs typeface="Times New Roman"/>
              </a:rPr>
              <a:t>lên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tiện </a:t>
            </a:r>
            <a:r>
              <a:rPr sz="1200" dirty="0" err="1">
                <a:latin typeface="Times New Roman"/>
                <a:cs typeface="Times New Roman"/>
              </a:rPr>
              <a:t>mà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tiện đó không đúng thỏa </a:t>
            </a:r>
            <a:r>
              <a:rPr sz="1200" spc="-100" dirty="0">
                <a:latin typeface="Times New Roman"/>
                <a:cs typeface="Times New Roman"/>
              </a:rPr>
              <a:t>thuận  </a:t>
            </a:r>
            <a:r>
              <a:rPr sz="1200" dirty="0">
                <a:latin typeface="Times New Roman"/>
                <a:cs typeface="Times New Roman"/>
              </a:rPr>
              <a:t>trong </a:t>
            </a:r>
            <a:r>
              <a:rPr sz="1200" spc="-5" dirty="0">
                <a:latin typeface="Times New Roman"/>
                <a:cs typeface="Times New Roman"/>
              </a:rPr>
              <a:t>hợp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đồng;</a:t>
            </a:r>
            <a:endParaRPr sz="1200" dirty="0">
              <a:latin typeface="Times New Roman"/>
              <a:cs typeface="Times New Roman"/>
            </a:endParaRPr>
          </a:p>
          <a:p>
            <a:pPr marL="12700" marR="5715" indent="456565">
              <a:lnSpc>
                <a:spcPct val="110800"/>
              </a:lnSpc>
              <a:spcBef>
                <a:spcPts val="590"/>
              </a:spcBef>
              <a:buAutoNum type="alphaLcParenR"/>
              <a:tabLst>
                <a:tab pos="649605" algn="l"/>
              </a:tabLst>
            </a:pPr>
            <a:r>
              <a:rPr sz="1200" spc="-5" dirty="0">
                <a:latin typeface="Times New Roman"/>
                <a:cs typeface="Times New Roman"/>
              </a:rPr>
              <a:t>Yêu </a:t>
            </a:r>
            <a:r>
              <a:rPr sz="1200" dirty="0" err="1">
                <a:latin typeface="Times New Roman"/>
                <a:cs typeface="Times New Roman"/>
              </a:rPr>
              <a:t>cầu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ng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ời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kinh </a:t>
            </a:r>
            <a:r>
              <a:rPr sz="1200" spc="-5" dirty="0">
                <a:latin typeface="Times New Roman"/>
                <a:cs typeface="Times New Roman"/>
              </a:rPr>
              <a:t>doanh </a:t>
            </a:r>
            <a:r>
              <a:rPr sz="1200" dirty="0">
                <a:latin typeface="Times New Roman"/>
                <a:cs typeface="Times New Roman"/>
              </a:rPr>
              <a:t>vận </a:t>
            </a:r>
            <a:r>
              <a:rPr sz="1200" spc="-5" dirty="0">
                <a:latin typeface="Times New Roman"/>
                <a:cs typeface="Times New Roman"/>
              </a:rPr>
              <a:t>tải giao </a:t>
            </a:r>
            <a:r>
              <a:rPr sz="1200" dirty="0">
                <a:latin typeface="Times New Roman"/>
                <a:cs typeface="Times New Roman"/>
              </a:rPr>
              <a:t>hàng đúng thời </a:t>
            </a:r>
            <a:r>
              <a:rPr sz="1200" spc="-5" dirty="0">
                <a:latin typeface="Times New Roman"/>
                <a:cs typeface="Times New Roman"/>
              </a:rPr>
              <a:t>gian, </a:t>
            </a:r>
            <a:r>
              <a:rPr sz="1200" dirty="0">
                <a:latin typeface="Times New Roman"/>
                <a:cs typeface="Times New Roman"/>
              </a:rPr>
              <a:t>địa điểm đã </a:t>
            </a:r>
            <a:r>
              <a:rPr sz="1200" spc="-35" dirty="0">
                <a:latin typeface="Times New Roman"/>
                <a:cs typeface="Times New Roman"/>
              </a:rPr>
              <a:t>thỏa  </a:t>
            </a:r>
            <a:r>
              <a:rPr sz="1200" spc="-5" dirty="0">
                <a:latin typeface="Times New Roman"/>
                <a:cs typeface="Times New Roman"/>
              </a:rPr>
              <a:t>thuận </a:t>
            </a:r>
            <a:r>
              <a:rPr sz="1200" dirty="0">
                <a:latin typeface="Times New Roman"/>
                <a:cs typeface="Times New Roman"/>
              </a:rPr>
              <a:t>trong hợp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đồng;</a:t>
            </a:r>
            <a:endParaRPr sz="1200" dirty="0">
              <a:latin typeface="Times New Roman"/>
              <a:cs typeface="Times New Roman"/>
            </a:endParaRPr>
          </a:p>
          <a:p>
            <a:pPr marL="636905" indent="-168275">
              <a:lnSpc>
                <a:spcPct val="100000"/>
              </a:lnSpc>
              <a:spcBef>
                <a:spcPts val="745"/>
              </a:spcBef>
              <a:buAutoNum type="alphaLcParenR"/>
              <a:tabLst>
                <a:tab pos="637540" algn="l"/>
              </a:tabLst>
            </a:pPr>
            <a:r>
              <a:rPr sz="1200" spc="-5" dirty="0">
                <a:latin typeface="Times New Roman"/>
                <a:cs typeface="Times New Roman"/>
              </a:rPr>
              <a:t>Yêu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cầu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ng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ời</a:t>
            </a:r>
            <a:r>
              <a:rPr sz="1200" spc="9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kinh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doanh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vận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tải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bồi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11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thiệt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hại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theo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quy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định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của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70" dirty="0">
                <a:latin typeface="Times New Roman"/>
                <a:cs typeface="Times New Roman"/>
              </a:rPr>
              <a:t>pháp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200" spc="-5" dirty="0">
                <a:latin typeface="Times New Roman"/>
                <a:cs typeface="Times New Roman"/>
              </a:rPr>
              <a:t>luật.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745"/>
              </a:spcBef>
            </a:pPr>
            <a:r>
              <a:rPr sz="1200" dirty="0">
                <a:latin typeface="Times New Roman"/>
                <a:cs typeface="Times New Roman"/>
              </a:rPr>
              <a:t>2. </a:t>
            </a:r>
            <a:r>
              <a:rPr sz="1200" spc="-80" dirty="0" smtClean="0">
                <a:latin typeface="Times New Roman"/>
                <a:cs typeface="Times New Roman"/>
              </a:rPr>
              <a:t>Ng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ời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thuê vận </a:t>
            </a:r>
            <a:r>
              <a:rPr sz="1200" spc="-5" dirty="0">
                <a:latin typeface="Times New Roman"/>
                <a:cs typeface="Times New Roman"/>
              </a:rPr>
              <a:t>tải </a:t>
            </a:r>
            <a:r>
              <a:rPr sz="1200" dirty="0">
                <a:latin typeface="Times New Roman"/>
                <a:cs typeface="Times New Roman"/>
              </a:rPr>
              <a:t>hàng hóa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-5" dirty="0">
                <a:latin typeface="Times New Roman"/>
                <a:cs typeface="Times New Roman"/>
              </a:rPr>
              <a:t>nghĩa </a:t>
            </a:r>
            <a:r>
              <a:rPr sz="1200" dirty="0">
                <a:latin typeface="Times New Roman"/>
                <a:cs typeface="Times New Roman"/>
              </a:rPr>
              <a:t>vụ sau</a:t>
            </a:r>
            <a:r>
              <a:rPr sz="1200" spc="-1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đây: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300"/>
              </a:lnSpc>
              <a:spcBef>
                <a:spcPts val="600"/>
              </a:spcBef>
            </a:pPr>
            <a:r>
              <a:rPr sz="1200" spc="-10" dirty="0">
                <a:latin typeface="Times New Roman"/>
                <a:cs typeface="Times New Roman"/>
              </a:rPr>
              <a:t>a) Chuẩn bị </a:t>
            </a:r>
            <a:r>
              <a:rPr sz="1200" spc="-5" dirty="0">
                <a:latin typeface="Times New Roman"/>
                <a:cs typeface="Times New Roman"/>
              </a:rPr>
              <a:t>đầy </a:t>
            </a:r>
            <a:r>
              <a:rPr sz="1200" spc="-10" dirty="0">
                <a:latin typeface="Times New Roman"/>
                <a:cs typeface="Times New Roman"/>
              </a:rPr>
              <a:t>đủ </a:t>
            </a:r>
            <a:r>
              <a:rPr sz="1200" spc="-5" dirty="0">
                <a:latin typeface="Times New Roman"/>
                <a:cs typeface="Times New Roman"/>
              </a:rPr>
              <a:t>giấy </a:t>
            </a:r>
            <a:r>
              <a:rPr sz="1200" dirty="0">
                <a:latin typeface="Times New Roman"/>
                <a:cs typeface="Times New Roman"/>
              </a:rPr>
              <a:t>tờ </a:t>
            </a:r>
            <a:r>
              <a:rPr sz="1200" spc="-10" dirty="0">
                <a:latin typeface="Times New Roman"/>
                <a:cs typeface="Times New Roman"/>
              </a:rPr>
              <a:t>hợp pháp </a:t>
            </a:r>
            <a:r>
              <a:rPr sz="1200" dirty="0">
                <a:latin typeface="Times New Roman"/>
                <a:cs typeface="Times New Roman"/>
              </a:rPr>
              <a:t>về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spc="-5" dirty="0" err="1">
                <a:latin typeface="Times New Roman"/>
                <a:cs typeface="Times New Roman"/>
              </a:rPr>
              <a:t>hóa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5" dirty="0" err="1" smtClean="0">
                <a:latin typeface="Times New Roman"/>
                <a:cs typeface="Times New Roman"/>
              </a:rPr>
              <a:t>tr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ớc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khi giao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spc="-10" dirty="0" err="1">
                <a:latin typeface="Times New Roman"/>
                <a:cs typeface="Times New Roman"/>
              </a:rPr>
              <a:t>hóa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10" dirty="0" err="1" smtClean="0">
                <a:latin typeface="Times New Roman"/>
                <a:cs typeface="Times New Roman"/>
              </a:rPr>
              <a:t>cho</a:t>
            </a:r>
            <a:r>
              <a:rPr lang="en-US" sz="1200" spc="-10" dirty="0">
                <a:latin typeface="Times New Roman"/>
                <a:cs typeface="Times New Roman"/>
              </a:rPr>
              <a:t> </a:t>
            </a:r>
            <a:r>
              <a:rPr lang="en-US" sz="1200" spc="-10" dirty="0" err="1" smtClean="0">
                <a:latin typeface="Times New Roman"/>
                <a:cs typeface="Times New Roman"/>
              </a:rPr>
              <a:t>người</a:t>
            </a:r>
            <a:r>
              <a:rPr lang="en-US" sz="1200" spc="-10" dirty="0" smtClean="0">
                <a:latin typeface="Times New Roman"/>
                <a:cs typeface="Times New Roman"/>
              </a:rPr>
              <a:t> </a:t>
            </a:r>
            <a:r>
              <a:rPr sz="1200" spc="-10" dirty="0" err="1" smtClean="0">
                <a:latin typeface="Times New Roman"/>
                <a:cs typeface="Times New Roman"/>
              </a:rPr>
              <a:t>kinh</a:t>
            </a:r>
            <a:r>
              <a:rPr sz="1200" spc="-20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doanh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vận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tải; đóng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gói </a:t>
            </a:r>
            <a:r>
              <a:rPr sz="1200" spc="-5" dirty="0">
                <a:latin typeface="Times New Roman"/>
                <a:cs typeface="Times New Roman"/>
              </a:rPr>
              <a:t>hàng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hóa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đúng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quy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cách,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ghi </a:t>
            </a:r>
            <a:r>
              <a:rPr sz="1200" spc="5" dirty="0">
                <a:latin typeface="Times New Roman"/>
                <a:cs typeface="Times New Roman"/>
              </a:rPr>
              <a:t>ký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hiệu,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mã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hiệu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hàng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hóa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đầy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đủ,  rõ </a:t>
            </a:r>
            <a:r>
              <a:rPr sz="1200" spc="-15" dirty="0">
                <a:latin typeface="Times New Roman"/>
                <a:cs typeface="Times New Roman"/>
              </a:rPr>
              <a:t>ràng; giao </a:t>
            </a:r>
            <a:r>
              <a:rPr sz="1200" spc="-10" dirty="0">
                <a:latin typeface="Times New Roman"/>
                <a:cs typeface="Times New Roman"/>
              </a:rPr>
              <a:t>hàng </a:t>
            </a:r>
            <a:r>
              <a:rPr sz="1200" spc="-5" dirty="0">
                <a:latin typeface="Times New Roman"/>
                <a:cs typeface="Times New Roman"/>
              </a:rPr>
              <a:t>hóa </a:t>
            </a:r>
            <a:r>
              <a:rPr sz="1200" spc="-10" dirty="0" err="1">
                <a:latin typeface="Times New Roman"/>
                <a:cs typeface="Times New Roman"/>
              </a:rPr>
              <a:t>cho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ng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ời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kinh </a:t>
            </a:r>
            <a:r>
              <a:rPr sz="1200" spc="-15" dirty="0">
                <a:latin typeface="Times New Roman"/>
                <a:cs typeface="Times New Roman"/>
              </a:rPr>
              <a:t>doanh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spc="-10" dirty="0">
                <a:latin typeface="Times New Roman"/>
                <a:cs typeface="Times New Roman"/>
              </a:rPr>
              <a:t>tải </a:t>
            </a:r>
            <a:r>
              <a:rPr sz="1200" spc="-15" dirty="0">
                <a:latin typeface="Times New Roman"/>
                <a:cs typeface="Times New Roman"/>
              </a:rPr>
              <a:t>đúng </a:t>
            </a:r>
            <a:r>
              <a:rPr sz="1200" spc="-10" dirty="0">
                <a:latin typeface="Times New Roman"/>
                <a:cs typeface="Times New Roman"/>
              </a:rPr>
              <a:t>thời </a:t>
            </a:r>
            <a:r>
              <a:rPr sz="1200" spc="-15" dirty="0">
                <a:latin typeface="Times New Roman"/>
                <a:cs typeface="Times New Roman"/>
              </a:rPr>
              <a:t>gian, </a:t>
            </a:r>
            <a:r>
              <a:rPr sz="1200" dirty="0">
                <a:latin typeface="Times New Roman"/>
                <a:cs typeface="Times New Roman"/>
              </a:rPr>
              <a:t>địa điểm </a:t>
            </a:r>
            <a:r>
              <a:rPr sz="1200" spc="-10" dirty="0">
                <a:latin typeface="Times New Roman"/>
                <a:cs typeface="Times New Roman"/>
              </a:rPr>
              <a:t>và nội </a:t>
            </a:r>
            <a:r>
              <a:rPr sz="1200" spc="-30" dirty="0">
                <a:latin typeface="Times New Roman"/>
                <a:cs typeface="Times New Roman"/>
              </a:rPr>
              <a:t>dung  </a:t>
            </a:r>
            <a:r>
              <a:rPr sz="1200" spc="-15" dirty="0">
                <a:latin typeface="Times New Roman"/>
                <a:cs typeface="Times New Roman"/>
              </a:rPr>
              <a:t>khác ghi </a:t>
            </a:r>
            <a:r>
              <a:rPr sz="1200" spc="-10" dirty="0">
                <a:latin typeface="Times New Roman"/>
                <a:cs typeface="Times New Roman"/>
              </a:rPr>
              <a:t>trong </a:t>
            </a:r>
            <a:r>
              <a:rPr sz="1200" spc="-5" dirty="0">
                <a:latin typeface="Times New Roman"/>
                <a:cs typeface="Times New Roman"/>
              </a:rPr>
              <a:t>giấy </a:t>
            </a:r>
            <a:r>
              <a:rPr sz="1200" spc="-10" dirty="0">
                <a:latin typeface="Times New Roman"/>
                <a:cs typeface="Times New Roman"/>
              </a:rPr>
              <a:t>gửi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hàng;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33</a:t>
            </a:fld>
            <a:endParaRPr spc="-35" dirty="0"/>
          </a:p>
        </p:txBody>
      </p:sp>
      <p:sp>
        <p:nvSpPr>
          <p:cNvPr id="2" name="object 2"/>
          <p:cNvSpPr txBox="1"/>
          <p:nvPr/>
        </p:nvSpPr>
        <p:spPr>
          <a:xfrm>
            <a:off x="1247952" y="856234"/>
            <a:ext cx="5607685" cy="88651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indent="456565">
              <a:lnSpc>
                <a:spcPct val="110000"/>
              </a:lnSpc>
              <a:spcBef>
                <a:spcPts val="100"/>
              </a:spcBef>
              <a:buAutoNum type="alphaLcParenR" startAt="2"/>
              <a:tabLst>
                <a:tab pos="643890" algn="l"/>
              </a:tabLst>
            </a:pPr>
            <a:r>
              <a:rPr sz="1200" spc="-5" dirty="0">
                <a:latin typeface="Times New Roman"/>
                <a:cs typeface="Times New Roman"/>
              </a:rPr>
              <a:t>Thanh </a:t>
            </a:r>
            <a:r>
              <a:rPr sz="1200" dirty="0">
                <a:latin typeface="Times New Roman"/>
                <a:cs typeface="Times New Roman"/>
              </a:rPr>
              <a:t>toán </a:t>
            </a:r>
            <a:r>
              <a:rPr sz="1200" dirty="0" err="1">
                <a:latin typeface="Times New Roman"/>
                <a:cs typeface="Times New Roman"/>
              </a:rPr>
              <a:t>đủ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c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phí </a:t>
            </a:r>
            <a:r>
              <a:rPr sz="1200" spc="-5" dirty="0">
                <a:latin typeface="Times New Roman"/>
                <a:cs typeface="Times New Roman"/>
              </a:rPr>
              <a:t>vận tải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chi </a:t>
            </a:r>
            <a:r>
              <a:rPr sz="1200" dirty="0">
                <a:latin typeface="Times New Roman"/>
                <a:cs typeface="Times New Roman"/>
              </a:rPr>
              <a:t>phí phát </a:t>
            </a:r>
            <a:r>
              <a:rPr sz="1200" spc="-5" dirty="0">
                <a:latin typeface="Times New Roman"/>
                <a:cs typeface="Times New Roman"/>
              </a:rPr>
              <a:t>sinh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ng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ời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kinh </a:t>
            </a:r>
            <a:r>
              <a:rPr sz="1200" spc="-5" dirty="0">
                <a:latin typeface="Times New Roman"/>
                <a:cs typeface="Times New Roman"/>
              </a:rPr>
              <a:t>doanh </a:t>
            </a:r>
            <a:r>
              <a:rPr sz="1200" spc="-114" dirty="0">
                <a:latin typeface="Times New Roman"/>
                <a:cs typeface="Times New Roman"/>
              </a:rPr>
              <a:t>vận  </a:t>
            </a:r>
            <a:r>
              <a:rPr sz="1200" spc="-5" dirty="0">
                <a:latin typeface="Times New Roman"/>
                <a:cs typeface="Times New Roman"/>
              </a:rPr>
              <a:t>tải </a:t>
            </a:r>
            <a:r>
              <a:rPr sz="1200" dirty="0">
                <a:latin typeface="Times New Roman"/>
                <a:cs typeface="Times New Roman"/>
              </a:rPr>
              <a:t>hàng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hóa;</a:t>
            </a:r>
          </a:p>
          <a:p>
            <a:pPr marL="12700" marR="6985" indent="456565">
              <a:lnSpc>
                <a:spcPct val="110800"/>
              </a:lnSpc>
              <a:spcBef>
                <a:spcPts val="585"/>
              </a:spcBef>
              <a:buAutoNum type="alphaLcParenR" startAt="2"/>
              <a:tabLst>
                <a:tab pos="633095" algn="l"/>
              </a:tabLst>
            </a:pPr>
            <a:r>
              <a:rPr sz="1200" dirty="0" err="1">
                <a:latin typeface="Times New Roman"/>
                <a:cs typeface="Times New Roman"/>
              </a:rPr>
              <a:t>Cử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áp </a:t>
            </a:r>
            <a:r>
              <a:rPr sz="1200" dirty="0">
                <a:latin typeface="Times New Roman"/>
                <a:cs typeface="Times New Roman"/>
              </a:rPr>
              <a:t>tải hàng hóa trong quá trình vận tải </a:t>
            </a:r>
            <a:r>
              <a:rPr sz="1200" spc="5" dirty="0">
                <a:latin typeface="Times New Roman"/>
                <a:cs typeface="Times New Roman"/>
              </a:rPr>
              <a:t>đối </a:t>
            </a:r>
            <a:r>
              <a:rPr sz="1200" dirty="0">
                <a:latin typeface="Times New Roman"/>
                <a:cs typeface="Times New Roman"/>
              </a:rPr>
              <a:t>với loại hàng hóa </a:t>
            </a:r>
            <a:r>
              <a:rPr sz="1200" spc="-5" dirty="0">
                <a:latin typeface="Times New Roman"/>
                <a:cs typeface="Times New Roman"/>
              </a:rPr>
              <a:t>bắt </a:t>
            </a:r>
            <a:r>
              <a:rPr sz="1200" spc="-50" dirty="0">
                <a:latin typeface="Times New Roman"/>
                <a:cs typeface="Times New Roman"/>
              </a:rPr>
              <a:t>buộc 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 err="1">
                <a:latin typeface="Times New Roman"/>
                <a:cs typeface="Times New Roman"/>
              </a:rPr>
              <a:t>có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áp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tải.</a:t>
            </a: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200" dirty="0">
                <a:latin typeface="Times New Roman"/>
                <a:cs typeface="Times New Roman"/>
              </a:rPr>
              <a:t>5.10. </a:t>
            </a:r>
            <a:r>
              <a:rPr sz="1200" spc="-5" dirty="0">
                <a:latin typeface="Times New Roman"/>
                <a:cs typeface="Times New Roman"/>
              </a:rPr>
              <a:t>QUYỀN VÀ NGHĨA </a:t>
            </a:r>
            <a:r>
              <a:rPr sz="1200" dirty="0">
                <a:latin typeface="Times New Roman"/>
                <a:cs typeface="Times New Roman"/>
              </a:rPr>
              <a:t>VỤ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spc="-5" dirty="0" smtClean="0">
                <a:latin typeface="Times New Roman"/>
                <a:cs typeface="Times New Roman"/>
              </a:rPr>
              <a:t>NG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ỜI </a:t>
            </a:r>
            <a:r>
              <a:rPr sz="1200" spc="-5" dirty="0">
                <a:latin typeface="Times New Roman"/>
                <a:cs typeface="Times New Roman"/>
              </a:rPr>
              <a:t>NHẬN HÀNG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HOÁ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45"/>
              </a:spcBef>
            </a:pPr>
            <a:r>
              <a:rPr sz="1200" dirty="0">
                <a:latin typeface="Times New Roman"/>
                <a:cs typeface="Times New Roman"/>
              </a:rPr>
              <a:t>1.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nhận hàng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-5" dirty="0">
                <a:latin typeface="Times New Roman"/>
                <a:cs typeface="Times New Roman"/>
              </a:rPr>
              <a:t>quyền sau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đây: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800"/>
              </a:lnSpc>
              <a:spcBef>
                <a:spcPts val="590"/>
              </a:spcBef>
              <a:buAutoNum type="alphaLcParenR"/>
              <a:tabLst>
                <a:tab pos="626110" algn="l"/>
              </a:tabLst>
            </a:pPr>
            <a:r>
              <a:rPr sz="1200" spc="-5" dirty="0">
                <a:latin typeface="Times New Roman"/>
                <a:cs typeface="Times New Roman"/>
              </a:rPr>
              <a:t>Nhận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kiểm </a:t>
            </a:r>
            <a:r>
              <a:rPr sz="1200" dirty="0">
                <a:latin typeface="Times New Roman"/>
                <a:cs typeface="Times New Roman"/>
              </a:rPr>
              <a:t>tra hàng hóa </a:t>
            </a:r>
            <a:r>
              <a:rPr sz="1200" dirty="0" err="1">
                <a:latin typeface="Times New Roman"/>
                <a:cs typeface="Times New Roman"/>
              </a:rPr>
              <a:t>nhận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đ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ợc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theo giấy </a:t>
            </a:r>
            <a:r>
              <a:rPr sz="1200" spc="-5" dirty="0">
                <a:latin typeface="Times New Roman"/>
                <a:cs typeface="Times New Roman"/>
              </a:rPr>
              <a:t>vận chuyển </a:t>
            </a:r>
            <a:r>
              <a:rPr sz="1200" dirty="0">
                <a:latin typeface="Times New Roman"/>
                <a:cs typeface="Times New Roman"/>
              </a:rPr>
              <a:t>hoặc </a:t>
            </a:r>
            <a:r>
              <a:rPr sz="1200" dirty="0" err="1">
                <a:latin typeface="Times New Roman"/>
                <a:cs typeface="Times New Roman"/>
              </a:rPr>
              <a:t>chứng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từ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tương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đương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khác</a:t>
            </a:r>
            <a:r>
              <a:rPr sz="1200" dirty="0">
                <a:latin typeface="Times New Roman"/>
                <a:cs typeface="Times New Roman"/>
              </a:rPr>
              <a:t>;</a:t>
            </a:r>
          </a:p>
          <a:p>
            <a:pPr marL="655320" indent="-186690">
              <a:lnSpc>
                <a:spcPct val="100000"/>
              </a:lnSpc>
              <a:spcBef>
                <a:spcPts val="745"/>
              </a:spcBef>
              <a:buAutoNum type="alphaLcParenR"/>
              <a:tabLst>
                <a:tab pos="655955" algn="l"/>
              </a:tabLst>
            </a:pPr>
            <a:r>
              <a:rPr sz="1200" spc="-5" dirty="0">
                <a:latin typeface="Times New Roman"/>
                <a:cs typeface="Times New Roman"/>
              </a:rPr>
              <a:t>Yêu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cầu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1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kinh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doanh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vận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tải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thanh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toán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chi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phí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phát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sinh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do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hàng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1200" spc="-5" dirty="0">
                <a:latin typeface="Times New Roman"/>
                <a:cs typeface="Times New Roman"/>
              </a:rPr>
              <a:t>chậm;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000"/>
              </a:lnSpc>
              <a:spcBef>
                <a:spcPts val="600"/>
              </a:spcBef>
              <a:buAutoNum type="alphaLcParenR" startAt="3"/>
              <a:tabLst>
                <a:tab pos="626745" algn="l"/>
              </a:tabLst>
            </a:pPr>
            <a:r>
              <a:rPr sz="1200" spc="-5" dirty="0">
                <a:latin typeface="Times New Roman"/>
                <a:cs typeface="Times New Roman"/>
              </a:rPr>
              <a:t>Yêu cầu </a:t>
            </a:r>
            <a:r>
              <a:rPr sz="1200" dirty="0">
                <a:latin typeface="Times New Roman"/>
                <a:cs typeface="Times New Roman"/>
              </a:rPr>
              <a:t>hoặc thông báo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ng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ời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thuê </a:t>
            </a:r>
            <a:r>
              <a:rPr sz="1200" spc="-5" dirty="0">
                <a:latin typeface="Times New Roman"/>
                <a:cs typeface="Times New Roman"/>
              </a:rPr>
              <a:t>vận tải </a:t>
            </a:r>
            <a:r>
              <a:rPr sz="1200" dirty="0">
                <a:latin typeface="Times New Roman"/>
                <a:cs typeface="Times New Roman"/>
              </a:rPr>
              <a:t>để </a:t>
            </a:r>
            <a:r>
              <a:rPr sz="1200" spc="-10" dirty="0">
                <a:latin typeface="Times New Roman"/>
                <a:cs typeface="Times New Roman"/>
              </a:rPr>
              <a:t>yêu </a:t>
            </a:r>
            <a:r>
              <a:rPr sz="1200" dirty="0" err="1">
                <a:latin typeface="Times New Roman"/>
                <a:cs typeface="Times New Roman"/>
              </a:rPr>
              <a:t>cầu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ng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ời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kinh doanh </a:t>
            </a:r>
            <a:r>
              <a:rPr sz="1200" spc="-110" dirty="0">
                <a:latin typeface="Times New Roman"/>
                <a:cs typeface="Times New Roman"/>
              </a:rPr>
              <a:t>vận  </a:t>
            </a:r>
            <a:r>
              <a:rPr sz="1200" spc="-5" dirty="0">
                <a:latin typeface="Times New Roman"/>
                <a:cs typeface="Times New Roman"/>
              </a:rPr>
              <a:t>tải </a:t>
            </a:r>
            <a:r>
              <a:rPr sz="1200" dirty="0" err="1">
                <a:latin typeface="Times New Roman"/>
                <a:cs typeface="Times New Roman"/>
              </a:rPr>
              <a:t>bồi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th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ờng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thiệt </a:t>
            </a:r>
            <a:r>
              <a:rPr sz="1200" spc="-5" dirty="0">
                <a:latin typeface="Times New Roman"/>
                <a:cs typeface="Times New Roman"/>
              </a:rPr>
              <a:t>hại </a:t>
            </a:r>
            <a:r>
              <a:rPr sz="1200" spc="5" dirty="0">
                <a:latin typeface="Times New Roman"/>
                <a:cs typeface="Times New Roman"/>
              </a:rPr>
              <a:t>do </a:t>
            </a:r>
            <a:r>
              <a:rPr sz="1200" spc="-5" dirty="0" err="1">
                <a:latin typeface="Times New Roman"/>
                <a:cs typeface="Times New Roman"/>
              </a:rPr>
              <a:t>mất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mát</a:t>
            </a:r>
            <a:r>
              <a:rPr sz="1200" spc="-5" dirty="0" smtClean="0">
                <a:latin typeface="Times New Roman"/>
                <a:cs typeface="Times New Roman"/>
              </a:rPr>
              <a:t>,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hư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hỏng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hàng</a:t>
            </a:r>
            <a:r>
              <a:rPr sz="1200" spc="8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hóa;</a:t>
            </a:r>
            <a:endParaRPr sz="1200" dirty="0">
              <a:latin typeface="Times New Roman"/>
              <a:cs typeface="Times New Roman"/>
            </a:endParaRPr>
          </a:p>
          <a:p>
            <a:pPr marL="634365" indent="-165735">
              <a:lnSpc>
                <a:spcPct val="100000"/>
              </a:lnSpc>
              <a:spcBef>
                <a:spcPts val="755"/>
              </a:spcBef>
              <a:buAutoNum type="alphaLcParenR" startAt="3"/>
              <a:tabLst>
                <a:tab pos="635000" algn="l"/>
              </a:tabLst>
            </a:pPr>
            <a:r>
              <a:rPr sz="1200" spc="-5" dirty="0">
                <a:latin typeface="Times New Roman"/>
                <a:cs typeface="Times New Roman"/>
              </a:rPr>
              <a:t>Yêu </a:t>
            </a:r>
            <a:r>
              <a:rPr sz="1200" dirty="0">
                <a:latin typeface="Times New Roman"/>
                <a:cs typeface="Times New Roman"/>
              </a:rPr>
              <a:t>cầu </a:t>
            </a:r>
            <a:r>
              <a:rPr sz="1200" spc="-5" dirty="0">
                <a:latin typeface="Times New Roman"/>
                <a:cs typeface="Times New Roman"/>
              </a:rPr>
              <a:t>giám </a:t>
            </a:r>
            <a:r>
              <a:rPr sz="1200" dirty="0">
                <a:latin typeface="Times New Roman"/>
                <a:cs typeface="Times New Roman"/>
              </a:rPr>
              <a:t>định hàng hóa khi </a:t>
            </a:r>
            <a:r>
              <a:rPr sz="1200" spc="-5" dirty="0">
                <a:latin typeface="Times New Roman"/>
                <a:cs typeface="Times New Roman"/>
              </a:rPr>
              <a:t>cần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thiết.</a:t>
            </a:r>
          </a:p>
          <a:p>
            <a:pPr marL="469265">
              <a:lnSpc>
                <a:spcPct val="100000"/>
              </a:lnSpc>
              <a:spcBef>
                <a:spcPts val="745"/>
              </a:spcBef>
            </a:pPr>
            <a:r>
              <a:rPr sz="1200" dirty="0">
                <a:latin typeface="Times New Roman"/>
                <a:cs typeface="Times New Roman"/>
              </a:rPr>
              <a:t>2. </a:t>
            </a:r>
            <a:r>
              <a:rPr sz="1200" spc="-80" dirty="0" smtClean="0">
                <a:latin typeface="Times New Roman"/>
                <a:cs typeface="Times New Roman"/>
              </a:rPr>
              <a:t>Ng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ời</a:t>
            </a:r>
            <a:r>
              <a:rPr sz="1200" spc="-80" dirty="0" smtClean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nhận hàng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-5" dirty="0">
                <a:latin typeface="Times New Roman"/>
                <a:cs typeface="Times New Roman"/>
              </a:rPr>
              <a:t>nghĩa </a:t>
            </a:r>
            <a:r>
              <a:rPr sz="1200" dirty="0">
                <a:latin typeface="Times New Roman"/>
                <a:cs typeface="Times New Roman"/>
              </a:rPr>
              <a:t>vụ </a:t>
            </a:r>
            <a:r>
              <a:rPr sz="1200" spc="-5" dirty="0">
                <a:latin typeface="Times New Roman"/>
                <a:cs typeface="Times New Roman"/>
              </a:rPr>
              <a:t>sau</a:t>
            </a:r>
            <a:r>
              <a:rPr sz="1200" spc="-1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đây:</a:t>
            </a:r>
            <a:endParaRPr sz="1200" dirty="0">
              <a:latin typeface="Times New Roman"/>
              <a:cs typeface="Times New Roman"/>
            </a:endParaRPr>
          </a:p>
          <a:p>
            <a:pPr marL="12700" marR="6350" indent="456565">
              <a:lnSpc>
                <a:spcPct val="110000"/>
              </a:lnSpc>
              <a:spcBef>
                <a:spcPts val="600"/>
              </a:spcBef>
              <a:buAutoNum type="alphaLcParenR"/>
              <a:tabLst>
                <a:tab pos="654685" algn="l"/>
              </a:tabLst>
            </a:pPr>
            <a:r>
              <a:rPr sz="1200" spc="-5" dirty="0">
                <a:latin typeface="Times New Roman"/>
                <a:cs typeface="Times New Roman"/>
              </a:rPr>
              <a:t>Nhận </a:t>
            </a:r>
            <a:r>
              <a:rPr sz="1200" dirty="0">
                <a:latin typeface="Times New Roman"/>
                <a:cs typeface="Times New Roman"/>
              </a:rPr>
              <a:t>hàng hóa đúng thời </a:t>
            </a:r>
            <a:r>
              <a:rPr sz="1200" spc="-5" dirty="0">
                <a:latin typeface="Times New Roman"/>
                <a:cs typeface="Times New Roman"/>
              </a:rPr>
              <a:t>gian, </a:t>
            </a:r>
            <a:r>
              <a:rPr sz="1200" dirty="0">
                <a:latin typeface="Times New Roman"/>
                <a:cs typeface="Times New Roman"/>
              </a:rPr>
              <a:t>địa </a:t>
            </a:r>
            <a:r>
              <a:rPr sz="1200" spc="-5" dirty="0">
                <a:latin typeface="Times New Roman"/>
                <a:cs typeface="Times New Roman"/>
              </a:rPr>
              <a:t>điểm </a:t>
            </a:r>
            <a:r>
              <a:rPr sz="1200" dirty="0">
                <a:latin typeface="Times New Roman"/>
                <a:cs typeface="Times New Roman"/>
              </a:rPr>
              <a:t>đã thỏa </a:t>
            </a:r>
            <a:r>
              <a:rPr sz="1200" spc="-5" dirty="0">
                <a:latin typeface="Times New Roman"/>
                <a:cs typeface="Times New Roman"/>
              </a:rPr>
              <a:t>thuận; </a:t>
            </a:r>
            <a:r>
              <a:rPr sz="1200" dirty="0">
                <a:latin typeface="Times New Roman"/>
                <a:cs typeface="Times New Roman"/>
              </a:rPr>
              <a:t>xuất trình giấy vận  </a:t>
            </a:r>
            <a:r>
              <a:rPr sz="1200" spc="-5" dirty="0">
                <a:latin typeface="Times New Roman"/>
                <a:cs typeface="Times New Roman"/>
              </a:rPr>
              <a:t>chuyển </a:t>
            </a:r>
            <a:r>
              <a:rPr sz="1200" dirty="0">
                <a:latin typeface="Times New Roman"/>
                <a:cs typeface="Times New Roman"/>
              </a:rPr>
              <a:t>và giấy tờ </a:t>
            </a:r>
            <a:r>
              <a:rPr sz="1200" spc="5" dirty="0">
                <a:latin typeface="Times New Roman"/>
                <a:cs typeface="Times New Roman"/>
              </a:rPr>
              <a:t>tùy </a:t>
            </a:r>
            <a:r>
              <a:rPr sz="1200" dirty="0">
                <a:latin typeface="Times New Roman"/>
                <a:cs typeface="Times New Roman"/>
              </a:rPr>
              <a:t>thân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kinh </a:t>
            </a:r>
            <a:r>
              <a:rPr sz="1200" spc="-5" dirty="0">
                <a:latin typeface="Times New Roman"/>
                <a:cs typeface="Times New Roman"/>
              </a:rPr>
              <a:t>doanh vận </a:t>
            </a:r>
            <a:r>
              <a:rPr sz="1200" spc="-5" dirty="0" err="1">
                <a:latin typeface="Times New Roman"/>
                <a:cs typeface="Times New Roman"/>
              </a:rPr>
              <a:t>tải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khi </a:t>
            </a:r>
            <a:r>
              <a:rPr sz="1200" spc="-5" dirty="0">
                <a:latin typeface="Times New Roman"/>
                <a:cs typeface="Times New Roman"/>
              </a:rPr>
              <a:t>nhận </a:t>
            </a:r>
            <a:r>
              <a:rPr sz="1200" dirty="0">
                <a:latin typeface="Times New Roman"/>
                <a:cs typeface="Times New Roman"/>
              </a:rPr>
              <a:t>hàng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hóa;</a:t>
            </a:r>
            <a:endParaRPr sz="1200" dirty="0">
              <a:latin typeface="Times New Roman"/>
              <a:cs typeface="Times New Roman"/>
            </a:endParaRPr>
          </a:p>
          <a:p>
            <a:pPr marL="634365" indent="-165735">
              <a:lnSpc>
                <a:spcPct val="100000"/>
              </a:lnSpc>
              <a:spcBef>
                <a:spcPts val="755"/>
              </a:spcBef>
              <a:buAutoNum type="alphaLcParenR"/>
              <a:tabLst>
                <a:tab pos="635000" algn="l"/>
              </a:tabLst>
            </a:pPr>
            <a:r>
              <a:rPr sz="1200" spc="-5" dirty="0">
                <a:latin typeface="Times New Roman"/>
                <a:cs typeface="Times New Roman"/>
              </a:rPr>
              <a:t>Thanh </a:t>
            </a:r>
            <a:r>
              <a:rPr sz="1200" dirty="0">
                <a:latin typeface="Times New Roman"/>
                <a:cs typeface="Times New Roman"/>
              </a:rPr>
              <a:t>toán </a:t>
            </a:r>
            <a:r>
              <a:rPr sz="1200" spc="-5" dirty="0">
                <a:latin typeface="Times New Roman"/>
                <a:cs typeface="Times New Roman"/>
              </a:rPr>
              <a:t>chi </a:t>
            </a:r>
            <a:r>
              <a:rPr sz="1200" dirty="0">
                <a:latin typeface="Times New Roman"/>
                <a:cs typeface="Times New Roman"/>
              </a:rPr>
              <a:t>phí phát </a:t>
            </a:r>
            <a:r>
              <a:rPr sz="1200" spc="-5" dirty="0">
                <a:latin typeface="Times New Roman"/>
                <a:cs typeface="Times New Roman"/>
              </a:rPr>
              <a:t>sinh </a:t>
            </a:r>
            <a:r>
              <a:rPr sz="1200" dirty="0">
                <a:latin typeface="Times New Roman"/>
                <a:cs typeface="Times New Roman"/>
              </a:rPr>
              <a:t>do </a:t>
            </a:r>
            <a:r>
              <a:rPr sz="1200" spc="-5" dirty="0">
                <a:latin typeface="Times New Roman"/>
                <a:cs typeface="Times New Roman"/>
              </a:rPr>
              <a:t>nhận </a:t>
            </a:r>
            <a:r>
              <a:rPr sz="1200" dirty="0">
                <a:latin typeface="Times New Roman"/>
                <a:cs typeface="Times New Roman"/>
              </a:rPr>
              <a:t>hàng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chậm.</a:t>
            </a: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200" spc="-5" dirty="0">
                <a:latin typeface="Times New Roman"/>
                <a:cs typeface="Times New Roman"/>
              </a:rPr>
              <a:t>5.11. VẬN CHUYỂN HÀNG SIÊU </a:t>
            </a:r>
            <a:r>
              <a:rPr sz="1200" spc="-5" dirty="0" smtClean="0">
                <a:latin typeface="Times New Roman"/>
                <a:cs typeface="Times New Roman"/>
              </a:rPr>
              <a:t>TR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ỜNG</a:t>
            </a:r>
            <a:r>
              <a:rPr sz="1200" spc="-5" dirty="0">
                <a:latin typeface="Times New Roman"/>
                <a:cs typeface="Times New Roman"/>
              </a:rPr>
              <a:t>, SIÊU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TRỌNG</a:t>
            </a:r>
            <a:endParaRPr sz="1200" dirty="0">
              <a:latin typeface="Times New Roman"/>
              <a:cs typeface="Times New Roman"/>
            </a:endParaRPr>
          </a:p>
          <a:p>
            <a:pPr marL="12700" marR="11430" indent="456565" algn="just">
              <a:lnSpc>
                <a:spcPct val="110000"/>
              </a:lnSpc>
              <a:spcBef>
                <a:spcPts val="600"/>
              </a:spcBef>
              <a:buAutoNum type="arabicPeriod"/>
              <a:tabLst>
                <a:tab pos="636270" algn="l"/>
              </a:tabLst>
            </a:pP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spc="-5" dirty="0" err="1">
                <a:latin typeface="Times New Roman"/>
                <a:cs typeface="Times New Roman"/>
              </a:rPr>
              <a:t>siêu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tr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siêu </a:t>
            </a:r>
            <a:r>
              <a:rPr sz="1200" dirty="0">
                <a:latin typeface="Times New Roman"/>
                <a:cs typeface="Times New Roman"/>
              </a:rPr>
              <a:t>trọng là hàng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 err="1">
                <a:latin typeface="Times New Roman"/>
                <a:cs typeface="Times New Roman"/>
              </a:rPr>
              <a:t>kích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hoặc </a:t>
            </a:r>
            <a:r>
              <a:rPr sz="1200" dirty="0" err="1">
                <a:latin typeface="Times New Roman"/>
                <a:cs typeface="Times New Roman"/>
              </a:rPr>
              <a:t>trọng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lang="en-US" sz="1200" spc="-80" dirty="0">
                <a:latin typeface="Times New Roman"/>
                <a:cs typeface="Times New Roman"/>
              </a:rPr>
              <a:t> </a:t>
            </a:r>
            <a:r>
              <a:rPr lang="en-US" sz="1200" spc="-80" dirty="0" err="1" smtClean="0">
                <a:latin typeface="Times New Roman"/>
                <a:cs typeface="Times New Roman"/>
              </a:rPr>
              <a:t>quá</a:t>
            </a:r>
            <a:r>
              <a:rPr lang="en-US"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giới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hạn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 err="1">
                <a:latin typeface="Times New Roman"/>
                <a:cs typeface="Times New Roman"/>
              </a:rPr>
              <a:t>định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nh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smtClean="0">
                <a:latin typeface="Times New Roman"/>
                <a:cs typeface="Times New Roman"/>
              </a:rPr>
              <a:t>ng </a:t>
            </a:r>
            <a:r>
              <a:rPr sz="1200" dirty="0">
                <a:latin typeface="Times New Roman"/>
                <a:cs typeface="Times New Roman"/>
              </a:rPr>
              <a:t>không thể </a:t>
            </a:r>
            <a:r>
              <a:rPr sz="1200" spc="-5" dirty="0">
                <a:latin typeface="Times New Roman"/>
                <a:cs typeface="Times New Roman"/>
              </a:rPr>
              <a:t>tháo </a:t>
            </a:r>
            <a:r>
              <a:rPr sz="1200" dirty="0">
                <a:latin typeface="Times New Roman"/>
                <a:cs typeface="Times New Roman"/>
              </a:rPr>
              <a:t>rời </a:t>
            </a:r>
            <a:r>
              <a:rPr sz="1200" spc="-5" dirty="0" err="1">
                <a:latin typeface="Times New Roman"/>
                <a:cs typeface="Times New Roman"/>
              </a:rPr>
              <a:t>ra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ợc</a:t>
            </a:r>
            <a:r>
              <a:rPr sz="1200" spc="-6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 marR="8255" indent="456565" algn="just">
              <a:lnSpc>
                <a:spcPct val="110000"/>
              </a:lnSpc>
              <a:spcBef>
                <a:spcPts val="615"/>
              </a:spcBef>
              <a:buAutoNum type="arabicPeriod"/>
              <a:tabLst>
                <a:tab pos="636270" algn="l"/>
              </a:tabLst>
            </a:pPr>
            <a:r>
              <a:rPr sz="1200" spc="-5" dirty="0">
                <a:latin typeface="Times New Roman"/>
                <a:cs typeface="Times New Roman"/>
              </a:rPr>
              <a:t>Việc vận chuyển </a:t>
            </a:r>
            <a:r>
              <a:rPr sz="1200" dirty="0">
                <a:latin typeface="Times New Roman"/>
                <a:cs typeface="Times New Roman"/>
              </a:rPr>
              <a:t>hàng </a:t>
            </a:r>
            <a:r>
              <a:rPr sz="1200" spc="-5" dirty="0" err="1">
                <a:latin typeface="Times New Roman"/>
                <a:cs typeface="Times New Roman"/>
              </a:rPr>
              <a:t>siêu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tr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siêu </a:t>
            </a:r>
            <a:r>
              <a:rPr sz="1200" dirty="0">
                <a:latin typeface="Times New Roman"/>
                <a:cs typeface="Times New Roman"/>
              </a:rPr>
              <a:t>trọng </a:t>
            </a:r>
            <a:r>
              <a:rPr sz="1200" spc="-5" dirty="0">
                <a:latin typeface="Times New Roman"/>
                <a:cs typeface="Times New Roman"/>
              </a:rPr>
              <a:t>phải 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phù </a:t>
            </a:r>
            <a:r>
              <a:rPr sz="1200" spc="-55" dirty="0">
                <a:latin typeface="Times New Roman"/>
                <a:cs typeface="Times New Roman"/>
              </a:rPr>
              <a:t>hợp  </a:t>
            </a:r>
            <a:r>
              <a:rPr sz="1200" dirty="0">
                <a:latin typeface="Times New Roman"/>
                <a:cs typeface="Times New Roman"/>
              </a:rPr>
              <a:t>với loại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phải có </a:t>
            </a:r>
            <a:r>
              <a:rPr sz="1200" dirty="0">
                <a:latin typeface="Times New Roman"/>
                <a:cs typeface="Times New Roman"/>
              </a:rPr>
              <a:t>giấy phép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 err="1">
                <a:latin typeface="Times New Roman"/>
                <a:cs typeface="Times New Roman"/>
              </a:rPr>
              <a:t>dụng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do </a:t>
            </a:r>
            <a:r>
              <a:rPr sz="1200" spc="-5" dirty="0">
                <a:latin typeface="Times New Roman"/>
                <a:cs typeface="Times New Roman"/>
              </a:rPr>
              <a:t>cơ quan </a:t>
            </a:r>
            <a:r>
              <a:rPr sz="1200" dirty="0" err="1">
                <a:latin typeface="Times New Roman"/>
                <a:cs typeface="Times New Roman"/>
              </a:rPr>
              <a:t>nhà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n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thẩm </a:t>
            </a:r>
            <a:r>
              <a:rPr sz="1200" spc="-85" dirty="0">
                <a:latin typeface="Times New Roman"/>
                <a:cs typeface="Times New Roman"/>
              </a:rPr>
              <a:t>quyền  </a:t>
            </a:r>
            <a:r>
              <a:rPr sz="1200" spc="-5" dirty="0">
                <a:latin typeface="Times New Roman"/>
                <a:cs typeface="Times New Roman"/>
              </a:rPr>
              <a:t>cấp.</a:t>
            </a:r>
            <a:endParaRPr sz="1200" dirty="0">
              <a:latin typeface="Times New Roman"/>
              <a:cs typeface="Times New Roman"/>
            </a:endParaRPr>
          </a:p>
          <a:p>
            <a:pPr marL="12700" marR="9525" indent="456565" algn="just">
              <a:lnSpc>
                <a:spcPct val="110500"/>
              </a:lnSpc>
              <a:spcBef>
                <a:spcPts val="590"/>
              </a:spcBef>
              <a:buAutoNum type="arabicPeriod"/>
              <a:tabLst>
                <a:tab pos="628650" algn="l"/>
              </a:tabLst>
            </a:pPr>
            <a:r>
              <a:rPr sz="1200" spc="-5" dirty="0">
                <a:latin typeface="Times New Roman"/>
                <a:cs typeface="Times New Roman"/>
              </a:rPr>
              <a:t>Xe vận chuyển </a:t>
            </a:r>
            <a:r>
              <a:rPr sz="1200" dirty="0">
                <a:latin typeface="Times New Roman"/>
                <a:cs typeface="Times New Roman"/>
              </a:rPr>
              <a:t>hàng </a:t>
            </a:r>
            <a:r>
              <a:rPr sz="1200" dirty="0" err="1">
                <a:latin typeface="Times New Roman"/>
                <a:cs typeface="Times New Roman"/>
              </a:rPr>
              <a:t>siêu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tr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siêu </a:t>
            </a:r>
            <a:r>
              <a:rPr sz="1200" dirty="0">
                <a:latin typeface="Times New Roman"/>
                <a:cs typeface="Times New Roman"/>
              </a:rPr>
              <a:t>trọng phải chạy với tốc độ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spc="-35" dirty="0">
                <a:latin typeface="Times New Roman"/>
                <a:cs typeface="Times New Roman"/>
              </a:rPr>
              <a:t>trong  </a:t>
            </a:r>
            <a:r>
              <a:rPr sz="1200" dirty="0">
                <a:latin typeface="Times New Roman"/>
                <a:cs typeface="Times New Roman"/>
              </a:rPr>
              <a:t>giấy phép và phải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báo hiệu </a:t>
            </a:r>
            <a:r>
              <a:rPr sz="1200" dirty="0" err="1">
                <a:latin typeface="Times New Roman"/>
                <a:cs typeface="Times New Roman"/>
              </a:rPr>
              <a:t>kích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hàng,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</a:t>
            </a:r>
            <a:r>
              <a:rPr sz="1200" spc="-5" dirty="0">
                <a:latin typeface="Times New Roman"/>
                <a:cs typeface="Times New Roman"/>
              </a:rPr>
              <a:t>cần thiết </a:t>
            </a:r>
            <a:r>
              <a:rPr sz="1200" dirty="0">
                <a:latin typeface="Times New Roman"/>
                <a:cs typeface="Times New Roman"/>
              </a:rPr>
              <a:t>phải </a:t>
            </a:r>
            <a:r>
              <a:rPr sz="1200" dirty="0" err="1">
                <a:latin typeface="Times New Roman"/>
                <a:cs typeface="Times New Roman"/>
              </a:rPr>
              <a:t>bố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trí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người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chỉ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dẫn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để bảo </a:t>
            </a:r>
            <a:r>
              <a:rPr sz="1200" spc="-5" dirty="0">
                <a:latin typeface="Times New Roman"/>
                <a:cs typeface="Times New Roman"/>
              </a:rPr>
              <a:t>đảm </a:t>
            </a:r>
            <a:r>
              <a:rPr sz="1200" dirty="0">
                <a:latin typeface="Times New Roman"/>
                <a:cs typeface="Times New Roman"/>
              </a:rPr>
              <a:t>an </a:t>
            </a:r>
            <a:r>
              <a:rPr sz="1200" spc="-5" dirty="0">
                <a:latin typeface="Times New Roman"/>
                <a:cs typeface="Times New Roman"/>
              </a:rPr>
              <a:t>toàn giao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thông.</a:t>
            </a:r>
          </a:p>
          <a:p>
            <a:pPr marL="12700" marR="10795" indent="456565" algn="just">
              <a:lnSpc>
                <a:spcPct val="110000"/>
              </a:lnSpc>
              <a:spcBef>
                <a:spcPts val="600"/>
              </a:spcBef>
              <a:buAutoNum type="arabicPeriod"/>
              <a:tabLst>
                <a:tab pos="649605" algn="l"/>
              </a:tabLst>
            </a:pPr>
            <a:r>
              <a:rPr sz="1200" spc="-5" dirty="0" err="1">
                <a:latin typeface="Times New Roman"/>
                <a:cs typeface="Times New Roman"/>
              </a:rPr>
              <a:t>Bộ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ởng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Bộ Giao </a:t>
            </a:r>
            <a:r>
              <a:rPr sz="1200" dirty="0">
                <a:latin typeface="Times New Roman"/>
                <a:cs typeface="Times New Roman"/>
              </a:rPr>
              <a:t>thông vận tải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spc="-5" dirty="0">
                <a:latin typeface="Times New Roman"/>
                <a:cs typeface="Times New Roman"/>
              </a:rPr>
              <a:t>cụ </a:t>
            </a:r>
            <a:r>
              <a:rPr sz="1200" dirty="0">
                <a:latin typeface="Times New Roman"/>
                <a:cs typeface="Times New Roman"/>
              </a:rPr>
              <a:t>thể về </a:t>
            </a:r>
            <a:r>
              <a:rPr sz="1200" spc="-5" dirty="0">
                <a:latin typeface="Times New Roman"/>
                <a:cs typeface="Times New Roman"/>
              </a:rPr>
              <a:t>vận chuyển </a:t>
            </a:r>
            <a:r>
              <a:rPr sz="1200" dirty="0">
                <a:latin typeface="Times New Roman"/>
                <a:cs typeface="Times New Roman"/>
              </a:rPr>
              <a:t>hàng </a:t>
            </a:r>
            <a:r>
              <a:rPr sz="1200" spc="-45" dirty="0" err="1">
                <a:latin typeface="Times New Roman"/>
                <a:cs typeface="Times New Roman"/>
              </a:rPr>
              <a:t>siêu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tr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siêu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trọng.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sz="1200" spc="-5" dirty="0">
                <a:latin typeface="Times New Roman"/>
                <a:cs typeface="Times New Roman"/>
              </a:rPr>
              <a:t>5.12. VẬN CHUYỂN ĐỘNG VẬT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SỐNG</a:t>
            </a:r>
            <a:endParaRPr sz="1200" dirty="0">
              <a:latin typeface="Times New Roman"/>
              <a:cs typeface="Times New Roman"/>
            </a:endParaRPr>
          </a:p>
          <a:p>
            <a:pPr marL="12700" marR="10160" indent="456565" algn="just">
              <a:lnSpc>
                <a:spcPct val="110000"/>
              </a:lnSpc>
              <a:spcBef>
                <a:spcPts val="600"/>
              </a:spcBef>
              <a:buAutoNum type="arabicPeriod"/>
              <a:tabLst>
                <a:tab pos="622300" algn="l"/>
              </a:tabLst>
            </a:pPr>
            <a:r>
              <a:rPr sz="1200" dirty="0">
                <a:latin typeface="Times New Roman"/>
                <a:cs typeface="Times New Roman"/>
              </a:rPr>
              <a:t>Tùy theo loại động vật </a:t>
            </a:r>
            <a:r>
              <a:rPr sz="1200" spc="-5" dirty="0">
                <a:latin typeface="Times New Roman"/>
                <a:cs typeface="Times New Roman"/>
              </a:rPr>
              <a:t>sống,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kinh doanh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10" dirty="0">
                <a:latin typeface="Times New Roman"/>
                <a:cs typeface="Times New Roman"/>
              </a:rPr>
              <a:t>yêu </a:t>
            </a:r>
            <a:r>
              <a:rPr sz="1200" dirty="0" err="1">
                <a:latin typeface="Times New Roman"/>
                <a:cs typeface="Times New Roman"/>
              </a:rPr>
              <a:t>cầu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thuê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vận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tải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bố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trí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áp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5" dirty="0">
                <a:latin typeface="Times New Roman"/>
                <a:cs typeface="Times New Roman"/>
              </a:rPr>
              <a:t>để </a:t>
            </a:r>
            <a:r>
              <a:rPr sz="1200" dirty="0">
                <a:latin typeface="Times New Roman"/>
                <a:cs typeface="Times New Roman"/>
              </a:rPr>
              <a:t>chăm </a:t>
            </a:r>
            <a:r>
              <a:rPr sz="1200" spc="-5" dirty="0">
                <a:latin typeface="Times New Roman"/>
                <a:cs typeface="Times New Roman"/>
              </a:rPr>
              <a:t>sóc </a:t>
            </a:r>
            <a:r>
              <a:rPr sz="1200" dirty="0">
                <a:latin typeface="Times New Roman"/>
                <a:cs typeface="Times New Roman"/>
              </a:rPr>
              <a:t>trong quá trình vận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tải.</a:t>
            </a:r>
          </a:p>
          <a:p>
            <a:pPr marL="12700" marR="6350" indent="456565" algn="just">
              <a:lnSpc>
                <a:spcPct val="110500"/>
              </a:lnSpc>
              <a:spcBef>
                <a:spcPts val="595"/>
              </a:spcBef>
              <a:buAutoNum type="arabicPeriod"/>
              <a:tabLst>
                <a:tab pos="619760" algn="l"/>
              </a:tabLst>
            </a:pPr>
            <a:r>
              <a:rPr sz="1200" spc="-80" dirty="0" smtClean="0">
                <a:latin typeface="Times New Roman"/>
                <a:cs typeface="Times New Roman"/>
              </a:rPr>
              <a:t>Ng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ời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thuê vận tải chịu </a:t>
            </a:r>
            <a:r>
              <a:rPr sz="1200" spc="-15" dirty="0">
                <a:latin typeface="Times New Roman"/>
                <a:cs typeface="Times New Roman"/>
              </a:rPr>
              <a:t>trách </a:t>
            </a:r>
            <a:r>
              <a:rPr sz="1200" spc="-10" dirty="0">
                <a:latin typeface="Times New Roman"/>
                <a:cs typeface="Times New Roman"/>
              </a:rPr>
              <a:t>nhiệm </a:t>
            </a:r>
            <a:r>
              <a:rPr sz="1200" dirty="0">
                <a:latin typeface="Times New Roman"/>
                <a:cs typeface="Times New Roman"/>
              </a:rPr>
              <a:t>về </a:t>
            </a:r>
            <a:r>
              <a:rPr sz="1200" spc="-10" dirty="0">
                <a:latin typeface="Times New Roman"/>
                <a:cs typeface="Times New Roman"/>
              </a:rPr>
              <a:t>việc xếp, dỡ động </a:t>
            </a:r>
            <a:r>
              <a:rPr sz="1200" spc="-15" dirty="0">
                <a:latin typeface="Times New Roman"/>
                <a:cs typeface="Times New Roman"/>
              </a:rPr>
              <a:t>vật </a:t>
            </a:r>
            <a:r>
              <a:rPr sz="1200" spc="-10" dirty="0" err="1">
                <a:latin typeface="Times New Roman"/>
                <a:cs typeface="Times New Roman"/>
              </a:rPr>
              <a:t>sống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10" dirty="0" err="1" smtClean="0">
                <a:latin typeface="Times New Roman"/>
                <a:cs typeface="Times New Roman"/>
              </a:rPr>
              <a:t>theo</a:t>
            </a:r>
            <a:r>
              <a:rPr lang="en-US" sz="1200" spc="-10" dirty="0">
                <a:latin typeface="Times New Roman"/>
                <a:cs typeface="Times New Roman"/>
              </a:rPr>
              <a:t> </a:t>
            </a:r>
            <a:r>
              <a:rPr lang="en-US" sz="1200" spc="-10" dirty="0" err="1" smtClean="0">
                <a:latin typeface="Times New Roman"/>
                <a:cs typeface="Times New Roman"/>
              </a:rPr>
              <a:t>hướng</a:t>
            </a:r>
            <a:r>
              <a:rPr lang="en-US" sz="1200" spc="-10" dirty="0" smtClean="0">
                <a:latin typeface="Times New Roman"/>
                <a:cs typeface="Times New Roman"/>
              </a:rPr>
              <a:t> </a:t>
            </a:r>
            <a:r>
              <a:rPr lang="en-US" sz="1200" spc="-10" dirty="0" err="1" smtClean="0">
                <a:latin typeface="Times New Roman"/>
                <a:cs typeface="Times New Roman"/>
              </a:rPr>
              <a:t>dẫn</a:t>
            </a:r>
            <a:r>
              <a:rPr lang="en-US" sz="1200" spc="-10" dirty="0" smtClean="0">
                <a:latin typeface="Times New Roman"/>
                <a:cs typeface="Times New Roman"/>
              </a:rPr>
              <a:t> </a:t>
            </a:r>
            <a:r>
              <a:rPr sz="1200" spc="-15" dirty="0" err="1" smtClean="0">
                <a:latin typeface="Times New Roman"/>
                <a:cs typeface="Times New Roman"/>
              </a:rPr>
              <a:t>của</a:t>
            </a:r>
            <a:r>
              <a:rPr sz="1200" spc="-15" dirty="0" smtClean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ng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ời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kinh doanh vận tải; </a:t>
            </a:r>
            <a:r>
              <a:rPr sz="1200" spc="-75" dirty="0" err="1" smtClean="0">
                <a:latin typeface="Times New Roman"/>
                <a:cs typeface="Times New Roman"/>
              </a:rPr>
              <a:t>tr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ờng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spc="-10" dirty="0" err="1">
                <a:latin typeface="Times New Roman"/>
                <a:cs typeface="Times New Roman"/>
              </a:rPr>
              <a:t>hợp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ng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ời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thuê </a:t>
            </a:r>
            <a:r>
              <a:rPr sz="1200" spc="-15" dirty="0">
                <a:latin typeface="Times New Roman"/>
                <a:cs typeface="Times New Roman"/>
              </a:rPr>
              <a:t>vận </a:t>
            </a:r>
            <a:r>
              <a:rPr sz="1200" spc="-5" dirty="0">
                <a:latin typeface="Times New Roman"/>
                <a:cs typeface="Times New Roman"/>
              </a:rPr>
              <a:t>tải </a:t>
            </a:r>
            <a:r>
              <a:rPr sz="1200" spc="-10" dirty="0">
                <a:latin typeface="Times New Roman"/>
                <a:cs typeface="Times New Roman"/>
              </a:rPr>
              <a:t>không thực </a:t>
            </a:r>
            <a:r>
              <a:rPr sz="1200" spc="-15" dirty="0" err="1">
                <a:latin typeface="Times New Roman"/>
                <a:cs typeface="Times New Roman"/>
              </a:rPr>
              <a:t>hiện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5" dirty="0" smtClean="0">
                <a:latin typeface="Times New Roman"/>
                <a:cs typeface="Times New Roman"/>
              </a:rPr>
              <a:t>đ</a:t>
            </a:r>
            <a:r>
              <a:rPr lang="vi-VN" sz="1200" spc="-105" dirty="0" smtClean="0">
                <a:latin typeface="Times New Roman"/>
                <a:cs typeface="Times New Roman"/>
              </a:rPr>
              <a:t>ư</a:t>
            </a:r>
            <a:r>
              <a:rPr sz="1200" spc="-105" dirty="0" err="1" smtClean="0">
                <a:latin typeface="Times New Roman"/>
                <a:cs typeface="Times New Roman"/>
              </a:rPr>
              <a:t>ợc</a:t>
            </a:r>
            <a:r>
              <a:rPr sz="1200" spc="-105" dirty="0" smtClean="0">
                <a:latin typeface="Times New Roman"/>
                <a:cs typeface="Times New Roman"/>
              </a:rPr>
              <a:t> </a:t>
            </a:r>
            <a:r>
              <a:rPr sz="1200" spc="-10" dirty="0" err="1" smtClean="0">
                <a:latin typeface="Times New Roman"/>
                <a:cs typeface="Times New Roman"/>
              </a:rPr>
              <a:t>thì</a:t>
            </a:r>
            <a:r>
              <a:rPr lang="en-US" sz="1200" spc="-10" dirty="0">
                <a:latin typeface="Times New Roman"/>
                <a:cs typeface="Times New Roman"/>
              </a:rPr>
              <a:t> </a:t>
            </a:r>
            <a:r>
              <a:rPr lang="en-US" sz="1200" spc="-10" dirty="0" err="1" smtClean="0">
                <a:latin typeface="Times New Roman"/>
                <a:cs typeface="Times New Roman"/>
              </a:rPr>
              <a:t>phải</a:t>
            </a:r>
            <a:r>
              <a:rPr lang="en-US" sz="1200" spc="-10" dirty="0" smtClean="0">
                <a:latin typeface="Times New Roman"/>
                <a:cs typeface="Times New Roman"/>
              </a:rPr>
              <a:t> </a:t>
            </a:r>
            <a:r>
              <a:rPr sz="1200" spc="-10" dirty="0" err="1" smtClean="0">
                <a:latin typeface="Times New Roman"/>
                <a:cs typeface="Times New Roman"/>
              </a:rPr>
              <a:t>trả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c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ớc</a:t>
            </a:r>
            <a:r>
              <a:rPr sz="1200" spc="-85" dirty="0">
                <a:latin typeface="Times New Roman"/>
                <a:cs typeface="Times New Roman"/>
              </a:rPr>
              <a:t>, </a:t>
            </a:r>
            <a:r>
              <a:rPr sz="1200" spc="-10" dirty="0">
                <a:latin typeface="Times New Roman"/>
                <a:cs typeface="Times New Roman"/>
              </a:rPr>
              <a:t>phí </a:t>
            </a:r>
            <a:r>
              <a:rPr sz="1200" spc="-5" dirty="0">
                <a:latin typeface="Times New Roman"/>
                <a:cs typeface="Times New Roman"/>
              </a:rPr>
              <a:t>xếp, </a:t>
            </a:r>
            <a:r>
              <a:rPr sz="1200" spc="-10" dirty="0">
                <a:latin typeface="Times New Roman"/>
                <a:cs typeface="Times New Roman"/>
              </a:rPr>
              <a:t>dỡ </a:t>
            </a:r>
            <a:r>
              <a:rPr sz="1200" spc="-15" dirty="0" err="1">
                <a:latin typeface="Times New Roman"/>
                <a:cs typeface="Times New Roman"/>
              </a:rPr>
              <a:t>cho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ng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ời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kinh doanh vận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tải.</a:t>
            </a:r>
            <a:endParaRPr sz="1200" dirty="0">
              <a:latin typeface="Times New Roman"/>
              <a:cs typeface="Times New Roman"/>
            </a:endParaRPr>
          </a:p>
          <a:p>
            <a:pPr marL="12700" marR="10795" indent="456565" algn="just">
              <a:lnSpc>
                <a:spcPct val="110000"/>
              </a:lnSpc>
              <a:spcBef>
                <a:spcPts val="600"/>
              </a:spcBef>
              <a:buAutoNum type="arabicPeriod"/>
              <a:tabLst>
                <a:tab pos="624205" algn="l"/>
              </a:tabLst>
            </a:pPr>
            <a:r>
              <a:rPr sz="1200" spc="-5" dirty="0">
                <a:latin typeface="Times New Roman"/>
                <a:cs typeface="Times New Roman"/>
              </a:rPr>
              <a:t>Việc vận chuyển </a:t>
            </a:r>
            <a:r>
              <a:rPr sz="1200" dirty="0">
                <a:latin typeface="Times New Roman"/>
                <a:cs typeface="Times New Roman"/>
              </a:rPr>
              <a:t>động </a:t>
            </a:r>
            <a:r>
              <a:rPr sz="1200" spc="-5" dirty="0">
                <a:latin typeface="Times New Roman"/>
                <a:cs typeface="Times New Roman"/>
              </a:rPr>
              <a:t>vật sống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phải tuân theo quy định </a:t>
            </a:r>
            <a:r>
              <a:rPr sz="1200" spc="-5" dirty="0">
                <a:latin typeface="Times New Roman"/>
                <a:cs typeface="Times New Roman"/>
              </a:rPr>
              <a:t>của pháp </a:t>
            </a:r>
            <a:r>
              <a:rPr sz="1200" spc="-50" dirty="0">
                <a:latin typeface="Times New Roman"/>
                <a:cs typeface="Times New Roman"/>
              </a:rPr>
              <a:t>luật  </a:t>
            </a:r>
            <a:r>
              <a:rPr sz="1200" dirty="0">
                <a:latin typeface="Times New Roman"/>
                <a:cs typeface="Times New Roman"/>
              </a:rPr>
              <a:t>về vệ </a:t>
            </a:r>
            <a:r>
              <a:rPr sz="1200" spc="-5" dirty="0">
                <a:latin typeface="Times New Roman"/>
                <a:cs typeface="Times New Roman"/>
              </a:rPr>
              <a:t>sinh, </a:t>
            </a:r>
            <a:r>
              <a:rPr sz="1200" dirty="0">
                <a:latin typeface="Times New Roman"/>
                <a:cs typeface="Times New Roman"/>
              </a:rPr>
              <a:t>phòng dịch và </a:t>
            </a:r>
            <a:r>
              <a:rPr sz="1200" spc="-5" dirty="0">
                <a:latin typeface="Times New Roman"/>
                <a:cs typeface="Times New Roman"/>
              </a:rPr>
              <a:t>bảo </a:t>
            </a:r>
            <a:r>
              <a:rPr sz="1200" dirty="0">
                <a:latin typeface="Times New Roman"/>
                <a:cs typeface="Times New Roman"/>
              </a:rPr>
              <a:t>vệ </a:t>
            </a:r>
            <a:r>
              <a:rPr sz="1200" dirty="0" err="1">
                <a:latin typeface="Times New Roman"/>
                <a:cs typeface="Times New Roman"/>
              </a:rPr>
              <a:t>môi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tr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200" spc="-5" dirty="0">
                <a:latin typeface="Times New Roman"/>
                <a:cs typeface="Times New Roman"/>
              </a:rPr>
              <a:t>5.13. VẬN CHUYỂN HÀNG NGUY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HIỂM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34</a:t>
            </a:fld>
            <a:endParaRPr spc="-35" dirty="0"/>
          </a:p>
        </p:txBody>
      </p:sp>
      <p:sp>
        <p:nvSpPr>
          <p:cNvPr id="2" name="object 2"/>
          <p:cNvSpPr txBox="1"/>
          <p:nvPr/>
        </p:nvSpPr>
        <p:spPr>
          <a:xfrm>
            <a:off x="1247952" y="856234"/>
            <a:ext cx="5607685" cy="5700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indent="456565">
              <a:lnSpc>
                <a:spcPct val="110000"/>
              </a:lnSpc>
              <a:spcBef>
                <a:spcPts val="100"/>
              </a:spcBef>
              <a:buAutoNum type="arabicPeriod"/>
              <a:tabLst>
                <a:tab pos="626745" algn="l"/>
              </a:tabLst>
            </a:pPr>
            <a:r>
              <a:rPr sz="1200" spc="-5" dirty="0">
                <a:latin typeface="Times New Roman"/>
                <a:cs typeface="Times New Roman"/>
              </a:rPr>
              <a:t>Xe vận chuyển </a:t>
            </a:r>
            <a:r>
              <a:rPr sz="1200" dirty="0">
                <a:latin typeface="Times New Roman"/>
                <a:cs typeface="Times New Roman"/>
              </a:rPr>
              <a:t>hàng nguy hiểm phải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giấy phép do </a:t>
            </a:r>
            <a:r>
              <a:rPr sz="1200" spc="-5" dirty="0">
                <a:latin typeface="Times New Roman"/>
                <a:cs typeface="Times New Roman"/>
              </a:rPr>
              <a:t>cơ quan </a:t>
            </a:r>
            <a:r>
              <a:rPr sz="1200" dirty="0" err="1">
                <a:latin typeface="Times New Roman"/>
                <a:cs typeface="Times New Roman"/>
              </a:rPr>
              <a:t>nhà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n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spc="-50" dirty="0">
                <a:latin typeface="Times New Roman"/>
                <a:cs typeface="Times New Roman"/>
              </a:rPr>
              <a:t>thẩm  </a:t>
            </a:r>
            <a:r>
              <a:rPr sz="1200" spc="-5" dirty="0">
                <a:latin typeface="Times New Roman"/>
                <a:cs typeface="Times New Roman"/>
              </a:rPr>
              <a:t>quyền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cấp.</a:t>
            </a:r>
            <a:endParaRPr sz="1200" dirty="0">
              <a:latin typeface="Times New Roman"/>
              <a:cs typeface="Times New Roman"/>
            </a:endParaRPr>
          </a:p>
          <a:p>
            <a:pPr marL="12700" marR="9525" indent="456565">
              <a:lnSpc>
                <a:spcPct val="110800"/>
              </a:lnSpc>
              <a:spcBef>
                <a:spcPts val="585"/>
              </a:spcBef>
              <a:buAutoNum type="arabicPeriod"/>
              <a:tabLst>
                <a:tab pos="631825" algn="l"/>
              </a:tabLst>
            </a:pPr>
            <a:r>
              <a:rPr sz="1200" spc="-5" dirty="0">
                <a:latin typeface="Times New Roman"/>
                <a:cs typeface="Times New Roman"/>
              </a:rPr>
              <a:t>Xe vận chuyển </a:t>
            </a:r>
            <a:r>
              <a:rPr sz="1200" dirty="0">
                <a:latin typeface="Times New Roman"/>
                <a:cs typeface="Times New Roman"/>
              </a:rPr>
              <a:t>hàng nguy hiểm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dừng, </a:t>
            </a:r>
            <a:r>
              <a:rPr sz="1200" dirty="0">
                <a:latin typeface="Times New Roman"/>
                <a:cs typeface="Times New Roman"/>
              </a:rPr>
              <a:t>đỗ ở nơi </a:t>
            </a:r>
            <a:r>
              <a:rPr sz="1200" dirty="0" err="1">
                <a:latin typeface="Times New Roman"/>
                <a:cs typeface="Times New Roman"/>
              </a:rPr>
              <a:t>đông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>
                <a:latin typeface="Times New Roman"/>
                <a:cs typeface="Times New Roman"/>
              </a:rPr>
              <a:t>, </a:t>
            </a:r>
            <a:r>
              <a:rPr sz="1200" spc="-80" dirty="0">
                <a:latin typeface="Times New Roman"/>
                <a:cs typeface="Times New Roman"/>
              </a:rPr>
              <a:t>những  </a:t>
            </a:r>
            <a:r>
              <a:rPr sz="1200" dirty="0">
                <a:latin typeface="Times New Roman"/>
                <a:cs typeface="Times New Roman"/>
              </a:rPr>
              <a:t>nơi dễ xảy ra nguy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hiểm.</a:t>
            </a:r>
          </a:p>
          <a:p>
            <a:pPr marL="12700" marR="9525" indent="456565">
              <a:lnSpc>
                <a:spcPct val="110000"/>
              </a:lnSpc>
              <a:spcBef>
                <a:spcPts val="600"/>
              </a:spcBef>
              <a:buAutoNum type="arabicPeriod"/>
              <a:tabLst>
                <a:tab pos="628650" algn="l"/>
              </a:tabLst>
            </a:pPr>
            <a:r>
              <a:rPr sz="1200" dirty="0">
                <a:latin typeface="Times New Roman"/>
                <a:cs typeface="Times New Roman"/>
              </a:rPr>
              <a:t>Chính phủ quy định Danh mục hàng nguy hiểm, </a:t>
            </a:r>
            <a:r>
              <a:rPr sz="1200" spc="-5" dirty="0">
                <a:latin typeface="Times New Roman"/>
                <a:cs typeface="Times New Roman"/>
              </a:rPr>
              <a:t>vận chuyển </a:t>
            </a:r>
            <a:r>
              <a:rPr sz="1200" dirty="0">
                <a:latin typeface="Times New Roman"/>
                <a:cs typeface="Times New Roman"/>
              </a:rPr>
              <a:t>hàng nguy hiểm </a:t>
            </a:r>
            <a:r>
              <a:rPr sz="1200" spc="5" dirty="0">
                <a:latin typeface="Times New Roman"/>
                <a:cs typeface="Times New Roman"/>
              </a:rPr>
              <a:t>và  </a:t>
            </a:r>
            <a:r>
              <a:rPr sz="1200" dirty="0">
                <a:latin typeface="Times New Roman"/>
                <a:cs typeface="Times New Roman"/>
              </a:rPr>
              <a:t>thẩm </a:t>
            </a:r>
            <a:r>
              <a:rPr sz="1200" spc="-5" dirty="0">
                <a:latin typeface="Times New Roman"/>
                <a:cs typeface="Times New Roman"/>
              </a:rPr>
              <a:t>quyền cấp </a:t>
            </a:r>
            <a:r>
              <a:rPr sz="1200" dirty="0">
                <a:latin typeface="Times New Roman"/>
                <a:cs typeface="Times New Roman"/>
              </a:rPr>
              <a:t>giấy phép </a:t>
            </a:r>
            <a:r>
              <a:rPr sz="1200" spc="-5" dirty="0">
                <a:latin typeface="Times New Roman"/>
                <a:cs typeface="Times New Roman"/>
              </a:rPr>
              <a:t>vận chuyển </a:t>
            </a:r>
            <a:r>
              <a:rPr sz="1200" dirty="0">
                <a:latin typeface="Times New Roman"/>
                <a:cs typeface="Times New Roman"/>
              </a:rPr>
              <a:t>hàng nguy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hiểm.</a:t>
            </a: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200" spc="-5" dirty="0">
                <a:latin typeface="Times New Roman"/>
                <a:cs typeface="Times New Roman"/>
              </a:rPr>
              <a:t>5.14. HOẠT ĐỘNG </a:t>
            </a:r>
            <a:r>
              <a:rPr sz="1200" dirty="0">
                <a:latin typeface="Times New Roman"/>
                <a:cs typeface="Times New Roman"/>
              </a:rPr>
              <a:t>VẬN TẢI TRONG </a:t>
            </a:r>
            <a:r>
              <a:rPr sz="1200" spc="-5" dirty="0">
                <a:latin typeface="Times New Roman"/>
                <a:cs typeface="Times New Roman"/>
              </a:rPr>
              <a:t>ĐÔ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THỊ</a:t>
            </a:r>
          </a:p>
          <a:p>
            <a:pPr marL="621665" indent="-153035" algn="just">
              <a:lnSpc>
                <a:spcPct val="100000"/>
              </a:lnSpc>
              <a:spcBef>
                <a:spcPts val="755"/>
              </a:spcBef>
              <a:buAutoNum type="arabicPeriod"/>
              <a:tabLst>
                <a:tab pos="622300" algn="l"/>
              </a:tabLst>
            </a:pPr>
            <a:r>
              <a:rPr sz="1200" spc="-5" dirty="0">
                <a:latin typeface="Times New Roman"/>
                <a:cs typeface="Times New Roman"/>
              </a:rPr>
              <a:t>Xe buýt </a:t>
            </a:r>
            <a:r>
              <a:rPr sz="1200" dirty="0">
                <a:latin typeface="Times New Roman"/>
                <a:cs typeface="Times New Roman"/>
              </a:rPr>
              <a:t>phải chạy đúng </a:t>
            </a:r>
            <a:r>
              <a:rPr sz="1200" spc="-5" dirty="0">
                <a:latin typeface="Times New Roman"/>
                <a:cs typeface="Times New Roman"/>
              </a:rPr>
              <a:t>tuyến, </a:t>
            </a:r>
            <a:r>
              <a:rPr sz="1200" dirty="0">
                <a:latin typeface="Times New Roman"/>
                <a:cs typeface="Times New Roman"/>
              </a:rPr>
              <a:t>đúng </a:t>
            </a:r>
            <a:r>
              <a:rPr sz="1200" spc="-5" dirty="0">
                <a:latin typeface="Times New Roman"/>
                <a:cs typeface="Times New Roman"/>
              </a:rPr>
              <a:t>lịch </a:t>
            </a:r>
            <a:r>
              <a:rPr sz="1200" dirty="0">
                <a:latin typeface="Times New Roman"/>
                <a:cs typeface="Times New Roman"/>
              </a:rPr>
              <a:t>trình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dừng, </a:t>
            </a:r>
            <a:r>
              <a:rPr sz="1200" dirty="0">
                <a:latin typeface="Times New Roman"/>
                <a:cs typeface="Times New Roman"/>
              </a:rPr>
              <a:t>đỗ đúng nơi quy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định.</a:t>
            </a:r>
          </a:p>
          <a:p>
            <a:pPr marL="12700" marR="6350" indent="456565" algn="just">
              <a:lnSpc>
                <a:spcPct val="110000"/>
              </a:lnSpc>
              <a:spcBef>
                <a:spcPts val="605"/>
              </a:spcBef>
              <a:buAutoNum type="arabicPeriod"/>
              <a:tabLst>
                <a:tab pos="622300" algn="l"/>
              </a:tabLst>
            </a:pP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taxi khách,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taxi </a:t>
            </a:r>
            <a:r>
              <a:rPr sz="1200" spc="-5" dirty="0">
                <a:latin typeface="Times New Roman"/>
                <a:cs typeface="Times New Roman"/>
              </a:rPr>
              <a:t>tải </a:t>
            </a:r>
            <a:r>
              <a:rPr sz="1200" dirty="0">
                <a:latin typeface="Times New Roman"/>
                <a:cs typeface="Times New Roman"/>
              </a:rPr>
              <a:t>đón, trả hành </a:t>
            </a:r>
            <a:r>
              <a:rPr sz="1200" spc="-5" dirty="0">
                <a:latin typeface="Times New Roman"/>
                <a:cs typeface="Times New Roman"/>
              </a:rPr>
              <a:t>khách, </a:t>
            </a:r>
            <a:r>
              <a:rPr sz="1200" dirty="0">
                <a:latin typeface="Times New Roman"/>
                <a:cs typeface="Times New Roman"/>
              </a:rPr>
              <a:t>hàng hóa theo thỏa </a:t>
            </a:r>
            <a:r>
              <a:rPr sz="1200" spc="-40" dirty="0">
                <a:latin typeface="Times New Roman"/>
                <a:cs typeface="Times New Roman"/>
              </a:rPr>
              <a:t>thuận  </a:t>
            </a:r>
            <a:r>
              <a:rPr sz="1200" spc="-5" dirty="0">
                <a:latin typeface="Times New Roman"/>
                <a:cs typeface="Times New Roman"/>
              </a:rPr>
              <a:t>giữa </a:t>
            </a:r>
            <a:r>
              <a:rPr sz="1200" dirty="0">
                <a:latin typeface="Times New Roman"/>
                <a:cs typeface="Times New Roman"/>
              </a:rPr>
              <a:t>hành </a:t>
            </a:r>
            <a:r>
              <a:rPr sz="1200" spc="-5" dirty="0">
                <a:latin typeface="Times New Roman"/>
                <a:cs typeface="Times New Roman"/>
              </a:rPr>
              <a:t>khách, chủ </a:t>
            </a:r>
            <a:r>
              <a:rPr sz="1200" dirty="0">
                <a:latin typeface="Times New Roman"/>
                <a:cs typeface="Times New Roman"/>
              </a:rPr>
              <a:t>hàng </a:t>
            </a:r>
            <a:r>
              <a:rPr sz="1200" dirty="0" err="1">
                <a:latin typeface="Times New Roman"/>
                <a:cs typeface="Times New Roman"/>
              </a:rPr>
              <a:t>và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nh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smtClean="0">
                <a:latin typeface="Times New Roman"/>
                <a:cs typeface="Times New Roman"/>
              </a:rPr>
              <a:t>ng </a:t>
            </a:r>
            <a:r>
              <a:rPr sz="1200" spc="-5" dirty="0">
                <a:latin typeface="Times New Roman"/>
                <a:cs typeface="Times New Roman"/>
              </a:rPr>
              <a:t>phải chấp hành </a:t>
            </a:r>
            <a:r>
              <a:rPr sz="1200" spc="10" dirty="0">
                <a:latin typeface="Times New Roman"/>
                <a:cs typeface="Times New Roman"/>
              </a:rPr>
              <a:t>các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về </a:t>
            </a:r>
            <a:r>
              <a:rPr sz="1200" spc="-5" dirty="0">
                <a:latin typeface="Times New Roman"/>
                <a:cs typeface="Times New Roman"/>
              </a:rPr>
              <a:t>bảo </a:t>
            </a:r>
            <a:r>
              <a:rPr sz="1200" spc="-155" dirty="0">
                <a:latin typeface="Times New Roman"/>
                <a:cs typeface="Times New Roman"/>
              </a:rPr>
              <a:t>đảm 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toàn </a:t>
            </a:r>
            <a:r>
              <a:rPr sz="1200" spc="-5" dirty="0">
                <a:latin typeface="Times New Roman"/>
                <a:cs typeface="Times New Roman"/>
              </a:rPr>
              <a:t>giao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thông.</a:t>
            </a:r>
            <a:endParaRPr sz="1200" dirty="0">
              <a:latin typeface="Times New Roman"/>
              <a:cs typeface="Times New Roman"/>
            </a:endParaRPr>
          </a:p>
          <a:p>
            <a:pPr marL="12700" marR="10795" indent="456565" algn="just">
              <a:lnSpc>
                <a:spcPct val="110800"/>
              </a:lnSpc>
              <a:spcBef>
                <a:spcPts val="590"/>
              </a:spcBef>
              <a:buAutoNum type="arabicPeriod"/>
              <a:tabLst>
                <a:tab pos="626745" algn="l"/>
              </a:tabLst>
            </a:pPr>
            <a:r>
              <a:rPr sz="1200" spc="-5" dirty="0">
                <a:latin typeface="Times New Roman"/>
                <a:cs typeface="Times New Roman"/>
              </a:rPr>
              <a:t>Xe chở </a:t>
            </a:r>
            <a:r>
              <a:rPr sz="1200" dirty="0">
                <a:latin typeface="Times New Roman"/>
                <a:cs typeface="Times New Roman"/>
              </a:rPr>
              <a:t>hàng phải </a:t>
            </a:r>
            <a:r>
              <a:rPr sz="1200" spc="-5" dirty="0">
                <a:latin typeface="Times New Roman"/>
                <a:cs typeface="Times New Roman"/>
              </a:rPr>
              <a:t>hoạt </a:t>
            </a:r>
            <a:r>
              <a:rPr sz="1200" dirty="0">
                <a:latin typeface="Times New Roman"/>
                <a:cs typeface="Times New Roman"/>
              </a:rPr>
              <a:t>động theo đúng </a:t>
            </a:r>
            <a:r>
              <a:rPr sz="1200" spc="-5" dirty="0">
                <a:latin typeface="Times New Roman"/>
                <a:cs typeface="Times New Roman"/>
              </a:rPr>
              <a:t>tuyến, </a:t>
            </a:r>
            <a:r>
              <a:rPr sz="1200" dirty="0">
                <a:latin typeface="Times New Roman"/>
                <a:cs typeface="Times New Roman"/>
              </a:rPr>
              <a:t>phạm vi và thời </a:t>
            </a:r>
            <a:r>
              <a:rPr sz="1200" spc="-5" dirty="0">
                <a:latin typeface="Times New Roman"/>
                <a:cs typeface="Times New Roman"/>
              </a:rPr>
              <a:t>gian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đối  với từng loại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xe.</a:t>
            </a:r>
          </a:p>
          <a:p>
            <a:pPr marL="12700" marR="7620" indent="456565" algn="just">
              <a:lnSpc>
                <a:spcPct val="110000"/>
              </a:lnSpc>
              <a:spcBef>
                <a:spcPts val="600"/>
              </a:spcBef>
              <a:buAutoNum type="arabicPeriod"/>
              <a:tabLst>
                <a:tab pos="631825" algn="l"/>
              </a:tabLst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spc="5" dirty="0">
                <a:latin typeface="Times New Roman"/>
                <a:cs typeface="Times New Roman"/>
              </a:rPr>
              <a:t>vệ </a:t>
            </a:r>
            <a:r>
              <a:rPr sz="1200" spc="-5" dirty="0">
                <a:latin typeface="Times New Roman"/>
                <a:cs typeface="Times New Roman"/>
              </a:rPr>
              <a:t>sinh </a:t>
            </a:r>
            <a:r>
              <a:rPr sz="1200" dirty="0" err="1">
                <a:latin typeface="Times New Roman"/>
                <a:cs typeface="Times New Roman"/>
              </a:rPr>
              <a:t>môi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tr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>
                <a:latin typeface="Times New Roman"/>
                <a:cs typeface="Times New Roman"/>
              </a:rPr>
              <a:t>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chở </a:t>
            </a:r>
            <a:r>
              <a:rPr sz="1200" dirty="0">
                <a:latin typeface="Times New Roman"/>
                <a:cs typeface="Times New Roman"/>
              </a:rPr>
              <a:t>phế thải, </a:t>
            </a:r>
            <a:r>
              <a:rPr sz="1200" spc="-5" dirty="0">
                <a:latin typeface="Times New Roman"/>
                <a:cs typeface="Times New Roman"/>
              </a:rPr>
              <a:t>vật liệu </a:t>
            </a:r>
            <a:r>
              <a:rPr sz="1200" dirty="0">
                <a:latin typeface="Times New Roman"/>
                <a:cs typeface="Times New Roman"/>
              </a:rPr>
              <a:t>rời </a:t>
            </a:r>
            <a:r>
              <a:rPr sz="1200" spc="-5" dirty="0" err="1">
                <a:latin typeface="Times New Roman"/>
                <a:cs typeface="Times New Roman"/>
              </a:rPr>
              <a:t>phải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che phủ </a:t>
            </a:r>
            <a:r>
              <a:rPr sz="1200" spc="-130" dirty="0">
                <a:latin typeface="Times New Roman"/>
                <a:cs typeface="Times New Roman"/>
              </a:rPr>
              <a:t>kín 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5" dirty="0">
                <a:latin typeface="Times New Roman"/>
                <a:cs typeface="Times New Roman"/>
              </a:rPr>
              <a:t>để </a:t>
            </a:r>
            <a:r>
              <a:rPr sz="1200" dirty="0">
                <a:latin typeface="Times New Roman"/>
                <a:cs typeface="Times New Roman"/>
              </a:rPr>
              <a:t>rơi, </a:t>
            </a:r>
            <a:r>
              <a:rPr sz="1200" spc="-5" dirty="0">
                <a:latin typeface="Times New Roman"/>
                <a:cs typeface="Times New Roman"/>
              </a:rPr>
              <a:t>vãi </a:t>
            </a:r>
            <a:r>
              <a:rPr sz="1200" dirty="0" err="1">
                <a:latin typeface="Times New Roman"/>
                <a:cs typeface="Times New Roman"/>
              </a:rPr>
              <a:t>trên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phố;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</a:t>
            </a:r>
            <a:r>
              <a:rPr sz="1200" spc="5" dirty="0">
                <a:latin typeface="Times New Roman"/>
                <a:cs typeface="Times New Roman"/>
              </a:rPr>
              <a:t>để </a:t>
            </a:r>
            <a:r>
              <a:rPr sz="1200" dirty="0">
                <a:latin typeface="Times New Roman"/>
                <a:cs typeface="Times New Roman"/>
              </a:rPr>
              <a:t>rơi, </a:t>
            </a:r>
            <a:r>
              <a:rPr sz="1200" spc="-5" dirty="0">
                <a:latin typeface="Times New Roman"/>
                <a:cs typeface="Times New Roman"/>
              </a:rPr>
              <a:t>vãi </a:t>
            </a:r>
            <a:r>
              <a:rPr sz="1200" dirty="0" err="1">
                <a:latin typeface="Times New Roman"/>
                <a:cs typeface="Times New Roman"/>
              </a:rPr>
              <a:t>thì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vận tải </a:t>
            </a:r>
            <a:r>
              <a:rPr sz="1200" spc="-5" dirty="0">
                <a:latin typeface="Times New Roman"/>
                <a:cs typeface="Times New Roman"/>
              </a:rPr>
              <a:t>phải chịu </a:t>
            </a:r>
            <a:r>
              <a:rPr sz="1200" spc="-130" dirty="0">
                <a:latin typeface="Times New Roman"/>
                <a:cs typeface="Times New Roman"/>
              </a:rPr>
              <a:t>trách  </a:t>
            </a:r>
            <a:r>
              <a:rPr sz="1200" dirty="0">
                <a:latin typeface="Times New Roman"/>
                <a:cs typeface="Times New Roman"/>
              </a:rPr>
              <a:t>nhiệm thu dọn</a:t>
            </a:r>
            <a:r>
              <a:rPr sz="1200" spc="-5" dirty="0">
                <a:latin typeface="Times New Roman"/>
                <a:cs typeface="Times New Roman"/>
              </a:rPr>
              <a:t> ngay.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100"/>
              </a:lnSpc>
              <a:spcBef>
                <a:spcPts val="610"/>
              </a:spcBef>
              <a:buAutoNum type="arabicPeriod"/>
              <a:tabLst>
                <a:tab pos="631825" algn="l"/>
              </a:tabLst>
            </a:pPr>
            <a:r>
              <a:rPr sz="1200" spc="10" dirty="0">
                <a:latin typeface="Times New Roman"/>
                <a:cs typeface="Times New Roman"/>
              </a:rPr>
              <a:t>Ủy </a:t>
            </a:r>
            <a:r>
              <a:rPr sz="1200" spc="-5" dirty="0">
                <a:latin typeface="Times New Roman"/>
                <a:cs typeface="Times New Roman"/>
              </a:rPr>
              <a:t>ban nhân </a:t>
            </a:r>
            <a:r>
              <a:rPr sz="1200" dirty="0">
                <a:latin typeface="Times New Roman"/>
                <a:cs typeface="Times New Roman"/>
              </a:rPr>
              <a:t>dân cấp tỉnh quy định </a:t>
            </a:r>
            <a:r>
              <a:rPr sz="1200" spc="-5" dirty="0">
                <a:latin typeface="Times New Roman"/>
                <a:cs typeface="Times New Roman"/>
              </a:rPr>
              <a:t>cụ </a:t>
            </a:r>
            <a:r>
              <a:rPr sz="1200" dirty="0">
                <a:latin typeface="Times New Roman"/>
                <a:cs typeface="Times New Roman"/>
              </a:rPr>
              <a:t>thể về </a:t>
            </a:r>
            <a:r>
              <a:rPr sz="1200" spc="-5" dirty="0">
                <a:latin typeface="Times New Roman"/>
                <a:cs typeface="Times New Roman"/>
              </a:rPr>
              <a:t>hoạt </a:t>
            </a:r>
            <a:r>
              <a:rPr sz="1200" dirty="0">
                <a:latin typeface="Times New Roman"/>
                <a:cs typeface="Times New Roman"/>
              </a:rPr>
              <a:t>động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 err="1">
                <a:latin typeface="Times New Roman"/>
                <a:cs typeface="Times New Roman"/>
              </a:rPr>
              <a:t>tải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35" dirty="0">
                <a:latin typeface="Times New Roman"/>
                <a:cs typeface="Times New Roman"/>
              </a:rPr>
              <a:t>trong  </a:t>
            </a:r>
            <a:r>
              <a:rPr sz="1200" dirty="0">
                <a:latin typeface="Times New Roman"/>
                <a:cs typeface="Times New Roman"/>
              </a:rPr>
              <a:t>đô thị và </a:t>
            </a:r>
            <a:r>
              <a:rPr sz="1200" spc="5" dirty="0">
                <a:latin typeface="Times New Roman"/>
                <a:cs typeface="Times New Roman"/>
              </a:rPr>
              <a:t>tỷ </a:t>
            </a:r>
            <a:r>
              <a:rPr sz="1200" dirty="0" err="1">
                <a:latin typeface="Times New Roman"/>
                <a:cs typeface="Times New Roman"/>
              </a:rPr>
              <a:t>lệ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tiện </a:t>
            </a:r>
            <a:r>
              <a:rPr sz="1200" spc="-5" dirty="0">
                <a:latin typeface="Times New Roman"/>
                <a:cs typeface="Times New Roman"/>
              </a:rPr>
              <a:t>vận tải </a:t>
            </a:r>
            <a:r>
              <a:rPr sz="1200" dirty="0">
                <a:latin typeface="Times New Roman"/>
                <a:cs typeface="Times New Roman"/>
              </a:rPr>
              <a:t>hành </a:t>
            </a:r>
            <a:r>
              <a:rPr sz="1200" spc="-5" dirty="0">
                <a:latin typeface="Times New Roman"/>
                <a:cs typeface="Times New Roman"/>
              </a:rPr>
              <a:t>khách đáp ứng </a:t>
            </a:r>
            <a:r>
              <a:rPr sz="1200" dirty="0">
                <a:latin typeface="Times New Roman"/>
                <a:cs typeface="Times New Roman"/>
              </a:rPr>
              <a:t>nhu </a:t>
            </a:r>
            <a:r>
              <a:rPr sz="1200" spc="-5" dirty="0">
                <a:latin typeface="Times New Roman"/>
                <a:cs typeface="Times New Roman"/>
              </a:rPr>
              <a:t>cầu </a:t>
            </a:r>
            <a:r>
              <a:rPr sz="1200" dirty="0">
                <a:latin typeface="Times New Roman"/>
                <a:cs typeface="Times New Roman"/>
              </a:rPr>
              <a:t>đi lại </a:t>
            </a:r>
            <a:r>
              <a:rPr sz="1200" dirty="0" err="1">
                <a:latin typeface="Times New Roman"/>
                <a:cs typeface="Times New Roman"/>
              </a:rPr>
              <a:t>của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khuyết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tật.</a:t>
            </a: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200" dirty="0">
                <a:latin typeface="Times New Roman"/>
                <a:cs typeface="Times New Roman"/>
              </a:rPr>
              <a:t>5.15.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ĐA </a:t>
            </a:r>
            <a:r>
              <a:rPr sz="1200" spc="-5" dirty="0" smtClean="0">
                <a:latin typeface="Times New Roman"/>
                <a:cs typeface="Times New Roman"/>
              </a:rPr>
              <a:t>PH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ƠNG</a:t>
            </a:r>
            <a:r>
              <a:rPr sz="1200" spc="-2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THỨC</a:t>
            </a:r>
            <a:endParaRPr sz="1200" dirty="0">
              <a:latin typeface="Times New Roman"/>
              <a:cs typeface="Times New Roman"/>
            </a:endParaRPr>
          </a:p>
          <a:p>
            <a:pPr marL="12700" marR="6350" indent="456565" algn="just">
              <a:lnSpc>
                <a:spcPct val="110300"/>
              </a:lnSpc>
              <a:spcBef>
                <a:spcPts val="595"/>
              </a:spcBef>
              <a:buAutoNum type="arabicPeriod"/>
              <a:tabLst>
                <a:tab pos="637540" algn="l"/>
              </a:tabLst>
            </a:pP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dirty="0" err="1">
                <a:latin typeface="Times New Roman"/>
                <a:cs typeface="Times New Roman"/>
              </a:rPr>
              <a:t>đa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thức quy định trong </a:t>
            </a:r>
            <a:r>
              <a:rPr sz="1200" spc="-5" dirty="0">
                <a:latin typeface="Times New Roman"/>
                <a:cs typeface="Times New Roman"/>
              </a:rPr>
              <a:t>Luật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dirty="0" err="1">
                <a:latin typeface="Times New Roman"/>
                <a:cs typeface="Times New Roman"/>
              </a:rPr>
              <a:t>là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việc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vận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chuyển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hàng hóa từ địa điểm </a:t>
            </a:r>
            <a:r>
              <a:rPr sz="1200" spc="-5" dirty="0">
                <a:latin typeface="Times New Roman"/>
                <a:cs typeface="Times New Roman"/>
              </a:rPr>
              <a:t>nhận </a:t>
            </a:r>
            <a:r>
              <a:rPr sz="1200" dirty="0">
                <a:latin typeface="Times New Roman"/>
                <a:cs typeface="Times New Roman"/>
              </a:rPr>
              <a:t>hàng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>
                <a:latin typeface="Times New Roman"/>
                <a:cs typeface="Times New Roman"/>
              </a:rPr>
              <a:t>địa điểm trả hàng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nhận hàng bằng </a:t>
            </a:r>
            <a:r>
              <a:rPr sz="1200" spc="-95" dirty="0">
                <a:latin typeface="Times New Roman"/>
                <a:cs typeface="Times New Roman"/>
              </a:rPr>
              <a:t>ít  </a:t>
            </a:r>
            <a:r>
              <a:rPr sz="1200" spc="-5" dirty="0">
                <a:latin typeface="Times New Roman"/>
                <a:cs typeface="Times New Roman"/>
              </a:rPr>
              <a:t>nhất </a:t>
            </a:r>
            <a:r>
              <a:rPr sz="1200" spc="-5" dirty="0" err="1">
                <a:latin typeface="Times New Roman"/>
                <a:cs typeface="Times New Roman"/>
              </a:rPr>
              <a:t>hai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thức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tải, trong đó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thức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 err="1">
                <a:latin typeface="Times New Roman"/>
                <a:cs typeface="Times New Roman"/>
              </a:rPr>
              <a:t>bằng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cơ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sở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một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đồng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dirty="0" err="1">
                <a:latin typeface="Times New Roman"/>
                <a:cs typeface="Times New Roman"/>
              </a:rPr>
              <a:t>đa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2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thức.</a:t>
            </a:r>
            <a:endParaRPr sz="1200" dirty="0">
              <a:latin typeface="Times New Roman"/>
              <a:cs typeface="Times New Roman"/>
            </a:endParaRPr>
          </a:p>
          <a:p>
            <a:pPr marL="621665" indent="-153035" algn="just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622300" algn="l"/>
              </a:tabLst>
            </a:pPr>
            <a:r>
              <a:rPr sz="1200" dirty="0">
                <a:latin typeface="Times New Roman"/>
                <a:cs typeface="Times New Roman"/>
              </a:rPr>
              <a:t>Chính phủ quy định cụ thể về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dirty="0" err="1">
                <a:latin typeface="Times New Roman"/>
                <a:cs typeface="Times New Roman"/>
              </a:rPr>
              <a:t>đa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ph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ơng</a:t>
            </a:r>
            <a:r>
              <a:rPr sz="1200" spc="-4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thức.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35</a:t>
            </a:fld>
            <a:endParaRPr spc="-35" dirty="0"/>
          </a:p>
        </p:txBody>
      </p:sp>
      <p:sp>
        <p:nvSpPr>
          <p:cNvPr id="2" name="object 2"/>
          <p:cNvSpPr txBox="1"/>
          <p:nvPr/>
        </p:nvSpPr>
        <p:spPr>
          <a:xfrm>
            <a:off x="1247952" y="1076784"/>
            <a:ext cx="5606415" cy="8749030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15"/>
              </a:spcBef>
            </a:pPr>
            <a:r>
              <a:rPr sz="1200" b="1" spc="-5" dirty="0">
                <a:latin typeface="Times New Roman"/>
                <a:cs typeface="Times New Roman"/>
              </a:rPr>
              <a:t>PHẦN II</a:t>
            </a:r>
            <a:endParaRPr sz="1200" dirty="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  <a:spcBef>
                <a:spcPts val="725"/>
              </a:spcBef>
            </a:pPr>
            <a:r>
              <a:rPr sz="1400" b="1" dirty="0">
                <a:latin typeface="Times New Roman"/>
                <a:cs typeface="Times New Roman"/>
              </a:rPr>
              <a:t>HỆ THỐNG </a:t>
            </a:r>
            <a:r>
              <a:rPr sz="1400" b="1" spc="-5" dirty="0">
                <a:latin typeface="Times New Roman"/>
                <a:cs typeface="Times New Roman"/>
              </a:rPr>
              <a:t>BÁO </a:t>
            </a:r>
            <a:r>
              <a:rPr sz="1400" b="1" dirty="0">
                <a:latin typeface="Times New Roman"/>
                <a:cs typeface="Times New Roman"/>
              </a:rPr>
              <a:t>HIỆU </a:t>
            </a:r>
            <a:r>
              <a:rPr sz="1400" b="1" dirty="0" smtClean="0">
                <a:latin typeface="Times New Roman"/>
                <a:cs typeface="Times New Roman"/>
              </a:rPr>
              <a:t>Đ</a:t>
            </a:r>
            <a:r>
              <a:rPr lang="vi-VN" sz="1400" b="1" dirty="0" smtClean="0">
                <a:latin typeface="Times New Roman"/>
                <a:cs typeface="Times New Roman"/>
              </a:rPr>
              <a:t>Ư</a:t>
            </a:r>
            <a:r>
              <a:rPr sz="1400" b="1" dirty="0" smtClean="0">
                <a:latin typeface="Times New Roman"/>
                <a:cs typeface="Times New Roman"/>
              </a:rPr>
              <a:t>ỜNG</a:t>
            </a:r>
            <a:r>
              <a:rPr sz="1400" b="1" spc="-25" dirty="0" smtClean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BỘ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 dirty="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  <a:spcBef>
                <a:spcPts val="1235"/>
              </a:spcBef>
            </a:pPr>
            <a:r>
              <a:rPr sz="1200" spc="-5" dirty="0" smtClean="0">
                <a:latin typeface="Times New Roman"/>
                <a:cs typeface="Times New Roman"/>
              </a:rPr>
              <a:t>CH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ƠNG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</a:t>
            </a:r>
          </a:p>
          <a:p>
            <a:pPr algn="ctr">
              <a:lnSpc>
                <a:spcPct val="100000"/>
              </a:lnSpc>
              <a:spcBef>
                <a:spcPts val="765"/>
              </a:spcBef>
            </a:pPr>
            <a:r>
              <a:rPr sz="1200" b="1" dirty="0">
                <a:latin typeface="Times New Roman"/>
                <a:cs typeface="Times New Roman"/>
              </a:rPr>
              <a:t>QUY </a:t>
            </a:r>
            <a:r>
              <a:rPr sz="1200" b="1" spc="-5" dirty="0">
                <a:latin typeface="Times New Roman"/>
                <a:cs typeface="Times New Roman"/>
              </a:rPr>
              <a:t>ĐỊNH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CHUNG</a:t>
            </a:r>
            <a:endParaRPr sz="1200" dirty="0">
              <a:latin typeface="Times New Roman"/>
              <a:cs typeface="Times New Roman"/>
            </a:endParaRPr>
          </a:p>
          <a:p>
            <a:pPr marL="279400" lvl="1" indent="-266700">
              <a:lnSpc>
                <a:spcPct val="100000"/>
              </a:lnSpc>
              <a:spcBef>
                <a:spcPts val="720"/>
              </a:spcBef>
              <a:buAutoNum type="arabicPeriod"/>
              <a:tabLst>
                <a:tab pos="279400" algn="l"/>
              </a:tabLst>
            </a:pPr>
            <a:r>
              <a:rPr sz="1200" spc="-5" dirty="0">
                <a:latin typeface="Times New Roman"/>
                <a:cs typeface="Times New Roman"/>
              </a:rPr>
              <a:t>KHÁI </a:t>
            </a:r>
            <a:r>
              <a:rPr sz="1200" dirty="0">
                <a:latin typeface="Times New Roman"/>
                <a:cs typeface="Times New Roman"/>
              </a:rPr>
              <a:t>NIỆM </a:t>
            </a:r>
            <a:r>
              <a:rPr sz="1200" spc="-5" dirty="0">
                <a:latin typeface="Times New Roman"/>
                <a:cs typeface="Times New Roman"/>
              </a:rPr>
              <a:t>VỀ HỆ THỒNG 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 smtClean="0">
                <a:latin typeface="Times New Roman"/>
                <a:cs typeface="Times New Roman"/>
              </a:rPr>
              <a:t>Đ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ỜNG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BỘ</a:t>
            </a:r>
            <a:endParaRPr sz="1200" dirty="0">
              <a:latin typeface="Times New Roman"/>
              <a:cs typeface="Times New Roman"/>
            </a:endParaRPr>
          </a:p>
          <a:p>
            <a:pPr marL="12700" marR="6985" indent="456565">
              <a:lnSpc>
                <a:spcPct val="110000"/>
              </a:lnSpc>
              <a:spcBef>
                <a:spcPts val="615"/>
              </a:spcBef>
            </a:pPr>
            <a:r>
              <a:rPr sz="1200" spc="-5" dirty="0">
                <a:latin typeface="Times New Roman"/>
                <a:cs typeface="Times New Roman"/>
              </a:rPr>
              <a:t>Hệ </a:t>
            </a:r>
            <a:r>
              <a:rPr sz="1200" dirty="0">
                <a:latin typeface="Times New Roman"/>
                <a:cs typeface="Times New Roman"/>
              </a:rPr>
              <a:t>thống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 err="1">
                <a:latin typeface="Times New Roman"/>
                <a:cs typeface="Times New Roman"/>
              </a:rPr>
              <a:t>hiệu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là tất </a:t>
            </a:r>
            <a:r>
              <a:rPr sz="1200" spc="-5" dirty="0">
                <a:latin typeface="Times New Roman"/>
                <a:cs typeface="Times New Roman"/>
              </a:rPr>
              <a:t>cả </a:t>
            </a:r>
            <a:r>
              <a:rPr sz="1200" dirty="0" err="1">
                <a:latin typeface="Times New Roman"/>
                <a:cs typeface="Times New Roman"/>
              </a:rPr>
              <a:t>những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dùng </a:t>
            </a:r>
            <a:r>
              <a:rPr sz="1200" spc="5" dirty="0">
                <a:latin typeface="Times New Roman"/>
                <a:cs typeface="Times New Roman"/>
              </a:rPr>
              <a:t>để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hiệu, </a:t>
            </a:r>
            <a:r>
              <a:rPr sz="1200" spc="-5" dirty="0">
                <a:latin typeface="Times New Roman"/>
                <a:cs typeface="Times New Roman"/>
              </a:rPr>
              <a:t>chỉ </a:t>
            </a:r>
            <a:r>
              <a:rPr sz="1200" spc="-114" dirty="0">
                <a:latin typeface="Times New Roman"/>
                <a:cs typeface="Times New Roman"/>
              </a:rPr>
              <a:t>dẫn, 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lệnh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dirty="0">
                <a:latin typeface="Times New Roman"/>
                <a:cs typeface="Times New Roman"/>
              </a:rPr>
              <a:t>điều khiển </a:t>
            </a:r>
            <a:r>
              <a:rPr sz="1200" spc="-5" dirty="0">
                <a:latin typeface="Times New Roman"/>
                <a:cs typeface="Times New Roman"/>
              </a:rPr>
              <a:t>sự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>
                <a:latin typeface="Times New Roman"/>
                <a:cs typeface="Times New Roman"/>
              </a:rPr>
              <a:t>lại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bộ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80" dirty="0" err="1" smtClean="0">
                <a:latin typeface="Times New Roman"/>
                <a:cs typeface="Times New Roman"/>
              </a:rPr>
              <a:t>nh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smtClean="0">
                <a:latin typeface="Times New Roman"/>
                <a:cs typeface="Times New Roman"/>
              </a:rPr>
              <a:t>:</a:t>
            </a:r>
            <a:endParaRPr sz="1200" dirty="0">
              <a:latin typeface="Times New Roman"/>
              <a:cs typeface="Times New Roman"/>
            </a:endParaRPr>
          </a:p>
          <a:p>
            <a:pPr marL="558165" lvl="2" indent="-89535" algn="just">
              <a:lnSpc>
                <a:spcPct val="100000"/>
              </a:lnSpc>
              <a:spcBef>
                <a:spcPts val="745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Hiệu </a:t>
            </a:r>
            <a:r>
              <a:rPr sz="1200" dirty="0">
                <a:latin typeface="Times New Roman"/>
                <a:cs typeface="Times New Roman"/>
              </a:rPr>
              <a:t>lệnh </a:t>
            </a:r>
            <a:r>
              <a:rPr sz="1200" dirty="0" err="1">
                <a:latin typeface="Times New Roman"/>
                <a:cs typeface="Times New Roman"/>
              </a:rPr>
              <a:t>của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khiển </a:t>
            </a:r>
            <a:r>
              <a:rPr sz="1200" spc="-5" dirty="0">
                <a:latin typeface="Times New Roman"/>
                <a:cs typeface="Times New Roman"/>
              </a:rPr>
              <a:t>giao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thông;</a:t>
            </a:r>
            <a:endParaRPr sz="1200" dirty="0">
              <a:latin typeface="Times New Roman"/>
              <a:cs typeface="Times New Roman"/>
            </a:endParaRPr>
          </a:p>
          <a:p>
            <a:pPr marL="558165" lvl="2" indent="-89535" algn="just">
              <a:lnSpc>
                <a:spcPct val="100000"/>
              </a:lnSpc>
              <a:spcBef>
                <a:spcPts val="745"/>
              </a:spcBef>
              <a:buChar char="-"/>
              <a:tabLst>
                <a:tab pos="558800" algn="l"/>
              </a:tabLst>
            </a:pPr>
            <a:r>
              <a:rPr sz="1200" dirty="0">
                <a:latin typeface="Times New Roman"/>
                <a:cs typeface="Times New Roman"/>
              </a:rPr>
              <a:t>Tín </a:t>
            </a:r>
            <a:r>
              <a:rPr sz="1200" spc="-5" dirty="0">
                <a:latin typeface="Times New Roman"/>
                <a:cs typeface="Times New Roman"/>
              </a:rPr>
              <a:t>hiệu đèn giao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thông;</a:t>
            </a:r>
          </a:p>
          <a:p>
            <a:pPr marL="12700" marR="5715" lvl="2" indent="456565" algn="just">
              <a:lnSpc>
                <a:spcPct val="110800"/>
              </a:lnSpc>
              <a:spcBef>
                <a:spcPts val="585"/>
              </a:spcBef>
              <a:buChar char="-"/>
              <a:tabLst>
                <a:tab pos="567690" algn="l"/>
              </a:tabLst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hiệu,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 err="1">
                <a:latin typeface="Times New Roman"/>
                <a:cs typeface="Times New Roman"/>
              </a:rPr>
              <a:t>kẻ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cọc </a:t>
            </a:r>
            <a:r>
              <a:rPr sz="1200" dirty="0">
                <a:latin typeface="Times New Roman"/>
                <a:cs typeface="Times New Roman"/>
              </a:rPr>
              <a:t>tiêu, </a:t>
            </a:r>
            <a:r>
              <a:rPr sz="1200" spc="-5" dirty="0">
                <a:latin typeface="Times New Roman"/>
                <a:cs typeface="Times New Roman"/>
              </a:rPr>
              <a:t>cột </a:t>
            </a:r>
            <a:r>
              <a:rPr sz="1200" dirty="0">
                <a:latin typeface="Times New Roman"/>
                <a:cs typeface="Times New Roman"/>
              </a:rPr>
              <a:t>kilômét, mốc lộ </a:t>
            </a:r>
            <a:r>
              <a:rPr sz="1200" spc="-5" dirty="0">
                <a:latin typeface="Times New Roman"/>
                <a:cs typeface="Times New Roman"/>
              </a:rPr>
              <a:t>giới </a:t>
            </a:r>
            <a:r>
              <a:rPr sz="1200" spc="-5" dirty="0" err="1">
                <a:latin typeface="Times New Roman"/>
                <a:cs typeface="Times New Roman"/>
              </a:rPr>
              <a:t>hoặc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t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160" dirty="0">
                <a:latin typeface="Times New Roman"/>
                <a:cs typeface="Times New Roman"/>
              </a:rPr>
              <a:t>bảo 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vệ, rào</a:t>
            </a:r>
            <a:r>
              <a:rPr sz="1200" dirty="0">
                <a:latin typeface="Times New Roman"/>
                <a:cs typeface="Times New Roman"/>
              </a:rPr>
              <a:t> chắn.</a:t>
            </a:r>
          </a:p>
          <a:p>
            <a:pPr marL="279400" lvl="1" indent="-266700">
              <a:lnSpc>
                <a:spcPct val="100000"/>
              </a:lnSpc>
              <a:spcBef>
                <a:spcPts val="745"/>
              </a:spcBef>
              <a:buAutoNum type="arabicPeriod" startAt="2"/>
              <a:tabLst>
                <a:tab pos="279400" algn="l"/>
              </a:tabLst>
            </a:pPr>
            <a:r>
              <a:rPr sz="1200" spc="-5" dirty="0">
                <a:latin typeface="Times New Roman"/>
                <a:cs typeface="Times New Roman"/>
              </a:rPr>
              <a:t>THỨ </a:t>
            </a:r>
            <a:r>
              <a:rPr sz="1200" dirty="0">
                <a:latin typeface="Times New Roman"/>
                <a:cs typeface="Times New Roman"/>
              </a:rPr>
              <a:t>TỰ </a:t>
            </a:r>
            <a:r>
              <a:rPr sz="1200" spc="-5" dirty="0">
                <a:latin typeface="Times New Roman"/>
                <a:cs typeface="Times New Roman"/>
              </a:rPr>
              <a:t>HIỆU LỰC CỦA HỆ THỐNG BÁO HIỆU </a:t>
            </a:r>
            <a:r>
              <a:rPr sz="1200" spc="-5" dirty="0" smtClean="0">
                <a:latin typeface="Times New Roman"/>
                <a:cs typeface="Times New Roman"/>
              </a:rPr>
              <a:t>Đ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ỜNG</a:t>
            </a:r>
            <a:r>
              <a:rPr sz="1200" spc="30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BỘ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1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a) Khi </a:t>
            </a:r>
            <a:r>
              <a:rPr sz="1200" dirty="0">
                <a:latin typeface="Times New Roman"/>
                <a:cs typeface="Times New Roman"/>
              </a:rPr>
              <a:t>đồng thời </a:t>
            </a:r>
            <a:r>
              <a:rPr sz="1200" spc="-5" dirty="0">
                <a:latin typeface="Times New Roman"/>
                <a:cs typeface="Times New Roman"/>
              </a:rPr>
              <a:t>có các </a:t>
            </a:r>
            <a:r>
              <a:rPr sz="1200" dirty="0">
                <a:latin typeface="Times New Roman"/>
                <a:cs typeface="Times New Roman"/>
              </a:rPr>
              <a:t>hình thức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cùng </a:t>
            </a:r>
            <a:r>
              <a:rPr sz="1200" dirty="0">
                <a:latin typeface="Times New Roman"/>
                <a:cs typeface="Times New Roman"/>
              </a:rPr>
              <a:t>ở một khu </a:t>
            </a:r>
            <a:r>
              <a:rPr sz="1200" spc="-5" dirty="0">
                <a:latin typeface="Times New Roman"/>
                <a:cs typeface="Times New Roman"/>
              </a:rPr>
              <a:t>vực, </a:t>
            </a:r>
            <a:r>
              <a:rPr sz="1200" dirty="0">
                <a:latin typeface="Times New Roman"/>
                <a:cs typeface="Times New Roman"/>
              </a:rPr>
              <a:t>mà ý nghĩa </a:t>
            </a:r>
            <a:r>
              <a:rPr sz="1200" spc="-5" dirty="0">
                <a:latin typeface="Times New Roman"/>
                <a:cs typeface="Times New Roman"/>
              </a:rPr>
              <a:t>khác  nhau </a:t>
            </a:r>
            <a:r>
              <a:rPr sz="1200" dirty="0" err="1">
                <a:latin typeface="Times New Roman"/>
                <a:cs typeface="Times New Roman"/>
              </a:rPr>
              <a:t>thì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 err="1">
                <a:latin typeface="Times New Roman"/>
                <a:cs typeface="Times New Roman"/>
              </a:rPr>
              <a:t>dụng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phải chấp hành </a:t>
            </a:r>
            <a:r>
              <a:rPr sz="1200" dirty="0">
                <a:latin typeface="Times New Roman"/>
                <a:cs typeface="Times New Roman"/>
              </a:rPr>
              <a:t>loại </a:t>
            </a:r>
            <a:r>
              <a:rPr sz="1200" spc="-5" dirty="0">
                <a:latin typeface="Times New Roman"/>
                <a:cs typeface="Times New Roman"/>
              </a:rPr>
              <a:t>hiệu </a:t>
            </a:r>
            <a:r>
              <a:rPr sz="1200" dirty="0">
                <a:latin typeface="Times New Roman"/>
                <a:cs typeface="Times New Roman"/>
              </a:rPr>
              <a:t>lệnh </a:t>
            </a:r>
            <a:r>
              <a:rPr sz="1200" spc="-5" dirty="0">
                <a:latin typeface="Times New Roman"/>
                <a:cs typeface="Times New Roman"/>
              </a:rPr>
              <a:t>theo </a:t>
            </a:r>
            <a:r>
              <a:rPr sz="1200" dirty="0">
                <a:latin typeface="Times New Roman"/>
                <a:cs typeface="Times New Roman"/>
              </a:rPr>
              <a:t>thứ </a:t>
            </a:r>
            <a:r>
              <a:rPr sz="1200" dirty="0" err="1">
                <a:latin typeface="Times New Roman"/>
                <a:cs typeface="Times New Roman"/>
              </a:rPr>
              <a:t>tự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20" dirty="0" err="1" smtClean="0">
                <a:latin typeface="Times New Roman"/>
                <a:cs typeface="Times New Roman"/>
              </a:rPr>
              <a:t>nh</a:t>
            </a:r>
            <a:r>
              <a:rPr lang="vi-VN" sz="1200" spc="-120" dirty="0" smtClean="0">
                <a:latin typeface="Times New Roman"/>
                <a:cs typeface="Times New Roman"/>
              </a:rPr>
              <a:t>ư</a:t>
            </a:r>
            <a:r>
              <a:rPr sz="1200" spc="-1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sau:</a:t>
            </a:r>
          </a:p>
          <a:p>
            <a:pPr marL="558165" indent="-89535" algn="just">
              <a:lnSpc>
                <a:spcPct val="100000"/>
              </a:lnSpc>
              <a:spcBef>
                <a:spcPts val="755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Hiệu </a:t>
            </a:r>
            <a:r>
              <a:rPr sz="1200" dirty="0">
                <a:latin typeface="Times New Roman"/>
                <a:cs typeface="Times New Roman"/>
              </a:rPr>
              <a:t>lệnh </a:t>
            </a:r>
            <a:r>
              <a:rPr sz="1200" dirty="0" err="1">
                <a:latin typeface="Times New Roman"/>
                <a:cs typeface="Times New Roman"/>
              </a:rPr>
              <a:t>của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khiển </a:t>
            </a:r>
            <a:r>
              <a:rPr sz="1200" spc="-5" dirty="0">
                <a:latin typeface="Times New Roman"/>
                <a:cs typeface="Times New Roman"/>
              </a:rPr>
              <a:t>giao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thông;</a:t>
            </a:r>
            <a:endParaRPr sz="1200" dirty="0">
              <a:latin typeface="Times New Roman"/>
              <a:cs typeface="Times New Roman"/>
            </a:endParaRPr>
          </a:p>
          <a:p>
            <a:pPr marL="558165" indent="-89535" algn="just">
              <a:lnSpc>
                <a:spcPct val="100000"/>
              </a:lnSpc>
              <a:spcBef>
                <a:spcPts val="745"/>
              </a:spcBef>
              <a:buChar char="-"/>
              <a:tabLst>
                <a:tab pos="558800" algn="l"/>
              </a:tabLst>
            </a:pPr>
            <a:r>
              <a:rPr sz="1200" dirty="0">
                <a:latin typeface="Times New Roman"/>
                <a:cs typeface="Times New Roman"/>
              </a:rPr>
              <a:t>Tín </a:t>
            </a:r>
            <a:r>
              <a:rPr sz="1200" spc="-5" dirty="0">
                <a:latin typeface="Times New Roman"/>
                <a:cs typeface="Times New Roman"/>
              </a:rPr>
              <a:t>hiệu đèn giao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thông;</a:t>
            </a:r>
          </a:p>
          <a:p>
            <a:pPr marL="558165" indent="-89535" algn="just">
              <a:lnSpc>
                <a:spcPct val="100000"/>
              </a:lnSpc>
              <a:spcBef>
                <a:spcPts val="745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Hiệu </a:t>
            </a:r>
            <a:r>
              <a:rPr sz="1200" dirty="0">
                <a:latin typeface="Times New Roman"/>
                <a:cs typeface="Times New Roman"/>
              </a:rPr>
              <a:t>lệnh của biển </a:t>
            </a:r>
            <a:r>
              <a:rPr sz="1200" spc="-5" dirty="0">
                <a:latin typeface="Times New Roman"/>
                <a:cs typeface="Times New Roman"/>
              </a:rPr>
              <a:t>báo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hiệu;</a:t>
            </a:r>
          </a:p>
          <a:p>
            <a:pPr marL="558165" indent="-89535" algn="just">
              <a:lnSpc>
                <a:spcPct val="100000"/>
              </a:lnSpc>
              <a:spcBef>
                <a:spcPts val="745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spc="5" dirty="0" err="1">
                <a:latin typeface="Times New Roman"/>
                <a:cs typeface="Times New Roman"/>
              </a:rPr>
              <a:t>kẻ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000"/>
              </a:lnSpc>
              <a:spcBef>
                <a:spcPts val="610"/>
              </a:spcBef>
            </a:pPr>
            <a:r>
              <a:rPr sz="1200" dirty="0">
                <a:latin typeface="Times New Roman"/>
                <a:cs typeface="Times New Roman"/>
              </a:rPr>
              <a:t>b) </a:t>
            </a:r>
            <a:r>
              <a:rPr sz="1200" spc="-5" dirty="0">
                <a:latin typeface="Times New Roman"/>
                <a:cs typeface="Times New Roman"/>
              </a:rPr>
              <a:t>Khi </a:t>
            </a:r>
            <a:r>
              <a:rPr sz="1200" dirty="0">
                <a:latin typeface="Times New Roman"/>
                <a:cs typeface="Times New Roman"/>
              </a:rPr>
              <a:t>ở một khu vực đã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đặt cố </a:t>
            </a:r>
            <a:r>
              <a:rPr sz="1200" dirty="0">
                <a:latin typeface="Times New Roman"/>
                <a:cs typeface="Times New Roman"/>
              </a:rPr>
              <a:t>định lại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khác đặt  </a:t>
            </a:r>
            <a:r>
              <a:rPr sz="1200" dirty="0">
                <a:latin typeface="Times New Roman"/>
                <a:cs typeface="Times New Roman"/>
              </a:rPr>
              <a:t>tạm thời mà </a:t>
            </a:r>
            <a:r>
              <a:rPr sz="1200" spc="-5" dirty="0">
                <a:latin typeface="Times New Roman"/>
                <a:cs typeface="Times New Roman"/>
              </a:rPr>
              <a:t>hai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ý </a:t>
            </a:r>
            <a:r>
              <a:rPr sz="1200" spc="-5" dirty="0">
                <a:latin typeface="Times New Roman"/>
                <a:cs typeface="Times New Roman"/>
              </a:rPr>
              <a:t>nghĩa khác nhau </a:t>
            </a:r>
            <a:r>
              <a:rPr sz="1200" dirty="0" err="1">
                <a:latin typeface="Times New Roman"/>
                <a:cs typeface="Times New Roman"/>
              </a:rPr>
              <a:t>thì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 err="1">
                <a:latin typeface="Times New Roman"/>
                <a:cs typeface="Times New Roman"/>
              </a:rPr>
              <a:t>dụng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spc="-5" dirty="0" err="1">
                <a:latin typeface="Times New Roman"/>
                <a:cs typeface="Times New Roman"/>
              </a:rPr>
              <a:t>chấp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hành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hiệu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lệnh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tạm </a:t>
            </a:r>
            <a:r>
              <a:rPr sz="1200" dirty="0">
                <a:latin typeface="Times New Roman"/>
                <a:cs typeface="Times New Roman"/>
              </a:rPr>
              <a:t>thời.</a:t>
            </a:r>
          </a:p>
          <a:p>
            <a:pPr marL="279400" lvl="1" indent="-266700">
              <a:lnSpc>
                <a:spcPct val="100000"/>
              </a:lnSpc>
              <a:spcBef>
                <a:spcPts val="745"/>
              </a:spcBef>
              <a:buAutoNum type="arabicPeriod" startAt="3"/>
              <a:tabLst>
                <a:tab pos="279400" algn="l"/>
              </a:tabLst>
            </a:pPr>
            <a:r>
              <a:rPr sz="1200" spc="-5" dirty="0">
                <a:latin typeface="Times New Roman"/>
                <a:cs typeface="Times New Roman"/>
              </a:rPr>
              <a:t>PHẠM </a:t>
            </a:r>
            <a:r>
              <a:rPr sz="1200" dirty="0">
                <a:latin typeface="Times New Roman"/>
                <a:cs typeface="Times New Roman"/>
              </a:rPr>
              <a:t>VI </a:t>
            </a:r>
            <a:r>
              <a:rPr sz="1200" spc="-5" dirty="0">
                <a:latin typeface="Times New Roman"/>
                <a:cs typeface="Times New Roman"/>
              </a:rPr>
              <a:t>ÁP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DỤNG</a:t>
            </a:r>
            <a:endParaRPr sz="1200" dirty="0">
              <a:latin typeface="Times New Roman"/>
              <a:cs typeface="Times New Roman"/>
            </a:endParaRPr>
          </a:p>
          <a:p>
            <a:pPr marL="12700" marR="6350">
              <a:lnSpc>
                <a:spcPct val="110000"/>
              </a:lnSpc>
              <a:spcBef>
                <a:spcPts val="615"/>
              </a:spcBef>
            </a:pPr>
            <a:r>
              <a:rPr sz="1200" spc="-5" dirty="0">
                <a:latin typeface="Times New Roman"/>
                <a:cs typeface="Times New Roman"/>
              </a:rPr>
              <a:t>Hệ </a:t>
            </a:r>
            <a:r>
              <a:rPr sz="1200" dirty="0">
                <a:latin typeface="Times New Roman"/>
                <a:cs typeface="Times New Roman"/>
              </a:rPr>
              <a:t>thống báo </a:t>
            </a:r>
            <a:r>
              <a:rPr sz="1200" spc="-5" dirty="0" err="1">
                <a:latin typeface="Times New Roman"/>
                <a:cs typeface="Times New Roman"/>
              </a:rPr>
              <a:t>hiệu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áp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tất </a:t>
            </a:r>
            <a:r>
              <a:rPr sz="1200" spc="-5" dirty="0">
                <a:latin typeface="Times New Roman"/>
                <a:cs typeface="Times New Roman"/>
              </a:rPr>
              <a:t>cả </a:t>
            </a:r>
            <a:r>
              <a:rPr sz="1200" dirty="0">
                <a:latin typeface="Times New Roman"/>
                <a:cs typeface="Times New Roman"/>
              </a:rPr>
              <a:t>các loại hệ </a:t>
            </a:r>
            <a:r>
              <a:rPr sz="1200" dirty="0" err="1">
                <a:latin typeface="Times New Roman"/>
                <a:cs typeface="Times New Roman"/>
              </a:rPr>
              <a:t>thống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trong toàn </a:t>
            </a:r>
            <a:r>
              <a:rPr sz="1200" spc="-120" dirty="0">
                <a:latin typeface="Times New Roman"/>
                <a:cs typeface="Times New Roman"/>
              </a:rPr>
              <a:t>quốc  </a:t>
            </a:r>
            <a:r>
              <a:rPr sz="1200" spc="-5" dirty="0">
                <a:latin typeface="Times New Roman"/>
                <a:cs typeface="Times New Roman"/>
              </a:rPr>
              <a:t>gồm </a:t>
            </a:r>
            <a:r>
              <a:rPr sz="1200" dirty="0">
                <a:latin typeface="Times New Roman"/>
                <a:cs typeface="Times New Roman"/>
              </a:rPr>
              <a:t>:</a:t>
            </a:r>
          </a:p>
          <a:p>
            <a:pPr marL="558165" lvl="2" indent="-89535" algn="just">
              <a:lnSpc>
                <a:spcPct val="100000"/>
              </a:lnSpc>
              <a:spcBef>
                <a:spcPts val="745"/>
              </a:spcBef>
              <a:buChar char="-"/>
              <a:tabLst>
                <a:tab pos="558800" algn="l"/>
              </a:tabLst>
            </a:pP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cao </a:t>
            </a:r>
            <a:r>
              <a:rPr sz="1200" dirty="0">
                <a:latin typeface="Times New Roman"/>
                <a:cs typeface="Times New Roman"/>
              </a:rPr>
              <a:t>tốc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(ĐCT);</a:t>
            </a:r>
            <a:endParaRPr sz="1200" dirty="0">
              <a:latin typeface="Times New Roman"/>
              <a:cs typeface="Times New Roman"/>
            </a:endParaRPr>
          </a:p>
          <a:p>
            <a:pPr marL="558165" lvl="2" indent="-89535" algn="just">
              <a:lnSpc>
                <a:spcPct val="100000"/>
              </a:lnSpc>
              <a:spcBef>
                <a:spcPts val="740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Quốc </a:t>
            </a:r>
            <a:r>
              <a:rPr sz="1200" dirty="0">
                <a:latin typeface="Times New Roman"/>
                <a:cs typeface="Times New Roman"/>
              </a:rPr>
              <a:t>lộ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(QL);</a:t>
            </a:r>
            <a:endParaRPr sz="1200" dirty="0">
              <a:latin typeface="Times New Roman"/>
              <a:cs typeface="Times New Roman"/>
            </a:endParaRPr>
          </a:p>
          <a:p>
            <a:pPr marL="558165" lvl="2" indent="-89535" algn="just">
              <a:lnSpc>
                <a:spcPct val="100000"/>
              </a:lnSpc>
              <a:spcBef>
                <a:spcPts val="760"/>
              </a:spcBef>
              <a:buChar char="-"/>
              <a:tabLst>
                <a:tab pos="558800" algn="l"/>
              </a:tabLst>
            </a:pP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tỉnh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(ĐT);</a:t>
            </a:r>
            <a:endParaRPr sz="1200" dirty="0">
              <a:latin typeface="Times New Roman"/>
              <a:cs typeface="Times New Roman"/>
            </a:endParaRPr>
          </a:p>
          <a:p>
            <a:pPr marL="558165" lvl="2" indent="-89535" algn="just">
              <a:lnSpc>
                <a:spcPct val="100000"/>
              </a:lnSpc>
              <a:spcBef>
                <a:spcPts val="740"/>
              </a:spcBef>
              <a:buChar char="-"/>
              <a:tabLst>
                <a:tab pos="558800" algn="l"/>
              </a:tabLst>
            </a:pP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huyện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(ĐH);</a:t>
            </a:r>
            <a:endParaRPr sz="1200" dirty="0">
              <a:latin typeface="Times New Roman"/>
              <a:cs typeface="Times New Roman"/>
            </a:endParaRPr>
          </a:p>
          <a:p>
            <a:pPr marL="558165" lvl="2" indent="-89535">
              <a:lnSpc>
                <a:spcPct val="100000"/>
              </a:lnSpc>
              <a:spcBef>
                <a:spcPts val="750"/>
              </a:spcBef>
              <a:buChar char="-"/>
              <a:tabLst>
                <a:tab pos="558800" algn="l"/>
              </a:tabLst>
            </a:pP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xã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(ĐX);</a:t>
            </a:r>
            <a:endParaRPr sz="1200" dirty="0">
              <a:latin typeface="Times New Roman"/>
              <a:cs typeface="Times New Roman"/>
            </a:endParaRPr>
          </a:p>
          <a:p>
            <a:pPr marL="558165" lvl="2" indent="-89535" algn="just">
              <a:lnSpc>
                <a:spcPct val="100000"/>
              </a:lnSpc>
              <a:spcBef>
                <a:spcPts val="740"/>
              </a:spcBef>
              <a:buChar char="-"/>
              <a:tabLst>
                <a:tab pos="558800" algn="l"/>
              </a:tabLst>
            </a:pP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đô thị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(ĐĐT);</a:t>
            </a:r>
            <a:endParaRPr sz="1200" dirty="0">
              <a:latin typeface="Times New Roman"/>
              <a:cs typeface="Times New Roman"/>
            </a:endParaRPr>
          </a:p>
          <a:p>
            <a:pPr marL="558165" lvl="2" indent="-89535" algn="just">
              <a:lnSpc>
                <a:spcPct val="100000"/>
              </a:lnSpc>
              <a:spcBef>
                <a:spcPts val="760"/>
              </a:spcBef>
              <a:buChar char="-"/>
              <a:tabLst>
                <a:tab pos="558800" algn="l"/>
              </a:tabLst>
            </a:pP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chuyên </a:t>
            </a:r>
            <a:r>
              <a:rPr sz="1200" dirty="0">
                <a:latin typeface="Times New Roman"/>
                <a:cs typeface="Times New Roman"/>
              </a:rPr>
              <a:t>dùng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(CD).</a:t>
            </a:r>
            <a:endParaRPr sz="1200" dirty="0">
              <a:latin typeface="Times New Roman"/>
              <a:cs typeface="Times New Roman"/>
            </a:endParaRPr>
          </a:p>
          <a:p>
            <a:pPr marL="279400" lvl="1" indent="-266700">
              <a:lnSpc>
                <a:spcPct val="100000"/>
              </a:lnSpc>
              <a:spcBef>
                <a:spcPts val="740"/>
              </a:spcBef>
              <a:buAutoNum type="arabicPeriod" startAt="4"/>
              <a:tabLst>
                <a:tab pos="279400" algn="l"/>
              </a:tabLst>
            </a:pPr>
            <a:r>
              <a:rPr sz="1200" dirty="0">
                <a:latin typeface="Times New Roman"/>
                <a:cs typeface="Times New Roman"/>
              </a:rPr>
              <a:t>TRÁCH </a:t>
            </a:r>
            <a:r>
              <a:rPr sz="1200" spc="-5" dirty="0">
                <a:latin typeface="Times New Roman"/>
                <a:cs typeface="Times New Roman"/>
              </a:rPr>
              <a:t>NHIỆM CỦA </a:t>
            </a:r>
            <a:r>
              <a:rPr sz="1200" spc="-5" dirty="0" smtClean="0">
                <a:latin typeface="Times New Roman"/>
                <a:cs typeface="Times New Roman"/>
              </a:rPr>
              <a:t>NG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ỜI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THÔNG </a:t>
            </a:r>
            <a:r>
              <a:rPr sz="1200" spc="-5" dirty="0" smtClean="0">
                <a:latin typeface="Times New Roman"/>
                <a:cs typeface="Times New Roman"/>
              </a:rPr>
              <a:t>Đ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ỜNG</a:t>
            </a:r>
            <a:r>
              <a:rPr sz="1200" spc="-25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BỘ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36</a:t>
            </a:fld>
            <a:endParaRPr spc="-35" dirty="0"/>
          </a:p>
        </p:txBody>
      </p:sp>
      <p:sp>
        <p:nvSpPr>
          <p:cNvPr id="2" name="object 2"/>
          <p:cNvSpPr txBox="1"/>
          <p:nvPr/>
        </p:nvSpPr>
        <p:spPr>
          <a:xfrm>
            <a:off x="1247952" y="856234"/>
            <a:ext cx="5605780" cy="2193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890" indent="456565" algn="just">
              <a:lnSpc>
                <a:spcPct val="110000"/>
              </a:lnSpc>
              <a:spcBef>
                <a:spcPts val="100"/>
              </a:spcBef>
              <a:buChar char="-"/>
              <a:tabLst>
                <a:tab pos="575310" algn="l"/>
              </a:tabLst>
            </a:pPr>
            <a:r>
              <a:rPr sz="1200" spc="-5" dirty="0">
                <a:latin typeface="Times New Roman"/>
                <a:cs typeface="Times New Roman"/>
              </a:rPr>
              <a:t>Tất cả </a:t>
            </a:r>
            <a:r>
              <a:rPr sz="1200" dirty="0" err="1">
                <a:latin typeface="Times New Roman"/>
                <a:cs typeface="Times New Roman"/>
              </a:rPr>
              <a:t>những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đều </a:t>
            </a:r>
            <a:r>
              <a:rPr sz="1200" dirty="0">
                <a:latin typeface="Times New Roman"/>
                <a:cs typeface="Times New Roman"/>
              </a:rPr>
              <a:t>phải </a:t>
            </a:r>
            <a:r>
              <a:rPr sz="1200" spc="-5" dirty="0">
                <a:latin typeface="Times New Roman"/>
                <a:cs typeface="Times New Roman"/>
              </a:rPr>
              <a:t>chấp </a:t>
            </a:r>
            <a:r>
              <a:rPr sz="1200" dirty="0">
                <a:latin typeface="Times New Roman"/>
                <a:cs typeface="Times New Roman"/>
              </a:rPr>
              <a:t>hành </a:t>
            </a:r>
            <a:r>
              <a:rPr sz="1200" spc="-80" dirty="0">
                <a:latin typeface="Times New Roman"/>
                <a:cs typeface="Times New Roman"/>
              </a:rPr>
              <a:t>nghiêm  </a:t>
            </a:r>
            <a:r>
              <a:rPr sz="1200" spc="-5" dirty="0">
                <a:latin typeface="Times New Roman"/>
                <a:cs typeface="Times New Roman"/>
              </a:rPr>
              <a:t>chỉnh </a:t>
            </a:r>
            <a:r>
              <a:rPr sz="1200" dirty="0">
                <a:latin typeface="Times New Roman"/>
                <a:cs typeface="Times New Roman"/>
              </a:rPr>
              <a:t>hệ thống báo </a:t>
            </a:r>
            <a:r>
              <a:rPr sz="1200" dirty="0" err="1">
                <a:latin typeface="Times New Roman"/>
                <a:cs typeface="Times New Roman"/>
              </a:rPr>
              <a:t>hiệu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2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bộ;</a:t>
            </a:r>
          </a:p>
          <a:p>
            <a:pPr marL="12700" marR="5080" indent="456565" algn="just">
              <a:lnSpc>
                <a:spcPct val="110300"/>
              </a:lnSpc>
              <a:spcBef>
                <a:spcPts val="595"/>
              </a:spcBef>
              <a:buChar char="-"/>
              <a:tabLst>
                <a:tab pos="566420" algn="l"/>
              </a:tabLst>
            </a:pPr>
            <a:r>
              <a:rPr sz="1200" spc="-5" dirty="0">
                <a:latin typeface="Times New Roman"/>
                <a:cs typeface="Times New Roman"/>
              </a:rPr>
              <a:t>Hệ </a:t>
            </a:r>
            <a:r>
              <a:rPr sz="1200" dirty="0">
                <a:latin typeface="Times New Roman"/>
                <a:cs typeface="Times New Roman"/>
              </a:rPr>
              <a:t>thống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 err="1">
                <a:latin typeface="Times New Roman"/>
                <a:cs typeface="Times New Roman"/>
              </a:rPr>
              <a:t>hiệu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là tài </a:t>
            </a:r>
            <a:r>
              <a:rPr sz="1200" spc="-5" dirty="0">
                <a:latin typeface="Times New Roman"/>
                <a:cs typeface="Times New Roman"/>
              </a:rPr>
              <a:t>sản của </a:t>
            </a:r>
            <a:r>
              <a:rPr sz="1200" spc="-5" dirty="0" err="1">
                <a:latin typeface="Times New Roman"/>
                <a:cs typeface="Times New Roman"/>
              </a:rPr>
              <a:t>Nhà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>
                <a:latin typeface="Times New Roman"/>
                <a:cs typeface="Times New Roman"/>
              </a:rPr>
              <a:t>, </a:t>
            </a:r>
            <a:r>
              <a:rPr sz="1200" dirty="0" err="1">
                <a:latin typeface="Times New Roman"/>
                <a:cs typeface="Times New Roman"/>
              </a:rPr>
              <a:t>là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spc="-5" dirty="0" err="1">
                <a:latin typeface="Times New Roman"/>
                <a:cs typeface="Times New Roman"/>
              </a:rPr>
              <a:t>bảo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đảm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smtClean="0">
                <a:latin typeface="Times New Roman"/>
                <a:cs typeface="Times New Roman"/>
              </a:rPr>
              <a:t>an </a:t>
            </a:r>
            <a:r>
              <a:rPr sz="1200" dirty="0" err="1" smtClean="0">
                <a:latin typeface="Times New Roman"/>
                <a:cs typeface="Times New Roman"/>
              </a:rPr>
              <a:t>toàn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thông, </a:t>
            </a:r>
            <a:r>
              <a:rPr sz="1200" dirty="0">
                <a:latin typeface="Times New Roman"/>
                <a:cs typeface="Times New Roman"/>
              </a:rPr>
              <a:t>phòng ngừa tai </a:t>
            </a:r>
            <a:r>
              <a:rPr sz="1200" spc="-5" dirty="0">
                <a:latin typeface="Times New Roman"/>
                <a:cs typeface="Times New Roman"/>
              </a:rPr>
              <a:t>nạn. </a:t>
            </a:r>
            <a:r>
              <a:rPr sz="1200" spc="5" dirty="0" err="1">
                <a:latin typeface="Times New Roman"/>
                <a:cs typeface="Times New Roman"/>
              </a:rPr>
              <a:t>Mọi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đều </a:t>
            </a:r>
            <a:r>
              <a:rPr sz="1200" spc="-5" dirty="0">
                <a:latin typeface="Times New Roman"/>
                <a:cs typeface="Times New Roman"/>
              </a:rPr>
              <a:t>có trách </a:t>
            </a:r>
            <a:r>
              <a:rPr sz="1200" dirty="0">
                <a:latin typeface="Times New Roman"/>
                <a:cs typeface="Times New Roman"/>
              </a:rPr>
              <a:t>nhiệm bảo </a:t>
            </a:r>
            <a:r>
              <a:rPr sz="1200" spc="5" dirty="0">
                <a:latin typeface="Times New Roman"/>
                <a:cs typeface="Times New Roman"/>
              </a:rPr>
              <a:t>vệ </a:t>
            </a:r>
            <a:r>
              <a:rPr sz="1200" dirty="0">
                <a:latin typeface="Times New Roman"/>
                <a:cs typeface="Times New Roman"/>
              </a:rPr>
              <a:t>tốt những </a:t>
            </a:r>
            <a:r>
              <a:rPr sz="1200" spc="-55" dirty="0">
                <a:latin typeface="Times New Roman"/>
                <a:cs typeface="Times New Roman"/>
              </a:rPr>
              <a:t>báo 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tự ý di </a:t>
            </a:r>
            <a:r>
              <a:rPr sz="1200" spc="-5" dirty="0">
                <a:latin typeface="Times New Roman"/>
                <a:cs typeface="Times New Roman"/>
              </a:rPr>
              <a:t>chuyển, </a:t>
            </a:r>
            <a:r>
              <a:rPr sz="1200" dirty="0">
                <a:latin typeface="Times New Roman"/>
                <a:cs typeface="Times New Roman"/>
              </a:rPr>
              <a:t>chiếm </a:t>
            </a:r>
            <a:r>
              <a:rPr sz="1200" spc="-5" dirty="0">
                <a:latin typeface="Times New Roman"/>
                <a:cs typeface="Times New Roman"/>
              </a:rPr>
              <a:t>đoạt, </a:t>
            </a:r>
            <a:r>
              <a:rPr sz="1200" dirty="0" err="1" smtClean="0">
                <a:latin typeface="Times New Roman"/>
                <a:cs typeface="Times New Roman"/>
              </a:rPr>
              <a:t>làm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hư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hỏng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dirty="0" err="1">
                <a:latin typeface="Times New Roman"/>
                <a:cs typeface="Times New Roman"/>
              </a:rPr>
              <a:t>làm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giảm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hiệu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lực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 tác dụng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những báo hiệu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;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300"/>
              </a:lnSpc>
              <a:spcBef>
                <a:spcPts val="595"/>
              </a:spcBef>
              <a:buChar char="-"/>
              <a:tabLst>
                <a:tab pos="561340" algn="l"/>
              </a:tabLst>
            </a:pP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nào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làm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hư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hỏng</a:t>
            </a:r>
            <a:r>
              <a:rPr sz="1200" spc="-5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đổ vỡ những báo hiệu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 err="1">
                <a:latin typeface="Times New Roman"/>
                <a:cs typeface="Times New Roman"/>
              </a:rPr>
              <a:t>báo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cáo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ngay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cho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cơ quan quản </a:t>
            </a:r>
            <a:r>
              <a:rPr sz="1200" spc="5" dirty="0" err="1">
                <a:latin typeface="Times New Roman"/>
                <a:cs typeface="Times New Roman"/>
              </a:rPr>
              <a:t>lý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sở </a:t>
            </a:r>
            <a:r>
              <a:rPr sz="1200" dirty="0">
                <a:latin typeface="Times New Roman"/>
                <a:cs typeface="Times New Roman"/>
              </a:rPr>
              <a:t>tại phục hồi và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 err="1">
                <a:latin typeface="Times New Roman"/>
                <a:cs typeface="Times New Roman"/>
              </a:rPr>
              <a:t>bồi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thiệt hại.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55" dirty="0">
                <a:latin typeface="Times New Roman"/>
                <a:cs typeface="Times New Roman"/>
              </a:rPr>
              <a:t> </a:t>
            </a:r>
            <a:r>
              <a:rPr lang="en-US" sz="1200" spc="-55" dirty="0" err="1" smtClean="0">
                <a:latin typeface="Times New Roman"/>
                <a:cs typeface="Times New Roman"/>
              </a:rPr>
              <a:t>hợp</a:t>
            </a:r>
            <a:r>
              <a:rPr lang="en-US" sz="1200" spc="-5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làm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170" dirty="0" smtClean="0">
                <a:latin typeface="Times New Roman"/>
                <a:cs typeface="Times New Roman"/>
              </a:rPr>
              <a:t>h</a:t>
            </a:r>
            <a:r>
              <a:rPr lang="vi-VN" sz="1200" spc="-170" dirty="0" smtClean="0">
                <a:latin typeface="Times New Roman"/>
                <a:cs typeface="Times New Roman"/>
              </a:rPr>
              <a:t>ư</a:t>
            </a:r>
            <a:r>
              <a:rPr sz="1200" spc="-1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hỏng mà không báo, khi bị </a:t>
            </a:r>
            <a:r>
              <a:rPr sz="1200" spc="-5" dirty="0">
                <a:latin typeface="Times New Roman"/>
                <a:cs typeface="Times New Roman"/>
              </a:rPr>
              <a:t>phát </a:t>
            </a:r>
            <a:r>
              <a:rPr sz="1200" dirty="0">
                <a:latin typeface="Times New Roman"/>
                <a:cs typeface="Times New Roman"/>
              </a:rPr>
              <a:t>hiện ra </a:t>
            </a:r>
            <a:r>
              <a:rPr sz="1200" spc="-5" dirty="0" err="1">
                <a:latin typeface="Times New Roman"/>
                <a:cs typeface="Times New Roman"/>
              </a:rPr>
              <a:t>thì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coi </a:t>
            </a:r>
            <a:r>
              <a:rPr sz="1200" dirty="0" err="1">
                <a:latin typeface="Times New Roman"/>
                <a:cs typeface="Times New Roman"/>
              </a:rPr>
              <a:t>là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làm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hư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hại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tài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sản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Nhà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nước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và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sẽ </a:t>
            </a:r>
            <a:r>
              <a:rPr sz="1200" dirty="0">
                <a:latin typeface="Times New Roman"/>
                <a:cs typeface="Times New Roman"/>
              </a:rPr>
              <a:t>bị xử </a:t>
            </a:r>
            <a:r>
              <a:rPr sz="1200" spc="5" dirty="0">
                <a:latin typeface="Times New Roman"/>
                <a:cs typeface="Times New Roman"/>
              </a:rPr>
              <a:t>lý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" dirty="0">
                <a:latin typeface="Times New Roman"/>
                <a:cs typeface="Times New Roman"/>
              </a:rPr>
              <a:t>pháp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luật.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37</a:t>
            </a:fld>
            <a:endParaRPr spc="-35" dirty="0"/>
          </a:p>
        </p:txBody>
      </p:sp>
      <p:sp>
        <p:nvSpPr>
          <p:cNvPr id="2" name="object 2"/>
          <p:cNvSpPr txBox="1"/>
          <p:nvPr/>
        </p:nvSpPr>
        <p:spPr>
          <a:xfrm>
            <a:off x="1247952" y="776985"/>
            <a:ext cx="5607685" cy="921194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65"/>
              </a:spcBef>
            </a:pPr>
            <a:r>
              <a:rPr sz="1200" spc="-5" dirty="0" smtClean="0">
                <a:latin typeface="Times New Roman"/>
                <a:cs typeface="Times New Roman"/>
              </a:rPr>
              <a:t>CH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ƠNG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II</a:t>
            </a:r>
          </a:p>
          <a:p>
            <a:pPr algn="ctr">
              <a:lnSpc>
                <a:spcPct val="100000"/>
              </a:lnSpc>
              <a:spcBef>
                <a:spcPts val="770"/>
              </a:spcBef>
            </a:pPr>
            <a:r>
              <a:rPr sz="1200" b="1" dirty="0">
                <a:latin typeface="Times New Roman"/>
                <a:cs typeface="Times New Roman"/>
              </a:rPr>
              <a:t>HIỆU </a:t>
            </a:r>
            <a:r>
              <a:rPr sz="1200" b="1" spc="-5" dirty="0">
                <a:latin typeface="Times New Roman"/>
                <a:cs typeface="Times New Roman"/>
              </a:rPr>
              <a:t>LỆNH ĐIỀU KHIỂN </a:t>
            </a:r>
            <a:r>
              <a:rPr sz="1200" b="1" spc="-10" dirty="0">
                <a:latin typeface="Times New Roman"/>
                <a:cs typeface="Times New Roman"/>
              </a:rPr>
              <a:t>GIAO </a:t>
            </a:r>
            <a:r>
              <a:rPr sz="1200" b="1" spc="-5" dirty="0">
                <a:latin typeface="Times New Roman"/>
                <a:cs typeface="Times New Roman"/>
              </a:rPr>
              <a:t>THÔNG</a:t>
            </a:r>
            <a:endParaRPr sz="1200" dirty="0">
              <a:latin typeface="Times New Roman"/>
              <a:cs typeface="Times New Roman"/>
            </a:endParaRPr>
          </a:p>
          <a:p>
            <a:pPr marL="279400" lvl="1" indent="-266700" algn="just">
              <a:lnSpc>
                <a:spcPct val="100000"/>
              </a:lnSpc>
              <a:spcBef>
                <a:spcPts val="720"/>
              </a:spcBef>
              <a:buAutoNum type="arabicPeriod"/>
              <a:tabLst>
                <a:tab pos="279400" algn="l"/>
              </a:tabLst>
            </a:pP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-5" dirty="0" smtClean="0">
                <a:latin typeface="Times New Roman"/>
                <a:cs typeface="Times New Roman"/>
              </a:rPr>
              <a:t>PH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ƠNG </a:t>
            </a:r>
            <a:r>
              <a:rPr sz="1200" spc="-5" dirty="0">
                <a:latin typeface="Times New Roman"/>
                <a:cs typeface="Times New Roman"/>
              </a:rPr>
              <a:t>PHÁP ĐIỀU KHIỂN GIAO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THÔNG</a:t>
            </a:r>
            <a:endParaRPr sz="1200" dirty="0">
              <a:latin typeface="Times New Roman"/>
              <a:cs typeface="Times New Roman"/>
            </a:endParaRPr>
          </a:p>
          <a:p>
            <a:pPr marL="393065" lvl="2" indent="-381000" algn="just">
              <a:lnSpc>
                <a:spcPct val="100000"/>
              </a:lnSpc>
              <a:spcBef>
                <a:spcPts val="780"/>
              </a:spcBef>
              <a:buAutoNum type="arabicPeriod"/>
              <a:tabLst>
                <a:tab pos="393700" algn="l"/>
              </a:tabLst>
            </a:pPr>
            <a:r>
              <a:rPr sz="1200" b="1" dirty="0">
                <a:latin typeface="Times New Roman"/>
                <a:cs typeface="Times New Roman"/>
              </a:rPr>
              <a:t>Tại </a:t>
            </a:r>
            <a:r>
              <a:rPr sz="1200" b="1" spc="-5" dirty="0">
                <a:latin typeface="Times New Roman"/>
                <a:cs typeface="Times New Roman"/>
              </a:rPr>
              <a:t>những nơi </a:t>
            </a:r>
            <a:r>
              <a:rPr sz="1200" b="1" dirty="0">
                <a:latin typeface="Times New Roman"/>
                <a:cs typeface="Times New Roman"/>
              </a:rPr>
              <a:t>cần điều </a:t>
            </a:r>
            <a:r>
              <a:rPr sz="1200" b="1" spc="-5" dirty="0">
                <a:latin typeface="Times New Roman"/>
                <a:cs typeface="Times New Roman"/>
              </a:rPr>
              <a:t>khiển </a:t>
            </a:r>
            <a:r>
              <a:rPr sz="1200" b="1" dirty="0">
                <a:latin typeface="Times New Roman"/>
                <a:cs typeface="Times New Roman"/>
              </a:rPr>
              <a:t>giao </a:t>
            </a:r>
            <a:r>
              <a:rPr sz="1200" b="1" spc="-5" dirty="0">
                <a:latin typeface="Times New Roman"/>
                <a:cs typeface="Times New Roman"/>
              </a:rPr>
              <a:t>thông sẽ dùng </a:t>
            </a:r>
            <a:r>
              <a:rPr sz="1200" b="1" spc="-5" dirty="0" err="1">
                <a:latin typeface="Times New Roman"/>
                <a:cs typeface="Times New Roman"/>
              </a:rPr>
              <a:t>các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spc="-45" dirty="0" err="1" smtClean="0">
                <a:latin typeface="Times New Roman"/>
                <a:cs typeface="Times New Roman"/>
              </a:rPr>
              <a:t>ph</a:t>
            </a:r>
            <a:r>
              <a:rPr lang="vi-VN" sz="1200" b="1" spc="-45" dirty="0" smtClean="0">
                <a:latin typeface="Times New Roman"/>
                <a:cs typeface="Times New Roman"/>
              </a:rPr>
              <a:t>ư</a:t>
            </a:r>
            <a:r>
              <a:rPr sz="1200" b="1" spc="-45" dirty="0" err="1" smtClean="0">
                <a:latin typeface="Times New Roman"/>
                <a:cs typeface="Times New Roman"/>
              </a:rPr>
              <a:t>ơng</a:t>
            </a:r>
            <a:r>
              <a:rPr sz="1200" b="1" spc="-45" dirty="0" smtClean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pháp sau</a:t>
            </a:r>
            <a:r>
              <a:rPr sz="1200" b="1" spc="6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:</a:t>
            </a:r>
            <a:endParaRPr sz="1200" dirty="0">
              <a:latin typeface="Times New Roman"/>
              <a:cs typeface="Times New Roman"/>
            </a:endParaRPr>
          </a:p>
          <a:p>
            <a:pPr marL="558165" lvl="3" indent="-89535">
              <a:lnSpc>
                <a:spcPct val="100000"/>
              </a:lnSpc>
              <a:spcBef>
                <a:spcPts val="720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Bằng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tay;</a:t>
            </a:r>
            <a:endParaRPr sz="1200" dirty="0">
              <a:latin typeface="Times New Roman"/>
              <a:cs typeface="Times New Roman"/>
            </a:endParaRPr>
          </a:p>
          <a:p>
            <a:pPr marL="558165" lvl="3" indent="-89535">
              <a:lnSpc>
                <a:spcPct val="100000"/>
              </a:lnSpc>
              <a:spcBef>
                <a:spcPts val="745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Bằng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cờ;</a:t>
            </a:r>
            <a:endParaRPr sz="1200" dirty="0">
              <a:latin typeface="Times New Roman"/>
              <a:cs typeface="Times New Roman"/>
            </a:endParaRPr>
          </a:p>
          <a:p>
            <a:pPr marL="12700" marR="9525" lvl="3" indent="456565">
              <a:lnSpc>
                <a:spcPct val="110800"/>
              </a:lnSpc>
              <a:spcBef>
                <a:spcPts val="585"/>
              </a:spcBef>
              <a:buChar char="-"/>
              <a:tabLst>
                <a:tab pos="564515" algn="l"/>
              </a:tabLst>
            </a:pPr>
            <a:r>
              <a:rPr sz="1200" spc="-5" dirty="0">
                <a:latin typeface="Times New Roman"/>
                <a:cs typeface="Times New Roman"/>
              </a:rPr>
              <a:t>Bằng </a:t>
            </a:r>
            <a:r>
              <a:rPr sz="1200" dirty="0">
                <a:latin typeface="Times New Roman"/>
                <a:cs typeface="Times New Roman"/>
              </a:rPr>
              <a:t>gậy </a:t>
            </a:r>
            <a:r>
              <a:rPr sz="1200" spc="-5" dirty="0">
                <a:latin typeface="Times New Roman"/>
                <a:cs typeface="Times New Roman"/>
              </a:rPr>
              <a:t>chỉ </a:t>
            </a:r>
            <a:r>
              <a:rPr sz="1200" spc="5" dirty="0">
                <a:latin typeface="Times New Roman"/>
                <a:cs typeface="Times New Roman"/>
              </a:rPr>
              <a:t>huy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màu </a:t>
            </a:r>
            <a:r>
              <a:rPr sz="1200" spc="-5" dirty="0">
                <a:latin typeface="Times New Roman"/>
                <a:cs typeface="Times New Roman"/>
              </a:rPr>
              <a:t>đen </a:t>
            </a:r>
            <a:r>
              <a:rPr sz="1200" dirty="0">
                <a:latin typeface="Times New Roman"/>
                <a:cs typeface="Times New Roman"/>
              </a:rPr>
              <a:t>trắng </a:t>
            </a:r>
            <a:r>
              <a:rPr sz="1200" spc="-5" dirty="0">
                <a:latin typeface="Times New Roman"/>
                <a:cs typeface="Times New Roman"/>
              </a:rPr>
              <a:t>sen kẽ, có đèn hoặc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đèn  ở </a:t>
            </a:r>
            <a:r>
              <a:rPr sz="1200" spc="-5" dirty="0">
                <a:latin typeface="Times New Roman"/>
                <a:cs typeface="Times New Roman"/>
              </a:rPr>
              <a:t>bên trong;</a:t>
            </a:r>
            <a:endParaRPr sz="1200" dirty="0">
              <a:latin typeface="Times New Roman"/>
              <a:cs typeface="Times New Roman"/>
            </a:endParaRPr>
          </a:p>
          <a:p>
            <a:pPr marL="558165" lvl="3" indent="-89535">
              <a:lnSpc>
                <a:spcPct val="100000"/>
              </a:lnSpc>
              <a:spcBef>
                <a:spcPts val="750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Bằng </a:t>
            </a:r>
            <a:r>
              <a:rPr sz="1200" dirty="0">
                <a:latin typeface="Times New Roman"/>
                <a:cs typeface="Times New Roman"/>
              </a:rPr>
              <a:t>đèn tín hiệu </a:t>
            </a:r>
            <a:r>
              <a:rPr sz="1200" spc="-5" dirty="0">
                <a:latin typeface="Times New Roman"/>
                <a:cs typeface="Times New Roman"/>
              </a:rPr>
              <a:t>ánh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sáng.</a:t>
            </a:r>
            <a:endParaRPr sz="1200" dirty="0">
              <a:latin typeface="Times New Roman"/>
              <a:cs typeface="Times New Roman"/>
            </a:endParaRPr>
          </a:p>
          <a:p>
            <a:pPr marL="393700" lvl="2" indent="-381000" algn="just">
              <a:lnSpc>
                <a:spcPct val="100000"/>
              </a:lnSpc>
              <a:spcBef>
                <a:spcPts val="765"/>
              </a:spcBef>
              <a:buAutoNum type="arabicPeriod"/>
              <a:tabLst>
                <a:tab pos="393700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Việc chỉ </a:t>
            </a:r>
            <a:r>
              <a:rPr sz="1200" b="1" dirty="0">
                <a:latin typeface="Times New Roman"/>
                <a:cs typeface="Times New Roman"/>
              </a:rPr>
              <a:t>huy giao </a:t>
            </a:r>
            <a:r>
              <a:rPr sz="1200" b="1" dirty="0" err="1">
                <a:latin typeface="Times New Roman"/>
                <a:cs typeface="Times New Roman"/>
              </a:rPr>
              <a:t>thông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65" dirty="0" smtClean="0">
                <a:latin typeface="Times New Roman"/>
                <a:cs typeface="Times New Roman"/>
              </a:rPr>
              <a:t>đ</a:t>
            </a:r>
            <a:r>
              <a:rPr lang="vi-VN" sz="1200" b="1" spc="-65" dirty="0" smtClean="0">
                <a:latin typeface="Times New Roman"/>
                <a:cs typeface="Times New Roman"/>
              </a:rPr>
              <a:t>ư</a:t>
            </a:r>
            <a:r>
              <a:rPr sz="1200" b="1" spc="-65" dirty="0" err="1" smtClean="0">
                <a:latin typeface="Times New Roman"/>
                <a:cs typeface="Times New Roman"/>
              </a:rPr>
              <a:t>ợc</a:t>
            </a:r>
            <a:r>
              <a:rPr sz="1200" b="1" spc="-65" dirty="0" smtClean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thực </a:t>
            </a:r>
            <a:r>
              <a:rPr sz="1200" b="1" dirty="0">
                <a:latin typeface="Times New Roman"/>
                <a:cs typeface="Times New Roman"/>
              </a:rPr>
              <a:t>hiện </a:t>
            </a:r>
            <a:r>
              <a:rPr sz="1200" b="1" spc="-5" dirty="0">
                <a:latin typeface="Times New Roman"/>
                <a:cs typeface="Times New Roman"/>
              </a:rPr>
              <a:t>bằng </a:t>
            </a:r>
            <a:r>
              <a:rPr sz="1200" b="1" dirty="0">
                <a:latin typeface="Times New Roman"/>
                <a:cs typeface="Times New Roman"/>
              </a:rPr>
              <a:t>hai</a:t>
            </a:r>
            <a:r>
              <a:rPr sz="1200" b="1" spc="6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cách:</a:t>
            </a:r>
            <a:endParaRPr sz="1200" dirty="0">
              <a:latin typeface="Times New Roman"/>
              <a:cs typeface="Times New Roman"/>
            </a:endParaRPr>
          </a:p>
          <a:p>
            <a:pPr marL="558165" lvl="3" indent="-89535">
              <a:lnSpc>
                <a:spcPct val="100000"/>
              </a:lnSpc>
              <a:spcBef>
                <a:spcPts val="720"/>
              </a:spcBef>
              <a:buChar char="-"/>
              <a:tabLst>
                <a:tab pos="558800" algn="l"/>
              </a:tabLst>
            </a:pP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điều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khiển;</a:t>
            </a:r>
          </a:p>
          <a:p>
            <a:pPr marL="558165" lvl="3" indent="-89535">
              <a:lnSpc>
                <a:spcPct val="100000"/>
              </a:lnSpc>
              <a:spcBef>
                <a:spcPts val="745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Hệ </a:t>
            </a:r>
            <a:r>
              <a:rPr sz="1200" dirty="0">
                <a:latin typeface="Times New Roman"/>
                <a:cs typeface="Times New Roman"/>
              </a:rPr>
              <a:t>thống tín hiệu </a:t>
            </a:r>
            <a:r>
              <a:rPr sz="1200" spc="-5" dirty="0">
                <a:latin typeface="Times New Roman"/>
                <a:cs typeface="Times New Roman"/>
              </a:rPr>
              <a:t>ánh </a:t>
            </a:r>
            <a:r>
              <a:rPr sz="1200" dirty="0">
                <a:latin typeface="Times New Roman"/>
                <a:cs typeface="Times New Roman"/>
              </a:rPr>
              <a:t>sáng tự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động.</a:t>
            </a:r>
            <a:endParaRPr sz="1200" dirty="0">
              <a:latin typeface="Times New Roman"/>
              <a:cs typeface="Times New Roman"/>
            </a:endParaRPr>
          </a:p>
          <a:p>
            <a:pPr marL="278765" lvl="1" indent="-266700" algn="just">
              <a:lnSpc>
                <a:spcPct val="100000"/>
              </a:lnSpc>
              <a:spcBef>
                <a:spcPts val="755"/>
              </a:spcBef>
              <a:buAutoNum type="arabicPeriod"/>
              <a:tabLst>
                <a:tab pos="279400" algn="l"/>
              </a:tabLst>
            </a:pPr>
            <a:r>
              <a:rPr sz="1200" spc="-5" dirty="0">
                <a:latin typeface="Times New Roman"/>
                <a:cs typeface="Times New Roman"/>
              </a:rPr>
              <a:t>HIỆU LỆNH </a:t>
            </a:r>
            <a:r>
              <a:rPr sz="1200" dirty="0">
                <a:latin typeface="Times New Roman"/>
                <a:cs typeface="Times New Roman"/>
              </a:rPr>
              <a:t>CỦA </a:t>
            </a:r>
            <a:r>
              <a:rPr sz="1200" spc="-5" dirty="0" smtClean="0">
                <a:latin typeface="Times New Roman"/>
                <a:cs typeface="Times New Roman"/>
              </a:rPr>
              <a:t>NG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ỜI </a:t>
            </a:r>
            <a:r>
              <a:rPr sz="1200" spc="-5" dirty="0">
                <a:latin typeface="Times New Roman"/>
                <a:cs typeface="Times New Roman"/>
              </a:rPr>
              <a:t>ĐIỀU KHIỂN GIAO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THÔNG</a:t>
            </a:r>
            <a:endParaRPr sz="1200" dirty="0">
              <a:latin typeface="Times New Roman"/>
              <a:cs typeface="Times New Roman"/>
            </a:endParaRPr>
          </a:p>
          <a:p>
            <a:pPr marL="393700" lvl="2" indent="-381000" algn="just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393700" algn="l"/>
              </a:tabLst>
            </a:pPr>
            <a:r>
              <a:rPr sz="1200" b="1" spc="-55" dirty="0" smtClean="0">
                <a:latin typeface="Times New Roman"/>
                <a:cs typeface="Times New Roman"/>
              </a:rPr>
              <a:t>Ng</a:t>
            </a:r>
            <a:r>
              <a:rPr lang="vi-VN" sz="1200" b="1" spc="-55" dirty="0" smtClean="0">
                <a:latin typeface="Times New Roman"/>
                <a:cs typeface="Times New Roman"/>
              </a:rPr>
              <a:t>ư</a:t>
            </a:r>
            <a:r>
              <a:rPr sz="1200" b="1" spc="-55" dirty="0" err="1" smtClean="0">
                <a:latin typeface="Times New Roman"/>
                <a:cs typeface="Times New Roman"/>
              </a:rPr>
              <a:t>ời</a:t>
            </a:r>
            <a:r>
              <a:rPr sz="1200" b="1" spc="-55" dirty="0" smtClean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điều khiển giao</a:t>
            </a:r>
            <a:r>
              <a:rPr sz="1200" b="1" spc="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thông</a:t>
            </a:r>
            <a:endParaRPr sz="1200" dirty="0">
              <a:latin typeface="Times New Roman"/>
              <a:cs typeface="Times New Roman"/>
            </a:endParaRPr>
          </a:p>
          <a:p>
            <a:pPr marL="12700" marR="9525" indent="456565" algn="just">
              <a:lnSpc>
                <a:spcPct val="110500"/>
              </a:lnSpc>
              <a:spcBef>
                <a:spcPts val="570"/>
              </a:spcBef>
            </a:pP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khiển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là </a:t>
            </a:r>
            <a:r>
              <a:rPr sz="1200" spc="-5" dirty="0">
                <a:latin typeface="Times New Roman"/>
                <a:cs typeface="Times New Roman"/>
              </a:rPr>
              <a:t>cảnh sát giao </a:t>
            </a:r>
            <a:r>
              <a:rPr sz="1200" dirty="0">
                <a:latin typeface="Times New Roman"/>
                <a:cs typeface="Times New Roman"/>
              </a:rPr>
              <a:t>thông mặc sắc phục theo quy định </a:t>
            </a:r>
            <a:r>
              <a:rPr sz="1200" spc="-70" dirty="0">
                <a:latin typeface="Times New Roman"/>
                <a:cs typeface="Times New Roman"/>
              </a:rPr>
              <a:t>của  </a:t>
            </a:r>
            <a:r>
              <a:rPr sz="1200" spc="-5" dirty="0" err="1">
                <a:latin typeface="Times New Roman"/>
                <a:cs typeface="Times New Roman"/>
              </a:rPr>
              <a:t>Nhà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n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hoặc </a:t>
            </a:r>
            <a:r>
              <a:rPr sz="1200" spc="5" dirty="0">
                <a:latin typeface="Times New Roman"/>
                <a:cs typeface="Times New Roman"/>
              </a:rPr>
              <a:t>là </a:t>
            </a:r>
            <a:r>
              <a:rPr sz="1200" dirty="0" err="1">
                <a:latin typeface="Times New Roman"/>
                <a:cs typeface="Times New Roman"/>
              </a:rPr>
              <a:t>những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nhiệm vụ điều khiển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mang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smtClean="0">
                <a:latin typeface="Times New Roman"/>
                <a:cs typeface="Times New Roman"/>
              </a:rPr>
              <a:t>bang </a:t>
            </a:r>
            <a:r>
              <a:rPr sz="1200" dirty="0" err="1" smtClean="0">
                <a:latin typeface="Times New Roman"/>
                <a:cs typeface="Times New Roman"/>
              </a:rPr>
              <a:t>đỏ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rộng </a:t>
            </a:r>
            <a:r>
              <a:rPr sz="1200" dirty="0">
                <a:latin typeface="Times New Roman"/>
                <a:cs typeface="Times New Roman"/>
              </a:rPr>
              <a:t>10 </a:t>
            </a:r>
            <a:r>
              <a:rPr sz="1200" spc="-5" dirty="0">
                <a:latin typeface="Times New Roman"/>
                <a:cs typeface="Times New Roman"/>
              </a:rPr>
              <a:t>cm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spc="-5" dirty="0">
                <a:latin typeface="Times New Roman"/>
                <a:cs typeface="Times New Roman"/>
              </a:rPr>
              <a:t>cánh </a:t>
            </a:r>
            <a:r>
              <a:rPr sz="1200" spc="5" dirty="0">
                <a:latin typeface="Times New Roman"/>
                <a:cs typeface="Times New Roman"/>
              </a:rPr>
              <a:t>tay</a:t>
            </a:r>
            <a:r>
              <a:rPr sz="1200" spc="-5" dirty="0">
                <a:latin typeface="Times New Roman"/>
                <a:cs typeface="Times New Roman"/>
              </a:rPr>
              <a:t> phải.</a:t>
            </a:r>
            <a:endParaRPr sz="1200" dirty="0">
              <a:latin typeface="Times New Roman"/>
              <a:cs typeface="Times New Roman"/>
            </a:endParaRPr>
          </a:p>
          <a:p>
            <a:pPr marL="12700" marR="9525" indent="456565" algn="just">
              <a:lnSpc>
                <a:spcPct val="110000"/>
              </a:lnSpc>
              <a:spcBef>
                <a:spcPts val="600"/>
              </a:spcBef>
            </a:pP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khiển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là thanh tra </a:t>
            </a:r>
            <a:r>
              <a:rPr sz="1200" spc="-5" dirty="0">
                <a:latin typeface="Times New Roman"/>
                <a:cs typeface="Times New Roman"/>
              </a:rPr>
              <a:t>giao thông, </a:t>
            </a:r>
            <a:r>
              <a:rPr sz="1200" dirty="0">
                <a:latin typeface="Times New Roman"/>
                <a:cs typeface="Times New Roman"/>
              </a:rPr>
              <a:t>công chức thang tra mặc </a:t>
            </a:r>
            <a:r>
              <a:rPr sz="1200" spc="-75" dirty="0">
                <a:latin typeface="Times New Roman"/>
                <a:cs typeface="Times New Roman"/>
              </a:rPr>
              <a:t>sắc  </a:t>
            </a:r>
            <a:r>
              <a:rPr sz="1200" dirty="0">
                <a:latin typeface="Times New Roman"/>
                <a:cs typeface="Times New Roman"/>
              </a:rPr>
              <a:t>phục theo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của </a:t>
            </a:r>
            <a:r>
              <a:rPr sz="1200" spc="-5" dirty="0" err="1">
                <a:latin typeface="Times New Roman"/>
                <a:cs typeface="Times New Roman"/>
              </a:rPr>
              <a:t>Nhà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393700" lvl="2" indent="-381000" algn="just">
              <a:lnSpc>
                <a:spcPct val="100000"/>
              </a:lnSpc>
              <a:spcBef>
                <a:spcPts val="765"/>
              </a:spcBef>
              <a:buAutoNum type="arabicPeriod" startAt="2"/>
              <a:tabLst>
                <a:tab pos="393700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Hiệu </a:t>
            </a:r>
            <a:r>
              <a:rPr sz="1200" b="1" dirty="0">
                <a:latin typeface="Times New Roman"/>
                <a:cs typeface="Times New Roman"/>
              </a:rPr>
              <a:t>lệnh </a:t>
            </a:r>
            <a:r>
              <a:rPr sz="1200" b="1" spc="-5" dirty="0">
                <a:latin typeface="Times New Roman"/>
                <a:cs typeface="Times New Roman"/>
              </a:rPr>
              <a:t>của cảnh sát điều </a:t>
            </a:r>
            <a:r>
              <a:rPr sz="1200" b="1" dirty="0">
                <a:latin typeface="Times New Roman"/>
                <a:cs typeface="Times New Roman"/>
              </a:rPr>
              <a:t>điều khiển </a:t>
            </a:r>
            <a:r>
              <a:rPr sz="1200" b="1" spc="-5" dirty="0">
                <a:latin typeface="Times New Roman"/>
                <a:cs typeface="Times New Roman"/>
              </a:rPr>
              <a:t>giao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thông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735"/>
              </a:spcBef>
            </a:pPr>
            <a:r>
              <a:rPr sz="1200" i="1" dirty="0">
                <a:latin typeface="Times New Roman"/>
                <a:cs typeface="Times New Roman"/>
              </a:rPr>
              <a:t>2.2.2.1. </a:t>
            </a:r>
            <a:r>
              <a:rPr sz="1200" i="1" spc="-5" dirty="0">
                <a:latin typeface="Times New Roman"/>
                <a:cs typeface="Times New Roman"/>
              </a:rPr>
              <a:t>Hiệu </a:t>
            </a:r>
            <a:r>
              <a:rPr sz="1200" i="1" dirty="0">
                <a:latin typeface="Times New Roman"/>
                <a:cs typeface="Times New Roman"/>
              </a:rPr>
              <a:t>lệnh </a:t>
            </a:r>
            <a:r>
              <a:rPr sz="1200" i="1" spc="-5" dirty="0">
                <a:latin typeface="Times New Roman"/>
                <a:cs typeface="Times New Roman"/>
              </a:rPr>
              <a:t>điều </a:t>
            </a:r>
            <a:r>
              <a:rPr sz="1200" i="1" dirty="0">
                <a:latin typeface="Times New Roman"/>
                <a:cs typeface="Times New Roman"/>
              </a:rPr>
              <a:t>khiển giao thông bằng tay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000"/>
              </a:lnSpc>
              <a:spcBef>
                <a:spcPts val="600"/>
              </a:spcBef>
              <a:buAutoNum type="alphaLcParenR"/>
              <a:tabLst>
                <a:tab pos="647065" algn="l"/>
              </a:tabLst>
            </a:pPr>
            <a:r>
              <a:rPr sz="1200" spc="5" dirty="0">
                <a:latin typeface="Times New Roman"/>
                <a:cs typeface="Times New Roman"/>
              </a:rPr>
              <a:t>Tay </a:t>
            </a:r>
            <a:r>
              <a:rPr sz="1200" spc="-5" dirty="0">
                <a:latin typeface="Times New Roman"/>
                <a:cs typeface="Times New Roman"/>
              </a:rPr>
              <a:t>giơ </a:t>
            </a:r>
            <a:r>
              <a:rPr sz="1200" dirty="0">
                <a:latin typeface="Times New Roman"/>
                <a:cs typeface="Times New Roman"/>
              </a:rPr>
              <a:t>thẳng đứng để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>
                <a:latin typeface="Times New Roman"/>
                <a:cs typeface="Times New Roman"/>
              </a:rPr>
              <a:t>thông ở </a:t>
            </a:r>
            <a:r>
              <a:rPr sz="1200" spc="-5" dirty="0" err="1" smtClean="0">
                <a:latin typeface="Times New Roman"/>
                <a:cs typeface="Times New Roman"/>
              </a:rPr>
              <a:t>các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hướng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dừng</a:t>
            </a:r>
            <a:r>
              <a:rPr sz="1200" spc="-2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lại;</a:t>
            </a:r>
          </a:p>
          <a:p>
            <a:pPr marL="12700" marR="6985" indent="456565" algn="just">
              <a:lnSpc>
                <a:spcPct val="110200"/>
              </a:lnSpc>
              <a:spcBef>
                <a:spcPts val="600"/>
              </a:spcBef>
              <a:buAutoNum type="alphaLcParenR"/>
              <a:tabLst>
                <a:tab pos="645160" algn="l"/>
              </a:tabLst>
            </a:pPr>
            <a:r>
              <a:rPr sz="1200" spc="-5" dirty="0">
                <a:latin typeface="Times New Roman"/>
                <a:cs typeface="Times New Roman"/>
              </a:rPr>
              <a:t>Hai </a:t>
            </a:r>
            <a:r>
              <a:rPr sz="1200" spc="5" dirty="0">
                <a:latin typeface="Times New Roman"/>
                <a:cs typeface="Times New Roman"/>
              </a:rPr>
              <a:t>tay </a:t>
            </a:r>
            <a:r>
              <a:rPr sz="1200" dirty="0">
                <a:latin typeface="Times New Roman"/>
                <a:cs typeface="Times New Roman"/>
              </a:rPr>
              <a:t>hoặc một </a:t>
            </a:r>
            <a:r>
              <a:rPr sz="1200" spc="5" dirty="0">
                <a:latin typeface="Times New Roman"/>
                <a:cs typeface="Times New Roman"/>
              </a:rPr>
              <a:t>tay </a:t>
            </a:r>
            <a:r>
              <a:rPr sz="1200" spc="-5" dirty="0">
                <a:latin typeface="Times New Roman"/>
                <a:cs typeface="Times New Roman"/>
              </a:rPr>
              <a:t>dang </a:t>
            </a:r>
            <a:r>
              <a:rPr sz="1200" dirty="0">
                <a:latin typeface="Times New Roman"/>
                <a:cs typeface="Times New Roman"/>
              </a:rPr>
              <a:t>ngang để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185" dirty="0">
                <a:latin typeface="Times New Roman"/>
                <a:cs typeface="Times New Roman"/>
              </a:rPr>
              <a:t>ở  </a:t>
            </a:r>
            <a:r>
              <a:rPr sz="1200" dirty="0" err="1">
                <a:latin typeface="Times New Roman"/>
                <a:cs typeface="Times New Roman"/>
              </a:rPr>
              <a:t>phía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ở phía </a:t>
            </a:r>
            <a:r>
              <a:rPr sz="1200" spc="-5" dirty="0" err="1">
                <a:latin typeface="Times New Roman"/>
                <a:cs typeface="Times New Roman"/>
              </a:rPr>
              <a:t>sau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khiển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dừng lại;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ở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phái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bên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bên </a:t>
            </a:r>
            <a:r>
              <a:rPr sz="1200" dirty="0" err="1">
                <a:latin typeface="Times New Roman"/>
                <a:cs typeface="Times New Roman"/>
              </a:rPr>
              <a:t>trái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ng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ời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dirty="0" err="1">
                <a:latin typeface="Times New Roman"/>
                <a:cs typeface="Times New Roman"/>
              </a:rPr>
              <a:t>khiển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tất </a:t>
            </a:r>
            <a:r>
              <a:rPr sz="1200" spc="-5" dirty="0">
                <a:latin typeface="Times New Roman"/>
                <a:cs typeface="Times New Roman"/>
              </a:rPr>
              <a:t>cả </a:t>
            </a:r>
            <a:r>
              <a:rPr sz="1200" spc="-5" dirty="0" err="1">
                <a:latin typeface="Times New Roman"/>
                <a:cs typeface="Times New Roman"/>
              </a:rPr>
              <a:t>các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ớng</a:t>
            </a:r>
            <a:r>
              <a:rPr sz="1200" spc="-55" dirty="0">
                <a:latin typeface="Times New Roman"/>
                <a:cs typeface="Times New Roman"/>
              </a:rPr>
              <a:t>; </a:t>
            </a:r>
            <a:r>
              <a:rPr sz="1200" spc="-5" dirty="0">
                <a:latin typeface="Times New Roman"/>
                <a:cs typeface="Times New Roman"/>
              </a:rPr>
              <a:t>cánh </a:t>
            </a:r>
            <a:r>
              <a:rPr sz="1200" spc="5" dirty="0">
                <a:latin typeface="Times New Roman"/>
                <a:cs typeface="Times New Roman"/>
              </a:rPr>
              <a:t>tay </a:t>
            </a:r>
            <a:r>
              <a:rPr sz="1200" spc="-5" dirty="0" err="1">
                <a:latin typeface="Times New Roman"/>
                <a:cs typeface="Times New Roman"/>
              </a:rPr>
              <a:t>trái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lang="en-US" sz="1200" spc="-70" dirty="0" smtClean="0">
                <a:latin typeface="Times New Roman"/>
                <a:cs typeface="Times New Roman"/>
              </a:rPr>
              <a:t> </a:t>
            </a:r>
            <a:r>
              <a:rPr lang="en-US" sz="1200" spc="-70" dirty="0" err="1" smtClean="0">
                <a:latin typeface="Times New Roman"/>
                <a:cs typeface="Times New Roman"/>
              </a:rPr>
              <a:t>điều</a:t>
            </a:r>
            <a:r>
              <a:rPr lang="en-US" sz="1200" spc="-7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khiển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gập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10" dirty="0">
                <a:latin typeface="Times New Roman"/>
                <a:cs typeface="Times New Roman"/>
              </a:rPr>
              <a:t>gập </a:t>
            </a:r>
            <a:r>
              <a:rPr sz="1200" dirty="0">
                <a:latin typeface="Times New Roman"/>
                <a:cs typeface="Times New Roman"/>
              </a:rPr>
              <a:t>lại </a:t>
            </a:r>
            <a:r>
              <a:rPr sz="1200" spc="-5" dirty="0">
                <a:latin typeface="Times New Roman"/>
                <a:cs typeface="Times New Roman"/>
              </a:rPr>
              <a:t>sau </a:t>
            </a:r>
            <a:r>
              <a:rPr sz="1200" dirty="0">
                <a:latin typeface="Times New Roman"/>
                <a:cs typeface="Times New Roman"/>
              </a:rPr>
              <a:t>gáy để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 err="1">
                <a:latin typeface="Times New Roman"/>
                <a:cs typeface="Times New Roman"/>
              </a:rPr>
              <a:t>hiệu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bên </a:t>
            </a:r>
            <a:r>
              <a:rPr sz="1200" spc="-5" dirty="0" err="1">
                <a:latin typeface="Times New Roman"/>
                <a:cs typeface="Times New Roman"/>
              </a:rPr>
              <a:t>trái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105" dirty="0">
                <a:latin typeface="Times New Roman"/>
                <a:cs typeface="Times New Roman"/>
              </a:rPr>
              <a:t>điều  </a:t>
            </a:r>
            <a:r>
              <a:rPr sz="1200" dirty="0">
                <a:latin typeface="Times New Roman"/>
                <a:cs typeface="Times New Roman"/>
              </a:rPr>
              <a:t>khiển đi </a:t>
            </a:r>
            <a:r>
              <a:rPr sz="1200" spc="-5" dirty="0">
                <a:latin typeface="Times New Roman"/>
                <a:cs typeface="Times New Roman"/>
              </a:rPr>
              <a:t>nhanh </a:t>
            </a:r>
            <a:r>
              <a:rPr sz="1200" dirty="0">
                <a:latin typeface="Times New Roman"/>
                <a:cs typeface="Times New Roman"/>
              </a:rPr>
              <a:t>hơn hoặc </a:t>
            </a:r>
            <a:r>
              <a:rPr sz="1200" spc="-5" dirty="0">
                <a:latin typeface="Times New Roman"/>
                <a:cs typeface="Times New Roman"/>
              </a:rPr>
              <a:t>cánh </a:t>
            </a:r>
            <a:r>
              <a:rPr sz="1200" spc="5" dirty="0">
                <a:latin typeface="Times New Roman"/>
                <a:cs typeface="Times New Roman"/>
              </a:rPr>
              <a:t>tay </a:t>
            </a:r>
            <a:r>
              <a:rPr sz="1200" dirty="0" err="1">
                <a:latin typeface="Times New Roman"/>
                <a:cs typeface="Times New Roman"/>
              </a:rPr>
              <a:t>phải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khiển </a:t>
            </a:r>
            <a:r>
              <a:rPr sz="1200" spc="-10" dirty="0">
                <a:latin typeface="Times New Roman"/>
                <a:cs typeface="Times New Roman"/>
              </a:rPr>
              <a:t>gập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10" dirty="0">
                <a:latin typeface="Times New Roman"/>
                <a:cs typeface="Times New Roman"/>
              </a:rPr>
              <a:t>gập </a:t>
            </a:r>
            <a:r>
              <a:rPr sz="1200" dirty="0" err="1">
                <a:latin typeface="Times New Roman"/>
                <a:cs typeface="Times New Roman"/>
              </a:rPr>
              <a:t>lại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tr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ngực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để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báo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hiệu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bên </a:t>
            </a:r>
            <a:r>
              <a:rPr sz="1200" spc="-5" dirty="0" err="1">
                <a:latin typeface="Times New Roman"/>
                <a:cs typeface="Times New Roman"/>
              </a:rPr>
              <a:t>phải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khiển đi </a:t>
            </a:r>
            <a:r>
              <a:rPr sz="1200" spc="-5" dirty="0">
                <a:latin typeface="Times New Roman"/>
                <a:cs typeface="Times New Roman"/>
              </a:rPr>
              <a:t>nhanh </a:t>
            </a:r>
            <a:r>
              <a:rPr sz="1200" dirty="0">
                <a:latin typeface="Times New Roman"/>
                <a:cs typeface="Times New Roman"/>
              </a:rPr>
              <a:t>hơn; bàn </a:t>
            </a:r>
            <a:r>
              <a:rPr sz="1200" spc="5" dirty="0">
                <a:latin typeface="Times New Roman"/>
                <a:cs typeface="Times New Roman"/>
              </a:rPr>
              <a:t>tay </a:t>
            </a:r>
            <a:r>
              <a:rPr sz="1200" spc="-5" dirty="0">
                <a:latin typeface="Times New Roman"/>
                <a:cs typeface="Times New Roman"/>
              </a:rPr>
              <a:t>trái </a:t>
            </a:r>
            <a:r>
              <a:rPr sz="1200" spc="-105" dirty="0">
                <a:latin typeface="Times New Roman"/>
                <a:cs typeface="Times New Roman"/>
              </a:rPr>
              <a:t>hoặc 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spc="-5" dirty="0" err="1">
                <a:latin typeface="Times New Roman"/>
                <a:cs typeface="Times New Roman"/>
              </a:rPr>
              <a:t>của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khiển ở vị trí </a:t>
            </a:r>
            <a:r>
              <a:rPr sz="1200" spc="-5" dirty="0">
                <a:latin typeface="Times New Roman"/>
                <a:cs typeface="Times New Roman"/>
              </a:rPr>
              <a:t>ngang </a:t>
            </a:r>
            <a:r>
              <a:rPr sz="1200" dirty="0" err="1">
                <a:latin typeface="Times New Roman"/>
                <a:cs typeface="Times New Roman"/>
              </a:rPr>
              <a:t>thắt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l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smtClean="0">
                <a:latin typeface="Times New Roman"/>
                <a:cs typeface="Times New Roman"/>
              </a:rPr>
              <a:t>ng </a:t>
            </a:r>
            <a:r>
              <a:rPr sz="1200" dirty="0" err="1">
                <a:latin typeface="Times New Roman"/>
                <a:cs typeface="Times New Roman"/>
              </a:rPr>
              <a:t>và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10" dirty="0" smtClean="0">
                <a:latin typeface="Times New Roman"/>
                <a:cs typeface="Times New Roman"/>
              </a:rPr>
              <a:t>đ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a </a:t>
            </a:r>
            <a:r>
              <a:rPr sz="1200" dirty="0">
                <a:latin typeface="Times New Roman"/>
                <a:cs typeface="Times New Roman"/>
              </a:rPr>
              <a:t>lên, xuống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 err="1">
                <a:latin typeface="Times New Roman"/>
                <a:cs typeface="Times New Roman"/>
              </a:rPr>
              <a:t>hiệu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lang="en-US" sz="1200" spc="-70" dirty="0">
                <a:latin typeface="Times New Roman"/>
                <a:cs typeface="Times New Roman"/>
              </a:rPr>
              <a:t> </a:t>
            </a:r>
            <a:r>
              <a:rPr lang="en-US" sz="1200" spc="-70" dirty="0" err="1" smtClean="0">
                <a:latin typeface="Times New Roman"/>
                <a:cs typeface="Times New Roman"/>
              </a:rPr>
              <a:t>tham</a:t>
            </a:r>
            <a:r>
              <a:rPr lang="en-US"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gia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ở </a:t>
            </a:r>
            <a:r>
              <a:rPr sz="1200" spc="-5" dirty="0">
                <a:latin typeface="Times New Roman"/>
                <a:cs typeface="Times New Roman"/>
              </a:rPr>
              <a:t>bên trái hoặc bên </a:t>
            </a:r>
            <a:r>
              <a:rPr sz="1200" spc="-5" dirty="0" err="1">
                <a:latin typeface="Times New Roman"/>
                <a:cs typeface="Times New Roman"/>
              </a:rPr>
              <a:t>phải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khiển đi </a:t>
            </a:r>
            <a:r>
              <a:rPr sz="1200" spc="-5" dirty="0">
                <a:latin typeface="Times New Roman"/>
                <a:cs typeface="Times New Roman"/>
              </a:rPr>
              <a:t>chậm </a:t>
            </a:r>
            <a:r>
              <a:rPr sz="1200" dirty="0">
                <a:latin typeface="Times New Roman"/>
                <a:cs typeface="Times New Roman"/>
              </a:rPr>
              <a:t>lại; </a:t>
            </a:r>
            <a:r>
              <a:rPr sz="1200" spc="-5" dirty="0">
                <a:latin typeface="Times New Roman"/>
                <a:cs typeface="Times New Roman"/>
              </a:rPr>
              <a:t>bàn </a:t>
            </a:r>
            <a:r>
              <a:rPr sz="1200" dirty="0">
                <a:latin typeface="Times New Roman"/>
                <a:cs typeface="Times New Roman"/>
              </a:rPr>
              <a:t>tay </a:t>
            </a:r>
            <a:r>
              <a:rPr sz="1200" spc="-5" dirty="0">
                <a:latin typeface="Times New Roman"/>
                <a:cs typeface="Times New Roman"/>
              </a:rPr>
              <a:t>trái </a:t>
            </a:r>
            <a:r>
              <a:rPr sz="1200" dirty="0">
                <a:latin typeface="Times New Roman"/>
                <a:cs typeface="Times New Roman"/>
              </a:rPr>
              <a:t>hoặc </a:t>
            </a:r>
            <a:r>
              <a:rPr sz="1200" spc="-45" dirty="0">
                <a:latin typeface="Times New Roman"/>
                <a:cs typeface="Times New Roman"/>
              </a:rPr>
              <a:t>phải  </a:t>
            </a:r>
            <a:r>
              <a:rPr sz="1200" spc="-5" dirty="0" err="1">
                <a:latin typeface="Times New Roman"/>
                <a:cs typeface="Times New Roman"/>
              </a:rPr>
              <a:t>của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khiển </a:t>
            </a:r>
            <a:r>
              <a:rPr sz="1200" spc="-5" dirty="0">
                <a:latin typeface="Times New Roman"/>
                <a:cs typeface="Times New Roman"/>
              </a:rPr>
              <a:t>giơ </a:t>
            </a:r>
            <a:r>
              <a:rPr sz="1200" dirty="0">
                <a:latin typeface="Times New Roman"/>
                <a:cs typeface="Times New Roman"/>
              </a:rPr>
              <a:t>thẳng đứng vuông </a:t>
            </a:r>
            <a:r>
              <a:rPr sz="1200" spc="-5" dirty="0">
                <a:latin typeface="Times New Roman"/>
                <a:cs typeface="Times New Roman"/>
              </a:rPr>
              <a:t>góc </a:t>
            </a:r>
            <a:r>
              <a:rPr sz="1200" dirty="0">
                <a:latin typeface="Times New Roman"/>
                <a:cs typeface="Times New Roman"/>
              </a:rPr>
              <a:t>với mặt </a:t>
            </a:r>
            <a:r>
              <a:rPr sz="1200" spc="-5" dirty="0">
                <a:latin typeface="Times New Roman"/>
                <a:cs typeface="Times New Roman"/>
              </a:rPr>
              <a:t>đất báo </a:t>
            </a:r>
            <a:r>
              <a:rPr sz="1200" dirty="0" err="1">
                <a:latin typeface="Times New Roman"/>
                <a:cs typeface="Times New Roman"/>
              </a:rPr>
              <a:t>hiệu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</a:t>
            </a:r>
            <a:r>
              <a:rPr sz="1200" spc="-100" dirty="0" err="1">
                <a:latin typeface="Times New Roman"/>
                <a:cs typeface="Times New Roman"/>
              </a:rPr>
              <a:t>giao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thông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spc="-5" dirty="0">
                <a:latin typeface="Times New Roman"/>
                <a:cs typeface="Times New Roman"/>
              </a:rPr>
              <a:t>bên </a:t>
            </a:r>
            <a:r>
              <a:rPr sz="1200" dirty="0">
                <a:latin typeface="Times New Roman"/>
                <a:cs typeface="Times New Roman"/>
              </a:rPr>
              <a:t>trái hoặc bên </a:t>
            </a:r>
            <a:r>
              <a:rPr sz="1200" spc="-5" dirty="0" err="1">
                <a:latin typeface="Times New Roman"/>
                <a:cs typeface="Times New Roman"/>
              </a:rPr>
              <a:t>phải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điều </a:t>
            </a:r>
            <a:r>
              <a:rPr sz="1200" dirty="0">
                <a:latin typeface="Times New Roman"/>
                <a:cs typeface="Times New Roman"/>
              </a:rPr>
              <a:t>khiển dừng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lại;</a:t>
            </a:r>
          </a:p>
          <a:p>
            <a:pPr marL="12700" marR="5080" indent="456565" algn="just">
              <a:lnSpc>
                <a:spcPct val="110200"/>
              </a:lnSpc>
              <a:spcBef>
                <a:spcPts val="610"/>
              </a:spcBef>
              <a:buAutoNum type="alphaLcParenR"/>
              <a:tabLst>
                <a:tab pos="624205" algn="l"/>
              </a:tabLst>
            </a:pPr>
            <a:r>
              <a:rPr sz="1200" spc="5" dirty="0">
                <a:latin typeface="Times New Roman"/>
                <a:cs typeface="Times New Roman"/>
              </a:rPr>
              <a:t>Tay </a:t>
            </a:r>
            <a:r>
              <a:rPr sz="1200" spc="-5" dirty="0">
                <a:latin typeface="Times New Roman"/>
                <a:cs typeface="Times New Roman"/>
              </a:rPr>
              <a:t>phải giơ </a:t>
            </a:r>
            <a:r>
              <a:rPr sz="1200" dirty="0">
                <a:latin typeface="Times New Roman"/>
                <a:cs typeface="Times New Roman"/>
              </a:rPr>
              <a:t>về </a:t>
            </a:r>
            <a:r>
              <a:rPr sz="1200" dirty="0" err="1">
                <a:latin typeface="Times New Roman"/>
                <a:cs typeface="Times New Roman"/>
              </a:rPr>
              <a:t>phía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để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ng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ời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>
                <a:latin typeface="Times New Roman"/>
                <a:cs typeface="Times New Roman"/>
              </a:rPr>
              <a:t>thông ở phía </a:t>
            </a:r>
            <a:r>
              <a:rPr sz="1200" spc="-120" dirty="0">
                <a:latin typeface="Times New Roman"/>
                <a:cs typeface="Times New Roman"/>
              </a:rPr>
              <a:t>sau 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bên </a:t>
            </a:r>
            <a:r>
              <a:rPr sz="1200" spc="-5" dirty="0" err="1">
                <a:latin typeface="Times New Roman"/>
                <a:cs typeface="Times New Roman"/>
              </a:rPr>
              <a:t>phải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khiển dừng lại;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>
                <a:latin typeface="Times New Roman"/>
                <a:cs typeface="Times New Roman"/>
              </a:rPr>
              <a:t>thông ở </a:t>
            </a:r>
            <a:r>
              <a:rPr sz="1200" dirty="0" err="1">
                <a:latin typeface="Times New Roman"/>
                <a:cs typeface="Times New Roman"/>
              </a:rPr>
              <a:t>phía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lang="en-US" sz="1200" spc="-70" dirty="0">
                <a:latin typeface="Times New Roman"/>
                <a:cs typeface="Times New Roman"/>
              </a:rPr>
              <a:t> </a:t>
            </a:r>
            <a:r>
              <a:rPr lang="en-US" sz="1200" spc="-70" dirty="0" err="1" smtClean="0">
                <a:latin typeface="Times New Roman"/>
                <a:cs typeface="Times New Roman"/>
              </a:rPr>
              <a:t>điều</a:t>
            </a:r>
            <a:r>
              <a:rPr lang="en-US" sz="1200" spc="-7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khiển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rẽ phải;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>
                <a:latin typeface="Times New Roman"/>
                <a:cs typeface="Times New Roman"/>
              </a:rPr>
              <a:t>thông ở phía </a:t>
            </a:r>
            <a:r>
              <a:rPr sz="1200" spc="-5" dirty="0">
                <a:latin typeface="Times New Roman"/>
                <a:cs typeface="Times New Roman"/>
              </a:rPr>
              <a:t>bên </a:t>
            </a:r>
            <a:r>
              <a:rPr sz="1200" dirty="0" err="1">
                <a:latin typeface="Times New Roman"/>
                <a:cs typeface="Times New Roman"/>
              </a:rPr>
              <a:t>trái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dirty="0" err="1">
                <a:latin typeface="Times New Roman"/>
                <a:cs typeface="Times New Roman"/>
              </a:rPr>
              <a:t>khiển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</a:t>
            </a:r>
            <a:r>
              <a:rPr lang="en-US" sz="1200" dirty="0" err="1" smtClean="0">
                <a:latin typeface="Times New Roman"/>
                <a:cs typeface="Times New Roman"/>
              </a:rPr>
              <a:t>i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tất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cả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các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ớng</a:t>
            </a:r>
            <a:r>
              <a:rPr sz="1200" spc="-55" dirty="0">
                <a:latin typeface="Times New Roman"/>
                <a:cs typeface="Times New Roman"/>
              </a:rPr>
              <a:t>;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bộ qua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phía </a:t>
            </a:r>
            <a:r>
              <a:rPr sz="1200" dirty="0" err="1">
                <a:latin typeface="Times New Roman"/>
                <a:cs typeface="Times New Roman"/>
              </a:rPr>
              <a:t>sau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l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smtClean="0">
                <a:latin typeface="Times New Roman"/>
                <a:cs typeface="Times New Roman"/>
              </a:rPr>
              <a:t>ng </a:t>
            </a:r>
            <a:r>
              <a:rPr sz="1200" spc="-70" dirty="0" err="1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điều </a:t>
            </a:r>
            <a:r>
              <a:rPr sz="1200" dirty="0">
                <a:latin typeface="Times New Roman"/>
                <a:cs typeface="Times New Roman"/>
              </a:rPr>
              <a:t>khiển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lang="en-US" sz="1200" spc="-80" dirty="0">
                <a:latin typeface="Times New Roman"/>
                <a:cs typeface="Times New Roman"/>
              </a:rPr>
              <a:t> </a:t>
            </a:r>
            <a:r>
              <a:rPr lang="en-US" sz="1200" spc="-80" dirty="0" err="1" smtClean="0">
                <a:latin typeface="Times New Roman"/>
                <a:cs typeface="Times New Roman"/>
              </a:rPr>
              <a:t>phép</a:t>
            </a:r>
            <a:r>
              <a:rPr lang="en-US"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đi</a:t>
            </a:r>
            <a:r>
              <a:rPr sz="1200" dirty="0">
                <a:latin typeface="Times New Roman"/>
                <a:cs typeface="Times New Roman"/>
              </a:rPr>
              <a:t>;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đồng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thời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tay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trái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giơ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về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phía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5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lặp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lặp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lại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nhiều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lần,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song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song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với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tay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phải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45" dirty="0">
                <a:latin typeface="Times New Roman"/>
                <a:cs typeface="Times New Roman"/>
              </a:rPr>
              <a:t>báo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38</a:t>
            </a:fld>
            <a:endParaRPr spc="-35" dirty="0"/>
          </a:p>
        </p:txBody>
      </p:sp>
      <p:sp>
        <p:nvSpPr>
          <p:cNvPr id="2" name="object 2"/>
          <p:cNvSpPr txBox="1"/>
          <p:nvPr/>
        </p:nvSpPr>
        <p:spPr>
          <a:xfrm>
            <a:off x="1247952" y="856234"/>
            <a:ext cx="5605780" cy="91433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00"/>
              </a:spcBef>
            </a:pPr>
            <a:r>
              <a:rPr sz="1200" dirty="0" err="1">
                <a:latin typeface="Times New Roman"/>
                <a:cs typeface="Times New Roman"/>
              </a:rPr>
              <a:t>hiệu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>
                <a:latin typeface="Times New Roman"/>
                <a:cs typeface="Times New Roman"/>
              </a:rPr>
              <a:t>thông ở phía </a:t>
            </a:r>
            <a:r>
              <a:rPr sz="1200" spc="-5" dirty="0">
                <a:latin typeface="Times New Roman"/>
                <a:cs typeface="Times New Roman"/>
              </a:rPr>
              <a:t>bên </a:t>
            </a:r>
            <a:r>
              <a:rPr sz="1200" spc="-5" dirty="0" err="1">
                <a:latin typeface="Times New Roman"/>
                <a:cs typeface="Times New Roman"/>
              </a:rPr>
              <a:t>trái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dirty="0" err="1">
                <a:latin typeface="Times New Roman"/>
                <a:cs typeface="Times New Roman"/>
              </a:rPr>
              <a:t>khiển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rẽ </a:t>
            </a:r>
            <a:r>
              <a:rPr sz="1200" spc="-5" dirty="0">
                <a:latin typeface="Times New Roman"/>
                <a:cs typeface="Times New Roman"/>
              </a:rPr>
              <a:t>trái </a:t>
            </a:r>
            <a:r>
              <a:rPr sz="1200" dirty="0">
                <a:latin typeface="Times New Roman"/>
                <a:cs typeface="Times New Roman"/>
              </a:rPr>
              <a:t>qua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lang="en-US" sz="1200" spc="-70" dirty="0">
                <a:latin typeface="Times New Roman"/>
                <a:cs typeface="Times New Roman"/>
              </a:rPr>
              <a:t> </a:t>
            </a:r>
            <a:r>
              <a:rPr lang="en-US" sz="1200" spc="-70" dirty="0" err="1" smtClean="0">
                <a:latin typeface="Times New Roman"/>
                <a:cs typeface="Times New Roman"/>
              </a:rPr>
              <a:t>mặt</a:t>
            </a:r>
            <a:r>
              <a:rPr lang="en-US" sz="1200" spc="-70" dirty="0" smtClean="0">
                <a:latin typeface="Times New Roman"/>
                <a:cs typeface="Times New Roman"/>
              </a:rPr>
              <a:t> </a:t>
            </a:r>
            <a:r>
              <a:rPr lang="en-US" sz="1200" spc="-70" dirty="0" err="1" smtClean="0">
                <a:latin typeface="Times New Roman"/>
                <a:cs typeface="Times New Roman"/>
              </a:rPr>
              <a:t>người</a:t>
            </a:r>
            <a:r>
              <a:rPr lang="en-US"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điều</a:t>
            </a:r>
            <a:r>
              <a:rPr sz="1200" spc="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khiển.</a:t>
            </a:r>
          </a:p>
          <a:p>
            <a:pPr marL="469265">
              <a:lnSpc>
                <a:spcPct val="100000"/>
              </a:lnSpc>
              <a:spcBef>
                <a:spcPts val="740"/>
              </a:spcBef>
            </a:pPr>
            <a:r>
              <a:rPr sz="1200" i="1" dirty="0">
                <a:latin typeface="Times New Roman"/>
                <a:cs typeface="Times New Roman"/>
              </a:rPr>
              <a:t>2.2.2.2. </a:t>
            </a:r>
            <a:r>
              <a:rPr sz="1200" i="1" spc="-5" dirty="0">
                <a:latin typeface="Times New Roman"/>
                <a:cs typeface="Times New Roman"/>
              </a:rPr>
              <a:t>Hiệu </a:t>
            </a:r>
            <a:r>
              <a:rPr sz="1200" i="1" dirty="0">
                <a:latin typeface="Times New Roman"/>
                <a:cs typeface="Times New Roman"/>
              </a:rPr>
              <a:t>lệnh </a:t>
            </a:r>
            <a:r>
              <a:rPr sz="1200" i="1" spc="-5" dirty="0">
                <a:latin typeface="Times New Roman"/>
                <a:cs typeface="Times New Roman"/>
              </a:rPr>
              <a:t>điều </a:t>
            </a:r>
            <a:r>
              <a:rPr sz="1200" i="1" dirty="0">
                <a:latin typeface="Times New Roman"/>
                <a:cs typeface="Times New Roman"/>
              </a:rPr>
              <a:t>khiển giao thông bằng âm thanh</a:t>
            </a:r>
            <a:r>
              <a:rPr sz="1200" i="1" spc="-1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còi</a:t>
            </a:r>
            <a:endParaRPr sz="1200" dirty="0">
              <a:latin typeface="Times New Roman"/>
              <a:cs typeface="Times New Roman"/>
            </a:endParaRPr>
          </a:p>
          <a:p>
            <a:pPr marL="558165" indent="-89535">
              <a:lnSpc>
                <a:spcPct val="100000"/>
              </a:lnSpc>
              <a:spcBef>
                <a:spcPts val="745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Một tiếng còi </a:t>
            </a:r>
            <a:r>
              <a:rPr sz="1200" dirty="0">
                <a:latin typeface="Times New Roman"/>
                <a:cs typeface="Times New Roman"/>
              </a:rPr>
              <a:t>dài, </a:t>
            </a:r>
            <a:r>
              <a:rPr sz="1200" spc="-5" dirty="0">
                <a:latin typeface="Times New Roman"/>
                <a:cs typeface="Times New Roman"/>
              </a:rPr>
              <a:t>mạnh </a:t>
            </a:r>
            <a:r>
              <a:rPr sz="1200" dirty="0">
                <a:latin typeface="Times New Roman"/>
                <a:cs typeface="Times New Roman"/>
              </a:rPr>
              <a:t>là </a:t>
            </a:r>
            <a:r>
              <a:rPr sz="1200" spc="-5" dirty="0">
                <a:latin typeface="Times New Roman"/>
                <a:cs typeface="Times New Roman"/>
              </a:rPr>
              <a:t>ra </a:t>
            </a:r>
            <a:r>
              <a:rPr sz="1200" dirty="0">
                <a:latin typeface="Times New Roman"/>
                <a:cs typeface="Times New Roman"/>
              </a:rPr>
              <a:t>lệnh dừng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lại;</a:t>
            </a:r>
          </a:p>
          <a:p>
            <a:pPr marL="558165" indent="-89535">
              <a:lnSpc>
                <a:spcPct val="100000"/>
              </a:lnSpc>
              <a:spcBef>
                <a:spcPts val="540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Một tiếng còi </a:t>
            </a:r>
            <a:r>
              <a:rPr sz="1200" dirty="0">
                <a:latin typeface="Times New Roman"/>
                <a:cs typeface="Times New Roman"/>
              </a:rPr>
              <a:t>ngắn là cho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dirty="0">
                <a:latin typeface="Times New Roman"/>
                <a:cs typeface="Times New Roman"/>
              </a:rPr>
              <a:t>đi;</a:t>
            </a:r>
          </a:p>
          <a:p>
            <a:pPr marL="558165" indent="-89535">
              <a:lnSpc>
                <a:spcPct val="100000"/>
              </a:lnSpc>
              <a:spcBef>
                <a:spcPts val="540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Một tiếng còi </a:t>
            </a:r>
            <a:r>
              <a:rPr sz="1200" dirty="0">
                <a:latin typeface="Times New Roman"/>
                <a:cs typeface="Times New Roman"/>
              </a:rPr>
              <a:t>dài và một tiếng </a:t>
            </a:r>
            <a:r>
              <a:rPr sz="1200" spc="-5" dirty="0">
                <a:latin typeface="Times New Roman"/>
                <a:cs typeface="Times New Roman"/>
              </a:rPr>
              <a:t>còi ngắn </a:t>
            </a:r>
            <a:r>
              <a:rPr sz="1200" spc="5" dirty="0">
                <a:latin typeface="Times New Roman"/>
                <a:cs typeface="Times New Roman"/>
              </a:rPr>
              <a:t>là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phép rẽ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trái;</a:t>
            </a:r>
          </a:p>
          <a:p>
            <a:pPr marL="558165" indent="-89535">
              <a:lnSpc>
                <a:spcPct val="100000"/>
              </a:lnSpc>
              <a:spcBef>
                <a:spcPts val="540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Hai </a:t>
            </a:r>
            <a:r>
              <a:rPr sz="1200" dirty="0">
                <a:latin typeface="Times New Roman"/>
                <a:cs typeface="Times New Roman"/>
              </a:rPr>
              <a:t>tiếng </a:t>
            </a:r>
            <a:r>
              <a:rPr sz="1200" spc="-5" dirty="0">
                <a:latin typeface="Times New Roman"/>
                <a:cs typeface="Times New Roman"/>
              </a:rPr>
              <a:t>còi ngắn, </a:t>
            </a:r>
            <a:r>
              <a:rPr sz="1200" dirty="0">
                <a:latin typeface="Times New Roman"/>
                <a:cs typeface="Times New Roman"/>
              </a:rPr>
              <a:t>thổi mạnh là </a:t>
            </a:r>
            <a:r>
              <a:rPr sz="1200" spc="-5" dirty="0">
                <a:latin typeface="Times New Roman"/>
                <a:cs typeface="Times New Roman"/>
              </a:rPr>
              <a:t>ra </a:t>
            </a:r>
            <a:r>
              <a:rPr sz="1200" dirty="0">
                <a:latin typeface="Times New Roman"/>
                <a:cs typeface="Times New Roman"/>
              </a:rPr>
              <a:t>hiệu nguy hiểm đi </a:t>
            </a:r>
            <a:r>
              <a:rPr sz="1200" spc="-5" dirty="0">
                <a:latin typeface="Times New Roman"/>
                <a:cs typeface="Times New Roman"/>
              </a:rPr>
              <a:t>chậm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lại;</a:t>
            </a:r>
            <a:endParaRPr sz="1200" dirty="0">
              <a:latin typeface="Times New Roman"/>
              <a:cs typeface="Times New Roman"/>
            </a:endParaRPr>
          </a:p>
          <a:p>
            <a:pPr marL="550545" indent="-89535">
              <a:lnSpc>
                <a:spcPct val="100000"/>
              </a:lnSpc>
              <a:spcBef>
                <a:spcPts val="540"/>
              </a:spcBef>
              <a:buChar char="-"/>
              <a:tabLst>
                <a:tab pos="551180" algn="l"/>
              </a:tabLst>
            </a:pPr>
            <a:r>
              <a:rPr sz="1200" spc="-5" dirty="0">
                <a:latin typeface="Times New Roman"/>
                <a:cs typeface="Times New Roman"/>
              </a:rPr>
              <a:t>Ba </a:t>
            </a:r>
            <a:r>
              <a:rPr sz="1200" dirty="0">
                <a:latin typeface="Times New Roman"/>
                <a:cs typeface="Times New Roman"/>
              </a:rPr>
              <a:t>tiếng </a:t>
            </a:r>
            <a:r>
              <a:rPr sz="1200" spc="-5" dirty="0">
                <a:latin typeface="Times New Roman"/>
                <a:cs typeface="Times New Roman"/>
              </a:rPr>
              <a:t>còi ngắn </a:t>
            </a:r>
            <a:r>
              <a:rPr sz="1200" dirty="0">
                <a:latin typeface="Times New Roman"/>
                <a:cs typeface="Times New Roman"/>
              </a:rPr>
              <a:t>thổi nhanh là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hiệu đi nhanh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lên;</a:t>
            </a:r>
          </a:p>
          <a:p>
            <a:pPr marL="12700" marR="6985" indent="448945">
              <a:lnSpc>
                <a:spcPts val="1370"/>
              </a:lnSpc>
              <a:spcBef>
                <a:spcPts val="650"/>
              </a:spcBef>
              <a:buChar char="-"/>
              <a:tabLst>
                <a:tab pos="551180" algn="l"/>
              </a:tabLst>
            </a:pPr>
            <a:r>
              <a:rPr sz="1200" dirty="0">
                <a:latin typeface="Times New Roman"/>
                <a:cs typeface="Times New Roman"/>
              </a:rPr>
              <a:t>Thổi liên tiếp tiếng một, nhiều </a:t>
            </a:r>
            <a:r>
              <a:rPr sz="1200" spc="-5" dirty="0">
                <a:latin typeface="Times New Roman"/>
                <a:cs typeface="Times New Roman"/>
              </a:rPr>
              <a:t>lần, </a:t>
            </a:r>
            <a:r>
              <a:rPr sz="1200" dirty="0">
                <a:latin typeface="Times New Roman"/>
                <a:cs typeface="Times New Roman"/>
              </a:rPr>
              <a:t>mạnh là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 err="1">
                <a:latin typeface="Times New Roman"/>
                <a:cs typeface="Times New Roman"/>
              </a:rPr>
              <a:t>hiệu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tiện dừng lại để </a:t>
            </a:r>
            <a:r>
              <a:rPr sz="1200" spc="-65" dirty="0">
                <a:latin typeface="Times New Roman"/>
                <a:cs typeface="Times New Roman"/>
              </a:rPr>
              <a:t>kiểm  </a:t>
            </a:r>
            <a:r>
              <a:rPr sz="1200" dirty="0">
                <a:latin typeface="Times New Roman"/>
                <a:cs typeface="Times New Roman"/>
              </a:rPr>
              <a:t>tra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dirty="0">
                <a:latin typeface="Times New Roman"/>
                <a:cs typeface="Times New Roman"/>
              </a:rPr>
              <a:t>báo </a:t>
            </a:r>
            <a:r>
              <a:rPr sz="1200" dirty="0" err="1">
                <a:latin typeface="Times New Roman"/>
                <a:cs typeface="Times New Roman"/>
              </a:rPr>
              <a:t>hiệu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vi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phạm.</a:t>
            </a:r>
          </a:p>
          <a:p>
            <a:pPr marL="461645">
              <a:lnSpc>
                <a:spcPct val="100000"/>
              </a:lnSpc>
              <a:spcBef>
                <a:spcPts val="500"/>
              </a:spcBef>
            </a:pPr>
            <a:r>
              <a:rPr sz="1200" i="1" dirty="0">
                <a:latin typeface="Times New Roman"/>
                <a:cs typeface="Times New Roman"/>
              </a:rPr>
              <a:t>2.2.2.3 </a:t>
            </a:r>
            <a:r>
              <a:rPr sz="1200" i="1" spc="-5" dirty="0">
                <a:latin typeface="Times New Roman"/>
                <a:cs typeface="Times New Roman"/>
              </a:rPr>
              <a:t>Hiệu </a:t>
            </a:r>
            <a:r>
              <a:rPr sz="1200" i="1" dirty="0">
                <a:latin typeface="Times New Roman"/>
                <a:cs typeface="Times New Roman"/>
              </a:rPr>
              <a:t>lệnh điều khiển giao thông bằng ánh sáng</a:t>
            </a:r>
            <a:r>
              <a:rPr sz="1200" i="1" spc="-15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đèn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545"/>
              </a:spcBef>
            </a:pPr>
            <a:r>
              <a:rPr sz="1200" dirty="0">
                <a:latin typeface="Times New Roman"/>
                <a:cs typeface="Times New Roman"/>
              </a:rPr>
              <a:t>- </a:t>
            </a:r>
            <a:r>
              <a:rPr sz="1200" spc="-5" dirty="0">
                <a:latin typeface="Times New Roman"/>
                <a:cs typeface="Times New Roman"/>
              </a:rPr>
              <a:t>Cầm </a:t>
            </a:r>
            <a:r>
              <a:rPr sz="1200" dirty="0">
                <a:latin typeface="Times New Roman"/>
                <a:cs typeface="Times New Roman"/>
              </a:rPr>
              <a:t>đèn </a:t>
            </a:r>
            <a:r>
              <a:rPr sz="1200" spc="-5" dirty="0">
                <a:latin typeface="Times New Roman"/>
                <a:cs typeface="Times New Roman"/>
              </a:rPr>
              <a:t>ánh </a:t>
            </a:r>
            <a:r>
              <a:rPr sz="1200" dirty="0">
                <a:latin typeface="Times New Roman"/>
                <a:cs typeface="Times New Roman"/>
              </a:rPr>
              <a:t>sáng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mặt đỏ </a:t>
            </a:r>
            <a:r>
              <a:rPr sz="1200" spc="-5" dirty="0">
                <a:latin typeface="Times New Roman"/>
                <a:cs typeface="Times New Roman"/>
              </a:rPr>
              <a:t>giơ </a:t>
            </a:r>
            <a:r>
              <a:rPr sz="1200" dirty="0" err="1">
                <a:latin typeface="Times New Roman"/>
                <a:cs typeface="Times New Roman"/>
              </a:rPr>
              <a:t>cao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về </a:t>
            </a:r>
            <a:r>
              <a:rPr sz="1200" dirty="0" err="1">
                <a:latin typeface="Times New Roman"/>
                <a:cs typeface="Times New Roman"/>
              </a:rPr>
              <a:t>phía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đang chạy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tới.</a:t>
            </a:r>
          </a:p>
          <a:p>
            <a:pPr marL="12700" marR="5715" indent="456565" algn="just">
              <a:lnSpc>
                <a:spcPts val="1380"/>
              </a:lnSpc>
              <a:spcBef>
                <a:spcPts val="635"/>
              </a:spcBef>
              <a:buChar char="*"/>
              <a:tabLst>
                <a:tab pos="596265" algn="l"/>
              </a:tabLst>
            </a:pP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khi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tín hiệu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dirty="0">
                <a:latin typeface="Times New Roman"/>
                <a:cs typeface="Times New Roman"/>
              </a:rPr>
              <a:t>hiệu lệnh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dừng lại, </a:t>
            </a:r>
            <a:r>
              <a:rPr sz="1200" spc="-5" dirty="0" err="1">
                <a:latin typeface="Times New Roman"/>
                <a:cs typeface="Times New Roman"/>
              </a:rPr>
              <a:t>nếu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tiện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tham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gia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đã </a:t>
            </a:r>
            <a:r>
              <a:rPr sz="1200" dirty="0" err="1">
                <a:latin typeface="Times New Roman"/>
                <a:cs typeface="Times New Roman"/>
              </a:rPr>
              <a:t>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qua </a:t>
            </a:r>
            <a:r>
              <a:rPr sz="1200" spc="-5" dirty="0">
                <a:latin typeface="Times New Roman"/>
                <a:cs typeface="Times New Roman"/>
              </a:rPr>
              <a:t>vạch sơn số </a:t>
            </a:r>
            <a:r>
              <a:rPr sz="1200" dirty="0">
                <a:latin typeface="Times New Roman"/>
                <a:cs typeface="Times New Roman"/>
              </a:rPr>
              <a:t>7.1 </a:t>
            </a:r>
            <a:r>
              <a:rPr sz="1200" spc="-5" dirty="0">
                <a:latin typeface="Times New Roman"/>
                <a:cs typeface="Times New Roman"/>
              </a:rPr>
              <a:t>“Vạch </a:t>
            </a:r>
            <a:r>
              <a:rPr sz="1200" dirty="0">
                <a:latin typeface="Times New Roman"/>
                <a:cs typeface="Times New Roman"/>
              </a:rPr>
              <a:t>dừng xe” tại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giao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nhau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mà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dừng lại </a:t>
            </a:r>
            <a:r>
              <a:rPr sz="1200" spc="5" dirty="0">
                <a:latin typeface="Times New Roman"/>
                <a:cs typeface="Times New Roman"/>
              </a:rPr>
              <a:t>sẽ </a:t>
            </a:r>
            <a:r>
              <a:rPr sz="1200" dirty="0">
                <a:latin typeface="Times New Roman"/>
                <a:cs typeface="Times New Roman"/>
              </a:rPr>
              <a:t>gây mất an toàn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dirty="0" err="1">
                <a:latin typeface="Times New Roman"/>
                <a:cs typeface="Times New Roman"/>
              </a:rPr>
              <a:t>thì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>
                <a:latin typeface="Times New Roman"/>
                <a:cs typeface="Times New Roman"/>
              </a:rPr>
              <a:t>tiếp;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5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còn </a:t>
            </a:r>
            <a:r>
              <a:rPr sz="1200" dirty="0">
                <a:latin typeface="Times New Roman"/>
                <a:cs typeface="Times New Roman"/>
              </a:rPr>
              <a:t>đang đi </a:t>
            </a:r>
            <a:r>
              <a:rPr sz="1200" spc="-365" dirty="0">
                <a:latin typeface="Times New Roman"/>
                <a:cs typeface="Times New Roman"/>
              </a:rPr>
              <a:t>ở 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lòng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thì </a:t>
            </a:r>
            <a:r>
              <a:rPr sz="1200" spc="-5" dirty="0">
                <a:latin typeface="Times New Roman"/>
                <a:cs typeface="Times New Roman"/>
              </a:rPr>
              <a:t>nhanh chóng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>
                <a:latin typeface="Times New Roman"/>
                <a:cs typeface="Times New Roman"/>
              </a:rPr>
              <a:t>hết hoặc </a:t>
            </a:r>
            <a:r>
              <a:rPr sz="1200" dirty="0">
                <a:latin typeface="Times New Roman"/>
                <a:cs typeface="Times New Roman"/>
              </a:rPr>
              <a:t>dừng lại ở </a:t>
            </a:r>
            <a:r>
              <a:rPr sz="1200" spc="-5" dirty="0">
                <a:latin typeface="Times New Roman"/>
                <a:cs typeface="Times New Roman"/>
              </a:rPr>
              <a:t>đảo an </a:t>
            </a:r>
            <a:r>
              <a:rPr sz="1200" dirty="0">
                <a:latin typeface="Times New Roman"/>
                <a:cs typeface="Times New Roman"/>
              </a:rPr>
              <a:t>toàn, </a:t>
            </a:r>
            <a:r>
              <a:rPr sz="1200" spc="-5" dirty="0">
                <a:latin typeface="Times New Roman"/>
                <a:cs typeface="Times New Roman"/>
              </a:rPr>
              <a:t>nếu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-5" dirty="0">
                <a:latin typeface="Times New Roman"/>
                <a:cs typeface="Times New Roman"/>
              </a:rPr>
              <a:t>có đảo </a:t>
            </a:r>
            <a:r>
              <a:rPr sz="1200" dirty="0">
                <a:latin typeface="Times New Roman"/>
                <a:cs typeface="Times New Roman"/>
              </a:rPr>
              <a:t>thì </a:t>
            </a:r>
            <a:r>
              <a:rPr sz="1200" spc="-55" dirty="0">
                <a:latin typeface="Times New Roman"/>
                <a:cs typeface="Times New Roman"/>
              </a:rPr>
              <a:t>dừng  </a:t>
            </a:r>
            <a:r>
              <a:rPr sz="1200" dirty="0">
                <a:latin typeface="Times New Roman"/>
                <a:cs typeface="Times New Roman"/>
              </a:rPr>
              <a:t>lại ở </a:t>
            </a:r>
            <a:r>
              <a:rPr sz="1200" spc="-5" dirty="0">
                <a:latin typeface="Times New Roman"/>
                <a:cs typeface="Times New Roman"/>
              </a:rPr>
              <a:t>vạch sơn </a:t>
            </a:r>
            <a:r>
              <a:rPr sz="1200" dirty="0">
                <a:latin typeface="Times New Roman"/>
                <a:cs typeface="Times New Roman"/>
              </a:rPr>
              <a:t>phân </a:t>
            </a:r>
            <a:r>
              <a:rPr sz="1200" spc="-5" dirty="0">
                <a:latin typeface="Times New Roman"/>
                <a:cs typeface="Times New Roman"/>
              </a:rPr>
              <a:t>chia hai </a:t>
            </a:r>
            <a:r>
              <a:rPr sz="1200" dirty="0" err="1">
                <a:latin typeface="Times New Roman"/>
                <a:cs typeface="Times New Roman"/>
              </a:rPr>
              <a:t>dòng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tiện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dirty="0" err="1">
                <a:latin typeface="Times New Roman"/>
                <a:cs typeface="Times New Roman"/>
              </a:rPr>
              <a:t>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ợc</a:t>
            </a:r>
            <a:r>
              <a:rPr sz="1200" spc="3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chiều.</a:t>
            </a:r>
          </a:p>
          <a:p>
            <a:pPr marL="12700" marR="10160" indent="456565" algn="just">
              <a:lnSpc>
                <a:spcPts val="1380"/>
              </a:lnSpc>
              <a:spcBef>
                <a:spcPts val="600"/>
              </a:spcBef>
              <a:buChar char="*"/>
              <a:tabLst>
                <a:tab pos="586105" algn="l"/>
              </a:tabLst>
            </a:pP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hợp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khiển </a:t>
            </a:r>
            <a:r>
              <a:rPr sz="1200" spc="-5" dirty="0">
                <a:latin typeface="Times New Roman"/>
                <a:cs typeface="Times New Roman"/>
              </a:rPr>
              <a:t>chỉ </a:t>
            </a:r>
            <a:r>
              <a:rPr sz="1200" dirty="0">
                <a:latin typeface="Times New Roman"/>
                <a:cs typeface="Times New Roman"/>
              </a:rPr>
              <a:t>gậy </a:t>
            </a:r>
            <a:r>
              <a:rPr sz="1200" spc="-5" dirty="0">
                <a:latin typeface="Times New Roman"/>
                <a:cs typeface="Times New Roman"/>
              </a:rPr>
              <a:t>chỉ </a:t>
            </a:r>
            <a:r>
              <a:rPr sz="1200" spc="5" dirty="0">
                <a:latin typeface="Times New Roman"/>
                <a:cs typeface="Times New Roman"/>
              </a:rPr>
              <a:t>huy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 err="1">
                <a:latin typeface="Times New Roman"/>
                <a:cs typeface="Times New Roman"/>
              </a:rPr>
              <a:t>vào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 err="1">
                <a:latin typeface="Times New Roman"/>
                <a:cs typeface="Times New Roman"/>
              </a:rPr>
              <a:t>nào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thì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xe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ở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đó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dừng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lại.</a:t>
            </a:r>
          </a:p>
          <a:p>
            <a:pPr marL="852169" lvl="2" indent="-383540" algn="just">
              <a:lnSpc>
                <a:spcPts val="1410"/>
              </a:lnSpc>
              <a:spcBef>
                <a:spcPts val="530"/>
              </a:spcBef>
              <a:buAutoNum type="arabicPeriod" startAt="3"/>
              <a:tabLst>
                <a:tab pos="852805" algn="l"/>
              </a:tabLst>
            </a:pPr>
            <a:r>
              <a:rPr sz="1200" b="1" spc="-10" dirty="0">
                <a:latin typeface="Times New Roman"/>
                <a:cs typeface="Times New Roman"/>
              </a:rPr>
              <a:t>Hiệu</a:t>
            </a:r>
            <a:r>
              <a:rPr sz="1200" b="1" spc="7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lệnh</a:t>
            </a:r>
            <a:r>
              <a:rPr sz="1200" b="1" spc="7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của</a:t>
            </a:r>
            <a:r>
              <a:rPr sz="1200" b="1" spc="7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thanh</a:t>
            </a:r>
            <a:r>
              <a:rPr sz="1200" b="1" spc="75" dirty="0">
                <a:latin typeface="Times New Roman"/>
                <a:cs typeface="Times New Roman"/>
              </a:rPr>
              <a:t> </a:t>
            </a:r>
            <a:r>
              <a:rPr sz="1200" b="1" spc="-15" dirty="0">
                <a:latin typeface="Times New Roman"/>
                <a:cs typeface="Times New Roman"/>
              </a:rPr>
              <a:t>tra</a:t>
            </a:r>
            <a:r>
              <a:rPr sz="1200" b="1" spc="7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giao</a:t>
            </a:r>
            <a:r>
              <a:rPr sz="1200" b="1" spc="70" dirty="0">
                <a:latin typeface="Times New Roman"/>
                <a:cs typeface="Times New Roman"/>
              </a:rPr>
              <a:t> </a:t>
            </a:r>
            <a:r>
              <a:rPr sz="1200" b="1" spc="-15" dirty="0">
                <a:latin typeface="Times New Roman"/>
                <a:cs typeface="Times New Roman"/>
              </a:rPr>
              <a:t>thông,</a:t>
            </a:r>
            <a:r>
              <a:rPr sz="1200" b="1" spc="65" dirty="0">
                <a:latin typeface="Times New Roman"/>
                <a:cs typeface="Times New Roman"/>
              </a:rPr>
              <a:t> </a:t>
            </a:r>
            <a:r>
              <a:rPr sz="1200" b="1" spc="-15" dirty="0">
                <a:latin typeface="Times New Roman"/>
                <a:cs typeface="Times New Roman"/>
              </a:rPr>
              <a:t>công</a:t>
            </a:r>
            <a:r>
              <a:rPr sz="1200" b="1" spc="80" dirty="0">
                <a:latin typeface="Times New Roman"/>
                <a:cs typeface="Times New Roman"/>
              </a:rPr>
              <a:t> </a:t>
            </a:r>
            <a:r>
              <a:rPr sz="1200" b="1" spc="-15" dirty="0">
                <a:latin typeface="Times New Roman"/>
                <a:cs typeface="Times New Roman"/>
              </a:rPr>
              <a:t>chức</a:t>
            </a:r>
            <a:r>
              <a:rPr sz="1200" b="1" spc="65" dirty="0">
                <a:latin typeface="Times New Roman"/>
                <a:cs typeface="Times New Roman"/>
              </a:rPr>
              <a:t> </a:t>
            </a:r>
            <a:r>
              <a:rPr sz="1200" b="1" spc="-15" dirty="0">
                <a:latin typeface="Times New Roman"/>
                <a:cs typeface="Times New Roman"/>
              </a:rPr>
              <a:t>thanh</a:t>
            </a:r>
            <a:r>
              <a:rPr sz="1200" b="1" spc="75" dirty="0">
                <a:latin typeface="Times New Roman"/>
                <a:cs typeface="Times New Roman"/>
              </a:rPr>
              <a:t> </a:t>
            </a:r>
            <a:r>
              <a:rPr sz="1200" b="1" spc="-15" dirty="0">
                <a:latin typeface="Times New Roman"/>
                <a:cs typeface="Times New Roman"/>
              </a:rPr>
              <a:t>tra</a:t>
            </a:r>
            <a:r>
              <a:rPr sz="1200" b="1" spc="7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điều</a:t>
            </a:r>
            <a:r>
              <a:rPr sz="1200" b="1" spc="7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khiển</a:t>
            </a:r>
            <a:r>
              <a:rPr sz="1200" b="1" spc="7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giao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sz="1200" b="1" spc="-15" dirty="0">
                <a:latin typeface="Times New Roman"/>
                <a:cs typeface="Times New Roman"/>
              </a:rPr>
              <a:t>thông</a:t>
            </a:r>
            <a:endParaRPr sz="1200" dirty="0">
              <a:latin typeface="Times New Roman"/>
              <a:cs typeface="Times New Roman"/>
            </a:endParaRPr>
          </a:p>
          <a:p>
            <a:pPr marL="965200" lvl="3" indent="-496570">
              <a:lnSpc>
                <a:spcPct val="100000"/>
              </a:lnSpc>
              <a:spcBef>
                <a:spcPts val="540"/>
              </a:spcBef>
              <a:buAutoNum type="arabicPeriod"/>
              <a:tabLst>
                <a:tab pos="965835" algn="l"/>
              </a:tabLst>
            </a:pPr>
            <a:r>
              <a:rPr sz="1200" b="1" spc="-5" dirty="0" err="1">
                <a:latin typeface="Times New Roman"/>
                <a:cs typeface="Times New Roman"/>
              </a:rPr>
              <a:t>Các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spc="-50" dirty="0" err="1" smtClean="0">
                <a:latin typeface="Times New Roman"/>
                <a:cs typeface="Times New Roman"/>
              </a:rPr>
              <a:t>tr</a:t>
            </a:r>
            <a:r>
              <a:rPr lang="vi-VN" sz="1200" b="1" spc="-50" dirty="0" smtClean="0">
                <a:latin typeface="Times New Roman"/>
                <a:cs typeface="Times New Roman"/>
              </a:rPr>
              <a:t>ư</a:t>
            </a:r>
            <a:r>
              <a:rPr sz="1200" b="1" spc="-50" dirty="0" err="1" smtClean="0">
                <a:latin typeface="Times New Roman"/>
                <a:cs typeface="Times New Roman"/>
              </a:rPr>
              <a:t>ờng</a:t>
            </a:r>
            <a:r>
              <a:rPr sz="1200" b="1" spc="-50" dirty="0" smtClean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hợp </a:t>
            </a:r>
            <a:r>
              <a:rPr sz="1200" b="1" spc="-5" dirty="0" err="1">
                <a:latin typeface="Times New Roman"/>
                <a:cs typeface="Times New Roman"/>
              </a:rPr>
              <a:t>dừng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spc="-45" dirty="0" err="1" smtClean="0">
                <a:latin typeface="Times New Roman"/>
                <a:cs typeface="Times New Roman"/>
              </a:rPr>
              <a:t>ph</a:t>
            </a:r>
            <a:r>
              <a:rPr lang="vi-VN" sz="1200" b="1" spc="-45" dirty="0" smtClean="0">
                <a:latin typeface="Times New Roman"/>
                <a:cs typeface="Times New Roman"/>
              </a:rPr>
              <a:t>ư</a:t>
            </a:r>
            <a:r>
              <a:rPr sz="1200" b="1" spc="-45" dirty="0" err="1" smtClean="0">
                <a:latin typeface="Times New Roman"/>
                <a:cs typeface="Times New Roman"/>
              </a:rPr>
              <a:t>ơng</a:t>
            </a:r>
            <a:r>
              <a:rPr sz="1200" b="1" spc="-45" dirty="0" smtClean="0">
                <a:latin typeface="Times New Roman"/>
                <a:cs typeface="Times New Roman"/>
              </a:rPr>
              <a:t> </a:t>
            </a:r>
            <a:r>
              <a:rPr sz="1200" b="1" spc="-5" dirty="0" err="1">
                <a:latin typeface="Times New Roman"/>
                <a:cs typeface="Times New Roman"/>
              </a:rPr>
              <a:t>tiện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spc="-55" dirty="0" smtClean="0">
                <a:latin typeface="Times New Roman"/>
                <a:cs typeface="Times New Roman"/>
              </a:rPr>
              <a:t>đ</a:t>
            </a:r>
            <a:r>
              <a:rPr lang="vi-VN" sz="1200" b="1" spc="-55" dirty="0" smtClean="0">
                <a:latin typeface="Times New Roman"/>
                <a:cs typeface="Times New Roman"/>
              </a:rPr>
              <a:t>ư</a:t>
            </a:r>
            <a:r>
              <a:rPr sz="1200" b="1" spc="-55" dirty="0" err="1" smtClean="0">
                <a:latin typeface="Times New Roman"/>
                <a:cs typeface="Times New Roman"/>
              </a:rPr>
              <a:t>ờng</a:t>
            </a:r>
            <a:r>
              <a:rPr sz="1200" b="1" spc="95" dirty="0" smtClean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bộ</a:t>
            </a:r>
            <a:endParaRPr sz="1200" dirty="0">
              <a:latin typeface="Times New Roman"/>
              <a:cs typeface="Times New Roman"/>
            </a:endParaRPr>
          </a:p>
          <a:p>
            <a:pPr marL="12700" marR="179070" indent="456565">
              <a:lnSpc>
                <a:spcPts val="138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Thanh </a:t>
            </a:r>
            <a:r>
              <a:rPr sz="1200" dirty="0">
                <a:latin typeface="Times New Roman"/>
                <a:cs typeface="Times New Roman"/>
              </a:rPr>
              <a:t>tra viên, công chức thanh </a:t>
            </a:r>
            <a:r>
              <a:rPr sz="1200" spc="-5" dirty="0" err="1">
                <a:latin typeface="Times New Roman"/>
                <a:cs typeface="Times New Roman"/>
              </a:rPr>
              <a:t>tra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dirty="0" err="1">
                <a:latin typeface="Times New Roman"/>
                <a:cs typeface="Times New Roman"/>
              </a:rPr>
              <a:t>dừng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tiện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bộ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trong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các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sau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đây:</a:t>
            </a:r>
            <a:endParaRPr sz="1200" dirty="0">
              <a:latin typeface="Times New Roman"/>
              <a:cs typeface="Times New Roman"/>
            </a:endParaRPr>
          </a:p>
          <a:p>
            <a:pPr marL="12700" marR="321945" indent="456565">
              <a:lnSpc>
                <a:spcPts val="1380"/>
              </a:lnSpc>
              <a:spcBef>
                <a:spcPts val="600"/>
              </a:spcBef>
              <a:buAutoNum type="arabicPeriod"/>
              <a:tabLst>
                <a:tab pos="622300" algn="l"/>
              </a:tabLst>
            </a:pPr>
            <a:r>
              <a:rPr sz="1200" spc="-5" dirty="0">
                <a:latin typeface="Times New Roman"/>
                <a:cs typeface="Times New Roman"/>
              </a:rPr>
              <a:t>Buộc </a:t>
            </a:r>
            <a:r>
              <a:rPr sz="1200" dirty="0">
                <a:latin typeface="Times New Roman"/>
                <a:cs typeface="Times New Roman"/>
              </a:rPr>
              <a:t>chấm dứt hành vi vi </a:t>
            </a:r>
            <a:r>
              <a:rPr sz="1200" spc="-5" dirty="0">
                <a:latin typeface="Times New Roman"/>
                <a:cs typeface="Times New Roman"/>
              </a:rPr>
              <a:t>phạm theo </a:t>
            </a:r>
            <a:r>
              <a:rPr sz="1200" dirty="0">
                <a:latin typeface="Times New Roman"/>
                <a:cs typeface="Times New Roman"/>
              </a:rPr>
              <a:t>quy định tại </a:t>
            </a:r>
            <a:r>
              <a:rPr sz="1200" spc="-5" dirty="0">
                <a:latin typeface="Times New Roman"/>
                <a:cs typeface="Times New Roman"/>
              </a:rPr>
              <a:t>Điều </a:t>
            </a:r>
            <a:r>
              <a:rPr sz="1200" dirty="0">
                <a:latin typeface="Times New Roman"/>
                <a:cs typeface="Times New Roman"/>
              </a:rPr>
              <a:t>55 </a:t>
            </a:r>
            <a:r>
              <a:rPr sz="1200" spc="-5" dirty="0">
                <a:latin typeface="Times New Roman"/>
                <a:cs typeface="Times New Roman"/>
              </a:rPr>
              <a:t>của Luật Xử </a:t>
            </a:r>
            <a:r>
              <a:rPr sz="1200" spc="5" dirty="0">
                <a:latin typeface="Times New Roman"/>
                <a:cs typeface="Times New Roman"/>
              </a:rPr>
              <a:t>lý </a:t>
            </a:r>
            <a:r>
              <a:rPr sz="1200" dirty="0">
                <a:latin typeface="Times New Roman"/>
                <a:cs typeface="Times New Roman"/>
              </a:rPr>
              <a:t>vi  </a:t>
            </a:r>
            <a:r>
              <a:rPr sz="1200" spc="-5" dirty="0">
                <a:latin typeface="Times New Roman"/>
                <a:cs typeface="Times New Roman"/>
              </a:rPr>
              <a:t>phạm </a:t>
            </a:r>
            <a:r>
              <a:rPr sz="1200" dirty="0">
                <a:latin typeface="Times New Roman"/>
                <a:cs typeface="Times New Roman"/>
              </a:rPr>
              <a:t>hành </a:t>
            </a:r>
            <a:r>
              <a:rPr sz="1200" spc="-5" dirty="0">
                <a:latin typeface="Times New Roman"/>
                <a:cs typeface="Times New Roman"/>
              </a:rPr>
              <a:t>chính.</a:t>
            </a:r>
            <a:endParaRPr sz="1200" dirty="0">
              <a:latin typeface="Times New Roman"/>
              <a:cs typeface="Times New Roman"/>
            </a:endParaRPr>
          </a:p>
          <a:p>
            <a:pPr marL="12700" marR="19050" indent="456565">
              <a:lnSpc>
                <a:spcPts val="1380"/>
              </a:lnSpc>
              <a:spcBef>
                <a:spcPts val="605"/>
              </a:spcBef>
              <a:buAutoNum type="arabicPeriod"/>
              <a:tabLst>
                <a:tab pos="622300" algn="l"/>
              </a:tabLst>
            </a:pPr>
            <a:r>
              <a:rPr sz="1200" spc="-5" dirty="0">
                <a:latin typeface="Times New Roman"/>
                <a:cs typeface="Times New Roman"/>
              </a:rPr>
              <a:t>Khi phát </a:t>
            </a:r>
            <a:r>
              <a:rPr sz="1200" spc="-5" dirty="0" err="1">
                <a:latin typeface="Times New Roman"/>
                <a:cs typeface="Times New Roman"/>
              </a:rPr>
              <a:t>hiện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có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-5" dirty="0">
                <a:latin typeface="Times New Roman"/>
                <a:cs typeface="Times New Roman"/>
              </a:rPr>
              <a:t>dấu </a:t>
            </a:r>
            <a:r>
              <a:rPr sz="1200" dirty="0">
                <a:latin typeface="Times New Roman"/>
                <a:cs typeface="Times New Roman"/>
              </a:rPr>
              <a:t>hiệu theo quy định </a:t>
            </a:r>
            <a:r>
              <a:rPr sz="1200" spc="-5" dirty="0">
                <a:latin typeface="Times New Roman"/>
                <a:cs typeface="Times New Roman"/>
              </a:rPr>
              <a:t>tại điểm </a:t>
            </a:r>
            <a:r>
              <a:rPr sz="1200" dirty="0">
                <a:latin typeface="Times New Roman"/>
                <a:cs typeface="Times New Roman"/>
              </a:rPr>
              <a:t>a khoản 2 </a:t>
            </a:r>
            <a:r>
              <a:rPr sz="1200" spc="-65" dirty="0">
                <a:latin typeface="Times New Roman"/>
                <a:cs typeface="Times New Roman"/>
              </a:rPr>
              <a:t>Điều  </a:t>
            </a:r>
            <a:r>
              <a:rPr sz="1200" dirty="0">
                <a:latin typeface="Times New Roman"/>
                <a:cs typeface="Times New Roman"/>
              </a:rPr>
              <a:t>86 </a:t>
            </a:r>
            <a:r>
              <a:rPr sz="1200" spc="-10" dirty="0">
                <a:latin typeface="Times New Roman"/>
                <a:cs typeface="Times New Roman"/>
              </a:rPr>
              <a:t>Luật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bộ, </a:t>
            </a:r>
            <a:r>
              <a:rPr sz="1200" spc="-5" dirty="0">
                <a:latin typeface="Times New Roman"/>
                <a:cs typeface="Times New Roman"/>
              </a:rPr>
              <a:t>cụ </a:t>
            </a:r>
            <a:r>
              <a:rPr sz="1200" dirty="0" err="1">
                <a:latin typeface="Times New Roman"/>
                <a:cs typeface="Times New Roman"/>
              </a:rPr>
              <a:t>thể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10" dirty="0" err="1" smtClean="0">
                <a:latin typeface="Times New Roman"/>
                <a:cs typeface="Times New Roman"/>
              </a:rPr>
              <a:t>nh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sau:</a:t>
            </a:r>
            <a:endParaRPr sz="1200" dirty="0">
              <a:latin typeface="Times New Roman"/>
              <a:cs typeface="Times New Roman"/>
            </a:endParaRPr>
          </a:p>
          <a:p>
            <a:pPr marL="625475" indent="-156845">
              <a:lnSpc>
                <a:spcPct val="100000"/>
              </a:lnSpc>
              <a:spcBef>
                <a:spcPts val="500"/>
              </a:spcBef>
              <a:buAutoNum type="alphaLcParenR"/>
              <a:tabLst>
                <a:tab pos="626110" algn="l"/>
              </a:tabLst>
            </a:pPr>
            <a:r>
              <a:rPr sz="1200" spc="-85" dirty="0" smtClean="0">
                <a:latin typeface="Times New Roman"/>
                <a:cs typeface="Times New Roman"/>
              </a:rPr>
              <a:t>V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ợt</a:t>
            </a:r>
            <a:r>
              <a:rPr sz="1200" spc="-85" dirty="0" smtClean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quá tải trọng </a:t>
            </a:r>
            <a:r>
              <a:rPr sz="1200" spc="-5" dirty="0">
                <a:latin typeface="Times New Roman"/>
                <a:cs typeface="Times New Roman"/>
              </a:rPr>
              <a:t>cho phép của cầu,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14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bộ;</a:t>
            </a:r>
          </a:p>
          <a:p>
            <a:pPr marL="634365" indent="-165735">
              <a:lnSpc>
                <a:spcPct val="100000"/>
              </a:lnSpc>
              <a:spcBef>
                <a:spcPts val="545"/>
              </a:spcBef>
              <a:buAutoNum type="alphaLcParenR"/>
              <a:tabLst>
                <a:tab pos="635000" algn="l"/>
              </a:tabLst>
            </a:pPr>
            <a:r>
              <a:rPr sz="1200" spc="-85" dirty="0" smtClean="0">
                <a:latin typeface="Times New Roman"/>
                <a:cs typeface="Times New Roman"/>
              </a:rPr>
              <a:t>V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ợt</a:t>
            </a:r>
            <a:r>
              <a:rPr sz="1200" spc="-85" dirty="0" smtClean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khổ </a:t>
            </a:r>
            <a:r>
              <a:rPr sz="1200" spc="-5" dirty="0">
                <a:latin typeface="Times New Roman"/>
                <a:cs typeface="Times New Roman"/>
              </a:rPr>
              <a:t>giới </a:t>
            </a:r>
            <a:r>
              <a:rPr sz="1200" dirty="0">
                <a:latin typeface="Times New Roman"/>
                <a:cs typeface="Times New Roman"/>
              </a:rPr>
              <a:t>hạn </a:t>
            </a:r>
            <a:r>
              <a:rPr sz="1200" spc="-5" dirty="0">
                <a:latin typeface="Times New Roman"/>
                <a:cs typeface="Times New Roman"/>
              </a:rPr>
              <a:t>cho phép của cầu,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13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bộ;</a:t>
            </a:r>
          </a:p>
          <a:p>
            <a:pPr marL="12700" marR="5080" indent="456565">
              <a:lnSpc>
                <a:spcPts val="1380"/>
              </a:lnSpc>
              <a:spcBef>
                <a:spcPts val="635"/>
              </a:spcBef>
              <a:buAutoNum type="alphaLcParenR"/>
              <a:tabLst>
                <a:tab pos="633095" algn="l"/>
              </a:tabLst>
            </a:pPr>
            <a:r>
              <a:rPr sz="1200" dirty="0">
                <a:latin typeface="Times New Roman"/>
                <a:cs typeface="Times New Roman"/>
              </a:rPr>
              <a:t>Xe bánh </a:t>
            </a:r>
            <a:r>
              <a:rPr sz="1200" dirty="0" err="1">
                <a:latin typeface="Times New Roman"/>
                <a:cs typeface="Times New Roman"/>
              </a:rPr>
              <a:t>xích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10" dirty="0" smtClean="0">
                <a:latin typeface="Times New Roman"/>
                <a:cs typeface="Times New Roman"/>
              </a:rPr>
              <a:t>l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u </a:t>
            </a:r>
            <a:r>
              <a:rPr sz="1200" dirty="0">
                <a:latin typeface="Times New Roman"/>
                <a:cs typeface="Times New Roman"/>
              </a:rPr>
              <a:t>thông trực </a:t>
            </a:r>
            <a:r>
              <a:rPr sz="1200" spc="-5" dirty="0">
                <a:latin typeface="Times New Roman"/>
                <a:cs typeface="Times New Roman"/>
              </a:rPr>
              <a:t>tiếp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mà không thực hiện </a:t>
            </a:r>
            <a:r>
              <a:rPr sz="1200" dirty="0" err="1">
                <a:latin typeface="Times New Roman"/>
                <a:cs typeface="Times New Roman"/>
              </a:rPr>
              <a:t>biện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10" dirty="0" err="1" smtClean="0">
                <a:latin typeface="Times New Roman"/>
                <a:cs typeface="Times New Roman"/>
              </a:rPr>
              <a:t>pháp</a:t>
            </a:r>
            <a:r>
              <a:rPr lang="en-US" sz="1200" spc="10" dirty="0">
                <a:latin typeface="Times New Roman"/>
                <a:cs typeface="Times New Roman"/>
              </a:rPr>
              <a:t> </a:t>
            </a:r>
            <a:r>
              <a:rPr lang="en-US" sz="1200" spc="10" dirty="0" err="1" smtClean="0">
                <a:latin typeface="Times New Roman"/>
                <a:cs typeface="Times New Roman"/>
              </a:rPr>
              <a:t>bảo</a:t>
            </a:r>
            <a:r>
              <a:rPr lang="en-US" sz="1200" spc="1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vệ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5" dirty="0">
                <a:latin typeface="Times New Roman"/>
                <a:cs typeface="Times New Roman"/>
              </a:rPr>
              <a:t>quy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định;</a:t>
            </a:r>
          </a:p>
          <a:p>
            <a:pPr marL="12700" marR="9525" indent="456565">
              <a:lnSpc>
                <a:spcPts val="1380"/>
              </a:lnSpc>
              <a:spcBef>
                <a:spcPts val="600"/>
              </a:spcBef>
              <a:buAutoNum type="alphaLcParenR"/>
              <a:tabLst>
                <a:tab pos="651510" algn="l"/>
              </a:tabLst>
            </a:pPr>
            <a:r>
              <a:rPr sz="1200" spc="-5" dirty="0">
                <a:latin typeface="Times New Roman"/>
                <a:cs typeface="Times New Roman"/>
              </a:rPr>
              <a:t>Đổ đất, vật liệu </a:t>
            </a:r>
            <a:r>
              <a:rPr sz="1200" spc="5" dirty="0">
                <a:latin typeface="Times New Roman"/>
                <a:cs typeface="Times New Roman"/>
              </a:rPr>
              <a:t>xây </a:t>
            </a:r>
            <a:r>
              <a:rPr sz="1200" spc="-5" dirty="0">
                <a:latin typeface="Times New Roman"/>
                <a:cs typeface="Times New Roman"/>
              </a:rPr>
              <a:t>dựng, </a:t>
            </a:r>
            <a:r>
              <a:rPr sz="1200" dirty="0">
                <a:latin typeface="Times New Roman"/>
                <a:cs typeface="Times New Roman"/>
              </a:rPr>
              <a:t>các phế </a:t>
            </a:r>
            <a:r>
              <a:rPr sz="1200" spc="-5" dirty="0">
                <a:latin typeface="Times New Roman"/>
                <a:cs typeface="Times New Roman"/>
              </a:rPr>
              <a:t>liệu khác trái phép </a:t>
            </a:r>
            <a:r>
              <a:rPr sz="1200" dirty="0" err="1">
                <a:latin typeface="Times New Roman"/>
                <a:cs typeface="Times New Roman"/>
              </a:rPr>
              <a:t>lên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spc="-75" dirty="0">
                <a:latin typeface="Times New Roman"/>
                <a:cs typeface="Times New Roman"/>
              </a:rPr>
              <a:t>vào  </a:t>
            </a:r>
            <a:r>
              <a:rPr sz="1200" spc="-5" dirty="0">
                <a:latin typeface="Times New Roman"/>
                <a:cs typeface="Times New Roman"/>
              </a:rPr>
              <a:t>hành </a:t>
            </a:r>
            <a:r>
              <a:rPr sz="1200" dirty="0">
                <a:latin typeface="Times New Roman"/>
                <a:cs typeface="Times New Roman"/>
              </a:rPr>
              <a:t>lang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 err="1">
                <a:latin typeface="Times New Roman"/>
                <a:cs typeface="Times New Roman"/>
              </a:rPr>
              <a:t>toàn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1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  <a:p>
            <a:pPr marL="12700" marR="8890" indent="456565">
              <a:lnSpc>
                <a:spcPts val="1380"/>
              </a:lnSpc>
              <a:spcBef>
                <a:spcPts val="625"/>
              </a:spcBef>
            </a:pPr>
            <a:r>
              <a:rPr sz="1200" b="1" dirty="0">
                <a:latin typeface="Times New Roman"/>
                <a:cs typeface="Times New Roman"/>
              </a:rPr>
              <a:t>2.2.3.2. </a:t>
            </a:r>
            <a:r>
              <a:rPr sz="1200" b="1" spc="-5" dirty="0">
                <a:latin typeface="Times New Roman"/>
                <a:cs typeface="Times New Roman"/>
              </a:rPr>
              <a:t>Hiệu </a:t>
            </a:r>
            <a:r>
              <a:rPr sz="1200" b="1" dirty="0">
                <a:latin typeface="Times New Roman"/>
                <a:cs typeface="Times New Roman"/>
              </a:rPr>
              <a:t>lệnh </a:t>
            </a:r>
            <a:r>
              <a:rPr sz="1200" b="1" spc="-5" dirty="0" err="1">
                <a:latin typeface="Times New Roman"/>
                <a:cs typeface="Times New Roman"/>
              </a:rPr>
              <a:t>dừng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spc="-45" dirty="0" err="1" smtClean="0">
                <a:latin typeface="Times New Roman"/>
                <a:cs typeface="Times New Roman"/>
              </a:rPr>
              <a:t>ph</a:t>
            </a:r>
            <a:r>
              <a:rPr lang="vi-VN" sz="1200" b="1" spc="-45" dirty="0" smtClean="0">
                <a:latin typeface="Times New Roman"/>
                <a:cs typeface="Times New Roman"/>
              </a:rPr>
              <a:t>ư</a:t>
            </a:r>
            <a:r>
              <a:rPr sz="1200" b="1" spc="-45" dirty="0" err="1" smtClean="0">
                <a:latin typeface="Times New Roman"/>
                <a:cs typeface="Times New Roman"/>
              </a:rPr>
              <a:t>ơng</a:t>
            </a:r>
            <a:r>
              <a:rPr sz="1200" b="1" spc="-45" dirty="0" smtClean="0">
                <a:latin typeface="Times New Roman"/>
                <a:cs typeface="Times New Roman"/>
              </a:rPr>
              <a:t> </a:t>
            </a:r>
            <a:r>
              <a:rPr sz="1200" b="1" spc="-5" dirty="0" err="1">
                <a:latin typeface="Times New Roman"/>
                <a:cs typeface="Times New Roman"/>
              </a:rPr>
              <a:t>tiện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spc="-55" dirty="0" smtClean="0">
                <a:latin typeface="Times New Roman"/>
                <a:cs typeface="Times New Roman"/>
              </a:rPr>
              <a:t>đ</a:t>
            </a:r>
            <a:r>
              <a:rPr lang="vi-VN" sz="1200" b="1" spc="-55" dirty="0" smtClean="0">
                <a:latin typeface="Times New Roman"/>
                <a:cs typeface="Times New Roman"/>
              </a:rPr>
              <a:t>ư</a:t>
            </a:r>
            <a:r>
              <a:rPr sz="1200" b="1" spc="-55" dirty="0" err="1" smtClean="0">
                <a:latin typeface="Times New Roman"/>
                <a:cs typeface="Times New Roman"/>
              </a:rPr>
              <a:t>ờng</a:t>
            </a:r>
            <a:r>
              <a:rPr sz="1200" b="1" spc="-55" dirty="0" smtClean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bộ; nhiệm vụ và quyền hạn </a:t>
            </a:r>
            <a:r>
              <a:rPr sz="1200" b="1" spc="-130" dirty="0">
                <a:latin typeface="Times New Roman"/>
                <a:cs typeface="Times New Roman"/>
              </a:rPr>
              <a:t>của  </a:t>
            </a:r>
            <a:r>
              <a:rPr sz="1200" b="1" dirty="0">
                <a:latin typeface="Times New Roman"/>
                <a:cs typeface="Times New Roman"/>
              </a:rPr>
              <a:t>thanh </a:t>
            </a:r>
            <a:r>
              <a:rPr sz="1200" b="1" spc="-5" dirty="0" err="1">
                <a:latin typeface="Times New Roman"/>
                <a:cs typeface="Times New Roman"/>
              </a:rPr>
              <a:t>tra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spc="-55" dirty="0" smtClean="0">
                <a:latin typeface="Times New Roman"/>
                <a:cs typeface="Times New Roman"/>
              </a:rPr>
              <a:t>đ</a:t>
            </a:r>
            <a:r>
              <a:rPr lang="vi-VN" sz="1200" b="1" spc="-55" dirty="0" smtClean="0">
                <a:latin typeface="Times New Roman"/>
                <a:cs typeface="Times New Roman"/>
              </a:rPr>
              <a:t>ư</a:t>
            </a:r>
            <a:r>
              <a:rPr sz="1200" b="1" spc="-55" dirty="0" err="1" smtClean="0">
                <a:latin typeface="Times New Roman"/>
                <a:cs typeface="Times New Roman"/>
              </a:rPr>
              <a:t>ờng</a:t>
            </a:r>
            <a:r>
              <a:rPr sz="1200" b="1" spc="-55" dirty="0" smtClean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bộ </a:t>
            </a:r>
            <a:r>
              <a:rPr sz="1200" b="1" spc="-5" dirty="0">
                <a:latin typeface="Times New Roman"/>
                <a:cs typeface="Times New Roman"/>
              </a:rPr>
              <a:t>khi </a:t>
            </a:r>
            <a:r>
              <a:rPr sz="1200" b="1" spc="-5" dirty="0" err="1">
                <a:latin typeface="Times New Roman"/>
                <a:cs typeface="Times New Roman"/>
              </a:rPr>
              <a:t>dừng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spc="-45" dirty="0" err="1" smtClean="0">
                <a:latin typeface="Times New Roman"/>
                <a:cs typeface="Times New Roman"/>
              </a:rPr>
              <a:t>ph</a:t>
            </a:r>
            <a:r>
              <a:rPr lang="vi-VN" sz="1200" b="1" spc="-45" dirty="0" smtClean="0">
                <a:latin typeface="Times New Roman"/>
                <a:cs typeface="Times New Roman"/>
              </a:rPr>
              <a:t>ư</a:t>
            </a:r>
            <a:r>
              <a:rPr sz="1200" b="1" spc="-45" dirty="0" err="1" smtClean="0">
                <a:latin typeface="Times New Roman"/>
                <a:cs typeface="Times New Roman"/>
              </a:rPr>
              <a:t>ơng</a:t>
            </a:r>
            <a:r>
              <a:rPr sz="1200" b="1" spc="55" dirty="0" smtClean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tiện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ts val="1290"/>
              </a:lnSpc>
            </a:pPr>
            <a:r>
              <a:rPr sz="1200" spc="-5" dirty="0">
                <a:latin typeface="Times New Roman"/>
                <a:cs typeface="Times New Roman"/>
              </a:rPr>
              <a:t>a)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Hiệu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lệnh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dừng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150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tiện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thực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hiện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thông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qua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tín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hiệu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lang="vi-VN" sz="1200" dirty="0">
                <a:latin typeface="Times New Roman"/>
                <a:cs typeface="Times New Roman"/>
              </a:rPr>
              <a:t>dừng</a:t>
            </a:r>
            <a:r>
              <a:rPr lang="vi-VN" sz="1200" spc="150" dirty="0">
                <a:latin typeface="Times New Roman"/>
                <a:cs typeface="Times New Roman"/>
              </a:rPr>
              <a:t> </a:t>
            </a:r>
            <a:r>
              <a:rPr lang="vi-VN" sz="1200" spc="-55" dirty="0">
                <a:latin typeface="Times New Roman"/>
                <a:cs typeface="Times New Roman"/>
              </a:rPr>
              <a:t>phương</a:t>
            </a:r>
            <a:r>
              <a:rPr lang="vi-VN" sz="1200" spc="150" dirty="0">
                <a:latin typeface="Times New Roman"/>
                <a:cs typeface="Times New Roman"/>
              </a:rPr>
              <a:t> </a:t>
            </a:r>
            <a:r>
              <a:rPr lang="vi-VN" sz="1200" spc="-5" dirty="0" smtClean="0">
                <a:latin typeface="Times New Roman"/>
                <a:cs typeface="Times New Roman"/>
              </a:rPr>
              <a:t>tiện</a:t>
            </a:r>
            <a:r>
              <a:rPr sz="1200" spc="-5" dirty="0" smtClean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bao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gồm:</a:t>
            </a:r>
            <a:endParaRPr sz="1200" dirty="0">
              <a:latin typeface="Times New Roman"/>
              <a:cs typeface="Times New Roman"/>
            </a:endParaRPr>
          </a:p>
          <a:p>
            <a:pPr marL="558165" indent="-89535">
              <a:lnSpc>
                <a:spcPct val="100000"/>
              </a:lnSpc>
              <a:spcBef>
                <a:spcPts val="540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Bằng </a:t>
            </a:r>
            <a:r>
              <a:rPr sz="1200" spc="5" dirty="0">
                <a:latin typeface="Times New Roman"/>
                <a:cs typeface="Times New Roman"/>
              </a:rPr>
              <a:t>gậy </a:t>
            </a:r>
            <a:r>
              <a:rPr sz="1200" spc="-5" dirty="0">
                <a:latin typeface="Times New Roman"/>
                <a:cs typeface="Times New Roman"/>
              </a:rPr>
              <a:t>chỉ </a:t>
            </a:r>
            <a:r>
              <a:rPr sz="1200" spc="5" dirty="0">
                <a:latin typeface="Times New Roman"/>
                <a:cs typeface="Times New Roman"/>
              </a:rPr>
              <a:t>huy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hoặc biển </a:t>
            </a:r>
            <a:r>
              <a:rPr sz="1200" spc="-5" dirty="0">
                <a:latin typeface="Times New Roman"/>
                <a:cs typeface="Times New Roman"/>
              </a:rPr>
              <a:t>hiệu </a:t>
            </a:r>
            <a:r>
              <a:rPr sz="1200" dirty="0">
                <a:latin typeface="Times New Roman"/>
                <a:cs typeface="Times New Roman"/>
              </a:rPr>
              <a:t>lệnh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STOP;</a:t>
            </a:r>
          </a:p>
          <a:p>
            <a:pPr marL="558165" indent="-89535">
              <a:lnSpc>
                <a:spcPct val="100000"/>
              </a:lnSpc>
              <a:spcBef>
                <a:spcPts val="540"/>
              </a:spcBef>
              <a:buChar char="-"/>
              <a:tabLst>
                <a:tab pos="558800" algn="l"/>
              </a:tabLst>
            </a:pPr>
            <a:r>
              <a:rPr sz="1200" dirty="0">
                <a:latin typeface="Times New Roman"/>
                <a:cs typeface="Times New Roman"/>
              </a:rPr>
              <a:t>Còi, loa pin </a:t>
            </a:r>
            <a:r>
              <a:rPr sz="1200" spc="-5" dirty="0">
                <a:latin typeface="Times New Roman"/>
                <a:cs typeface="Times New Roman"/>
              </a:rPr>
              <a:t>cầm tay, </a:t>
            </a:r>
            <a:r>
              <a:rPr sz="1200" dirty="0">
                <a:latin typeface="Times New Roman"/>
                <a:cs typeface="Times New Roman"/>
              </a:rPr>
              <a:t>loa </a:t>
            </a:r>
            <a:r>
              <a:rPr sz="1200" spc="-5" dirty="0">
                <a:latin typeface="Times New Roman"/>
                <a:cs typeface="Times New Roman"/>
              </a:rPr>
              <a:t>điện </a:t>
            </a:r>
            <a:r>
              <a:rPr sz="1200" spc="-10" dirty="0">
                <a:latin typeface="Times New Roman"/>
                <a:cs typeface="Times New Roman"/>
              </a:rPr>
              <a:t>gắn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1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tiện;</a:t>
            </a:r>
            <a:endParaRPr sz="1200" dirty="0">
              <a:latin typeface="Times New Roman"/>
              <a:cs typeface="Times New Roman"/>
            </a:endParaRPr>
          </a:p>
          <a:p>
            <a:pPr marL="558165" indent="-89535">
              <a:lnSpc>
                <a:spcPct val="100000"/>
              </a:lnSpc>
              <a:spcBef>
                <a:spcPts val="540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Barie </a:t>
            </a:r>
            <a:r>
              <a:rPr sz="1200" dirty="0">
                <a:latin typeface="Times New Roman"/>
                <a:cs typeface="Times New Roman"/>
              </a:rPr>
              <a:t>hoặc </a:t>
            </a:r>
            <a:r>
              <a:rPr sz="1200" spc="-5" dirty="0">
                <a:latin typeface="Times New Roman"/>
                <a:cs typeface="Times New Roman"/>
              </a:rPr>
              <a:t>rào chắn.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39</a:t>
            </a:fld>
            <a:endParaRPr spc="-35" dirty="0"/>
          </a:p>
        </p:txBody>
      </p:sp>
      <p:sp>
        <p:nvSpPr>
          <p:cNvPr id="2" name="object 2"/>
          <p:cNvSpPr txBox="1"/>
          <p:nvPr/>
        </p:nvSpPr>
        <p:spPr>
          <a:xfrm>
            <a:off x="1247952" y="872997"/>
            <a:ext cx="5609590" cy="9330118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8890" indent="456565" algn="just">
              <a:lnSpc>
                <a:spcPts val="1380"/>
              </a:lnSpc>
              <a:spcBef>
                <a:spcPts val="195"/>
              </a:spcBef>
            </a:pPr>
            <a:r>
              <a:rPr sz="1200" spc="-5" dirty="0">
                <a:latin typeface="Times New Roman"/>
                <a:cs typeface="Times New Roman"/>
              </a:rPr>
              <a:t>a) Hiệu </a:t>
            </a:r>
            <a:r>
              <a:rPr sz="1200" dirty="0">
                <a:latin typeface="Times New Roman"/>
                <a:cs typeface="Times New Roman"/>
              </a:rPr>
              <a:t>lệnh </a:t>
            </a:r>
            <a:r>
              <a:rPr sz="1200" dirty="0" err="1">
                <a:latin typeface="Times New Roman"/>
                <a:cs typeface="Times New Roman"/>
              </a:rPr>
              <a:t>dừng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bằng </a:t>
            </a:r>
            <a:r>
              <a:rPr sz="1200" spc="5" dirty="0">
                <a:latin typeface="Times New Roman"/>
                <a:cs typeface="Times New Roman"/>
              </a:rPr>
              <a:t>gậy </a:t>
            </a:r>
            <a:r>
              <a:rPr sz="1200" spc="-5" dirty="0">
                <a:latin typeface="Times New Roman"/>
                <a:cs typeface="Times New Roman"/>
              </a:rPr>
              <a:t>chỉ </a:t>
            </a:r>
            <a:r>
              <a:rPr sz="1200" dirty="0">
                <a:latin typeface="Times New Roman"/>
                <a:cs typeface="Times New Roman"/>
              </a:rPr>
              <a:t>huy giao thông hoặc biển hiệu </a:t>
            </a:r>
            <a:r>
              <a:rPr sz="1200" spc="-50" dirty="0">
                <a:latin typeface="Times New Roman"/>
                <a:cs typeface="Times New Roman"/>
              </a:rPr>
              <a:t>lệnh  </a:t>
            </a:r>
            <a:r>
              <a:rPr sz="1200" dirty="0">
                <a:latin typeface="Times New Roman"/>
                <a:cs typeface="Times New Roman"/>
              </a:rPr>
              <a:t>STOP khi </a:t>
            </a:r>
            <a:r>
              <a:rPr sz="1200" spc="-5" dirty="0">
                <a:latin typeface="Times New Roman"/>
                <a:cs typeface="Times New Roman"/>
              </a:rPr>
              <a:t>Thanh </a:t>
            </a:r>
            <a:r>
              <a:rPr sz="1200" dirty="0">
                <a:latin typeface="Times New Roman"/>
                <a:cs typeface="Times New Roman"/>
              </a:rPr>
              <a:t>tra viên </a:t>
            </a:r>
            <a:r>
              <a:rPr sz="1200" spc="-5" dirty="0">
                <a:latin typeface="Times New Roman"/>
                <a:cs typeface="Times New Roman"/>
              </a:rPr>
              <a:t>đứng </a:t>
            </a:r>
            <a:r>
              <a:rPr sz="1200" dirty="0" err="1">
                <a:latin typeface="Times New Roman"/>
                <a:cs typeface="Times New Roman"/>
              </a:rPr>
              <a:t>trên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: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ts val="1380"/>
              </a:lnSpc>
              <a:spcBef>
                <a:spcPts val="600"/>
              </a:spcBef>
              <a:buChar char="-"/>
              <a:tabLst>
                <a:tab pos="563245" algn="l"/>
              </a:tabLst>
            </a:pPr>
            <a:r>
              <a:rPr sz="1200" spc="-5" dirty="0">
                <a:latin typeface="Times New Roman"/>
                <a:cs typeface="Times New Roman"/>
              </a:rPr>
              <a:t>Thanh </a:t>
            </a:r>
            <a:r>
              <a:rPr sz="1200" dirty="0">
                <a:latin typeface="Times New Roman"/>
                <a:cs typeface="Times New Roman"/>
              </a:rPr>
              <a:t>tra viên đứng nghiêm tại vị trí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toàn </a:t>
            </a:r>
            <a:r>
              <a:rPr sz="1200" dirty="0" err="1">
                <a:latin typeface="Times New Roman"/>
                <a:cs typeface="Times New Roman"/>
              </a:rPr>
              <a:t>và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dirty="0" err="1">
                <a:latin typeface="Times New Roman"/>
                <a:cs typeface="Times New Roman"/>
              </a:rPr>
              <a:t>khiển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spc="-200" dirty="0">
                <a:latin typeface="Times New Roman"/>
                <a:cs typeface="Times New Roman"/>
              </a:rPr>
              <a:t>có  </a:t>
            </a:r>
            <a:r>
              <a:rPr sz="1200" dirty="0">
                <a:latin typeface="Times New Roman"/>
                <a:cs typeface="Times New Roman"/>
              </a:rPr>
              <a:t>thể </a:t>
            </a:r>
            <a:r>
              <a:rPr sz="1200" spc="-5" dirty="0">
                <a:latin typeface="Times New Roman"/>
                <a:cs typeface="Times New Roman"/>
              </a:rPr>
              <a:t>quan </a:t>
            </a:r>
            <a:r>
              <a:rPr sz="1200" dirty="0" err="1">
                <a:latin typeface="Times New Roman"/>
                <a:cs typeface="Times New Roman"/>
              </a:rPr>
              <a:t>sát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ợc</a:t>
            </a:r>
            <a:r>
              <a:rPr sz="1200" spc="-65" dirty="0">
                <a:latin typeface="Times New Roman"/>
                <a:cs typeface="Times New Roman"/>
              </a:rPr>
              <a:t>, </a:t>
            </a:r>
            <a:r>
              <a:rPr sz="1200" dirty="0" err="1">
                <a:latin typeface="Times New Roman"/>
                <a:cs typeface="Times New Roman"/>
              </a:rPr>
              <a:t>mặt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về </a:t>
            </a:r>
            <a:r>
              <a:rPr sz="1200" dirty="0" err="1">
                <a:latin typeface="Times New Roman"/>
                <a:cs typeface="Times New Roman"/>
              </a:rPr>
              <a:t>phía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tiện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dấu hiệu vi </a:t>
            </a:r>
            <a:r>
              <a:rPr sz="1200" spc="-5" dirty="0" err="1" smtClean="0">
                <a:latin typeface="Times New Roman"/>
                <a:cs typeface="Times New Roman"/>
              </a:rPr>
              <a:t>phạm</a:t>
            </a:r>
            <a:r>
              <a:rPr sz="1200" spc="-5" dirty="0" smtClean="0">
                <a:latin typeface="Times New Roman"/>
                <a:cs typeface="Times New Roman"/>
              </a:rPr>
              <a:t>,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tay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phải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cầm </a:t>
            </a:r>
            <a:r>
              <a:rPr sz="1200" dirty="0">
                <a:latin typeface="Times New Roman"/>
                <a:cs typeface="Times New Roman"/>
              </a:rPr>
              <a:t>gậy </a:t>
            </a:r>
            <a:r>
              <a:rPr sz="1200" spc="-5" dirty="0">
                <a:latin typeface="Times New Roman"/>
                <a:cs typeface="Times New Roman"/>
              </a:rPr>
              <a:t>chỉ </a:t>
            </a:r>
            <a:r>
              <a:rPr sz="1200" spc="5" dirty="0">
                <a:latin typeface="Times New Roman"/>
                <a:cs typeface="Times New Roman"/>
              </a:rPr>
              <a:t>huy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(hoặc biển hiệu lệnh STOP) </a:t>
            </a:r>
            <a:r>
              <a:rPr sz="1200" dirty="0" err="1">
                <a:latin typeface="Times New Roman"/>
                <a:cs typeface="Times New Roman"/>
              </a:rPr>
              <a:t>theo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song song </a:t>
            </a:r>
            <a:r>
              <a:rPr sz="1200" spc="-40" dirty="0">
                <a:latin typeface="Times New Roman"/>
                <a:cs typeface="Times New Roman"/>
              </a:rPr>
              <a:t>với  </a:t>
            </a:r>
            <a:r>
              <a:rPr sz="1200" dirty="0">
                <a:latin typeface="Times New Roman"/>
                <a:cs typeface="Times New Roman"/>
              </a:rPr>
              <a:t>mặt </a:t>
            </a:r>
            <a:r>
              <a:rPr sz="1200" spc="-5" dirty="0">
                <a:latin typeface="Times New Roman"/>
                <a:cs typeface="Times New Roman"/>
              </a:rPr>
              <a:t>đất, </a:t>
            </a:r>
            <a:r>
              <a:rPr sz="1200" dirty="0">
                <a:latin typeface="Times New Roman"/>
                <a:cs typeface="Times New Roman"/>
              </a:rPr>
              <a:t>lòng </a:t>
            </a:r>
            <a:r>
              <a:rPr sz="1200" spc="-5" dirty="0">
                <a:latin typeface="Times New Roman"/>
                <a:cs typeface="Times New Roman"/>
              </a:rPr>
              <a:t>bàn </a:t>
            </a:r>
            <a:r>
              <a:rPr sz="1200" dirty="0">
                <a:latin typeface="Times New Roman"/>
                <a:cs typeface="Times New Roman"/>
              </a:rPr>
              <a:t>tay </a:t>
            </a:r>
            <a:r>
              <a:rPr sz="1200" spc="-5" dirty="0">
                <a:latin typeface="Times New Roman"/>
                <a:cs typeface="Times New Roman"/>
              </a:rPr>
              <a:t>giữ cho </a:t>
            </a:r>
            <a:r>
              <a:rPr sz="1200" dirty="0">
                <a:latin typeface="Times New Roman"/>
                <a:cs typeface="Times New Roman"/>
              </a:rPr>
              <a:t>gậy </a:t>
            </a:r>
            <a:r>
              <a:rPr sz="1200" spc="-5" dirty="0">
                <a:latin typeface="Times New Roman"/>
                <a:cs typeface="Times New Roman"/>
              </a:rPr>
              <a:t>chỉ </a:t>
            </a:r>
            <a:r>
              <a:rPr sz="1200" spc="5" dirty="0">
                <a:latin typeface="Times New Roman"/>
                <a:cs typeface="Times New Roman"/>
              </a:rPr>
              <a:t>huy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(hoặc </a:t>
            </a:r>
            <a:r>
              <a:rPr sz="1200" spc="-5" dirty="0">
                <a:latin typeface="Times New Roman"/>
                <a:cs typeface="Times New Roman"/>
              </a:rPr>
              <a:t>cán </a:t>
            </a:r>
            <a:r>
              <a:rPr sz="1200" dirty="0">
                <a:latin typeface="Times New Roman"/>
                <a:cs typeface="Times New Roman"/>
              </a:rPr>
              <a:t>vợt biển hiệu lệnh STOP) ở  vị trí </a:t>
            </a:r>
            <a:r>
              <a:rPr sz="1200" spc="-5" dirty="0">
                <a:latin typeface="Times New Roman"/>
                <a:cs typeface="Times New Roman"/>
              </a:rPr>
              <a:t>thẳng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đứng.</a:t>
            </a:r>
            <a:endParaRPr sz="1200" dirty="0">
              <a:latin typeface="Times New Roman"/>
              <a:cs typeface="Times New Roman"/>
            </a:endParaRPr>
          </a:p>
          <a:p>
            <a:pPr marL="12700" marR="6985" indent="456565" algn="just">
              <a:lnSpc>
                <a:spcPts val="1380"/>
              </a:lnSpc>
              <a:spcBef>
                <a:spcPts val="600"/>
              </a:spcBef>
              <a:buChar char="-"/>
              <a:tabLst>
                <a:tab pos="578485" algn="l"/>
              </a:tabLst>
            </a:pP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dirty="0" err="1">
                <a:latin typeface="Times New Roman"/>
                <a:cs typeface="Times New Roman"/>
              </a:rPr>
              <a:t>khiển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spc="-5" dirty="0" err="1">
                <a:latin typeface="Times New Roman"/>
                <a:cs typeface="Times New Roman"/>
              </a:rPr>
              <a:t>nhận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tín hiệu </a:t>
            </a:r>
            <a:r>
              <a:rPr sz="1200" spc="-5" dirty="0">
                <a:latin typeface="Times New Roman"/>
                <a:cs typeface="Times New Roman"/>
              </a:rPr>
              <a:t>phải giảm </a:t>
            </a:r>
            <a:r>
              <a:rPr sz="1200" dirty="0">
                <a:latin typeface="Times New Roman"/>
                <a:cs typeface="Times New Roman"/>
              </a:rPr>
              <a:t>tốc độ, </a:t>
            </a:r>
            <a:r>
              <a:rPr sz="1200" dirty="0" err="1" smtClean="0">
                <a:latin typeface="Times New Roman"/>
                <a:cs typeface="Times New Roman"/>
              </a:rPr>
              <a:t>đồng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thời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tuân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" dirty="0" err="1">
                <a:latin typeface="Times New Roman"/>
                <a:cs typeface="Times New Roman"/>
              </a:rPr>
              <a:t>sự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dẫn </a:t>
            </a:r>
            <a:r>
              <a:rPr sz="1200" dirty="0">
                <a:latin typeface="Times New Roman"/>
                <a:cs typeface="Times New Roman"/>
              </a:rPr>
              <a:t>của </a:t>
            </a:r>
            <a:r>
              <a:rPr sz="1200" spc="-5" dirty="0">
                <a:latin typeface="Times New Roman"/>
                <a:cs typeface="Times New Roman"/>
              </a:rPr>
              <a:t>Thanh </a:t>
            </a:r>
            <a:r>
              <a:rPr sz="1200" dirty="0">
                <a:latin typeface="Times New Roman"/>
                <a:cs typeface="Times New Roman"/>
              </a:rPr>
              <a:t>tra viên đỗ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vào </a:t>
            </a:r>
            <a:r>
              <a:rPr sz="1200" dirty="0">
                <a:latin typeface="Times New Roman"/>
                <a:cs typeface="Times New Roman"/>
              </a:rPr>
              <a:t>vị trí phù hợp và </a:t>
            </a:r>
            <a:r>
              <a:rPr sz="1200" spc="-5" dirty="0">
                <a:latin typeface="Times New Roman"/>
                <a:cs typeface="Times New Roman"/>
              </a:rPr>
              <a:t>an toàn </a:t>
            </a:r>
            <a:r>
              <a:rPr sz="1200" dirty="0">
                <a:latin typeface="Times New Roman"/>
                <a:cs typeface="Times New Roman"/>
              </a:rPr>
              <a:t>để thực </a:t>
            </a:r>
            <a:r>
              <a:rPr sz="1200" spc="-55" dirty="0">
                <a:latin typeface="Times New Roman"/>
                <a:cs typeface="Times New Roman"/>
              </a:rPr>
              <a:t>hiện  </a:t>
            </a:r>
            <a:r>
              <a:rPr sz="1200" dirty="0">
                <a:latin typeface="Times New Roman"/>
                <a:cs typeface="Times New Roman"/>
              </a:rPr>
              <a:t>việc kiểm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tra.</a:t>
            </a:r>
            <a:endParaRPr sz="1200" dirty="0">
              <a:latin typeface="Times New Roman"/>
              <a:cs typeface="Times New Roman"/>
            </a:endParaRPr>
          </a:p>
          <a:p>
            <a:pPr marL="12700" marR="10795" indent="456565" algn="just">
              <a:lnSpc>
                <a:spcPts val="138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c) Hiệu </a:t>
            </a:r>
            <a:r>
              <a:rPr sz="1200" dirty="0">
                <a:latin typeface="Times New Roman"/>
                <a:cs typeface="Times New Roman"/>
              </a:rPr>
              <a:t>lệnh </a:t>
            </a:r>
            <a:r>
              <a:rPr sz="1200" dirty="0" err="1">
                <a:latin typeface="Times New Roman"/>
                <a:cs typeface="Times New Roman"/>
              </a:rPr>
              <a:t>dừng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bằng </a:t>
            </a:r>
            <a:r>
              <a:rPr sz="1200" spc="5" dirty="0">
                <a:latin typeface="Times New Roman"/>
                <a:cs typeface="Times New Roman"/>
              </a:rPr>
              <a:t>gậy </a:t>
            </a:r>
            <a:r>
              <a:rPr sz="1200" spc="-5" dirty="0">
                <a:latin typeface="Times New Roman"/>
                <a:cs typeface="Times New Roman"/>
              </a:rPr>
              <a:t>chỉ </a:t>
            </a:r>
            <a:r>
              <a:rPr sz="1200" dirty="0">
                <a:latin typeface="Times New Roman"/>
                <a:cs typeface="Times New Roman"/>
              </a:rPr>
              <a:t>huy giao thông hoặc biển hiệu </a:t>
            </a:r>
            <a:r>
              <a:rPr sz="1200" spc="-50" dirty="0">
                <a:latin typeface="Times New Roman"/>
                <a:cs typeface="Times New Roman"/>
              </a:rPr>
              <a:t>lệnh  </a:t>
            </a:r>
            <a:r>
              <a:rPr sz="1200" dirty="0">
                <a:latin typeface="Times New Roman"/>
                <a:cs typeface="Times New Roman"/>
              </a:rPr>
              <a:t>STOP khi </a:t>
            </a:r>
            <a:r>
              <a:rPr sz="1200" spc="-5" dirty="0">
                <a:latin typeface="Times New Roman"/>
                <a:cs typeface="Times New Roman"/>
              </a:rPr>
              <a:t>Thanh </a:t>
            </a:r>
            <a:r>
              <a:rPr sz="1200" dirty="0">
                <a:latin typeface="Times New Roman"/>
                <a:cs typeface="Times New Roman"/>
              </a:rPr>
              <a:t>tra viên </a:t>
            </a:r>
            <a:r>
              <a:rPr sz="1200" spc="-5" dirty="0">
                <a:latin typeface="Times New Roman"/>
                <a:cs typeface="Times New Roman"/>
              </a:rPr>
              <a:t>ngồi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giao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thông:</a:t>
            </a:r>
          </a:p>
          <a:p>
            <a:pPr marL="12700" marR="6350" indent="456565" algn="just">
              <a:lnSpc>
                <a:spcPts val="1380"/>
              </a:lnSpc>
              <a:spcBef>
                <a:spcPts val="605"/>
              </a:spcBef>
              <a:buChar char="-"/>
              <a:tabLst>
                <a:tab pos="570865" algn="l"/>
              </a:tabLst>
            </a:pPr>
            <a:r>
              <a:rPr sz="1200" spc="-5" dirty="0">
                <a:latin typeface="Times New Roman"/>
                <a:cs typeface="Times New Roman"/>
              </a:rPr>
              <a:t>Thanh </a:t>
            </a:r>
            <a:r>
              <a:rPr sz="1200" dirty="0">
                <a:latin typeface="Times New Roman"/>
                <a:cs typeface="Times New Roman"/>
              </a:rPr>
              <a:t>tra viên cầm </a:t>
            </a:r>
            <a:r>
              <a:rPr sz="1200" spc="-5" dirty="0">
                <a:latin typeface="Times New Roman"/>
                <a:cs typeface="Times New Roman"/>
              </a:rPr>
              <a:t>gậy </a:t>
            </a:r>
            <a:r>
              <a:rPr sz="1200" dirty="0">
                <a:latin typeface="Times New Roman"/>
                <a:cs typeface="Times New Roman"/>
              </a:rPr>
              <a:t>chỉ </a:t>
            </a:r>
            <a:r>
              <a:rPr sz="1200" spc="5" dirty="0">
                <a:latin typeface="Times New Roman"/>
                <a:cs typeface="Times New Roman"/>
              </a:rPr>
              <a:t>huy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hoặc biển hiệu lệnh STOP </a:t>
            </a:r>
            <a:r>
              <a:rPr sz="1200" spc="-110" dirty="0" smtClean="0">
                <a:latin typeface="Times New Roman"/>
                <a:cs typeface="Times New Roman"/>
              </a:rPr>
              <a:t>đ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a </a:t>
            </a:r>
            <a:r>
              <a:rPr sz="1200" spc="-40" dirty="0">
                <a:latin typeface="Times New Roman"/>
                <a:cs typeface="Times New Roman"/>
              </a:rPr>
              <a:t>sang  </a:t>
            </a:r>
            <a:r>
              <a:rPr sz="1200" spc="-5" dirty="0">
                <a:latin typeface="Times New Roman"/>
                <a:cs typeface="Times New Roman"/>
              </a:rPr>
              <a:t>ngang </a:t>
            </a:r>
            <a:r>
              <a:rPr sz="1200" dirty="0" err="1">
                <a:latin typeface="Times New Roman"/>
                <a:cs typeface="Times New Roman"/>
              </a:rPr>
              <a:t>phía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có dấu </a:t>
            </a:r>
            <a:r>
              <a:rPr sz="1200" dirty="0">
                <a:latin typeface="Times New Roman"/>
                <a:cs typeface="Times New Roman"/>
              </a:rPr>
              <a:t>hiệu vi </a:t>
            </a:r>
            <a:r>
              <a:rPr sz="1200" spc="-5" dirty="0">
                <a:latin typeface="Times New Roman"/>
                <a:cs typeface="Times New Roman"/>
              </a:rPr>
              <a:t>phạm </a:t>
            </a:r>
            <a:r>
              <a:rPr sz="1200" dirty="0" err="1">
                <a:latin typeface="Times New Roman"/>
                <a:cs typeface="Times New Roman"/>
              </a:rPr>
              <a:t>để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dirty="0" err="1">
                <a:latin typeface="Times New Roman"/>
                <a:cs typeface="Times New Roman"/>
              </a:rPr>
              <a:t>khiển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thể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nhìn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thấy</a:t>
            </a:r>
            <a:r>
              <a:rPr sz="1200" spc="-5" dirty="0">
                <a:latin typeface="Times New Roman"/>
                <a:cs typeface="Times New Roman"/>
              </a:rPr>
              <a:t>.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hợp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của Thanh </a:t>
            </a:r>
            <a:r>
              <a:rPr sz="1200" dirty="0" err="1">
                <a:latin typeface="Times New Roman"/>
                <a:cs typeface="Times New Roman"/>
              </a:rPr>
              <a:t>tra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đi cùng </a:t>
            </a:r>
            <a:r>
              <a:rPr sz="1200" spc="-5" dirty="0">
                <a:latin typeface="Times New Roman"/>
                <a:cs typeface="Times New Roman"/>
              </a:rPr>
              <a:t>chiều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dirty="0" err="1">
                <a:latin typeface="Times New Roman"/>
                <a:cs typeface="Times New Roman"/>
              </a:rPr>
              <a:t>phía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sau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phương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tiện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dấu hiệu vi phạm, thanh tra viên dùng loa </a:t>
            </a:r>
            <a:r>
              <a:rPr sz="1200" spc="-10" dirty="0">
                <a:latin typeface="Times New Roman"/>
                <a:cs typeface="Times New Roman"/>
              </a:rPr>
              <a:t>yêu </a:t>
            </a:r>
            <a:r>
              <a:rPr sz="1200" spc="-5" dirty="0" err="1">
                <a:latin typeface="Times New Roman"/>
                <a:cs typeface="Times New Roman"/>
              </a:rPr>
              <a:t>cầu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dirty="0" err="1">
                <a:latin typeface="Times New Roman"/>
                <a:cs typeface="Times New Roman"/>
              </a:rPr>
              <a:t>khiển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100" dirty="0">
                <a:latin typeface="Times New Roman"/>
                <a:cs typeface="Times New Roman"/>
              </a:rPr>
              <a:t>tiện  </a:t>
            </a:r>
            <a:r>
              <a:rPr sz="1200" dirty="0">
                <a:latin typeface="Times New Roman"/>
                <a:cs typeface="Times New Roman"/>
              </a:rPr>
              <a:t>dừng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lại.</a:t>
            </a:r>
          </a:p>
          <a:p>
            <a:pPr marL="12700" marR="5080" indent="456565" algn="just">
              <a:lnSpc>
                <a:spcPts val="1380"/>
              </a:lnSpc>
              <a:spcBef>
                <a:spcPts val="595"/>
              </a:spcBef>
              <a:buChar char="-"/>
              <a:tabLst>
                <a:tab pos="567690" algn="l"/>
              </a:tabLst>
            </a:pP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dirty="0" err="1">
                <a:latin typeface="Times New Roman"/>
                <a:cs typeface="Times New Roman"/>
              </a:rPr>
              <a:t>khiển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tiện </a:t>
            </a:r>
            <a:r>
              <a:rPr sz="1200" dirty="0" err="1">
                <a:latin typeface="Times New Roman"/>
                <a:cs typeface="Times New Roman"/>
              </a:rPr>
              <a:t>nhận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tín </a:t>
            </a:r>
            <a:r>
              <a:rPr sz="1200" dirty="0">
                <a:latin typeface="Times New Roman"/>
                <a:cs typeface="Times New Roman"/>
              </a:rPr>
              <a:t>hiệu phải </a:t>
            </a:r>
            <a:r>
              <a:rPr sz="1200" spc="-5" dirty="0">
                <a:latin typeface="Times New Roman"/>
                <a:cs typeface="Times New Roman"/>
              </a:rPr>
              <a:t>giảm </a:t>
            </a:r>
            <a:r>
              <a:rPr sz="1200" dirty="0">
                <a:latin typeface="Times New Roman"/>
                <a:cs typeface="Times New Roman"/>
              </a:rPr>
              <a:t>tốc </a:t>
            </a:r>
            <a:r>
              <a:rPr sz="1200" dirty="0" err="1">
                <a:latin typeface="Times New Roman"/>
                <a:cs typeface="Times New Roman"/>
              </a:rPr>
              <a:t>độ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và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dừng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lại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vào </a:t>
            </a:r>
            <a:r>
              <a:rPr sz="1200" dirty="0">
                <a:latin typeface="Times New Roman"/>
                <a:cs typeface="Times New Roman"/>
              </a:rPr>
              <a:t>vị trí </a:t>
            </a:r>
            <a:r>
              <a:rPr sz="1200" dirty="0" err="1">
                <a:latin typeface="Times New Roman"/>
                <a:cs typeface="Times New Roman"/>
              </a:rPr>
              <a:t>theo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dẫn của Thanh </a:t>
            </a:r>
            <a:r>
              <a:rPr sz="1200" dirty="0" err="1">
                <a:latin typeface="Times New Roman"/>
                <a:cs typeface="Times New Roman"/>
              </a:rPr>
              <a:t>tra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đỗ </a:t>
            </a:r>
            <a:r>
              <a:rPr sz="1200" spc="-5" dirty="0">
                <a:latin typeface="Times New Roman"/>
                <a:cs typeface="Times New Roman"/>
              </a:rPr>
              <a:t>vào </a:t>
            </a:r>
            <a:r>
              <a:rPr sz="1200" dirty="0">
                <a:latin typeface="Times New Roman"/>
                <a:cs typeface="Times New Roman"/>
              </a:rPr>
              <a:t>vị trí </a:t>
            </a:r>
            <a:r>
              <a:rPr sz="1200" spc="-5" dirty="0">
                <a:latin typeface="Times New Roman"/>
                <a:cs typeface="Times New Roman"/>
              </a:rPr>
              <a:t>thích </a:t>
            </a:r>
            <a:r>
              <a:rPr sz="1200" dirty="0">
                <a:latin typeface="Times New Roman"/>
                <a:cs typeface="Times New Roman"/>
              </a:rPr>
              <a:t>hợp </a:t>
            </a:r>
            <a:r>
              <a:rPr sz="1200" dirty="0" err="1">
                <a:latin typeface="Times New Roman"/>
                <a:cs typeface="Times New Roman"/>
              </a:rPr>
              <a:t>để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thực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hiện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việc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kiểm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tra.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 marL="271780" lvl="1" indent="-259079">
              <a:lnSpc>
                <a:spcPct val="100000"/>
              </a:lnSpc>
              <a:spcBef>
                <a:spcPts val="1005"/>
              </a:spcBef>
              <a:buAutoNum type="arabicPeriod" startAt="3"/>
              <a:tabLst>
                <a:tab pos="271780" algn="l"/>
              </a:tabLst>
            </a:pPr>
            <a:r>
              <a:rPr sz="1200" spc="-10" dirty="0">
                <a:latin typeface="Times New Roman"/>
                <a:cs typeface="Times New Roman"/>
              </a:rPr>
              <a:t>HIỆU </a:t>
            </a:r>
            <a:r>
              <a:rPr sz="1200" spc="-15" dirty="0">
                <a:latin typeface="Times New Roman"/>
                <a:cs typeface="Times New Roman"/>
              </a:rPr>
              <a:t>LỰC </a:t>
            </a:r>
            <a:r>
              <a:rPr sz="1200" spc="-10" dirty="0">
                <a:latin typeface="Times New Roman"/>
                <a:cs typeface="Times New Roman"/>
              </a:rPr>
              <a:t>CỦA </a:t>
            </a:r>
            <a:r>
              <a:rPr sz="1200" spc="-10" dirty="0" smtClean="0">
                <a:latin typeface="Times New Roman"/>
                <a:cs typeface="Times New Roman"/>
              </a:rPr>
              <a:t>NG</a:t>
            </a:r>
            <a:r>
              <a:rPr lang="vi-VN" sz="1200" spc="-10" dirty="0" smtClean="0">
                <a:latin typeface="Times New Roman"/>
                <a:cs typeface="Times New Roman"/>
              </a:rPr>
              <a:t>Ư</a:t>
            </a:r>
            <a:r>
              <a:rPr sz="1200" spc="-10" dirty="0" smtClean="0">
                <a:latin typeface="Times New Roman"/>
                <a:cs typeface="Times New Roman"/>
              </a:rPr>
              <a:t>ỜI </a:t>
            </a:r>
            <a:r>
              <a:rPr sz="1200" spc="-10" dirty="0">
                <a:latin typeface="Times New Roman"/>
                <a:cs typeface="Times New Roman"/>
              </a:rPr>
              <a:t>ĐIỀU KHIỂN GIAO</a:t>
            </a:r>
            <a:r>
              <a:rPr sz="1200" spc="-114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THÔNG</a:t>
            </a:r>
            <a:endParaRPr sz="1200" dirty="0">
              <a:latin typeface="Times New Roman"/>
              <a:cs typeface="Times New Roman"/>
            </a:endParaRPr>
          </a:p>
          <a:p>
            <a:pPr marL="12700" marR="10795" indent="456565" algn="just">
              <a:lnSpc>
                <a:spcPts val="1380"/>
              </a:lnSpc>
              <a:spcBef>
                <a:spcPts val="830"/>
              </a:spcBef>
            </a:pPr>
            <a:r>
              <a:rPr sz="1200" spc="-5" dirty="0">
                <a:latin typeface="Times New Roman"/>
                <a:cs typeface="Times New Roman"/>
              </a:rPr>
              <a:t>Tất cả các </a:t>
            </a:r>
            <a:r>
              <a:rPr sz="1200" dirty="0">
                <a:latin typeface="Times New Roman"/>
                <a:cs typeface="Times New Roman"/>
              </a:rPr>
              <a:t>lái xe,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bộ </a:t>
            </a:r>
            <a:r>
              <a:rPr sz="1200" spc="-5" dirty="0">
                <a:latin typeface="Times New Roman"/>
                <a:cs typeface="Times New Roman"/>
              </a:rPr>
              <a:t>đều phải chấp hành nghiêm chỉnh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dirty="0" err="1">
                <a:latin typeface="Times New Roman"/>
                <a:cs typeface="Times New Roman"/>
              </a:rPr>
              <a:t>lệnh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của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người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điều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khiển </a:t>
            </a:r>
            <a:r>
              <a:rPr sz="1200" spc="-5" dirty="0">
                <a:latin typeface="Times New Roman"/>
                <a:cs typeface="Times New Roman"/>
              </a:rPr>
              <a:t>giao thông, </a:t>
            </a:r>
            <a:r>
              <a:rPr sz="1200" dirty="0">
                <a:latin typeface="Times New Roman"/>
                <a:cs typeface="Times New Roman"/>
              </a:rPr>
              <a:t>kể </a:t>
            </a:r>
            <a:r>
              <a:rPr sz="1200" spc="-5" dirty="0">
                <a:latin typeface="Times New Roman"/>
                <a:cs typeface="Times New Roman"/>
              </a:rPr>
              <a:t>cả </a:t>
            </a:r>
            <a:r>
              <a:rPr sz="1200" dirty="0" err="1">
                <a:latin typeface="Times New Roman"/>
                <a:cs typeface="Times New Roman"/>
              </a:rPr>
              <a:t>trong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hiệu lệnh </a:t>
            </a:r>
            <a:r>
              <a:rPr sz="1200" spc="-5" dirty="0">
                <a:latin typeface="Times New Roman"/>
                <a:cs typeface="Times New Roman"/>
              </a:rPr>
              <a:t>trái </a:t>
            </a:r>
            <a:r>
              <a:rPr sz="1200" dirty="0">
                <a:latin typeface="Times New Roman"/>
                <a:cs typeface="Times New Roman"/>
              </a:rPr>
              <a:t>với tín hiệu </a:t>
            </a:r>
            <a:r>
              <a:rPr sz="1200" spc="-5" dirty="0">
                <a:latin typeface="Times New Roman"/>
                <a:cs typeface="Times New Roman"/>
              </a:rPr>
              <a:t>của đèn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spc="-40" dirty="0">
                <a:latin typeface="Times New Roman"/>
                <a:cs typeface="Times New Roman"/>
              </a:rPr>
              <a:t>khiển  </a:t>
            </a:r>
            <a:r>
              <a:rPr sz="1200" spc="-5" dirty="0">
                <a:latin typeface="Times New Roman"/>
                <a:cs typeface="Times New Roman"/>
              </a:rPr>
              <a:t>giao thông, </a:t>
            </a:r>
            <a:r>
              <a:rPr sz="1200" dirty="0">
                <a:latin typeface="Times New Roman"/>
                <a:cs typeface="Times New Roman"/>
              </a:rPr>
              <a:t>biển báo hiệu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dirty="0">
                <a:latin typeface="Times New Roman"/>
                <a:cs typeface="Times New Roman"/>
              </a:rPr>
              <a:t>vạch </a:t>
            </a:r>
            <a:r>
              <a:rPr sz="1200" dirty="0" err="1">
                <a:latin typeface="Times New Roman"/>
                <a:cs typeface="Times New Roman"/>
              </a:rPr>
              <a:t>kẻ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000" dirty="0">
              <a:latin typeface="Times New Roman"/>
              <a:cs typeface="Times New Roman"/>
            </a:endParaRPr>
          </a:p>
          <a:p>
            <a:pPr marL="279400" lvl="1" indent="-266700">
              <a:lnSpc>
                <a:spcPct val="100000"/>
              </a:lnSpc>
              <a:buAutoNum type="arabicPeriod" startAt="4"/>
              <a:tabLst>
                <a:tab pos="279400" algn="l"/>
              </a:tabLst>
            </a:pPr>
            <a:r>
              <a:rPr sz="1200" spc="-5" dirty="0">
                <a:latin typeface="Times New Roman"/>
                <a:cs typeface="Times New Roman"/>
              </a:rPr>
              <a:t>ĐIỀU KHIỂN </a:t>
            </a:r>
            <a:r>
              <a:rPr sz="1200" dirty="0">
                <a:latin typeface="Times New Roman"/>
                <a:cs typeface="Times New Roman"/>
              </a:rPr>
              <a:t>GIAO </a:t>
            </a:r>
            <a:r>
              <a:rPr sz="1200" spc="-5" dirty="0">
                <a:latin typeface="Times New Roman"/>
                <a:cs typeface="Times New Roman"/>
              </a:rPr>
              <a:t>THÔNG BẰNG TÍN HIỆU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ĐÈN</a:t>
            </a:r>
            <a:endParaRPr sz="1200" dirty="0">
              <a:latin typeface="Times New Roman"/>
              <a:cs typeface="Times New Roman"/>
            </a:endParaRPr>
          </a:p>
          <a:p>
            <a:pPr marL="393700" lvl="2" indent="-381000">
              <a:lnSpc>
                <a:spcPct val="100000"/>
              </a:lnSpc>
              <a:spcBef>
                <a:spcPts val="765"/>
              </a:spcBef>
              <a:buAutoNum type="arabicPeriod"/>
              <a:tabLst>
                <a:tab pos="393700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Điều </a:t>
            </a:r>
            <a:r>
              <a:rPr sz="1200" b="1" dirty="0">
                <a:latin typeface="Times New Roman"/>
                <a:cs typeface="Times New Roman"/>
              </a:rPr>
              <a:t>khiển giao </a:t>
            </a:r>
            <a:r>
              <a:rPr sz="1200" b="1" spc="-5" dirty="0">
                <a:latin typeface="Times New Roman"/>
                <a:cs typeface="Times New Roman"/>
              </a:rPr>
              <a:t>thông bằng đèn tín </a:t>
            </a:r>
            <a:r>
              <a:rPr sz="1200" b="1" dirty="0">
                <a:latin typeface="Times New Roman"/>
                <a:cs typeface="Times New Roman"/>
              </a:rPr>
              <a:t>hiệu ba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mầu</a:t>
            </a:r>
            <a:endParaRPr sz="1200" dirty="0">
              <a:latin typeface="Times New Roman"/>
              <a:cs typeface="Times New Roman"/>
            </a:endParaRPr>
          </a:p>
          <a:p>
            <a:pPr marL="12700" marR="8255" lvl="3" indent="456565">
              <a:lnSpc>
                <a:spcPct val="110000"/>
              </a:lnSpc>
              <a:spcBef>
                <a:spcPts val="595"/>
              </a:spcBef>
              <a:buAutoNum type="arabicParenR"/>
              <a:tabLst>
                <a:tab pos="650240" algn="l"/>
              </a:tabLst>
            </a:pPr>
            <a:r>
              <a:rPr sz="1200" i="1" spc="-5" dirty="0">
                <a:latin typeface="Times New Roman"/>
                <a:cs typeface="Times New Roman"/>
              </a:rPr>
              <a:t>Đèn </a:t>
            </a:r>
            <a:r>
              <a:rPr sz="1200" i="1" dirty="0">
                <a:latin typeface="Times New Roman"/>
                <a:cs typeface="Times New Roman"/>
              </a:rPr>
              <a:t>tín hiệu giao </a:t>
            </a:r>
            <a:r>
              <a:rPr sz="1200" i="1" spc="-5" dirty="0">
                <a:latin typeface="Times New Roman"/>
                <a:cs typeface="Times New Roman"/>
              </a:rPr>
              <a:t>thông </a:t>
            </a:r>
            <a:r>
              <a:rPr sz="1200" i="1" dirty="0">
                <a:latin typeface="Times New Roman"/>
                <a:cs typeface="Times New Roman"/>
              </a:rPr>
              <a:t>có ba </a:t>
            </a:r>
            <a:r>
              <a:rPr sz="1200" i="1" spc="-5" dirty="0">
                <a:latin typeface="Times New Roman"/>
                <a:cs typeface="Times New Roman"/>
              </a:rPr>
              <a:t>mầu</a:t>
            </a:r>
            <a:r>
              <a:rPr sz="1200" spc="-5" dirty="0">
                <a:latin typeface="Times New Roman"/>
                <a:cs typeface="Times New Roman"/>
              </a:rPr>
              <a:t>: Đỏ, vàng </a:t>
            </a:r>
            <a:r>
              <a:rPr sz="1200" dirty="0">
                <a:latin typeface="Times New Roman"/>
                <a:cs typeface="Times New Roman"/>
              </a:rPr>
              <a:t>và xanh,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hình </a:t>
            </a:r>
            <a:r>
              <a:rPr sz="1200" spc="-5" dirty="0">
                <a:latin typeface="Times New Roman"/>
                <a:cs typeface="Times New Roman"/>
              </a:rPr>
              <a:t>dạng tròn, </a:t>
            </a:r>
            <a:r>
              <a:rPr sz="1200" dirty="0">
                <a:latin typeface="Times New Roman"/>
                <a:cs typeface="Times New Roman"/>
              </a:rPr>
              <a:t>lắp  theo </a:t>
            </a:r>
            <a:r>
              <a:rPr sz="1200" spc="-5" dirty="0">
                <a:latin typeface="Times New Roman"/>
                <a:cs typeface="Times New Roman"/>
              </a:rPr>
              <a:t>chiều </a:t>
            </a:r>
            <a:r>
              <a:rPr sz="1200" dirty="0">
                <a:latin typeface="Times New Roman"/>
                <a:cs typeface="Times New Roman"/>
              </a:rPr>
              <a:t>thẳng đứng hoặc </a:t>
            </a:r>
            <a:r>
              <a:rPr sz="1200" spc="-5" dirty="0" err="1">
                <a:latin typeface="Times New Roman"/>
                <a:cs typeface="Times New Roman"/>
              </a:rPr>
              <a:t>nằm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ngang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như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hình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vẽ</a:t>
            </a:r>
            <a:r>
              <a:rPr sz="1200" spc="-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2-1.</a:t>
            </a:r>
            <a:endParaRPr sz="1200" dirty="0">
              <a:latin typeface="Times New Roman"/>
              <a:cs typeface="Times New Roman"/>
            </a:endParaRPr>
          </a:p>
          <a:p>
            <a:pPr marL="12700" marR="5715" indent="456565">
              <a:lnSpc>
                <a:spcPct val="110000"/>
              </a:lnSpc>
              <a:spcBef>
                <a:spcPts val="600"/>
              </a:spcBef>
            </a:pPr>
            <a:r>
              <a:rPr sz="1200" dirty="0">
                <a:latin typeface="Times New Roman"/>
                <a:cs typeface="Times New Roman"/>
              </a:rPr>
              <a:t>- </a:t>
            </a:r>
            <a:r>
              <a:rPr sz="1200" i="1" dirty="0">
                <a:latin typeface="Times New Roman"/>
                <a:cs typeface="Times New Roman"/>
              </a:rPr>
              <a:t>Thứ tự lắp </a:t>
            </a:r>
            <a:r>
              <a:rPr sz="1200" i="1" spc="-5" dirty="0">
                <a:latin typeface="Times New Roman"/>
                <a:cs typeface="Times New Roman"/>
              </a:rPr>
              <a:t>đèn </a:t>
            </a:r>
            <a:r>
              <a:rPr sz="1200" i="1" dirty="0">
                <a:latin typeface="Times New Roman"/>
                <a:cs typeface="Times New Roman"/>
              </a:rPr>
              <a:t>theo </a:t>
            </a:r>
            <a:r>
              <a:rPr sz="1200" i="1" spc="-5" dirty="0">
                <a:latin typeface="Times New Roman"/>
                <a:cs typeface="Times New Roman"/>
              </a:rPr>
              <a:t>chiều </a:t>
            </a:r>
            <a:r>
              <a:rPr sz="1200" i="1" dirty="0">
                <a:latin typeface="Times New Roman"/>
                <a:cs typeface="Times New Roman"/>
              </a:rPr>
              <a:t>thẳng đứng</a:t>
            </a:r>
            <a:r>
              <a:rPr sz="1200" dirty="0">
                <a:latin typeface="Times New Roman"/>
                <a:cs typeface="Times New Roman"/>
              </a:rPr>
              <a:t>: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cùng là đèn đỏ, </a:t>
            </a:r>
            <a:r>
              <a:rPr sz="1200" spc="-5" dirty="0">
                <a:latin typeface="Times New Roman"/>
                <a:cs typeface="Times New Roman"/>
              </a:rPr>
              <a:t>giữa </a:t>
            </a:r>
            <a:r>
              <a:rPr sz="1200" dirty="0">
                <a:latin typeface="Times New Roman"/>
                <a:cs typeface="Times New Roman"/>
              </a:rPr>
              <a:t>là đèn </a:t>
            </a:r>
            <a:r>
              <a:rPr sz="1200" spc="-5" dirty="0">
                <a:latin typeface="Times New Roman"/>
                <a:cs typeface="Times New Roman"/>
              </a:rPr>
              <a:t>vàng </a:t>
            </a:r>
            <a:r>
              <a:rPr sz="1200" spc="5" dirty="0" err="1">
                <a:latin typeface="Times New Roman"/>
                <a:cs typeface="Times New Roman"/>
              </a:rPr>
              <a:t>và</a:t>
            </a:r>
            <a:r>
              <a:rPr sz="1200" spc="5" dirty="0">
                <a:latin typeface="Times New Roman"/>
                <a:cs typeface="Times New Roman"/>
              </a:rPr>
              <a:t>  </a:t>
            </a:r>
            <a:r>
              <a:rPr sz="1200" spc="-80" dirty="0" smtClean="0">
                <a:latin typeface="Times New Roman"/>
                <a:cs typeface="Times New Roman"/>
              </a:rPr>
              <a:t>d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ới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cùng </a:t>
            </a:r>
            <a:r>
              <a:rPr sz="1200" dirty="0">
                <a:latin typeface="Times New Roman"/>
                <a:cs typeface="Times New Roman"/>
              </a:rPr>
              <a:t>là </a:t>
            </a:r>
            <a:r>
              <a:rPr sz="1200" dirty="0" err="1">
                <a:latin typeface="Times New Roman"/>
                <a:cs typeface="Times New Roman"/>
              </a:rPr>
              <a:t>đèn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xanh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như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hình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vẽ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2-1.</a:t>
            </a:r>
            <a:endParaRPr sz="1200" dirty="0">
              <a:latin typeface="Times New Roman"/>
              <a:cs typeface="Times New Roman"/>
            </a:endParaRPr>
          </a:p>
          <a:p>
            <a:pPr marL="12700" marR="9525" indent="456565" algn="just">
              <a:lnSpc>
                <a:spcPts val="1370"/>
              </a:lnSpc>
              <a:spcBef>
                <a:spcPts val="844"/>
              </a:spcBef>
            </a:pPr>
            <a:r>
              <a:rPr sz="1200" i="1" dirty="0">
                <a:latin typeface="Times New Roman"/>
                <a:cs typeface="Times New Roman"/>
              </a:rPr>
              <a:t>- Thứ tự lắp </a:t>
            </a:r>
            <a:r>
              <a:rPr sz="1200" i="1" spc="-5" dirty="0">
                <a:latin typeface="Times New Roman"/>
                <a:cs typeface="Times New Roman"/>
              </a:rPr>
              <a:t>đèn </a:t>
            </a:r>
            <a:r>
              <a:rPr sz="1200" i="1" dirty="0">
                <a:latin typeface="Times New Roman"/>
                <a:cs typeface="Times New Roman"/>
              </a:rPr>
              <a:t>theo </a:t>
            </a:r>
            <a:r>
              <a:rPr sz="1200" i="1" spc="-5" dirty="0">
                <a:latin typeface="Times New Roman"/>
                <a:cs typeface="Times New Roman"/>
              </a:rPr>
              <a:t>chiều </a:t>
            </a:r>
            <a:r>
              <a:rPr sz="1200" i="1" dirty="0">
                <a:latin typeface="Times New Roman"/>
                <a:cs typeface="Times New Roman"/>
              </a:rPr>
              <a:t>nằm ngang</a:t>
            </a:r>
            <a:r>
              <a:rPr sz="1200" dirty="0">
                <a:latin typeface="Times New Roman"/>
                <a:cs typeface="Times New Roman"/>
              </a:rPr>
              <a:t>: </a:t>
            </a:r>
            <a:r>
              <a:rPr sz="1200" spc="-5" dirty="0">
                <a:latin typeface="Times New Roman"/>
                <a:cs typeface="Times New Roman"/>
              </a:rPr>
              <a:t>Bên trái </a:t>
            </a:r>
            <a:r>
              <a:rPr sz="1200" spc="5" dirty="0">
                <a:latin typeface="Times New Roman"/>
                <a:cs typeface="Times New Roman"/>
              </a:rPr>
              <a:t>là </a:t>
            </a:r>
            <a:r>
              <a:rPr sz="1200" spc="-5" dirty="0">
                <a:latin typeface="Times New Roman"/>
                <a:cs typeface="Times New Roman"/>
              </a:rPr>
              <a:t>đèn </a:t>
            </a:r>
            <a:r>
              <a:rPr sz="1200" dirty="0">
                <a:latin typeface="Times New Roman"/>
                <a:cs typeface="Times New Roman"/>
              </a:rPr>
              <a:t>đỏ; </a:t>
            </a:r>
            <a:r>
              <a:rPr sz="1200" spc="-5" dirty="0">
                <a:latin typeface="Times New Roman"/>
                <a:cs typeface="Times New Roman"/>
              </a:rPr>
              <a:t>giữa </a:t>
            </a:r>
            <a:r>
              <a:rPr sz="1200" dirty="0">
                <a:latin typeface="Times New Roman"/>
                <a:cs typeface="Times New Roman"/>
              </a:rPr>
              <a:t>là </a:t>
            </a:r>
            <a:r>
              <a:rPr sz="1200" spc="-5" dirty="0">
                <a:latin typeface="Times New Roman"/>
                <a:cs typeface="Times New Roman"/>
              </a:rPr>
              <a:t>đèn </a:t>
            </a:r>
            <a:r>
              <a:rPr sz="1200" dirty="0">
                <a:latin typeface="Times New Roman"/>
                <a:cs typeface="Times New Roman"/>
              </a:rPr>
              <a:t>vàng và bên 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là </a:t>
            </a:r>
            <a:r>
              <a:rPr sz="1200" spc="-5" dirty="0">
                <a:latin typeface="Times New Roman"/>
                <a:cs typeface="Times New Roman"/>
              </a:rPr>
              <a:t>đèn </a:t>
            </a:r>
            <a:r>
              <a:rPr sz="1200" dirty="0">
                <a:latin typeface="Times New Roman"/>
                <a:cs typeface="Times New Roman"/>
              </a:rPr>
              <a:t>xanh </a:t>
            </a:r>
            <a:r>
              <a:rPr sz="1200" dirty="0" err="1">
                <a:latin typeface="Times New Roman"/>
                <a:cs typeface="Times New Roman"/>
              </a:rPr>
              <a:t>theo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chiều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lưu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thông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110" dirty="0" err="1" smtClean="0">
                <a:latin typeface="Times New Roman"/>
                <a:cs typeface="Times New Roman"/>
              </a:rPr>
              <a:t>nh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 </a:t>
            </a:r>
            <a:r>
              <a:rPr lang="en-US" sz="1200" spc="-11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hình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vẽ</a:t>
            </a:r>
            <a:r>
              <a:rPr sz="1200" spc="-1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2-1.</a:t>
            </a:r>
            <a:endParaRPr sz="1200" dirty="0">
              <a:latin typeface="Times New Roman"/>
              <a:cs typeface="Times New Roman"/>
            </a:endParaRPr>
          </a:p>
          <a:p>
            <a:pPr marL="632460" indent="-163830" algn="just">
              <a:lnSpc>
                <a:spcPct val="100000"/>
              </a:lnSpc>
              <a:spcBef>
                <a:spcPts val="515"/>
              </a:spcBef>
              <a:buAutoNum type="arabicParenR" startAt="2"/>
              <a:tabLst>
                <a:tab pos="633095" algn="l"/>
              </a:tabLst>
            </a:pPr>
            <a:r>
              <a:rPr sz="1200" i="1" dirty="0">
                <a:latin typeface="Times New Roman"/>
                <a:cs typeface="Times New Roman"/>
              </a:rPr>
              <a:t>Ý nghĩa của từng </a:t>
            </a:r>
            <a:r>
              <a:rPr sz="1200" i="1" spc="-5" dirty="0">
                <a:latin typeface="Times New Roman"/>
                <a:cs typeface="Times New Roman"/>
              </a:rPr>
              <a:t>mầu </a:t>
            </a:r>
            <a:r>
              <a:rPr sz="1200" i="1" dirty="0">
                <a:latin typeface="Times New Roman"/>
                <a:cs typeface="Times New Roman"/>
              </a:rPr>
              <a:t>quy định như</a:t>
            </a:r>
            <a:r>
              <a:rPr sz="1200" i="1" spc="10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sau</a:t>
            </a:r>
            <a:r>
              <a:rPr sz="1200" spc="-5" dirty="0">
                <a:latin typeface="Times New Roman"/>
                <a:cs typeface="Times New Roman"/>
              </a:rPr>
              <a:t>:</a:t>
            </a:r>
            <a:endParaRPr sz="1200" dirty="0">
              <a:latin typeface="Times New Roman"/>
              <a:cs typeface="Times New Roman"/>
            </a:endParaRPr>
          </a:p>
          <a:p>
            <a:pPr marL="625475" lvl="1" indent="-156845" algn="just">
              <a:lnSpc>
                <a:spcPct val="100000"/>
              </a:lnSpc>
              <a:spcBef>
                <a:spcPts val="760"/>
              </a:spcBef>
              <a:buAutoNum type="alphaLcParenR"/>
              <a:tabLst>
                <a:tab pos="626110" algn="l"/>
              </a:tabLst>
            </a:pPr>
            <a:r>
              <a:rPr sz="1200" spc="-5" dirty="0">
                <a:latin typeface="Times New Roman"/>
                <a:cs typeface="Times New Roman"/>
              </a:rPr>
              <a:t>Tín hiệu </a:t>
            </a:r>
            <a:r>
              <a:rPr sz="1200" dirty="0">
                <a:latin typeface="Times New Roman"/>
                <a:cs typeface="Times New Roman"/>
              </a:rPr>
              <a:t>xanh: </a:t>
            </a:r>
            <a:r>
              <a:rPr sz="1200" spc="-5" dirty="0">
                <a:latin typeface="Times New Roman"/>
                <a:cs typeface="Times New Roman"/>
              </a:rPr>
              <a:t>cho phép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đi;</a:t>
            </a:r>
          </a:p>
          <a:p>
            <a:pPr marL="12700" marR="9525" lvl="1" indent="456565" algn="just">
              <a:lnSpc>
                <a:spcPct val="110000"/>
              </a:lnSpc>
              <a:spcBef>
                <a:spcPts val="600"/>
              </a:spcBef>
              <a:buAutoNum type="alphaLcParenR"/>
              <a:tabLst>
                <a:tab pos="639445" algn="l"/>
              </a:tabLst>
            </a:pPr>
            <a:r>
              <a:rPr sz="1200" dirty="0">
                <a:latin typeface="Times New Roman"/>
                <a:cs typeface="Times New Roman"/>
              </a:rPr>
              <a:t>Tín hiệu đỏ: báo hiệu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dừng </a:t>
            </a:r>
            <a:r>
              <a:rPr sz="1200" dirty="0" err="1">
                <a:latin typeface="Times New Roman"/>
                <a:cs typeface="Times New Roman"/>
              </a:rPr>
              <a:t>lại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tr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vạch dừng xe. Nếu không </a:t>
            </a:r>
            <a:r>
              <a:rPr sz="1200" spc="-5" dirty="0">
                <a:latin typeface="Times New Roman"/>
                <a:cs typeface="Times New Roman"/>
              </a:rPr>
              <a:t>có vạch </a:t>
            </a:r>
            <a:r>
              <a:rPr sz="1200" spc="-65" dirty="0">
                <a:latin typeface="Times New Roman"/>
                <a:cs typeface="Times New Roman"/>
              </a:rPr>
              <a:t>sơn  </a:t>
            </a:r>
            <a:r>
              <a:rPr sz="1200" spc="-5" dirty="0">
                <a:latin typeface="Times New Roman"/>
                <a:cs typeface="Times New Roman"/>
              </a:rPr>
              <a:t>“Vạch </a:t>
            </a:r>
            <a:r>
              <a:rPr sz="1200" dirty="0">
                <a:latin typeface="Times New Roman"/>
                <a:cs typeface="Times New Roman"/>
              </a:rPr>
              <a:t>dừng xe”, thì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 err="1">
                <a:latin typeface="Times New Roman"/>
                <a:cs typeface="Times New Roman"/>
              </a:rPr>
              <a:t>dừng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tr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đèn </a:t>
            </a:r>
            <a:r>
              <a:rPr sz="1200" dirty="0">
                <a:latin typeface="Times New Roman"/>
                <a:cs typeface="Times New Roman"/>
              </a:rPr>
              <a:t>tín hiệu theo </a:t>
            </a:r>
            <a:r>
              <a:rPr sz="1200" spc="-5" dirty="0">
                <a:latin typeface="Times New Roman"/>
                <a:cs typeface="Times New Roman"/>
              </a:rPr>
              <a:t>chiều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đi.</a:t>
            </a:r>
          </a:p>
          <a:p>
            <a:pPr marL="12700" marR="6350" lvl="1" indent="456565" algn="just">
              <a:lnSpc>
                <a:spcPct val="110400"/>
              </a:lnSpc>
              <a:spcBef>
                <a:spcPts val="595"/>
              </a:spcBef>
              <a:buAutoNum type="alphaLcParenR"/>
              <a:tabLst>
                <a:tab pos="636270" algn="l"/>
              </a:tabLst>
            </a:pPr>
            <a:r>
              <a:rPr sz="1200" dirty="0">
                <a:latin typeface="Times New Roman"/>
                <a:cs typeface="Times New Roman"/>
              </a:rPr>
              <a:t>Tín hiệu vàng: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sự </a:t>
            </a:r>
            <a:r>
              <a:rPr sz="1200" spc="5" dirty="0">
                <a:latin typeface="Times New Roman"/>
                <a:cs typeface="Times New Roman"/>
              </a:rPr>
              <a:t>thay </a:t>
            </a:r>
            <a:r>
              <a:rPr sz="1200" dirty="0">
                <a:latin typeface="Times New Roman"/>
                <a:cs typeface="Times New Roman"/>
              </a:rPr>
              <a:t>đổi tín hiệu của </a:t>
            </a:r>
            <a:r>
              <a:rPr sz="1200" spc="-5" dirty="0">
                <a:latin typeface="Times New Roman"/>
                <a:cs typeface="Times New Roman"/>
              </a:rPr>
              <a:t>đèn </a:t>
            </a:r>
            <a:r>
              <a:rPr sz="1200" dirty="0">
                <a:latin typeface="Times New Roman"/>
                <a:cs typeface="Times New Roman"/>
              </a:rPr>
              <a:t>từ xanh sang đỏ. Tín hiệu  </a:t>
            </a:r>
            <a:r>
              <a:rPr sz="1200" spc="-5" dirty="0">
                <a:latin typeface="Times New Roman"/>
                <a:cs typeface="Times New Roman"/>
              </a:rPr>
              <a:t>vàng </a:t>
            </a:r>
            <a:r>
              <a:rPr sz="1200" dirty="0">
                <a:latin typeface="Times New Roman"/>
                <a:cs typeface="Times New Roman"/>
              </a:rPr>
              <a:t>bật </a:t>
            </a:r>
            <a:r>
              <a:rPr sz="1200" spc="-5" dirty="0">
                <a:latin typeface="Times New Roman"/>
                <a:cs typeface="Times New Roman"/>
              </a:rPr>
              <a:t>sáng,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dirty="0" err="1">
                <a:latin typeface="Times New Roman"/>
                <a:cs typeface="Times New Roman"/>
              </a:rPr>
              <a:t>khiển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phải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 err="1">
                <a:latin typeface="Times New Roman"/>
                <a:cs typeface="Times New Roman"/>
              </a:rPr>
              <a:t>dừng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tr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vạch </a:t>
            </a:r>
            <a:r>
              <a:rPr sz="1200" spc="-5" dirty="0">
                <a:latin typeface="Times New Roman"/>
                <a:cs typeface="Times New Roman"/>
              </a:rPr>
              <a:t>sơn “</a:t>
            </a:r>
            <a:r>
              <a:rPr sz="1200" spc="-5" dirty="0" err="1" smtClean="0">
                <a:latin typeface="Times New Roman"/>
                <a:cs typeface="Times New Roman"/>
              </a:rPr>
              <a:t>Vạch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dirty="0" err="1">
                <a:latin typeface="Times New Roman"/>
                <a:cs typeface="Times New Roman"/>
              </a:rPr>
              <a:t>dừng</a:t>
            </a:r>
            <a:r>
              <a:rPr lang="en-US" sz="1200" spc="-5" dirty="0" smtClean="0">
                <a:latin typeface="Times New Roman"/>
                <a:cs typeface="Times New Roman"/>
              </a:rPr>
              <a:t>  </a:t>
            </a:r>
            <a:r>
              <a:rPr sz="1200" dirty="0" err="1" smtClean="0">
                <a:latin typeface="Times New Roman"/>
                <a:cs typeface="Times New Roman"/>
              </a:rPr>
              <a:t>xe</a:t>
            </a:r>
            <a:r>
              <a:rPr sz="1200" dirty="0">
                <a:latin typeface="Times New Roman"/>
                <a:cs typeface="Times New Roman"/>
              </a:rPr>
              <a:t>”.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Nếu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không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vạch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sơn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“Vạch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dừng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xe”,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thì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phải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dừng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phía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9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đèn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tín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hiệu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theo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40</a:t>
            </a:fld>
            <a:endParaRPr spc="-35" dirty="0"/>
          </a:p>
        </p:txBody>
      </p:sp>
      <p:sp>
        <p:nvSpPr>
          <p:cNvPr id="2" name="object 2"/>
          <p:cNvSpPr txBox="1"/>
          <p:nvPr/>
        </p:nvSpPr>
        <p:spPr>
          <a:xfrm>
            <a:off x="1247952" y="856234"/>
            <a:ext cx="5608955" cy="90436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1430">
              <a:lnSpc>
                <a:spcPct val="11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chiều </a:t>
            </a:r>
            <a:r>
              <a:rPr sz="1200" dirty="0">
                <a:latin typeface="Times New Roman"/>
                <a:cs typeface="Times New Roman"/>
              </a:rPr>
              <a:t>đi.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hợp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ph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ơng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spc="5" dirty="0">
                <a:latin typeface="Times New Roman"/>
                <a:cs typeface="Times New Roman"/>
              </a:rPr>
              <a:t>đã </a:t>
            </a:r>
            <a:r>
              <a:rPr sz="1200" spc="-5" dirty="0">
                <a:latin typeface="Times New Roman"/>
                <a:cs typeface="Times New Roman"/>
              </a:rPr>
              <a:t>tiến sát đến hoặc </a:t>
            </a:r>
            <a:r>
              <a:rPr sz="1200" dirty="0" err="1">
                <a:latin typeface="Times New Roman"/>
                <a:cs typeface="Times New Roman"/>
              </a:rPr>
              <a:t>đã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quá vạch </a:t>
            </a:r>
            <a:r>
              <a:rPr sz="1200" spc="-5" dirty="0">
                <a:latin typeface="Times New Roman"/>
                <a:cs typeface="Times New Roman"/>
              </a:rPr>
              <a:t>sơn “</a:t>
            </a:r>
            <a:r>
              <a:rPr sz="1200" spc="-5" dirty="0" err="1" smtClean="0">
                <a:latin typeface="Times New Roman"/>
                <a:cs typeface="Times New Roman"/>
              </a:rPr>
              <a:t>Vạch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dirty="0" err="1">
                <a:latin typeface="Times New Roman"/>
                <a:cs typeface="Times New Roman"/>
              </a:rPr>
              <a:t>dừng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xe</a:t>
            </a:r>
            <a:r>
              <a:rPr sz="1200" dirty="0">
                <a:latin typeface="Times New Roman"/>
                <a:cs typeface="Times New Roman"/>
              </a:rPr>
              <a:t>”, </a:t>
            </a:r>
            <a:r>
              <a:rPr sz="1200" spc="-5" dirty="0">
                <a:latin typeface="Times New Roman"/>
                <a:cs typeface="Times New Roman"/>
              </a:rPr>
              <a:t>nếu </a:t>
            </a:r>
            <a:r>
              <a:rPr sz="1200" dirty="0">
                <a:latin typeface="Times New Roman"/>
                <a:cs typeface="Times New Roman"/>
              </a:rPr>
              <a:t>dừng lại </a:t>
            </a:r>
            <a:r>
              <a:rPr sz="1200" spc="-5" dirty="0">
                <a:latin typeface="Times New Roman"/>
                <a:cs typeface="Times New Roman"/>
              </a:rPr>
              <a:t>sẽ </a:t>
            </a:r>
            <a:r>
              <a:rPr sz="1200" dirty="0">
                <a:latin typeface="Times New Roman"/>
                <a:cs typeface="Times New Roman"/>
              </a:rPr>
              <a:t>nguy hiểm thì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nhanh chóng đi tiếp </a:t>
            </a:r>
            <a:r>
              <a:rPr sz="1200" spc="-5" dirty="0">
                <a:latin typeface="Times New Roman"/>
                <a:cs typeface="Times New Roman"/>
              </a:rPr>
              <a:t>ra </a:t>
            </a:r>
            <a:r>
              <a:rPr sz="1200" dirty="0">
                <a:latin typeface="Times New Roman"/>
                <a:cs typeface="Times New Roman"/>
              </a:rPr>
              <a:t>khỏi nơi </a:t>
            </a:r>
            <a:r>
              <a:rPr sz="1200" spc="-5" dirty="0">
                <a:latin typeface="Times New Roman"/>
                <a:cs typeface="Times New Roman"/>
              </a:rPr>
              <a:t>giao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nhau.</a:t>
            </a:r>
            <a:endParaRPr sz="1200" dirty="0">
              <a:latin typeface="Times New Roman"/>
              <a:cs typeface="Times New Roman"/>
            </a:endParaRPr>
          </a:p>
          <a:p>
            <a:pPr marL="12700" marR="12065" indent="448945" algn="just">
              <a:lnSpc>
                <a:spcPts val="1380"/>
              </a:lnSpc>
              <a:spcBef>
                <a:spcPts val="825"/>
              </a:spcBef>
            </a:pPr>
            <a:r>
              <a:rPr sz="1200" dirty="0">
                <a:latin typeface="Times New Roman"/>
                <a:cs typeface="Times New Roman"/>
              </a:rPr>
              <a:t>d) Tín hiệu </a:t>
            </a:r>
            <a:r>
              <a:rPr sz="1200" spc="-5" dirty="0">
                <a:latin typeface="Times New Roman"/>
                <a:cs typeface="Times New Roman"/>
              </a:rPr>
              <a:t>vàng nhấp nháy: báo </a:t>
            </a:r>
            <a:r>
              <a:rPr sz="1200" dirty="0" err="1">
                <a:latin typeface="Times New Roman"/>
                <a:cs typeface="Times New Roman"/>
              </a:rPr>
              <a:t>hiệu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nh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smtClean="0">
                <a:latin typeface="Times New Roman"/>
                <a:cs typeface="Times New Roman"/>
              </a:rPr>
              <a:t>ng </a:t>
            </a:r>
            <a:r>
              <a:rPr sz="1200" spc="-5" dirty="0">
                <a:latin typeface="Times New Roman"/>
                <a:cs typeface="Times New Roman"/>
              </a:rPr>
              <a:t>phải chú </a:t>
            </a:r>
            <a:r>
              <a:rPr sz="1200" dirty="0">
                <a:latin typeface="Times New Roman"/>
                <a:cs typeface="Times New Roman"/>
              </a:rPr>
              <a:t>ý và </a:t>
            </a:r>
            <a:r>
              <a:rPr sz="1200" dirty="0" err="1">
                <a:latin typeface="Times New Roman"/>
                <a:cs typeface="Times New Roman"/>
              </a:rPr>
              <a:t>thận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trọng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quan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sát</a:t>
            </a:r>
            <a:r>
              <a:rPr sz="1200" spc="-5" dirty="0">
                <a:latin typeface="Times New Roman"/>
                <a:cs typeface="Times New Roman"/>
              </a:rPr>
              <a:t>, </a:t>
            </a:r>
            <a:r>
              <a:rPr sz="1200" spc="-55" dirty="0" err="1" smtClean="0">
                <a:latin typeface="Times New Roman"/>
                <a:cs typeface="Times New Roman"/>
              </a:rPr>
              <a:t>nh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bộ sang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hoặc </a:t>
            </a:r>
            <a:r>
              <a:rPr sz="1200" dirty="0" err="1">
                <a:latin typeface="Times New Roman"/>
                <a:cs typeface="Times New Roman"/>
              </a:rPr>
              <a:t>các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khác </a:t>
            </a:r>
            <a:r>
              <a:rPr sz="1200" dirty="0" err="1">
                <a:latin typeface="Times New Roman"/>
                <a:cs typeface="Times New Roman"/>
              </a:rPr>
              <a:t>theo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quy</a:t>
            </a:r>
            <a:r>
              <a:rPr lang="en-US" sz="1200" spc="5" dirty="0">
                <a:latin typeface="Times New Roman"/>
                <a:cs typeface="Times New Roman"/>
              </a:rPr>
              <a:t> </a:t>
            </a:r>
            <a:r>
              <a:rPr lang="en-US" sz="1200" spc="5" dirty="0" err="1" smtClean="0">
                <a:latin typeface="Times New Roman"/>
                <a:cs typeface="Times New Roman"/>
              </a:rPr>
              <a:t>định</a:t>
            </a:r>
            <a:r>
              <a:rPr lang="en-US"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của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Luật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2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  <a:p>
            <a:pPr marL="393700" lvl="2" indent="-381000" algn="just">
              <a:lnSpc>
                <a:spcPct val="100000"/>
              </a:lnSpc>
              <a:spcBef>
                <a:spcPts val="540"/>
              </a:spcBef>
              <a:buAutoNum type="arabicPeriod" startAt="2"/>
              <a:tabLst>
                <a:tab pos="393700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Đèn </a:t>
            </a:r>
            <a:r>
              <a:rPr sz="1200" b="1" dirty="0">
                <a:latin typeface="Times New Roman"/>
                <a:cs typeface="Times New Roman"/>
              </a:rPr>
              <a:t>phụ</a:t>
            </a:r>
            <a:endParaRPr sz="1200" dirty="0">
              <a:latin typeface="Times New Roman"/>
              <a:cs typeface="Times New Roman"/>
            </a:endParaRPr>
          </a:p>
          <a:p>
            <a:pPr marL="12700" marR="9525" lvl="3" indent="456565" algn="just">
              <a:lnSpc>
                <a:spcPts val="1380"/>
              </a:lnSpc>
              <a:spcBef>
                <a:spcPts val="815"/>
              </a:spcBef>
              <a:buAutoNum type="alphaLcParenR"/>
              <a:tabLst>
                <a:tab pos="643890" algn="l"/>
              </a:tabLst>
            </a:pPr>
            <a:r>
              <a:rPr sz="1200" spc="-5" dirty="0">
                <a:latin typeface="Times New Roman"/>
                <a:cs typeface="Times New Roman"/>
              </a:rPr>
              <a:t>Nếu đèn có </a:t>
            </a:r>
            <a:r>
              <a:rPr sz="1200" dirty="0">
                <a:latin typeface="Times New Roman"/>
                <a:cs typeface="Times New Roman"/>
              </a:rPr>
              <a:t>lắp </a:t>
            </a:r>
            <a:r>
              <a:rPr sz="1200" spc="-5" dirty="0">
                <a:latin typeface="Times New Roman"/>
                <a:cs typeface="Times New Roman"/>
              </a:rPr>
              <a:t>đèn </a:t>
            </a:r>
            <a:r>
              <a:rPr sz="1200" dirty="0">
                <a:latin typeface="Times New Roman"/>
                <a:cs typeface="Times New Roman"/>
              </a:rPr>
              <a:t>phụ hình mũi tên màu </a:t>
            </a:r>
            <a:r>
              <a:rPr sz="1200" spc="-5" dirty="0">
                <a:latin typeface="Times New Roman"/>
                <a:cs typeface="Times New Roman"/>
              </a:rPr>
              <a:t>xanh </a:t>
            </a:r>
            <a:r>
              <a:rPr sz="1200" dirty="0">
                <a:latin typeface="Times New Roman"/>
                <a:cs typeface="Times New Roman"/>
              </a:rPr>
              <a:t>thì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 err="1">
                <a:latin typeface="Times New Roman"/>
                <a:cs typeface="Times New Roman"/>
              </a:rPr>
              <a:t>loại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spc="-60" dirty="0">
                <a:latin typeface="Times New Roman"/>
                <a:cs typeface="Times New Roman"/>
              </a:rPr>
              <a:t>giao 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 err="1">
                <a:latin typeface="Times New Roman"/>
                <a:cs typeface="Times New Roman"/>
              </a:rPr>
              <a:t>chỉ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khi tín hiệu mũi tên </a:t>
            </a:r>
            <a:r>
              <a:rPr sz="1200" spc="-5" dirty="0">
                <a:latin typeface="Times New Roman"/>
                <a:cs typeface="Times New Roman"/>
              </a:rPr>
              <a:t>bật </a:t>
            </a:r>
            <a:r>
              <a:rPr sz="1200" dirty="0">
                <a:latin typeface="Times New Roman"/>
                <a:cs typeface="Times New Roman"/>
              </a:rPr>
              <a:t>sáng cho </a:t>
            </a:r>
            <a:r>
              <a:rPr sz="1200" spc="-5" dirty="0">
                <a:latin typeface="Times New Roman"/>
                <a:cs typeface="Times New Roman"/>
              </a:rPr>
              <a:t>phép. </a:t>
            </a:r>
            <a:r>
              <a:rPr sz="1200" dirty="0">
                <a:latin typeface="Times New Roman"/>
                <a:cs typeface="Times New Roman"/>
              </a:rPr>
              <a:t>Tín hiệu mũi tên </a:t>
            </a:r>
            <a:r>
              <a:rPr sz="1200" spc="-5" dirty="0">
                <a:latin typeface="Times New Roman"/>
                <a:cs typeface="Times New Roman"/>
              </a:rPr>
              <a:t>cho phép </a:t>
            </a:r>
            <a:r>
              <a:rPr sz="1200" dirty="0">
                <a:latin typeface="Times New Roman"/>
                <a:cs typeface="Times New Roman"/>
              </a:rPr>
              <a:t>rẽ </a:t>
            </a:r>
            <a:r>
              <a:rPr sz="1200" spc="-60" dirty="0">
                <a:latin typeface="Times New Roman"/>
                <a:cs typeface="Times New Roman"/>
              </a:rPr>
              <a:t>trái  </a:t>
            </a:r>
            <a:r>
              <a:rPr sz="1200" dirty="0">
                <a:latin typeface="Times New Roman"/>
                <a:cs typeface="Times New Roman"/>
              </a:rPr>
              <a:t>thì đồng thời cho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dirty="0">
                <a:latin typeface="Times New Roman"/>
                <a:cs typeface="Times New Roman"/>
              </a:rPr>
              <a:t>quay đầu </a:t>
            </a:r>
            <a:r>
              <a:rPr sz="1200" spc="-5" dirty="0">
                <a:latin typeface="Times New Roman"/>
                <a:cs typeface="Times New Roman"/>
              </a:rPr>
              <a:t>nếu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báo hiệu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spc="5" dirty="0">
                <a:latin typeface="Times New Roman"/>
                <a:cs typeface="Times New Roman"/>
              </a:rPr>
              <a:t>quay </a:t>
            </a:r>
            <a:r>
              <a:rPr sz="1200" dirty="0">
                <a:latin typeface="Times New Roman"/>
                <a:cs typeface="Times New Roman"/>
              </a:rPr>
              <a:t>đầu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khác.</a:t>
            </a:r>
          </a:p>
          <a:p>
            <a:pPr marL="12700" marR="10795" lvl="3" indent="456565" algn="just">
              <a:lnSpc>
                <a:spcPts val="1380"/>
              </a:lnSpc>
              <a:spcBef>
                <a:spcPts val="595"/>
              </a:spcBef>
              <a:buAutoNum type="alphaLcParenR"/>
              <a:tabLst>
                <a:tab pos="648335" algn="l"/>
              </a:tabLst>
            </a:pPr>
            <a:r>
              <a:rPr sz="1200" spc="-5" dirty="0">
                <a:latin typeface="Times New Roman"/>
                <a:cs typeface="Times New Roman"/>
              </a:rPr>
              <a:t>Nếu đèn </a:t>
            </a:r>
            <a:r>
              <a:rPr sz="1200" dirty="0">
                <a:latin typeface="Times New Roman"/>
                <a:cs typeface="Times New Roman"/>
              </a:rPr>
              <a:t>phụ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hình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một </a:t>
            </a:r>
            <a:r>
              <a:rPr sz="1200" dirty="0" err="1">
                <a:latin typeface="Times New Roman"/>
                <a:cs typeface="Times New Roman"/>
              </a:rPr>
              <a:t>loại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tiện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nào </a:t>
            </a:r>
            <a:r>
              <a:rPr sz="1200" dirty="0">
                <a:latin typeface="Times New Roman"/>
                <a:cs typeface="Times New Roman"/>
              </a:rPr>
              <a:t>đó xanh thì </a:t>
            </a:r>
            <a:r>
              <a:rPr sz="1200" spc="-80" dirty="0">
                <a:latin typeface="Times New Roman"/>
                <a:cs typeface="Times New Roman"/>
              </a:rPr>
              <a:t>chỉ  </a:t>
            </a:r>
            <a:r>
              <a:rPr sz="1200" dirty="0" err="1">
                <a:latin typeface="Times New Roman"/>
                <a:cs typeface="Times New Roman"/>
              </a:rPr>
              <a:t>loại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 err="1">
                <a:latin typeface="Times New Roman"/>
                <a:cs typeface="Times New Roman"/>
              </a:rPr>
              <a:t>đó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phép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đi.</a:t>
            </a:r>
          </a:p>
          <a:p>
            <a:pPr marL="12700" marR="9525" lvl="3" indent="456565" algn="just">
              <a:lnSpc>
                <a:spcPts val="1380"/>
              </a:lnSpc>
              <a:spcBef>
                <a:spcPts val="600"/>
              </a:spcBef>
              <a:buAutoNum type="alphaLcParenR"/>
              <a:tabLst>
                <a:tab pos="633095" algn="l"/>
              </a:tabLst>
            </a:pPr>
            <a:r>
              <a:rPr sz="1200" spc="-5" dirty="0">
                <a:latin typeface="Times New Roman"/>
                <a:cs typeface="Times New Roman"/>
              </a:rPr>
              <a:t>Khi </a:t>
            </a:r>
            <a:r>
              <a:rPr sz="1200" dirty="0">
                <a:latin typeface="Times New Roman"/>
                <a:cs typeface="Times New Roman"/>
              </a:rPr>
              <a:t>tín hiệu mũi tên màu </a:t>
            </a:r>
            <a:r>
              <a:rPr sz="1200" dirty="0" err="1">
                <a:latin typeface="Times New Roman"/>
                <a:cs typeface="Times New Roman"/>
              </a:rPr>
              <a:t>xanh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bật sáng cùng </a:t>
            </a:r>
            <a:r>
              <a:rPr sz="1200" dirty="0">
                <a:latin typeface="Times New Roman"/>
                <a:cs typeface="Times New Roman"/>
              </a:rPr>
              <a:t>một lúc với tín </a:t>
            </a:r>
            <a:r>
              <a:rPr sz="1200" spc="-5" dirty="0">
                <a:latin typeface="Times New Roman"/>
                <a:cs typeface="Times New Roman"/>
              </a:rPr>
              <a:t>hiệu </a:t>
            </a:r>
            <a:r>
              <a:rPr sz="1200" dirty="0">
                <a:latin typeface="Times New Roman"/>
                <a:cs typeface="Times New Roman"/>
              </a:rPr>
              <a:t>đỏ </a:t>
            </a:r>
            <a:r>
              <a:rPr sz="1200" spc="-55" dirty="0">
                <a:latin typeface="Times New Roman"/>
                <a:cs typeface="Times New Roman"/>
              </a:rPr>
              <a:t>hoặc  </a:t>
            </a:r>
            <a:r>
              <a:rPr sz="1200" spc="-5" dirty="0">
                <a:latin typeface="Times New Roman"/>
                <a:cs typeface="Times New Roman"/>
              </a:rPr>
              <a:t>vàng </a:t>
            </a:r>
            <a:r>
              <a:rPr sz="1200" dirty="0">
                <a:latin typeface="Times New Roman"/>
                <a:cs typeface="Times New Roman"/>
              </a:rPr>
              <a:t>thì </a:t>
            </a:r>
            <a:r>
              <a:rPr sz="1200" spc="-5" dirty="0" err="1">
                <a:latin typeface="Times New Roman"/>
                <a:cs typeface="Times New Roman"/>
              </a:rPr>
              <a:t>các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dirty="0" err="1">
                <a:latin typeface="Times New Roman"/>
                <a:cs typeface="Times New Roman"/>
              </a:rPr>
              <a:t>theo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mũi </a:t>
            </a:r>
            <a:r>
              <a:rPr sz="1200" dirty="0" err="1">
                <a:latin typeface="Times New Roman"/>
                <a:cs typeface="Times New Roman"/>
              </a:rPr>
              <a:t>tên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nh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smtClean="0">
                <a:latin typeface="Times New Roman"/>
                <a:cs typeface="Times New Roman"/>
              </a:rPr>
              <a:t>ng </a:t>
            </a:r>
            <a:r>
              <a:rPr sz="1200" spc="-5" dirty="0" err="1">
                <a:latin typeface="Times New Roman"/>
                <a:cs typeface="Times New Roman"/>
              </a:rPr>
              <a:t>phải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nh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các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loại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đi từ </a:t>
            </a:r>
            <a:r>
              <a:rPr sz="1200" spc="-5" dirty="0" err="1">
                <a:latin typeface="Times New Roman"/>
                <a:cs typeface="Times New Roman"/>
              </a:rPr>
              <a:t>các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h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khác </a:t>
            </a:r>
            <a:r>
              <a:rPr sz="1200" dirty="0" err="1">
                <a:latin typeface="Times New Roman"/>
                <a:cs typeface="Times New Roman"/>
              </a:rPr>
              <a:t>đang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phép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đi.</a:t>
            </a:r>
          </a:p>
          <a:p>
            <a:pPr marL="12700" marR="6350" lvl="3" indent="456565" algn="just">
              <a:lnSpc>
                <a:spcPts val="1380"/>
              </a:lnSpc>
              <a:spcBef>
                <a:spcPts val="600"/>
              </a:spcBef>
              <a:buAutoNum type="alphaLcParenR"/>
              <a:tabLst>
                <a:tab pos="640715" algn="l"/>
              </a:tabLst>
            </a:pPr>
            <a:r>
              <a:rPr sz="1200" spc="-5" dirty="0">
                <a:latin typeface="Times New Roman"/>
                <a:cs typeface="Times New Roman"/>
              </a:rPr>
              <a:t>Khi </a:t>
            </a:r>
            <a:r>
              <a:rPr sz="1200" dirty="0">
                <a:latin typeface="Times New Roman"/>
                <a:cs typeface="Times New Roman"/>
              </a:rPr>
              <a:t>tín hiệu mũi tên màu </a:t>
            </a:r>
            <a:r>
              <a:rPr sz="1200" dirty="0" err="1">
                <a:latin typeface="Times New Roman"/>
                <a:cs typeface="Times New Roman"/>
              </a:rPr>
              <a:t>đỏ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bật </a:t>
            </a:r>
            <a:r>
              <a:rPr sz="1200" dirty="0">
                <a:latin typeface="Times New Roman"/>
                <a:cs typeface="Times New Roman"/>
              </a:rPr>
              <a:t>sáng cùng lúc với tín hiệu </a:t>
            </a:r>
            <a:r>
              <a:rPr sz="1200" spc="-5" dirty="0">
                <a:latin typeface="Times New Roman"/>
                <a:cs typeface="Times New Roman"/>
              </a:rPr>
              <a:t>đèn </a:t>
            </a:r>
            <a:r>
              <a:rPr sz="1200" dirty="0">
                <a:latin typeface="Times New Roman"/>
                <a:cs typeface="Times New Roman"/>
              </a:rPr>
              <a:t>chính </a:t>
            </a:r>
            <a:r>
              <a:rPr sz="1200" spc="-65" dirty="0">
                <a:latin typeface="Times New Roman"/>
                <a:cs typeface="Times New Roman"/>
              </a:rPr>
              <a:t>màu  </a:t>
            </a:r>
            <a:r>
              <a:rPr sz="1200" dirty="0">
                <a:latin typeface="Times New Roman"/>
                <a:cs typeface="Times New Roman"/>
              </a:rPr>
              <a:t>xanh </a:t>
            </a:r>
            <a:r>
              <a:rPr sz="1200" dirty="0" err="1">
                <a:latin typeface="Times New Roman"/>
                <a:cs typeface="Times New Roman"/>
              </a:rPr>
              <a:t>thì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dirty="0" err="1">
                <a:latin typeface="Times New Roman"/>
                <a:cs typeface="Times New Roman"/>
              </a:rPr>
              <a:t>theo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mũi tên. </a:t>
            </a:r>
            <a:r>
              <a:rPr sz="1200" spc="-5" dirty="0">
                <a:latin typeface="Times New Roman"/>
                <a:cs typeface="Times New Roman"/>
              </a:rPr>
              <a:t>Những </a:t>
            </a:r>
            <a:r>
              <a:rPr sz="1200" dirty="0">
                <a:latin typeface="Times New Roman"/>
                <a:cs typeface="Times New Roman"/>
              </a:rPr>
              <a:t>nơi bố </a:t>
            </a:r>
            <a:r>
              <a:rPr sz="1200" spc="-5" dirty="0">
                <a:latin typeface="Times New Roman"/>
                <a:cs typeface="Times New Roman"/>
              </a:rPr>
              <a:t>trí </a:t>
            </a:r>
            <a:r>
              <a:rPr sz="1200" dirty="0">
                <a:latin typeface="Times New Roman"/>
                <a:cs typeface="Times New Roman"/>
              </a:rPr>
              <a:t>mũi </a:t>
            </a:r>
            <a:r>
              <a:rPr sz="1200" dirty="0" err="1">
                <a:latin typeface="Times New Roman"/>
                <a:cs typeface="Times New Roman"/>
              </a:rPr>
              <a:t>tên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màu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đỏ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phải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bố trí làn </a:t>
            </a:r>
            <a:r>
              <a:rPr sz="1200" spc="-5" dirty="0">
                <a:latin typeface="Times New Roman"/>
                <a:cs typeface="Times New Roman"/>
              </a:rPr>
              <a:t>chờ cho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 err="1">
                <a:latin typeface="Times New Roman"/>
                <a:cs typeface="Times New Roman"/>
              </a:rPr>
              <a:t>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đang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đèn màu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đỏ.</a:t>
            </a:r>
          </a:p>
          <a:p>
            <a:pPr marL="12700" marR="9525" lvl="3" indent="456565" algn="just">
              <a:lnSpc>
                <a:spcPct val="95900"/>
              </a:lnSpc>
              <a:spcBef>
                <a:spcPts val="560"/>
              </a:spcBef>
              <a:buAutoNum type="alphaLcParenR"/>
              <a:tabLst>
                <a:tab pos="633095" algn="l"/>
              </a:tabLst>
            </a:pPr>
            <a:r>
              <a:rPr sz="1200" spc="-5" dirty="0">
                <a:latin typeface="Times New Roman"/>
                <a:cs typeface="Times New Roman"/>
              </a:rPr>
              <a:t>Khi </a:t>
            </a:r>
            <a:r>
              <a:rPr sz="1200" dirty="0">
                <a:latin typeface="Times New Roman"/>
                <a:cs typeface="Times New Roman"/>
              </a:rPr>
              <a:t>tín hiệu màu đỏ có hình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một </a:t>
            </a:r>
            <a:r>
              <a:rPr sz="1200" dirty="0" err="1">
                <a:latin typeface="Times New Roman"/>
                <a:cs typeface="Times New Roman"/>
              </a:rPr>
              <a:t>loại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ph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ơng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nào đó bật sáng cùng </a:t>
            </a:r>
            <a:r>
              <a:rPr sz="1200" spc="-35" dirty="0">
                <a:latin typeface="Times New Roman"/>
                <a:cs typeface="Times New Roman"/>
              </a:rPr>
              <a:t>lúc  </a:t>
            </a:r>
            <a:r>
              <a:rPr sz="1200" dirty="0">
                <a:latin typeface="Times New Roman"/>
                <a:cs typeface="Times New Roman"/>
              </a:rPr>
              <a:t>với tín </a:t>
            </a:r>
            <a:r>
              <a:rPr sz="1200" spc="-5" dirty="0">
                <a:latin typeface="Times New Roman"/>
                <a:cs typeface="Times New Roman"/>
              </a:rPr>
              <a:t>hiệu đèn chính màu </a:t>
            </a:r>
            <a:r>
              <a:rPr sz="1200" dirty="0">
                <a:latin typeface="Times New Roman"/>
                <a:cs typeface="Times New Roman"/>
              </a:rPr>
              <a:t>xanh thì </a:t>
            </a:r>
            <a:r>
              <a:rPr sz="1200" dirty="0" err="1">
                <a:latin typeface="Times New Roman"/>
                <a:cs typeface="Times New Roman"/>
              </a:rPr>
              <a:t>loại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đó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đi. </a:t>
            </a:r>
            <a:r>
              <a:rPr sz="1200" spc="-5" dirty="0">
                <a:latin typeface="Times New Roman"/>
                <a:cs typeface="Times New Roman"/>
              </a:rPr>
              <a:t>Những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có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bố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trí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đèn </a:t>
            </a:r>
            <a:r>
              <a:rPr sz="1200" dirty="0" err="1">
                <a:latin typeface="Times New Roman"/>
                <a:cs typeface="Times New Roman"/>
              </a:rPr>
              <a:t>hình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màu đỏ thì phải bố trí </a:t>
            </a:r>
            <a:r>
              <a:rPr sz="1200" spc="-5" dirty="0">
                <a:latin typeface="Times New Roman"/>
                <a:cs typeface="Times New Roman"/>
              </a:rPr>
              <a:t>làn chờ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đó.</a:t>
            </a:r>
          </a:p>
          <a:p>
            <a:pPr marL="393700" lvl="2" indent="-381000" algn="just">
              <a:lnSpc>
                <a:spcPct val="100000"/>
              </a:lnSpc>
              <a:spcBef>
                <a:spcPts val="580"/>
              </a:spcBef>
              <a:buAutoNum type="arabicPeriod" startAt="2"/>
              <a:tabLst>
                <a:tab pos="393700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Điều </a:t>
            </a:r>
            <a:r>
              <a:rPr sz="1200" b="1" dirty="0">
                <a:latin typeface="Times New Roman"/>
                <a:cs typeface="Times New Roman"/>
              </a:rPr>
              <a:t>khiển giao </a:t>
            </a:r>
            <a:r>
              <a:rPr sz="1200" b="1" spc="-5" dirty="0">
                <a:latin typeface="Times New Roman"/>
                <a:cs typeface="Times New Roman"/>
              </a:rPr>
              <a:t>thông bằng </a:t>
            </a:r>
            <a:r>
              <a:rPr sz="1200" b="1" dirty="0">
                <a:latin typeface="Times New Roman"/>
                <a:cs typeface="Times New Roman"/>
              </a:rPr>
              <a:t>loại </a:t>
            </a:r>
            <a:r>
              <a:rPr sz="1200" b="1" spc="-5" dirty="0">
                <a:latin typeface="Times New Roman"/>
                <a:cs typeface="Times New Roman"/>
              </a:rPr>
              <a:t>đèn </a:t>
            </a:r>
            <a:r>
              <a:rPr sz="1200" b="1" dirty="0">
                <a:latin typeface="Times New Roman"/>
                <a:cs typeface="Times New Roman"/>
              </a:rPr>
              <a:t>hai</a:t>
            </a:r>
            <a:r>
              <a:rPr sz="1200" b="1" spc="-10" dirty="0">
                <a:latin typeface="Times New Roman"/>
                <a:cs typeface="Times New Roman"/>
              </a:rPr>
              <a:t> màu</a:t>
            </a:r>
            <a:endParaRPr sz="1200" dirty="0">
              <a:latin typeface="Times New Roman"/>
              <a:cs typeface="Times New Roman"/>
            </a:endParaRPr>
          </a:p>
          <a:p>
            <a:pPr marL="12700" marR="6985" lvl="3" indent="456565" algn="just">
              <a:lnSpc>
                <a:spcPts val="1380"/>
              </a:lnSpc>
              <a:spcBef>
                <a:spcPts val="815"/>
              </a:spcBef>
              <a:buAutoNum type="alphaLcParenR"/>
              <a:tabLst>
                <a:tab pos="639445" algn="l"/>
              </a:tabLst>
            </a:pPr>
            <a:r>
              <a:rPr sz="1200" spc="-5" dirty="0">
                <a:latin typeface="Times New Roman"/>
                <a:cs typeface="Times New Roman"/>
              </a:rPr>
              <a:t>Điều </a:t>
            </a:r>
            <a:r>
              <a:rPr sz="1200" dirty="0">
                <a:latin typeface="Times New Roman"/>
                <a:cs typeface="Times New Roman"/>
              </a:rPr>
              <a:t>khiển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đối </a:t>
            </a:r>
            <a:r>
              <a:rPr sz="1200" dirty="0" err="1">
                <a:latin typeface="Times New Roman"/>
                <a:cs typeface="Times New Roman"/>
              </a:rPr>
              <a:t>với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bộ bằng loại đèn </a:t>
            </a:r>
            <a:r>
              <a:rPr sz="1200" spc="-5" dirty="0">
                <a:latin typeface="Times New Roman"/>
                <a:cs typeface="Times New Roman"/>
              </a:rPr>
              <a:t>hai </a:t>
            </a:r>
            <a:r>
              <a:rPr sz="1200" dirty="0">
                <a:latin typeface="Times New Roman"/>
                <a:cs typeface="Times New Roman"/>
              </a:rPr>
              <a:t>màu: khi tín </a:t>
            </a:r>
            <a:r>
              <a:rPr sz="1200" spc="-50" dirty="0">
                <a:latin typeface="Times New Roman"/>
                <a:cs typeface="Times New Roman"/>
              </a:rPr>
              <a:t>hiệu  </a:t>
            </a:r>
            <a:r>
              <a:rPr sz="1200" dirty="0">
                <a:latin typeface="Times New Roman"/>
                <a:cs typeface="Times New Roman"/>
              </a:rPr>
              <a:t>màu đỏ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tín hiệu </a:t>
            </a:r>
            <a:r>
              <a:rPr sz="1200" dirty="0" err="1">
                <a:latin typeface="Times New Roman"/>
                <a:cs typeface="Times New Roman"/>
              </a:rPr>
              <a:t>hình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185" dirty="0" smtClean="0">
                <a:latin typeface="Times New Roman"/>
                <a:cs typeface="Times New Roman"/>
              </a:rPr>
              <a:t>t</a:t>
            </a:r>
            <a:r>
              <a:rPr lang="vi-VN" sz="1200" spc="-185" dirty="0" smtClean="0">
                <a:latin typeface="Times New Roman"/>
                <a:cs typeface="Times New Roman"/>
              </a:rPr>
              <a:t>ư</a:t>
            </a:r>
            <a:r>
              <a:rPr sz="1200" spc="-18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thế đứng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dirty="0">
                <a:latin typeface="Times New Roman"/>
                <a:cs typeface="Times New Roman"/>
              </a:rPr>
              <a:t>chữ </a:t>
            </a:r>
            <a:r>
              <a:rPr sz="1200" spc="-5" dirty="0">
                <a:latin typeface="Times New Roman"/>
                <a:cs typeface="Times New Roman"/>
              </a:rPr>
              <a:t>viết </a:t>
            </a:r>
            <a:r>
              <a:rPr sz="1200" dirty="0">
                <a:latin typeface="Times New Roman"/>
                <a:cs typeface="Times New Roman"/>
              </a:rPr>
              <a:t>"Dừng </a:t>
            </a:r>
            <a:r>
              <a:rPr sz="1200" spc="-5" dirty="0">
                <a:latin typeface="Times New Roman"/>
                <a:cs typeface="Times New Roman"/>
              </a:rPr>
              <a:t>lại"; </a:t>
            </a:r>
            <a:r>
              <a:rPr sz="1200" dirty="0">
                <a:latin typeface="Times New Roman"/>
                <a:cs typeface="Times New Roman"/>
              </a:rPr>
              <a:t>khi tín hiệu </a:t>
            </a:r>
            <a:r>
              <a:rPr sz="1200" spc="-5" dirty="0">
                <a:latin typeface="Times New Roman"/>
                <a:cs typeface="Times New Roman"/>
              </a:rPr>
              <a:t>màu </a:t>
            </a:r>
            <a:r>
              <a:rPr sz="1200" spc="-85" dirty="0">
                <a:latin typeface="Times New Roman"/>
                <a:cs typeface="Times New Roman"/>
              </a:rPr>
              <a:t>xanh, 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 err="1">
                <a:latin typeface="Times New Roman"/>
                <a:cs typeface="Times New Roman"/>
              </a:rPr>
              <a:t>hình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175" dirty="0" smtClean="0">
                <a:latin typeface="Times New Roman"/>
                <a:cs typeface="Times New Roman"/>
              </a:rPr>
              <a:t>t</a:t>
            </a:r>
            <a:r>
              <a:rPr lang="vi-VN" sz="1200" spc="-175" dirty="0" smtClean="0">
                <a:latin typeface="Times New Roman"/>
                <a:cs typeface="Times New Roman"/>
              </a:rPr>
              <a:t>ư</a:t>
            </a:r>
            <a:r>
              <a:rPr sz="1200" spc="-17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thế đi </a:t>
            </a:r>
            <a:r>
              <a:rPr sz="1200" spc="-5" dirty="0">
                <a:latin typeface="Times New Roman"/>
                <a:cs typeface="Times New Roman"/>
              </a:rPr>
              <a:t>hoặc chữ </a:t>
            </a:r>
            <a:r>
              <a:rPr sz="1200" dirty="0">
                <a:latin typeface="Times New Roman"/>
                <a:cs typeface="Times New Roman"/>
              </a:rPr>
              <a:t>viết </a:t>
            </a:r>
            <a:r>
              <a:rPr sz="1200" spc="-5" dirty="0">
                <a:latin typeface="Times New Roman"/>
                <a:cs typeface="Times New Roman"/>
              </a:rPr>
              <a:t>"Đi".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bộ </a:t>
            </a:r>
            <a:r>
              <a:rPr sz="1200" spc="-5" dirty="0" err="1">
                <a:latin typeface="Times New Roman"/>
                <a:cs typeface="Times New Roman"/>
              </a:rPr>
              <a:t>chỉ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13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>
                <a:latin typeface="Times New Roman"/>
                <a:cs typeface="Times New Roman"/>
              </a:rPr>
              <a:t>qua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khi</a:t>
            </a:r>
            <a:r>
              <a:rPr lang="en-US" sz="1200" spc="10" dirty="0">
                <a:latin typeface="Times New Roman"/>
                <a:cs typeface="Times New Roman"/>
              </a:rPr>
              <a:t> </a:t>
            </a:r>
            <a:r>
              <a:rPr lang="en-US" sz="1200" spc="10" dirty="0" err="1" smtClean="0">
                <a:latin typeface="Times New Roman"/>
                <a:cs typeface="Times New Roman"/>
              </a:rPr>
              <a:t>tín</a:t>
            </a:r>
            <a:r>
              <a:rPr lang="en-US" sz="1200" spc="1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hiệu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đèn </a:t>
            </a:r>
            <a:r>
              <a:rPr sz="1200" dirty="0">
                <a:latin typeface="Times New Roman"/>
                <a:cs typeface="Times New Roman"/>
              </a:rPr>
              <a:t>xanh </a:t>
            </a:r>
            <a:r>
              <a:rPr sz="1200" spc="-5" dirty="0">
                <a:latin typeface="Times New Roman"/>
                <a:cs typeface="Times New Roman"/>
              </a:rPr>
              <a:t>bật </a:t>
            </a:r>
            <a:r>
              <a:rPr sz="1200" dirty="0">
                <a:latin typeface="Times New Roman"/>
                <a:cs typeface="Times New Roman"/>
              </a:rPr>
              <a:t>sáng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đi trong hàng đinh </a:t>
            </a:r>
            <a:r>
              <a:rPr sz="1200" spc="5" dirty="0">
                <a:latin typeface="Times New Roman"/>
                <a:cs typeface="Times New Roman"/>
              </a:rPr>
              <a:t>gắn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 err="1">
                <a:latin typeface="Times New Roman"/>
                <a:cs typeface="Times New Roman"/>
              </a:rPr>
              <a:t>mặt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hoặc vạch </a:t>
            </a:r>
            <a:r>
              <a:rPr sz="1200" spc="-5" dirty="0">
                <a:latin typeface="Times New Roman"/>
                <a:cs typeface="Times New Roman"/>
              </a:rPr>
              <a:t>sơn dành 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bộ qua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. </a:t>
            </a:r>
            <a:r>
              <a:rPr sz="1200" dirty="0">
                <a:latin typeface="Times New Roman"/>
                <a:cs typeface="Times New Roman"/>
              </a:rPr>
              <a:t>Tín hiệu </a:t>
            </a:r>
            <a:r>
              <a:rPr sz="1200" spc="-5" dirty="0">
                <a:latin typeface="Times New Roman"/>
                <a:cs typeface="Times New Roman"/>
              </a:rPr>
              <a:t>đèn </a:t>
            </a:r>
            <a:r>
              <a:rPr sz="1200" dirty="0">
                <a:latin typeface="Times New Roman"/>
                <a:cs typeface="Times New Roman"/>
              </a:rPr>
              <a:t>xanh </a:t>
            </a:r>
            <a:r>
              <a:rPr sz="1200" spc="-5" dirty="0">
                <a:latin typeface="Times New Roman"/>
                <a:cs typeface="Times New Roman"/>
              </a:rPr>
              <a:t>nhấp </a:t>
            </a:r>
            <a:r>
              <a:rPr sz="1200" dirty="0">
                <a:latin typeface="Times New Roman"/>
                <a:cs typeface="Times New Roman"/>
              </a:rPr>
              <a:t>nháy báo hiệu </a:t>
            </a:r>
            <a:r>
              <a:rPr sz="1200" spc="-5" dirty="0">
                <a:latin typeface="Times New Roman"/>
                <a:cs typeface="Times New Roman"/>
              </a:rPr>
              <a:t>chuẩn </a:t>
            </a:r>
            <a:r>
              <a:rPr sz="1200" dirty="0">
                <a:latin typeface="Times New Roman"/>
                <a:cs typeface="Times New Roman"/>
              </a:rPr>
              <a:t>bị </a:t>
            </a:r>
            <a:r>
              <a:rPr sz="1200" spc="-5" dirty="0">
                <a:latin typeface="Times New Roman"/>
                <a:cs typeface="Times New Roman"/>
              </a:rPr>
              <a:t>chuyển  </a:t>
            </a:r>
            <a:r>
              <a:rPr sz="1200" dirty="0">
                <a:latin typeface="Times New Roman"/>
                <a:cs typeface="Times New Roman"/>
              </a:rPr>
              <a:t>sang tín hiệu </a:t>
            </a:r>
            <a:r>
              <a:rPr sz="1200" spc="-5" dirty="0">
                <a:latin typeface="Times New Roman"/>
                <a:cs typeface="Times New Roman"/>
              </a:rPr>
              <a:t>màu </a:t>
            </a:r>
            <a:r>
              <a:rPr sz="1200" dirty="0">
                <a:latin typeface="Times New Roman"/>
                <a:cs typeface="Times New Roman"/>
              </a:rPr>
              <a:t>đỏ;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bộ lúc </a:t>
            </a:r>
            <a:r>
              <a:rPr sz="1200" spc="5" dirty="0">
                <a:latin typeface="Times New Roman"/>
                <a:cs typeface="Times New Roman"/>
              </a:rPr>
              <a:t>này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-5" dirty="0">
                <a:latin typeface="Times New Roman"/>
                <a:cs typeface="Times New Roman"/>
              </a:rPr>
              <a:t>nên bắt </a:t>
            </a:r>
            <a:r>
              <a:rPr sz="1200" dirty="0">
                <a:latin typeface="Times New Roman"/>
                <a:cs typeface="Times New Roman"/>
              </a:rPr>
              <a:t>đầu đi ngang qua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 marR="6985" lvl="3" indent="456565" algn="just">
              <a:lnSpc>
                <a:spcPct val="95900"/>
              </a:lnSpc>
              <a:spcBef>
                <a:spcPts val="560"/>
              </a:spcBef>
              <a:buAutoNum type="alphaLcParenR"/>
              <a:tabLst>
                <a:tab pos="641985" algn="l"/>
              </a:tabLst>
            </a:pPr>
            <a:r>
              <a:rPr sz="1200" spc="-10" dirty="0">
                <a:latin typeface="Times New Roman"/>
                <a:cs typeface="Times New Roman"/>
              </a:rPr>
              <a:t>Loại </a:t>
            </a:r>
            <a:r>
              <a:rPr sz="1200" spc="-5" dirty="0">
                <a:latin typeface="Times New Roman"/>
                <a:cs typeface="Times New Roman"/>
              </a:rPr>
              <a:t>đèn hai </a:t>
            </a:r>
            <a:r>
              <a:rPr sz="1200" dirty="0">
                <a:latin typeface="Times New Roman"/>
                <a:cs typeface="Times New Roman"/>
              </a:rPr>
              <a:t>màu xanh và đỏ không </a:t>
            </a:r>
            <a:r>
              <a:rPr sz="1200" spc="-5" dirty="0">
                <a:latin typeface="Times New Roman"/>
                <a:cs typeface="Times New Roman"/>
              </a:rPr>
              <a:t>nhấp </a:t>
            </a:r>
            <a:r>
              <a:rPr sz="1200" dirty="0">
                <a:latin typeface="Times New Roman"/>
                <a:cs typeface="Times New Roman"/>
              </a:rPr>
              <a:t>nháy dùng để điều khiển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ở  những nơi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nhau </a:t>
            </a:r>
            <a:r>
              <a:rPr sz="1200" dirty="0" err="1">
                <a:latin typeface="Times New Roman"/>
                <a:cs typeface="Times New Roman"/>
              </a:rPr>
              <a:t>với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sắt, bến phà, cầu cất, dải cho </a:t>
            </a:r>
            <a:r>
              <a:rPr sz="1200" dirty="0">
                <a:latin typeface="Times New Roman"/>
                <a:cs typeface="Times New Roman"/>
              </a:rPr>
              <a:t>máy </a:t>
            </a:r>
            <a:r>
              <a:rPr sz="1200" spc="5" dirty="0">
                <a:latin typeface="Times New Roman"/>
                <a:cs typeface="Times New Roman"/>
              </a:rPr>
              <a:t>bay </a:t>
            </a:r>
            <a:r>
              <a:rPr sz="1200" dirty="0">
                <a:latin typeface="Times New Roman"/>
                <a:cs typeface="Times New Roman"/>
              </a:rPr>
              <a:t>lên xuống ở độ </a:t>
            </a:r>
            <a:r>
              <a:rPr sz="1200" spc="-65" dirty="0">
                <a:latin typeface="Times New Roman"/>
                <a:cs typeface="Times New Roman"/>
              </a:rPr>
              <a:t>cao  </a:t>
            </a:r>
            <a:r>
              <a:rPr sz="1200" dirty="0">
                <a:latin typeface="Times New Roman"/>
                <a:cs typeface="Times New Roman"/>
              </a:rPr>
              <a:t>không lớn v.v... </a:t>
            </a:r>
            <a:r>
              <a:rPr sz="1200" spc="-5" dirty="0">
                <a:latin typeface="Times New Roman"/>
                <a:cs typeface="Times New Roman"/>
              </a:rPr>
              <a:t>Đèn xanh bật sáng: cho phép </a:t>
            </a:r>
            <a:r>
              <a:rPr sz="1200" spc="-5" dirty="0" err="1">
                <a:latin typeface="Times New Roman"/>
                <a:cs typeface="Times New Roman"/>
              </a:rPr>
              <a:t>các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đi. </a:t>
            </a:r>
            <a:r>
              <a:rPr sz="1200" spc="-5" dirty="0" err="1" smtClean="0">
                <a:latin typeface="Times New Roman"/>
                <a:cs typeface="Times New Roman"/>
              </a:rPr>
              <a:t>Đèn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đỏ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bật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sáng: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đi. </a:t>
            </a:r>
            <a:r>
              <a:rPr sz="1200" spc="-5" dirty="0">
                <a:latin typeface="Times New Roman"/>
                <a:cs typeface="Times New Roman"/>
              </a:rPr>
              <a:t>Hai </a:t>
            </a:r>
            <a:r>
              <a:rPr sz="1200" dirty="0">
                <a:latin typeface="Times New Roman"/>
                <a:cs typeface="Times New Roman"/>
              </a:rPr>
              <a:t>đèn xanh và đỏ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cùng </a:t>
            </a:r>
            <a:r>
              <a:rPr sz="1200" dirty="0">
                <a:latin typeface="Times New Roman"/>
                <a:cs typeface="Times New Roman"/>
              </a:rPr>
              <a:t>bật </a:t>
            </a:r>
            <a:r>
              <a:rPr sz="1200" spc="-5" dirty="0">
                <a:latin typeface="Times New Roman"/>
                <a:cs typeface="Times New Roman"/>
              </a:rPr>
              <a:t>sáng </a:t>
            </a:r>
            <a:r>
              <a:rPr sz="1200" dirty="0">
                <a:latin typeface="Times New Roman"/>
                <a:cs typeface="Times New Roman"/>
              </a:rPr>
              <a:t>một</a:t>
            </a:r>
            <a:r>
              <a:rPr sz="1200" spc="-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lúc.</a:t>
            </a:r>
          </a:p>
          <a:p>
            <a:pPr marL="12700" marR="11430" lvl="3" indent="456565" algn="just">
              <a:lnSpc>
                <a:spcPts val="1380"/>
              </a:lnSpc>
              <a:spcBef>
                <a:spcPts val="640"/>
              </a:spcBef>
              <a:buAutoNum type="alphaLcParenR"/>
              <a:tabLst>
                <a:tab pos="639445" algn="l"/>
              </a:tabLst>
            </a:pPr>
            <a:r>
              <a:rPr sz="1200" spc="-5" dirty="0">
                <a:latin typeface="Times New Roman"/>
                <a:cs typeface="Times New Roman"/>
              </a:rPr>
              <a:t>Loại </a:t>
            </a:r>
            <a:r>
              <a:rPr sz="1200" dirty="0">
                <a:latin typeface="Times New Roman"/>
                <a:cs typeface="Times New Roman"/>
              </a:rPr>
              <a:t>đèn đỏ </a:t>
            </a:r>
            <a:r>
              <a:rPr sz="1200" spc="-5" dirty="0">
                <a:latin typeface="Times New Roman"/>
                <a:cs typeface="Times New Roman"/>
              </a:rPr>
              <a:t>hai </a:t>
            </a:r>
            <a:r>
              <a:rPr sz="1200" dirty="0">
                <a:latin typeface="Times New Roman"/>
                <a:cs typeface="Times New Roman"/>
              </a:rPr>
              <a:t>bên thay </a:t>
            </a:r>
            <a:r>
              <a:rPr sz="1200" spc="-5" dirty="0">
                <a:latin typeface="Times New Roman"/>
                <a:cs typeface="Times New Roman"/>
              </a:rPr>
              <a:t>nhau nhấp </a:t>
            </a:r>
            <a:r>
              <a:rPr sz="1200" dirty="0">
                <a:latin typeface="Times New Roman"/>
                <a:cs typeface="Times New Roman"/>
              </a:rPr>
              <a:t>nháy nơi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nhau </a:t>
            </a:r>
            <a:r>
              <a:rPr sz="1200" dirty="0" err="1">
                <a:latin typeface="Times New Roman"/>
                <a:cs typeface="Times New Roman"/>
              </a:rPr>
              <a:t>với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sắt, khi </a:t>
            </a:r>
            <a:r>
              <a:rPr sz="1200" spc="-70" dirty="0">
                <a:latin typeface="Times New Roman"/>
                <a:cs typeface="Times New Roman"/>
              </a:rPr>
              <a:t>bật  </a:t>
            </a:r>
            <a:r>
              <a:rPr sz="1200" spc="-5" dirty="0">
                <a:latin typeface="Times New Roman"/>
                <a:cs typeface="Times New Roman"/>
              </a:rPr>
              <a:t>sáng </a:t>
            </a:r>
            <a:r>
              <a:rPr sz="1200" dirty="0">
                <a:latin typeface="Times New Roman"/>
                <a:cs typeface="Times New Roman"/>
              </a:rPr>
              <a:t>thì </a:t>
            </a:r>
            <a:r>
              <a:rPr sz="1200" dirty="0" err="1">
                <a:latin typeface="Times New Roman"/>
                <a:cs typeface="Times New Roman"/>
              </a:rPr>
              <a:t>mọi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phải ngừng </a:t>
            </a:r>
            <a:r>
              <a:rPr sz="1200" dirty="0">
                <a:latin typeface="Times New Roman"/>
                <a:cs typeface="Times New Roman"/>
              </a:rPr>
              <a:t>lại và </a:t>
            </a:r>
            <a:r>
              <a:rPr sz="1200" spc="-5" dirty="0" err="1">
                <a:latin typeface="Times New Roman"/>
                <a:cs typeface="Times New Roman"/>
              </a:rPr>
              <a:t>chỉ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đ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ợc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khi </a:t>
            </a:r>
            <a:r>
              <a:rPr sz="1200" spc="-5" dirty="0">
                <a:latin typeface="Times New Roman"/>
                <a:cs typeface="Times New Roman"/>
              </a:rPr>
              <a:t>đèn </a:t>
            </a:r>
            <a:r>
              <a:rPr sz="1200" dirty="0">
                <a:latin typeface="Times New Roman"/>
                <a:cs typeface="Times New Roman"/>
              </a:rPr>
              <a:t>tắt. </a:t>
            </a:r>
            <a:r>
              <a:rPr sz="1200" spc="-5" dirty="0">
                <a:latin typeface="Times New Roman"/>
                <a:cs typeface="Times New Roman"/>
              </a:rPr>
              <a:t>Ngoài </a:t>
            </a:r>
            <a:r>
              <a:rPr sz="1200" dirty="0">
                <a:latin typeface="Times New Roman"/>
                <a:cs typeface="Times New Roman"/>
              </a:rPr>
              <a:t>ra để gây </a:t>
            </a:r>
            <a:r>
              <a:rPr sz="1200" spc="-5" dirty="0">
                <a:latin typeface="Times New Roman"/>
                <a:cs typeface="Times New Roman"/>
              </a:rPr>
              <a:t>chú </a:t>
            </a:r>
            <a:r>
              <a:rPr sz="1200" spc="-215" dirty="0">
                <a:latin typeface="Times New Roman"/>
                <a:cs typeface="Times New Roman"/>
              </a:rPr>
              <a:t>ý,  </a:t>
            </a:r>
            <a:r>
              <a:rPr sz="1200" spc="-5" dirty="0">
                <a:latin typeface="Times New Roman"/>
                <a:cs typeface="Times New Roman"/>
              </a:rPr>
              <a:t>ngoài </a:t>
            </a:r>
            <a:r>
              <a:rPr sz="1200" dirty="0">
                <a:latin typeface="Times New Roman"/>
                <a:cs typeface="Times New Roman"/>
              </a:rPr>
              <a:t>đèn đỏ </a:t>
            </a:r>
            <a:r>
              <a:rPr sz="1200" spc="-5" dirty="0">
                <a:latin typeface="Times New Roman"/>
                <a:cs typeface="Times New Roman"/>
              </a:rPr>
              <a:t>nhấp </a:t>
            </a:r>
            <a:r>
              <a:rPr sz="1200" dirty="0">
                <a:latin typeface="Times New Roman"/>
                <a:cs typeface="Times New Roman"/>
              </a:rPr>
              <a:t>nháy </a:t>
            </a:r>
            <a:r>
              <a:rPr sz="1200" spc="-5" dirty="0">
                <a:latin typeface="Times New Roman"/>
                <a:cs typeface="Times New Roman"/>
              </a:rPr>
              <a:t>còn </a:t>
            </a:r>
            <a:r>
              <a:rPr sz="1200" dirty="0">
                <a:latin typeface="Times New Roman"/>
                <a:cs typeface="Times New Roman"/>
              </a:rPr>
              <a:t>trang bị </a:t>
            </a:r>
            <a:r>
              <a:rPr sz="1200" spc="-5" dirty="0">
                <a:latin typeface="Times New Roman"/>
                <a:cs typeface="Times New Roman"/>
              </a:rPr>
              <a:t>thêm </a:t>
            </a:r>
            <a:r>
              <a:rPr sz="1200" dirty="0">
                <a:latin typeface="Times New Roman"/>
                <a:cs typeface="Times New Roman"/>
              </a:rPr>
              <a:t>chuông điện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dirty="0">
                <a:latin typeface="Times New Roman"/>
                <a:cs typeface="Times New Roman"/>
              </a:rPr>
              <a:t>tiếng nói nhắc </a:t>
            </a:r>
            <a:r>
              <a:rPr sz="1200" spc="5" dirty="0">
                <a:latin typeface="Times New Roman"/>
                <a:cs typeface="Times New Roman"/>
              </a:rPr>
              <a:t>nhở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tàu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hỏa.</a:t>
            </a:r>
            <a:endParaRPr sz="1200" dirty="0">
              <a:latin typeface="Times New Roman"/>
              <a:cs typeface="Times New Roman"/>
            </a:endParaRPr>
          </a:p>
          <a:p>
            <a:pPr marL="393065" lvl="2" indent="-381000" algn="just">
              <a:lnSpc>
                <a:spcPct val="100000"/>
              </a:lnSpc>
              <a:spcBef>
                <a:spcPts val="525"/>
              </a:spcBef>
              <a:buAutoNum type="arabicPeriod" startAt="2"/>
              <a:tabLst>
                <a:tab pos="393700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Điều </a:t>
            </a:r>
            <a:r>
              <a:rPr sz="1200" b="1" dirty="0">
                <a:latin typeface="Times New Roman"/>
                <a:cs typeface="Times New Roman"/>
              </a:rPr>
              <a:t>khiển giao </a:t>
            </a:r>
            <a:r>
              <a:rPr sz="1200" b="1" spc="-5" dirty="0">
                <a:latin typeface="Times New Roman"/>
                <a:cs typeface="Times New Roman"/>
              </a:rPr>
              <a:t>thông bằng đèn tín </a:t>
            </a:r>
            <a:r>
              <a:rPr sz="1200" b="1" dirty="0">
                <a:latin typeface="Times New Roman"/>
                <a:cs typeface="Times New Roman"/>
              </a:rPr>
              <a:t>hiệu hai hộp </a:t>
            </a:r>
            <a:r>
              <a:rPr sz="1200" b="1" spc="-5" dirty="0">
                <a:latin typeface="Times New Roman"/>
                <a:cs typeface="Times New Roman"/>
              </a:rPr>
              <a:t>treo trên </a:t>
            </a:r>
            <a:r>
              <a:rPr sz="1200" b="1" dirty="0" err="1">
                <a:latin typeface="Times New Roman"/>
                <a:cs typeface="Times New Roman"/>
              </a:rPr>
              <a:t>phần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5" dirty="0" smtClean="0">
                <a:latin typeface="Times New Roman"/>
                <a:cs typeface="Times New Roman"/>
              </a:rPr>
              <a:t>đ</a:t>
            </a:r>
            <a:r>
              <a:rPr lang="vi-VN" sz="1200" b="1" spc="-55" dirty="0" smtClean="0">
                <a:latin typeface="Times New Roman"/>
                <a:cs typeface="Times New Roman"/>
              </a:rPr>
              <a:t>ư</a:t>
            </a:r>
            <a:r>
              <a:rPr sz="1200" b="1" spc="-55" dirty="0" err="1" smtClean="0">
                <a:latin typeface="Times New Roman"/>
                <a:cs typeface="Times New Roman"/>
              </a:rPr>
              <a:t>ờng</a:t>
            </a:r>
            <a:r>
              <a:rPr sz="1200" b="1" spc="-55" dirty="0" smtClean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xe</a:t>
            </a:r>
            <a:r>
              <a:rPr sz="1200" b="1" spc="3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chạy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000"/>
              </a:lnSpc>
              <a:spcBef>
                <a:spcPts val="590"/>
              </a:spcBef>
            </a:pPr>
            <a:r>
              <a:rPr sz="1200" spc="-5" dirty="0">
                <a:latin typeface="Times New Roman"/>
                <a:cs typeface="Times New Roman"/>
              </a:rPr>
              <a:t>Để </a:t>
            </a:r>
            <a:r>
              <a:rPr sz="1200" dirty="0">
                <a:latin typeface="Times New Roman"/>
                <a:cs typeface="Times New Roman"/>
              </a:rPr>
              <a:t>điều khiển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từng </a:t>
            </a:r>
            <a:r>
              <a:rPr sz="1200" dirty="0" err="1">
                <a:latin typeface="Times New Roman"/>
                <a:cs typeface="Times New Roman"/>
              </a:rPr>
              <a:t>loại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trên </a:t>
            </a:r>
            <a:r>
              <a:rPr sz="1200" dirty="0">
                <a:latin typeface="Times New Roman"/>
                <a:cs typeface="Times New Roman"/>
              </a:rPr>
              <a:t>từng làn riêng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thể </a:t>
            </a:r>
            <a:r>
              <a:rPr sz="1200" spc="-85" dirty="0">
                <a:latin typeface="Times New Roman"/>
                <a:cs typeface="Times New Roman"/>
              </a:rPr>
              <a:t>áp 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-5" dirty="0">
                <a:latin typeface="Times New Roman"/>
                <a:cs typeface="Times New Roman"/>
              </a:rPr>
              <a:t>đèn </a:t>
            </a:r>
            <a:r>
              <a:rPr sz="1200" dirty="0">
                <a:latin typeface="Times New Roman"/>
                <a:cs typeface="Times New Roman"/>
              </a:rPr>
              <a:t>tín hiệu 2 hộp </a:t>
            </a:r>
            <a:r>
              <a:rPr sz="1200" spc="-5" dirty="0">
                <a:latin typeface="Times New Roman"/>
                <a:cs typeface="Times New Roman"/>
              </a:rPr>
              <a:t>treo trên </a:t>
            </a:r>
            <a:r>
              <a:rPr sz="1200" spc="-5" dirty="0" err="1">
                <a:latin typeface="Times New Roman"/>
                <a:cs typeface="Times New Roman"/>
              </a:rPr>
              <a:t>phần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chạy, </a:t>
            </a:r>
            <a:r>
              <a:rPr sz="1200" dirty="0">
                <a:latin typeface="Times New Roman"/>
                <a:cs typeface="Times New Roman"/>
              </a:rPr>
              <a:t>tín hiệu xanh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hình </a:t>
            </a:r>
            <a:r>
              <a:rPr sz="1200" spc="10" dirty="0">
                <a:latin typeface="Times New Roman"/>
                <a:cs typeface="Times New Roman"/>
              </a:rPr>
              <a:t>mũi </a:t>
            </a:r>
            <a:r>
              <a:rPr sz="1200" dirty="0">
                <a:latin typeface="Times New Roman"/>
                <a:cs typeface="Times New Roman"/>
              </a:rPr>
              <a:t>tên </a:t>
            </a:r>
            <a:r>
              <a:rPr sz="1200" spc="-70" dirty="0">
                <a:latin typeface="Times New Roman"/>
                <a:cs typeface="Times New Roman"/>
              </a:rPr>
              <a:t>chỉ  </a:t>
            </a:r>
            <a:r>
              <a:rPr sz="1200" dirty="0" err="1">
                <a:latin typeface="Times New Roman"/>
                <a:cs typeface="Times New Roman"/>
              </a:rPr>
              <a:t>xuống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d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ới</a:t>
            </a:r>
            <a:r>
              <a:rPr sz="1200" spc="-65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tín hiệu đỏ </a:t>
            </a:r>
            <a:r>
              <a:rPr sz="1200" spc="-10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hình </a:t>
            </a:r>
            <a:r>
              <a:rPr sz="1200" spc="-5" dirty="0">
                <a:latin typeface="Times New Roman"/>
                <a:cs typeface="Times New Roman"/>
              </a:rPr>
              <a:t>hai </a:t>
            </a:r>
            <a:r>
              <a:rPr sz="1200" spc="-10" dirty="0">
                <a:latin typeface="Times New Roman"/>
                <a:cs typeface="Times New Roman"/>
              </a:rPr>
              <a:t>gạch </a:t>
            </a:r>
            <a:r>
              <a:rPr sz="1200" spc="-5" dirty="0">
                <a:latin typeface="Times New Roman"/>
                <a:cs typeface="Times New Roman"/>
              </a:rPr>
              <a:t>chéo. </a:t>
            </a:r>
            <a:r>
              <a:rPr sz="1200" dirty="0">
                <a:latin typeface="Times New Roman"/>
                <a:cs typeface="Times New Roman"/>
              </a:rPr>
              <a:t>Những tín hiệu </a:t>
            </a:r>
            <a:r>
              <a:rPr sz="1200" spc="-5" dirty="0">
                <a:latin typeface="Times New Roman"/>
                <a:cs typeface="Times New Roman"/>
              </a:rPr>
              <a:t>của đèn </a:t>
            </a:r>
            <a:r>
              <a:rPr sz="1200" spc="5" dirty="0">
                <a:latin typeface="Times New Roman"/>
                <a:cs typeface="Times New Roman"/>
              </a:rPr>
              <a:t>này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ý </a:t>
            </a:r>
            <a:r>
              <a:rPr sz="1200" spc="-5" dirty="0" err="1" smtClean="0">
                <a:latin typeface="Times New Roman"/>
                <a:cs typeface="Times New Roman"/>
              </a:rPr>
              <a:t>nghĩa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như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sau</a:t>
            </a:r>
            <a:r>
              <a:rPr sz="1200" spc="-5" dirty="0">
                <a:latin typeface="Times New Roman"/>
                <a:cs typeface="Times New Roman"/>
              </a:rPr>
              <a:t>:</a:t>
            </a:r>
            <a:endParaRPr sz="1200" dirty="0">
              <a:latin typeface="Times New Roman"/>
              <a:cs typeface="Times New Roman"/>
            </a:endParaRPr>
          </a:p>
          <a:p>
            <a:pPr marL="558165" indent="-89535" algn="just">
              <a:lnSpc>
                <a:spcPct val="100000"/>
              </a:lnSpc>
              <a:spcBef>
                <a:spcPts val="755"/>
              </a:spcBef>
              <a:buChar char="-"/>
              <a:tabLst>
                <a:tab pos="558800" algn="l"/>
              </a:tabLst>
            </a:pPr>
            <a:r>
              <a:rPr sz="1200" dirty="0">
                <a:latin typeface="Times New Roman"/>
                <a:cs typeface="Times New Roman"/>
              </a:rPr>
              <a:t>Tín </a:t>
            </a:r>
            <a:r>
              <a:rPr sz="1200" spc="-5" dirty="0">
                <a:latin typeface="Times New Roman"/>
                <a:cs typeface="Times New Roman"/>
              </a:rPr>
              <a:t>hiệu </a:t>
            </a:r>
            <a:r>
              <a:rPr sz="1200" dirty="0">
                <a:latin typeface="Times New Roman"/>
                <a:cs typeface="Times New Roman"/>
              </a:rPr>
              <a:t>xanh </a:t>
            </a:r>
            <a:r>
              <a:rPr sz="1200" spc="-5" dirty="0">
                <a:latin typeface="Times New Roman"/>
                <a:cs typeface="Times New Roman"/>
              </a:rPr>
              <a:t>cho phép </a:t>
            </a:r>
            <a:r>
              <a:rPr sz="1200" dirty="0">
                <a:latin typeface="Times New Roman"/>
                <a:cs typeface="Times New Roman"/>
              </a:rPr>
              <a:t>đi ở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mũi </a:t>
            </a:r>
            <a:r>
              <a:rPr sz="1200" spc="-5" dirty="0">
                <a:latin typeface="Times New Roman"/>
                <a:cs typeface="Times New Roman"/>
              </a:rPr>
              <a:t>tên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chỉ;</a:t>
            </a:r>
            <a:endParaRPr sz="1200" dirty="0">
              <a:latin typeface="Times New Roman"/>
              <a:cs typeface="Times New Roman"/>
            </a:endParaRPr>
          </a:p>
          <a:p>
            <a:pPr marL="558165" indent="-89535" algn="just">
              <a:lnSpc>
                <a:spcPct val="100000"/>
              </a:lnSpc>
              <a:spcBef>
                <a:spcPts val="745"/>
              </a:spcBef>
              <a:buChar char="-"/>
              <a:tabLst>
                <a:tab pos="558800" algn="l"/>
              </a:tabLst>
            </a:pPr>
            <a:r>
              <a:rPr sz="1200" dirty="0">
                <a:latin typeface="Times New Roman"/>
                <a:cs typeface="Times New Roman"/>
              </a:rPr>
              <a:t>Tín </a:t>
            </a:r>
            <a:r>
              <a:rPr sz="1200" spc="-5" dirty="0">
                <a:latin typeface="Times New Roman"/>
                <a:cs typeface="Times New Roman"/>
              </a:rPr>
              <a:t>hiệu </a:t>
            </a:r>
            <a:r>
              <a:rPr sz="1200" dirty="0">
                <a:latin typeface="Times New Roman"/>
                <a:cs typeface="Times New Roman"/>
              </a:rPr>
              <a:t>đỏ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đi ở trên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treo </a:t>
            </a:r>
            <a:r>
              <a:rPr sz="1200" dirty="0">
                <a:latin typeface="Times New Roman"/>
                <a:cs typeface="Times New Roman"/>
              </a:rPr>
              <a:t>tín hiệu màu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đỏ.</a:t>
            </a:r>
          </a:p>
          <a:p>
            <a:pPr marL="12700" algn="just">
              <a:lnSpc>
                <a:spcPct val="100000"/>
              </a:lnSpc>
              <a:spcBef>
                <a:spcPts val="745"/>
              </a:spcBef>
            </a:pPr>
            <a:r>
              <a:rPr sz="1200" dirty="0">
                <a:latin typeface="Times New Roman"/>
                <a:cs typeface="Times New Roman"/>
              </a:rPr>
              <a:t>2.5. </a:t>
            </a:r>
            <a:r>
              <a:rPr sz="1200" spc="-5" dirty="0">
                <a:latin typeface="Times New Roman"/>
                <a:cs typeface="Times New Roman"/>
              </a:rPr>
              <a:t>HIỆU LỰC CỦA </a:t>
            </a:r>
            <a:r>
              <a:rPr sz="1200" dirty="0">
                <a:latin typeface="Times New Roman"/>
                <a:cs typeface="Times New Roman"/>
              </a:rPr>
              <a:t>ĐÈN </a:t>
            </a:r>
            <a:r>
              <a:rPr sz="1200" spc="-5" dirty="0">
                <a:latin typeface="Times New Roman"/>
                <a:cs typeface="Times New Roman"/>
              </a:rPr>
              <a:t>TÍN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HIỆU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872997"/>
            <a:ext cx="5606415" cy="133794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456565" algn="just">
              <a:lnSpc>
                <a:spcPts val="1380"/>
              </a:lnSpc>
              <a:spcBef>
                <a:spcPts val="195"/>
              </a:spcBef>
            </a:pP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nhau vừa </a:t>
            </a:r>
            <a:r>
              <a:rPr sz="1200" spc="-5" dirty="0">
                <a:latin typeface="Times New Roman"/>
                <a:cs typeface="Times New Roman"/>
              </a:rPr>
              <a:t>có đèn </a:t>
            </a:r>
            <a:r>
              <a:rPr sz="1200" dirty="0">
                <a:latin typeface="Times New Roman"/>
                <a:cs typeface="Times New Roman"/>
              </a:rPr>
              <a:t>tín hiệu vừa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hiệu và </a:t>
            </a:r>
            <a:r>
              <a:rPr sz="1200" spc="-5" dirty="0">
                <a:latin typeface="Times New Roman"/>
                <a:cs typeface="Times New Roman"/>
              </a:rPr>
              <a:t>vạch sơn </a:t>
            </a:r>
            <a:r>
              <a:rPr sz="1200" dirty="0">
                <a:latin typeface="Times New Roman"/>
                <a:cs typeface="Times New Roman"/>
              </a:rPr>
              <a:t>thì </a:t>
            </a:r>
            <a:r>
              <a:rPr sz="1200" spc="-70" dirty="0">
                <a:latin typeface="Times New Roman"/>
                <a:cs typeface="Times New Roman"/>
              </a:rPr>
              <a:t>lái 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tuân theo hiệu lệnh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đèn tín hiệu. </a:t>
            </a:r>
            <a:r>
              <a:rPr sz="1200" dirty="0" err="1">
                <a:latin typeface="Times New Roman"/>
                <a:cs typeface="Times New Roman"/>
              </a:rPr>
              <a:t>Trong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không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đèn tín </a:t>
            </a:r>
            <a:r>
              <a:rPr sz="1200" spc="-45" dirty="0">
                <a:latin typeface="Times New Roman"/>
                <a:cs typeface="Times New Roman"/>
              </a:rPr>
              <a:t>hiệu  </a:t>
            </a:r>
            <a:r>
              <a:rPr sz="1200" dirty="0">
                <a:latin typeface="Times New Roman"/>
                <a:cs typeface="Times New Roman"/>
              </a:rPr>
              <a:t>để điều </a:t>
            </a:r>
            <a:r>
              <a:rPr sz="1200" spc="-5" dirty="0">
                <a:latin typeface="Times New Roman"/>
                <a:cs typeface="Times New Roman"/>
              </a:rPr>
              <a:t>khiển giao </a:t>
            </a:r>
            <a:r>
              <a:rPr sz="1200" dirty="0">
                <a:latin typeface="Times New Roman"/>
                <a:cs typeface="Times New Roman"/>
              </a:rPr>
              <a:t>thông theo từng </a:t>
            </a:r>
            <a:r>
              <a:rPr sz="1200" spc="-5" dirty="0" err="1">
                <a:latin typeface="Times New Roman"/>
                <a:cs typeface="Times New Roman"/>
              </a:rPr>
              <a:t>làn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riêng thì tín hiệu đèn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tác </a:t>
            </a:r>
            <a:r>
              <a:rPr sz="1200" spc="5" dirty="0">
                <a:latin typeface="Times New Roman"/>
                <a:cs typeface="Times New Roman"/>
              </a:rPr>
              <a:t>dụng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toàn </a:t>
            </a:r>
            <a:r>
              <a:rPr sz="1200" spc="-110" dirty="0">
                <a:latin typeface="Times New Roman"/>
                <a:cs typeface="Times New Roman"/>
              </a:rPr>
              <a:t>bộ  </a:t>
            </a:r>
            <a:r>
              <a:rPr sz="1200" spc="-5" dirty="0" err="1">
                <a:latin typeface="Times New Roman"/>
                <a:cs typeface="Times New Roman"/>
              </a:rPr>
              <a:t>phần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chạy </a:t>
            </a:r>
            <a:r>
              <a:rPr sz="1200" dirty="0" err="1">
                <a:latin typeface="Times New Roman"/>
                <a:cs typeface="Times New Roman"/>
              </a:rPr>
              <a:t>theo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đến. </a:t>
            </a:r>
            <a:r>
              <a:rPr sz="1200" spc="-5" dirty="0" err="1">
                <a:latin typeface="Times New Roman"/>
                <a:cs typeface="Times New Roman"/>
              </a:rPr>
              <a:t>Trong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ờng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</a:t>
            </a:r>
            <a:r>
              <a:rPr sz="1200" spc="-5" dirty="0">
                <a:latin typeface="Times New Roman"/>
                <a:cs typeface="Times New Roman"/>
              </a:rPr>
              <a:t>đèn </a:t>
            </a:r>
            <a:r>
              <a:rPr sz="1200" dirty="0">
                <a:latin typeface="Times New Roman"/>
                <a:cs typeface="Times New Roman"/>
              </a:rPr>
              <a:t>tín hiệu tắt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đèn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tín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hiệu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vàng nhấp </a:t>
            </a:r>
            <a:r>
              <a:rPr sz="1200" dirty="0">
                <a:latin typeface="Times New Roman"/>
                <a:cs typeface="Times New Roman"/>
              </a:rPr>
              <a:t>nháy thì 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tuân theo </a:t>
            </a: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và </a:t>
            </a:r>
            <a:r>
              <a:rPr sz="1200" spc="-5" dirty="0">
                <a:latin typeface="Times New Roman"/>
                <a:cs typeface="Times New Roman"/>
              </a:rPr>
              <a:t>vạch sơn </a:t>
            </a:r>
            <a:r>
              <a:rPr sz="1200" dirty="0">
                <a:latin typeface="Times New Roman"/>
                <a:cs typeface="Times New Roman"/>
              </a:rPr>
              <a:t>theo thứ tự hiệu  lực đã </a:t>
            </a:r>
            <a:r>
              <a:rPr sz="1200" spc="5" dirty="0">
                <a:latin typeface="Times New Roman"/>
                <a:cs typeface="Times New Roman"/>
              </a:rPr>
              <a:t>quy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định.</a:t>
            </a:r>
          </a:p>
          <a:p>
            <a:pPr algn="ctr">
              <a:lnSpc>
                <a:spcPct val="100000"/>
              </a:lnSpc>
              <a:spcBef>
                <a:spcPts val="515"/>
              </a:spcBef>
            </a:pPr>
            <a:r>
              <a:rPr sz="1200" spc="-5" dirty="0">
                <a:latin typeface="Times New Roman"/>
                <a:cs typeface="Times New Roman"/>
              </a:rPr>
              <a:t>HÌNH DẠNG ĐÈN </a:t>
            </a:r>
            <a:r>
              <a:rPr sz="1200" dirty="0">
                <a:latin typeface="Times New Roman"/>
                <a:cs typeface="Times New Roman"/>
              </a:rPr>
              <a:t>TÍN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HIỆU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74745" y="9451339"/>
            <a:ext cx="7524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Hình </a:t>
            </a:r>
            <a:r>
              <a:rPr sz="1200" dirty="0">
                <a:latin typeface="Times New Roman"/>
                <a:cs typeface="Times New Roman"/>
              </a:rPr>
              <a:t>vẽ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2-1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12264" y="2305811"/>
            <a:ext cx="4895850" cy="70675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41</a:t>
            </a:fld>
            <a:endParaRPr spc="-35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42</a:t>
            </a:fld>
            <a:endParaRPr spc="-35" dirty="0"/>
          </a:p>
        </p:txBody>
      </p:sp>
      <p:sp>
        <p:nvSpPr>
          <p:cNvPr id="2" name="object 2"/>
          <p:cNvSpPr txBox="1"/>
          <p:nvPr/>
        </p:nvSpPr>
        <p:spPr>
          <a:xfrm>
            <a:off x="1247952" y="781558"/>
            <a:ext cx="5605780" cy="9135745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278765" lvl="1" indent="-266700">
              <a:lnSpc>
                <a:spcPct val="100000"/>
              </a:lnSpc>
              <a:spcBef>
                <a:spcPts val="830"/>
              </a:spcBef>
              <a:buAutoNum type="arabicPeriod" startAt="6"/>
              <a:tabLst>
                <a:tab pos="279400" algn="l"/>
              </a:tabLst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lang="en-US" sz="1200" spc="-5" dirty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U </a:t>
            </a:r>
            <a:r>
              <a:rPr sz="1200" spc="-5" dirty="0">
                <a:latin typeface="Times New Roman"/>
                <a:cs typeface="Times New Roman"/>
              </a:rPr>
              <a:t>TIÊN VÀ TÍN HIỆU </a:t>
            </a:r>
            <a:r>
              <a:rPr sz="1200" dirty="0">
                <a:latin typeface="Times New Roman"/>
                <a:cs typeface="Times New Roman"/>
              </a:rPr>
              <a:t>CỦA </a:t>
            </a: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lang="en-US" sz="1200" spc="-5" dirty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U</a:t>
            </a:r>
            <a:r>
              <a:rPr sz="1200" spc="2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TIÊN</a:t>
            </a:r>
            <a:endParaRPr sz="1200" dirty="0">
              <a:latin typeface="Times New Roman"/>
              <a:cs typeface="Times New Roman"/>
            </a:endParaRPr>
          </a:p>
          <a:p>
            <a:pPr marL="12700" marR="9525" lvl="2" indent="448945">
              <a:lnSpc>
                <a:spcPts val="1380"/>
              </a:lnSpc>
              <a:spcBef>
                <a:spcPts val="830"/>
              </a:spcBef>
              <a:buAutoNum type="arabicPeriod"/>
              <a:tabLst>
                <a:tab pos="846455" algn="l"/>
              </a:tabLst>
            </a:pPr>
            <a:r>
              <a:rPr sz="1200" spc="-5" dirty="0" err="1" smtClean="0">
                <a:latin typeface="Times New Roman"/>
                <a:cs typeface="Times New Roman"/>
              </a:rPr>
              <a:t>Xe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ưu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tiên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đi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khác </a:t>
            </a:r>
            <a:r>
              <a:rPr sz="1200" dirty="0">
                <a:latin typeface="Times New Roman"/>
                <a:cs typeface="Times New Roman"/>
              </a:rPr>
              <a:t>khi qua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nhau từ </a:t>
            </a:r>
            <a:r>
              <a:rPr sz="1200" spc="-5" dirty="0">
                <a:latin typeface="Times New Roman"/>
                <a:cs typeface="Times New Roman"/>
              </a:rPr>
              <a:t>bất </a:t>
            </a:r>
            <a:r>
              <a:rPr sz="1200" spc="10" dirty="0" err="1">
                <a:latin typeface="Times New Roman"/>
                <a:cs typeface="Times New Roman"/>
              </a:rPr>
              <a:t>kỳ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nào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tới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theo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thứ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tự:</a:t>
            </a:r>
          </a:p>
          <a:p>
            <a:pPr marL="576580" indent="-115570">
              <a:lnSpc>
                <a:spcPct val="100000"/>
              </a:lnSpc>
              <a:spcBef>
                <a:spcPts val="500"/>
              </a:spcBef>
              <a:buSzPct val="91666"/>
              <a:buFont typeface="Times New Roman"/>
              <a:buAutoNum type="arabicPeriod"/>
              <a:tabLst>
                <a:tab pos="577215" algn="l"/>
              </a:tabLst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chữa cháy đi </a:t>
            </a:r>
            <a:r>
              <a:rPr sz="1200" spc="-5" dirty="0">
                <a:latin typeface="Times New Roman"/>
                <a:cs typeface="Times New Roman"/>
              </a:rPr>
              <a:t>làm </a:t>
            </a:r>
            <a:r>
              <a:rPr sz="1200" dirty="0">
                <a:latin typeface="Times New Roman"/>
                <a:cs typeface="Times New Roman"/>
              </a:rPr>
              <a:t>nhiệm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vụ;</a:t>
            </a:r>
          </a:p>
          <a:p>
            <a:pPr marL="626110" indent="-165100">
              <a:lnSpc>
                <a:spcPts val="1410"/>
              </a:lnSpc>
              <a:spcBef>
                <a:spcPts val="540"/>
              </a:spcBef>
              <a:buSzPct val="91666"/>
              <a:buFont typeface="Times New Roman"/>
              <a:buAutoNum type="arabicPeriod"/>
              <a:tabLst>
                <a:tab pos="626745" algn="l"/>
              </a:tabLst>
            </a:pPr>
            <a:r>
              <a:rPr sz="1200" spc="-5" dirty="0">
                <a:latin typeface="Times New Roman"/>
                <a:cs typeface="Times New Roman"/>
              </a:rPr>
              <a:t>Xe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quân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sự,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công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làm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nhiệm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vụ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khẩn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cấp;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đoàn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cảnh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sát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dẫn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;</a:t>
            </a:r>
            <a:endParaRPr sz="1200" dirty="0">
              <a:latin typeface="Times New Roman"/>
              <a:cs typeface="Times New Roman"/>
            </a:endParaRPr>
          </a:p>
          <a:p>
            <a:pPr marL="614045" indent="-153035" algn="just">
              <a:lnSpc>
                <a:spcPct val="100000"/>
              </a:lnSpc>
              <a:spcBef>
                <a:spcPts val="540"/>
              </a:spcBef>
              <a:buSzPct val="91666"/>
              <a:buFont typeface="Times New Roman"/>
              <a:buAutoNum type="arabicPeriod" startAt="3"/>
              <a:tabLst>
                <a:tab pos="614680" algn="l"/>
              </a:tabLst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spc="-5" dirty="0" err="1">
                <a:latin typeface="Times New Roman"/>
                <a:cs typeface="Times New Roman"/>
              </a:rPr>
              <a:t>cứu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đang thực hiện </a:t>
            </a:r>
            <a:r>
              <a:rPr sz="1200" spc="-5" dirty="0">
                <a:latin typeface="Times New Roman"/>
                <a:cs typeface="Times New Roman"/>
              </a:rPr>
              <a:t>nhiệm </a:t>
            </a:r>
            <a:r>
              <a:rPr sz="1200" dirty="0">
                <a:latin typeface="Times New Roman"/>
                <a:cs typeface="Times New Roman"/>
              </a:rPr>
              <a:t>vụ cấp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cứu;</a:t>
            </a:r>
          </a:p>
          <a:p>
            <a:pPr marL="12700" marR="5715" indent="448945" algn="just">
              <a:lnSpc>
                <a:spcPts val="1380"/>
              </a:lnSpc>
              <a:spcBef>
                <a:spcPts val="640"/>
              </a:spcBef>
              <a:buSzPct val="91666"/>
              <a:buFont typeface="Times New Roman"/>
              <a:buAutoNum type="arabicPeriod" startAt="3"/>
              <a:tabLst>
                <a:tab pos="616585" algn="l"/>
              </a:tabLst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hộ </a:t>
            </a:r>
            <a:r>
              <a:rPr sz="1200" spc="-5" dirty="0">
                <a:latin typeface="Times New Roman"/>
                <a:cs typeface="Times New Roman"/>
              </a:rPr>
              <a:t>đê,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đi làm </a:t>
            </a:r>
            <a:r>
              <a:rPr sz="1200" spc="-5" dirty="0">
                <a:latin typeface="Times New Roman"/>
                <a:cs typeface="Times New Roman"/>
              </a:rPr>
              <a:t>nhiệm </a:t>
            </a:r>
            <a:r>
              <a:rPr sz="1200" dirty="0">
                <a:latin typeface="Times New Roman"/>
                <a:cs typeface="Times New Roman"/>
              </a:rPr>
              <a:t>vụ </a:t>
            </a:r>
            <a:r>
              <a:rPr sz="1200" spc="-5" dirty="0">
                <a:latin typeface="Times New Roman"/>
                <a:cs typeface="Times New Roman"/>
              </a:rPr>
              <a:t>khắc </a:t>
            </a:r>
            <a:r>
              <a:rPr sz="1200" dirty="0">
                <a:latin typeface="Times New Roman"/>
                <a:cs typeface="Times New Roman"/>
              </a:rPr>
              <a:t>phục </a:t>
            </a:r>
            <a:r>
              <a:rPr sz="1200" spc="-5" dirty="0">
                <a:latin typeface="Times New Roman"/>
                <a:cs typeface="Times New Roman"/>
              </a:rPr>
              <a:t>sự cố thiên </a:t>
            </a:r>
            <a:r>
              <a:rPr sz="1200" dirty="0">
                <a:latin typeface="Times New Roman"/>
                <a:cs typeface="Times New Roman"/>
              </a:rPr>
              <a:t>tai, dịch </a:t>
            </a:r>
            <a:r>
              <a:rPr sz="1200" spc="-5" dirty="0">
                <a:latin typeface="Times New Roman"/>
                <a:cs typeface="Times New Roman"/>
              </a:rPr>
              <a:t>bệnh hoặc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đi làm  nhiệm vụ trong tình trạng </a:t>
            </a:r>
            <a:r>
              <a:rPr sz="1200" spc="-5" dirty="0">
                <a:latin typeface="Times New Roman"/>
                <a:cs typeface="Times New Roman"/>
              </a:rPr>
              <a:t>khẩn cấp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spc="-5" dirty="0">
                <a:latin typeface="Times New Roman"/>
                <a:cs typeface="Times New Roman"/>
              </a:rPr>
              <a:t>của pháp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luật;</a:t>
            </a:r>
          </a:p>
          <a:p>
            <a:pPr marL="614045" indent="-153035" algn="just">
              <a:lnSpc>
                <a:spcPct val="100000"/>
              </a:lnSpc>
              <a:spcBef>
                <a:spcPts val="505"/>
              </a:spcBef>
              <a:buSzPct val="91666"/>
              <a:buFont typeface="Times New Roman"/>
              <a:buAutoNum type="arabicPeriod" startAt="3"/>
              <a:tabLst>
                <a:tab pos="614680" algn="l"/>
              </a:tabLst>
            </a:pPr>
            <a:r>
              <a:rPr sz="1200" spc="-5" dirty="0">
                <a:latin typeface="Times New Roman"/>
                <a:cs typeface="Times New Roman"/>
              </a:rPr>
              <a:t>Đoàn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-5" dirty="0">
                <a:latin typeface="Times New Roman"/>
                <a:cs typeface="Times New Roman"/>
              </a:rPr>
              <a:t> tang.</a:t>
            </a:r>
            <a:endParaRPr sz="1200" dirty="0">
              <a:latin typeface="Times New Roman"/>
              <a:cs typeface="Times New Roman"/>
            </a:endParaRPr>
          </a:p>
          <a:p>
            <a:pPr marL="12700" marR="6350" indent="448945" algn="just">
              <a:lnSpc>
                <a:spcPts val="1380"/>
              </a:lnSpc>
              <a:spcBef>
                <a:spcPts val="635"/>
              </a:spcBef>
            </a:pPr>
            <a:r>
              <a:rPr sz="1200" dirty="0">
                <a:latin typeface="Times New Roman"/>
                <a:cs typeface="Times New Roman"/>
              </a:rPr>
              <a:t>2.6.2. </a:t>
            </a:r>
            <a:r>
              <a:rPr sz="1200" spc="-5" dirty="0" err="1" smtClean="0">
                <a:latin typeface="Times New Roman"/>
                <a:cs typeface="Times New Roman"/>
              </a:rPr>
              <a:t>Xe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ưu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khi làm nhiệm vụ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tín hiệu </a:t>
            </a:r>
            <a:r>
              <a:rPr sz="1200" spc="-5" dirty="0">
                <a:latin typeface="Times New Roman"/>
                <a:cs typeface="Times New Roman"/>
              </a:rPr>
              <a:t>còi, cờ, đèn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không </a:t>
            </a:r>
            <a:r>
              <a:rPr sz="1200" spc="-75" dirty="0">
                <a:latin typeface="Times New Roman"/>
                <a:cs typeface="Times New Roman"/>
              </a:rPr>
              <a:t>bị  </a:t>
            </a:r>
            <a:r>
              <a:rPr sz="1200" spc="-5" dirty="0">
                <a:latin typeface="Times New Roman"/>
                <a:cs typeface="Times New Roman"/>
              </a:rPr>
              <a:t>hạn chế </a:t>
            </a:r>
            <a:r>
              <a:rPr sz="1200" dirty="0">
                <a:latin typeface="Times New Roman"/>
                <a:cs typeface="Times New Roman"/>
              </a:rPr>
              <a:t>tốc độ;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phép đi </a:t>
            </a:r>
            <a:r>
              <a:rPr sz="1200" dirty="0" err="1">
                <a:latin typeface="Times New Roman"/>
                <a:cs typeface="Times New Roman"/>
              </a:rPr>
              <a:t>vào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chiều, </a:t>
            </a:r>
            <a:r>
              <a:rPr sz="1200" spc="-5" dirty="0" err="1">
                <a:latin typeface="Times New Roman"/>
                <a:cs typeface="Times New Roman"/>
              </a:rPr>
              <a:t>các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khác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thể </a:t>
            </a:r>
            <a:r>
              <a:rPr sz="1200" dirty="0" err="1">
                <a:latin typeface="Times New Roman"/>
                <a:cs typeface="Times New Roman"/>
              </a:rPr>
              <a:t>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ợc</a:t>
            </a:r>
            <a:r>
              <a:rPr sz="1200" spc="-65" dirty="0">
                <a:latin typeface="Times New Roman"/>
                <a:cs typeface="Times New Roman"/>
              </a:rPr>
              <a:t>, </a:t>
            </a:r>
            <a:r>
              <a:rPr sz="1200" dirty="0" err="1" smtClean="0">
                <a:latin typeface="Times New Roman"/>
                <a:cs typeface="Times New Roman"/>
              </a:rPr>
              <a:t>kể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cả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khi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có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tín </a:t>
            </a:r>
            <a:r>
              <a:rPr sz="1200" spc="-5" dirty="0">
                <a:latin typeface="Times New Roman"/>
                <a:cs typeface="Times New Roman"/>
              </a:rPr>
              <a:t>hiệu đèn </a:t>
            </a:r>
            <a:r>
              <a:rPr sz="1200" dirty="0">
                <a:latin typeface="Times New Roman"/>
                <a:cs typeface="Times New Roman"/>
              </a:rPr>
              <a:t>đỏ và </a:t>
            </a:r>
            <a:r>
              <a:rPr sz="1200" spc="-5" dirty="0">
                <a:latin typeface="Times New Roman"/>
                <a:cs typeface="Times New Roman"/>
              </a:rPr>
              <a:t>chỉ </a:t>
            </a:r>
            <a:r>
              <a:rPr sz="1200" dirty="0">
                <a:latin typeface="Times New Roman"/>
                <a:cs typeface="Times New Roman"/>
              </a:rPr>
              <a:t>phải tuân </a:t>
            </a:r>
            <a:r>
              <a:rPr sz="1200" spc="-5" dirty="0">
                <a:latin typeface="Times New Roman"/>
                <a:cs typeface="Times New Roman"/>
              </a:rPr>
              <a:t>theo chỉ </a:t>
            </a:r>
            <a:r>
              <a:rPr sz="1200" dirty="0">
                <a:latin typeface="Times New Roman"/>
                <a:cs typeface="Times New Roman"/>
              </a:rPr>
              <a:t>dẫn </a:t>
            </a:r>
            <a:r>
              <a:rPr sz="1200" spc="-5" dirty="0" err="1">
                <a:latin typeface="Times New Roman"/>
                <a:cs typeface="Times New Roman"/>
              </a:rPr>
              <a:t>của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điều </a:t>
            </a:r>
            <a:r>
              <a:rPr sz="1200" dirty="0">
                <a:latin typeface="Times New Roman"/>
                <a:cs typeface="Times New Roman"/>
              </a:rPr>
              <a:t>khiển </a:t>
            </a:r>
            <a:r>
              <a:rPr sz="1200" spc="-5" dirty="0">
                <a:latin typeface="Times New Roman"/>
                <a:cs typeface="Times New Roman"/>
              </a:rPr>
              <a:t>giao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thông.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505"/>
              </a:spcBef>
            </a:pPr>
            <a:r>
              <a:rPr sz="1200" dirty="0">
                <a:latin typeface="Times New Roman"/>
                <a:cs typeface="Times New Roman"/>
              </a:rPr>
              <a:t>2.6.3 Tín </a:t>
            </a:r>
            <a:r>
              <a:rPr sz="1200" spc="-5" dirty="0">
                <a:latin typeface="Times New Roman"/>
                <a:cs typeface="Times New Roman"/>
              </a:rPr>
              <a:t>hiệu của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lang="vi-VN" sz="1200" spc="-170" dirty="0" smtClean="0">
                <a:latin typeface="Times New Roman"/>
                <a:cs typeface="Times New Roman"/>
              </a:rPr>
              <a:t>ư</a:t>
            </a:r>
            <a:r>
              <a:rPr sz="1200" spc="-170" dirty="0" smtClean="0">
                <a:latin typeface="Times New Roman"/>
                <a:cs typeface="Times New Roman"/>
              </a:rPr>
              <a:t>u </a:t>
            </a:r>
            <a:r>
              <a:rPr sz="1200" dirty="0">
                <a:latin typeface="Times New Roman"/>
                <a:cs typeface="Times New Roman"/>
              </a:rPr>
              <a:t>tiên đi làm nhiệm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vụ:</a:t>
            </a:r>
          </a:p>
          <a:p>
            <a:pPr marL="12700" marR="8890" indent="456565" algn="just">
              <a:lnSpc>
                <a:spcPts val="1380"/>
              </a:lnSpc>
              <a:spcBef>
                <a:spcPts val="635"/>
              </a:spcBef>
              <a:buFont typeface="Times New Roman"/>
              <a:buAutoNum type="alphaLcParenR"/>
              <a:tabLst>
                <a:tab pos="642620" algn="l"/>
              </a:tabLst>
            </a:pPr>
            <a:r>
              <a:rPr sz="1200" spc="-5" dirty="0">
                <a:latin typeface="Times New Roman"/>
                <a:cs typeface="Times New Roman"/>
              </a:rPr>
              <a:t>Xe chữa </a:t>
            </a:r>
            <a:r>
              <a:rPr sz="1200" dirty="0">
                <a:latin typeface="Times New Roman"/>
                <a:cs typeface="Times New Roman"/>
              </a:rPr>
              <a:t>cháy </a:t>
            </a:r>
            <a:r>
              <a:rPr sz="1200" spc="-5" dirty="0">
                <a:latin typeface="Times New Roman"/>
                <a:cs typeface="Times New Roman"/>
              </a:rPr>
              <a:t>có đèn </a:t>
            </a:r>
            <a:r>
              <a:rPr sz="1200" dirty="0">
                <a:latin typeface="Times New Roman"/>
                <a:cs typeface="Times New Roman"/>
              </a:rPr>
              <a:t>quay hoặc </a:t>
            </a:r>
            <a:r>
              <a:rPr sz="1200" spc="-5" dirty="0">
                <a:latin typeface="Times New Roman"/>
                <a:cs typeface="Times New Roman"/>
              </a:rPr>
              <a:t>đèn chớp phát sáng </a:t>
            </a:r>
            <a:r>
              <a:rPr sz="1200" dirty="0">
                <a:latin typeface="Times New Roman"/>
                <a:cs typeface="Times New Roman"/>
              </a:rPr>
              <a:t>màu đỏ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dirty="0">
                <a:latin typeface="Times New Roman"/>
                <a:cs typeface="Times New Roman"/>
              </a:rPr>
              <a:t>xanh </a:t>
            </a:r>
            <a:r>
              <a:rPr sz="1200" spc="-10" dirty="0">
                <a:latin typeface="Times New Roman"/>
                <a:cs typeface="Times New Roman"/>
              </a:rPr>
              <a:t>gắn </a:t>
            </a:r>
            <a:r>
              <a:rPr sz="1200" dirty="0">
                <a:latin typeface="Times New Roman"/>
                <a:cs typeface="Times New Roman"/>
              </a:rPr>
              <a:t>trên  nóc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có còi </a:t>
            </a:r>
            <a:r>
              <a:rPr sz="1200" dirty="0">
                <a:latin typeface="Times New Roman"/>
                <a:cs typeface="Times New Roman"/>
              </a:rPr>
              <a:t>phát </a:t>
            </a:r>
            <a:r>
              <a:rPr sz="1200" dirty="0" err="1">
                <a:latin typeface="Times New Roman"/>
                <a:cs typeface="Times New Roman"/>
              </a:rPr>
              <a:t>tín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hiệu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ưu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ct val="95900"/>
              </a:lnSpc>
              <a:spcBef>
                <a:spcPts val="565"/>
              </a:spcBef>
              <a:buFont typeface="Times New Roman"/>
              <a:buAutoNum type="alphaLcParenR"/>
              <a:tabLst>
                <a:tab pos="652780" algn="l"/>
              </a:tabLst>
            </a:pPr>
            <a:r>
              <a:rPr sz="1200" dirty="0">
                <a:latin typeface="Times New Roman"/>
                <a:cs typeface="Times New Roman"/>
              </a:rPr>
              <a:t>Tín hiệu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quân sự </a:t>
            </a:r>
            <a:r>
              <a:rPr sz="1200" dirty="0">
                <a:latin typeface="Times New Roman"/>
                <a:cs typeface="Times New Roman"/>
              </a:rPr>
              <a:t>đi làm nhiệm vụ khẩn </a:t>
            </a:r>
            <a:r>
              <a:rPr sz="1200" spc="-5" dirty="0">
                <a:latin typeface="Times New Roman"/>
                <a:cs typeface="Times New Roman"/>
              </a:rPr>
              <a:t>cấp có đèn </a:t>
            </a:r>
            <a:r>
              <a:rPr sz="1200" dirty="0">
                <a:latin typeface="Times New Roman"/>
                <a:cs typeface="Times New Roman"/>
              </a:rPr>
              <a:t>quay hoặc đèn </a:t>
            </a:r>
            <a:r>
              <a:rPr sz="1200" spc="-5" dirty="0">
                <a:latin typeface="Times New Roman"/>
                <a:cs typeface="Times New Roman"/>
              </a:rPr>
              <a:t>chớp  phát </a:t>
            </a:r>
            <a:r>
              <a:rPr sz="1200" dirty="0">
                <a:latin typeface="Times New Roman"/>
                <a:cs typeface="Times New Roman"/>
              </a:rPr>
              <a:t>sáng màu đỏ </a:t>
            </a:r>
            <a:r>
              <a:rPr sz="1200" spc="-5" dirty="0">
                <a:latin typeface="Times New Roman"/>
                <a:cs typeface="Times New Roman"/>
              </a:rPr>
              <a:t>gắn </a:t>
            </a:r>
            <a:r>
              <a:rPr sz="1200" dirty="0">
                <a:latin typeface="Times New Roman"/>
                <a:cs typeface="Times New Roman"/>
              </a:rPr>
              <a:t>trên nóc xe, </a:t>
            </a:r>
            <a:r>
              <a:rPr sz="1200" spc="-5" dirty="0">
                <a:latin typeface="Times New Roman"/>
                <a:cs typeface="Times New Roman"/>
              </a:rPr>
              <a:t>cờ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quân </a:t>
            </a:r>
            <a:r>
              <a:rPr sz="1200" spc="5" dirty="0">
                <a:latin typeface="Times New Roman"/>
                <a:cs typeface="Times New Roman"/>
              </a:rPr>
              <a:t>sự </a:t>
            </a:r>
            <a:r>
              <a:rPr sz="1200" spc="-5" dirty="0">
                <a:latin typeface="Times New Roman"/>
                <a:cs typeface="Times New Roman"/>
              </a:rPr>
              <a:t>cắm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spc="-5" dirty="0">
                <a:latin typeface="Times New Roman"/>
                <a:cs typeface="Times New Roman"/>
              </a:rPr>
              <a:t>đầu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phía </a:t>
            </a:r>
            <a:r>
              <a:rPr sz="1200" spc="-5" dirty="0">
                <a:latin typeface="Times New Roman"/>
                <a:cs typeface="Times New Roman"/>
              </a:rPr>
              <a:t>bên </a:t>
            </a:r>
            <a:r>
              <a:rPr sz="1200" spc="-5" dirty="0" err="1">
                <a:latin typeface="Times New Roman"/>
                <a:cs typeface="Times New Roman"/>
              </a:rPr>
              <a:t>trái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lái; </a:t>
            </a:r>
            <a:r>
              <a:rPr sz="1200" spc="-110" dirty="0">
                <a:latin typeface="Times New Roman"/>
                <a:cs typeface="Times New Roman"/>
              </a:rPr>
              <a:t>có  </a:t>
            </a:r>
            <a:r>
              <a:rPr sz="1200" spc="-5" dirty="0">
                <a:latin typeface="Times New Roman"/>
                <a:cs typeface="Times New Roman"/>
              </a:rPr>
              <a:t>còi phát </a:t>
            </a:r>
            <a:r>
              <a:rPr sz="1200" dirty="0" err="1">
                <a:latin typeface="Times New Roman"/>
                <a:cs typeface="Times New Roman"/>
              </a:rPr>
              <a:t>tín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hiệ</a:t>
            </a:r>
            <a:r>
              <a:rPr lang="en-US" sz="1200" dirty="0" err="1" smtClean="0">
                <a:latin typeface="Times New Roman"/>
                <a:cs typeface="Times New Roman"/>
              </a:rPr>
              <a:t>u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ưu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</a:t>
            </a:r>
            <a:r>
              <a:rPr sz="1200" spc="-5" dirty="0" err="1" smtClean="0">
                <a:latin typeface="Times New Roman"/>
                <a:cs typeface="Times New Roman"/>
              </a:rPr>
              <a:t>iên</a:t>
            </a:r>
            <a:r>
              <a:rPr sz="1200" spc="-5" dirty="0">
                <a:latin typeface="Times New Roman"/>
                <a:cs typeface="Times New Roman"/>
              </a:rPr>
              <a:t>; Xe </a:t>
            </a:r>
            <a:r>
              <a:rPr sz="1200" dirty="0">
                <a:latin typeface="Times New Roman"/>
                <a:cs typeface="Times New Roman"/>
              </a:rPr>
              <a:t>máy </a:t>
            </a:r>
            <a:r>
              <a:rPr sz="1200" spc="-5" dirty="0">
                <a:latin typeface="Times New Roman"/>
                <a:cs typeface="Times New Roman"/>
              </a:rPr>
              <a:t>có đèn </a:t>
            </a:r>
            <a:r>
              <a:rPr sz="1200" dirty="0">
                <a:latin typeface="Times New Roman"/>
                <a:cs typeface="Times New Roman"/>
              </a:rPr>
              <a:t>quay hoặc </a:t>
            </a:r>
            <a:r>
              <a:rPr sz="1200" spc="-5" dirty="0">
                <a:latin typeface="Times New Roman"/>
                <a:cs typeface="Times New Roman"/>
              </a:rPr>
              <a:t>đèn chớp phát </a:t>
            </a:r>
            <a:r>
              <a:rPr sz="1200" dirty="0">
                <a:latin typeface="Times New Roman"/>
                <a:cs typeface="Times New Roman"/>
              </a:rPr>
              <a:t>sáng màu đỏ </a:t>
            </a:r>
            <a:r>
              <a:rPr sz="1200" spc="-10" dirty="0">
                <a:latin typeface="Times New Roman"/>
                <a:cs typeface="Times New Roman"/>
              </a:rPr>
              <a:t>gắn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spc="-45" dirty="0">
                <a:latin typeface="Times New Roman"/>
                <a:cs typeface="Times New Roman"/>
              </a:rPr>
              <a:t>càng 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 err="1">
                <a:latin typeface="Times New Roman"/>
                <a:cs typeface="Times New Roman"/>
              </a:rPr>
              <a:t>phía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tr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dirty="0">
                <a:latin typeface="Times New Roman"/>
                <a:cs typeface="Times New Roman"/>
              </a:rPr>
              <a:t>phía sau; cờ hiệu </a:t>
            </a:r>
            <a:r>
              <a:rPr sz="1200" spc="-5" dirty="0">
                <a:latin typeface="Times New Roman"/>
                <a:cs typeface="Times New Roman"/>
              </a:rPr>
              <a:t>quân sự cắm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spc="-5" dirty="0">
                <a:latin typeface="Times New Roman"/>
                <a:cs typeface="Times New Roman"/>
              </a:rPr>
              <a:t>đầu </a:t>
            </a:r>
            <a:r>
              <a:rPr sz="1200" dirty="0">
                <a:latin typeface="Times New Roman"/>
                <a:cs typeface="Times New Roman"/>
              </a:rPr>
              <a:t>xe; có </a:t>
            </a:r>
            <a:r>
              <a:rPr sz="1200" spc="-5" dirty="0">
                <a:latin typeface="Times New Roman"/>
                <a:cs typeface="Times New Roman"/>
              </a:rPr>
              <a:t>còi </a:t>
            </a:r>
            <a:r>
              <a:rPr sz="1200" dirty="0">
                <a:latin typeface="Times New Roman"/>
                <a:cs typeface="Times New Roman"/>
              </a:rPr>
              <a:t>phát </a:t>
            </a:r>
            <a:r>
              <a:rPr sz="1200" dirty="0" err="1">
                <a:latin typeface="Times New Roman"/>
                <a:cs typeface="Times New Roman"/>
              </a:rPr>
              <a:t>tín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hiệu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ưu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ts val="1380"/>
              </a:lnSpc>
              <a:spcBef>
                <a:spcPts val="635"/>
              </a:spcBef>
              <a:buFont typeface="Times New Roman"/>
              <a:buAutoNum type="alphaLcParenR"/>
              <a:tabLst>
                <a:tab pos="636270" algn="l"/>
              </a:tabLst>
            </a:pPr>
            <a:r>
              <a:rPr sz="1200" dirty="0">
                <a:latin typeface="Times New Roman"/>
                <a:cs typeface="Times New Roman"/>
              </a:rPr>
              <a:t>Tín hiệu của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công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đi làm nhiệm vụ khẩn </a:t>
            </a:r>
            <a:r>
              <a:rPr sz="1200" spc="-5" dirty="0">
                <a:latin typeface="Times New Roman"/>
                <a:cs typeface="Times New Roman"/>
              </a:rPr>
              <a:t>cấp có </a:t>
            </a:r>
            <a:r>
              <a:rPr sz="1200" dirty="0">
                <a:latin typeface="Times New Roman"/>
                <a:cs typeface="Times New Roman"/>
              </a:rPr>
              <a:t>đèn quay hoặc </a:t>
            </a:r>
            <a:r>
              <a:rPr sz="1200" spc="-5" dirty="0">
                <a:latin typeface="Times New Roman"/>
                <a:cs typeface="Times New Roman"/>
              </a:rPr>
              <a:t>đèn chớp  phát </a:t>
            </a:r>
            <a:r>
              <a:rPr sz="1200" dirty="0">
                <a:latin typeface="Times New Roman"/>
                <a:cs typeface="Times New Roman"/>
              </a:rPr>
              <a:t>sáng màu xanh hoặc đỏ </a:t>
            </a:r>
            <a:r>
              <a:rPr sz="1200" spc="-10" dirty="0">
                <a:latin typeface="Times New Roman"/>
                <a:cs typeface="Times New Roman"/>
              </a:rPr>
              <a:t>gắn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nóc xe, </a:t>
            </a:r>
            <a:r>
              <a:rPr sz="1200" spc="-5" dirty="0">
                <a:latin typeface="Times New Roman"/>
                <a:cs typeface="Times New Roman"/>
              </a:rPr>
              <a:t>cờ </a:t>
            </a:r>
            <a:r>
              <a:rPr sz="1200" dirty="0">
                <a:latin typeface="Times New Roman"/>
                <a:cs typeface="Times New Roman"/>
              </a:rPr>
              <a:t>hiệu công </a:t>
            </a:r>
            <a:r>
              <a:rPr sz="1200" spc="-5" dirty="0">
                <a:latin typeface="Times New Roman"/>
                <a:cs typeface="Times New Roman"/>
              </a:rPr>
              <a:t>an cắm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spc="-5" dirty="0">
                <a:latin typeface="Times New Roman"/>
                <a:cs typeface="Times New Roman"/>
              </a:rPr>
              <a:t>đầu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phía </a:t>
            </a:r>
            <a:r>
              <a:rPr sz="1200" spc="-5" dirty="0">
                <a:latin typeface="Times New Roman"/>
                <a:cs typeface="Times New Roman"/>
              </a:rPr>
              <a:t>bên </a:t>
            </a:r>
            <a:r>
              <a:rPr sz="1200" spc="-5" dirty="0" err="1">
                <a:latin typeface="Times New Roman"/>
                <a:cs typeface="Times New Roman"/>
              </a:rPr>
              <a:t>trái</a:t>
            </a:r>
            <a:r>
              <a:rPr sz="1200" spc="-5" dirty="0">
                <a:latin typeface="Times New Roman"/>
                <a:cs typeface="Times New Roman"/>
              </a:rPr>
              <a:t> 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lái; </a:t>
            </a:r>
            <a:r>
              <a:rPr sz="1200" spc="-5" dirty="0">
                <a:latin typeface="Times New Roman"/>
                <a:cs typeface="Times New Roman"/>
              </a:rPr>
              <a:t>có còi phát </a:t>
            </a:r>
            <a:r>
              <a:rPr sz="1200" dirty="0" err="1">
                <a:latin typeface="Times New Roman"/>
                <a:cs typeface="Times New Roman"/>
              </a:rPr>
              <a:t>tín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hiệ</a:t>
            </a:r>
            <a:r>
              <a:rPr lang="en-US" sz="1200" dirty="0" err="1" smtClean="0">
                <a:latin typeface="Times New Roman"/>
                <a:cs typeface="Times New Roman"/>
              </a:rPr>
              <a:t>u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ưu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>
                <a:latin typeface="Times New Roman"/>
                <a:cs typeface="Times New Roman"/>
              </a:rPr>
              <a:t>; Xe </a:t>
            </a:r>
            <a:r>
              <a:rPr sz="1200" spc="5" dirty="0">
                <a:latin typeface="Times New Roman"/>
                <a:cs typeface="Times New Roman"/>
              </a:rPr>
              <a:t>máy </a:t>
            </a:r>
            <a:r>
              <a:rPr sz="1200" spc="-5" dirty="0">
                <a:latin typeface="Times New Roman"/>
                <a:cs typeface="Times New Roman"/>
              </a:rPr>
              <a:t>có đèn </a:t>
            </a:r>
            <a:r>
              <a:rPr sz="1200" dirty="0">
                <a:latin typeface="Times New Roman"/>
                <a:cs typeface="Times New Roman"/>
              </a:rPr>
              <a:t>quay hoặc </a:t>
            </a:r>
            <a:r>
              <a:rPr sz="1200" spc="-5" dirty="0">
                <a:latin typeface="Times New Roman"/>
                <a:cs typeface="Times New Roman"/>
              </a:rPr>
              <a:t>đèn chớp </a:t>
            </a:r>
            <a:r>
              <a:rPr sz="1200" spc="-5" dirty="0" err="1">
                <a:latin typeface="Times New Roman"/>
                <a:cs typeface="Times New Roman"/>
              </a:rPr>
              <a:t>phát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sáng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màu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xanh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dirty="0">
                <a:latin typeface="Times New Roman"/>
                <a:cs typeface="Times New Roman"/>
              </a:rPr>
              <a:t>đỏ </a:t>
            </a:r>
            <a:r>
              <a:rPr sz="1200" spc="-5" dirty="0">
                <a:latin typeface="Times New Roman"/>
                <a:cs typeface="Times New Roman"/>
              </a:rPr>
              <a:t>gắn </a:t>
            </a:r>
            <a:r>
              <a:rPr sz="1200" dirty="0">
                <a:latin typeface="Times New Roman"/>
                <a:cs typeface="Times New Roman"/>
              </a:rPr>
              <a:t>ở càng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 err="1">
                <a:latin typeface="Times New Roman"/>
                <a:cs typeface="Times New Roman"/>
              </a:rPr>
              <a:t>phía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tr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hoặc phía sau, </a:t>
            </a:r>
            <a:r>
              <a:rPr sz="1200" spc="-5" dirty="0">
                <a:latin typeface="Times New Roman"/>
                <a:cs typeface="Times New Roman"/>
              </a:rPr>
              <a:t>cờ </a:t>
            </a:r>
            <a:r>
              <a:rPr sz="1200" dirty="0">
                <a:latin typeface="Times New Roman"/>
                <a:cs typeface="Times New Roman"/>
              </a:rPr>
              <a:t>hiệu công </a:t>
            </a:r>
            <a:r>
              <a:rPr sz="1200" spc="-5" dirty="0">
                <a:latin typeface="Times New Roman"/>
                <a:cs typeface="Times New Roman"/>
              </a:rPr>
              <a:t>an cắm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spc="-5" dirty="0">
                <a:latin typeface="Times New Roman"/>
                <a:cs typeface="Times New Roman"/>
              </a:rPr>
              <a:t>đầu </a:t>
            </a:r>
            <a:r>
              <a:rPr sz="1200" dirty="0">
                <a:latin typeface="Times New Roman"/>
                <a:cs typeface="Times New Roman"/>
              </a:rPr>
              <a:t>xe; có </a:t>
            </a:r>
            <a:r>
              <a:rPr sz="1200" spc="-80" dirty="0">
                <a:latin typeface="Times New Roman"/>
                <a:cs typeface="Times New Roman"/>
              </a:rPr>
              <a:t>còi  </a:t>
            </a:r>
            <a:r>
              <a:rPr sz="1200" spc="-5" dirty="0">
                <a:latin typeface="Times New Roman"/>
                <a:cs typeface="Times New Roman"/>
              </a:rPr>
              <a:t>phát </a:t>
            </a:r>
            <a:r>
              <a:rPr sz="1200" dirty="0" err="1">
                <a:latin typeface="Times New Roman"/>
                <a:cs typeface="Times New Roman"/>
              </a:rPr>
              <a:t>tín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hiệ</a:t>
            </a:r>
            <a:r>
              <a:rPr lang="en-US" sz="1200" spc="-5" dirty="0" err="1" smtClean="0">
                <a:latin typeface="Times New Roman"/>
                <a:cs typeface="Times New Roman"/>
              </a:rPr>
              <a:t>u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ưu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tiên</a:t>
            </a:r>
            <a:r>
              <a:rPr sz="1200" dirty="0">
                <a:latin typeface="Times New Roman"/>
                <a:cs typeface="Times New Roman"/>
              </a:rPr>
              <a:t>.</a:t>
            </a:r>
          </a:p>
          <a:p>
            <a:pPr marL="12700" marR="6350" indent="456565" algn="just">
              <a:lnSpc>
                <a:spcPct val="95900"/>
              </a:lnSpc>
              <a:spcBef>
                <a:spcPts val="565"/>
              </a:spcBef>
              <a:buFont typeface="Times New Roman"/>
              <a:buAutoNum type="alphaLcParenR"/>
              <a:tabLst>
                <a:tab pos="650240" algn="l"/>
              </a:tabLst>
            </a:pPr>
            <a:r>
              <a:rPr sz="1200" dirty="0">
                <a:latin typeface="Times New Roman"/>
                <a:cs typeface="Times New Roman"/>
              </a:rPr>
              <a:t>Tín hiệu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cảnh sát 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 err="1">
                <a:latin typeface="Times New Roman"/>
                <a:cs typeface="Times New Roman"/>
              </a:rPr>
              <a:t>dẫn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đèn quay hoặc </a:t>
            </a:r>
            <a:r>
              <a:rPr sz="1200" spc="-5" dirty="0">
                <a:latin typeface="Times New Roman"/>
                <a:cs typeface="Times New Roman"/>
              </a:rPr>
              <a:t>đèn chớp </a:t>
            </a:r>
            <a:r>
              <a:rPr sz="1200" spc="-50" dirty="0">
                <a:latin typeface="Times New Roman"/>
                <a:cs typeface="Times New Roman"/>
              </a:rPr>
              <a:t>phát  </a:t>
            </a:r>
            <a:r>
              <a:rPr sz="1200" spc="-5" dirty="0">
                <a:latin typeface="Times New Roman"/>
                <a:cs typeface="Times New Roman"/>
              </a:rPr>
              <a:t>sáng </a:t>
            </a:r>
            <a:r>
              <a:rPr sz="1200" dirty="0">
                <a:latin typeface="Times New Roman"/>
                <a:cs typeface="Times New Roman"/>
              </a:rPr>
              <a:t>màu xanh - đỏ </a:t>
            </a:r>
            <a:r>
              <a:rPr sz="1200" spc="-5" dirty="0">
                <a:latin typeface="Times New Roman"/>
                <a:cs typeface="Times New Roman"/>
              </a:rPr>
              <a:t>gắn trên </a:t>
            </a:r>
            <a:r>
              <a:rPr sz="1200" dirty="0">
                <a:latin typeface="Times New Roman"/>
                <a:cs typeface="Times New Roman"/>
              </a:rPr>
              <a:t>nóc xe, </a:t>
            </a:r>
            <a:r>
              <a:rPr sz="1200" spc="-5" dirty="0">
                <a:latin typeface="Times New Roman"/>
                <a:cs typeface="Times New Roman"/>
              </a:rPr>
              <a:t>cờ </a:t>
            </a:r>
            <a:r>
              <a:rPr sz="1200" dirty="0">
                <a:latin typeface="Times New Roman"/>
                <a:cs typeface="Times New Roman"/>
              </a:rPr>
              <a:t>hiệu Công </a:t>
            </a:r>
            <a:r>
              <a:rPr sz="1200" spc="-5" dirty="0">
                <a:latin typeface="Times New Roman"/>
                <a:cs typeface="Times New Roman"/>
              </a:rPr>
              <a:t>an cắm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spc="-5" dirty="0">
                <a:latin typeface="Times New Roman"/>
                <a:cs typeface="Times New Roman"/>
              </a:rPr>
              <a:t>đầu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phía </a:t>
            </a:r>
            <a:r>
              <a:rPr sz="1200" spc="-5" dirty="0">
                <a:latin typeface="Times New Roman"/>
                <a:cs typeface="Times New Roman"/>
              </a:rPr>
              <a:t>bên </a:t>
            </a:r>
            <a:r>
              <a:rPr sz="1200" spc="-5" dirty="0" err="1">
                <a:latin typeface="Times New Roman"/>
                <a:cs typeface="Times New Roman"/>
              </a:rPr>
              <a:t>trái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45" dirty="0">
                <a:latin typeface="Times New Roman"/>
                <a:cs typeface="Times New Roman"/>
              </a:rPr>
              <a:t>lái;  </a:t>
            </a:r>
            <a:r>
              <a:rPr sz="1200" spc="-5" dirty="0">
                <a:latin typeface="Times New Roman"/>
                <a:cs typeface="Times New Roman"/>
              </a:rPr>
              <a:t>có còi phát </a:t>
            </a:r>
            <a:r>
              <a:rPr sz="1200" dirty="0" err="1">
                <a:latin typeface="Times New Roman"/>
                <a:cs typeface="Times New Roman"/>
              </a:rPr>
              <a:t>tín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hiệ</a:t>
            </a:r>
            <a:r>
              <a:rPr lang="en-US" sz="1200" dirty="0" err="1" smtClean="0">
                <a:latin typeface="Times New Roman"/>
                <a:cs typeface="Times New Roman"/>
              </a:rPr>
              <a:t>u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ưu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>
                <a:latin typeface="Times New Roman"/>
                <a:cs typeface="Times New Roman"/>
              </a:rPr>
              <a:t>; Xe </a:t>
            </a:r>
            <a:r>
              <a:rPr sz="1200" spc="5" dirty="0">
                <a:latin typeface="Times New Roman"/>
                <a:cs typeface="Times New Roman"/>
              </a:rPr>
              <a:t>máy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đèn quay </a:t>
            </a:r>
            <a:r>
              <a:rPr sz="1200" spc="-5" dirty="0">
                <a:latin typeface="Times New Roman"/>
                <a:cs typeface="Times New Roman"/>
              </a:rPr>
              <a:t>hoặc đèn chớp </a:t>
            </a:r>
            <a:r>
              <a:rPr sz="1200" dirty="0">
                <a:latin typeface="Times New Roman"/>
                <a:cs typeface="Times New Roman"/>
              </a:rPr>
              <a:t>phát sáng màu xanh </a:t>
            </a:r>
            <a:r>
              <a:rPr sz="1200" spc="-50" dirty="0">
                <a:latin typeface="Times New Roman"/>
                <a:cs typeface="Times New Roman"/>
              </a:rPr>
              <a:t>hoặc  </a:t>
            </a:r>
            <a:r>
              <a:rPr sz="1200" dirty="0">
                <a:latin typeface="Times New Roman"/>
                <a:cs typeface="Times New Roman"/>
              </a:rPr>
              <a:t>đỏ </a:t>
            </a:r>
            <a:r>
              <a:rPr sz="1200" spc="-5" dirty="0">
                <a:latin typeface="Times New Roman"/>
                <a:cs typeface="Times New Roman"/>
              </a:rPr>
              <a:t>gắn </a:t>
            </a:r>
            <a:r>
              <a:rPr sz="1200" dirty="0">
                <a:latin typeface="Times New Roman"/>
                <a:cs typeface="Times New Roman"/>
              </a:rPr>
              <a:t>ở càng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 err="1">
                <a:latin typeface="Times New Roman"/>
                <a:cs typeface="Times New Roman"/>
              </a:rPr>
              <a:t>phía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tr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hoặc phía sau; </a:t>
            </a:r>
            <a:r>
              <a:rPr sz="1200" spc="-5" dirty="0">
                <a:latin typeface="Times New Roman"/>
                <a:cs typeface="Times New Roman"/>
              </a:rPr>
              <a:t>cờ </a:t>
            </a:r>
            <a:r>
              <a:rPr sz="1200" dirty="0">
                <a:latin typeface="Times New Roman"/>
                <a:cs typeface="Times New Roman"/>
              </a:rPr>
              <a:t>hiệu công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cắm ở </a:t>
            </a:r>
            <a:r>
              <a:rPr sz="1200" spc="-5" dirty="0">
                <a:latin typeface="Times New Roman"/>
                <a:cs typeface="Times New Roman"/>
              </a:rPr>
              <a:t>đầu </a:t>
            </a:r>
            <a:r>
              <a:rPr sz="1200" dirty="0">
                <a:latin typeface="Times New Roman"/>
                <a:cs typeface="Times New Roman"/>
              </a:rPr>
              <a:t>xe; </a:t>
            </a:r>
            <a:r>
              <a:rPr sz="1200" spc="-5" dirty="0">
                <a:latin typeface="Times New Roman"/>
                <a:cs typeface="Times New Roman"/>
              </a:rPr>
              <a:t>có còi </a:t>
            </a:r>
            <a:r>
              <a:rPr sz="1200" dirty="0">
                <a:latin typeface="Times New Roman"/>
                <a:cs typeface="Times New Roman"/>
              </a:rPr>
              <a:t>phát </a:t>
            </a:r>
            <a:r>
              <a:rPr sz="1200" spc="-55" dirty="0" err="1">
                <a:latin typeface="Times New Roman"/>
                <a:cs typeface="Times New Roman"/>
              </a:rPr>
              <a:t>tín</a:t>
            </a:r>
            <a:r>
              <a:rPr sz="1200" spc="-55" dirty="0">
                <a:latin typeface="Times New Roman"/>
                <a:cs typeface="Times New Roman"/>
              </a:rPr>
              <a:t>  </a:t>
            </a:r>
            <a:r>
              <a:rPr sz="1200" dirty="0" err="1" smtClean="0">
                <a:latin typeface="Times New Roman"/>
                <a:cs typeface="Times New Roman"/>
              </a:rPr>
              <a:t>hiệu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ưu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 marR="8255" indent="456565" algn="just">
              <a:lnSpc>
                <a:spcPts val="1380"/>
              </a:lnSpc>
              <a:spcBef>
                <a:spcPts val="635"/>
              </a:spcBef>
              <a:buFont typeface="Times New Roman"/>
              <a:buAutoNum type="alphaLcParenR"/>
              <a:tabLst>
                <a:tab pos="633095" algn="l"/>
              </a:tabLst>
            </a:pPr>
            <a:r>
              <a:rPr sz="1200" dirty="0">
                <a:latin typeface="Times New Roman"/>
                <a:cs typeface="Times New Roman"/>
              </a:rPr>
              <a:t>Tín hiệu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 err="1">
                <a:latin typeface="Times New Roman"/>
                <a:cs typeface="Times New Roman"/>
              </a:rPr>
              <a:t>cứu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đang thực hiện nhiệm vụ </a:t>
            </a:r>
            <a:r>
              <a:rPr sz="1200" spc="-5" dirty="0">
                <a:latin typeface="Times New Roman"/>
                <a:cs typeface="Times New Roman"/>
              </a:rPr>
              <a:t>cấp cứu có đèn </a:t>
            </a:r>
            <a:r>
              <a:rPr sz="1200" dirty="0">
                <a:latin typeface="Times New Roman"/>
                <a:cs typeface="Times New Roman"/>
              </a:rPr>
              <a:t>quay </a:t>
            </a:r>
            <a:r>
              <a:rPr sz="1200" spc="-60" dirty="0">
                <a:latin typeface="Times New Roman"/>
                <a:cs typeface="Times New Roman"/>
              </a:rPr>
              <a:t>hoặc  </a:t>
            </a:r>
            <a:r>
              <a:rPr sz="1200" spc="-5" dirty="0">
                <a:latin typeface="Times New Roman"/>
                <a:cs typeface="Times New Roman"/>
              </a:rPr>
              <a:t>đèn chớp phát sáng </a:t>
            </a:r>
            <a:r>
              <a:rPr sz="1200" dirty="0">
                <a:latin typeface="Times New Roman"/>
                <a:cs typeface="Times New Roman"/>
              </a:rPr>
              <a:t>màu đỏ </a:t>
            </a:r>
            <a:r>
              <a:rPr sz="1200" spc="-10" dirty="0">
                <a:latin typeface="Times New Roman"/>
                <a:cs typeface="Times New Roman"/>
              </a:rPr>
              <a:t>gắn </a:t>
            </a:r>
            <a:r>
              <a:rPr sz="1200" dirty="0">
                <a:latin typeface="Times New Roman"/>
                <a:cs typeface="Times New Roman"/>
              </a:rPr>
              <a:t>trên nóc xe; có còi phát </a:t>
            </a:r>
            <a:r>
              <a:rPr sz="1200" dirty="0" err="1">
                <a:latin typeface="Times New Roman"/>
                <a:cs typeface="Times New Roman"/>
              </a:rPr>
              <a:t>tín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hiệu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ưu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ts val="1380"/>
              </a:lnSpc>
              <a:spcBef>
                <a:spcPts val="600"/>
              </a:spcBef>
              <a:buFont typeface="Times New Roman"/>
              <a:buAutoNum type="alphaLcParenR"/>
              <a:tabLst>
                <a:tab pos="625475" algn="l"/>
              </a:tabLst>
            </a:pPr>
            <a:r>
              <a:rPr sz="1200" dirty="0">
                <a:latin typeface="Times New Roman"/>
                <a:cs typeface="Times New Roman"/>
              </a:rPr>
              <a:t>Tín hiệu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hộ đê,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đi làm nhiệm vụ trong tình trạng khẩn cấp theo </a:t>
            </a:r>
            <a:r>
              <a:rPr sz="1200" spc="5" dirty="0">
                <a:latin typeface="Times New Roman"/>
                <a:cs typeface="Times New Roman"/>
              </a:rPr>
              <a:t>quy  </a:t>
            </a:r>
            <a:r>
              <a:rPr sz="1200" dirty="0">
                <a:latin typeface="Times New Roman"/>
                <a:cs typeface="Times New Roman"/>
              </a:rPr>
              <a:t>định của </a:t>
            </a:r>
            <a:r>
              <a:rPr sz="1200" spc="-5" dirty="0">
                <a:latin typeface="Times New Roman"/>
                <a:cs typeface="Times New Roman"/>
              </a:rPr>
              <a:t>pháp </a:t>
            </a:r>
            <a:r>
              <a:rPr sz="1200" dirty="0">
                <a:latin typeface="Times New Roman"/>
                <a:cs typeface="Times New Roman"/>
              </a:rPr>
              <a:t>luật </a:t>
            </a:r>
            <a:r>
              <a:rPr sz="1200" spc="-5" dirty="0">
                <a:latin typeface="Times New Roman"/>
                <a:cs typeface="Times New Roman"/>
              </a:rPr>
              <a:t>có cờ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“HỘ </a:t>
            </a:r>
            <a:r>
              <a:rPr sz="1200" dirty="0">
                <a:latin typeface="Times New Roman"/>
                <a:cs typeface="Times New Roman"/>
              </a:rPr>
              <a:t>ĐÊ” </a:t>
            </a:r>
            <a:r>
              <a:rPr sz="1200" spc="-5" dirty="0">
                <a:latin typeface="Times New Roman"/>
                <a:cs typeface="Times New Roman"/>
              </a:rPr>
              <a:t>cắm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spc="5" dirty="0">
                <a:latin typeface="Times New Roman"/>
                <a:cs typeface="Times New Roman"/>
              </a:rPr>
              <a:t>đầu xe </a:t>
            </a:r>
            <a:r>
              <a:rPr sz="1200" dirty="0">
                <a:latin typeface="Times New Roman"/>
                <a:cs typeface="Times New Roman"/>
              </a:rPr>
              <a:t>phía </a:t>
            </a:r>
            <a:r>
              <a:rPr sz="1200" spc="-5" dirty="0">
                <a:latin typeface="Times New Roman"/>
                <a:cs typeface="Times New Roman"/>
              </a:rPr>
              <a:t>bên </a:t>
            </a:r>
            <a:r>
              <a:rPr sz="1200" spc="-5" dirty="0" err="1">
                <a:latin typeface="Times New Roman"/>
                <a:cs typeface="Times New Roman"/>
              </a:rPr>
              <a:t>trái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lái;</a:t>
            </a:r>
          </a:p>
          <a:p>
            <a:pPr marL="12700" marR="5715" indent="456565" algn="just">
              <a:lnSpc>
                <a:spcPts val="138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đi làm nhiệm vụ khắc phục </a:t>
            </a:r>
            <a:r>
              <a:rPr sz="1200" spc="-5" dirty="0">
                <a:latin typeface="Times New Roman"/>
                <a:cs typeface="Times New Roman"/>
              </a:rPr>
              <a:t>sự cố thiên </a:t>
            </a:r>
            <a:r>
              <a:rPr sz="1200" dirty="0">
                <a:latin typeface="Times New Roman"/>
                <a:cs typeface="Times New Roman"/>
              </a:rPr>
              <a:t>tai, dịch </a:t>
            </a:r>
            <a:r>
              <a:rPr sz="1200" spc="-5" dirty="0">
                <a:latin typeface="Times New Roman"/>
                <a:cs typeface="Times New Roman"/>
              </a:rPr>
              <a:t>bệnh </a:t>
            </a:r>
            <a:r>
              <a:rPr sz="1200" dirty="0">
                <a:latin typeface="Times New Roman"/>
                <a:cs typeface="Times New Roman"/>
              </a:rPr>
              <a:t>hoặc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đi làm nhiệm vụ  trong tình trạng khẩn </a:t>
            </a:r>
            <a:r>
              <a:rPr sz="1200" spc="-5" dirty="0">
                <a:latin typeface="Times New Roman"/>
                <a:cs typeface="Times New Roman"/>
              </a:rPr>
              <a:t>cấp </a:t>
            </a:r>
            <a:r>
              <a:rPr sz="1200" dirty="0">
                <a:latin typeface="Times New Roman"/>
                <a:cs typeface="Times New Roman"/>
              </a:rPr>
              <a:t>theo quy định của </a:t>
            </a:r>
            <a:r>
              <a:rPr sz="1200" spc="-5" dirty="0">
                <a:latin typeface="Times New Roman"/>
                <a:cs typeface="Times New Roman"/>
              </a:rPr>
              <a:t>pháp </a:t>
            </a:r>
            <a:r>
              <a:rPr sz="1200" dirty="0">
                <a:latin typeface="Times New Roman"/>
                <a:cs typeface="Times New Roman"/>
              </a:rPr>
              <a:t>luật </a:t>
            </a:r>
            <a:r>
              <a:rPr sz="1200" dirty="0" err="1">
                <a:latin typeface="Times New Roman"/>
                <a:cs typeface="Times New Roman"/>
              </a:rPr>
              <a:t>thực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hiện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như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sau</a:t>
            </a:r>
            <a:r>
              <a:rPr sz="1200" spc="-5" dirty="0">
                <a:latin typeface="Times New Roman"/>
                <a:cs typeface="Times New Roman"/>
              </a:rPr>
              <a:t>:</a:t>
            </a:r>
            <a:endParaRPr sz="1200" dirty="0">
              <a:latin typeface="Times New Roman"/>
              <a:cs typeface="Times New Roman"/>
            </a:endParaRPr>
          </a:p>
          <a:p>
            <a:pPr marL="550545" indent="-89535" algn="just">
              <a:lnSpc>
                <a:spcPct val="100000"/>
              </a:lnSpc>
              <a:spcBef>
                <a:spcPts val="505"/>
              </a:spcBef>
              <a:buChar char="-"/>
              <a:tabLst>
                <a:tab pos="551180" algn="l"/>
              </a:tabLst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>
                <a:latin typeface="Times New Roman"/>
                <a:cs typeface="Times New Roman"/>
              </a:rPr>
              <a:t>làm nhiệm </a:t>
            </a:r>
            <a:r>
              <a:rPr sz="1200" dirty="0">
                <a:latin typeface="Times New Roman"/>
                <a:cs typeface="Times New Roman"/>
              </a:rPr>
              <a:t>vụ khắc phục </a:t>
            </a:r>
            <a:r>
              <a:rPr sz="1200" spc="-5" dirty="0">
                <a:latin typeface="Times New Roman"/>
                <a:cs typeface="Times New Roman"/>
              </a:rPr>
              <a:t>sự cố thiên </a:t>
            </a:r>
            <a:r>
              <a:rPr sz="1200" dirty="0">
                <a:latin typeface="Times New Roman"/>
                <a:cs typeface="Times New Roman"/>
              </a:rPr>
              <a:t>tai, dịch </a:t>
            </a:r>
            <a:r>
              <a:rPr sz="1200" spc="-5" dirty="0">
                <a:latin typeface="Times New Roman"/>
                <a:cs typeface="Times New Roman"/>
              </a:rPr>
              <a:t>bệnh có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hiệu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riêng.</a:t>
            </a:r>
          </a:p>
          <a:p>
            <a:pPr marL="12700" marR="5715" indent="448945" algn="just">
              <a:lnSpc>
                <a:spcPts val="1380"/>
              </a:lnSpc>
              <a:spcBef>
                <a:spcPts val="635"/>
              </a:spcBef>
              <a:buChar char="-"/>
              <a:tabLst>
                <a:tab pos="560070" algn="l"/>
              </a:tabLst>
            </a:pP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đi làm nhiệm vụ trong tình trạng khẩn </a:t>
            </a:r>
            <a:r>
              <a:rPr sz="1200" spc="-5" dirty="0">
                <a:latin typeface="Times New Roman"/>
                <a:cs typeface="Times New Roman"/>
              </a:rPr>
              <a:t>cấp </a:t>
            </a:r>
            <a:r>
              <a:rPr sz="1200" dirty="0">
                <a:latin typeface="Times New Roman"/>
                <a:cs typeface="Times New Roman"/>
              </a:rPr>
              <a:t>theo quy định của </a:t>
            </a:r>
            <a:r>
              <a:rPr sz="1200" spc="-5" dirty="0">
                <a:latin typeface="Times New Roman"/>
                <a:cs typeface="Times New Roman"/>
              </a:rPr>
              <a:t>pháp </a:t>
            </a:r>
            <a:r>
              <a:rPr sz="1200" dirty="0">
                <a:latin typeface="Times New Roman"/>
                <a:cs typeface="Times New Roman"/>
              </a:rPr>
              <a:t>luật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cờ  hiệu </a:t>
            </a:r>
            <a:r>
              <a:rPr sz="1200" spc="-10" dirty="0">
                <a:latin typeface="Times New Roman"/>
                <a:cs typeface="Times New Roman"/>
              </a:rPr>
              <a:t>“TÌNH </a:t>
            </a:r>
            <a:r>
              <a:rPr sz="1200" dirty="0">
                <a:latin typeface="Times New Roman"/>
                <a:cs typeface="Times New Roman"/>
              </a:rPr>
              <a:t>TRẠNG </a:t>
            </a:r>
            <a:r>
              <a:rPr sz="1200" spc="-5" dirty="0">
                <a:latin typeface="Times New Roman"/>
                <a:cs typeface="Times New Roman"/>
              </a:rPr>
              <a:t>KHẨN CẤP” cắm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spc="-5" dirty="0">
                <a:latin typeface="Times New Roman"/>
                <a:cs typeface="Times New Roman"/>
              </a:rPr>
              <a:t>đầu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phía </a:t>
            </a:r>
            <a:r>
              <a:rPr sz="1200" spc="-5" dirty="0">
                <a:latin typeface="Times New Roman"/>
                <a:cs typeface="Times New Roman"/>
              </a:rPr>
              <a:t>bên </a:t>
            </a:r>
            <a:r>
              <a:rPr sz="1200" spc="-5" dirty="0" err="1">
                <a:latin typeface="Times New Roman"/>
                <a:cs typeface="Times New Roman"/>
              </a:rPr>
              <a:t>trái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2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lái.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505"/>
              </a:spcBef>
            </a:pPr>
            <a:r>
              <a:rPr sz="1200" b="1" dirty="0">
                <a:latin typeface="Times New Roman"/>
                <a:cs typeface="Times New Roman"/>
              </a:rPr>
              <a:t>2.6.4. </a:t>
            </a:r>
            <a:r>
              <a:rPr sz="1200" dirty="0">
                <a:latin typeface="Times New Roman"/>
                <a:cs typeface="Times New Roman"/>
              </a:rPr>
              <a:t>Sử dụng tín hiệu </a:t>
            </a:r>
            <a:r>
              <a:rPr sz="1200" dirty="0" err="1">
                <a:latin typeface="Times New Roman"/>
                <a:cs typeface="Times New Roman"/>
              </a:rPr>
              <a:t>của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xe</a:t>
            </a:r>
            <a:r>
              <a:rPr lang="en-US" sz="1200" spc="5" dirty="0">
                <a:latin typeface="Times New Roman"/>
                <a:cs typeface="Times New Roman"/>
              </a:rPr>
              <a:t> </a:t>
            </a:r>
            <a:r>
              <a:rPr lang="en-US" sz="1200" spc="5" dirty="0" err="1" smtClean="0">
                <a:latin typeface="Times New Roman"/>
                <a:cs typeface="Times New Roman"/>
              </a:rPr>
              <a:t>ưu</a:t>
            </a:r>
            <a:r>
              <a:rPr lang="en-US" sz="1200" spc="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tiên</a:t>
            </a:r>
            <a:r>
              <a:rPr sz="1200" dirty="0">
                <a:latin typeface="Times New Roman"/>
                <a:cs typeface="Times New Roman"/>
              </a:rPr>
              <a:t>:</a:t>
            </a:r>
          </a:p>
          <a:p>
            <a:pPr marL="12700" marR="6985" indent="456565" algn="just">
              <a:lnSpc>
                <a:spcPts val="1380"/>
              </a:lnSpc>
              <a:spcBef>
                <a:spcPts val="635"/>
              </a:spcBef>
            </a:pPr>
            <a:r>
              <a:rPr sz="1200" spc="-5" dirty="0" err="1">
                <a:latin typeface="Times New Roman"/>
                <a:cs typeface="Times New Roman"/>
              </a:rPr>
              <a:t>Xe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quyền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lang="vi-VN" sz="1200" spc="-170" dirty="0" smtClean="0">
                <a:latin typeface="Times New Roman"/>
                <a:cs typeface="Times New Roman"/>
              </a:rPr>
              <a:t>ư</a:t>
            </a:r>
            <a:r>
              <a:rPr sz="1200" spc="-170" dirty="0" smtClean="0">
                <a:latin typeface="Times New Roman"/>
                <a:cs typeface="Times New Roman"/>
              </a:rPr>
              <a:t>u </a:t>
            </a:r>
            <a:r>
              <a:rPr sz="1200" spc="-5" dirty="0">
                <a:latin typeface="Times New Roman"/>
                <a:cs typeface="Times New Roman"/>
              </a:rPr>
              <a:t>tiên </a:t>
            </a:r>
            <a:r>
              <a:rPr sz="1200" spc="-5" dirty="0" err="1">
                <a:latin typeface="Times New Roman"/>
                <a:cs typeface="Times New Roman"/>
              </a:rPr>
              <a:t>chỉ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dirty="0" err="1">
                <a:latin typeface="Times New Roman"/>
                <a:cs typeface="Times New Roman"/>
              </a:rPr>
              <a:t>tín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hiệ</a:t>
            </a:r>
            <a:r>
              <a:rPr lang="en-US" sz="1200" dirty="0" err="1" smtClean="0">
                <a:latin typeface="Times New Roman"/>
                <a:cs typeface="Times New Roman"/>
              </a:rPr>
              <a:t>u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ưu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khi đi làm </a:t>
            </a:r>
            <a:r>
              <a:rPr sz="1200" dirty="0" err="1">
                <a:latin typeface="Times New Roman"/>
                <a:cs typeface="Times New Roman"/>
              </a:rPr>
              <a:t>nhiệm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vụ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và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thiết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bị </a:t>
            </a:r>
            <a:r>
              <a:rPr sz="1200" spc="-5" dirty="0">
                <a:latin typeface="Times New Roman"/>
                <a:cs typeface="Times New Roman"/>
              </a:rPr>
              <a:t>phát </a:t>
            </a:r>
            <a:r>
              <a:rPr sz="1200" dirty="0" err="1">
                <a:latin typeface="Times New Roman"/>
                <a:cs typeface="Times New Roman"/>
              </a:rPr>
              <a:t>tín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hiệu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ưu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 err="1">
                <a:latin typeface="Times New Roman"/>
                <a:cs typeface="Times New Roman"/>
              </a:rPr>
              <a:t>phải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đ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ợc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cơ </a:t>
            </a:r>
            <a:r>
              <a:rPr sz="1200" spc="-5" dirty="0">
                <a:latin typeface="Times New Roman"/>
                <a:cs typeface="Times New Roman"/>
              </a:rPr>
              <a:t>quan có </a:t>
            </a:r>
            <a:r>
              <a:rPr sz="1200" dirty="0">
                <a:latin typeface="Times New Roman"/>
                <a:cs typeface="Times New Roman"/>
              </a:rPr>
              <a:t>thẩm quyền cấp giấy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spc="-200" dirty="0">
                <a:latin typeface="Times New Roman"/>
                <a:cs typeface="Times New Roman"/>
              </a:rPr>
              <a:t>sử  </a:t>
            </a:r>
            <a:r>
              <a:rPr sz="1200" spc="-5" dirty="0">
                <a:latin typeface="Times New Roman"/>
                <a:cs typeface="Times New Roman"/>
              </a:rPr>
              <a:t>dụng.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43</a:t>
            </a:fld>
            <a:endParaRPr spc="-35" dirty="0"/>
          </a:p>
        </p:txBody>
      </p:sp>
      <p:sp>
        <p:nvSpPr>
          <p:cNvPr id="2" name="object 2"/>
          <p:cNvSpPr txBox="1"/>
          <p:nvPr/>
        </p:nvSpPr>
        <p:spPr>
          <a:xfrm>
            <a:off x="1247952" y="872997"/>
            <a:ext cx="5606415" cy="1179169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494665" algn="just">
              <a:lnSpc>
                <a:spcPts val="1380"/>
              </a:lnSpc>
              <a:spcBef>
                <a:spcPts val="195"/>
              </a:spcBef>
            </a:pPr>
            <a:r>
              <a:rPr sz="1200" spc="-5" dirty="0" err="1">
                <a:latin typeface="Times New Roman"/>
                <a:cs typeface="Times New Roman"/>
              </a:rPr>
              <a:t>Các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cơ </a:t>
            </a:r>
            <a:r>
              <a:rPr sz="1200" spc="-5" dirty="0" err="1">
                <a:latin typeface="Times New Roman"/>
                <a:cs typeface="Times New Roman"/>
              </a:rPr>
              <a:t>giới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không thuộc loại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10" dirty="0" err="1" smtClean="0">
                <a:latin typeface="Times New Roman"/>
                <a:cs typeface="Times New Roman"/>
              </a:rPr>
              <a:t>quyền</a:t>
            </a:r>
            <a:r>
              <a:rPr lang="en-US" sz="1200" spc="-10" dirty="0">
                <a:latin typeface="Times New Roman"/>
                <a:cs typeface="Times New Roman"/>
              </a:rPr>
              <a:t> </a:t>
            </a:r>
            <a:r>
              <a:rPr lang="en-US" sz="1200" spc="-10" dirty="0" err="1" smtClean="0">
                <a:latin typeface="Times New Roman"/>
                <a:cs typeface="Times New Roman"/>
              </a:rPr>
              <a:t>ưu</a:t>
            </a:r>
            <a:r>
              <a:rPr lang="en-US" sz="1200" spc="-1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thì không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phép lắp </a:t>
            </a:r>
            <a:r>
              <a:rPr sz="1200" spc="-5" dirty="0">
                <a:latin typeface="Times New Roman"/>
                <a:cs typeface="Times New Roman"/>
              </a:rPr>
              <a:t>đặt, 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-5" dirty="0">
                <a:latin typeface="Times New Roman"/>
                <a:cs typeface="Times New Roman"/>
              </a:rPr>
              <a:t>còi, cờ, </a:t>
            </a:r>
            <a:r>
              <a:rPr sz="1200" dirty="0">
                <a:latin typeface="Times New Roman"/>
                <a:cs typeface="Times New Roman"/>
              </a:rPr>
              <a:t>đèn </a:t>
            </a:r>
            <a:r>
              <a:rPr sz="1200" spc="-5" dirty="0">
                <a:latin typeface="Times New Roman"/>
                <a:cs typeface="Times New Roman"/>
              </a:rPr>
              <a:t>phát </a:t>
            </a:r>
            <a:r>
              <a:rPr sz="1200" dirty="0" err="1">
                <a:latin typeface="Times New Roman"/>
                <a:cs typeface="Times New Roman"/>
              </a:rPr>
              <a:t>tín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hiệu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ưu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>
                <a:latin typeface="Times New Roman"/>
                <a:cs typeface="Times New Roman"/>
              </a:rPr>
              <a:t>. Không cho </a:t>
            </a:r>
            <a:r>
              <a:rPr sz="1200" spc="-35" dirty="0">
                <a:latin typeface="Times New Roman"/>
                <a:cs typeface="Times New Roman"/>
              </a:rPr>
              <a:t>phép 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10" dirty="0" err="1" smtClean="0">
                <a:latin typeface="Times New Roman"/>
                <a:cs typeface="Times New Roman"/>
              </a:rPr>
              <a:t>quyề</a:t>
            </a:r>
            <a:r>
              <a:rPr lang="en-US" sz="1200" spc="-10" dirty="0" err="1" smtClean="0">
                <a:latin typeface="Times New Roman"/>
                <a:cs typeface="Times New Roman"/>
              </a:rPr>
              <a:t>n</a:t>
            </a:r>
            <a:r>
              <a:rPr lang="en-US" sz="1200" spc="-10" dirty="0" smtClean="0">
                <a:latin typeface="Times New Roman"/>
                <a:cs typeface="Times New Roman"/>
              </a:rPr>
              <a:t> </a:t>
            </a:r>
            <a:r>
              <a:rPr lang="en-US" sz="1200" spc="-10" dirty="0" err="1" smtClean="0">
                <a:latin typeface="Times New Roman"/>
                <a:cs typeface="Times New Roman"/>
              </a:rPr>
              <a:t>ưu</a:t>
            </a:r>
            <a:r>
              <a:rPr lang="en-US" sz="1200" spc="-10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</a:t>
            </a:r>
            <a:r>
              <a:rPr sz="1200" spc="-5" dirty="0" err="1" smtClean="0">
                <a:latin typeface="Times New Roman"/>
                <a:cs typeface="Times New Roman"/>
              </a:rPr>
              <a:t>iên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nh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smtClean="0">
                <a:latin typeface="Times New Roman"/>
                <a:cs typeface="Times New Roman"/>
              </a:rPr>
              <a:t>ng </a:t>
            </a:r>
            <a:r>
              <a:rPr sz="1200" dirty="0">
                <a:latin typeface="Times New Roman"/>
                <a:cs typeface="Times New Roman"/>
              </a:rPr>
              <a:t>lắp </a:t>
            </a:r>
            <a:r>
              <a:rPr sz="1200" spc="-5" dirty="0">
                <a:latin typeface="Times New Roman"/>
                <a:cs typeface="Times New Roman"/>
              </a:rPr>
              <a:t>đặt, sử </a:t>
            </a:r>
            <a:r>
              <a:rPr sz="1200" dirty="0">
                <a:latin typeface="Times New Roman"/>
                <a:cs typeface="Times New Roman"/>
              </a:rPr>
              <a:t>dụng tín hiệu </a:t>
            </a:r>
            <a:r>
              <a:rPr sz="1200" spc="-5" dirty="0">
                <a:latin typeface="Times New Roman"/>
                <a:cs typeface="Times New Roman"/>
              </a:rPr>
              <a:t>còi, cờ, </a:t>
            </a:r>
            <a:r>
              <a:rPr sz="1200" spc="-5" dirty="0" err="1" smtClean="0">
                <a:latin typeface="Times New Roman"/>
                <a:cs typeface="Times New Roman"/>
              </a:rPr>
              <a:t>đèn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ưu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đúng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quy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định</a:t>
            </a:r>
            <a:r>
              <a:rPr sz="1200" dirty="0">
                <a:latin typeface="Times New Roman"/>
                <a:cs typeface="Times New Roman"/>
              </a:rPr>
              <a:t>.</a:t>
            </a:r>
          </a:p>
          <a:p>
            <a:pPr marL="12700" marR="8255" indent="456565" algn="just">
              <a:lnSpc>
                <a:spcPts val="138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Khi có </a:t>
            </a:r>
            <a:r>
              <a:rPr sz="1200" dirty="0">
                <a:latin typeface="Times New Roman"/>
                <a:cs typeface="Times New Roman"/>
              </a:rPr>
              <a:t>tín hiệu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đ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ợc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quyền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ưu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>
                <a:latin typeface="Times New Roman"/>
                <a:cs typeface="Times New Roman"/>
              </a:rPr>
              <a:t>,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phải</a:t>
            </a:r>
            <a:r>
              <a:rPr lang="en-US" sz="1200" spc="-130" dirty="0">
                <a:latin typeface="Times New Roman"/>
                <a:cs typeface="Times New Roman"/>
              </a:rPr>
              <a:t> </a:t>
            </a:r>
            <a:r>
              <a:rPr lang="en-US" sz="1200" spc="-130" dirty="0" err="1" smtClean="0">
                <a:latin typeface="Times New Roman"/>
                <a:cs typeface="Times New Roman"/>
              </a:rPr>
              <a:t>nhanh</a:t>
            </a:r>
            <a:r>
              <a:rPr lang="en-US" sz="1200" spc="-13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chóng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giảm </a:t>
            </a:r>
            <a:r>
              <a:rPr sz="1200" dirty="0">
                <a:latin typeface="Times New Roman"/>
                <a:cs typeface="Times New Roman"/>
              </a:rPr>
              <a:t>tốc độ, tránh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dirty="0">
                <a:latin typeface="Times New Roman"/>
                <a:cs typeface="Times New Roman"/>
              </a:rPr>
              <a:t>dừng lại </a:t>
            </a:r>
            <a:r>
              <a:rPr sz="1200" spc="-5" dirty="0">
                <a:latin typeface="Times New Roman"/>
                <a:cs typeface="Times New Roman"/>
              </a:rPr>
              <a:t>sát </a:t>
            </a:r>
            <a:r>
              <a:rPr sz="1200" dirty="0" err="1">
                <a:latin typeface="Times New Roman"/>
                <a:cs typeface="Times New Roman"/>
              </a:rPr>
              <a:t>lề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bên </a:t>
            </a:r>
            <a:r>
              <a:rPr sz="1200" dirty="0">
                <a:latin typeface="Times New Roman"/>
                <a:cs typeface="Times New Roman"/>
              </a:rPr>
              <a:t>phải </a:t>
            </a:r>
            <a:r>
              <a:rPr sz="1200" dirty="0" err="1">
                <a:latin typeface="Times New Roman"/>
                <a:cs typeface="Times New Roman"/>
              </a:rPr>
              <a:t>để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nh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. </a:t>
            </a:r>
            <a:r>
              <a:rPr sz="1200" spc="-140" dirty="0" err="1">
                <a:latin typeface="Times New Roman"/>
                <a:cs typeface="Times New Roman"/>
              </a:rPr>
              <a:t>Không</a:t>
            </a:r>
            <a:r>
              <a:rPr sz="1200" spc="-14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gây </a:t>
            </a:r>
            <a:r>
              <a:rPr sz="1200" dirty="0">
                <a:latin typeface="Times New Roman"/>
                <a:cs typeface="Times New Roman"/>
              </a:rPr>
              <a:t>cản trở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quyền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ưu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44</a:t>
            </a:fld>
            <a:endParaRPr spc="-35" dirty="0"/>
          </a:p>
        </p:txBody>
      </p:sp>
      <p:sp>
        <p:nvSpPr>
          <p:cNvPr id="2" name="object 2"/>
          <p:cNvSpPr txBox="1"/>
          <p:nvPr/>
        </p:nvSpPr>
        <p:spPr>
          <a:xfrm>
            <a:off x="1247952" y="1330197"/>
            <a:ext cx="5607050" cy="8667750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880"/>
              </a:spcBef>
            </a:pPr>
            <a:r>
              <a:rPr sz="1200" spc="-5" dirty="0" smtClean="0">
                <a:latin typeface="Times New Roman"/>
                <a:cs typeface="Times New Roman"/>
              </a:rPr>
              <a:t>CH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ƠNG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III</a:t>
            </a:r>
            <a:endParaRPr sz="12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780"/>
              </a:spcBef>
            </a:pPr>
            <a:r>
              <a:rPr sz="1200" b="1" spc="-5" dirty="0">
                <a:latin typeface="Times New Roman"/>
                <a:cs typeface="Times New Roman"/>
              </a:rPr>
              <a:t>BIỂN </a:t>
            </a:r>
            <a:r>
              <a:rPr sz="1200" b="1" dirty="0">
                <a:latin typeface="Times New Roman"/>
                <a:cs typeface="Times New Roman"/>
              </a:rPr>
              <a:t>BÁO </a:t>
            </a:r>
            <a:r>
              <a:rPr sz="1200" b="1" spc="-5" dirty="0">
                <a:latin typeface="Times New Roman"/>
                <a:cs typeface="Times New Roman"/>
              </a:rPr>
              <a:t>HIỆU </a:t>
            </a:r>
            <a:r>
              <a:rPr sz="1200" b="1" spc="-5" dirty="0" smtClean="0">
                <a:latin typeface="Times New Roman"/>
                <a:cs typeface="Times New Roman"/>
              </a:rPr>
              <a:t>Đ</a:t>
            </a:r>
            <a:r>
              <a:rPr lang="vi-VN" sz="1200" b="1" spc="-5" dirty="0" smtClean="0">
                <a:latin typeface="Times New Roman"/>
                <a:cs typeface="Times New Roman"/>
              </a:rPr>
              <a:t>Ư</a:t>
            </a:r>
            <a:r>
              <a:rPr sz="1200" b="1" spc="-5" dirty="0" smtClean="0">
                <a:latin typeface="Times New Roman"/>
                <a:cs typeface="Times New Roman"/>
              </a:rPr>
              <a:t>ỜNG</a:t>
            </a:r>
            <a:r>
              <a:rPr sz="1200" b="1" spc="-15" dirty="0" smtClean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BỘ</a:t>
            </a:r>
            <a:endParaRPr sz="1200" dirty="0">
              <a:latin typeface="Times New Roman"/>
              <a:cs typeface="Times New Roman"/>
            </a:endParaRPr>
          </a:p>
          <a:p>
            <a:pPr marL="279400" lvl="1" indent="-266700">
              <a:lnSpc>
                <a:spcPct val="100000"/>
              </a:lnSpc>
              <a:spcBef>
                <a:spcPts val="720"/>
              </a:spcBef>
              <a:buAutoNum type="arabicPeriod"/>
              <a:tabLst>
                <a:tab pos="279400" algn="l"/>
              </a:tabLst>
            </a:pPr>
            <a:r>
              <a:rPr sz="1200" spc="-5" dirty="0">
                <a:latin typeface="Times New Roman"/>
                <a:cs typeface="Times New Roman"/>
              </a:rPr>
              <a:t>PHÂN NHÓM VÀ HIỆU LỰC CỦA BIỂN BÁO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HIỆU</a:t>
            </a:r>
          </a:p>
          <a:p>
            <a:pPr marL="393700" lvl="2" indent="-381000">
              <a:lnSpc>
                <a:spcPct val="100000"/>
              </a:lnSpc>
              <a:spcBef>
                <a:spcPts val="765"/>
              </a:spcBef>
              <a:buAutoNum type="arabicPeriod"/>
              <a:tabLst>
                <a:tab pos="393700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Phân </a:t>
            </a:r>
            <a:r>
              <a:rPr sz="1200" b="1" dirty="0">
                <a:latin typeface="Times New Roman"/>
                <a:cs typeface="Times New Roman"/>
              </a:rPr>
              <a:t>nhóm biển báo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hiệu</a:t>
            </a:r>
            <a:endParaRPr sz="1200" dirty="0">
              <a:latin typeface="Times New Roman"/>
              <a:cs typeface="Times New Roman"/>
            </a:endParaRPr>
          </a:p>
          <a:p>
            <a:pPr marL="12700" marR="6350" indent="456565" algn="just">
              <a:lnSpc>
                <a:spcPct val="95900"/>
              </a:lnSpc>
              <a:spcBef>
                <a:spcPts val="770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 err="1">
                <a:latin typeface="Times New Roman"/>
                <a:cs typeface="Times New Roman"/>
              </a:rPr>
              <a:t>hiệu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bộ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chia </a:t>
            </a:r>
            <a:r>
              <a:rPr sz="1200" dirty="0">
                <a:latin typeface="Times New Roman"/>
                <a:cs typeface="Times New Roman"/>
              </a:rPr>
              <a:t>thành 5 nhóm </a:t>
            </a:r>
            <a:r>
              <a:rPr sz="1200" spc="-5" dirty="0">
                <a:latin typeface="Times New Roman"/>
                <a:cs typeface="Times New Roman"/>
              </a:rPr>
              <a:t>cơ bản sau đây: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spc="-114" dirty="0">
                <a:latin typeface="Times New Roman"/>
                <a:cs typeface="Times New Roman"/>
              </a:rPr>
              <a:t>cấm;  </a:t>
            </a:r>
            <a:r>
              <a:rPr sz="1200" dirty="0">
                <a:latin typeface="Times New Roman"/>
                <a:cs typeface="Times New Roman"/>
              </a:rPr>
              <a:t>biển hiệu lệnh; biển báo nguy hiểm và </a:t>
            </a:r>
            <a:r>
              <a:rPr sz="1200" spc="-5" dirty="0">
                <a:latin typeface="Times New Roman"/>
                <a:cs typeface="Times New Roman"/>
              </a:rPr>
              <a:t>cảnh </a:t>
            </a:r>
            <a:r>
              <a:rPr sz="1200" dirty="0">
                <a:latin typeface="Times New Roman"/>
                <a:cs typeface="Times New Roman"/>
              </a:rPr>
              <a:t>báo; biển </a:t>
            </a:r>
            <a:r>
              <a:rPr sz="1200" spc="-5" dirty="0">
                <a:latin typeface="Times New Roman"/>
                <a:cs typeface="Times New Roman"/>
              </a:rPr>
              <a:t>chỉ dẫn; </a:t>
            </a:r>
            <a:r>
              <a:rPr sz="1200" dirty="0">
                <a:latin typeface="Times New Roman"/>
                <a:cs typeface="Times New Roman"/>
              </a:rPr>
              <a:t>biển phụ, biển viết bằng  </a:t>
            </a:r>
            <a:r>
              <a:rPr sz="1200" spc="-5" dirty="0">
                <a:latin typeface="Times New Roman"/>
                <a:cs typeface="Times New Roman"/>
              </a:rPr>
              <a:t>chữ</a:t>
            </a:r>
            <a:r>
              <a:rPr sz="1200" b="1" spc="-5" dirty="0">
                <a:latin typeface="Times New Roman"/>
                <a:cs typeface="Times New Roman"/>
              </a:rPr>
              <a:t>. </a:t>
            </a:r>
            <a:r>
              <a:rPr sz="1200" spc="-5" dirty="0">
                <a:latin typeface="Times New Roman"/>
                <a:cs typeface="Times New Roman"/>
              </a:rPr>
              <a:t>Ngoài </a:t>
            </a:r>
            <a:r>
              <a:rPr sz="1200" dirty="0">
                <a:latin typeface="Times New Roman"/>
                <a:cs typeface="Times New Roman"/>
              </a:rPr>
              <a:t>ra </a:t>
            </a:r>
            <a:r>
              <a:rPr sz="1200" spc="-5" dirty="0">
                <a:latin typeface="Times New Roman"/>
                <a:cs typeface="Times New Roman"/>
              </a:rPr>
              <a:t>còn có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báo 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thông tin </a:t>
            </a:r>
            <a:r>
              <a:rPr sz="1200" spc="5" dirty="0">
                <a:latin typeface="Times New Roman"/>
                <a:cs typeface="Times New Roman"/>
              </a:rPr>
              <a:t>thay </a:t>
            </a:r>
            <a:r>
              <a:rPr sz="1200" dirty="0">
                <a:latin typeface="Times New Roman"/>
                <a:cs typeface="Times New Roman"/>
              </a:rPr>
              <a:t>đổi </a:t>
            </a:r>
            <a:r>
              <a:rPr sz="1200" spc="-5" dirty="0">
                <a:latin typeface="Times New Roman"/>
                <a:cs typeface="Times New Roman"/>
              </a:rPr>
              <a:t>(biển báo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VMS).</a:t>
            </a:r>
            <a:endParaRPr sz="1200" dirty="0">
              <a:latin typeface="Times New Roman"/>
              <a:cs typeface="Times New Roman"/>
            </a:endParaRPr>
          </a:p>
          <a:p>
            <a:pPr marL="12700" marR="7620" indent="456565" algn="just">
              <a:lnSpc>
                <a:spcPts val="1380"/>
              </a:lnSpc>
              <a:spcBef>
                <a:spcPts val="635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cao tốc </a:t>
            </a:r>
            <a:r>
              <a:rPr sz="1200" dirty="0" err="1">
                <a:latin typeface="Times New Roman"/>
                <a:cs typeface="Times New Roman"/>
              </a:rPr>
              <a:t>và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đối </a:t>
            </a:r>
            <a:r>
              <a:rPr sz="1200" spc="-5" dirty="0">
                <a:latin typeface="Times New Roman"/>
                <a:cs typeface="Times New Roman"/>
              </a:rPr>
              <a:t>ngoại </a:t>
            </a:r>
            <a:r>
              <a:rPr sz="1200" dirty="0">
                <a:latin typeface="Times New Roman"/>
                <a:cs typeface="Times New Roman"/>
              </a:rPr>
              <a:t>phải phù hợp </a:t>
            </a:r>
            <a:r>
              <a:rPr sz="1200" dirty="0" err="1">
                <a:latin typeface="Times New Roman"/>
                <a:cs typeface="Times New Roman"/>
              </a:rPr>
              <a:t>với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các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quy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định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nêu </a:t>
            </a:r>
            <a:r>
              <a:rPr sz="1200" spc="-5" dirty="0">
                <a:latin typeface="Times New Roman"/>
                <a:cs typeface="Times New Roman"/>
              </a:rPr>
              <a:t>tại các </a:t>
            </a:r>
            <a:r>
              <a:rPr sz="1200" spc="-5" dirty="0" err="1">
                <a:latin typeface="Times New Roman"/>
                <a:cs typeface="Times New Roman"/>
              </a:rPr>
              <a:t>Điều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err="1" smtClean="0">
                <a:latin typeface="Times New Roman"/>
                <a:cs typeface="Times New Roman"/>
              </a:rPr>
              <a:t>ớc</a:t>
            </a:r>
            <a:r>
              <a:rPr sz="1200" spc="-11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quốc tế mà Việt Nam là thành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viên.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lvl="3" indent="456565" algn="just">
              <a:lnSpc>
                <a:spcPts val="1380"/>
              </a:lnSpc>
              <a:spcBef>
                <a:spcPts val="600"/>
              </a:spcBef>
              <a:buFont typeface="Times New Roman"/>
              <a:buAutoNum type="alphaLcParenR"/>
              <a:tabLst>
                <a:tab pos="639445" algn="l"/>
              </a:tabLst>
            </a:pPr>
            <a:r>
              <a:rPr sz="1200" i="1" dirty="0">
                <a:latin typeface="Times New Roman"/>
                <a:cs typeface="Times New Roman"/>
              </a:rPr>
              <a:t>Nhóm biển báo </a:t>
            </a:r>
            <a:r>
              <a:rPr sz="1200" i="1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là nhóm biển biểu thị các điều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 err="1">
                <a:latin typeface="Times New Roman"/>
                <a:cs typeface="Times New Roman"/>
              </a:rPr>
              <a:t>mà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</a:t>
            </a:r>
            <a:r>
              <a:rPr sz="1200" spc="-50" dirty="0">
                <a:latin typeface="Times New Roman"/>
                <a:cs typeface="Times New Roman"/>
              </a:rPr>
              <a:t>giao 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vi phạm. </a:t>
            </a: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cấm </a:t>
            </a:r>
            <a:r>
              <a:rPr sz="1200" spc="-5" dirty="0">
                <a:latin typeface="Times New Roman"/>
                <a:cs typeface="Times New Roman"/>
              </a:rPr>
              <a:t>chủ </a:t>
            </a:r>
            <a:r>
              <a:rPr sz="1200" spc="-10" dirty="0">
                <a:latin typeface="Times New Roman"/>
                <a:cs typeface="Times New Roman"/>
              </a:rPr>
              <a:t>yếu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dạng hình tròn, viền đỏ, nền </a:t>
            </a:r>
            <a:r>
              <a:rPr sz="1200" spc="-55" dirty="0">
                <a:latin typeface="Times New Roman"/>
                <a:cs typeface="Times New Roman"/>
              </a:rPr>
              <a:t>màu  </a:t>
            </a:r>
            <a:r>
              <a:rPr sz="1200" spc="-5" dirty="0">
                <a:latin typeface="Times New Roman"/>
                <a:cs typeface="Times New Roman"/>
              </a:rPr>
              <a:t>trắng, </a:t>
            </a:r>
            <a:r>
              <a:rPr sz="1200" dirty="0">
                <a:latin typeface="Times New Roman"/>
                <a:cs typeface="Times New Roman"/>
              </a:rPr>
              <a:t>trên </a:t>
            </a:r>
            <a:r>
              <a:rPr sz="1200" spc="-5" dirty="0">
                <a:latin typeface="Times New Roman"/>
                <a:cs typeface="Times New Roman"/>
              </a:rPr>
              <a:t>nền có </a:t>
            </a:r>
            <a:r>
              <a:rPr sz="1200" dirty="0">
                <a:latin typeface="Times New Roman"/>
                <a:cs typeface="Times New Roman"/>
              </a:rPr>
              <a:t>hình vẽ </a:t>
            </a:r>
            <a:r>
              <a:rPr sz="1200" spc="-5" dirty="0">
                <a:latin typeface="Times New Roman"/>
                <a:cs typeface="Times New Roman"/>
              </a:rPr>
              <a:t>hoặc chữ số, </a:t>
            </a:r>
            <a:r>
              <a:rPr sz="1200" dirty="0">
                <a:latin typeface="Times New Roman"/>
                <a:cs typeface="Times New Roman"/>
              </a:rPr>
              <a:t>chữ viết màu </a:t>
            </a:r>
            <a:r>
              <a:rPr sz="1200" spc="-5" dirty="0">
                <a:latin typeface="Times New Roman"/>
                <a:cs typeface="Times New Roman"/>
              </a:rPr>
              <a:t>đen </a:t>
            </a:r>
            <a:r>
              <a:rPr sz="1200" dirty="0">
                <a:latin typeface="Times New Roman"/>
                <a:cs typeface="Times New Roman"/>
              </a:rPr>
              <a:t>thể hiện điều </a:t>
            </a:r>
            <a:r>
              <a:rPr sz="1200" spc="-5" dirty="0">
                <a:latin typeface="Times New Roman"/>
                <a:cs typeface="Times New Roman"/>
              </a:rPr>
              <a:t>cấm, </a:t>
            </a:r>
            <a:r>
              <a:rPr sz="1200" dirty="0">
                <a:latin typeface="Times New Roman"/>
                <a:cs typeface="Times New Roman"/>
              </a:rPr>
              <a:t>trừ một </a:t>
            </a:r>
            <a:r>
              <a:rPr sz="1200" spc="-5" dirty="0" err="1">
                <a:latin typeface="Times New Roman"/>
                <a:cs typeface="Times New Roman"/>
              </a:rPr>
              <a:t>số</a:t>
            </a:r>
            <a:r>
              <a:rPr sz="1200" spc="-5" dirty="0">
                <a:latin typeface="Times New Roman"/>
                <a:cs typeface="Times New Roman"/>
              </a:rPr>
              <a:t> 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ờng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đặc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biệt.</a:t>
            </a:r>
          </a:p>
          <a:p>
            <a:pPr marL="12700" marR="7620" lvl="3" indent="456565" algn="just">
              <a:lnSpc>
                <a:spcPct val="95900"/>
              </a:lnSpc>
              <a:spcBef>
                <a:spcPts val="565"/>
              </a:spcBef>
              <a:buFont typeface="Times New Roman"/>
              <a:buAutoNum type="alphaLcParenR"/>
              <a:tabLst>
                <a:tab pos="652780" algn="l"/>
              </a:tabLst>
            </a:pPr>
            <a:r>
              <a:rPr sz="1200" i="1" dirty="0">
                <a:latin typeface="Times New Roman"/>
                <a:cs typeface="Times New Roman"/>
              </a:rPr>
              <a:t>Nhóm biển hiệu lệnh </a:t>
            </a:r>
            <a:r>
              <a:rPr sz="1200" dirty="0">
                <a:latin typeface="Times New Roman"/>
                <a:cs typeface="Times New Roman"/>
              </a:rPr>
              <a:t>là nhóm biển để </a:t>
            </a:r>
            <a:r>
              <a:rPr sz="1200" spc="-5" dirty="0">
                <a:latin typeface="Times New Roman"/>
                <a:cs typeface="Times New Roman"/>
              </a:rPr>
              <a:t>báo các </a:t>
            </a:r>
            <a:r>
              <a:rPr sz="1200" dirty="0">
                <a:latin typeface="Times New Roman"/>
                <a:cs typeface="Times New Roman"/>
              </a:rPr>
              <a:t>hiệu lệnh </a:t>
            </a:r>
            <a:r>
              <a:rPr sz="1200" spc="-5" dirty="0">
                <a:latin typeface="Times New Roman"/>
                <a:cs typeface="Times New Roman"/>
              </a:rPr>
              <a:t>phải chấp hành. </a:t>
            </a:r>
            <a:r>
              <a:rPr sz="1200" spc="-110" dirty="0" smtClean="0">
                <a:latin typeface="Times New Roman"/>
                <a:cs typeface="Times New Roman"/>
              </a:rPr>
              <a:t>Ng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err="1" smtClean="0">
                <a:latin typeface="Times New Roman"/>
                <a:cs typeface="Times New Roman"/>
              </a:rPr>
              <a:t>ời</a:t>
            </a:r>
            <a:r>
              <a:rPr sz="1200" spc="-110" dirty="0" smtClean="0">
                <a:latin typeface="Times New Roman"/>
                <a:cs typeface="Times New Roman"/>
              </a:rPr>
              <a:t> </a:t>
            </a:r>
            <a:r>
              <a:rPr sz="1200" spc="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phải chấp hành </a:t>
            </a:r>
            <a:r>
              <a:rPr sz="1200" dirty="0">
                <a:latin typeface="Times New Roman"/>
                <a:cs typeface="Times New Roman"/>
              </a:rPr>
              <a:t>các hiệu lệnh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biển báo. Trừ một </a:t>
            </a:r>
            <a:r>
              <a:rPr sz="1200" spc="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biển đặc biệt, 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biển thể hiện hình tròn </a:t>
            </a:r>
            <a:r>
              <a:rPr sz="1200" spc="-5" dirty="0">
                <a:latin typeface="Times New Roman"/>
                <a:cs typeface="Times New Roman"/>
              </a:rPr>
              <a:t>trên nền </a:t>
            </a:r>
            <a:r>
              <a:rPr sz="1200" dirty="0">
                <a:latin typeface="Times New Roman"/>
                <a:cs typeface="Times New Roman"/>
              </a:rPr>
              <a:t>xanh lam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hình </a:t>
            </a:r>
            <a:r>
              <a:rPr sz="1200" spc="10" dirty="0">
                <a:latin typeface="Times New Roman"/>
                <a:cs typeface="Times New Roman"/>
              </a:rPr>
              <a:t>vẽ </a:t>
            </a:r>
            <a:r>
              <a:rPr sz="1200" dirty="0">
                <a:latin typeface="Times New Roman"/>
                <a:cs typeface="Times New Roman"/>
              </a:rPr>
              <a:t>màu trắng </a:t>
            </a:r>
            <a:r>
              <a:rPr sz="1200" spc="-5" dirty="0" err="1">
                <a:latin typeface="Times New Roman"/>
                <a:cs typeface="Times New Roman"/>
              </a:rPr>
              <a:t>đặc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tr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smtClean="0">
                <a:latin typeface="Times New Roman"/>
                <a:cs typeface="Times New Roman"/>
              </a:rPr>
              <a:t>ng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0" dirty="0">
                <a:latin typeface="Times New Roman"/>
                <a:cs typeface="Times New Roman"/>
              </a:rPr>
              <a:t>lệnh  </a:t>
            </a:r>
            <a:r>
              <a:rPr sz="1200" spc="-5" dirty="0">
                <a:latin typeface="Times New Roman"/>
                <a:cs typeface="Times New Roman"/>
              </a:rPr>
              <a:t>nhằm </a:t>
            </a:r>
            <a:r>
              <a:rPr sz="1200" dirty="0">
                <a:latin typeface="Times New Roman"/>
                <a:cs typeface="Times New Roman"/>
              </a:rPr>
              <a:t>báo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biết.</a:t>
            </a:r>
          </a:p>
          <a:p>
            <a:pPr marL="12700" marR="7620" lvl="3" indent="456565" algn="just">
              <a:lnSpc>
                <a:spcPts val="1380"/>
              </a:lnSpc>
              <a:spcBef>
                <a:spcPts val="635"/>
              </a:spcBef>
              <a:buFont typeface="Times New Roman"/>
              <a:buAutoNum type="alphaLcParenR"/>
              <a:tabLst>
                <a:tab pos="642620" algn="l"/>
              </a:tabLst>
            </a:pPr>
            <a:r>
              <a:rPr sz="1200" i="1" dirty="0">
                <a:latin typeface="Times New Roman"/>
                <a:cs typeface="Times New Roman"/>
              </a:rPr>
              <a:t>Nhóm biển báo nguy hiểm </a:t>
            </a:r>
            <a:r>
              <a:rPr sz="1200" i="1" spc="-5" dirty="0">
                <a:latin typeface="Times New Roman"/>
                <a:cs typeface="Times New Roman"/>
              </a:rPr>
              <a:t>và cảnh </a:t>
            </a:r>
            <a:r>
              <a:rPr sz="1200" i="1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là nhóm biển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80" dirty="0">
                <a:latin typeface="Times New Roman"/>
                <a:cs typeface="Times New Roman"/>
              </a:rPr>
              <a:t>gia 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dirty="0" err="1">
                <a:latin typeface="Times New Roman"/>
                <a:cs typeface="Times New Roman"/>
              </a:rPr>
              <a:t>biết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các nguy hiểm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để </a:t>
            </a:r>
            <a:r>
              <a:rPr sz="1200" spc="-5" dirty="0">
                <a:latin typeface="Times New Roman"/>
                <a:cs typeface="Times New Roman"/>
              </a:rPr>
              <a:t>chủ </a:t>
            </a:r>
            <a:r>
              <a:rPr sz="1200" dirty="0">
                <a:latin typeface="Times New Roman"/>
                <a:cs typeface="Times New Roman"/>
              </a:rPr>
              <a:t>động phòng </a:t>
            </a:r>
            <a:r>
              <a:rPr sz="1200" spc="-5" dirty="0">
                <a:latin typeface="Times New Roman"/>
                <a:cs typeface="Times New Roman"/>
              </a:rPr>
              <a:t>ngừa </a:t>
            </a:r>
            <a:r>
              <a:rPr sz="1200" dirty="0">
                <a:latin typeface="Times New Roman"/>
                <a:cs typeface="Times New Roman"/>
              </a:rPr>
              <a:t>kịp thời. </a:t>
            </a: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spc="-210" dirty="0">
                <a:latin typeface="Times New Roman"/>
                <a:cs typeface="Times New Roman"/>
              </a:rPr>
              <a:t>có  </a:t>
            </a:r>
            <a:r>
              <a:rPr sz="1200" dirty="0">
                <a:latin typeface="Times New Roman"/>
                <a:cs typeface="Times New Roman"/>
              </a:rPr>
              <a:t>hình </a:t>
            </a:r>
            <a:r>
              <a:rPr sz="1200" spc="-5" dirty="0">
                <a:latin typeface="Times New Roman"/>
                <a:cs typeface="Times New Roman"/>
              </a:rPr>
              <a:t>tam giác đều, </a:t>
            </a:r>
            <a:r>
              <a:rPr sz="1200" dirty="0">
                <a:latin typeface="Times New Roman"/>
                <a:cs typeface="Times New Roman"/>
              </a:rPr>
              <a:t>viền đỏ, </a:t>
            </a:r>
            <a:r>
              <a:rPr sz="1200" spc="-5" dirty="0">
                <a:latin typeface="Times New Roman"/>
                <a:cs typeface="Times New Roman"/>
              </a:rPr>
              <a:t>nền </a:t>
            </a:r>
            <a:r>
              <a:rPr sz="1200" dirty="0">
                <a:latin typeface="Times New Roman"/>
                <a:cs typeface="Times New Roman"/>
              </a:rPr>
              <a:t>màu vàng,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có hình vẽ màu </a:t>
            </a:r>
            <a:r>
              <a:rPr sz="1200" spc="-5" dirty="0">
                <a:latin typeface="Times New Roman"/>
                <a:cs typeface="Times New Roman"/>
              </a:rPr>
              <a:t>đen </a:t>
            </a:r>
            <a:r>
              <a:rPr sz="1200" dirty="0">
                <a:latin typeface="Times New Roman"/>
                <a:cs typeface="Times New Roman"/>
              </a:rPr>
              <a:t>mô tả </a:t>
            </a:r>
            <a:r>
              <a:rPr sz="1200" spc="-5" dirty="0">
                <a:latin typeface="Times New Roman"/>
                <a:cs typeface="Times New Roman"/>
              </a:rPr>
              <a:t>sự </a:t>
            </a:r>
            <a:r>
              <a:rPr sz="1200" dirty="0">
                <a:latin typeface="Times New Roman"/>
                <a:cs typeface="Times New Roman"/>
              </a:rPr>
              <a:t>việc </a:t>
            </a:r>
            <a:r>
              <a:rPr sz="1200" spc="-5" dirty="0">
                <a:latin typeface="Times New Roman"/>
                <a:cs typeface="Times New Roman"/>
              </a:rPr>
              <a:t>cần </a:t>
            </a:r>
            <a:r>
              <a:rPr sz="1200" dirty="0">
                <a:latin typeface="Times New Roman"/>
                <a:cs typeface="Times New Roman"/>
              </a:rPr>
              <a:t>báo  hiệu.</a:t>
            </a:r>
          </a:p>
          <a:p>
            <a:pPr marL="12700" marR="6985" lvl="3" indent="456565" algn="just">
              <a:lnSpc>
                <a:spcPts val="1380"/>
              </a:lnSpc>
              <a:spcBef>
                <a:spcPts val="600"/>
              </a:spcBef>
              <a:buFont typeface="Times New Roman"/>
              <a:buAutoNum type="alphaLcParenR"/>
              <a:tabLst>
                <a:tab pos="650240" algn="l"/>
              </a:tabLst>
            </a:pPr>
            <a:r>
              <a:rPr sz="1200" i="1" dirty="0">
                <a:latin typeface="Times New Roman"/>
                <a:cs typeface="Times New Roman"/>
              </a:rPr>
              <a:t>Nhóm biển </a:t>
            </a:r>
            <a:r>
              <a:rPr sz="1200" i="1" spc="-5" dirty="0">
                <a:latin typeface="Times New Roman"/>
                <a:cs typeface="Times New Roman"/>
              </a:rPr>
              <a:t>chỉ </a:t>
            </a:r>
            <a:r>
              <a:rPr sz="1200" i="1" dirty="0">
                <a:latin typeface="Times New Roman"/>
                <a:cs typeface="Times New Roman"/>
              </a:rPr>
              <a:t>dẫn </a:t>
            </a:r>
            <a:r>
              <a:rPr sz="1200" dirty="0">
                <a:latin typeface="Times New Roman"/>
                <a:cs typeface="Times New Roman"/>
              </a:rPr>
              <a:t>là nhóm biển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dùng để </a:t>
            </a:r>
            <a:r>
              <a:rPr sz="1200" spc="-5" dirty="0">
                <a:latin typeface="Times New Roman"/>
                <a:cs typeface="Times New Roman"/>
              </a:rPr>
              <a:t>cung cấp </a:t>
            </a:r>
            <a:r>
              <a:rPr sz="1200" dirty="0">
                <a:latin typeface="Times New Roman"/>
                <a:cs typeface="Times New Roman"/>
              </a:rPr>
              <a:t>thông tin và các </a:t>
            </a:r>
            <a:r>
              <a:rPr sz="1200" spc="-5" dirty="0">
                <a:latin typeface="Times New Roman"/>
                <a:cs typeface="Times New Roman"/>
              </a:rPr>
              <a:t>chỉ dẫn  cần thiết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thông. Biển có </a:t>
            </a:r>
            <a:r>
              <a:rPr sz="1200" dirty="0">
                <a:latin typeface="Times New Roman"/>
                <a:cs typeface="Times New Roman"/>
              </a:rPr>
              <a:t>hình </a:t>
            </a:r>
            <a:r>
              <a:rPr sz="1200" spc="-5" dirty="0">
                <a:latin typeface="Times New Roman"/>
                <a:cs typeface="Times New Roman"/>
              </a:rPr>
              <a:t>chữ nhật hoặc </a:t>
            </a:r>
            <a:r>
              <a:rPr sz="1200" dirty="0">
                <a:latin typeface="Times New Roman"/>
                <a:cs typeface="Times New Roman"/>
              </a:rPr>
              <a:t>hình vuông hoặc </a:t>
            </a:r>
            <a:r>
              <a:rPr sz="1200" spc="-55" dirty="0">
                <a:latin typeface="Times New Roman"/>
                <a:cs typeface="Times New Roman"/>
              </a:rPr>
              <a:t>hình  </a:t>
            </a:r>
            <a:r>
              <a:rPr sz="1200" dirty="0">
                <a:latin typeface="Times New Roman"/>
                <a:cs typeface="Times New Roman"/>
              </a:rPr>
              <a:t>mũi tên, </a:t>
            </a:r>
            <a:r>
              <a:rPr sz="1200" spc="-5" dirty="0">
                <a:latin typeface="Times New Roman"/>
                <a:cs typeface="Times New Roman"/>
              </a:rPr>
              <a:t>nền </a:t>
            </a:r>
            <a:r>
              <a:rPr sz="1200" dirty="0">
                <a:latin typeface="Times New Roman"/>
                <a:cs typeface="Times New Roman"/>
              </a:rPr>
              <a:t>màu xanh lam.</a:t>
            </a:r>
          </a:p>
          <a:p>
            <a:pPr marL="12700" marR="6985" lvl="3" indent="456565" algn="just">
              <a:lnSpc>
                <a:spcPts val="1380"/>
              </a:lnSpc>
              <a:spcBef>
                <a:spcPts val="600"/>
              </a:spcBef>
              <a:buFont typeface="Times New Roman"/>
              <a:buAutoNum type="alphaLcParenR"/>
              <a:tabLst>
                <a:tab pos="631825" algn="l"/>
              </a:tabLst>
            </a:pPr>
            <a:r>
              <a:rPr sz="1200" i="1" dirty="0">
                <a:latin typeface="Times New Roman"/>
                <a:cs typeface="Times New Roman"/>
              </a:rPr>
              <a:t>Nhóm biển phụ, biển </a:t>
            </a:r>
            <a:r>
              <a:rPr sz="1200" i="1" spc="-5" dirty="0">
                <a:latin typeface="Times New Roman"/>
                <a:cs typeface="Times New Roman"/>
              </a:rPr>
              <a:t>viết </a:t>
            </a:r>
            <a:r>
              <a:rPr sz="1200" i="1" dirty="0">
                <a:latin typeface="Times New Roman"/>
                <a:cs typeface="Times New Roman"/>
              </a:rPr>
              <a:t>bằng </a:t>
            </a:r>
            <a:r>
              <a:rPr sz="1200" i="1" spc="-5" dirty="0">
                <a:latin typeface="Times New Roman"/>
                <a:cs typeface="Times New Roman"/>
              </a:rPr>
              <a:t>chữ </a:t>
            </a:r>
            <a:r>
              <a:rPr sz="1200" dirty="0">
                <a:latin typeface="Times New Roman"/>
                <a:cs typeface="Times New Roman"/>
              </a:rPr>
              <a:t>là nhóm biển </a:t>
            </a:r>
            <a:r>
              <a:rPr sz="1200" spc="-5" dirty="0">
                <a:latin typeface="Times New Roman"/>
                <a:cs typeface="Times New Roman"/>
              </a:rPr>
              <a:t>nhằm thuyết </a:t>
            </a:r>
            <a:r>
              <a:rPr sz="1200" dirty="0">
                <a:latin typeface="Times New Roman"/>
                <a:cs typeface="Times New Roman"/>
              </a:rPr>
              <a:t>minh bổ </a:t>
            </a:r>
            <a:r>
              <a:rPr sz="1200" spc="-5" dirty="0">
                <a:latin typeface="Times New Roman"/>
                <a:cs typeface="Times New Roman"/>
              </a:rPr>
              <a:t>sung </a:t>
            </a:r>
            <a:r>
              <a:rPr sz="1200" dirty="0">
                <a:latin typeface="Times New Roman"/>
                <a:cs typeface="Times New Roman"/>
              </a:rPr>
              <a:t>nội  dung biển </a:t>
            </a:r>
            <a:r>
              <a:rPr sz="1200" spc="-5" dirty="0">
                <a:latin typeface="Times New Roman"/>
                <a:cs typeface="Times New Roman"/>
              </a:rPr>
              <a:t>chính </a:t>
            </a:r>
            <a:r>
              <a:rPr sz="1200" dirty="0" err="1">
                <a:latin typeface="Times New Roman"/>
                <a:cs typeface="Times New Roman"/>
              </a:rPr>
              <a:t>hoặc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đ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ợc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độc</a:t>
            </a:r>
            <a:r>
              <a:rPr sz="1200" spc="-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lập.</a:t>
            </a:r>
          </a:p>
          <a:p>
            <a:pPr marL="12700" marR="7620" lvl="3" indent="456565" algn="just">
              <a:lnSpc>
                <a:spcPts val="1380"/>
              </a:lnSpc>
              <a:spcBef>
                <a:spcPts val="600"/>
              </a:spcBef>
              <a:buFont typeface="Times New Roman"/>
              <a:buAutoNum type="alphaLcParenR"/>
              <a:tabLst>
                <a:tab pos="613410" algn="l"/>
              </a:tabLst>
            </a:pPr>
            <a:r>
              <a:rPr sz="1200" i="1" dirty="0">
                <a:latin typeface="Times New Roman"/>
                <a:cs typeface="Times New Roman"/>
              </a:rPr>
              <a:t>Biển báo giao thông có thông tin thay đổi </a:t>
            </a:r>
            <a:r>
              <a:rPr sz="1200" dirty="0">
                <a:latin typeface="Times New Roman"/>
                <a:cs typeface="Times New Roman"/>
              </a:rPr>
              <a:t>(biển </a:t>
            </a:r>
            <a:r>
              <a:rPr sz="1200" spc="-5" dirty="0">
                <a:latin typeface="Times New Roman"/>
                <a:cs typeface="Times New Roman"/>
              </a:rPr>
              <a:t>báo VMS) </a:t>
            </a:r>
            <a:r>
              <a:rPr sz="1200" spc="5" dirty="0">
                <a:latin typeface="Times New Roman"/>
                <a:cs typeface="Times New Roman"/>
              </a:rPr>
              <a:t>là </a:t>
            </a:r>
            <a:r>
              <a:rPr sz="1200" dirty="0">
                <a:latin typeface="Times New Roman"/>
                <a:cs typeface="Times New Roman"/>
              </a:rPr>
              <a:t>biển báo điện tử có  thể thay đổi thông tin trên </a:t>
            </a:r>
            <a:r>
              <a:rPr sz="1200" spc="-5" dirty="0">
                <a:latin typeface="Times New Roman"/>
                <a:cs typeface="Times New Roman"/>
              </a:rPr>
              <a:t>cùng </a:t>
            </a:r>
            <a:r>
              <a:rPr sz="1200" dirty="0">
                <a:latin typeface="Times New Roman"/>
                <a:cs typeface="Times New Roman"/>
              </a:rPr>
              <a:t>một mặt biển. </a:t>
            </a:r>
            <a:r>
              <a:rPr sz="1200" spc="-5" dirty="0" err="1">
                <a:latin typeface="Times New Roman"/>
                <a:cs typeface="Times New Roman"/>
              </a:rPr>
              <a:t>Biển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khi thông tin hiển thị </a:t>
            </a:r>
            <a:r>
              <a:rPr sz="1200" spc="-55" dirty="0">
                <a:latin typeface="Times New Roman"/>
                <a:cs typeface="Times New Roman"/>
              </a:rPr>
              <a:t>trên 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báo cần phải </a:t>
            </a:r>
            <a:r>
              <a:rPr sz="1200" spc="5" dirty="0">
                <a:latin typeface="Times New Roman"/>
                <a:cs typeface="Times New Roman"/>
              </a:rPr>
              <a:t>thay </a:t>
            </a:r>
            <a:r>
              <a:rPr sz="1200" dirty="0">
                <a:latin typeface="Times New Roman"/>
                <a:cs typeface="Times New Roman"/>
              </a:rPr>
              <a:t>đổi tùy theo tình huống giao </a:t>
            </a:r>
            <a:r>
              <a:rPr sz="1200" spc="-5" dirty="0">
                <a:latin typeface="Times New Roman"/>
                <a:cs typeface="Times New Roman"/>
              </a:rPr>
              <a:t>thông. </a:t>
            </a:r>
            <a:r>
              <a:rPr sz="1200" spc="5" dirty="0">
                <a:latin typeface="Times New Roman"/>
                <a:cs typeface="Times New Roman"/>
              </a:rPr>
              <a:t>Tùy </a:t>
            </a:r>
            <a:r>
              <a:rPr sz="1200" dirty="0">
                <a:latin typeface="Times New Roman"/>
                <a:cs typeface="Times New Roman"/>
              </a:rPr>
              <a:t>theo mục đích, thông tin 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thể là </a:t>
            </a:r>
            <a:r>
              <a:rPr sz="1200" spc="-5" dirty="0">
                <a:latin typeface="Times New Roman"/>
                <a:cs typeface="Times New Roman"/>
              </a:rPr>
              <a:t>chỉ </a:t>
            </a:r>
            <a:r>
              <a:rPr sz="1200" dirty="0">
                <a:latin typeface="Times New Roman"/>
                <a:cs typeface="Times New Roman"/>
              </a:rPr>
              <a:t>dẫn, </a:t>
            </a:r>
            <a:r>
              <a:rPr sz="1200" spc="-5" dirty="0">
                <a:latin typeface="Times New Roman"/>
                <a:cs typeface="Times New Roman"/>
              </a:rPr>
              <a:t>cấm, </a:t>
            </a:r>
            <a:r>
              <a:rPr sz="1200" dirty="0">
                <a:latin typeface="Times New Roman"/>
                <a:cs typeface="Times New Roman"/>
              </a:rPr>
              <a:t>hiệu lệnh hoặc báo nguy hiểm và </a:t>
            </a:r>
            <a:r>
              <a:rPr sz="1200" spc="-5" dirty="0">
                <a:latin typeface="Times New Roman"/>
                <a:cs typeface="Times New Roman"/>
              </a:rPr>
              <a:t>cảnh </a:t>
            </a:r>
            <a:r>
              <a:rPr sz="1200" dirty="0">
                <a:latin typeface="Times New Roman"/>
                <a:cs typeface="Times New Roman"/>
              </a:rPr>
              <a:t>báo. </a:t>
            </a: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dùng để quảng cáo,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hình </a:t>
            </a:r>
            <a:r>
              <a:rPr sz="1200" spc="-5" dirty="0">
                <a:latin typeface="Times New Roman"/>
                <a:cs typeface="Times New Roman"/>
              </a:rPr>
              <a:t>hoạt họa, nhấp nháy, </a:t>
            </a:r>
            <a:r>
              <a:rPr sz="1200" dirty="0">
                <a:latin typeface="Times New Roman"/>
                <a:cs typeface="Times New Roman"/>
              </a:rPr>
              <a:t>các hình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tính </a:t>
            </a:r>
            <a:r>
              <a:rPr sz="1200" spc="-5" dirty="0">
                <a:latin typeface="Times New Roman"/>
                <a:cs typeface="Times New Roman"/>
              </a:rPr>
              <a:t>chất </a:t>
            </a:r>
            <a:r>
              <a:rPr sz="1200" spc="-105" dirty="0">
                <a:latin typeface="Times New Roman"/>
                <a:cs typeface="Times New Roman"/>
              </a:rPr>
              <a:t>di  </a:t>
            </a:r>
            <a:r>
              <a:rPr sz="1200" spc="-5" dirty="0">
                <a:latin typeface="Times New Roman"/>
                <a:cs typeface="Times New Roman"/>
              </a:rPr>
              <a:t>chuyển.</a:t>
            </a:r>
            <a:endParaRPr sz="1200" dirty="0">
              <a:latin typeface="Times New Roman"/>
              <a:cs typeface="Times New Roman"/>
            </a:endParaRPr>
          </a:p>
          <a:p>
            <a:pPr marL="12700" marR="8255" indent="456565" algn="just">
              <a:lnSpc>
                <a:spcPts val="1380"/>
              </a:lnSpc>
              <a:spcBef>
                <a:spcPts val="600"/>
              </a:spcBef>
            </a:pPr>
            <a:r>
              <a:rPr sz="1200" i="1" dirty="0">
                <a:latin typeface="Times New Roman"/>
                <a:cs typeface="Times New Roman"/>
              </a:rPr>
              <a:t>Khi ở </a:t>
            </a:r>
            <a:r>
              <a:rPr sz="1200" i="1" spc="-5" dirty="0">
                <a:latin typeface="Times New Roman"/>
                <a:cs typeface="Times New Roman"/>
              </a:rPr>
              <a:t>một vị </a:t>
            </a:r>
            <a:r>
              <a:rPr sz="1200" i="1" dirty="0">
                <a:latin typeface="Times New Roman"/>
                <a:cs typeface="Times New Roman"/>
              </a:rPr>
              <a:t>trí đã </a:t>
            </a:r>
            <a:r>
              <a:rPr sz="1200" i="1" spc="-5" dirty="0">
                <a:latin typeface="Times New Roman"/>
                <a:cs typeface="Times New Roman"/>
              </a:rPr>
              <a:t>có biển </a:t>
            </a:r>
            <a:r>
              <a:rPr sz="1200" i="1" dirty="0">
                <a:latin typeface="Times New Roman"/>
                <a:cs typeface="Times New Roman"/>
              </a:rPr>
              <a:t>báo </a:t>
            </a:r>
            <a:r>
              <a:rPr sz="1200" i="1" spc="-5" dirty="0">
                <a:latin typeface="Times New Roman"/>
                <a:cs typeface="Times New Roman"/>
              </a:rPr>
              <a:t>có </a:t>
            </a:r>
            <a:r>
              <a:rPr sz="1200" i="1" dirty="0">
                <a:latin typeface="Times New Roman"/>
                <a:cs typeface="Times New Roman"/>
              </a:rPr>
              <a:t>thông tin tĩnh đồng thời lại </a:t>
            </a:r>
            <a:r>
              <a:rPr sz="1200" i="1" spc="-5" dirty="0">
                <a:latin typeface="Times New Roman"/>
                <a:cs typeface="Times New Roman"/>
              </a:rPr>
              <a:t>có </a:t>
            </a:r>
            <a:r>
              <a:rPr sz="1200" i="1" dirty="0">
                <a:latin typeface="Times New Roman"/>
                <a:cs typeface="Times New Roman"/>
              </a:rPr>
              <a:t>thêm biển báo </a:t>
            </a:r>
            <a:r>
              <a:rPr sz="1200" i="1" spc="-5" dirty="0">
                <a:latin typeface="Times New Roman"/>
                <a:cs typeface="Times New Roman"/>
              </a:rPr>
              <a:t>có  </a:t>
            </a:r>
            <a:r>
              <a:rPr sz="1200" i="1" dirty="0">
                <a:latin typeface="Times New Roman"/>
                <a:cs typeface="Times New Roman"/>
              </a:rPr>
              <a:t>thông tin thay đổi </a:t>
            </a:r>
            <a:r>
              <a:rPr sz="1200" i="1" spc="-5" dirty="0">
                <a:latin typeface="Times New Roman"/>
                <a:cs typeface="Times New Roman"/>
              </a:rPr>
              <a:t>mà </a:t>
            </a:r>
            <a:r>
              <a:rPr sz="1200" i="1" dirty="0">
                <a:latin typeface="Times New Roman"/>
                <a:cs typeface="Times New Roman"/>
              </a:rPr>
              <a:t>hai biển này </a:t>
            </a:r>
            <a:r>
              <a:rPr sz="1200" i="1" spc="-5" dirty="0">
                <a:latin typeface="Times New Roman"/>
                <a:cs typeface="Times New Roman"/>
              </a:rPr>
              <a:t>có </a:t>
            </a:r>
            <a:r>
              <a:rPr sz="1200" i="1" dirty="0">
                <a:latin typeface="Times New Roman"/>
                <a:cs typeface="Times New Roman"/>
              </a:rPr>
              <a:t>ý nghĩa khác nhau thì </a:t>
            </a:r>
            <a:r>
              <a:rPr sz="1200" i="1" spc="-5" dirty="0">
                <a:latin typeface="Times New Roman"/>
                <a:cs typeface="Times New Roman"/>
              </a:rPr>
              <a:t>người </a:t>
            </a:r>
            <a:r>
              <a:rPr sz="1200" i="1" dirty="0">
                <a:latin typeface="Times New Roman"/>
                <a:cs typeface="Times New Roman"/>
              </a:rPr>
              <a:t>tham gia giao thông  </a:t>
            </a:r>
            <a:r>
              <a:rPr sz="1200" i="1" spc="-5" dirty="0">
                <a:latin typeface="Times New Roman"/>
                <a:cs typeface="Times New Roman"/>
              </a:rPr>
              <a:t>phải </a:t>
            </a:r>
            <a:r>
              <a:rPr sz="1200" i="1" dirty="0">
                <a:latin typeface="Times New Roman"/>
                <a:cs typeface="Times New Roman"/>
              </a:rPr>
              <a:t>chấp hành </a:t>
            </a:r>
            <a:r>
              <a:rPr sz="1200" i="1" spc="-5" dirty="0">
                <a:latin typeface="Times New Roman"/>
                <a:cs typeface="Times New Roman"/>
              </a:rPr>
              <a:t>hiệu </a:t>
            </a:r>
            <a:r>
              <a:rPr sz="1200" i="1" dirty="0">
                <a:latin typeface="Times New Roman"/>
                <a:cs typeface="Times New Roman"/>
              </a:rPr>
              <a:t>lệnh </a:t>
            </a:r>
            <a:r>
              <a:rPr sz="1200" i="1" spc="-5" dirty="0">
                <a:latin typeface="Times New Roman"/>
                <a:cs typeface="Times New Roman"/>
              </a:rPr>
              <a:t>của </a:t>
            </a:r>
            <a:r>
              <a:rPr sz="1200" i="1" dirty="0">
                <a:latin typeface="Times New Roman"/>
                <a:cs typeface="Times New Roman"/>
              </a:rPr>
              <a:t>biển báo </a:t>
            </a:r>
            <a:r>
              <a:rPr sz="1200" i="1" spc="-5" dirty="0">
                <a:latin typeface="Times New Roman"/>
                <a:cs typeface="Times New Roman"/>
              </a:rPr>
              <a:t>hiệu có </a:t>
            </a:r>
            <a:r>
              <a:rPr sz="1200" i="1" dirty="0">
                <a:latin typeface="Times New Roman"/>
                <a:cs typeface="Times New Roman"/>
              </a:rPr>
              <a:t>thông tin thay</a:t>
            </a:r>
            <a:r>
              <a:rPr sz="1200" i="1" spc="2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đổi.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 marL="393700" lvl="2" indent="-381000">
              <a:lnSpc>
                <a:spcPct val="100000"/>
              </a:lnSpc>
              <a:spcBef>
                <a:spcPts val="1030"/>
              </a:spcBef>
              <a:buAutoNum type="arabicPeriod" startAt="2"/>
              <a:tabLst>
                <a:tab pos="393700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Hiệu </a:t>
            </a:r>
            <a:r>
              <a:rPr sz="1200" b="1" dirty="0">
                <a:latin typeface="Times New Roman"/>
                <a:cs typeface="Times New Roman"/>
              </a:rPr>
              <a:t>lực </a:t>
            </a:r>
            <a:r>
              <a:rPr sz="1200" b="1" spc="-5" dirty="0">
                <a:latin typeface="Times New Roman"/>
                <a:cs typeface="Times New Roman"/>
              </a:rPr>
              <a:t>của </a:t>
            </a:r>
            <a:r>
              <a:rPr sz="1200" b="1" dirty="0">
                <a:latin typeface="Times New Roman"/>
                <a:cs typeface="Times New Roman"/>
              </a:rPr>
              <a:t>biển báo hiệu </a:t>
            </a:r>
            <a:r>
              <a:rPr sz="1200" b="1" spc="-5" dirty="0">
                <a:latin typeface="Times New Roman"/>
                <a:cs typeface="Times New Roman"/>
              </a:rPr>
              <a:t>theo chiều </a:t>
            </a:r>
            <a:r>
              <a:rPr sz="1200" b="1" spc="-5" dirty="0" err="1">
                <a:latin typeface="Times New Roman"/>
                <a:cs typeface="Times New Roman"/>
              </a:rPr>
              <a:t>ngang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5" dirty="0" smtClean="0">
                <a:latin typeface="Times New Roman"/>
                <a:cs typeface="Times New Roman"/>
              </a:rPr>
              <a:t>đ</a:t>
            </a:r>
            <a:r>
              <a:rPr lang="vi-VN" sz="1200" b="1" spc="-55" dirty="0" smtClean="0">
                <a:latin typeface="Times New Roman"/>
                <a:cs typeface="Times New Roman"/>
              </a:rPr>
              <a:t>ư</a:t>
            </a:r>
            <a:r>
              <a:rPr sz="1200" b="1" spc="-55" dirty="0" err="1" smtClean="0">
                <a:latin typeface="Times New Roman"/>
                <a:cs typeface="Times New Roman"/>
              </a:rPr>
              <a:t>ờng</a:t>
            </a:r>
            <a:endParaRPr sz="1200" dirty="0">
              <a:latin typeface="Times New Roman"/>
              <a:cs typeface="Times New Roman"/>
            </a:endParaRPr>
          </a:p>
          <a:p>
            <a:pPr marL="12700" marR="12065" lvl="3" indent="456565" algn="just">
              <a:lnSpc>
                <a:spcPts val="1380"/>
              </a:lnSpc>
              <a:spcBef>
                <a:spcPts val="805"/>
              </a:spcBef>
              <a:buAutoNum type="alphaLcParenR"/>
              <a:tabLst>
                <a:tab pos="631825" algn="l"/>
              </a:tabLst>
            </a:pPr>
            <a:r>
              <a:rPr sz="1200" dirty="0">
                <a:latin typeface="Times New Roman"/>
                <a:cs typeface="Times New Roman"/>
              </a:rPr>
              <a:t>Hiệu lực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các loại biển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nguy hiểm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cảnh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và biển </a:t>
            </a:r>
            <a:r>
              <a:rPr sz="1200" spc="-5" dirty="0">
                <a:latin typeface="Times New Roman"/>
                <a:cs typeface="Times New Roman"/>
              </a:rPr>
              <a:t>chỉ dẫn có giá </a:t>
            </a:r>
            <a:r>
              <a:rPr sz="1200" dirty="0">
                <a:latin typeface="Times New Roman"/>
                <a:cs typeface="Times New Roman"/>
              </a:rPr>
              <a:t>trị 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tất </a:t>
            </a:r>
            <a:r>
              <a:rPr sz="1200" spc="-5" dirty="0">
                <a:latin typeface="Times New Roman"/>
                <a:cs typeface="Times New Roman"/>
              </a:rPr>
              <a:t>cả các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một </a:t>
            </a:r>
            <a:r>
              <a:rPr sz="1200" spc="-5" dirty="0">
                <a:latin typeface="Times New Roman"/>
                <a:cs typeface="Times New Roman"/>
              </a:rPr>
              <a:t>chiều </a:t>
            </a:r>
            <a:r>
              <a:rPr sz="1200" dirty="0">
                <a:latin typeface="Times New Roman"/>
                <a:cs typeface="Times New Roman"/>
              </a:rPr>
              <a:t>xe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chạy.</a:t>
            </a:r>
            <a:endParaRPr sz="1200" dirty="0">
              <a:latin typeface="Times New Roman"/>
              <a:cs typeface="Times New Roman"/>
            </a:endParaRPr>
          </a:p>
          <a:p>
            <a:pPr marL="12700" marR="8255" lvl="3" indent="456565" algn="just">
              <a:lnSpc>
                <a:spcPts val="1380"/>
              </a:lnSpc>
              <a:spcBef>
                <a:spcPts val="600"/>
              </a:spcBef>
              <a:buAutoNum type="alphaLcParenR"/>
              <a:tabLst>
                <a:tab pos="640715" algn="l"/>
              </a:tabLst>
            </a:pPr>
            <a:r>
              <a:rPr sz="1200" spc="-5" dirty="0">
                <a:latin typeface="Times New Roman"/>
                <a:cs typeface="Times New Roman"/>
              </a:rPr>
              <a:t>Hiệu </a:t>
            </a:r>
            <a:r>
              <a:rPr sz="1200" dirty="0">
                <a:latin typeface="Times New Roman"/>
                <a:cs typeface="Times New Roman"/>
              </a:rPr>
              <a:t>lực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các loại biển </a:t>
            </a:r>
            <a:r>
              <a:rPr sz="1200" spc="-5" dirty="0">
                <a:latin typeface="Times New Roman"/>
                <a:cs typeface="Times New Roman"/>
              </a:rPr>
              <a:t>báo cấm </a:t>
            </a:r>
            <a:r>
              <a:rPr sz="1200" dirty="0">
                <a:latin typeface="Times New Roman"/>
                <a:cs typeface="Times New Roman"/>
              </a:rPr>
              <a:t>và biển hiệu lệnh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thể </a:t>
            </a:r>
            <a:r>
              <a:rPr sz="1200" spc="-5" dirty="0">
                <a:latin typeface="Times New Roman"/>
                <a:cs typeface="Times New Roman"/>
              </a:rPr>
              <a:t>có giá </a:t>
            </a:r>
            <a:r>
              <a:rPr sz="1200" dirty="0">
                <a:latin typeface="Times New Roman"/>
                <a:cs typeface="Times New Roman"/>
              </a:rPr>
              <a:t>trị trên tất </a:t>
            </a:r>
            <a:r>
              <a:rPr sz="1200" spc="-5" dirty="0">
                <a:latin typeface="Times New Roman"/>
                <a:cs typeface="Times New Roman"/>
              </a:rPr>
              <a:t>cả  các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hoặc </a:t>
            </a:r>
            <a:r>
              <a:rPr sz="1200" spc="-5" dirty="0">
                <a:latin typeface="Times New Roman"/>
                <a:cs typeface="Times New Roman"/>
              </a:rPr>
              <a:t>chỉ </a:t>
            </a:r>
            <a:r>
              <a:rPr sz="1200" dirty="0">
                <a:latin typeface="Times New Roman"/>
                <a:cs typeface="Times New Roman"/>
              </a:rPr>
              <a:t>có </a:t>
            </a:r>
            <a:r>
              <a:rPr sz="1200" spc="-5" dirty="0">
                <a:latin typeface="Times New Roman"/>
                <a:cs typeface="Times New Roman"/>
              </a:rPr>
              <a:t>giá </a:t>
            </a:r>
            <a:r>
              <a:rPr sz="1200" dirty="0">
                <a:latin typeface="Times New Roman"/>
                <a:cs typeface="Times New Roman"/>
              </a:rPr>
              <a:t>trị trên một hoặc một </a:t>
            </a:r>
            <a:r>
              <a:rPr sz="1200" spc="-5" dirty="0">
                <a:latin typeface="Times New Roman"/>
                <a:cs typeface="Times New Roman"/>
              </a:rPr>
              <a:t>số làn của </a:t>
            </a:r>
            <a:r>
              <a:rPr sz="1200" dirty="0">
                <a:latin typeface="Times New Roman"/>
                <a:cs typeface="Times New Roman"/>
              </a:rPr>
              <a:t>một </a:t>
            </a:r>
            <a:r>
              <a:rPr sz="1200" spc="-5" dirty="0">
                <a:latin typeface="Times New Roman"/>
                <a:cs typeface="Times New Roman"/>
              </a:rPr>
              <a:t>chiều </a:t>
            </a:r>
            <a:r>
              <a:rPr sz="1200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chạy. </a:t>
            </a:r>
            <a:r>
              <a:rPr sz="1200" dirty="0">
                <a:latin typeface="Times New Roman"/>
                <a:cs typeface="Times New Roman"/>
              </a:rPr>
              <a:t>Nếu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spc="-45" dirty="0">
                <a:latin typeface="Times New Roman"/>
                <a:cs typeface="Times New Roman"/>
              </a:rPr>
              <a:t>hiệu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872997"/>
            <a:ext cx="5607685" cy="5438027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6350" algn="just">
              <a:lnSpc>
                <a:spcPts val="1380"/>
              </a:lnSpc>
              <a:spcBef>
                <a:spcPts val="195"/>
              </a:spcBef>
            </a:pPr>
            <a:r>
              <a:rPr sz="1200" dirty="0">
                <a:latin typeface="Times New Roman"/>
                <a:cs typeface="Times New Roman"/>
              </a:rPr>
              <a:t>lực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cấm, biển hiệu lệnh </a:t>
            </a:r>
            <a:r>
              <a:rPr sz="1200" spc="-5" dirty="0">
                <a:latin typeface="Times New Roman"/>
                <a:cs typeface="Times New Roman"/>
              </a:rPr>
              <a:t>chỉ hạn chế trên </a:t>
            </a:r>
            <a:r>
              <a:rPr sz="1200" dirty="0">
                <a:latin typeface="Times New Roman"/>
                <a:cs typeface="Times New Roman"/>
              </a:rPr>
              <a:t>một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dirty="0">
                <a:latin typeface="Times New Roman"/>
                <a:cs typeface="Times New Roman"/>
              </a:rPr>
              <a:t>một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thì </a:t>
            </a:r>
            <a:r>
              <a:rPr sz="1200" spc="-65" dirty="0">
                <a:latin typeface="Times New Roman"/>
                <a:cs typeface="Times New Roman"/>
              </a:rPr>
              <a:t>phải  </a:t>
            </a:r>
            <a:r>
              <a:rPr sz="1200" spc="-5" dirty="0">
                <a:latin typeface="Times New Roman"/>
                <a:cs typeface="Times New Roman"/>
              </a:rPr>
              <a:t>treo </a:t>
            </a:r>
            <a:r>
              <a:rPr sz="1200" dirty="0">
                <a:latin typeface="Times New Roman"/>
                <a:cs typeface="Times New Roman"/>
              </a:rPr>
              <a:t>biển ở </a:t>
            </a:r>
            <a:r>
              <a:rPr sz="1200" spc="-5" dirty="0">
                <a:latin typeface="Times New Roman"/>
                <a:cs typeface="Times New Roman"/>
              </a:rPr>
              <a:t>trên giá </a:t>
            </a:r>
            <a:r>
              <a:rPr sz="1200" dirty="0">
                <a:latin typeface="Times New Roman"/>
                <a:cs typeface="Times New Roman"/>
              </a:rPr>
              <a:t>long môn hoặc </a:t>
            </a:r>
            <a:r>
              <a:rPr sz="1200" spc="-5" dirty="0">
                <a:latin typeface="Times New Roman"/>
                <a:cs typeface="Times New Roman"/>
              </a:rPr>
              <a:t>cột </a:t>
            </a:r>
            <a:r>
              <a:rPr sz="1200" dirty="0" err="1">
                <a:latin typeface="Times New Roman"/>
                <a:cs typeface="Times New Roman"/>
              </a:rPr>
              <a:t>cần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v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ơn</a:t>
            </a:r>
            <a:r>
              <a:rPr sz="1200" spc="-6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 marR="8890" indent="456565" algn="just">
              <a:lnSpc>
                <a:spcPct val="110000"/>
              </a:lnSpc>
              <a:spcBef>
                <a:spcPts val="370"/>
              </a:spcBef>
            </a:pPr>
            <a:r>
              <a:rPr sz="1200" spc="-5" dirty="0">
                <a:latin typeface="Times New Roman"/>
                <a:cs typeface="Times New Roman"/>
              </a:rPr>
              <a:t>Khi gặp </a:t>
            </a:r>
            <a:r>
              <a:rPr sz="1200" dirty="0">
                <a:latin typeface="Times New Roman"/>
                <a:cs typeface="Times New Roman"/>
              </a:rPr>
              <a:t>biển báo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và biển hiệu lệnh,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bộ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phải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tuyệt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đối tuân theo những điều cấm mà biển </a:t>
            </a:r>
            <a:r>
              <a:rPr sz="1200" spc="5" dirty="0">
                <a:latin typeface="Times New Roman"/>
                <a:cs typeface="Times New Roman"/>
              </a:rPr>
              <a:t>đã </a:t>
            </a:r>
            <a:r>
              <a:rPr sz="1200" spc="-5" dirty="0">
                <a:latin typeface="Times New Roman"/>
                <a:cs typeface="Times New Roman"/>
              </a:rPr>
              <a:t>báo, </a:t>
            </a:r>
            <a:r>
              <a:rPr sz="1200" dirty="0">
                <a:latin typeface="Times New Roman"/>
                <a:cs typeface="Times New Roman"/>
              </a:rPr>
              <a:t>trừ </a:t>
            </a:r>
            <a:r>
              <a:rPr sz="1200" dirty="0" err="1">
                <a:latin typeface="Times New Roman"/>
                <a:cs typeface="Times New Roman"/>
              </a:rPr>
              <a:t>các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xe</a:t>
            </a:r>
            <a:r>
              <a:rPr lang="en-US" sz="1200" spc="5" dirty="0">
                <a:latin typeface="Times New Roman"/>
                <a:cs typeface="Times New Roman"/>
              </a:rPr>
              <a:t> </a:t>
            </a:r>
            <a:r>
              <a:rPr lang="en-US" sz="1200" spc="5" dirty="0" err="1" smtClean="0">
                <a:latin typeface="Times New Roman"/>
                <a:cs typeface="Times New Roman"/>
              </a:rPr>
              <a:t>ưu</a:t>
            </a:r>
            <a:r>
              <a:rPr lang="en-US"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" dirty="0">
                <a:latin typeface="Times New Roman"/>
                <a:cs typeface="Times New Roman"/>
              </a:rPr>
              <a:t>Luật </a:t>
            </a:r>
            <a:r>
              <a:rPr sz="1200" spc="-40" dirty="0">
                <a:latin typeface="Times New Roman"/>
                <a:cs typeface="Times New Roman"/>
              </a:rPr>
              <a:t>Giao 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3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278765" lvl="1" indent="-266700" algn="just">
              <a:lnSpc>
                <a:spcPct val="100000"/>
              </a:lnSpc>
              <a:buAutoNum type="arabicPeriod" startAt="2"/>
              <a:tabLst>
                <a:tab pos="279400" algn="l"/>
              </a:tabLst>
            </a:pPr>
            <a:r>
              <a:rPr sz="1200" spc="-5" dirty="0">
                <a:latin typeface="Times New Roman"/>
                <a:cs typeface="Times New Roman"/>
              </a:rPr>
              <a:t>BIỂN BÁO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CẤM</a:t>
            </a:r>
            <a:endParaRPr sz="1200" dirty="0">
              <a:latin typeface="Times New Roman"/>
              <a:cs typeface="Times New Roman"/>
            </a:endParaRPr>
          </a:p>
          <a:p>
            <a:pPr marL="393065" lvl="2" indent="-381000" algn="just">
              <a:lnSpc>
                <a:spcPct val="100000"/>
              </a:lnSpc>
              <a:spcBef>
                <a:spcPts val="765"/>
              </a:spcBef>
              <a:buAutoNum type="arabicPeriod"/>
              <a:tabLst>
                <a:tab pos="393700" algn="l"/>
              </a:tabLst>
            </a:pPr>
            <a:r>
              <a:rPr sz="1200" b="1" dirty="0">
                <a:latin typeface="Times New Roman"/>
                <a:cs typeface="Times New Roman"/>
              </a:rPr>
              <a:t>Tác dụng và </a:t>
            </a:r>
            <a:r>
              <a:rPr sz="1200" b="1" spc="-5" dirty="0">
                <a:latin typeface="Times New Roman"/>
                <a:cs typeface="Times New Roman"/>
              </a:rPr>
              <a:t>cách </a:t>
            </a:r>
            <a:r>
              <a:rPr sz="1200" b="1" dirty="0">
                <a:latin typeface="Times New Roman"/>
                <a:cs typeface="Times New Roman"/>
              </a:rPr>
              <a:t>nhận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biết</a:t>
            </a:r>
            <a:endParaRPr sz="1200" dirty="0">
              <a:latin typeface="Times New Roman"/>
              <a:cs typeface="Times New Roman"/>
            </a:endParaRPr>
          </a:p>
          <a:p>
            <a:pPr marL="12700" marR="10160" indent="456565" algn="just">
              <a:lnSpc>
                <a:spcPts val="1380"/>
              </a:lnSpc>
              <a:spcBef>
                <a:spcPts val="810"/>
              </a:spcBef>
            </a:pPr>
            <a:r>
              <a:rPr sz="1200" spc="-5" dirty="0">
                <a:latin typeface="Times New Roman"/>
                <a:cs typeface="Times New Roman"/>
              </a:rPr>
              <a:t>Biển báo cấm </a:t>
            </a:r>
            <a:r>
              <a:rPr sz="1200" dirty="0">
                <a:latin typeface="Times New Roman"/>
                <a:cs typeface="Times New Roman"/>
              </a:rPr>
              <a:t>để biểu thị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spc="-5" dirty="0">
                <a:latin typeface="Times New Roman"/>
                <a:cs typeface="Times New Roman"/>
              </a:rPr>
              <a:t>cấm.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chấp </a:t>
            </a:r>
            <a:r>
              <a:rPr sz="1200" spc="-50" dirty="0">
                <a:latin typeface="Times New Roman"/>
                <a:cs typeface="Times New Roman"/>
              </a:rPr>
              <a:t>hành  </a:t>
            </a:r>
            <a:r>
              <a:rPr sz="1200" dirty="0">
                <a:latin typeface="Times New Roman"/>
                <a:cs typeface="Times New Roman"/>
              </a:rPr>
              <a:t>những điều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mà nội dung biển đã thể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hiện.</a:t>
            </a:r>
            <a:endParaRPr sz="12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ct val="110400"/>
              </a:lnSpc>
              <a:spcBef>
                <a:spcPts val="365"/>
              </a:spcBef>
            </a:pPr>
            <a:r>
              <a:rPr sz="1200" spc="-5" dirty="0">
                <a:latin typeface="Times New Roman"/>
                <a:cs typeface="Times New Roman"/>
              </a:rPr>
              <a:t>Nhóm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báo cấm gồm có </a:t>
            </a:r>
            <a:r>
              <a:rPr sz="1200" dirty="0">
                <a:latin typeface="Times New Roman"/>
                <a:cs typeface="Times New Roman"/>
              </a:rPr>
              <a:t>63 kiểu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mã P </a:t>
            </a:r>
            <a:r>
              <a:rPr sz="1200" spc="-5" dirty="0">
                <a:latin typeface="Times New Roman"/>
                <a:cs typeface="Times New Roman"/>
              </a:rPr>
              <a:t>(cấm)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DP (hết cấm) </a:t>
            </a:r>
            <a:r>
              <a:rPr sz="1200" spc="-85" dirty="0" smtClean="0">
                <a:latin typeface="Times New Roman"/>
                <a:cs typeface="Times New Roman"/>
              </a:rPr>
              <a:t>đ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ợc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đánh </a:t>
            </a:r>
            <a:r>
              <a:rPr sz="1200" spc="-85" dirty="0">
                <a:latin typeface="Times New Roman"/>
                <a:cs typeface="Times New Roman"/>
              </a:rPr>
              <a:t>số  </a:t>
            </a:r>
            <a:r>
              <a:rPr sz="1200" dirty="0">
                <a:latin typeface="Times New Roman"/>
                <a:cs typeface="Times New Roman"/>
              </a:rPr>
              <a:t>thứ tự từ biển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101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140; để biểu </a:t>
            </a:r>
            <a:r>
              <a:rPr sz="1200" spc="-5" dirty="0">
                <a:latin typeface="Times New Roman"/>
                <a:cs typeface="Times New Roman"/>
              </a:rPr>
              <a:t>thị các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spc="-5" dirty="0">
                <a:latin typeface="Times New Roman"/>
                <a:cs typeface="Times New Roman"/>
              </a:rPr>
              <a:t>cấm hoặc hạn chế.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45" dirty="0">
                <a:latin typeface="Times New Roman"/>
                <a:cs typeface="Times New Roman"/>
              </a:rPr>
              <a:t>tham 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>
                <a:latin typeface="Times New Roman"/>
                <a:cs typeface="Times New Roman"/>
              </a:rPr>
              <a:t>thông phải </a:t>
            </a:r>
            <a:r>
              <a:rPr sz="1200" spc="-5" dirty="0">
                <a:latin typeface="Times New Roman"/>
                <a:cs typeface="Times New Roman"/>
              </a:rPr>
              <a:t>chấp hành </a:t>
            </a:r>
            <a:r>
              <a:rPr sz="1200" dirty="0">
                <a:latin typeface="Times New Roman"/>
                <a:cs typeface="Times New Roman"/>
              </a:rPr>
              <a:t>các điều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mà biển đã </a:t>
            </a:r>
            <a:r>
              <a:rPr sz="1200" spc="-5" dirty="0">
                <a:latin typeface="Times New Roman"/>
                <a:cs typeface="Times New Roman"/>
              </a:rPr>
              <a:t>báo.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300"/>
              </a:lnSpc>
              <a:spcBef>
                <a:spcPts val="595"/>
              </a:spcBef>
            </a:pP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báo cấm đều có dạng </a:t>
            </a:r>
            <a:r>
              <a:rPr sz="1200" dirty="0">
                <a:latin typeface="Times New Roman"/>
                <a:cs typeface="Times New Roman"/>
              </a:rPr>
              <a:t>hình tròn </a:t>
            </a:r>
            <a:r>
              <a:rPr sz="1200" spc="-5" dirty="0">
                <a:latin typeface="Times New Roman"/>
                <a:cs typeface="Times New Roman"/>
              </a:rPr>
              <a:t>(trừ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DP.133, DP.134, DP.135 có </a:t>
            </a:r>
            <a:r>
              <a:rPr sz="1200" dirty="0">
                <a:latin typeface="Times New Roman"/>
                <a:cs typeface="Times New Roman"/>
              </a:rPr>
              <a:t>viền  xanh). </a:t>
            </a:r>
            <a:r>
              <a:rPr sz="1200" spc="-5" dirty="0">
                <a:latin typeface="Times New Roman"/>
                <a:cs typeface="Times New Roman"/>
              </a:rPr>
              <a:t>Nền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hầu </a:t>
            </a:r>
            <a:r>
              <a:rPr sz="1200" dirty="0">
                <a:latin typeface="Times New Roman"/>
                <a:cs typeface="Times New Roman"/>
              </a:rPr>
              <a:t>hết </a:t>
            </a:r>
            <a:r>
              <a:rPr sz="1200" spc="5" dirty="0">
                <a:latin typeface="Times New Roman"/>
                <a:cs typeface="Times New Roman"/>
              </a:rPr>
              <a:t>là </a:t>
            </a:r>
            <a:r>
              <a:rPr sz="1200" dirty="0">
                <a:latin typeface="Times New Roman"/>
                <a:cs typeface="Times New Roman"/>
              </a:rPr>
              <a:t>mầu trắng (trừ nhóm biển cấm dừng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đỗ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có nền </a:t>
            </a:r>
            <a:r>
              <a:rPr sz="1200" dirty="0">
                <a:latin typeface="Times New Roman"/>
                <a:cs typeface="Times New Roman"/>
              </a:rPr>
              <a:t>màu xanh),  </a:t>
            </a:r>
            <a:r>
              <a:rPr sz="1200" spc="-5" dirty="0">
                <a:latin typeface="Times New Roman"/>
                <a:cs typeface="Times New Roman"/>
              </a:rPr>
              <a:t>trên nền có </a:t>
            </a:r>
            <a:r>
              <a:rPr sz="1200" dirty="0">
                <a:latin typeface="Times New Roman"/>
                <a:cs typeface="Times New Roman"/>
              </a:rPr>
              <a:t>vẽ hình mầu </a:t>
            </a:r>
            <a:r>
              <a:rPr sz="1200" spc="-5" dirty="0">
                <a:latin typeface="Times New Roman"/>
                <a:cs typeface="Times New Roman"/>
              </a:rPr>
              <a:t>đen </a:t>
            </a:r>
            <a:r>
              <a:rPr sz="1200" spc="-5" dirty="0" err="1">
                <a:latin typeface="Times New Roman"/>
                <a:cs typeface="Times New Roman"/>
              </a:rPr>
              <a:t>đặc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smtClean="0">
                <a:latin typeface="Times New Roman"/>
                <a:cs typeface="Times New Roman"/>
              </a:rPr>
              <a:t>ng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spc="-5" dirty="0">
                <a:latin typeface="Times New Roman"/>
                <a:cs typeface="Times New Roman"/>
              </a:rPr>
              <a:t>cấm hoặc hạn chế sự </a:t>
            </a:r>
            <a:r>
              <a:rPr sz="1200" dirty="0">
                <a:latin typeface="Times New Roman"/>
                <a:cs typeface="Times New Roman"/>
              </a:rPr>
              <a:t>đi lại </a:t>
            </a:r>
            <a:r>
              <a:rPr sz="1200" spc="-5" dirty="0" err="1">
                <a:latin typeface="Times New Roman"/>
                <a:cs typeface="Times New Roman"/>
              </a:rPr>
              <a:t>của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210" dirty="0" err="1">
                <a:latin typeface="Times New Roman"/>
                <a:cs typeface="Times New Roman"/>
              </a:rPr>
              <a:t>và</a:t>
            </a:r>
            <a:r>
              <a:rPr sz="1200" spc="-210" dirty="0">
                <a:latin typeface="Times New Roman"/>
                <a:cs typeface="Times New Roman"/>
              </a:rPr>
              <a:t> 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thông.</a:t>
            </a:r>
            <a:endParaRPr sz="1200" dirty="0">
              <a:latin typeface="Times New Roman"/>
              <a:cs typeface="Times New Roman"/>
            </a:endParaRPr>
          </a:p>
          <a:p>
            <a:pPr marL="393700" lvl="2" indent="-381000" algn="just">
              <a:lnSpc>
                <a:spcPct val="100000"/>
              </a:lnSpc>
              <a:spcBef>
                <a:spcPts val="770"/>
              </a:spcBef>
              <a:buAutoNum type="arabicPeriod" startAt="2"/>
              <a:tabLst>
                <a:tab pos="393700" algn="l"/>
              </a:tabLst>
            </a:pPr>
            <a:r>
              <a:rPr sz="1200" b="1" dirty="0">
                <a:latin typeface="Times New Roman"/>
                <a:cs typeface="Times New Roman"/>
              </a:rPr>
              <a:t>Ý </a:t>
            </a:r>
            <a:r>
              <a:rPr sz="1200" b="1" spc="-5" dirty="0">
                <a:latin typeface="Times New Roman"/>
                <a:cs typeface="Times New Roman"/>
              </a:rPr>
              <a:t>nghĩa </a:t>
            </a:r>
            <a:r>
              <a:rPr sz="1200" b="1" dirty="0">
                <a:latin typeface="Times New Roman"/>
                <a:cs typeface="Times New Roman"/>
              </a:rPr>
              <a:t>các loại </a:t>
            </a:r>
            <a:r>
              <a:rPr sz="1200" b="1" spc="-5" dirty="0">
                <a:latin typeface="Times New Roman"/>
                <a:cs typeface="Times New Roman"/>
              </a:rPr>
              <a:t>biển </a:t>
            </a:r>
            <a:r>
              <a:rPr sz="1200" b="1" dirty="0">
                <a:latin typeface="Times New Roman"/>
                <a:cs typeface="Times New Roman"/>
              </a:rPr>
              <a:t>báo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cấm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45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P.101 </a:t>
            </a:r>
            <a:r>
              <a:rPr sz="1200" b="1" i="1" dirty="0">
                <a:latin typeface="Times New Roman"/>
                <a:cs typeface="Times New Roman"/>
              </a:rPr>
              <a:t>“Đường</a:t>
            </a:r>
            <a:r>
              <a:rPr sz="1200" b="1" i="1" spc="-1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cấm”</a:t>
            </a:r>
            <a:endParaRPr sz="1200" dirty="0">
              <a:latin typeface="Times New Roman"/>
              <a:cs typeface="Times New Roman"/>
            </a:endParaRPr>
          </a:p>
          <a:p>
            <a:pPr marL="12700" marR="6985" indent="456565">
              <a:lnSpc>
                <a:spcPct val="110800"/>
              </a:lnSpc>
              <a:spcBef>
                <a:spcPts val="565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 err="1">
                <a:latin typeface="Times New Roman"/>
                <a:cs typeface="Times New Roman"/>
              </a:rPr>
              <a:t>báo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tất </a:t>
            </a:r>
            <a:r>
              <a:rPr sz="1200" spc="-5" dirty="0">
                <a:latin typeface="Times New Roman"/>
                <a:cs typeface="Times New Roman"/>
              </a:rPr>
              <a:t>cả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dirty="0" err="1">
                <a:latin typeface="Times New Roman"/>
                <a:cs typeface="Times New Roman"/>
              </a:rPr>
              <a:t>loại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>
                <a:latin typeface="Times New Roman"/>
                <a:cs typeface="Times New Roman"/>
              </a:rPr>
              <a:t>thông đi </a:t>
            </a:r>
            <a:r>
              <a:rPr sz="1200" spc="5" dirty="0" err="1">
                <a:latin typeface="Times New Roman"/>
                <a:cs typeface="Times New Roman"/>
              </a:rPr>
              <a:t>lại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cả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hai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ớng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trừ các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lang="vi-VN" sz="1200" spc="-180" dirty="0" smtClean="0">
                <a:latin typeface="Times New Roman"/>
                <a:cs typeface="Times New Roman"/>
              </a:rPr>
              <a:t>ư</a:t>
            </a:r>
            <a:r>
              <a:rPr sz="1200" spc="-180" dirty="0" smtClean="0">
                <a:latin typeface="Times New Roman"/>
                <a:cs typeface="Times New Roman"/>
              </a:rPr>
              <a:t>u </a:t>
            </a:r>
            <a:r>
              <a:rPr lang="en-US" sz="1200" spc="-18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" dirty="0">
                <a:latin typeface="Times New Roman"/>
                <a:cs typeface="Times New Roman"/>
              </a:rPr>
              <a:t>Luật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3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  <a:p>
            <a:pPr marL="12700" marR="6350" indent="456565">
              <a:lnSpc>
                <a:spcPct val="1100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Nếu có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dirty="0" err="1">
                <a:latin typeface="Times New Roman"/>
                <a:cs typeface="Times New Roman"/>
              </a:rPr>
              <a:t>báo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cấm kèm </a:t>
            </a:r>
            <a:r>
              <a:rPr sz="1200" dirty="0">
                <a:latin typeface="Times New Roman"/>
                <a:cs typeface="Times New Roman"/>
              </a:rPr>
              <a:t>theo hàng rào </a:t>
            </a:r>
            <a:r>
              <a:rPr sz="1200" spc="5" dirty="0">
                <a:latin typeface="Times New Roman"/>
                <a:cs typeface="Times New Roman"/>
              </a:rPr>
              <a:t>chắn </a:t>
            </a:r>
            <a:r>
              <a:rPr sz="1200" dirty="0" err="1">
                <a:latin typeface="Times New Roman"/>
                <a:cs typeface="Times New Roman"/>
              </a:rPr>
              <a:t>ngang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tr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phần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chạy </a:t>
            </a:r>
            <a:r>
              <a:rPr sz="1200" spc="-145" dirty="0">
                <a:latin typeface="Times New Roman"/>
                <a:cs typeface="Times New Roman"/>
              </a:rPr>
              <a:t>thì 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lang="vi-VN" sz="1200" spc="-170" dirty="0" smtClean="0">
                <a:latin typeface="Times New Roman"/>
                <a:cs typeface="Times New Roman"/>
              </a:rPr>
              <a:t>ư</a:t>
            </a:r>
            <a:r>
              <a:rPr sz="1200" spc="-170" dirty="0" smtClean="0">
                <a:latin typeface="Times New Roman"/>
                <a:cs typeface="Times New Roman"/>
              </a:rPr>
              <a:t>u </a:t>
            </a:r>
            <a:r>
              <a:rPr sz="1200" spc="-5" dirty="0">
                <a:latin typeface="Times New Roman"/>
                <a:cs typeface="Times New Roman"/>
              </a:rPr>
              <a:t>tiên </a:t>
            </a:r>
            <a:r>
              <a:rPr sz="1200" dirty="0">
                <a:latin typeface="Times New Roman"/>
                <a:cs typeface="Times New Roman"/>
              </a:rPr>
              <a:t>cũng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dirty="0">
                <a:latin typeface="Times New Roman"/>
                <a:cs typeface="Times New Roman"/>
              </a:rPr>
              <a:t>đi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47952" y="7515605"/>
            <a:ext cx="5607685" cy="101473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781935">
              <a:lnSpc>
                <a:spcPct val="100000"/>
              </a:lnSpc>
              <a:spcBef>
                <a:spcPts val="675"/>
              </a:spcBef>
            </a:pPr>
            <a:r>
              <a:rPr sz="1200" dirty="0">
                <a:latin typeface="Times New Roman"/>
                <a:cs typeface="Times New Roman"/>
              </a:rPr>
              <a:t>P.101</a:t>
            </a:r>
          </a:p>
          <a:p>
            <a:pPr marL="469265">
              <a:lnSpc>
                <a:spcPct val="100000"/>
              </a:lnSpc>
              <a:spcBef>
                <a:spcPts val="575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P.102 “Cấm </a:t>
            </a:r>
            <a:r>
              <a:rPr sz="1200" b="1" i="1" dirty="0">
                <a:latin typeface="Times New Roman"/>
                <a:cs typeface="Times New Roman"/>
              </a:rPr>
              <a:t>đi ngược</a:t>
            </a:r>
            <a:r>
              <a:rPr sz="1200" b="1" i="1" spc="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chiều”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000"/>
              </a:lnSpc>
              <a:spcBef>
                <a:spcPts val="590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spc="-5" dirty="0" err="1">
                <a:latin typeface="Times New Roman"/>
                <a:cs typeface="Times New Roman"/>
              </a:rPr>
              <a:t>báo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tất </a:t>
            </a:r>
            <a:r>
              <a:rPr sz="1200" spc="-5" dirty="0">
                <a:latin typeface="Times New Roman"/>
                <a:cs typeface="Times New Roman"/>
              </a:rPr>
              <a:t>cả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dirty="0" err="1">
                <a:latin typeface="Times New Roman"/>
                <a:cs typeface="Times New Roman"/>
              </a:rPr>
              <a:t>loại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>
                <a:latin typeface="Times New Roman"/>
                <a:cs typeface="Times New Roman"/>
              </a:rPr>
              <a:t>thông đi </a:t>
            </a:r>
            <a:r>
              <a:rPr sz="1200" spc="-5" dirty="0">
                <a:latin typeface="Times New Roman"/>
                <a:cs typeface="Times New Roman"/>
              </a:rPr>
              <a:t>vào </a:t>
            </a:r>
            <a:r>
              <a:rPr sz="1200" spc="-105" dirty="0">
                <a:latin typeface="Times New Roman"/>
                <a:cs typeface="Times New Roman"/>
              </a:rPr>
              <a:t>theo  </a:t>
            </a:r>
            <a:r>
              <a:rPr sz="1200" spc="-5" dirty="0">
                <a:latin typeface="Times New Roman"/>
                <a:cs typeface="Times New Roman"/>
              </a:rPr>
              <a:t>chiều đặt biển, </a:t>
            </a:r>
            <a:r>
              <a:rPr sz="1200" dirty="0">
                <a:latin typeface="Times New Roman"/>
                <a:cs typeface="Times New Roman"/>
              </a:rPr>
              <a:t>trừ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lang="en-US" sz="1200" spc="-80" dirty="0">
                <a:latin typeface="Times New Roman"/>
                <a:cs typeface="Times New Roman"/>
              </a:rPr>
              <a:t> </a:t>
            </a:r>
            <a:r>
              <a:rPr lang="en-US" sz="1200" spc="-80" dirty="0" err="1" smtClean="0">
                <a:latin typeface="Times New Roman"/>
                <a:cs typeface="Times New Roman"/>
              </a:rPr>
              <a:t>ưu</a:t>
            </a:r>
            <a:r>
              <a:rPr lang="en-US" sz="1200" spc="-8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</a:t>
            </a:r>
            <a:r>
              <a:rPr sz="1200" dirty="0" err="1" smtClean="0">
                <a:latin typeface="Times New Roman"/>
                <a:cs typeface="Times New Roman"/>
              </a:rPr>
              <a:t>iên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theo Luật </a:t>
            </a:r>
            <a:r>
              <a:rPr sz="1200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14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877436" y="9772903"/>
            <a:ext cx="3778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P.102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662045" y="6344919"/>
            <a:ext cx="1066800" cy="10662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526790" y="8624607"/>
            <a:ext cx="1066800" cy="1066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45</a:t>
            </a:fld>
            <a:endParaRPr spc="-35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786130"/>
            <a:ext cx="5607050" cy="97790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469265" algn="just">
              <a:lnSpc>
                <a:spcPct val="100000"/>
              </a:lnSpc>
              <a:spcBef>
                <a:spcPts val="82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P.103a “Cấm </a:t>
            </a:r>
            <a:r>
              <a:rPr sz="1200" b="1" i="1" dirty="0">
                <a:latin typeface="Times New Roman"/>
                <a:cs typeface="Times New Roman"/>
              </a:rPr>
              <a:t>ô</a:t>
            </a:r>
            <a:r>
              <a:rPr sz="1200" b="1" i="1" spc="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tô”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400"/>
              </a:lnSpc>
              <a:spcBef>
                <a:spcPts val="570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spc="-5" dirty="0" err="1">
                <a:latin typeface="Times New Roman"/>
                <a:cs typeface="Times New Roman"/>
              </a:rPr>
              <a:t>báo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cấm tất </a:t>
            </a:r>
            <a:r>
              <a:rPr sz="1200" spc="-5" dirty="0">
                <a:latin typeface="Times New Roman"/>
                <a:cs typeface="Times New Roman"/>
              </a:rPr>
              <a:t>cả các </a:t>
            </a:r>
            <a:r>
              <a:rPr sz="1200" dirty="0">
                <a:latin typeface="Times New Roman"/>
                <a:cs typeface="Times New Roman"/>
              </a:rPr>
              <a:t>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giới </a:t>
            </a:r>
            <a:r>
              <a:rPr sz="1200" dirty="0">
                <a:latin typeface="Times New Roman"/>
                <a:cs typeface="Times New Roman"/>
              </a:rPr>
              <a:t>kể </a:t>
            </a:r>
            <a:r>
              <a:rPr sz="1200" spc="-5" dirty="0">
                <a:latin typeface="Times New Roman"/>
                <a:cs typeface="Times New Roman"/>
              </a:rPr>
              <a:t>cả </a:t>
            </a:r>
            <a:r>
              <a:rPr sz="1200" dirty="0">
                <a:latin typeface="Times New Roman"/>
                <a:cs typeface="Times New Roman"/>
              </a:rPr>
              <a:t>mô tô3 </a:t>
            </a:r>
            <a:r>
              <a:rPr sz="1200" spc="-5" dirty="0">
                <a:latin typeface="Times New Roman"/>
                <a:cs typeface="Times New Roman"/>
              </a:rPr>
              <a:t>bánh có thùng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60" dirty="0">
                <a:latin typeface="Times New Roman"/>
                <a:cs typeface="Times New Roman"/>
              </a:rPr>
              <a:t>qua,  </a:t>
            </a:r>
            <a:r>
              <a:rPr sz="1200" dirty="0">
                <a:latin typeface="Times New Roman"/>
                <a:cs typeface="Times New Roman"/>
              </a:rPr>
              <a:t>trừ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mô tô 2 </a:t>
            </a:r>
            <a:r>
              <a:rPr sz="1200" spc="-5" dirty="0">
                <a:latin typeface="Times New Roman"/>
                <a:cs typeface="Times New Roman"/>
              </a:rPr>
              <a:t>bánh,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10" dirty="0">
                <a:latin typeface="Times New Roman"/>
                <a:cs typeface="Times New Roman"/>
              </a:rPr>
              <a:t>gắn </a:t>
            </a:r>
            <a:r>
              <a:rPr sz="1200" spc="5" dirty="0">
                <a:latin typeface="Times New Roman"/>
                <a:cs typeface="Times New Roman"/>
              </a:rPr>
              <a:t>máy </a:t>
            </a:r>
            <a:r>
              <a:rPr sz="1200" spc="-5" dirty="0">
                <a:latin typeface="Times New Roman"/>
                <a:cs typeface="Times New Roman"/>
              </a:rPr>
              <a:t>(kể cả </a:t>
            </a:r>
            <a:r>
              <a:rPr sz="1200" spc="5" dirty="0">
                <a:latin typeface="Times New Roman"/>
                <a:cs typeface="Times New Roman"/>
              </a:rPr>
              <a:t>xe máy </a:t>
            </a:r>
            <a:r>
              <a:rPr sz="1200" dirty="0">
                <a:latin typeface="Times New Roman"/>
                <a:cs typeface="Times New Roman"/>
              </a:rPr>
              <a:t>điện) và các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lang="vi-VN" sz="1200" spc="-170" dirty="0" smtClean="0">
                <a:latin typeface="Times New Roman"/>
                <a:cs typeface="Times New Roman"/>
              </a:rPr>
              <a:t>ư</a:t>
            </a:r>
            <a:r>
              <a:rPr sz="1200" spc="-170" dirty="0" smtClean="0">
                <a:latin typeface="Times New Roman"/>
                <a:cs typeface="Times New Roman"/>
              </a:rPr>
              <a:t>u </a:t>
            </a:r>
            <a:r>
              <a:rPr sz="1200" dirty="0">
                <a:latin typeface="Times New Roman"/>
                <a:cs typeface="Times New Roman"/>
              </a:rPr>
              <a:t>tiên theo </a:t>
            </a:r>
            <a:r>
              <a:rPr sz="1200" spc="-5" dirty="0">
                <a:latin typeface="Times New Roman"/>
                <a:cs typeface="Times New Roman"/>
              </a:rPr>
              <a:t>Luật </a:t>
            </a:r>
            <a:r>
              <a:rPr sz="1200" spc="-110" dirty="0">
                <a:latin typeface="Times New Roman"/>
                <a:cs typeface="Times New Roman"/>
              </a:rPr>
              <a:t>Giao 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3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47952" y="2962782"/>
            <a:ext cx="5607685" cy="106172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74930" algn="ctr">
              <a:lnSpc>
                <a:spcPct val="100000"/>
              </a:lnSpc>
              <a:spcBef>
                <a:spcPts val="865"/>
              </a:spcBef>
            </a:pPr>
            <a:r>
              <a:rPr sz="1200" dirty="0">
                <a:latin typeface="Times New Roman"/>
                <a:cs typeface="Times New Roman"/>
              </a:rPr>
              <a:t>P.103a</a:t>
            </a:r>
          </a:p>
          <a:p>
            <a:pPr marL="469265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P.103b “Cấm </a:t>
            </a:r>
            <a:r>
              <a:rPr sz="1200" b="1" i="1" dirty="0">
                <a:latin typeface="Times New Roman"/>
                <a:cs typeface="Times New Roman"/>
              </a:rPr>
              <a:t>ô tô </a:t>
            </a:r>
            <a:r>
              <a:rPr sz="1200" b="1" i="1" spc="-5" dirty="0">
                <a:latin typeface="Times New Roman"/>
                <a:cs typeface="Times New Roman"/>
              </a:rPr>
              <a:t>rẽ </a:t>
            </a:r>
            <a:r>
              <a:rPr sz="1200" b="1" i="1" dirty="0">
                <a:latin typeface="Times New Roman"/>
                <a:cs typeface="Times New Roman"/>
              </a:rPr>
              <a:t>phải”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0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spc="-5" dirty="0" err="1">
                <a:latin typeface="Times New Roman"/>
                <a:cs typeface="Times New Roman"/>
              </a:rPr>
              <a:t>báo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rẽ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( </a:t>
            </a:r>
            <a:r>
              <a:rPr sz="1200" spc="5" dirty="0" err="1">
                <a:latin typeface="Times New Roman"/>
                <a:cs typeface="Times New Roman"/>
              </a:rPr>
              <a:t>kể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cả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xe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mô </a:t>
            </a:r>
            <a:r>
              <a:rPr sz="1200" dirty="0">
                <a:latin typeface="Times New Roman"/>
                <a:cs typeface="Times New Roman"/>
              </a:rPr>
              <a:t>tô ba bánh), trừ các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lang="en-US" sz="1200" spc="-80" dirty="0">
                <a:latin typeface="Times New Roman"/>
                <a:cs typeface="Times New Roman"/>
              </a:rPr>
              <a:t> </a:t>
            </a:r>
            <a:r>
              <a:rPr lang="en-US" sz="1200" spc="-80" dirty="0" err="1" smtClean="0">
                <a:latin typeface="Times New Roman"/>
                <a:cs typeface="Times New Roman"/>
              </a:rPr>
              <a:t>ưu</a:t>
            </a:r>
            <a:r>
              <a:rPr lang="en-US"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" dirty="0">
                <a:latin typeface="Times New Roman"/>
                <a:cs typeface="Times New Roman"/>
              </a:rPr>
              <a:t>Luật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1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05101" y="5223128"/>
            <a:ext cx="2233295" cy="58674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388745">
              <a:lnSpc>
                <a:spcPct val="100000"/>
              </a:lnSpc>
              <a:spcBef>
                <a:spcPts val="865"/>
              </a:spcBef>
            </a:pPr>
            <a:r>
              <a:rPr sz="1200" dirty="0">
                <a:latin typeface="Times New Roman"/>
                <a:cs typeface="Times New Roman"/>
              </a:rPr>
              <a:t>P.103b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P.103c </a:t>
            </a:r>
            <a:r>
              <a:rPr sz="1200" b="1" i="1" dirty="0">
                <a:latin typeface="Times New Roman"/>
                <a:cs typeface="Times New Roman"/>
              </a:rPr>
              <a:t>“Cấm ô tô </a:t>
            </a:r>
            <a:r>
              <a:rPr sz="1200" b="1" i="1" spc="-5" dirty="0">
                <a:latin typeface="Times New Roman"/>
                <a:cs typeface="Times New Roman"/>
              </a:rPr>
              <a:t>rẽ</a:t>
            </a:r>
            <a:r>
              <a:rPr sz="1200" b="1" i="1" spc="-5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trái”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76953" y="5320664"/>
            <a:ext cx="44513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P.103c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47952" y="5858636"/>
            <a:ext cx="5606415" cy="1185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6565">
              <a:lnSpc>
                <a:spcPct val="11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 err="1">
                <a:latin typeface="Times New Roman"/>
                <a:cs typeface="Times New Roman"/>
              </a:rPr>
              <a:t>báo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cấm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rẽ </a:t>
            </a:r>
            <a:r>
              <a:rPr sz="1200" spc="-5" dirty="0">
                <a:latin typeface="Times New Roman"/>
                <a:cs typeface="Times New Roman"/>
              </a:rPr>
              <a:t>trái </a:t>
            </a:r>
            <a:r>
              <a:rPr sz="1200" dirty="0">
                <a:latin typeface="Times New Roman"/>
                <a:cs typeface="Times New Roman"/>
              </a:rPr>
              <a:t>và cũng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phép </a:t>
            </a:r>
            <a:r>
              <a:rPr sz="1200" spc="5" dirty="0">
                <a:latin typeface="Times New Roman"/>
                <a:cs typeface="Times New Roman"/>
              </a:rPr>
              <a:t>quay </a:t>
            </a:r>
            <a:r>
              <a:rPr sz="1200" dirty="0">
                <a:latin typeface="Times New Roman"/>
                <a:cs typeface="Times New Roman"/>
              </a:rPr>
              <a:t>đầu xe, trừ </a:t>
            </a:r>
            <a:r>
              <a:rPr sz="1200" spc="-145" dirty="0">
                <a:latin typeface="Times New Roman"/>
                <a:cs typeface="Times New Roman"/>
              </a:rPr>
              <a:t>các 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lang="en-US" sz="1200" spc="-80" dirty="0">
                <a:latin typeface="Times New Roman"/>
                <a:cs typeface="Times New Roman"/>
              </a:rPr>
              <a:t> </a:t>
            </a:r>
            <a:r>
              <a:rPr lang="en-US" sz="1200" spc="-80" dirty="0" err="1" smtClean="0">
                <a:latin typeface="Times New Roman"/>
                <a:cs typeface="Times New Roman"/>
              </a:rPr>
              <a:t>ưu</a:t>
            </a:r>
            <a:r>
              <a:rPr lang="en-US"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tiên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" dirty="0">
                <a:latin typeface="Times New Roman"/>
                <a:cs typeface="Times New Roman"/>
              </a:rPr>
              <a:t>Luật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7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  <a:p>
            <a:pPr marL="469265">
              <a:lnSpc>
                <a:spcPct val="100000"/>
              </a:lnSpc>
              <a:spcBef>
                <a:spcPts val="765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P.104 “Cấm </a:t>
            </a:r>
            <a:r>
              <a:rPr sz="1200" b="1" i="1" dirty="0">
                <a:latin typeface="Times New Roman"/>
                <a:cs typeface="Times New Roman"/>
              </a:rPr>
              <a:t>mô</a:t>
            </a:r>
            <a:r>
              <a:rPr sz="1200" b="1" i="1" spc="1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tô”</a:t>
            </a:r>
            <a:endParaRPr sz="1200" dirty="0">
              <a:latin typeface="Times New Roman"/>
              <a:cs typeface="Times New Roman"/>
            </a:endParaRPr>
          </a:p>
          <a:p>
            <a:pPr marL="12700" marR="6985" indent="456565">
              <a:lnSpc>
                <a:spcPct val="111000"/>
              </a:lnSpc>
              <a:spcBef>
                <a:spcPts val="565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 err="1">
                <a:latin typeface="Times New Roman"/>
                <a:cs typeface="Times New Roman"/>
              </a:rPr>
              <a:t>báo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tất </a:t>
            </a:r>
            <a:r>
              <a:rPr sz="1200" spc="-5" dirty="0">
                <a:latin typeface="Times New Roman"/>
                <a:cs typeface="Times New Roman"/>
              </a:rPr>
              <a:t>cả </a:t>
            </a:r>
            <a:r>
              <a:rPr sz="1200" dirty="0">
                <a:latin typeface="Times New Roman"/>
                <a:cs typeface="Times New Roman"/>
              </a:rPr>
              <a:t>các loại mô tô đi qua, trừ các 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mô </a:t>
            </a:r>
            <a:r>
              <a:rPr sz="1200" dirty="0" err="1">
                <a:latin typeface="Times New Roman"/>
                <a:cs typeface="Times New Roman"/>
              </a:rPr>
              <a:t>tô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lang="en-US" sz="1200" spc="-80" dirty="0" smtClean="0">
                <a:latin typeface="Times New Roman"/>
                <a:cs typeface="Times New Roman"/>
              </a:rPr>
              <a:t> </a:t>
            </a:r>
            <a:r>
              <a:rPr lang="en-US" sz="1200" spc="-80" dirty="0" err="1" smtClean="0">
                <a:latin typeface="Times New Roman"/>
                <a:cs typeface="Times New Roman"/>
              </a:rPr>
              <a:t>ưu</a:t>
            </a:r>
            <a:r>
              <a:rPr lang="en-US" sz="1200" spc="-80" dirty="0" smtClean="0">
                <a:latin typeface="Times New Roman"/>
                <a:cs typeface="Times New Roman"/>
              </a:rPr>
              <a:t> </a:t>
            </a:r>
            <a:r>
              <a:rPr lang="en-US" sz="1200" spc="-80" dirty="0" err="1" smtClean="0">
                <a:latin typeface="Times New Roman"/>
                <a:cs typeface="Times New Roman"/>
              </a:rPr>
              <a:t>tiên</a:t>
            </a:r>
            <a:r>
              <a:rPr lang="en-US" sz="1200" spc="-80" dirty="0" smtClean="0">
                <a:latin typeface="Times New Roman"/>
                <a:cs typeface="Times New Roman"/>
              </a:rPr>
              <a:t> </a:t>
            </a:r>
            <a:r>
              <a:rPr lang="en-US" sz="1200" spc="-80" dirty="0" err="1" smtClean="0">
                <a:latin typeface="Times New Roman"/>
                <a:cs typeface="Times New Roman"/>
              </a:rPr>
              <a:t>t</a:t>
            </a:r>
            <a:r>
              <a:rPr sz="1200" dirty="0" err="1" smtClean="0">
                <a:latin typeface="Times New Roman"/>
                <a:cs typeface="Times New Roman"/>
              </a:rPr>
              <a:t>heo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Luật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2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47952" y="8242553"/>
            <a:ext cx="5608320" cy="106235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65"/>
              </a:spcBef>
            </a:pPr>
            <a:r>
              <a:rPr sz="1200" spc="-5" dirty="0">
                <a:latin typeface="Times New Roman"/>
                <a:cs typeface="Times New Roman"/>
              </a:rPr>
              <a:t>P. </a:t>
            </a:r>
            <a:r>
              <a:rPr sz="1200" dirty="0">
                <a:latin typeface="Times New Roman"/>
                <a:cs typeface="Times New Roman"/>
              </a:rPr>
              <a:t>104</a:t>
            </a:r>
          </a:p>
          <a:p>
            <a:pPr marL="469265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P.105 “Cấm </a:t>
            </a:r>
            <a:r>
              <a:rPr sz="1200" b="1" i="1" dirty="0">
                <a:latin typeface="Times New Roman"/>
                <a:cs typeface="Times New Roman"/>
              </a:rPr>
              <a:t>ô tô </a:t>
            </a:r>
            <a:r>
              <a:rPr sz="1200" b="1" i="1" spc="-5" dirty="0">
                <a:latin typeface="Times New Roman"/>
                <a:cs typeface="Times New Roman"/>
              </a:rPr>
              <a:t>và </a:t>
            </a:r>
            <a:r>
              <a:rPr sz="1200" b="1" i="1" spc="5" dirty="0">
                <a:latin typeface="Times New Roman"/>
                <a:cs typeface="Times New Roman"/>
              </a:rPr>
              <a:t>mô </a:t>
            </a:r>
            <a:r>
              <a:rPr sz="1200" b="1" i="1" dirty="0">
                <a:latin typeface="Times New Roman"/>
                <a:cs typeface="Times New Roman"/>
              </a:rPr>
              <a:t>tô”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0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 err="1">
                <a:latin typeface="Times New Roman"/>
                <a:cs typeface="Times New Roman"/>
              </a:rPr>
              <a:t>báo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tất </a:t>
            </a:r>
            <a:r>
              <a:rPr sz="1200" spc="-5" dirty="0">
                <a:latin typeface="Times New Roman"/>
                <a:cs typeface="Times New Roman"/>
              </a:rPr>
              <a:t>cả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giới </a:t>
            </a:r>
            <a:r>
              <a:rPr sz="1200" dirty="0">
                <a:latin typeface="Times New Roman"/>
                <a:cs typeface="Times New Roman"/>
              </a:rPr>
              <a:t>và xe mô tô đi qua trừ xe </a:t>
            </a:r>
            <a:r>
              <a:rPr sz="1200" spc="-10" dirty="0">
                <a:latin typeface="Times New Roman"/>
                <a:cs typeface="Times New Roman"/>
              </a:rPr>
              <a:t>gắn </a:t>
            </a:r>
            <a:r>
              <a:rPr sz="1200" spc="5" dirty="0">
                <a:latin typeface="Times New Roman"/>
                <a:cs typeface="Times New Roman"/>
              </a:rPr>
              <a:t>máy </a:t>
            </a:r>
            <a:r>
              <a:rPr sz="1200" spc="5" dirty="0" err="1">
                <a:latin typeface="Times New Roman"/>
                <a:cs typeface="Times New Roman"/>
              </a:rPr>
              <a:t>và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xe</a:t>
            </a:r>
            <a:r>
              <a:rPr lang="en-US" sz="1200" spc="5" dirty="0">
                <a:latin typeface="Times New Roman"/>
                <a:cs typeface="Times New Roman"/>
              </a:rPr>
              <a:t> </a:t>
            </a:r>
            <a:r>
              <a:rPr lang="en-US" sz="1200" spc="5" dirty="0" err="1" smtClean="0">
                <a:latin typeface="Times New Roman"/>
                <a:cs typeface="Times New Roman"/>
              </a:rPr>
              <a:t>được</a:t>
            </a:r>
            <a:r>
              <a:rPr lang="en-US" sz="1200" spc="5" dirty="0" smtClean="0">
                <a:latin typeface="Times New Roman"/>
                <a:cs typeface="Times New Roman"/>
              </a:rPr>
              <a:t> </a:t>
            </a:r>
            <a:r>
              <a:rPr lang="en-US" sz="1200" spc="5" dirty="0" err="1" smtClean="0">
                <a:latin typeface="Times New Roman"/>
                <a:cs typeface="Times New Roman"/>
              </a:rPr>
              <a:t>ưu</a:t>
            </a:r>
            <a:r>
              <a:rPr lang="en-US" sz="1200" spc="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tiên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theo Luật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3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</a:t>
            </a:r>
          </a:p>
        </p:txBody>
      </p:sp>
      <p:sp>
        <p:nvSpPr>
          <p:cNvPr id="8" name="object 8"/>
          <p:cNvSpPr/>
          <p:nvPr/>
        </p:nvSpPr>
        <p:spPr>
          <a:xfrm>
            <a:off x="3498215" y="1859279"/>
            <a:ext cx="1123950" cy="11235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640964" y="4120133"/>
            <a:ext cx="1123950" cy="11239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355465" y="4120133"/>
            <a:ext cx="1123950" cy="11239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498215" y="7138415"/>
            <a:ext cx="1123950" cy="112382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46</a:t>
            </a:fld>
            <a:endParaRPr spc="-35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2003805"/>
            <a:ext cx="5604510" cy="106235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865"/>
              </a:spcBef>
            </a:pPr>
            <a:r>
              <a:rPr sz="1200" dirty="0">
                <a:latin typeface="Times New Roman"/>
                <a:cs typeface="Times New Roman"/>
              </a:rPr>
              <a:t>P.105</a:t>
            </a:r>
          </a:p>
          <a:p>
            <a:pPr marL="469265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P.106 </a:t>
            </a:r>
            <a:r>
              <a:rPr sz="1200" b="1" i="1" dirty="0">
                <a:latin typeface="Times New Roman"/>
                <a:cs typeface="Times New Roman"/>
              </a:rPr>
              <a:t>(a, </a:t>
            </a:r>
            <a:r>
              <a:rPr sz="1200" b="1" i="1" spc="-5" dirty="0">
                <a:latin typeface="Times New Roman"/>
                <a:cs typeface="Times New Roman"/>
              </a:rPr>
              <a:t>b, c) </a:t>
            </a:r>
            <a:r>
              <a:rPr sz="1200" b="1" i="1" dirty="0">
                <a:latin typeface="Times New Roman"/>
                <a:cs typeface="Times New Roman"/>
              </a:rPr>
              <a:t>“Cấm ô tô</a:t>
            </a:r>
            <a:r>
              <a:rPr sz="1200" b="1" i="1" spc="1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tải”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2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a) Biển báo P.106a: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tất </a:t>
            </a:r>
            <a:r>
              <a:rPr sz="1200" spc="-5" dirty="0">
                <a:latin typeface="Times New Roman"/>
                <a:cs typeface="Times New Roman"/>
              </a:rPr>
              <a:t>cả </a:t>
            </a:r>
            <a:r>
              <a:rPr sz="1200" dirty="0">
                <a:latin typeface="Times New Roman"/>
                <a:cs typeface="Times New Roman"/>
              </a:rPr>
              <a:t>các 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tải trừ các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lang="en-US" sz="1200" spc="-80" dirty="0">
                <a:latin typeface="Times New Roman"/>
                <a:cs typeface="Times New Roman"/>
              </a:rPr>
              <a:t> </a:t>
            </a:r>
            <a:r>
              <a:rPr lang="en-US" sz="1200" spc="-80" dirty="0" err="1" smtClean="0">
                <a:latin typeface="Times New Roman"/>
                <a:cs typeface="Times New Roman"/>
              </a:rPr>
              <a:t>ưu</a:t>
            </a:r>
            <a:r>
              <a:rPr lang="en-US" sz="1200" spc="-80" dirty="0" smtClean="0">
                <a:latin typeface="Times New Roman"/>
                <a:cs typeface="Times New Roman"/>
              </a:rPr>
              <a:t> </a:t>
            </a:r>
            <a:r>
              <a:rPr lang="en-US" sz="1200" spc="-80" dirty="0" err="1" smtClean="0">
                <a:latin typeface="Times New Roman"/>
                <a:cs typeface="Times New Roman"/>
              </a:rPr>
              <a:t>tiên</a:t>
            </a:r>
            <a:r>
              <a:rPr lang="en-US"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theo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Luật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bộ, hiệu lực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đối với cả </a:t>
            </a:r>
            <a:r>
              <a:rPr sz="1200" spc="5" dirty="0">
                <a:latin typeface="Times New Roman"/>
                <a:cs typeface="Times New Roman"/>
              </a:rPr>
              <a:t>máy </a:t>
            </a:r>
            <a:r>
              <a:rPr sz="1200" spc="-5" dirty="0">
                <a:latin typeface="Times New Roman"/>
                <a:cs typeface="Times New Roman"/>
              </a:rPr>
              <a:t>kéo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máy </a:t>
            </a:r>
            <a:r>
              <a:rPr sz="1200" spc="-5" dirty="0">
                <a:latin typeface="Times New Roman"/>
                <a:cs typeface="Times New Roman"/>
              </a:rPr>
              <a:t>chuyên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dùng.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47952" y="4265802"/>
            <a:ext cx="5606415" cy="1388110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55"/>
              </a:spcBef>
            </a:pPr>
            <a:r>
              <a:rPr sz="1200" dirty="0">
                <a:latin typeface="Times New Roman"/>
                <a:cs typeface="Times New Roman"/>
              </a:rPr>
              <a:t>P.106a</a:t>
            </a:r>
          </a:p>
          <a:p>
            <a:pPr marL="12700" marR="5080" indent="456565" algn="just">
              <a:lnSpc>
                <a:spcPct val="110000"/>
              </a:lnSpc>
              <a:spcBef>
                <a:spcPts val="610"/>
              </a:spcBef>
            </a:pPr>
            <a:r>
              <a:rPr sz="1200" dirty="0">
                <a:latin typeface="Times New Roman"/>
                <a:cs typeface="Times New Roman"/>
              </a:rPr>
              <a:t>b) </a:t>
            </a:r>
            <a:r>
              <a:rPr sz="1200" spc="-5" dirty="0">
                <a:latin typeface="Times New Roman"/>
                <a:cs typeface="Times New Roman"/>
              </a:rPr>
              <a:t>Nếu trên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trọng tải (chữ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tấn ghi bằng mầu trắng trên hình </a:t>
            </a:r>
            <a:r>
              <a:rPr sz="1200" spc="-5" dirty="0">
                <a:latin typeface="Times New Roman"/>
                <a:cs typeface="Times New Roman"/>
              </a:rPr>
              <a:t>vẽ), 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P.106b: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tất </a:t>
            </a:r>
            <a:r>
              <a:rPr sz="1200" spc="-5" dirty="0">
                <a:latin typeface="Times New Roman"/>
                <a:cs typeface="Times New Roman"/>
              </a:rPr>
              <a:t>cả </a:t>
            </a:r>
            <a:r>
              <a:rPr sz="1200" dirty="0">
                <a:latin typeface="Times New Roman"/>
                <a:cs typeface="Times New Roman"/>
              </a:rPr>
              <a:t>các 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</a:t>
            </a:r>
            <a:r>
              <a:rPr sz="1200" spc="-5" dirty="0">
                <a:latin typeface="Times New Roman"/>
                <a:cs typeface="Times New Roman"/>
              </a:rPr>
              <a:t>tô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 err="1">
                <a:latin typeface="Times New Roman"/>
                <a:cs typeface="Times New Roman"/>
              </a:rPr>
              <a:t>khối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chuyên chở </a:t>
            </a:r>
            <a:r>
              <a:rPr sz="1200" dirty="0">
                <a:latin typeface="Times New Roman"/>
                <a:cs typeface="Times New Roman"/>
              </a:rPr>
              <a:t>(xác </a:t>
            </a:r>
            <a:r>
              <a:rPr sz="1200" spc="-110" dirty="0">
                <a:latin typeface="Times New Roman"/>
                <a:cs typeface="Times New Roman"/>
              </a:rPr>
              <a:t>định 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" dirty="0">
                <a:latin typeface="Times New Roman"/>
                <a:cs typeface="Times New Roman"/>
              </a:rPr>
              <a:t>Giấy </a:t>
            </a:r>
            <a:r>
              <a:rPr sz="1200" dirty="0">
                <a:latin typeface="Times New Roman"/>
                <a:cs typeface="Times New Roman"/>
              </a:rPr>
              <a:t>chứng </a:t>
            </a:r>
            <a:r>
              <a:rPr sz="1200" spc="-5" dirty="0">
                <a:latin typeface="Times New Roman"/>
                <a:cs typeface="Times New Roman"/>
              </a:rPr>
              <a:t>nhận </a:t>
            </a:r>
            <a:r>
              <a:rPr sz="1200" dirty="0">
                <a:latin typeface="Times New Roman"/>
                <a:cs typeface="Times New Roman"/>
              </a:rPr>
              <a:t>kiểm định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toàn </a:t>
            </a:r>
            <a:r>
              <a:rPr sz="1200" spc="5" dirty="0">
                <a:latin typeface="Times New Roman"/>
                <a:cs typeface="Times New Roman"/>
              </a:rPr>
              <a:t>kỹ </a:t>
            </a:r>
            <a:r>
              <a:rPr sz="1200" dirty="0">
                <a:latin typeface="Times New Roman"/>
                <a:cs typeface="Times New Roman"/>
              </a:rPr>
              <a:t>thuật và </a:t>
            </a:r>
            <a:r>
              <a:rPr sz="1200" spc="-5" dirty="0">
                <a:latin typeface="Times New Roman"/>
                <a:cs typeface="Times New Roman"/>
              </a:rPr>
              <a:t>bảo </a:t>
            </a:r>
            <a:r>
              <a:rPr sz="1200" dirty="0">
                <a:latin typeface="Times New Roman"/>
                <a:cs typeface="Times New Roman"/>
              </a:rPr>
              <a:t>vệ </a:t>
            </a:r>
            <a:r>
              <a:rPr sz="1200" dirty="0" err="1">
                <a:latin typeface="Times New Roman"/>
                <a:cs typeface="Times New Roman"/>
              </a:rPr>
              <a:t>môi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ờng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spc="-105" dirty="0">
                <a:latin typeface="Times New Roman"/>
                <a:cs typeface="Times New Roman"/>
              </a:rPr>
              <a:t>giao 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cơ </a:t>
            </a:r>
            <a:r>
              <a:rPr sz="1200" spc="-5" dirty="0" err="1">
                <a:latin typeface="Times New Roman"/>
                <a:cs typeface="Times New Roman"/>
              </a:rPr>
              <a:t>giới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bộ) lớn hơn 2,5 tấn đi </a:t>
            </a:r>
            <a:r>
              <a:rPr sz="1200" spc="-5" dirty="0">
                <a:latin typeface="Times New Roman"/>
                <a:cs typeface="Times New Roman"/>
              </a:rPr>
              <a:t>qua, </a:t>
            </a:r>
            <a:r>
              <a:rPr sz="1200" dirty="0">
                <a:latin typeface="Times New Roman"/>
                <a:cs typeface="Times New Roman"/>
              </a:rPr>
              <a:t>hiệu lực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đối với </a:t>
            </a:r>
            <a:r>
              <a:rPr sz="1200" spc="-5" dirty="0">
                <a:latin typeface="Times New Roman"/>
                <a:cs typeface="Times New Roman"/>
              </a:rPr>
              <a:t>cả </a:t>
            </a:r>
            <a:r>
              <a:rPr sz="1200" dirty="0">
                <a:latin typeface="Times New Roman"/>
                <a:cs typeface="Times New Roman"/>
              </a:rPr>
              <a:t>máy kéo và </a:t>
            </a:r>
            <a:r>
              <a:rPr sz="1200" spc="-105" dirty="0">
                <a:latin typeface="Times New Roman"/>
                <a:cs typeface="Times New Roman"/>
              </a:rPr>
              <a:t>xe  </a:t>
            </a:r>
            <a:r>
              <a:rPr sz="1200" dirty="0">
                <a:latin typeface="Times New Roman"/>
                <a:cs typeface="Times New Roman"/>
              </a:rPr>
              <a:t>máy </a:t>
            </a:r>
            <a:r>
              <a:rPr sz="1200" spc="-5" dirty="0">
                <a:latin typeface="Times New Roman"/>
                <a:cs typeface="Times New Roman"/>
              </a:rPr>
              <a:t>chuyên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dùng.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05101" y="6854190"/>
            <a:ext cx="4705985" cy="58356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R="6985" algn="ctr">
              <a:lnSpc>
                <a:spcPct val="100000"/>
              </a:lnSpc>
              <a:spcBef>
                <a:spcPts val="855"/>
              </a:spcBef>
            </a:pPr>
            <a:r>
              <a:rPr sz="1200" dirty="0">
                <a:latin typeface="Times New Roman"/>
                <a:cs typeface="Times New Roman"/>
              </a:rPr>
              <a:t>P.106b</a:t>
            </a:r>
          </a:p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sz="1200" spc="-5" dirty="0">
                <a:latin typeface="Times New Roman"/>
                <a:cs typeface="Times New Roman"/>
              </a:rPr>
              <a:t>c) Biển báo </a:t>
            </a:r>
            <a:r>
              <a:rPr sz="1200" dirty="0">
                <a:latin typeface="Times New Roman"/>
                <a:cs typeface="Times New Roman"/>
              </a:rPr>
              <a:t>P.106c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cấm </a:t>
            </a:r>
            <a:r>
              <a:rPr sz="1200" spc="-5" dirty="0">
                <a:latin typeface="Times New Roman"/>
                <a:cs typeface="Times New Roman"/>
              </a:rPr>
              <a:t>tất </a:t>
            </a:r>
            <a:r>
              <a:rPr sz="1200" dirty="0">
                <a:latin typeface="Times New Roman"/>
                <a:cs typeface="Times New Roman"/>
              </a:rPr>
              <a:t>cả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tải chở hàng </a:t>
            </a:r>
            <a:r>
              <a:rPr sz="1200" dirty="0">
                <a:latin typeface="Times New Roman"/>
                <a:cs typeface="Times New Roman"/>
              </a:rPr>
              <a:t>nguy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hiểm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47952" y="8582659"/>
            <a:ext cx="5558790" cy="113982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47625" algn="ctr">
              <a:lnSpc>
                <a:spcPct val="100000"/>
              </a:lnSpc>
              <a:spcBef>
                <a:spcPts val="865"/>
              </a:spcBef>
            </a:pPr>
            <a:r>
              <a:rPr sz="1200" dirty="0">
                <a:latin typeface="Times New Roman"/>
                <a:cs typeface="Times New Roman"/>
              </a:rPr>
              <a:t>P.106c</a:t>
            </a:r>
          </a:p>
          <a:p>
            <a:pPr marL="469265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P.107 “Cấm </a:t>
            </a:r>
            <a:r>
              <a:rPr sz="1200" b="1" i="1" dirty="0">
                <a:latin typeface="Times New Roman"/>
                <a:cs typeface="Times New Roman"/>
              </a:rPr>
              <a:t>ô tô khách </a:t>
            </a:r>
            <a:r>
              <a:rPr sz="1200" b="1" i="1" spc="-5" dirty="0">
                <a:latin typeface="Times New Roman"/>
                <a:cs typeface="Times New Roman"/>
              </a:rPr>
              <a:t>và </a:t>
            </a:r>
            <a:r>
              <a:rPr sz="1200" b="1" i="1" dirty="0">
                <a:latin typeface="Times New Roman"/>
                <a:cs typeface="Times New Roman"/>
              </a:rPr>
              <a:t>ô tô tải”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ts val="2180"/>
              </a:lnSpc>
              <a:spcBef>
                <a:spcPts val="185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spc="-5" dirty="0" err="1">
                <a:latin typeface="Times New Roman"/>
                <a:cs typeface="Times New Roman"/>
              </a:rPr>
              <a:t>báo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khách </a:t>
            </a:r>
            <a:r>
              <a:rPr sz="1200" dirty="0">
                <a:latin typeface="Times New Roman"/>
                <a:cs typeface="Times New Roman"/>
              </a:rPr>
              <a:t>và các 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tải, kể </a:t>
            </a:r>
            <a:r>
              <a:rPr sz="1200" spc="-5" dirty="0">
                <a:latin typeface="Times New Roman"/>
                <a:cs typeface="Times New Roman"/>
              </a:rPr>
              <a:t>cả </a:t>
            </a:r>
            <a:r>
              <a:rPr sz="1200" spc="5" dirty="0">
                <a:latin typeface="Times New Roman"/>
                <a:cs typeface="Times New Roman"/>
              </a:rPr>
              <a:t>máy </a:t>
            </a:r>
            <a:r>
              <a:rPr sz="1200" dirty="0">
                <a:latin typeface="Times New Roman"/>
                <a:cs typeface="Times New Roman"/>
              </a:rPr>
              <a:t>kéo và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75" dirty="0">
                <a:latin typeface="Times New Roman"/>
                <a:cs typeface="Times New Roman"/>
              </a:rPr>
              <a:t>máy  </a:t>
            </a:r>
            <a:r>
              <a:rPr sz="1200" spc="-5" dirty="0">
                <a:latin typeface="Times New Roman"/>
                <a:cs typeface="Times New Roman"/>
              </a:rPr>
              <a:t>chuyên </a:t>
            </a:r>
            <a:r>
              <a:rPr sz="1200" dirty="0">
                <a:latin typeface="Times New Roman"/>
                <a:cs typeface="Times New Roman"/>
              </a:rPr>
              <a:t>dùng đi qua, </a:t>
            </a:r>
            <a:r>
              <a:rPr sz="1200" spc="-5" dirty="0">
                <a:latin typeface="Times New Roman"/>
                <a:cs typeface="Times New Roman"/>
              </a:rPr>
              <a:t>trừ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lang="en-US" sz="1200" spc="-80" dirty="0">
                <a:latin typeface="Times New Roman"/>
                <a:cs typeface="Times New Roman"/>
              </a:rPr>
              <a:t> </a:t>
            </a:r>
            <a:r>
              <a:rPr lang="en-US" sz="1200" spc="-80" dirty="0" err="1" smtClean="0">
                <a:latin typeface="Times New Roman"/>
                <a:cs typeface="Times New Roman"/>
              </a:rPr>
              <a:t>ưu</a:t>
            </a:r>
            <a:r>
              <a:rPr lang="en-US" sz="1200" spc="-80" dirty="0" smtClean="0">
                <a:latin typeface="Times New Roman"/>
                <a:cs typeface="Times New Roman"/>
              </a:rPr>
              <a:t> </a:t>
            </a:r>
            <a:r>
              <a:rPr lang="en-US" sz="1200" spc="-80" dirty="0" err="1" smtClean="0">
                <a:latin typeface="Times New Roman"/>
                <a:cs typeface="Times New Roman"/>
              </a:rPr>
              <a:t>tiên</a:t>
            </a:r>
            <a:r>
              <a:rPr lang="en-US"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theo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Luật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10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</p:txBody>
      </p:sp>
      <p:sp>
        <p:nvSpPr>
          <p:cNvPr id="6" name="object 6"/>
          <p:cNvSpPr/>
          <p:nvPr/>
        </p:nvSpPr>
        <p:spPr>
          <a:xfrm>
            <a:off x="3498215" y="900683"/>
            <a:ext cx="1123950" cy="11236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498215" y="3162299"/>
            <a:ext cx="1123950" cy="11231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498215" y="5750051"/>
            <a:ext cx="1123950" cy="112356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526790" y="7531607"/>
            <a:ext cx="1066800" cy="106667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47</a:t>
            </a:fld>
            <a:endParaRPr spc="-35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2003805"/>
            <a:ext cx="5606415" cy="106235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14935" algn="ctr">
              <a:lnSpc>
                <a:spcPct val="100000"/>
              </a:lnSpc>
              <a:spcBef>
                <a:spcPts val="865"/>
              </a:spcBef>
            </a:pPr>
            <a:r>
              <a:rPr sz="1200" dirty="0">
                <a:latin typeface="Times New Roman"/>
                <a:cs typeface="Times New Roman"/>
              </a:rPr>
              <a:t>P.107</a:t>
            </a:r>
          </a:p>
          <a:p>
            <a:pPr marL="469265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P.107a </a:t>
            </a:r>
            <a:r>
              <a:rPr sz="1200" b="1" i="1" spc="-5" dirty="0">
                <a:latin typeface="Times New Roman"/>
                <a:cs typeface="Times New Roman"/>
              </a:rPr>
              <a:t>“Cấm </a:t>
            </a:r>
            <a:r>
              <a:rPr sz="1200" b="1" i="1" spc="-10" dirty="0">
                <a:latin typeface="Times New Roman"/>
                <a:cs typeface="Times New Roman"/>
              </a:rPr>
              <a:t>xe </a:t>
            </a:r>
            <a:r>
              <a:rPr sz="1200" b="1" i="1" dirty="0">
                <a:latin typeface="Times New Roman"/>
                <a:cs typeface="Times New Roman"/>
              </a:rPr>
              <a:t>ô tô</a:t>
            </a:r>
            <a:r>
              <a:rPr sz="1200" b="1" i="1" spc="1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khách”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2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spc="-5" dirty="0" err="1">
                <a:latin typeface="Times New Roman"/>
                <a:cs typeface="Times New Roman"/>
              </a:rPr>
              <a:t>báo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ôtô </a:t>
            </a:r>
            <a:r>
              <a:rPr sz="1200" spc="-5" dirty="0">
                <a:latin typeface="Times New Roman"/>
                <a:cs typeface="Times New Roman"/>
              </a:rPr>
              <a:t>chở khách </a:t>
            </a:r>
            <a:r>
              <a:rPr sz="1200" dirty="0">
                <a:latin typeface="Times New Roman"/>
                <a:cs typeface="Times New Roman"/>
              </a:rPr>
              <a:t>đi qua trừ </a:t>
            </a:r>
            <a:r>
              <a:rPr sz="1200" dirty="0" err="1">
                <a:latin typeface="Times New Roman"/>
                <a:cs typeface="Times New Roman"/>
              </a:rPr>
              <a:t>các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xe</a:t>
            </a:r>
            <a:r>
              <a:rPr lang="en-US" sz="1200" spc="5" dirty="0">
                <a:latin typeface="Times New Roman"/>
                <a:cs typeface="Times New Roman"/>
              </a:rPr>
              <a:t> </a:t>
            </a:r>
            <a:r>
              <a:rPr lang="en-US" sz="1200" spc="5" dirty="0" err="1" smtClean="0">
                <a:latin typeface="Times New Roman"/>
                <a:cs typeface="Times New Roman"/>
              </a:rPr>
              <a:t>ưu</a:t>
            </a:r>
            <a:r>
              <a:rPr lang="en-US"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theo quy định. </a:t>
            </a:r>
            <a:r>
              <a:rPr sz="1200" spc="-114" dirty="0">
                <a:latin typeface="Times New Roman"/>
                <a:cs typeface="Times New Roman"/>
              </a:rPr>
              <a:t>Biển  </a:t>
            </a:r>
            <a:r>
              <a:rPr sz="1200" dirty="0">
                <a:latin typeface="Times New Roman"/>
                <a:cs typeface="Times New Roman"/>
              </a:rPr>
              <a:t>này không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buýt.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7952" y="4207890"/>
            <a:ext cx="5606415" cy="106362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65"/>
              </a:spcBef>
            </a:pPr>
            <a:r>
              <a:rPr sz="1200" dirty="0">
                <a:latin typeface="Times New Roman"/>
                <a:cs typeface="Times New Roman"/>
              </a:rPr>
              <a:t>P.107a</a:t>
            </a:r>
          </a:p>
          <a:p>
            <a:pPr marL="469265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P.107b </a:t>
            </a:r>
            <a:r>
              <a:rPr sz="1200" b="1" i="1" spc="-5" dirty="0">
                <a:latin typeface="Times New Roman"/>
                <a:cs typeface="Times New Roman"/>
              </a:rPr>
              <a:t>"Cấm </a:t>
            </a:r>
            <a:r>
              <a:rPr sz="1200" b="1" i="1" dirty="0">
                <a:latin typeface="Times New Roman"/>
                <a:cs typeface="Times New Roman"/>
              </a:rPr>
              <a:t>xe ôtô</a:t>
            </a:r>
            <a:r>
              <a:rPr sz="1200" b="1" i="1" spc="-1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taxi"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800"/>
              </a:lnSpc>
              <a:spcBef>
                <a:spcPts val="565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 err="1">
                <a:latin typeface="Times New Roman"/>
                <a:cs typeface="Times New Roman"/>
              </a:rPr>
              <a:t>báo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ôtô taxi đi lại.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taxi theo </a:t>
            </a:r>
            <a:r>
              <a:rPr sz="1200" dirty="0" err="1">
                <a:latin typeface="Times New Roman"/>
                <a:cs typeface="Times New Roman"/>
              </a:rPr>
              <a:t>giờ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thì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đặt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biển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phụ </a:t>
            </a:r>
            <a:r>
              <a:rPr sz="1200" spc="-5" dirty="0">
                <a:latin typeface="Times New Roman"/>
                <a:cs typeface="Times New Roman"/>
              </a:rPr>
              <a:t>ghi giờ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cấm.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7952" y="6481952"/>
            <a:ext cx="5607685" cy="1420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P.107b</a:t>
            </a: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P.108 “Cấm </a:t>
            </a:r>
            <a:r>
              <a:rPr sz="1200" b="1" i="1" dirty="0">
                <a:latin typeface="Times New Roman"/>
                <a:cs typeface="Times New Roman"/>
              </a:rPr>
              <a:t>ô tô kéo moóc”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400"/>
              </a:lnSpc>
              <a:spcBef>
                <a:spcPts val="570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spc="-5" dirty="0" err="1">
                <a:latin typeface="Times New Roman"/>
                <a:cs typeface="Times New Roman"/>
              </a:rPr>
              <a:t>báo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cấm tất </a:t>
            </a:r>
            <a:r>
              <a:rPr sz="1200" spc="-5" dirty="0">
                <a:latin typeface="Times New Roman"/>
                <a:cs typeface="Times New Roman"/>
              </a:rPr>
              <a:t>cả các </a:t>
            </a:r>
            <a:r>
              <a:rPr sz="1200" dirty="0">
                <a:latin typeface="Times New Roman"/>
                <a:cs typeface="Times New Roman"/>
              </a:rPr>
              <a:t>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giới kéo </a:t>
            </a:r>
            <a:r>
              <a:rPr sz="1200" dirty="0">
                <a:latin typeface="Times New Roman"/>
                <a:cs typeface="Times New Roman"/>
              </a:rPr>
              <a:t>theo rơ moóc kể </a:t>
            </a:r>
            <a:r>
              <a:rPr sz="1200" spc="-5" dirty="0">
                <a:latin typeface="Times New Roman"/>
                <a:cs typeface="Times New Roman"/>
              </a:rPr>
              <a:t>cả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mô </a:t>
            </a:r>
            <a:r>
              <a:rPr sz="1200" spc="-55" dirty="0">
                <a:latin typeface="Times New Roman"/>
                <a:cs typeface="Times New Roman"/>
              </a:rPr>
              <a:t>tô,  </a:t>
            </a:r>
            <a:r>
              <a:rPr sz="1200" dirty="0">
                <a:latin typeface="Times New Roman"/>
                <a:cs typeface="Times New Roman"/>
              </a:rPr>
              <a:t>máy kéo,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khách </a:t>
            </a:r>
            <a:r>
              <a:rPr sz="1200" spc="-5" dirty="0">
                <a:latin typeface="Times New Roman"/>
                <a:cs typeface="Times New Roman"/>
              </a:rPr>
              <a:t>kéo </a:t>
            </a:r>
            <a:r>
              <a:rPr sz="1200" dirty="0">
                <a:latin typeface="Times New Roman"/>
                <a:cs typeface="Times New Roman"/>
              </a:rPr>
              <a:t>theo rơ moóc đi </a:t>
            </a:r>
            <a:r>
              <a:rPr sz="1200" spc="-5" dirty="0">
                <a:latin typeface="Times New Roman"/>
                <a:cs typeface="Times New Roman"/>
              </a:rPr>
              <a:t>qua, </a:t>
            </a:r>
            <a:r>
              <a:rPr sz="1200" dirty="0">
                <a:latin typeface="Times New Roman"/>
                <a:cs typeface="Times New Roman"/>
              </a:rPr>
              <a:t>trừ 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sơ </a:t>
            </a:r>
            <a:r>
              <a:rPr sz="1200" dirty="0">
                <a:latin typeface="Times New Roman"/>
                <a:cs typeface="Times New Roman"/>
              </a:rPr>
              <a:t>mi rơ moóc và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lang="vi-VN" sz="1200" spc="-170" dirty="0" smtClean="0">
                <a:latin typeface="Times New Roman"/>
                <a:cs typeface="Times New Roman"/>
              </a:rPr>
              <a:t>ư</a:t>
            </a:r>
            <a:r>
              <a:rPr sz="1200" spc="-170" dirty="0" smtClean="0">
                <a:latin typeface="Times New Roman"/>
                <a:cs typeface="Times New Roman"/>
              </a:rPr>
              <a:t>u </a:t>
            </a:r>
            <a:r>
              <a:rPr sz="1200" dirty="0">
                <a:latin typeface="Times New Roman"/>
                <a:cs typeface="Times New Roman"/>
              </a:rPr>
              <a:t>tiên </a:t>
            </a:r>
            <a:r>
              <a:rPr sz="1200" spc="-5" dirty="0">
                <a:latin typeface="Times New Roman"/>
                <a:cs typeface="Times New Roman"/>
              </a:rPr>
              <a:t>theo Luật </a:t>
            </a:r>
            <a:r>
              <a:rPr sz="1200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(có kéo theo </a:t>
            </a:r>
            <a:r>
              <a:rPr sz="1200" spc="-5" dirty="0">
                <a:latin typeface="Times New Roman"/>
                <a:cs typeface="Times New Roman"/>
              </a:rPr>
              <a:t>rơ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moóc).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19758" y="9102343"/>
            <a:ext cx="2756535" cy="58356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R="140970" algn="r">
              <a:lnSpc>
                <a:spcPct val="100000"/>
              </a:lnSpc>
              <a:spcBef>
                <a:spcPts val="855"/>
              </a:spcBef>
            </a:pPr>
            <a:r>
              <a:rPr sz="1200" spc="-5" dirty="0">
                <a:latin typeface="Times New Roman"/>
                <a:cs typeface="Times New Roman"/>
              </a:rPr>
              <a:t>P.108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P.108a </a:t>
            </a:r>
            <a:r>
              <a:rPr sz="1200" b="1" i="1" spc="-5" dirty="0">
                <a:latin typeface="Times New Roman"/>
                <a:cs typeface="Times New Roman"/>
              </a:rPr>
              <a:t>"Cấm </a:t>
            </a:r>
            <a:r>
              <a:rPr sz="1200" b="1" i="1" dirty="0">
                <a:latin typeface="Times New Roman"/>
                <a:cs typeface="Times New Roman"/>
              </a:rPr>
              <a:t>xe </a:t>
            </a:r>
            <a:r>
              <a:rPr sz="1200" b="1" i="1" spc="-5" dirty="0">
                <a:latin typeface="Times New Roman"/>
                <a:cs typeface="Times New Roman"/>
              </a:rPr>
              <a:t>sơ-mi-rơ-moóc</a:t>
            </a:r>
            <a:r>
              <a:rPr sz="1200" b="1" i="1" spc="-3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"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498215" y="900683"/>
            <a:ext cx="1123950" cy="11236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526790" y="3162299"/>
            <a:ext cx="1066800" cy="10660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526790" y="5366003"/>
            <a:ext cx="1066800" cy="106641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498215" y="7996427"/>
            <a:ext cx="1123950" cy="112382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48</a:t>
            </a:fld>
            <a:endParaRPr spc="-35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872997"/>
            <a:ext cx="5607050" cy="38354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456565">
              <a:lnSpc>
                <a:spcPts val="1380"/>
              </a:lnSpc>
              <a:spcBef>
                <a:spcPts val="195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 err="1">
                <a:latin typeface="Times New Roman"/>
                <a:cs typeface="Times New Roman"/>
              </a:rPr>
              <a:t>báo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các 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sơ-mi-rơ-moóc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kéo </a:t>
            </a:r>
            <a:r>
              <a:rPr sz="1200" spc="5" dirty="0">
                <a:latin typeface="Times New Roman"/>
                <a:cs typeface="Times New Roman"/>
              </a:rPr>
              <a:t>rơ- </a:t>
            </a:r>
            <a:r>
              <a:rPr sz="1200" dirty="0">
                <a:latin typeface="Times New Roman"/>
                <a:cs typeface="Times New Roman"/>
              </a:rPr>
              <a:t>moóc trừ các </a:t>
            </a:r>
            <a:r>
              <a:rPr sz="1200" spc="-95" dirty="0" err="1">
                <a:latin typeface="Times New Roman"/>
                <a:cs typeface="Times New Roman"/>
              </a:rPr>
              <a:t>xe</a:t>
            </a:r>
            <a:r>
              <a:rPr sz="1200" spc="-95" dirty="0">
                <a:latin typeface="Times New Roman"/>
                <a:cs typeface="Times New Roman"/>
              </a:rPr>
              <a:t> 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lang="en-US" sz="1200" spc="-80" dirty="0">
                <a:latin typeface="Times New Roman"/>
                <a:cs typeface="Times New Roman"/>
              </a:rPr>
              <a:t> </a:t>
            </a:r>
            <a:r>
              <a:rPr lang="en-US" sz="1200" spc="-80" dirty="0" err="1" smtClean="0">
                <a:latin typeface="Times New Roman"/>
                <a:cs typeface="Times New Roman"/>
              </a:rPr>
              <a:t>ưu</a:t>
            </a:r>
            <a:r>
              <a:rPr lang="en-US"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tiên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(có </a:t>
            </a:r>
            <a:r>
              <a:rPr sz="1200" dirty="0">
                <a:latin typeface="Times New Roman"/>
                <a:cs typeface="Times New Roman"/>
              </a:rPr>
              <a:t>dạng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sơ-mi-rơ-moóc hoặc có </a:t>
            </a:r>
            <a:r>
              <a:rPr sz="1200" dirty="0">
                <a:latin typeface="Times New Roman"/>
                <a:cs typeface="Times New Roman"/>
              </a:rPr>
              <a:t>kéo theo </a:t>
            </a:r>
            <a:r>
              <a:rPr sz="1200" spc="-5" dirty="0">
                <a:latin typeface="Times New Roman"/>
                <a:cs typeface="Times New Roman"/>
              </a:rPr>
              <a:t>rơ-moóc) theo </a:t>
            </a:r>
            <a:r>
              <a:rPr sz="1200" dirty="0">
                <a:latin typeface="Times New Roman"/>
                <a:cs typeface="Times New Roman"/>
              </a:rPr>
              <a:t>quy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định.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47952" y="2354324"/>
            <a:ext cx="4130675" cy="108966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593340">
              <a:lnSpc>
                <a:spcPct val="100000"/>
              </a:lnSpc>
              <a:spcBef>
                <a:spcPts val="675"/>
              </a:spcBef>
            </a:pPr>
            <a:r>
              <a:rPr sz="1200" dirty="0">
                <a:latin typeface="Times New Roman"/>
                <a:cs typeface="Times New Roman"/>
              </a:rPr>
              <a:t>P.108a</a:t>
            </a:r>
          </a:p>
          <a:p>
            <a:pPr marL="469265">
              <a:lnSpc>
                <a:spcPct val="100000"/>
              </a:lnSpc>
              <a:spcBef>
                <a:spcPts val="575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P.109 “Cấm </a:t>
            </a:r>
            <a:r>
              <a:rPr sz="1200" b="1" i="1" dirty="0">
                <a:latin typeface="Times New Roman"/>
                <a:cs typeface="Times New Roman"/>
              </a:rPr>
              <a:t>máy</a:t>
            </a:r>
            <a:r>
              <a:rPr sz="1200" b="1" i="1" spc="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kéo”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ts val="2180"/>
              </a:lnSpc>
              <a:spcBef>
                <a:spcPts val="180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spc="-5" dirty="0" err="1">
                <a:latin typeface="Times New Roman"/>
                <a:cs typeface="Times New Roman"/>
              </a:rPr>
              <a:t>báo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cấm tất cả </a:t>
            </a:r>
            <a:r>
              <a:rPr sz="1200" dirty="0">
                <a:latin typeface="Times New Roman"/>
                <a:cs typeface="Times New Roman"/>
              </a:rPr>
              <a:t>các loại </a:t>
            </a:r>
            <a:r>
              <a:rPr sz="1200" spc="5" dirty="0">
                <a:latin typeface="Times New Roman"/>
                <a:cs typeface="Times New Roman"/>
              </a:rPr>
              <a:t>máy </a:t>
            </a:r>
            <a:r>
              <a:rPr sz="1200" spc="-5" dirty="0">
                <a:latin typeface="Times New Roman"/>
                <a:cs typeface="Times New Roman"/>
              </a:rPr>
              <a:t>kéo, </a:t>
            </a:r>
            <a:r>
              <a:rPr sz="1200" spc="5" dirty="0">
                <a:latin typeface="Times New Roman"/>
                <a:cs typeface="Times New Roman"/>
              </a:rPr>
              <a:t>kể </a:t>
            </a:r>
            <a:r>
              <a:rPr sz="1200" dirty="0">
                <a:latin typeface="Times New Roman"/>
                <a:cs typeface="Times New Roman"/>
              </a:rPr>
              <a:t>cả </a:t>
            </a:r>
            <a:r>
              <a:rPr sz="1200" spc="5" dirty="0">
                <a:latin typeface="Times New Roman"/>
                <a:cs typeface="Times New Roman"/>
              </a:rPr>
              <a:t>máy </a:t>
            </a:r>
            <a:r>
              <a:rPr sz="1200" spc="-85" dirty="0">
                <a:latin typeface="Times New Roman"/>
                <a:cs typeface="Times New Roman"/>
              </a:rPr>
              <a:t>kéo  </a:t>
            </a:r>
            <a:r>
              <a:rPr sz="1200" spc="-5" dirty="0">
                <a:latin typeface="Times New Roman"/>
                <a:cs typeface="Times New Roman"/>
              </a:rPr>
              <a:t>bánh </a:t>
            </a:r>
            <a:r>
              <a:rPr sz="1200" dirty="0">
                <a:latin typeface="Times New Roman"/>
                <a:cs typeface="Times New Roman"/>
              </a:rPr>
              <a:t>hơi và </a:t>
            </a:r>
            <a:r>
              <a:rPr sz="1200" spc="-5" dirty="0">
                <a:latin typeface="Times New Roman"/>
                <a:cs typeface="Times New Roman"/>
              </a:rPr>
              <a:t>bánh </a:t>
            </a:r>
            <a:r>
              <a:rPr sz="1200" dirty="0">
                <a:latin typeface="Times New Roman"/>
                <a:cs typeface="Times New Roman"/>
              </a:rPr>
              <a:t>xích đi </a:t>
            </a:r>
            <a:r>
              <a:rPr sz="1200" spc="-5" dirty="0">
                <a:latin typeface="Times New Roman"/>
                <a:cs typeface="Times New Roman"/>
              </a:rPr>
              <a:t>qua.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7952" y="4640452"/>
            <a:ext cx="3967479" cy="1141730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2608580">
              <a:lnSpc>
                <a:spcPct val="100000"/>
              </a:lnSpc>
              <a:spcBef>
                <a:spcPts val="880"/>
              </a:spcBef>
            </a:pPr>
            <a:r>
              <a:rPr sz="1200" spc="-5" dirty="0">
                <a:latin typeface="Times New Roman"/>
                <a:cs typeface="Times New Roman"/>
              </a:rPr>
              <a:t>P. </a:t>
            </a:r>
            <a:r>
              <a:rPr sz="1200" dirty="0">
                <a:latin typeface="Times New Roman"/>
                <a:cs typeface="Times New Roman"/>
              </a:rPr>
              <a:t>109</a:t>
            </a:r>
          </a:p>
          <a:p>
            <a:pPr marL="469265">
              <a:lnSpc>
                <a:spcPct val="100000"/>
              </a:lnSpc>
              <a:spcBef>
                <a:spcPts val="785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P.110a “Cấm </a:t>
            </a:r>
            <a:r>
              <a:rPr sz="1200" b="1" i="1" spc="-10" dirty="0">
                <a:latin typeface="Times New Roman"/>
                <a:cs typeface="Times New Roman"/>
              </a:rPr>
              <a:t>đi </a:t>
            </a:r>
            <a:r>
              <a:rPr sz="1200" b="1" i="1" dirty="0">
                <a:latin typeface="Times New Roman"/>
                <a:cs typeface="Times New Roman"/>
              </a:rPr>
              <a:t>xe</a:t>
            </a:r>
            <a:r>
              <a:rPr sz="1200" b="1" i="1" spc="2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đạp”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ts val="2180"/>
              </a:lnSpc>
              <a:spcBef>
                <a:spcPts val="175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spc="-5" dirty="0" err="1">
                <a:latin typeface="Times New Roman"/>
                <a:cs typeface="Times New Roman"/>
              </a:rPr>
              <a:t>báo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đạp </a:t>
            </a:r>
            <a:r>
              <a:rPr sz="1200" dirty="0">
                <a:latin typeface="Times New Roman"/>
                <a:cs typeface="Times New Roman"/>
              </a:rPr>
              <a:t>đi qua. </a:t>
            </a: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>
                <a:latin typeface="Times New Roman"/>
                <a:cs typeface="Times New Roman"/>
              </a:rPr>
              <a:t>không có </a:t>
            </a:r>
            <a:r>
              <a:rPr sz="1200" spc="-5" dirty="0">
                <a:latin typeface="Times New Roman"/>
                <a:cs typeface="Times New Roman"/>
              </a:rPr>
              <a:t>giá </a:t>
            </a:r>
            <a:r>
              <a:rPr sz="1200" spc="-80" dirty="0">
                <a:latin typeface="Times New Roman"/>
                <a:cs typeface="Times New Roman"/>
              </a:rPr>
              <a:t>trị 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 err="1">
                <a:latin typeface="Times New Roman"/>
                <a:cs typeface="Times New Roman"/>
              </a:rPr>
              <a:t>những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dắt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đạp.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47952" y="7078217"/>
            <a:ext cx="3801110" cy="1319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65480" algn="r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P.110a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5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P.110b “Cấm </a:t>
            </a:r>
            <a:r>
              <a:rPr sz="1200" b="1" i="1" spc="-10" dirty="0">
                <a:latin typeface="Times New Roman"/>
                <a:cs typeface="Times New Roman"/>
              </a:rPr>
              <a:t>xe </a:t>
            </a:r>
            <a:r>
              <a:rPr sz="1200" b="1" i="1" dirty="0">
                <a:latin typeface="Times New Roman"/>
                <a:cs typeface="Times New Roman"/>
              </a:rPr>
              <a:t>đạp</a:t>
            </a:r>
            <a:r>
              <a:rPr sz="1200" b="1" i="1" spc="2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thồ”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ts val="2180"/>
              </a:lnSpc>
              <a:spcBef>
                <a:spcPts val="185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spc="-5" dirty="0" err="1">
                <a:latin typeface="Times New Roman"/>
                <a:cs typeface="Times New Roman"/>
              </a:rPr>
              <a:t>báo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đạp </a:t>
            </a:r>
            <a:r>
              <a:rPr sz="1200" dirty="0">
                <a:latin typeface="Times New Roman"/>
                <a:cs typeface="Times New Roman"/>
              </a:rPr>
              <a:t>thồ đi qua. </a:t>
            </a: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-125" dirty="0">
                <a:latin typeface="Times New Roman"/>
                <a:cs typeface="Times New Roman"/>
              </a:rPr>
              <a:t>có  </a:t>
            </a:r>
            <a:r>
              <a:rPr sz="1200" spc="-5" dirty="0">
                <a:latin typeface="Times New Roman"/>
                <a:cs typeface="Times New Roman"/>
              </a:rPr>
              <a:t>giá </a:t>
            </a:r>
            <a:r>
              <a:rPr sz="1200" dirty="0">
                <a:latin typeface="Times New Roman"/>
                <a:cs typeface="Times New Roman"/>
              </a:rPr>
              <a:t>trị </a:t>
            </a:r>
            <a:r>
              <a:rPr sz="1200" dirty="0" err="1">
                <a:latin typeface="Times New Roman"/>
                <a:cs typeface="Times New Roman"/>
              </a:rPr>
              <a:t>cấm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dắt </a:t>
            </a:r>
            <a:r>
              <a:rPr sz="1200" dirty="0">
                <a:latin typeface="Times New Roman"/>
                <a:cs typeface="Times New Roman"/>
              </a:rPr>
              <a:t>loại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này.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528515" y="1331159"/>
            <a:ext cx="1057573" cy="10590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498215" y="3540251"/>
            <a:ext cx="1123950" cy="11231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498215" y="5876924"/>
            <a:ext cx="1123950" cy="11239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498215" y="8769705"/>
            <a:ext cx="1123950" cy="11239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49</a:t>
            </a:fld>
            <a:endParaRPr spc="-35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05101" y="874521"/>
            <a:ext cx="5015865" cy="1066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15595" algn="ct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P.110b</a:t>
            </a: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P.111a “Cấm </a:t>
            </a:r>
            <a:r>
              <a:rPr sz="1200" b="1" i="1" spc="-10" dirty="0">
                <a:latin typeface="Times New Roman"/>
                <a:cs typeface="Times New Roman"/>
              </a:rPr>
              <a:t>xe </a:t>
            </a:r>
            <a:r>
              <a:rPr sz="1200" b="1" i="1" dirty="0">
                <a:latin typeface="Times New Roman"/>
                <a:cs typeface="Times New Roman"/>
              </a:rPr>
              <a:t>gắn</a:t>
            </a:r>
            <a:r>
              <a:rPr sz="1200" b="1" i="1" spc="2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máy”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spc="-5" dirty="0" err="1">
                <a:latin typeface="Times New Roman"/>
                <a:cs typeface="Times New Roman"/>
              </a:rPr>
              <a:t>báo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10" dirty="0">
                <a:latin typeface="Times New Roman"/>
                <a:cs typeface="Times New Roman"/>
              </a:rPr>
              <a:t>gắn </a:t>
            </a:r>
            <a:r>
              <a:rPr sz="1200" spc="5" dirty="0">
                <a:latin typeface="Times New Roman"/>
                <a:cs typeface="Times New Roman"/>
              </a:rPr>
              <a:t>máy </a:t>
            </a:r>
            <a:r>
              <a:rPr sz="1200" dirty="0">
                <a:latin typeface="Times New Roman"/>
                <a:cs typeface="Times New Roman"/>
              </a:rPr>
              <a:t>đi qua. </a:t>
            </a: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-5" dirty="0">
                <a:latin typeface="Times New Roman"/>
                <a:cs typeface="Times New Roman"/>
              </a:rPr>
              <a:t>có giá </a:t>
            </a:r>
            <a:r>
              <a:rPr sz="1200" dirty="0">
                <a:latin typeface="Times New Roman"/>
                <a:cs typeface="Times New Roman"/>
              </a:rPr>
              <a:t>trị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đối với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45" dirty="0">
                <a:latin typeface="Times New Roman"/>
                <a:cs typeface="Times New Roman"/>
              </a:rPr>
              <a:t>đạp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7952" y="3139566"/>
            <a:ext cx="5605780" cy="106172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2574925">
              <a:lnSpc>
                <a:spcPct val="100000"/>
              </a:lnSpc>
              <a:spcBef>
                <a:spcPts val="865"/>
              </a:spcBef>
            </a:pPr>
            <a:r>
              <a:rPr sz="1200" spc="-5" dirty="0">
                <a:latin typeface="Times New Roman"/>
                <a:cs typeface="Times New Roman"/>
              </a:rPr>
              <a:t>P. </a:t>
            </a:r>
            <a:r>
              <a:rPr sz="1200" dirty="0">
                <a:latin typeface="Times New Roman"/>
                <a:cs typeface="Times New Roman"/>
              </a:rPr>
              <a:t>111a</a:t>
            </a:r>
          </a:p>
          <a:p>
            <a:pPr marL="469265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P.111b và P.111c </a:t>
            </a:r>
            <a:r>
              <a:rPr sz="1200" b="1" i="1" dirty="0">
                <a:latin typeface="Times New Roman"/>
                <a:cs typeface="Times New Roman"/>
              </a:rPr>
              <a:t>“Cấm xe ba bánh </a:t>
            </a:r>
            <a:r>
              <a:rPr sz="1200" b="1" i="1" spc="-5" dirty="0">
                <a:latin typeface="Times New Roman"/>
                <a:cs typeface="Times New Roman"/>
              </a:rPr>
              <a:t>loại </a:t>
            </a:r>
            <a:r>
              <a:rPr sz="1200" b="1" i="1" dirty="0">
                <a:latin typeface="Times New Roman"/>
                <a:cs typeface="Times New Roman"/>
              </a:rPr>
              <a:t>có động</a:t>
            </a:r>
            <a:r>
              <a:rPr sz="1200" b="1" i="1" spc="1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cơ”</a:t>
            </a:r>
            <a:endParaRPr sz="1200" dirty="0">
              <a:latin typeface="Times New Roman"/>
              <a:cs typeface="Times New Roman"/>
            </a:endParaRPr>
          </a:p>
          <a:p>
            <a:pPr marL="507365">
              <a:lnSpc>
                <a:spcPct val="100000"/>
              </a:lnSpc>
              <a:spcBef>
                <a:spcPts val="720"/>
              </a:spcBef>
            </a:pPr>
            <a:r>
              <a:rPr sz="1200" spc="-5" dirty="0">
                <a:latin typeface="Times New Roman"/>
                <a:cs typeface="Times New Roman"/>
              </a:rPr>
              <a:t>Biển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báo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cấm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ba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bánh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loại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động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cơ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110" dirty="0" err="1" smtClean="0">
                <a:latin typeface="Times New Roman"/>
                <a:cs typeface="Times New Roman"/>
              </a:rPr>
              <a:t>nh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 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lam,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xích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lô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máy,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114" dirty="0">
                <a:latin typeface="Times New Roman"/>
                <a:cs typeface="Times New Roman"/>
              </a:rPr>
              <a:t>lôi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1200" dirty="0">
                <a:latin typeface="Times New Roman"/>
                <a:cs typeface="Times New Roman"/>
              </a:rPr>
              <a:t>máy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...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05101" y="5398388"/>
            <a:ext cx="4833620" cy="863600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1140460">
              <a:lnSpc>
                <a:spcPct val="100000"/>
              </a:lnSpc>
              <a:spcBef>
                <a:spcPts val="880"/>
              </a:spcBef>
              <a:tabLst>
                <a:tab pos="3131185" algn="l"/>
              </a:tabLst>
            </a:pPr>
            <a:r>
              <a:rPr sz="1200" dirty="0">
                <a:latin typeface="Times New Roman"/>
                <a:cs typeface="Times New Roman"/>
              </a:rPr>
              <a:t>P.111b	P.111c</a:t>
            </a: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P.111d “Cấm </a:t>
            </a:r>
            <a:r>
              <a:rPr sz="1200" b="1" i="1" spc="-10" dirty="0">
                <a:latin typeface="Times New Roman"/>
                <a:cs typeface="Times New Roman"/>
              </a:rPr>
              <a:t>xe </a:t>
            </a:r>
            <a:r>
              <a:rPr sz="1200" b="1" i="1" dirty="0">
                <a:latin typeface="Times New Roman"/>
                <a:cs typeface="Times New Roman"/>
              </a:rPr>
              <a:t>ba bánh loại </a:t>
            </a:r>
            <a:r>
              <a:rPr sz="1200" b="1" i="1" spc="-5" dirty="0">
                <a:latin typeface="Times New Roman"/>
                <a:cs typeface="Times New Roman"/>
              </a:rPr>
              <a:t>không có </a:t>
            </a:r>
            <a:r>
              <a:rPr sz="1200" b="1" i="1" dirty="0">
                <a:latin typeface="Times New Roman"/>
                <a:cs typeface="Times New Roman"/>
              </a:rPr>
              <a:t>động</a:t>
            </a:r>
            <a:r>
              <a:rPr sz="1200" b="1" i="1" spc="3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cơ”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spc="-5" dirty="0" err="1">
                <a:latin typeface="Times New Roman"/>
                <a:cs typeface="Times New Roman"/>
              </a:rPr>
              <a:t>báo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ba </a:t>
            </a:r>
            <a:r>
              <a:rPr sz="1200" spc="-5" dirty="0">
                <a:latin typeface="Times New Roman"/>
                <a:cs typeface="Times New Roman"/>
              </a:rPr>
              <a:t>bánh </a:t>
            </a:r>
            <a:r>
              <a:rPr sz="1200" dirty="0">
                <a:latin typeface="Times New Roman"/>
                <a:cs typeface="Times New Roman"/>
              </a:rPr>
              <a:t>loại không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động </a:t>
            </a:r>
            <a:r>
              <a:rPr sz="1200" spc="-5" dirty="0" err="1">
                <a:latin typeface="Times New Roman"/>
                <a:cs typeface="Times New Roman"/>
              </a:rPr>
              <a:t>cơ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14" dirty="0" err="1" smtClean="0">
                <a:latin typeface="Times New Roman"/>
                <a:cs typeface="Times New Roman"/>
              </a:rPr>
              <a:t>nh</a:t>
            </a:r>
            <a:r>
              <a:rPr lang="vi-VN" sz="1200" spc="-114" dirty="0" smtClean="0">
                <a:latin typeface="Times New Roman"/>
                <a:cs typeface="Times New Roman"/>
              </a:rPr>
              <a:t>ư</a:t>
            </a:r>
            <a:r>
              <a:rPr sz="1200" spc="-114" dirty="0" smtClean="0">
                <a:latin typeface="Times New Roman"/>
                <a:cs typeface="Times New Roman"/>
              </a:rPr>
              <a:t> </a:t>
            </a:r>
            <a:r>
              <a:rPr lang="en-US" sz="1200" spc="-114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xích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lô,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lôi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95" dirty="0">
                <a:latin typeface="Times New Roman"/>
                <a:cs typeface="Times New Roman"/>
              </a:rPr>
              <a:t>đạp.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05101" y="7482729"/>
            <a:ext cx="2592705" cy="86296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2113280">
              <a:lnSpc>
                <a:spcPct val="100000"/>
              </a:lnSpc>
              <a:spcBef>
                <a:spcPts val="695"/>
              </a:spcBef>
            </a:pPr>
            <a:r>
              <a:rPr sz="1200" spc="-5" dirty="0">
                <a:latin typeface="Times New Roman"/>
                <a:cs typeface="Times New Roman"/>
              </a:rPr>
              <a:t>P.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111d</a:t>
            </a:r>
          </a:p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14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P.112 “Cấm người </a:t>
            </a:r>
            <a:r>
              <a:rPr sz="1200" b="1" i="1" dirty="0">
                <a:latin typeface="Times New Roman"/>
                <a:cs typeface="Times New Roman"/>
              </a:rPr>
              <a:t>đi</a:t>
            </a:r>
            <a:r>
              <a:rPr sz="1200" b="1" i="1" spc="-1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bộ”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spc="-5" dirty="0" err="1">
                <a:latin typeface="Times New Roman"/>
                <a:cs typeface="Times New Roman"/>
              </a:rPr>
              <a:t>báo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cấm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ng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ời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bộ qua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lại.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498215" y="2036063"/>
            <a:ext cx="1123950" cy="11238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526664" y="4297679"/>
            <a:ext cx="1123950" cy="112344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469765" y="4297679"/>
            <a:ext cx="1123950" cy="112344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498215" y="6356730"/>
            <a:ext cx="1123950" cy="11239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50</a:t>
            </a:fld>
            <a:endParaRPr spc="-35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2025792"/>
            <a:ext cx="5607050" cy="106489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2608580">
              <a:lnSpc>
                <a:spcPct val="100000"/>
              </a:lnSpc>
              <a:spcBef>
                <a:spcPts val="695"/>
              </a:spcBef>
            </a:pPr>
            <a:r>
              <a:rPr sz="1200" spc="-5" dirty="0">
                <a:latin typeface="Times New Roman"/>
                <a:cs typeface="Times New Roman"/>
              </a:rPr>
              <a:t>P. </a:t>
            </a:r>
            <a:r>
              <a:rPr sz="1200" dirty="0">
                <a:latin typeface="Times New Roman"/>
                <a:cs typeface="Times New Roman"/>
              </a:rPr>
              <a:t>112</a:t>
            </a:r>
          </a:p>
          <a:p>
            <a:pPr marL="469265">
              <a:lnSpc>
                <a:spcPct val="100000"/>
              </a:lnSpc>
              <a:spcBef>
                <a:spcPts val="700"/>
              </a:spcBef>
            </a:pPr>
            <a:r>
              <a:rPr sz="14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P.113 “Cấm </a:t>
            </a:r>
            <a:r>
              <a:rPr sz="1200" b="1" i="1" spc="-10" dirty="0">
                <a:latin typeface="Times New Roman"/>
                <a:cs typeface="Times New Roman"/>
              </a:rPr>
              <a:t>xe </a:t>
            </a:r>
            <a:r>
              <a:rPr sz="1200" b="1" i="1" dirty="0">
                <a:latin typeface="Times New Roman"/>
                <a:cs typeface="Times New Roman"/>
              </a:rPr>
              <a:t>người </a:t>
            </a:r>
            <a:r>
              <a:rPr sz="1200" b="1" i="1" spc="-5" dirty="0">
                <a:latin typeface="Times New Roman"/>
                <a:cs typeface="Times New Roman"/>
              </a:rPr>
              <a:t>kéo,</a:t>
            </a:r>
            <a:r>
              <a:rPr sz="1200" b="1" i="1" spc="1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đẩy”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200"/>
              </a:lnSpc>
              <a:spcBef>
                <a:spcPts val="590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 err="1">
                <a:latin typeface="Times New Roman"/>
                <a:cs typeface="Times New Roman"/>
              </a:rPr>
              <a:t>báo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kéo </a:t>
            </a:r>
            <a:r>
              <a:rPr sz="1200" spc="5" dirty="0">
                <a:latin typeface="Times New Roman"/>
                <a:cs typeface="Times New Roman"/>
              </a:rPr>
              <a:t>đẩy </a:t>
            </a:r>
            <a:r>
              <a:rPr sz="1200" dirty="0">
                <a:latin typeface="Times New Roman"/>
                <a:cs typeface="Times New Roman"/>
              </a:rPr>
              <a:t>đi qua. </a:t>
            </a: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-5" dirty="0">
                <a:latin typeface="Times New Roman"/>
                <a:cs typeface="Times New Roman"/>
              </a:rPr>
              <a:t>có giá </a:t>
            </a:r>
            <a:r>
              <a:rPr sz="1200" dirty="0">
                <a:latin typeface="Times New Roman"/>
                <a:cs typeface="Times New Roman"/>
              </a:rPr>
              <a:t>trị </a:t>
            </a:r>
            <a:r>
              <a:rPr sz="1200" dirty="0" err="1">
                <a:latin typeface="Times New Roman"/>
                <a:cs typeface="Times New Roman"/>
              </a:rPr>
              <a:t>cấm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những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xe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nôi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của trẻ </a:t>
            </a:r>
            <a:r>
              <a:rPr sz="1200" spc="-5" dirty="0">
                <a:latin typeface="Times New Roman"/>
                <a:cs typeface="Times New Roman"/>
              </a:rPr>
              <a:t>em </a:t>
            </a:r>
            <a:r>
              <a:rPr sz="1200" spc="5" dirty="0" err="1">
                <a:latin typeface="Times New Roman"/>
                <a:cs typeface="Times New Roman"/>
              </a:rPr>
              <a:t>và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chuyên </a:t>
            </a:r>
            <a:r>
              <a:rPr sz="1200" dirty="0">
                <a:latin typeface="Times New Roman"/>
                <a:cs typeface="Times New Roman"/>
              </a:rPr>
              <a:t>dùng để đi lại của </a:t>
            </a:r>
            <a:r>
              <a:rPr sz="1200" dirty="0" err="1">
                <a:latin typeface="Times New Roman"/>
                <a:cs typeface="Times New Roman"/>
              </a:rPr>
              <a:t>những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khuyết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tật.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7952" y="4309347"/>
            <a:ext cx="5604510" cy="106743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2626360">
              <a:lnSpc>
                <a:spcPct val="100000"/>
              </a:lnSpc>
              <a:spcBef>
                <a:spcPts val="705"/>
              </a:spcBef>
            </a:pPr>
            <a:r>
              <a:rPr sz="1200" dirty="0">
                <a:latin typeface="Times New Roman"/>
                <a:cs typeface="Times New Roman"/>
              </a:rPr>
              <a:t>P.113</a:t>
            </a:r>
          </a:p>
          <a:p>
            <a:pPr marL="469265">
              <a:lnSpc>
                <a:spcPct val="100000"/>
              </a:lnSpc>
              <a:spcBef>
                <a:spcPts val="710"/>
              </a:spcBef>
            </a:pPr>
            <a:r>
              <a:rPr sz="14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P.114 “Cấm </a:t>
            </a:r>
            <a:r>
              <a:rPr sz="1200" b="1" i="1" spc="-10" dirty="0">
                <a:latin typeface="Times New Roman"/>
                <a:cs typeface="Times New Roman"/>
              </a:rPr>
              <a:t>xe </a:t>
            </a:r>
            <a:r>
              <a:rPr sz="1200" b="1" i="1" spc="-5" dirty="0">
                <a:latin typeface="Times New Roman"/>
                <a:cs typeface="Times New Roman"/>
              </a:rPr>
              <a:t>súc vật</a:t>
            </a:r>
            <a:r>
              <a:rPr sz="1200" b="1" i="1" spc="1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kéo”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0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 err="1">
                <a:latin typeface="Times New Roman"/>
                <a:cs typeface="Times New Roman"/>
              </a:rPr>
              <a:t>báo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cấm </a:t>
            </a:r>
            <a:r>
              <a:rPr sz="1200" spc="-5" dirty="0">
                <a:latin typeface="Times New Roman"/>
                <a:cs typeface="Times New Roman"/>
              </a:rPr>
              <a:t>súc vật vận </a:t>
            </a:r>
            <a:r>
              <a:rPr sz="1200" dirty="0">
                <a:latin typeface="Times New Roman"/>
                <a:cs typeface="Times New Roman"/>
              </a:rPr>
              <a:t>tải hàng hóa hoặc </a:t>
            </a:r>
            <a:r>
              <a:rPr sz="1200" spc="-5" dirty="0">
                <a:latin typeface="Times New Roman"/>
                <a:cs typeface="Times New Roman"/>
              </a:rPr>
              <a:t>hành khách </a:t>
            </a:r>
            <a:r>
              <a:rPr sz="1200" dirty="0">
                <a:latin typeface="Times New Roman"/>
                <a:cs typeface="Times New Roman"/>
              </a:rPr>
              <a:t>dù </a:t>
            </a:r>
            <a:r>
              <a:rPr sz="1200" spc="-5" dirty="0">
                <a:latin typeface="Times New Roman"/>
                <a:cs typeface="Times New Roman"/>
              </a:rPr>
              <a:t>kéo </a:t>
            </a:r>
            <a:r>
              <a:rPr sz="1200" spc="5" dirty="0">
                <a:latin typeface="Times New Roman"/>
                <a:cs typeface="Times New Roman"/>
              </a:rPr>
              <a:t>xe hay </a:t>
            </a:r>
            <a:r>
              <a:rPr sz="1200" spc="-70" dirty="0">
                <a:latin typeface="Times New Roman"/>
                <a:cs typeface="Times New Roman"/>
              </a:rPr>
              <a:t>chở 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l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smtClean="0">
                <a:latin typeface="Times New Roman"/>
                <a:cs typeface="Times New Roman"/>
              </a:rPr>
              <a:t>ng </a:t>
            </a:r>
            <a:r>
              <a:rPr sz="1200" dirty="0">
                <a:latin typeface="Times New Roman"/>
                <a:cs typeface="Times New Roman"/>
              </a:rPr>
              <a:t>đi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qua.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47952" y="6594611"/>
            <a:ext cx="5607050" cy="126238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457834" algn="ctr">
              <a:lnSpc>
                <a:spcPct val="100000"/>
              </a:lnSpc>
              <a:spcBef>
                <a:spcPts val="675"/>
              </a:spcBef>
            </a:pPr>
            <a:r>
              <a:rPr sz="12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P.114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265" algn="just">
              <a:lnSpc>
                <a:spcPct val="100000"/>
              </a:lnSpc>
              <a:spcBef>
                <a:spcPts val="680"/>
              </a:spcBef>
            </a:pPr>
            <a:r>
              <a:rPr sz="14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P.115 </a:t>
            </a:r>
            <a:r>
              <a:rPr sz="1200" b="1" i="1" dirty="0">
                <a:latin typeface="Times New Roman"/>
                <a:cs typeface="Times New Roman"/>
              </a:rPr>
              <a:t>“Hạn </a:t>
            </a:r>
            <a:r>
              <a:rPr sz="1200" b="1" i="1" spc="-5" dirty="0">
                <a:latin typeface="Times New Roman"/>
                <a:cs typeface="Times New Roman"/>
              </a:rPr>
              <a:t>chế </a:t>
            </a:r>
            <a:r>
              <a:rPr sz="1200" b="1" i="1" dirty="0">
                <a:latin typeface="Times New Roman"/>
                <a:cs typeface="Times New Roman"/>
              </a:rPr>
              <a:t>trọng lượng</a:t>
            </a:r>
            <a:r>
              <a:rPr sz="1200" b="1" i="1" spc="-1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xe”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000"/>
              </a:lnSpc>
              <a:spcBef>
                <a:spcPts val="605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spc="-5" dirty="0" err="1">
                <a:latin typeface="Times New Roman"/>
                <a:cs typeface="Times New Roman"/>
              </a:rPr>
              <a:t>báo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dirty="0" err="1">
                <a:latin typeface="Times New Roman"/>
                <a:cs typeface="Times New Roman"/>
              </a:rPr>
              <a:t>loại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0" dirty="0" smtClean="0">
                <a:latin typeface="Times New Roman"/>
                <a:cs typeface="Times New Roman"/>
              </a:rPr>
              <a:t>đ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50" dirty="0" smtClean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bộ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kể </a:t>
            </a:r>
            <a:r>
              <a:rPr sz="1200" spc="-5" dirty="0">
                <a:latin typeface="Times New Roman"/>
                <a:cs typeface="Times New Roman"/>
              </a:rPr>
              <a:t>cả </a:t>
            </a:r>
            <a:r>
              <a:rPr sz="1200" dirty="0" err="1">
                <a:latin typeface="Times New Roman"/>
                <a:cs typeface="Times New Roman"/>
              </a:rPr>
              <a:t>các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xe</a:t>
            </a:r>
            <a:r>
              <a:rPr lang="en-US" sz="1200" spc="5" dirty="0" smtClean="0">
                <a:latin typeface="Times New Roman"/>
                <a:cs typeface="Times New Roman"/>
              </a:rPr>
              <a:t> </a:t>
            </a:r>
            <a:r>
              <a:rPr lang="en-US" sz="1200" spc="5" dirty="0" err="1" smtClean="0">
                <a:latin typeface="Times New Roman"/>
                <a:cs typeface="Times New Roman"/>
              </a:rPr>
              <a:t>được</a:t>
            </a:r>
            <a:r>
              <a:rPr lang="en-US" sz="1200" spc="5" dirty="0" smtClean="0">
                <a:latin typeface="Times New Roman"/>
                <a:cs typeface="Times New Roman"/>
              </a:rPr>
              <a:t> </a:t>
            </a:r>
            <a:r>
              <a:rPr lang="en-US" sz="1200" spc="5" dirty="0" err="1" smtClean="0">
                <a:latin typeface="Times New Roman"/>
                <a:cs typeface="Times New Roman"/>
              </a:rPr>
              <a:t>ưu</a:t>
            </a:r>
            <a:r>
              <a:rPr lang="en-US"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10" dirty="0">
                <a:latin typeface="Times New Roman"/>
                <a:cs typeface="Times New Roman"/>
              </a:rPr>
              <a:t>Luật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 err="1">
                <a:latin typeface="Times New Roman"/>
                <a:cs typeface="Times New Roman"/>
              </a:rPr>
              <a:t>trọng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toàn bộ </a:t>
            </a:r>
            <a:r>
              <a:rPr sz="1200" spc="-5" dirty="0">
                <a:latin typeface="Times New Roman"/>
                <a:cs typeface="Times New Roman"/>
              </a:rPr>
              <a:t>(cả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hàng)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quá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trị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số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ghi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biển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tính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bằng tấn đi </a:t>
            </a:r>
            <a:r>
              <a:rPr sz="1200" spc="-5" dirty="0">
                <a:latin typeface="Times New Roman"/>
                <a:cs typeface="Times New Roman"/>
              </a:rPr>
              <a:t>qua.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05101" y="9053576"/>
            <a:ext cx="3267075" cy="589280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2169795">
              <a:lnSpc>
                <a:spcPct val="100000"/>
              </a:lnSpc>
              <a:spcBef>
                <a:spcPts val="880"/>
              </a:spcBef>
            </a:pPr>
            <a:r>
              <a:rPr sz="1200" dirty="0">
                <a:latin typeface="Times New Roman"/>
                <a:cs typeface="Times New Roman"/>
              </a:rPr>
              <a:t>P.115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P.116 </a:t>
            </a:r>
            <a:r>
              <a:rPr sz="1200" b="1" i="1" dirty="0">
                <a:latin typeface="Times New Roman"/>
                <a:cs typeface="Times New Roman"/>
              </a:rPr>
              <a:t>“Hạn </a:t>
            </a:r>
            <a:r>
              <a:rPr sz="1200" b="1" i="1" spc="-5" dirty="0">
                <a:latin typeface="Times New Roman"/>
                <a:cs typeface="Times New Roman"/>
              </a:rPr>
              <a:t>chế </a:t>
            </a:r>
            <a:r>
              <a:rPr sz="1200" b="1" i="1" dirty="0">
                <a:latin typeface="Times New Roman"/>
                <a:cs typeface="Times New Roman"/>
              </a:rPr>
              <a:t>trọng lượng </a:t>
            </a:r>
            <a:r>
              <a:rPr sz="1200" b="1" i="1" spc="-5" dirty="0">
                <a:latin typeface="Times New Roman"/>
                <a:cs typeface="Times New Roman"/>
              </a:rPr>
              <a:t>trên </a:t>
            </a:r>
            <a:r>
              <a:rPr sz="1200" b="1" i="1" dirty="0">
                <a:latin typeface="Times New Roman"/>
                <a:cs typeface="Times New Roman"/>
              </a:rPr>
              <a:t>trục</a:t>
            </a:r>
            <a:r>
              <a:rPr sz="1200" b="1" i="1" spc="-40" dirty="0">
                <a:latin typeface="Times New Roman"/>
                <a:cs typeface="Times New Roman"/>
              </a:rPr>
              <a:t> </a:t>
            </a:r>
            <a:r>
              <a:rPr sz="1200" b="1" i="1" spc="-10" dirty="0">
                <a:latin typeface="Times New Roman"/>
                <a:cs typeface="Times New Roman"/>
              </a:rPr>
              <a:t>xe”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498215" y="900683"/>
            <a:ext cx="1123950" cy="11236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498215" y="3186683"/>
            <a:ext cx="1123950" cy="11234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498215" y="5472683"/>
            <a:ext cx="1123950" cy="11231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498215" y="7952231"/>
            <a:ext cx="1123950" cy="112331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51</a:t>
            </a:fld>
            <a:endParaRPr spc="-35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856234"/>
            <a:ext cx="5607050" cy="629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6565" algn="just">
              <a:lnSpc>
                <a:spcPct val="11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 err="1">
                <a:latin typeface="Times New Roman"/>
                <a:cs typeface="Times New Roman"/>
              </a:rPr>
              <a:t>báo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dirty="0" err="1">
                <a:latin typeface="Times New Roman"/>
                <a:cs typeface="Times New Roman"/>
              </a:rPr>
              <a:t>loại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spc="-5" dirty="0" err="1">
                <a:latin typeface="Times New Roman"/>
                <a:cs typeface="Times New Roman"/>
              </a:rPr>
              <a:t>giao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30" dirty="0" err="1" smtClean="0">
                <a:latin typeface="Times New Roman"/>
                <a:cs typeface="Times New Roman"/>
              </a:rPr>
              <a:t>thông</a:t>
            </a:r>
            <a:r>
              <a:rPr lang="en-US" sz="1200" spc="-30" dirty="0" smtClean="0">
                <a:latin typeface="Times New Roman"/>
                <a:cs typeface="Times New Roman"/>
              </a:rPr>
              <a:t> </a:t>
            </a:r>
            <a:r>
              <a:rPr sz="1200" spc="-30" dirty="0" smtClean="0">
                <a:latin typeface="Times New Roman"/>
                <a:cs typeface="Times New Roman"/>
              </a:rPr>
              <a:t>đ</a:t>
            </a:r>
            <a:r>
              <a:rPr lang="vi-VN" sz="1200" spc="-30" dirty="0" smtClean="0">
                <a:latin typeface="Times New Roman"/>
                <a:cs typeface="Times New Roman"/>
              </a:rPr>
              <a:t>ư</a:t>
            </a:r>
            <a:r>
              <a:rPr sz="1200" spc="-30" dirty="0" err="1" smtClean="0">
                <a:latin typeface="Times New Roman"/>
                <a:cs typeface="Times New Roman"/>
              </a:rPr>
              <a:t>ờng</a:t>
            </a:r>
            <a:r>
              <a:rPr sz="1200" spc="-3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bộ, kể </a:t>
            </a:r>
            <a:r>
              <a:rPr sz="1200" spc="-5" dirty="0">
                <a:latin typeface="Times New Roman"/>
                <a:cs typeface="Times New Roman"/>
              </a:rPr>
              <a:t>cả </a:t>
            </a:r>
            <a:r>
              <a:rPr sz="1200" dirty="0" err="1">
                <a:latin typeface="Times New Roman"/>
                <a:cs typeface="Times New Roman"/>
              </a:rPr>
              <a:t>các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xe</a:t>
            </a:r>
            <a:r>
              <a:rPr lang="en-US" sz="1200" spc="5" dirty="0">
                <a:latin typeface="Times New Roman"/>
                <a:cs typeface="Times New Roman"/>
              </a:rPr>
              <a:t> </a:t>
            </a:r>
            <a:r>
              <a:rPr lang="en-US" sz="1200" spc="5" dirty="0" err="1" smtClean="0">
                <a:latin typeface="Times New Roman"/>
                <a:cs typeface="Times New Roman"/>
              </a:rPr>
              <a:t>được</a:t>
            </a:r>
            <a:r>
              <a:rPr lang="en-US" sz="1200" spc="5" dirty="0" smtClean="0">
                <a:latin typeface="Times New Roman"/>
                <a:cs typeface="Times New Roman"/>
              </a:rPr>
              <a:t> </a:t>
            </a:r>
            <a:r>
              <a:rPr lang="en-US" sz="1200" spc="5" dirty="0" err="1" smtClean="0">
                <a:latin typeface="Times New Roman"/>
                <a:cs typeface="Times New Roman"/>
              </a:rPr>
              <a:t>ưu</a:t>
            </a:r>
            <a:r>
              <a:rPr lang="en-US"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10" dirty="0">
                <a:latin typeface="Times New Roman"/>
                <a:cs typeface="Times New Roman"/>
              </a:rPr>
              <a:t>Luật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 err="1">
                <a:latin typeface="Times New Roman"/>
                <a:cs typeface="Times New Roman"/>
              </a:rPr>
              <a:t>trọng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toàn bộ (cả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và hàng) </a:t>
            </a:r>
            <a:r>
              <a:rPr sz="1200" spc="-5" dirty="0" err="1" smtClean="0">
                <a:latin typeface="Times New Roman"/>
                <a:cs typeface="Times New Roman"/>
              </a:rPr>
              <a:t>phân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bố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trên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một trục </a:t>
            </a:r>
            <a:r>
              <a:rPr sz="1200" spc="-5" dirty="0">
                <a:latin typeface="Times New Roman"/>
                <a:cs typeface="Times New Roman"/>
              </a:rPr>
              <a:t>bất </a:t>
            </a:r>
            <a:r>
              <a:rPr sz="1200" spc="10" dirty="0">
                <a:latin typeface="Times New Roman"/>
                <a:cs typeface="Times New Roman"/>
              </a:rPr>
              <a:t>kỳ </a:t>
            </a:r>
            <a:r>
              <a:rPr sz="1200" dirty="0">
                <a:latin typeface="Times New Roman"/>
                <a:cs typeface="Times New Roman"/>
              </a:rPr>
              <a:t>của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quá trị </a:t>
            </a:r>
            <a:r>
              <a:rPr sz="1200" spc="-5" dirty="0">
                <a:latin typeface="Times New Roman"/>
                <a:cs typeface="Times New Roman"/>
              </a:rPr>
              <a:t>số ghi </a:t>
            </a:r>
            <a:r>
              <a:rPr sz="1200" dirty="0">
                <a:latin typeface="Times New Roman"/>
                <a:cs typeface="Times New Roman"/>
              </a:rPr>
              <a:t>trên biển tính bằng tấn đi</a:t>
            </a:r>
            <a:r>
              <a:rPr sz="1200" spc="-2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qua.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47952" y="2681604"/>
            <a:ext cx="5606415" cy="1266825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80"/>
              </a:spcBef>
            </a:pPr>
            <a:r>
              <a:rPr sz="1200" dirty="0">
                <a:latin typeface="Times New Roman"/>
                <a:cs typeface="Times New Roman"/>
              </a:rPr>
              <a:t>P.116</a:t>
            </a:r>
          </a:p>
          <a:p>
            <a:pPr marL="469265" algn="just">
              <a:lnSpc>
                <a:spcPct val="100000"/>
              </a:lnSpc>
              <a:spcBef>
                <a:spcPts val="785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P.117 </a:t>
            </a:r>
            <a:r>
              <a:rPr sz="1200" b="1" i="1" dirty="0">
                <a:latin typeface="Times New Roman"/>
                <a:cs typeface="Times New Roman"/>
              </a:rPr>
              <a:t>“Hạn </a:t>
            </a:r>
            <a:r>
              <a:rPr sz="1200" b="1" i="1" spc="-5" dirty="0">
                <a:latin typeface="Times New Roman"/>
                <a:cs typeface="Times New Roman"/>
              </a:rPr>
              <a:t>chế chiều</a:t>
            </a:r>
            <a:r>
              <a:rPr sz="1200" b="1" i="1" spc="1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cao”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0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Biển có </a:t>
            </a:r>
            <a:r>
              <a:rPr sz="1200" dirty="0">
                <a:latin typeface="Times New Roman"/>
                <a:cs typeface="Times New Roman"/>
              </a:rPr>
              <a:t>hiệu lực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dirty="0" err="1">
                <a:latin typeface="Times New Roman"/>
                <a:cs typeface="Times New Roman"/>
              </a:rPr>
              <a:t>loại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đi </a:t>
            </a:r>
            <a:r>
              <a:rPr sz="1200" spc="-5" dirty="0">
                <a:latin typeface="Times New Roman"/>
                <a:cs typeface="Times New Roman"/>
              </a:rPr>
              <a:t>qua, </a:t>
            </a:r>
            <a:r>
              <a:rPr sz="1200" dirty="0">
                <a:latin typeface="Times New Roman"/>
                <a:cs typeface="Times New Roman"/>
              </a:rPr>
              <a:t>kể </a:t>
            </a:r>
            <a:r>
              <a:rPr sz="1200" spc="-5" dirty="0" err="1">
                <a:latin typeface="Times New Roman"/>
                <a:cs typeface="Times New Roman"/>
              </a:rPr>
              <a:t>cả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các</a:t>
            </a:r>
            <a:r>
              <a:rPr lang="en-US" sz="1200" spc="-80" dirty="0">
                <a:latin typeface="Times New Roman"/>
                <a:cs typeface="Times New Roman"/>
              </a:rPr>
              <a:t> </a:t>
            </a:r>
            <a:r>
              <a:rPr lang="en-US" sz="1200" spc="-80" dirty="0" err="1" smtClean="0">
                <a:latin typeface="Times New Roman"/>
                <a:cs typeface="Times New Roman"/>
              </a:rPr>
              <a:t>xe</a:t>
            </a:r>
            <a:r>
              <a:rPr lang="en-US" sz="1200" spc="-80" dirty="0" smtClean="0">
                <a:latin typeface="Times New Roman"/>
                <a:cs typeface="Times New Roman"/>
              </a:rPr>
              <a:t> </a:t>
            </a:r>
            <a:r>
              <a:rPr lang="en-US" sz="1200" spc="-80" dirty="0" err="1" smtClean="0">
                <a:latin typeface="Times New Roman"/>
                <a:cs typeface="Times New Roman"/>
              </a:rPr>
              <a:t>được</a:t>
            </a:r>
            <a:r>
              <a:rPr lang="en-US" sz="1200" spc="-80" dirty="0" smtClean="0">
                <a:latin typeface="Times New Roman"/>
                <a:cs typeface="Times New Roman"/>
              </a:rPr>
              <a:t> </a:t>
            </a:r>
            <a:r>
              <a:rPr lang="en-US" sz="1200" spc="-80" dirty="0" err="1" smtClean="0">
                <a:latin typeface="Times New Roman"/>
                <a:cs typeface="Times New Roman"/>
              </a:rPr>
              <a:t>ưu</a:t>
            </a:r>
            <a:r>
              <a:rPr lang="en-US"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" dirty="0">
                <a:latin typeface="Times New Roman"/>
                <a:cs typeface="Times New Roman"/>
              </a:rPr>
              <a:t>Luật </a:t>
            </a:r>
            <a:r>
              <a:rPr sz="1200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chiều </a:t>
            </a:r>
            <a:r>
              <a:rPr sz="1200" spc="-5" dirty="0">
                <a:latin typeface="Times New Roman"/>
                <a:cs typeface="Times New Roman"/>
              </a:rPr>
              <a:t>cao </a:t>
            </a:r>
            <a:r>
              <a:rPr sz="1200" dirty="0">
                <a:latin typeface="Times New Roman"/>
                <a:cs typeface="Times New Roman"/>
              </a:rPr>
              <a:t>(tính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>
                <a:latin typeface="Times New Roman"/>
                <a:cs typeface="Times New Roman"/>
              </a:rPr>
              <a:t>điểm cao </a:t>
            </a:r>
            <a:r>
              <a:rPr sz="1200" spc="-5" dirty="0">
                <a:latin typeface="Times New Roman"/>
                <a:cs typeface="Times New Roman"/>
              </a:rPr>
              <a:t>nhất </a:t>
            </a:r>
            <a:r>
              <a:rPr sz="1200" spc="-5" dirty="0" err="1">
                <a:latin typeface="Times New Roman"/>
                <a:cs typeface="Times New Roman"/>
              </a:rPr>
              <a:t>cả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xe</a:t>
            </a:r>
            <a:r>
              <a:rPr lang="en-US" sz="1200" spc="5" dirty="0">
                <a:latin typeface="Times New Roman"/>
                <a:cs typeface="Times New Roman"/>
              </a:rPr>
              <a:t> </a:t>
            </a:r>
            <a:r>
              <a:rPr lang="en-US" sz="1200" spc="5" dirty="0" err="1" smtClean="0">
                <a:latin typeface="Times New Roman"/>
                <a:cs typeface="Times New Roman"/>
              </a:rPr>
              <a:t>và</a:t>
            </a:r>
            <a:r>
              <a:rPr lang="en-US"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hàng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hóa)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quá trị </a:t>
            </a:r>
            <a:r>
              <a:rPr sz="1200" spc="-5" dirty="0">
                <a:latin typeface="Times New Roman"/>
                <a:cs typeface="Times New Roman"/>
              </a:rPr>
              <a:t>số ghi trên </a:t>
            </a:r>
            <a:r>
              <a:rPr sz="1200" dirty="0">
                <a:latin typeface="Times New Roman"/>
                <a:cs typeface="Times New Roman"/>
              </a:rPr>
              <a:t>biển tính bằng mét đi</a:t>
            </a:r>
            <a:r>
              <a:rPr sz="1200" spc="-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qua.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47952" y="5146928"/>
            <a:ext cx="5608955" cy="126492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65"/>
              </a:spcBef>
            </a:pPr>
            <a:r>
              <a:rPr sz="1200" dirty="0">
                <a:latin typeface="Times New Roman"/>
                <a:cs typeface="Times New Roman"/>
              </a:rPr>
              <a:t>P.117</a:t>
            </a:r>
          </a:p>
          <a:p>
            <a:pPr marL="469265" algn="just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P.118 </a:t>
            </a:r>
            <a:r>
              <a:rPr sz="1200" b="1" i="1" dirty="0">
                <a:latin typeface="Times New Roman"/>
                <a:cs typeface="Times New Roman"/>
              </a:rPr>
              <a:t>“Hạn </a:t>
            </a:r>
            <a:r>
              <a:rPr sz="1200" b="1" i="1" spc="-5" dirty="0">
                <a:latin typeface="Times New Roman"/>
                <a:cs typeface="Times New Roman"/>
              </a:rPr>
              <a:t>chế chiều</a:t>
            </a:r>
            <a:r>
              <a:rPr sz="1200" b="1" i="1" spc="-4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ngang”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000"/>
              </a:lnSpc>
              <a:spcBef>
                <a:spcPts val="585"/>
              </a:spcBef>
            </a:pPr>
            <a:r>
              <a:rPr sz="1200" spc="-5" dirty="0">
                <a:latin typeface="Times New Roman"/>
                <a:cs typeface="Times New Roman"/>
              </a:rPr>
              <a:t>Biển có </a:t>
            </a:r>
            <a:r>
              <a:rPr sz="1200" dirty="0">
                <a:latin typeface="Times New Roman"/>
                <a:cs typeface="Times New Roman"/>
              </a:rPr>
              <a:t>hiệu lực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dirty="0" err="1">
                <a:latin typeface="Times New Roman"/>
                <a:cs typeface="Times New Roman"/>
              </a:rPr>
              <a:t>loại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kể </a:t>
            </a:r>
            <a:r>
              <a:rPr sz="1200" spc="-5" dirty="0">
                <a:latin typeface="Times New Roman"/>
                <a:cs typeface="Times New Roman"/>
              </a:rPr>
              <a:t>cả </a:t>
            </a:r>
            <a:r>
              <a:rPr sz="1200" dirty="0" err="1">
                <a:latin typeface="Times New Roman"/>
                <a:cs typeface="Times New Roman"/>
              </a:rPr>
              <a:t>các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xe</a:t>
            </a:r>
            <a:r>
              <a:rPr lang="en-US" sz="1200" spc="5" dirty="0">
                <a:latin typeface="Times New Roman"/>
                <a:cs typeface="Times New Roman"/>
              </a:rPr>
              <a:t> </a:t>
            </a:r>
            <a:r>
              <a:rPr lang="en-US" sz="1200" spc="5" dirty="0" err="1" smtClean="0">
                <a:latin typeface="Times New Roman"/>
                <a:cs typeface="Times New Roman"/>
              </a:rPr>
              <a:t>được</a:t>
            </a:r>
            <a:r>
              <a:rPr lang="en-US" sz="1200" spc="5" dirty="0" smtClean="0">
                <a:latin typeface="Times New Roman"/>
                <a:cs typeface="Times New Roman"/>
              </a:rPr>
              <a:t> </a:t>
            </a:r>
            <a:r>
              <a:rPr lang="en-US" sz="1200" spc="5" dirty="0" err="1" smtClean="0">
                <a:latin typeface="Times New Roman"/>
                <a:cs typeface="Times New Roman"/>
              </a:rPr>
              <a:t>ưu</a:t>
            </a:r>
            <a:r>
              <a:rPr lang="en-US"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10" dirty="0">
                <a:latin typeface="Times New Roman"/>
                <a:cs typeface="Times New Roman"/>
              </a:rPr>
              <a:t>Luật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có chiều </a:t>
            </a:r>
            <a:r>
              <a:rPr sz="1200" dirty="0">
                <a:latin typeface="Times New Roman"/>
                <a:cs typeface="Times New Roman"/>
              </a:rPr>
              <a:t>ngang (cả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và hàng </a:t>
            </a:r>
            <a:r>
              <a:rPr sz="1200" spc="-5" dirty="0">
                <a:latin typeface="Times New Roman"/>
                <a:cs typeface="Times New Roman"/>
              </a:rPr>
              <a:t>hóa)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quá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trị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số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ghi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biển tính bằng mét đi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qua.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47952" y="7610093"/>
            <a:ext cx="5606415" cy="134112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65"/>
              </a:spcBef>
            </a:pPr>
            <a:r>
              <a:rPr sz="1200" dirty="0">
                <a:latin typeface="Times New Roman"/>
                <a:cs typeface="Times New Roman"/>
              </a:rPr>
              <a:t>P.118</a:t>
            </a:r>
          </a:p>
          <a:p>
            <a:pPr marL="469265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P.119 </a:t>
            </a:r>
            <a:r>
              <a:rPr sz="1200" b="1" i="1" dirty="0">
                <a:latin typeface="Times New Roman"/>
                <a:cs typeface="Times New Roman"/>
              </a:rPr>
              <a:t>“Hạn </a:t>
            </a:r>
            <a:r>
              <a:rPr sz="1200" b="1" i="1" spc="-5" dirty="0">
                <a:latin typeface="Times New Roman"/>
                <a:cs typeface="Times New Roman"/>
              </a:rPr>
              <a:t>chế chiều </a:t>
            </a:r>
            <a:r>
              <a:rPr sz="1200" b="1" i="1" dirty="0">
                <a:latin typeface="Times New Roman"/>
                <a:cs typeface="Times New Roman"/>
              </a:rPr>
              <a:t>dài ô</a:t>
            </a:r>
            <a:r>
              <a:rPr sz="1200" b="1" i="1" spc="1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tô”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000"/>
              </a:lnSpc>
              <a:spcBef>
                <a:spcPts val="590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spc="-5" dirty="0" err="1">
                <a:latin typeface="Times New Roman"/>
                <a:cs typeface="Times New Roman"/>
              </a:rPr>
              <a:t>báo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các 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(cơ giới </a:t>
            </a:r>
            <a:r>
              <a:rPr sz="1200" dirty="0">
                <a:latin typeface="Times New Roman"/>
                <a:cs typeface="Times New Roman"/>
              </a:rPr>
              <a:t>và thô </a:t>
            </a:r>
            <a:r>
              <a:rPr sz="1200" spc="-5" dirty="0">
                <a:latin typeface="Times New Roman"/>
                <a:cs typeface="Times New Roman"/>
              </a:rPr>
              <a:t>sơ), </a:t>
            </a:r>
            <a:r>
              <a:rPr sz="1200" dirty="0">
                <a:latin typeface="Times New Roman"/>
                <a:cs typeface="Times New Roman"/>
              </a:rPr>
              <a:t>kể </a:t>
            </a:r>
            <a:r>
              <a:rPr sz="1200" spc="-5" dirty="0">
                <a:latin typeface="Times New Roman"/>
                <a:cs typeface="Times New Roman"/>
              </a:rPr>
              <a:t>cả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lang="en-US" sz="1200" spc="-80" dirty="0">
                <a:latin typeface="Times New Roman"/>
                <a:cs typeface="Times New Roman"/>
              </a:rPr>
              <a:t> </a:t>
            </a:r>
            <a:r>
              <a:rPr lang="en-US" sz="1200" spc="-80" dirty="0" err="1" smtClean="0">
                <a:latin typeface="Times New Roman"/>
                <a:cs typeface="Times New Roman"/>
              </a:rPr>
              <a:t>ưu</a:t>
            </a:r>
            <a:r>
              <a:rPr lang="en-US" sz="1200" spc="-80" dirty="0" smtClean="0">
                <a:latin typeface="Times New Roman"/>
                <a:cs typeface="Times New Roman"/>
              </a:rPr>
              <a:t> </a:t>
            </a:r>
            <a:r>
              <a:rPr lang="en-US" sz="1200" spc="-80" dirty="0" err="1" smtClean="0">
                <a:latin typeface="Times New Roman"/>
                <a:cs typeface="Times New Roman"/>
              </a:rPr>
              <a:t>tiên</a:t>
            </a:r>
            <a:r>
              <a:rPr lang="en-US" sz="1200" spc="-80" dirty="0" smtClean="0">
                <a:latin typeface="Times New Roman"/>
                <a:cs typeface="Times New Roman"/>
              </a:rPr>
              <a:t> </a:t>
            </a:r>
            <a:r>
              <a:rPr lang="en-US" sz="1200" spc="-80" dirty="0" err="1" smtClean="0">
                <a:latin typeface="Times New Roman"/>
                <a:cs typeface="Times New Roman"/>
              </a:rPr>
              <a:t>theo</a:t>
            </a:r>
            <a:r>
              <a:rPr lang="en-US"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Luật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bộ,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độ </a:t>
            </a:r>
            <a:r>
              <a:rPr sz="1200" spc="-5" dirty="0">
                <a:latin typeface="Times New Roman"/>
                <a:cs typeface="Times New Roman"/>
              </a:rPr>
              <a:t>dài toàn </a:t>
            </a:r>
            <a:r>
              <a:rPr sz="1200" dirty="0">
                <a:latin typeface="Times New Roman"/>
                <a:cs typeface="Times New Roman"/>
              </a:rPr>
              <a:t>bộ (cả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và hàng)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quá trị </a:t>
            </a:r>
            <a:r>
              <a:rPr sz="1200" spc="5" dirty="0">
                <a:latin typeface="Times New Roman"/>
                <a:cs typeface="Times New Roman"/>
              </a:rPr>
              <a:t>số </a:t>
            </a:r>
            <a:r>
              <a:rPr sz="1200" spc="-5" dirty="0">
                <a:latin typeface="Times New Roman"/>
                <a:cs typeface="Times New Roman"/>
              </a:rPr>
              <a:t>ghi</a:t>
            </a:r>
            <a:r>
              <a:rPr sz="1200" spc="-1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trên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200" dirty="0">
                <a:latin typeface="Times New Roman"/>
                <a:cs typeface="Times New Roman"/>
              </a:rPr>
              <a:t>biển tính </a:t>
            </a:r>
            <a:r>
              <a:rPr sz="1200" spc="-5" dirty="0">
                <a:latin typeface="Times New Roman"/>
                <a:cs typeface="Times New Roman"/>
              </a:rPr>
              <a:t>bằng </a:t>
            </a:r>
            <a:r>
              <a:rPr sz="1200" dirty="0">
                <a:latin typeface="Times New Roman"/>
                <a:cs typeface="Times New Roman"/>
              </a:rPr>
              <a:t>mét đi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qua.</a:t>
            </a:r>
          </a:p>
        </p:txBody>
      </p:sp>
      <p:sp>
        <p:nvSpPr>
          <p:cNvPr id="6" name="object 6"/>
          <p:cNvSpPr/>
          <p:nvPr/>
        </p:nvSpPr>
        <p:spPr>
          <a:xfrm>
            <a:off x="3498215" y="1581911"/>
            <a:ext cx="1123950" cy="11233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498215" y="4043933"/>
            <a:ext cx="1123950" cy="11239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498215" y="6506590"/>
            <a:ext cx="1123950" cy="11239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52</a:t>
            </a:fld>
            <a:endParaRPr spc="-35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2005329"/>
            <a:ext cx="5607685" cy="1259205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45"/>
              </a:spcBef>
            </a:pPr>
            <a:r>
              <a:rPr sz="12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P.119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265" algn="just">
              <a:lnSpc>
                <a:spcPct val="100000"/>
              </a:lnSpc>
              <a:spcBef>
                <a:spcPts val="74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P.120 </a:t>
            </a:r>
            <a:r>
              <a:rPr sz="1200" b="1" i="1" dirty="0">
                <a:latin typeface="Times New Roman"/>
                <a:cs typeface="Times New Roman"/>
              </a:rPr>
              <a:t>“Hạn </a:t>
            </a:r>
            <a:r>
              <a:rPr sz="1200" b="1" i="1" spc="-5" dirty="0">
                <a:latin typeface="Times New Roman"/>
                <a:cs typeface="Times New Roman"/>
              </a:rPr>
              <a:t>chế chiều </a:t>
            </a:r>
            <a:r>
              <a:rPr sz="1200" b="1" i="1" dirty="0">
                <a:latin typeface="Times New Roman"/>
                <a:cs typeface="Times New Roman"/>
              </a:rPr>
              <a:t>dài ô tô kéo</a:t>
            </a:r>
            <a:r>
              <a:rPr sz="1200" b="1" i="1" spc="1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moóc”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10500"/>
              </a:lnSpc>
              <a:spcBef>
                <a:spcPts val="570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spc="-5" dirty="0" err="1">
                <a:latin typeface="Times New Roman"/>
                <a:cs typeface="Times New Roman"/>
              </a:rPr>
              <a:t>báo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cấm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 err="1">
                <a:latin typeface="Times New Roman"/>
                <a:cs typeface="Times New Roman"/>
              </a:rPr>
              <a:t>loại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kéo </a:t>
            </a:r>
            <a:r>
              <a:rPr sz="1200" dirty="0">
                <a:latin typeface="Times New Roman"/>
                <a:cs typeface="Times New Roman"/>
              </a:rPr>
              <a:t>theo rơ moóc kể </a:t>
            </a:r>
            <a:r>
              <a:rPr sz="1200" spc="-5" dirty="0">
                <a:latin typeface="Times New Roman"/>
                <a:cs typeface="Times New Roman"/>
              </a:rPr>
              <a:t>cả </a:t>
            </a:r>
            <a:r>
              <a:rPr sz="1200" spc="-355" dirty="0">
                <a:latin typeface="Times New Roman"/>
                <a:cs typeface="Times New Roman"/>
              </a:rPr>
              <a:t>ô 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tô </a:t>
            </a:r>
            <a:r>
              <a:rPr sz="1200" spc="-5" dirty="0">
                <a:latin typeface="Times New Roman"/>
                <a:cs typeface="Times New Roman"/>
              </a:rPr>
              <a:t>sơ </a:t>
            </a:r>
            <a:r>
              <a:rPr sz="1200" dirty="0">
                <a:latin typeface="Times New Roman"/>
                <a:cs typeface="Times New Roman"/>
              </a:rPr>
              <a:t>mi rơ moóc và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lang="vi-VN" sz="1200" spc="-170" dirty="0" smtClean="0">
                <a:latin typeface="Times New Roman"/>
                <a:cs typeface="Times New Roman"/>
              </a:rPr>
              <a:t>ư</a:t>
            </a:r>
            <a:r>
              <a:rPr sz="1200" spc="-170" dirty="0" smtClean="0">
                <a:latin typeface="Times New Roman"/>
                <a:cs typeface="Times New Roman"/>
              </a:rPr>
              <a:t>u </a:t>
            </a:r>
            <a:r>
              <a:rPr sz="1200" spc="-5" dirty="0">
                <a:latin typeface="Times New Roman"/>
                <a:cs typeface="Times New Roman"/>
              </a:rPr>
              <a:t>tiên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" dirty="0">
                <a:latin typeface="Times New Roman"/>
                <a:cs typeface="Times New Roman"/>
              </a:rPr>
              <a:t>Luật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kéo theo rơ </a:t>
            </a:r>
            <a:r>
              <a:rPr sz="1200" spc="-165" dirty="0">
                <a:latin typeface="Times New Roman"/>
                <a:cs typeface="Times New Roman"/>
              </a:rPr>
              <a:t>moóc 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độ </a:t>
            </a:r>
            <a:r>
              <a:rPr sz="1200" spc="-5" dirty="0">
                <a:latin typeface="Times New Roman"/>
                <a:cs typeface="Times New Roman"/>
              </a:rPr>
              <a:t>dài </a:t>
            </a:r>
            <a:r>
              <a:rPr sz="1200" dirty="0">
                <a:latin typeface="Times New Roman"/>
                <a:cs typeface="Times New Roman"/>
              </a:rPr>
              <a:t>toàn bộ (cả xe, rơ moóc và </a:t>
            </a:r>
            <a:r>
              <a:rPr sz="1200" spc="-5" dirty="0">
                <a:latin typeface="Times New Roman"/>
                <a:cs typeface="Times New Roman"/>
              </a:rPr>
              <a:t>hàng)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quá trị </a:t>
            </a:r>
            <a:r>
              <a:rPr sz="1200" spc="-5" dirty="0">
                <a:latin typeface="Times New Roman"/>
                <a:cs typeface="Times New Roman"/>
              </a:rPr>
              <a:t>số ghi trên </a:t>
            </a:r>
            <a:r>
              <a:rPr sz="1200" dirty="0">
                <a:latin typeface="Times New Roman"/>
                <a:cs typeface="Times New Roman"/>
              </a:rPr>
              <a:t>biển đi</a:t>
            </a:r>
            <a:r>
              <a:rPr sz="1200" spc="-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qua.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47952" y="4462145"/>
            <a:ext cx="5604510" cy="1341120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870"/>
              </a:spcBef>
            </a:pPr>
            <a:r>
              <a:rPr sz="1200" dirty="0">
                <a:latin typeface="Times New Roman"/>
                <a:cs typeface="Times New Roman"/>
              </a:rPr>
              <a:t>P.120</a:t>
            </a:r>
          </a:p>
          <a:p>
            <a:pPr marL="469265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P.121 </a:t>
            </a:r>
            <a:r>
              <a:rPr sz="1200" b="1" i="1" dirty="0">
                <a:latin typeface="Times New Roman"/>
                <a:cs typeface="Times New Roman"/>
              </a:rPr>
              <a:t>“Cự ly </a:t>
            </a:r>
            <a:r>
              <a:rPr sz="1200" b="1" i="1" spc="-5" dirty="0">
                <a:latin typeface="Times New Roman"/>
                <a:cs typeface="Times New Roman"/>
              </a:rPr>
              <a:t>tối </a:t>
            </a:r>
            <a:r>
              <a:rPr sz="1200" b="1" i="1" dirty="0">
                <a:latin typeface="Times New Roman"/>
                <a:cs typeface="Times New Roman"/>
              </a:rPr>
              <a:t>thiểu </a:t>
            </a:r>
            <a:r>
              <a:rPr sz="1200" b="1" i="1" spc="-5" dirty="0">
                <a:latin typeface="Times New Roman"/>
                <a:cs typeface="Times New Roman"/>
              </a:rPr>
              <a:t>giữa </a:t>
            </a:r>
            <a:r>
              <a:rPr sz="1200" b="1" i="1" dirty="0">
                <a:latin typeface="Times New Roman"/>
                <a:cs typeface="Times New Roman"/>
              </a:rPr>
              <a:t>hai</a:t>
            </a:r>
            <a:r>
              <a:rPr sz="1200" b="1" i="1" spc="-1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xe”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20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phải đi </a:t>
            </a:r>
            <a:r>
              <a:rPr sz="1200" spc="-5" dirty="0">
                <a:latin typeface="Times New Roman"/>
                <a:cs typeface="Times New Roman"/>
              </a:rPr>
              <a:t>cách </a:t>
            </a:r>
            <a:r>
              <a:rPr sz="1200" dirty="0">
                <a:latin typeface="Times New Roman"/>
                <a:cs typeface="Times New Roman"/>
              </a:rPr>
              <a:t>nhau một khoảng tối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thiểu.</a:t>
            </a:r>
            <a:endParaRPr sz="1200" dirty="0">
              <a:latin typeface="Times New Roman"/>
              <a:cs typeface="Times New Roman"/>
            </a:endParaRPr>
          </a:p>
          <a:p>
            <a:pPr marL="12700" marR="5080">
              <a:lnSpc>
                <a:spcPct val="110800"/>
              </a:lnSpc>
              <a:spcBef>
                <a:spcPts val="585"/>
              </a:spcBef>
            </a:pPr>
            <a:r>
              <a:rPr sz="1200" spc="-5" dirty="0">
                <a:latin typeface="Times New Roman"/>
                <a:cs typeface="Times New Roman"/>
              </a:rPr>
              <a:t>Biển có </a:t>
            </a:r>
            <a:r>
              <a:rPr sz="1200" dirty="0">
                <a:latin typeface="Times New Roman"/>
                <a:cs typeface="Times New Roman"/>
              </a:rPr>
              <a:t>hiệu lực </a:t>
            </a:r>
            <a:r>
              <a:rPr sz="1200" spc="-5" dirty="0">
                <a:latin typeface="Times New Roman"/>
                <a:cs typeface="Times New Roman"/>
              </a:rPr>
              <a:t>cấm các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>
                <a:latin typeface="Times New Roman"/>
                <a:cs typeface="Times New Roman"/>
              </a:rPr>
              <a:t>cách </a:t>
            </a:r>
            <a:r>
              <a:rPr sz="1200" dirty="0">
                <a:latin typeface="Times New Roman"/>
                <a:cs typeface="Times New Roman"/>
              </a:rPr>
              <a:t>nhau với cự </a:t>
            </a:r>
            <a:r>
              <a:rPr sz="1200" spc="10" dirty="0">
                <a:latin typeface="Times New Roman"/>
                <a:cs typeface="Times New Roman"/>
              </a:rPr>
              <a:t>ly </a:t>
            </a:r>
            <a:r>
              <a:rPr sz="1200" dirty="0">
                <a:latin typeface="Times New Roman"/>
                <a:cs typeface="Times New Roman"/>
              </a:rPr>
              <a:t>nhỏ hơn trị </a:t>
            </a:r>
            <a:r>
              <a:rPr sz="1200" spc="-5" dirty="0">
                <a:latin typeface="Times New Roman"/>
                <a:cs typeface="Times New Roman"/>
              </a:rPr>
              <a:t>số ghi </a:t>
            </a:r>
            <a:r>
              <a:rPr sz="1200" spc="-55" dirty="0">
                <a:latin typeface="Times New Roman"/>
                <a:cs typeface="Times New Roman"/>
              </a:rPr>
              <a:t>trên  </a:t>
            </a:r>
            <a:r>
              <a:rPr sz="1200" dirty="0">
                <a:latin typeface="Times New Roman"/>
                <a:cs typeface="Times New Roman"/>
              </a:rPr>
              <a:t>biển tính bằng mét, </a:t>
            </a:r>
            <a:r>
              <a:rPr sz="1200" spc="5" dirty="0">
                <a:latin typeface="Times New Roman"/>
                <a:cs typeface="Times New Roman"/>
              </a:rPr>
              <a:t>kể </a:t>
            </a:r>
            <a:r>
              <a:rPr sz="1200" spc="-5" dirty="0">
                <a:latin typeface="Times New Roman"/>
                <a:cs typeface="Times New Roman"/>
              </a:rPr>
              <a:t>cả các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lang="en-US" sz="1200" spc="-80" dirty="0">
                <a:latin typeface="Times New Roman"/>
                <a:cs typeface="Times New Roman"/>
              </a:rPr>
              <a:t> </a:t>
            </a:r>
            <a:r>
              <a:rPr lang="en-US" sz="1200" spc="-80" dirty="0" err="1" smtClean="0">
                <a:latin typeface="Times New Roman"/>
                <a:cs typeface="Times New Roman"/>
              </a:rPr>
              <a:t>ưu</a:t>
            </a:r>
            <a:r>
              <a:rPr lang="en-US"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tiên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10" dirty="0">
                <a:latin typeface="Times New Roman"/>
                <a:cs typeface="Times New Roman"/>
              </a:rPr>
              <a:t>Luật </a:t>
            </a:r>
            <a:r>
              <a:rPr sz="1200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47952" y="7002018"/>
            <a:ext cx="4344670" cy="141541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2626360">
              <a:lnSpc>
                <a:spcPct val="100000"/>
              </a:lnSpc>
              <a:spcBef>
                <a:spcPts val="865"/>
              </a:spcBef>
            </a:pPr>
            <a:r>
              <a:rPr sz="1200" dirty="0">
                <a:latin typeface="Times New Roman"/>
                <a:cs typeface="Times New Roman"/>
              </a:rPr>
              <a:t>P.121</a:t>
            </a:r>
          </a:p>
          <a:p>
            <a:pPr marL="469265" algn="just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P.123a “Cấm </a:t>
            </a:r>
            <a:r>
              <a:rPr sz="1200" b="1" i="1" spc="-10" dirty="0">
                <a:latin typeface="Times New Roman"/>
                <a:cs typeface="Times New Roman"/>
              </a:rPr>
              <a:t>rẽ</a:t>
            </a:r>
            <a:r>
              <a:rPr sz="1200" b="1" i="1" spc="1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trái”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ts val="2180"/>
              </a:lnSpc>
              <a:spcBef>
                <a:spcPts val="175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spc="-5" dirty="0" err="1">
                <a:latin typeface="Times New Roman"/>
                <a:cs typeface="Times New Roman"/>
              </a:rPr>
              <a:t>báo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dirty="0" err="1">
                <a:latin typeface="Times New Roman"/>
                <a:cs typeface="Times New Roman"/>
              </a:rPr>
              <a:t>loại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bộ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(</a:t>
            </a:r>
            <a:r>
              <a:rPr sz="1200" dirty="0" err="1" smtClean="0">
                <a:latin typeface="Times New Roman"/>
                <a:cs typeface="Times New Roman"/>
              </a:rPr>
              <a:t>xe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cơ giới </a:t>
            </a:r>
            <a:r>
              <a:rPr sz="1200" dirty="0">
                <a:latin typeface="Times New Roman"/>
                <a:cs typeface="Times New Roman"/>
              </a:rPr>
              <a:t>và xe thô sơ) rẽ </a:t>
            </a:r>
            <a:r>
              <a:rPr sz="1200" spc="-5" dirty="0">
                <a:latin typeface="Times New Roman"/>
                <a:cs typeface="Times New Roman"/>
              </a:rPr>
              <a:t>trái, </a:t>
            </a:r>
            <a:r>
              <a:rPr sz="1200" dirty="0">
                <a:latin typeface="Times New Roman"/>
                <a:cs typeface="Times New Roman"/>
              </a:rPr>
              <a:t>trừ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lang="en-US" sz="1200" spc="-80" dirty="0">
                <a:latin typeface="Times New Roman"/>
                <a:cs typeface="Times New Roman"/>
              </a:rPr>
              <a:t> </a:t>
            </a:r>
            <a:r>
              <a:rPr lang="en-US" sz="1200" spc="-80" dirty="0" err="1" smtClean="0">
                <a:latin typeface="Times New Roman"/>
                <a:cs typeface="Times New Roman"/>
              </a:rPr>
              <a:t>ưu</a:t>
            </a:r>
            <a:r>
              <a:rPr lang="en-US"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" dirty="0">
                <a:latin typeface="Times New Roman"/>
                <a:cs typeface="Times New Roman"/>
              </a:rPr>
              <a:t>Luật </a:t>
            </a:r>
            <a:r>
              <a:rPr sz="1200" spc="-105" dirty="0">
                <a:latin typeface="Times New Roman"/>
                <a:cs typeface="Times New Roman"/>
              </a:rPr>
              <a:t>Giao 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 </a:t>
            </a: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-5" dirty="0">
                <a:latin typeface="Times New Roman"/>
                <a:cs typeface="Times New Roman"/>
              </a:rPr>
              <a:t>có giá </a:t>
            </a:r>
            <a:r>
              <a:rPr sz="1200" dirty="0">
                <a:latin typeface="Times New Roman"/>
                <a:cs typeface="Times New Roman"/>
              </a:rPr>
              <a:t>trị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spc="5" dirty="0">
                <a:latin typeface="Times New Roman"/>
                <a:cs typeface="Times New Roman"/>
              </a:rPr>
              <a:t>quay </a:t>
            </a:r>
            <a:r>
              <a:rPr sz="1200" dirty="0">
                <a:latin typeface="Times New Roman"/>
                <a:cs typeface="Times New Roman"/>
              </a:rPr>
              <a:t>đầu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828669" y="9713467"/>
            <a:ext cx="44513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P.123a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498215" y="900683"/>
            <a:ext cx="1123950" cy="11236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498215" y="3358895"/>
            <a:ext cx="1123950" cy="11236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498215" y="5897879"/>
            <a:ext cx="1123950" cy="11235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498215" y="8513064"/>
            <a:ext cx="1123950" cy="112350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53</a:t>
            </a:fld>
            <a:endParaRPr spc="-35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786130"/>
            <a:ext cx="4402455" cy="113030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469265">
              <a:lnSpc>
                <a:spcPct val="100000"/>
              </a:lnSpc>
              <a:spcBef>
                <a:spcPts val="82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P.123b “Cấm </a:t>
            </a:r>
            <a:r>
              <a:rPr sz="1200" b="1" i="1" spc="-10" dirty="0">
                <a:latin typeface="Times New Roman"/>
                <a:cs typeface="Times New Roman"/>
              </a:rPr>
              <a:t>rẽ</a:t>
            </a:r>
            <a:r>
              <a:rPr sz="1200" b="1" i="1" spc="1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phải”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ts val="2180"/>
              </a:lnSpc>
              <a:spcBef>
                <a:spcPts val="175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spc="-5" dirty="0" err="1">
                <a:latin typeface="Times New Roman"/>
                <a:cs typeface="Times New Roman"/>
              </a:rPr>
              <a:t>báo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dirty="0" err="1">
                <a:latin typeface="Times New Roman"/>
                <a:cs typeface="Times New Roman"/>
              </a:rPr>
              <a:t>loại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95" dirty="0">
                <a:latin typeface="Times New Roman"/>
                <a:cs typeface="Times New Roman"/>
              </a:rPr>
              <a:t>bộ  </a:t>
            </a:r>
            <a:r>
              <a:rPr sz="1200" dirty="0">
                <a:latin typeface="Times New Roman"/>
                <a:cs typeface="Times New Roman"/>
              </a:rPr>
              <a:t>(xe </a:t>
            </a:r>
            <a:r>
              <a:rPr sz="1200" spc="-5" dirty="0">
                <a:latin typeface="Times New Roman"/>
                <a:cs typeface="Times New Roman"/>
              </a:rPr>
              <a:t>cơ giới </a:t>
            </a:r>
            <a:r>
              <a:rPr sz="1200" dirty="0">
                <a:latin typeface="Times New Roman"/>
                <a:cs typeface="Times New Roman"/>
              </a:rPr>
              <a:t>và xe thô sơ) rẽ </a:t>
            </a:r>
            <a:r>
              <a:rPr sz="1200" spc="-5" dirty="0">
                <a:latin typeface="Times New Roman"/>
                <a:cs typeface="Times New Roman"/>
              </a:rPr>
              <a:t>phải, </a:t>
            </a:r>
            <a:r>
              <a:rPr sz="1200" dirty="0">
                <a:latin typeface="Times New Roman"/>
                <a:cs typeface="Times New Roman"/>
              </a:rPr>
              <a:t>trừ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lang="en-US" sz="1200" spc="-80" dirty="0">
                <a:latin typeface="Times New Roman"/>
                <a:cs typeface="Times New Roman"/>
              </a:rPr>
              <a:t> </a:t>
            </a:r>
            <a:r>
              <a:rPr lang="en-US" sz="1200" spc="-80" dirty="0" err="1" smtClean="0">
                <a:latin typeface="Times New Roman"/>
                <a:cs typeface="Times New Roman"/>
              </a:rPr>
              <a:t>ưu</a:t>
            </a:r>
            <a:r>
              <a:rPr lang="en-US"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" dirty="0">
                <a:latin typeface="Times New Roman"/>
                <a:cs typeface="Times New Roman"/>
              </a:rPr>
              <a:t>Luật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5" dirty="0">
                <a:latin typeface="Times New Roman"/>
                <a:cs typeface="Times New Roman"/>
              </a:rPr>
              <a:t>Giao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 </a:t>
            </a: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-5" dirty="0">
                <a:latin typeface="Times New Roman"/>
                <a:cs typeface="Times New Roman"/>
              </a:rPr>
              <a:t>có giá </a:t>
            </a:r>
            <a:r>
              <a:rPr sz="1200" dirty="0">
                <a:latin typeface="Times New Roman"/>
                <a:cs typeface="Times New Roman"/>
              </a:rPr>
              <a:t>trị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spc="5" dirty="0">
                <a:latin typeface="Times New Roman"/>
                <a:cs typeface="Times New Roman"/>
              </a:rPr>
              <a:t>quay </a:t>
            </a:r>
            <a:r>
              <a:rPr sz="1200" dirty="0">
                <a:latin typeface="Times New Roman"/>
                <a:cs typeface="Times New Roman"/>
              </a:rPr>
              <a:t>đầu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47952" y="3316351"/>
            <a:ext cx="4769485" cy="1434367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836930" algn="ctr">
              <a:lnSpc>
                <a:spcPct val="100000"/>
              </a:lnSpc>
              <a:spcBef>
                <a:spcPts val="865"/>
              </a:spcBef>
            </a:pPr>
            <a:r>
              <a:rPr sz="1200" dirty="0">
                <a:latin typeface="Times New Roman"/>
                <a:cs typeface="Times New Roman"/>
              </a:rPr>
              <a:t>P.123b</a:t>
            </a:r>
          </a:p>
          <a:p>
            <a:pPr marL="469265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P.124a “Cấm quay</a:t>
            </a:r>
            <a:r>
              <a:rPr sz="1200" b="1" i="1" spc="1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xe”</a:t>
            </a:r>
            <a:endParaRPr sz="1200" dirty="0">
              <a:latin typeface="Times New Roman"/>
              <a:cs typeface="Times New Roman"/>
            </a:endParaRPr>
          </a:p>
          <a:p>
            <a:pPr marL="12700" marR="438784" indent="456565">
              <a:lnSpc>
                <a:spcPts val="2180"/>
              </a:lnSpc>
              <a:spcBef>
                <a:spcPts val="175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spc="-5" dirty="0" err="1">
                <a:latin typeface="Times New Roman"/>
                <a:cs typeface="Times New Roman"/>
              </a:rPr>
              <a:t>báo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dirty="0" err="1">
                <a:latin typeface="Times New Roman"/>
                <a:cs typeface="Times New Roman"/>
              </a:rPr>
              <a:t>loại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bộ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quay </a:t>
            </a:r>
            <a:r>
              <a:rPr sz="1200" dirty="0">
                <a:latin typeface="Times New Roman"/>
                <a:cs typeface="Times New Roman"/>
              </a:rPr>
              <a:t>đầu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" dirty="0">
                <a:latin typeface="Times New Roman"/>
                <a:cs typeface="Times New Roman"/>
              </a:rPr>
              <a:t>kiểu </a:t>
            </a:r>
            <a:r>
              <a:rPr sz="1200" dirty="0">
                <a:latin typeface="Times New Roman"/>
                <a:cs typeface="Times New Roman"/>
              </a:rPr>
              <a:t>chữ </a:t>
            </a:r>
            <a:r>
              <a:rPr sz="1200" spc="-5" dirty="0">
                <a:latin typeface="Times New Roman"/>
                <a:cs typeface="Times New Roman"/>
              </a:rPr>
              <a:t>U, </a:t>
            </a:r>
            <a:r>
              <a:rPr sz="1200" dirty="0">
                <a:latin typeface="Times New Roman"/>
                <a:cs typeface="Times New Roman"/>
              </a:rPr>
              <a:t>trừ các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</a:t>
            </a:r>
            <a:r>
              <a:rPr lang="en-US" sz="1200" spc="-80" dirty="0" err="1" smtClean="0">
                <a:latin typeface="Times New Roman"/>
                <a:cs typeface="Times New Roman"/>
              </a:rPr>
              <a:t>c</a:t>
            </a:r>
            <a:r>
              <a:rPr lang="en-US" sz="1200" spc="-80" dirty="0" smtClean="0">
                <a:latin typeface="Times New Roman"/>
                <a:cs typeface="Times New Roman"/>
              </a:rPr>
              <a:t> </a:t>
            </a:r>
            <a:r>
              <a:rPr lang="en-US" sz="1200" spc="-80" dirty="0" err="1" smtClean="0">
                <a:latin typeface="Times New Roman"/>
                <a:cs typeface="Times New Roman"/>
              </a:rPr>
              <a:t>ưu</a:t>
            </a:r>
            <a:r>
              <a:rPr lang="en-US"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tiên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theo Luật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 </a:t>
            </a: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-5" dirty="0">
                <a:latin typeface="Times New Roman"/>
                <a:cs typeface="Times New Roman"/>
              </a:rPr>
              <a:t>có giá </a:t>
            </a:r>
            <a:r>
              <a:rPr sz="1200" dirty="0">
                <a:latin typeface="Times New Roman"/>
                <a:cs typeface="Times New Roman"/>
              </a:rPr>
              <a:t>trị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rẽ </a:t>
            </a:r>
            <a:r>
              <a:rPr sz="1200" spc="-5" dirty="0">
                <a:latin typeface="Times New Roman"/>
                <a:cs typeface="Times New Roman"/>
              </a:rPr>
              <a:t>trái </a:t>
            </a:r>
            <a:r>
              <a:rPr sz="1200" dirty="0">
                <a:latin typeface="Times New Roman"/>
                <a:cs typeface="Times New Roman"/>
              </a:rPr>
              <a:t>để </a:t>
            </a:r>
            <a:r>
              <a:rPr sz="1200" spc="-5" dirty="0">
                <a:latin typeface="Times New Roman"/>
                <a:cs typeface="Times New Roman"/>
              </a:rPr>
              <a:t>sang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135" dirty="0" smtClean="0">
                <a:latin typeface="Times New Roman"/>
                <a:cs typeface="Times New Roman"/>
              </a:rPr>
              <a:t> </a:t>
            </a:r>
            <a:r>
              <a:rPr sz="1200" spc="-120" dirty="0">
                <a:latin typeface="Times New Roman"/>
                <a:cs typeface="Times New Roman"/>
              </a:rPr>
              <a:t>khác.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7952" y="5934836"/>
            <a:ext cx="5607050" cy="105918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40"/>
              </a:spcBef>
            </a:pPr>
            <a:r>
              <a:rPr sz="1200" dirty="0">
                <a:latin typeface="Times New Roman"/>
                <a:cs typeface="Times New Roman"/>
              </a:rPr>
              <a:t>P.124a</a:t>
            </a:r>
          </a:p>
          <a:p>
            <a:pPr marL="469265">
              <a:lnSpc>
                <a:spcPct val="100000"/>
              </a:lnSpc>
              <a:spcBef>
                <a:spcPts val="745"/>
              </a:spcBef>
            </a:pPr>
            <a:r>
              <a:rPr sz="1200" dirty="0">
                <a:latin typeface="Times New Roman"/>
                <a:cs typeface="Times New Roman"/>
              </a:rPr>
              <a:t>- </a:t>
            </a: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P.124b “Cấm </a:t>
            </a:r>
            <a:r>
              <a:rPr sz="1200" b="1" i="1" dirty="0">
                <a:latin typeface="Times New Roman"/>
                <a:cs typeface="Times New Roman"/>
              </a:rPr>
              <a:t>ô tô quay đầu</a:t>
            </a:r>
            <a:r>
              <a:rPr sz="1200" b="1" i="1" spc="-5" dirty="0">
                <a:latin typeface="Times New Roman"/>
                <a:cs typeface="Times New Roman"/>
              </a:rPr>
              <a:t> xe”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2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 err="1">
                <a:latin typeface="Times New Roman"/>
                <a:cs typeface="Times New Roman"/>
              </a:rPr>
              <a:t>báo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và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mô tô 3 </a:t>
            </a:r>
            <a:r>
              <a:rPr sz="1200" spc="-5" dirty="0">
                <a:latin typeface="Times New Roman"/>
                <a:cs typeface="Times New Roman"/>
              </a:rPr>
              <a:t>bánh </a:t>
            </a:r>
            <a:r>
              <a:rPr sz="1200" dirty="0">
                <a:latin typeface="Times New Roman"/>
                <a:cs typeface="Times New Roman"/>
              </a:rPr>
              <a:t>quay </a:t>
            </a:r>
            <a:r>
              <a:rPr sz="1200" spc="-5" dirty="0">
                <a:latin typeface="Times New Roman"/>
                <a:cs typeface="Times New Roman"/>
              </a:rPr>
              <a:t>đầu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theo kiểu chữ </a:t>
            </a:r>
            <a:r>
              <a:rPr sz="1200" spc="-5" dirty="0">
                <a:latin typeface="Times New Roman"/>
                <a:cs typeface="Times New Roman"/>
              </a:rPr>
              <a:t>U, </a:t>
            </a:r>
            <a:r>
              <a:rPr sz="1200" spc="-65" dirty="0">
                <a:latin typeface="Times New Roman"/>
                <a:cs typeface="Times New Roman"/>
              </a:rPr>
              <a:t>trừ 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lang="en-US" sz="1200" spc="-80" dirty="0">
                <a:latin typeface="Times New Roman"/>
                <a:cs typeface="Times New Roman"/>
              </a:rPr>
              <a:t> </a:t>
            </a:r>
            <a:r>
              <a:rPr lang="en-US" sz="1200" spc="-80" dirty="0" err="1" smtClean="0">
                <a:latin typeface="Times New Roman"/>
                <a:cs typeface="Times New Roman"/>
              </a:rPr>
              <a:t>ưu</a:t>
            </a:r>
            <a:r>
              <a:rPr lang="en-US"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tiên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theo Luật </a:t>
            </a:r>
            <a:r>
              <a:rPr sz="1200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9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47952" y="8190738"/>
            <a:ext cx="5396230" cy="1065530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209550" algn="ctr">
              <a:lnSpc>
                <a:spcPct val="100000"/>
              </a:lnSpc>
              <a:spcBef>
                <a:spcPts val="880"/>
              </a:spcBef>
            </a:pPr>
            <a:r>
              <a:rPr sz="1200" dirty="0">
                <a:latin typeface="Times New Roman"/>
                <a:cs typeface="Times New Roman"/>
              </a:rPr>
              <a:t>P.124b</a:t>
            </a:r>
          </a:p>
          <a:p>
            <a:pPr marL="469265">
              <a:lnSpc>
                <a:spcPct val="100000"/>
              </a:lnSpc>
              <a:spcBef>
                <a:spcPts val="78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số P.124c “Cấm </a:t>
            </a:r>
            <a:r>
              <a:rPr sz="1200" b="1" i="1" spc="-5" dirty="0">
                <a:latin typeface="Times New Roman"/>
                <a:cs typeface="Times New Roman"/>
              </a:rPr>
              <a:t>rẽ </a:t>
            </a:r>
            <a:r>
              <a:rPr sz="1200" b="1" i="1" dirty="0">
                <a:latin typeface="Times New Roman"/>
                <a:cs typeface="Times New Roman"/>
              </a:rPr>
              <a:t>trái </a:t>
            </a:r>
            <a:r>
              <a:rPr sz="1200" b="1" i="1" spc="-5" dirty="0">
                <a:latin typeface="Times New Roman"/>
                <a:cs typeface="Times New Roman"/>
              </a:rPr>
              <a:t>và </a:t>
            </a:r>
            <a:r>
              <a:rPr sz="1200" b="1" i="1" dirty="0">
                <a:latin typeface="Times New Roman"/>
                <a:cs typeface="Times New Roman"/>
              </a:rPr>
              <a:t>quay đầu</a:t>
            </a:r>
            <a:r>
              <a:rPr sz="1200" b="1" i="1" spc="-3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xe”.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0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Biển báo cấm </a:t>
            </a:r>
            <a:r>
              <a:rPr sz="1200" dirty="0">
                <a:latin typeface="Times New Roman"/>
                <a:cs typeface="Times New Roman"/>
              </a:rPr>
              <a:t>các 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rẽ trái </a:t>
            </a:r>
            <a:r>
              <a:rPr sz="1200" dirty="0">
                <a:latin typeface="Times New Roman"/>
                <a:cs typeface="Times New Roman"/>
              </a:rPr>
              <a:t>đồng thời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quay đầu, trừ các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lang="vi-VN" sz="1200" spc="-80" dirty="0">
                <a:latin typeface="Times New Roman"/>
                <a:cs typeface="Times New Roman"/>
              </a:rPr>
              <a:t>được ưu </a:t>
            </a:r>
            <a:r>
              <a:rPr lang="vi-VN" sz="1200" dirty="0">
                <a:latin typeface="Times New Roman"/>
                <a:cs typeface="Times New Roman"/>
              </a:rPr>
              <a:t>tiên </a:t>
            </a:r>
            <a:r>
              <a:rPr sz="1200" dirty="0" err="1" smtClean="0">
                <a:latin typeface="Times New Roman"/>
                <a:cs typeface="Times New Roman"/>
              </a:rPr>
              <a:t>theo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Luật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2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</p:txBody>
      </p:sp>
      <p:sp>
        <p:nvSpPr>
          <p:cNvPr id="6" name="object 6"/>
          <p:cNvSpPr/>
          <p:nvPr/>
        </p:nvSpPr>
        <p:spPr>
          <a:xfrm>
            <a:off x="3498215" y="2212847"/>
            <a:ext cx="1123950" cy="1123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679064" y="4828031"/>
            <a:ext cx="1123950" cy="11239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355465" y="4885181"/>
            <a:ext cx="1063857" cy="105849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688589" y="7089647"/>
            <a:ext cx="1123950" cy="112344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364990" y="7146289"/>
            <a:ext cx="1062649" cy="10668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54</a:t>
            </a:fld>
            <a:endParaRPr spc="-35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1950465"/>
            <a:ext cx="5602605" cy="106362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461009" algn="ctr">
              <a:lnSpc>
                <a:spcPct val="100000"/>
              </a:lnSpc>
              <a:spcBef>
                <a:spcPts val="865"/>
              </a:spcBef>
            </a:pPr>
            <a:r>
              <a:rPr sz="1200" dirty="0">
                <a:latin typeface="Times New Roman"/>
                <a:cs typeface="Times New Roman"/>
              </a:rPr>
              <a:t>P.124c</a:t>
            </a:r>
          </a:p>
          <a:p>
            <a:pPr marL="469265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số P.124d </a:t>
            </a:r>
            <a:r>
              <a:rPr sz="1200" b="1" i="1" spc="-5" dirty="0">
                <a:latin typeface="Times New Roman"/>
                <a:cs typeface="Times New Roman"/>
              </a:rPr>
              <a:t>“Cấm rẽ </a:t>
            </a:r>
            <a:r>
              <a:rPr sz="1200" b="1" i="1" dirty="0">
                <a:latin typeface="Times New Roman"/>
                <a:cs typeface="Times New Roman"/>
              </a:rPr>
              <a:t>phải và quay đầu</a:t>
            </a:r>
            <a:r>
              <a:rPr sz="1200" b="1" i="1" spc="-1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xe”.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1000"/>
              </a:lnSpc>
              <a:spcBef>
                <a:spcPts val="560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>
                <a:latin typeface="Times New Roman"/>
                <a:cs typeface="Times New Roman"/>
              </a:rPr>
              <a:t>báo cấm các 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rẽ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spc="5" dirty="0">
                <a:latin typeface="Times New Roman"/>
                <a:cs typeface="Times New Roman"/>
              </a:rPr>
              <a:t>đồng </a:t>
            </a:r>
            <a:r>
              <a:rPr sz="1200" dirty="0">
                <a:latin typeface="Times New Roman"/>
                <a:cs typeface="Times New Roman"/>
              </a:rPr>
              <a:t>thời cấm quay </a:t>
            </a:r>
            <a:r>
              <a:rPr sz="1200" spc="-5" dirty="0">
                <a:latin typeface="Times New Roman"/>
                <a:cs typeface="Times New Roman"/>
              </a:rPr>
              <a:t>đầu, </a:t>
            </a:r>
            <a:r>
              <a:rPr sz="1200" dirty="0">
                <a:latin typeface="Times New Roman"/>
                <a:cs typeface="Times New Roman"/>
              </a:rPr>
              <a:t>trừ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lang="vi-VN" sz="1200" spc="-80" dirty="0">
                <a:latin typeface="Times New Roman"/>
                <a:cs typeface="Times New Roman"/>
              </a:rPr>
              <a:t>được ưu </a:t>
            </a:r>
            <a:r>
              <a:rPr lang="vi-VN" sz="1200" dirty="0">
                <a:latin typeface="Times New Roman"/>
                <a:cs typeface="Times New Roman"/>
              </a:rPr>
              <a:t>tiên </a:t>
            </a:r>
            <a:r>
              <a:rPr sz="1200" dirty="0" err="1" smtClean="0">
                <a:latin typeface="Times New Roman"/>
                <a:cs typeface="Times New Roman"/>
              </a:rPr>
              <a:t>theo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Luật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2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47952" y="4159122"/>
            <a:ext cx="5377180" cy="106362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685800" algn="ctr">
              <a:lnSpc>
                <a:spcPct val="100000"/>
              </a:lnSpc>
              <a:spcBef>
                <a:spcPts val="865"/>
              </a:spcBef>
            </a:pPr>
            <a:r>
              <a:rPr sz="1200" dirty="0">
                <a:latin typeface="Times New Roman"/>
                <a:cs typeface="Times New Roman"/>
              </a:rPr>
              <a:t>P.124d</a:t>
            </a:r>
          </a:p>
          <a:p>
            <a:pPr marL="469265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P.124e “Cấm </a:t>
            </a:r>
            <a:r>
              <a:rPr sz="1200" b="1" i="1" spc="-5" dirty="0">
                <a:latin typeface="Times New Roman"/>
                <a:cs typeface="Times New Roman"/>
              </a:rPr>
              <a:t>ôtô rẽ </a:t>
            </a:r>
            <a:r>
              <a:rPr sz="1200" b="1" i="1" dirty="0">
                <a:latin typeface="Times New Roman"/>
                <a:cs typeface="Times New Roman"/>
              </a:rPr>
              <a:t>trái </a:t>
            </a:r>
            <a:r>
              <a:rPr sz="1200" b="1" i="1" spc="-5" dirty="0">
                <a:latin typeface="Times New Roman"/>
                <a:cs typeface="Times New Roman"/>
              </a:rPr>
              <a:t>và </a:t>
            </a:r>
            <a:r>
              <a:rPr sz="1200" b="1" i="1" dirty="0">
                <a:latin typeface="Times New Roman"/>
                <a:cs typeface="Times New Roman"/>
              </a:rPr>
              <a:t>quay</a:t>
            </a:r>
            <a:r>
              <a:rPr sz="1200" b="1" i="1" spc="-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xe”.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000"/>
              </a:lnSpc>
              <a:spcBef>
                <a:spcPts val="590"/>
              </a:spcBef>
            </a:pPr>
            <a:r>
              <a:rPr sz="1200" spc="-5" dirty="0">
                <a:latin typeface="Times New Roman"/>
                <a:cs typeface="Times New Roman"/>
              </a:rPr>
              <a:t>Biển báo cấm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rẽ trái và đồng thời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spc="5" dirty="0">
                <a:latin typeface="Times New Roman"/>
                <a:cs typeface="Times New Roman"/>
              </a:rPr>
              <a:t>quay </a:t>
            </a:r>
            <a:r>
              <a:rPr sz="1200" spc="-5" dirty="0">
                <a:latin typeface="Times New Roman"/>
                <a:cs typeface="Times New Roman"/>
              </a:rPr>
              <a:t>đầu phải, </a:t>
            </a:r>
            <a:r>
              <a:rPr sz="1200" dirty="0">
                <a:latin typeface="Times New Roman"/>
                <a:cs typeface="Times New Roman"/>
              </a:rPr>
              <a:t>trừ </a:t>
            </a:r>
            <a:r>
              <a:rPr sz="1200" dirty="0" err="1">
                <a:latin typeface="Times New Roman"/>
                <a:cs typeface="Times New Roman"/>
              </a:rPr>
              <a:t>các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xe</a:t>
            </a:r>
            <a:r>
              <a:rPr lang="vi-VN" sz="1200" spc="-80" dirty="0">
                <a:latin typeface="Times New Roman"/>
                <a:cs typeface="Times New Roman"/>
              </a:rPr>
              <a:t> được ưu </a:t>
            </a:r>
            <a:r>
              <a:rPr lang="vi-VN" sz="1200" dirty="0">
                <a:latin typeface="Times New Roman"/>
                <a:cs typeface="Times New Roman"/>
              </a:rPr>
              <a:t>tiên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" dirty="0">
                <a:latin typeface="Times New Roman"/>
                <a:cs typeface="Times New Roman"/>
              </a:rPr>
              <a:t>Luật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2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47952" y="6365747"/>
            <a:ext cx="5436235" cy="1035050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2803525">
              <a:lnSpc>
                <a:spcPct val="100000"/>
              </a:lnSpc>
              <a:spcBef>
                <a:spcPts val="855"/>
              </a:spcBef>
            </a:pPr>
            <a:r>
              <a:rPr sz="1200" spc="-5" dirty="0">
                <a:latin typeface="Times New Roman"/>
                <a:cs typeface="Times New Roman"/>
              </a:rPr>
              <a:t>P. </a:t>
            </a:r>
            <a:r>
              <a:rPr sz="1200" dirty="0">
                <a:latin typeface="Times New Roman"/>
                <a:cs typeface="Times New Roman"/>
              </a:rPr>
              <a:t>124e</a:t>
            </a:r>
          </a:p>
          <a:p>
            <a:pPr marL="469265">
              <a:lnSpc>
                <a:spcPct val="100000"/>
              </a:lnSpc>
              <a:spcBef>
                <a:spcPts val="76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P.124f “Cấm </a:t>
            </a:r>
            <a:r>
              <a:rPr sz="1200" b="1" i="1" spc="-5" dirty="0">
                <a:latin typeface="Times New Roman"/>
                <a:cs typeface="Times New Roman"/>
              </a:rPr>
              <a:t>ôtô rẽ </a:t>
            </a:r>
            <a:r>
              <a:rPr sz="1200" b="1" i="1" dirty="0">
                <a:latin typeface="Times New Roman"/>
                <a:cs typeface="Times New Roman"/>
              </a:rPr>
              <a:t>trái </a:t>
            </a:r>
            <a:r>
              <a:rPr sz="1200" b="1" i="1" spc="-5" dirty="0">
                <a:latin typeface="Times New Roman"/>
                <a:cs typeface="Times New Roman"/>
              </a:rPr>
              <a:t>và </a:t>
            </a:r>
            <a:r>
              <a:rPr sz="1200" b="1" i="1" dirty="0">
                <a:latin typeface="Times New Roman"/>
                <a:cs typeface="Times New Roman"/>
              </a:rPr>
              <a:t>quay xe”.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000"/>
              </a:lnSpc>
              <a:spcBef>
                <a:spcPts val="385"/>
              </a:spcBef>
            </a:pPr>
            <a:r>
              <a:rPr sz="1200" spc="-5" dirty="0">
                <a:latin typeface="Times New Roman"/>
                <a:cs typeface="Times New Roman"/>
              </a:rPr>
              <a:t>Biển báo cấm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rẽ phải và đồng thời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quay </a:t>
            </a:r>
            <a:r>
              <a:rPr sz="1200" spc="-5" dirty="0">
                <a:latin typeface="Times New Roman"/>
                <a:cs typeface="Times New Roman"/>
              </a:rPr>
              <a:t>đầu </a:t>
            </a:r>
            <a:r>
              <a:rPr sz="1200" dirty="0">
                <a:latin typeface="Times New Roman"/>
                <a:cs typeface="Times New Roman"/>
              </a:rPr>
              <a:t>phải, trừ các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lang="vi-VN" sz="1200" spc="-80" dirty="0">
                <a:latin typeface="Times New Roman"/>
                <a:cs typeface="Times New Roman"/>
              </a:rPr>
              <a:t>được ưu </a:t>
            </a:r>
            <a:r>
              <a:rPr lang="vi-VN" sz="1200" dirty="0">
                <a:latin typeface="Times New Roman"/>
                <a:cs typeface="Times New Roman"/>
              </a:rPr>
              <a:t>tiên </a:t>
            </a:r>
            <a:r>
              <a:rPr sz="1200" dirty="0" err="1" smtClean="0">
                <a:latin typeface="Times New Roman"/>
                <a:cs typeface="Times New Roman"/>
              </a:rPr>
              <a:t>theo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Luật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2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47952" y="8640317"/>
            <a:ext cx="5604510" cy="1217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0375" algn="ct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P.124f</a:t>
            </a: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05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</a:pPr>
            <a:r>
              <a:rPr sz="1200" dirty="0">
                <a:latin typeface="Times New Roman"/>
                <a:cs typeface="Times New Roman"/>
              </a:rPr>
              <a:t>- </a:t>
            </a: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P.125 “Cấm</a:t>
            </a:r>
            <a:r>
              <a:rPr sz="1200" b="1" i="1" spc="1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vượt”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800"/>
              </a:lnSpc>
              <a:spcBef>
                <a:spcPts val="590"/>
              </a:spcBef>
            </a:pPr>
            <a:r>
              <a:rPr sz="1200" spc="-5" dirty="0">
                <a:latin typeface="Times New Roman"/>
                <a:cs typeface="Times New Roman"/>
              </a:rPr>
              <a:t>Biển có </a:t>
            </a:r>
            <a:r>
              <a:rPr sz="1200" dirty="0">
                <a:latin typeface="Times New Roman"/>
                <a:cs typeface="Times New Roman"/>
              </a:rPr>
              <a:t>hiệu lực cấm tất </a:t>
            </a:r>
            <a:r>
              <a:rPr sz="1200" spc="-5" dirty="0">
                <a:latin typeface="Times New Roman"/>
                <a:cs typeface="Times New Roman"/>
              </a:rPr>
              <a:t>cả </a:t>
            </a:r>
            <a:r>
              <a:rPr sz="1200" dirty="0">
                <a:latin typeface="Times New Roman"/>
                <a:cs typeface="Times New Roman"/>
              </a:rPr>
              <a:t>các 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</a:t>
            </a:r>
            <a:r>
              <a:rPr sz="1200" spc="-5" dirty="0" err="1">
                <a:latin typeface="Times New Roman"/>
                <a:cs typeface="Times New Roman"/>
              </a:rPr>
              <a:t>giới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nhau, </a:t>
            </a:r>
            <a:r>
              <a:rPr sz="1200" dirty="0">
                <a:latin typeface="Times New Roman"/>
                <a:cs typeface="Times New Roman"/>
              </a:rPr>
              <a:t>kể </a:t>
            </a:r>
            <a:r>
              <a:rPr sz="1200" spc="-5" dirty="0">
                <a:latin typeface="Times New Roman"/>
                <a:cs typeface="Times New Roman"/>
              </a:rPr>
              <a:t>cả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lang="vi-VN" sz="1200" spc="-80" dirty="0">
                <a:latin typeface="Times New Roman"/>
                <a:cs typeface="Times New Roman"/>
              </a:rPr>
              <a:t>được ưu </a:t>
            </a:r>
            <a:r>
              <a:rPr lang="vi-VN" sz="1200" dirty="0">
                <a:latin typeface="Times New Roman"/>
                <a:cs typeface="Times New Roman"/>
              </a:rPr>
              <a:t>tiên </a:t>
            </a:r>
            <a:r>
              <a:rPr sz="1200" spc="-5" dirty="0" err="1" smtClean="0">
                <a:latin typeface="Times New Roman"/>
                <a:cs typeface="Times New Roman"/>
              </a:rPr>
              <a:t>theo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Luật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 </a:t>
            </a:r>
            <a:r>
              <a:rPr sz="1200" spc="-85" dirty="0" smtClean="0">
                <a:latin typeface="Times New Roman"/>
                <a:cs typeface="Times New Roman"/>
              </a:rPr>
              <a:t>Đ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ợc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phép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mô tô 2 </a:t>
            </a:r>
            <a:r>
              <a:rPr sz="1200" spc="-5" dirty="0">
                <a:latin typeface="Times New Roman"/>
                <a:cs typeface="Times New Roman"/>
              </a:rPr>
              <a:t>bánh,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10" dirty="0">
                <a:latin typeface="Times New Roman"/>
                <a:cs typeface="Times New Roman"/>
              </a:rPr>
              <a:t>gắn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máy.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745865" y="904833"/>
            <a:ext cx="1068013" cy="10582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759557" y="3108959"/>
            <a:ext cx="1062632" cy="10625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755390" y="5325540"/>
            <a:ext cx="1054685" cy="10505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751960" y="7495539"/>
            <a:ext cx="1069623" cy="10629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55</a:t>
            </a:fld>
            <a:endParaRPr spc="-35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780034"/>
            <a:ext cx="4211320" cy="8549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6565" algn="just">
              <a:lnSpc>
                <a:spcPct val="1517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Biển hết hiệu </a:t>
            </a:r>
            <a:r>
              <a:rPr sz="1200" dirty="0">
                <a:latin typeface="Times New Roman"/>
                <a:cs typeface="Times New Roman"/>
              </a:rPr>
              <a:t>lực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khi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số DP.133 “Hết </a:t>
            </a:r>
            <a:r>
              <a:rPr sz="1200" spc="-5" dirty="0" err="1">
                <a:latin typeface="Times New Roman"/>
                <a:cs typeface="Times New Roman"/>
              </a:rPr>
              <a:t>cấm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10" dirty="0" smtClean="0">
                <a:latin typeface="Times New Roman"/>
                <a:cs typeface="Times New Roman"/>
              </a:rPr>
              <a:t>v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err="1" smtClean="0">
                <a:latin typeface="Times New Roman"/>
                <a:cs typeface="Times New Roman"/>
              </a:rPr>
              <a:t>ợt</a:t>
            </a:r>
            <a:r>
              <a:rPr sz="1200" spc="-110" dirty="0">
                <a:latin typeface="Times New Roman"/>
                <a:cs typeface="Times New Roman"/>
              </a:rPr>
              <a:t>”  </a:t>
            </a:r>
            <a:r>
              <a:rPr sz="1200" spc="-5" dirty="0">
                <a:latin typeface="Times New Roman"/>
                <a:cs typeface="Times New Roman"/>
              </a:rPr>
              <a:t>hoặc đến chỗ có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số DP.135 “Hết tất </a:t>
            </a:r>
            <a:r>
              <a:rPr sz="1200" dirty="0">
                <a:latin typeface="Times New Roman"/>
                <a:cs typeface="Times New Roman"/>
              </a:rPr>
              <a:t>cả các lệnh </a:t>
            </a:r>
            <a:r>
              <a:rPr sz="1200" spc="-5" dirty="0">
                <a:latin typeface="Times New Roman"/>
                <a:cs typeface="Times New Roman"/>
              </a:rPr>
              <a:t>cấm” nếu </a:t>
            </a:r>
            <a:r>
              <a:rPr sz="1200" dirty="0">
                <a:latin typeface="Times New Roman"/>
                <a:cs typeface="Times New Roman"/>
              </a:rPr>
              <a:t>đồng  thời có </a:t>
            </a:r>
            <a:r>
              <a:rPr sz="1200" spc="-5" dirty="0">
                <a:latin typeface="Times New Roman"/>
                <a:cs typeface="Times New Roman"/>
              </a:rPr>
              <a:t>nhiều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khác </a:t>
            </a:r>
            <a:r>
              <a:rPr sz="1200" spc="-5" dirty="0">
                <a:latin typeface="Times New Roman"/>
                <a:cs typeface="Times New Roman"/>
              </a:rPr>
              <a:t>hết </a:t>
            </a:r>
            <a:r>
              <a:rPr sz="1200" dirty="0">
                <a:latin typeface="Times New Roman"/>
                <a:cs typeface="Times New Roman"/>
              </a:rPr>
              <a:t>tác</a:t>
            </a:r>
            <a:r>
              <a:rPr sz="1200" spc="-5" dirty="0">
                <a:latin typeface="Times New Roman"/>
                <a:cs typeface="Times New Roman"/>
              </a:rPr>
              <a:t> dụng.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7952" y="2837813"/>
            <a:ext cx="5608320" cy="211645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55"/>
              </a:spcBef>
            </a:pPr>
            <a:r>
              <a:rPr sz="1200" dirty="0">
                <a:latin typeface="Times New Roman"/>
                <a:cs typeface="Times New Roman"/>
              </a:rPr>
              <a:t>P.125</a:t>
            </a:r>
          </a:p>
          <a:p>
            <a:pPr marL="469265">
              <a:lnSpc>
                <a:spcPct val="100000"/>
              </a:lnSpc>
              <a:spcBef>
                <a:spcPts val="755"/>
              </a:spcBef>
            </a:pPr>
            <a:r>
              <a:rPr sz="1200" dirty="0">
                <a:latin typeface="Times New Roman"/>
                <a:cs typeface="Times New Roman"/>
              </a:rPr>
              <a:t>- </a:t>
            </a: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P.126 “Cấm </a:t>
            </a:r>
            <a:r>
              <a:rPr sz="1200" b="1" i="1" dirty="0">
                <a:latin typeface="Times New Roman"/>
                <a:cs typeface="Times New Roman"/>
              </a:rPr>
              <a:t>ô tô tải vượt”</a:t>
            </a:r>
            <a:endParaRPr sz="12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ts val="1380"/>
              </a:lnSpc>
              <a:spcBef>
                <a:spcPts val="830"/>
              </a:spcBef>
            </a:pPr>
            <a:r>
              <a:rPr sz="1200" spc="-5" dirty="0">
                <a:latin typeface="Times New Roman"/>
                <a:cs typeface="Times New Roman"/>
              </a:rPr>
              <a:t>Biển có </a:t>
            </a:r>
            <a:r>
              <a:rPr sz="1200" dirty="0">
                <a:latin typeface="Times New Roman"/>
                <a:cs typeface="Times New Roman"/>
              </a:rPr>
              <a:t>hiệu lực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các loại ôtô tải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 err="1">
                <a:latin typeface="Times New Roman"/>
                <a:cs typeface="Times New Roman"/>
              </a:rPr>
              <a:t>khối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chuyên chở (theo Giấy </a:t>
            </a:r>
            <a:r>
              <a:rPr sz="1200" spc="-45" dirty="0">
                <a:latin typeface="Times New Roman"/>
                <a:cs typeface="Times New Roman"/>
              </a:rPr>
              <a:t>chứng  </a:t>
            </a:r>
            <a:r>
              <a:rPr sz="1200" spc="-5" dirty="0">
                <a:latin typeface="Times New Roman"/>
                <a:cs typeface="Times New Roman"/>
              </a:rPr>
              <a:t>nhận </a:t>
            </a:r>
            <a:r>
              <a:rPr sz="1200" dirty="0">
                <a:latin typeface="Times New Roman"/>
                <a:cs typeface="Times New Roman"/>
              </a:rPr>
              <a:t>kiểm định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toàn </a:t>
            </a:r>
            <a:r>
              <a:rPr sz="1200" spc="5" dirty="0">
                <a:latin typeface="Times New Roman"/>
                <a:cs typeface="Times New Roman"/>
              </a:rPr>
              <a:t>kỹ </a:t>
            </a:r>
            <a:r>
              <a:rPr sz="1200" dirty="0">
                <a:latin typeface="Times New Roman"/>
                <a:cs typeface="Times New Roman"/>
              </a:rPr>
              <a:t>thuật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bảo vệ </a:t>
            </a:r>
            <a:r>
              <a:rPr sz="1200" dirty="0" err="1">
                <a:latin typeface="Times New Roman"/>
                <a:cs typeface="Times New Roman"/>
              </a:rPr>
              <a:t>môi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cơ </a:t>
            </a:r>
            <a:r>
              <a:rPr sz="1200" spc="-100" dirty="0" err="1">
                <a:latin typeface="Times New Roman"/>
                <a:cs typeface="Times New Roman"/>
              </a:rPr>
              <a:t>giới</a:t>
            </a:r>
            <a:r>
              <a:rPr sz="1200" spc="-100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bộ) lớn hơn 3.500 kg (3,5 tấn) kể cả các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lang="vi-VN" sz="1200" spc="-170" dirty="0" smtClean="0">
                <a:latin typeface="Times New Roman"/>
                <a:cs typeface="Times New Roman"/>
              </a:rPr>
              <a:t>ư</a:t>
            </a:r>
            <a:r>
              <a:rPr sz="1200" spc="-170" dirty="0" smtClean="0">
                <a:latin typeface="Times New Roman"/>
                <a:cs typeface="Times New Roman"/>
              </a:rPr>
              <a:t>u </a:t>
            </a:r>
            <a:r>
              <a:rPr sz="1200" spc="-5" dirty="0">
                <a:latin typeface="Times New Roman"/>
                <a:cs typeface="Times New Roman"/>
              </a:rPr>
              <a:t>tiên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 err="1">
                <a:latin typeface="Times New Roman"/>
                <a:cs typeface="Times New Roman"/>
              </a:rPr>
              <a:t>định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xe</a:t>
            </a:r>
            <a:r>
              <a:rPr lang="en-US" sz="1200" spc="5" dirty="0">
                <a:latin typeface="Times New Roman"/>
                <a:cs typeface="Times New Roman"/>
              </a:rPr>
              <a:t> </a:t>
            </a:r>
            <a:r>
              <a:rPr lang="en-US" sz="1200" spc="5" dirty="0" err="1" smtClean="0">
                <a:latin typeface="Times New Roman"/>
                <a:cs typeface="Times New Roman"/>
              </a:rPr>
              <a:t>cơ</a:t>
            </a:r>
            <a:r>
              <a:rPr lang="en-US"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giới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khác.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phép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90" dirty="0" smtClean="0">
                <a:latin typeface="Times New Roman"/>
                <a:cs typeface="Times New Roman"/>
              </a:rPr>
              <a:t>v</a:t>
            </a:r>
            <a:r>
              <a:rPr lang="vi-VN" sz="1200" spc="-90" dirty="0" smtClean="0">
                <a:latin typeface="Times New Roman"/>
                <a:cs typeface="Times New Roman"/>
              </a:rPr>
              <a:t>ư</a:t>
            </a:r>
            <a:r>
              <a:rPr sz="1200" spc="-90" dirty="0" err="1" smtClean="0">
                <a:latin typeface="Times New Roman"/>
                <a:cs typeface="Times New Roman"/>
              </a:rPr>
              <a:t>ợt</a:t>
            </a:r>
            <a:r>
              <a:rPr sz="1200" spc="-9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máy 2 bánh,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gắn</a:t>
            </a:r>
            <a:r>
              <a:rPr sz="1200" spc="-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máy.</a:t>
            </a:r>
            <a:endParaRPr sz="1200"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15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-5" dirty="0">
                <a:latin typeface="Times New Roman"/>
                <a:cs typeface="Times New Roman"/>
              </a:rPr>
              <a:t>có giá </a:t>
            </a:r>
            <a:r>
              <a:rPr sz="1200" dirty="0">
                <a:latin typeface="Times New Roman"/>
                <a:cs typeface="Times New Roman"/>
              </a:rPr>
              <a:t>trị </a:t>
            </a:r>
            <a:r>
              <a:rPr sz="1200" spc="-5" dirty="0">
                <a:latin typeface="Times New Roman"/>
                <a:cs typeface="Times New Roman"/>
              </a:rPr>
              <a:t>cấm các </a:t>
            </a:r>
            <a:r>
              <a:rPr sz="1200" dirty="0">
                <a:latin typeface="Times New Roman"/>
                <a:cs typeface="Times New Roman"/>
              </a:rPr>
              <a:t>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giới </a:t>
            </a:r>
            <a:r>
              <a:rPr sz="1200" dirty="0" err="1">
                <a:latin typeface="Times New Roman"/>
                <a:cs typeface="Times New Roman"/>
              </a:rPr>
              <a:t>khác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nhau </a:t>
            </a:r>
            <a:r>
              <a:rPr sz="1200" dirty="0" err="1">
                <a:latin typeface="Times New Roman"/>
                <a:cs typeface="Times New Roman"/>
              </a:rPr>
              <a:t>và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tải.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0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Biển hết </a:t>
            </a:r>
            <a:r>
              <a:rPr sz="1200" dirty="0">
                <a:latin typeface="Times New Roman"/>
                <a:cs typeface="Times New Roman"/>
              </a:rPr>
              <a:t>hiệu lực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khi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số DP.133 “Hết </a:t>
            </a:r>
            <a:r>
              <a:rPr sz="1200" spc="-5" dirty="0" err="1">
                <a:latin typeface="Times New Roman"/>
                <a:cs typeface="Times New Roman"/>
              </a:rPr>
              <a:t>cấm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v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ợt</a:t>
            </a:r>
            <a:r>
              <a:rPr sz="1200" spc="-65" dirty="0">
                <a:latin typeface="Times New Roman"/>
                <a:cs typeface="Times New Roman"/>
              </a:rPr>
              <a:t>” </a:t>
            </a:r>
            <a:r>
              <a:rPr sz="1200" spc="-5" dirty="0">
                <a:latin typeface="Times New Roman"/>
                <a:cs typeface="Times New Roman"/>
              </a:rPr>
              <a:t>hoặc đến chỗ có </a:t>
            </a:r>
            <a:r>
              <a:rPr sz="1200" spc="-55" dirty="0">
                <a:latin typeface="Times New Roman"/>
                <a:cs typeface="Times New Roman"/>
              </a:rPr>
              <a:t>biển  </a:t>
            </a:r>
            <a:r>
              <a:rPr sz="1200" spc="-5" dirty="0">
                <a:latin typeface="Times New Roman"/>
                <a:cs typeface="Times New Roman"/>
              </a:rPr>
              <a:t>số DP.135 “Hết tất </a:t>
            </a:r>
            <a:r>
              <a:rPr sz="1200" dirty="0">
                <a:latin typeface="Times New Roman"/>
                <a:cs typeface="Times New Roman"/>
              </a:rPr>
              <a:t>cả các lệnh </a:t>
            </a:r>
            <a:r>
              <a:rPr sz="1200" spc="-5" dirty="0">
                <a:latin typeface="Times New Roman"/>
                <a:cs typeface="Times New Roman"/>
              </a:rPr>
              <a:t>cấm” nếu </a:t>
            </a:r>
            <a:r>
              <a:rPr sz="1200" dirty="0">
                <a:latin typeface="Times New Roman"/>
                <a:cs typeface="Times New Roman"/>
              </a:rPr>
              <a:t>đồng thời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nhiều biển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khác </a:t>
            </a:r>
            <a:r>
              <a:rPr sz="1200" spc="-5" dirty="0">
                <a:latin typeface="Times New Roman"/>
                <a:cs typeface="Times New Roman"/>
              </a:rPr>
              <a:t>hết tác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dụng.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47952" y="6152768"/>
            <a:ext cx="5607050" cy="195553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65"/>
              </a:spcBef>
            </a:pPr>
            <a:r>
              <a:rPr sz="1200" dirty="0">
                <a:latin typeface="Times New Roman"/>
                <a:cs typeface="Times New Roman"/>
              </a:rPr>
              <a:t>P.126</a:t>
            </a:r>
          </a:p>
          <a:p>
            <a:pPr marL="469265" algn="just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P.127 </a:t>
            </a:r>
            <a:r>
              <a:rPr sz="1200" b="1" i="1" dirty="0">
                <a:latin typeface="Times New Roman"/>
                <a:cs typeface="Times New Roman"/>
              </a:rPr>
              <a:t>“Tốc độ tối đa </a:t>
            </a:r>
            <a:r>
              <a:rPr sz="1200" b="1" i="1" spc="-5" dirty="0">
                <a:latin typeface="Times New Roman"/>
                <a:cs typeface="Times New Roman"/>
              </a:rPr>
              <a:t>cho</a:t>
            </a:r>
            <a:r>
              <a:rPr sz="1200" b="1" i="1" spc="-1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phép”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000"/>
              </a:lnSpc>
              <a:spcBef>
                <a:spcPts val="590"/>
              </a:spcBef>
            </a:pPr>
            <a:r>
              <a:rPr sz="1200" spc="-5" dirty="0">
                <a:latin typeface="Times New Roman"/>
                <a:cs typeface="Times New Roman"/>
              </a:rPr>
              <a:t>Biển có </a:t>
            </a:r>
            <a:r>
              <a:rPr sz="1200" dirty="0">
                <a:latin typeface="Times New Roman"/>
                <a:cs typeface="Times New Roman"/>
              </a:rPr>
              <a:t>hiệu lực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tất </a:t>
            </a:r>
            <a:r>
              <a:rPr sz="1200" spc="-5" dirty="0">
                <a:latin typeface="Times New Roman"/>
                <a:cs typeface="Times New Roman"/>
              </a:rPr>
              <a:t>cả các </a:t>
            </a:r>
            <a:r>
              <a:rPr sz="1200" dirty="0">
                <a:latin typeface="Times New Roman"/>
                <a:cs typeface="Times New Roman"/>
              </a:rPr>
              <a:t>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</a:t>
            </a:r>
            <a:r>
              <a:rPr sz="1200" spc="-5" dirty="0" err="1">
                <a:latin typeface="Times New Roman"/>
                <a:cs typeface="Times New Roman"/>
              </a:rPr>
              <a:t>giới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chạy với tốc độ </a:t>
            </a:r>
            <a:r>
              <a:rPr sz="1200" spc="5" dirty="0" err="1">
                <a:latin typeface="Times New Roman"/>
                <a:cs typeface="Times New Roman"/>
              </a:rPr>
              <a:t>tối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đa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vượt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quá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trị số ghi trên </a:t>
            </a:r>
            <a:r>
              <a:rPr sz="1200" dirty="0">
                <a:latin typeface="Times New Roman"/>
                <a:cs typeface="Times New Roman"/>
              </a:rPr>
              <a:t>biển (tính </a:t>
            </a:r>
            <a:r>
              <a:rPr sz="1200" spc="-5" dirty="0">
                <a:latin typeface="Times New Roman"/>
                <a:cs typeface="Times New Roman"/>
              </a:rPr>
              <a:t>bằng km/h), </a:t>
            </a:r>
            <a:r>
              <a:rPr sz="1200" dirty="0">
                <a:latin typeface="Times New Roman"/>
                <a:cs typeface="Times New Roman"/>
              </a:rPr>
              <a:t>trừ các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lang="vi-VN" sz="1200" spc="-80" dirty="0">
                <a:latin typeface="Times New Roman"/>
                <a:cs typeface="Times New Roman"/>
              </a:rPr>
              <a:t>được ưu </a:t>
            </a:r>
            <a:r>
              <a:rPr lang="vi-VN" sz="1200" dirty="0">
                <a:latin typeface="Times New Roman"/>
                <a:cs typeface="Times New Roman"/>
              </a:rPr>
              <a:t>tiên </a:t>
            </a:r>
            <a:r>
              <a:rPr sz="1200" dirty="0" err="1" smtClean="0">
                <a:latin typeface="Times New Roman"/>
                <a:cs typeface="Times New Roman"/>
              </a:rPr>
              <a:t>theo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Luật Giao </a:t>
            </a:r>
            <a:r>
              <a:rPr sz="1200" spc="-80" dirty="0" err="1">
                <a:latin typeface="Times New Roman"/>
                <a:cs typeface="Times New Roman"/>
              </a:rPr>
              <a:t>thông</a:t>
            </a:r>
            <a:r>
              <a:rPr sz="1200" spc="-80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2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  <a:p>
            <a:pPr marL="12700" marR="6350" indent="456565" algn="just">
              <a:lnSpc>
                <a:spcPct val="110400"/>
              </a:lnSpc>
              <a:spcBef>
                <a:spcPts val="595"/>
              </a:spcBef>
            </a:pPr>
            <a:r>
              <a:rPr sz="1200" spc="-5" dirty="0">
                <a:latin typeface="Times New Roman"/>
                <a:cs typeface="Times New Roman"/>
              </a:rPr>
              <a:t>Biển có </a:t>
            </a:r>
            <a:r>
              <a:rPr sz="1200" dirty="0">
                <a:latin typeface="Times New Roman"/>
                <a:cs typeface="Times New Roman"/>
              </a:rPr>
              <a:t>hiệu lực từ </a:t>
            </a:r>
            <a:r>
              <a:rPr sz="1200" spc="-5" dirty="0">
                <a:latin typeface="Times New Roman"/>
                <a:cs typeface="Times New Roman"/>
              </a:rPr>
              <a:t>chỗ đặt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đến chỗ có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“Hết </a:t>
            </a:r>
            <a:r>
              <a:rPr sz="1200" dirty="0">
                <a:latin typeface="Times New Roman"/>
                <a:cs typeface="Times New Roman"/>
              </a:rPr>
              <a:t>hạn </a:t>
            </a:r>
            <a:r>
              <a:rPr sz="1200" spc="-5" dirty="0">
                <a:latin typeface="Times New Roman"/>
                <a:cs typeface="Times New Roman"/>
              </a:rPr>
              <a:t>chế </a:t>
            </a:r>
            <a:r>
              <a:rPr sz="1200" dirty="0">
                <a:latin typeface="Times New Roman"/>
                <a:cs typeface="Times New Roman"/>
              </a:rPr>
              <a:t>tốc độ tối </a:t>
            </a:r>
            <a:r>
              <a:rPr sz="1200" spc="-5" dirty="0">
                <a:latin typeface="Times New Roman"/>
                <a:cs typeface="Times New Roman"/>
              </a:rPr>
              <a:t>đa” </a:t>
            </a:r>
            <a:r>
              <a:rPr sz="1200" dirty="0">
                <a:latin typeface="Times New Roman"/>
                <a:cs typeface="Times New Roman"/>
              </a:rPr>
              <a:t>hoặc  </a:t>
            </a:r>
            <a:r>
              <a:rPr sz="1200" spc="-5" dirty="0">
                <a:latin typeface="Times New Roman"/>
                <a:cs typeface="Times New Roman"/>
              </a:rPr>
              <a:t>đến chỗ có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“Hết </a:t>
            </a:r>
            <a:r>
              <a:rPr sz="1200" dirty="0">
                <a:latin typeface="Times New Roman"/>
                <a:cs typeface="Times New Roman"/>
              </a:rPr>
              <a:t>tất </a:t>
            </a:r>
            <a:r>
              <a:rPr sz="1200" spc="-5" dirty="0">
                <a:latin typeface="Times New Roman"/>
                <a:cs typeface="Times New Roman"/>
              </a:rPr>
              <a:t>cả </a:t>
            </a:r>
            <a:r>
              <a:rPr sz="1200" dirty="0">
                <a:latin typeface="Times New Roman"/>
                <a:cs typeface="Times New Roman"/>
              </a:rPr>
              <a:t>các lệnh </a:t>
            </a:r>
            <a:r>
              <a:rPr sz="1200" spc="-5" dirty="0">
                <a:latin typeface="Times New Roman"/>
                <a:cs typeface="Times New Roman"/>
              </a:rPr>
              <a:t>cấm” nếu </a:t>
            </a:r>
            <a:r>
              <a:rPr sz="1200" dirty="0">
                <a:latin typeface="Times New Roman"/>
                <a:cs typeface="Times New Roman"/>
              </a:rPr>
              <a:t>đồng thời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nhiều biển cấm </a:t>
            </a:r>
            <a:r>
              <a:rPr sz="1200" spc="-5" dirty="0">
                <a:latin typeface="Times New Roman"/>
                <a:cs typeface="Times New Roman"/>
              </a:rPr>
              <a:t>khác hết </a:t>
            </a:r>
            <a:r>
              <a:rPr sz="1200" dirty="0">
                <a:latin typeface="Times New Roman"/>
                <a:cs typeface="Times New Roman"/>
              </a:rPr>
              <a:t>tác  </a:t>
            </a:r>
            <a:r>
              <a:rPr sz="1200" spc="-5" dirty="0">
                <a:latin typeface="Times New Roman"/>
                <a:cs typeface="Times New Roman"/>
              </a:rPr>
              <a:t>dụng.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05101" y="9297415"/>
            <a:ext cx="3442335" cy="58674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2169795">
              <a:lnSpc>
                <a:spcPct val="100000"/>
              </a:lnSpc>
              <a:spcBef>
                <a:spcPts val="865"/>
              </a:spcBef>
            </a:pPr>
            <a:r>
              <a:rPr sz="1200" dirty="0">
                <a:latin typeface="Times New Roman"/>
                <a:cs typeface="Times New Roman"/>
              </a:rPr>
              <a:t>P.127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P.127a "Tốc độ tối đa </a:t>
            </a:r>
            <a:r>
              <a:rPr sz="1200" b="1" i="1" spc="-5" dirty="0">
                <a:latin typeface="Times New Roman"/>
                <a:cs typeface="Times New Roman"/>
              </a:rPr>
              <a:t>cho phép về </a:t>
            </a:r>
            <a:r>
              <a:rPr sz="1200" b="1" i="1" dirty="0">
                <a:latin typeface="Times New Roman"/>
                <a:cs typeface="Times New Roman"/>
              </a:rPr>
              <a:t>ban</a:t>
            </a:r>
            <a:r>
              <a:rPr sz="1200" b="1" i="1" spc="-6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đêm"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498215" y="1734311"/>
            <a:ext cx="1123950" cy="11233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498215" y="5049646"/>
            <a:ext cx="1123950" cy="11239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498215" y="8193151"/>
            <a:ext cx="1123950" cy="11239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56</a:t>
            </a:fld>
            <a:endParaRPr spc="-35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872997"/>
            <a:ext cx="5607050" cy="215379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6350" indent="456565" algn="just">
              <a:lnSpc>
                <a:spcPts val="1380"/>
              </a:lnSpc>
              <a:spcBef>
                <a:spcPts val="195"/>
              </a:spcBef>
            </a:pPr>
            <a:r>
              <a:rPr sz="1200" spc="-5" dirty="0">
                <a:latin typeface="Times New Roman"/>
                <a:cs typeface="Times New Roman"/>
              </a:rPr>
              <a:t>Biển có </a:t>
            </a:r>
            <a:r>
              <a:rPr sz="1200" dirty="0">
                <a:latin typeface="Times New Roman"/>
                <a:cs typeface="Times New Roman"/>
              </a:rPr>
              <a:t>hiệu lực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tất </a:t>
            </a:r>
            <a:r>
              <a:rPr sz="1200" spc="-5" dirty="0">
                <a:latin typeface="Times New Roman"/>
                <a:cs typeface="Times New Roman"/>
              </a:rPr>
              <a:t>cả </a:t>
            </a:r>
            <a:r>
              <a:rPr sz="1200" dirty="0">
                <a:latin typeface="Times New Roman"/>
                <a:cs typeface="Times New Roman"/>
              </a:rPr>
              <a:t>các 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</a:t>
            </a:r>
            <a:r>
              <a:rPr sz="1200" spc="-5" dirty="0" err="1">
                <a:latin typeface="Times New Roman"/>
                <a:cs typeface="Times New Roman"/>
              </a:rPr>
              <a:t>giới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5" dirty="0">
                <a:latin typeface="Times New Roman"/>
                <a:cs typeface="Times New Roman"/>
              </a:rPr>
              <a:t>chạy </a:t>
            </a:r>
            <a:r>
              <a:rPr sz="1200" spc="-5" dirty="0">
                <a:latin typeface="Times New Roman"/>
                <a:cs typeface="Times New Roman"/>
              </a:rPr>
              <a:t>ban đêm </a:t>
            </a:r>
            <a:r>
              <a:rPr sz="1200" dirty="0">
                <a:latin typeface="Times New Roman"/>
                <a:cs typeface="Times New Roman"/>
              </a:rPr>
              <a:t>với tốc </a:t>
            </a:r>
            <a:r>
              <a:rPr sz="1200" spc="-105" dirty="0">
                <a:latin typeface="Times New Roman"/>
                <a:cs typeface="Times New Roman"/>
              </a:rPr>
              <a:t>độ  </a:t>
            </a:r>
            <a:r>
              <a:rPr sz="1200" dirty="0">
                <a:latin typeface="Times New Roman"/>
                <a:cs typeface="Times New Roman"/>
              </a:rPr>
              <a:t>tối </a:t>
            </a:r>
            <a:r>
              <a:rPr sz="1200" dirty="0" err="1">
                <a:latin typeface="Times New Roman"/>
                <a:cs typeface="Times New Roman"/>
              </a:rPr>
              <a:t>đa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quá trị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ghi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biển (tính bằng km/h), trừ một </a:t>
            </a:r>
            <a:r>
              <a:rPr sz="1200" spc="-5" dirty="0" err="1">
                <a:latin typeface="Times New Roman"/>
                <a:cs typeface="Times New Roman"/>
              </a:rPr>
              <a:t>số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hợp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ưu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được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quy</a:t>
            </a:r>
            <a:r>
              <a:rPr sz="1200" spc="-3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định.</a:t>
            </a:r>
          </a:p>
          <a:p>
            <a:pPr marL="12700" marR="7620" indent="456565" algn="just">
              <a:lnSpc>
                <a:spcPts val="138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Trong phạm </a:t>
            </a:r>
            <a:r>
              <a:rPr sz="1200" dirty="0">
                <a:latin typeface="Times New Roman"/>
                <a:cs typeface="Times New Roman"/>
              </a:rPr>
              <a:t>vi hiệu lực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biển P.127a </a:t>
            </a:r>
            <a:r>
              <a:rPr sz="1200" spc="-5" dirty="0">
                <a:latin typeface="Times New Roman"/>
                <a:cs typeface="Times New Roman"/>
              </a:rPr>
              <a:t>”Tốc </a:t>
            </a:r>
            <a:r>
              <a:rPr sz="1200" dirty="0">
                <a:latin typeface="Times New Roman"/>
                <a:cs typeface="Times New Roman"/>
              </a:rPr>
              <a:t>độ tối đa </a:t>
            </a:r>
            <a:r>
              <a:rPr sz="1200" spc="-5" dirty="0">
                <a:latin typeface="Times New Roman"/>
                <a:cs typeface="Times New Roman"/>
              </a:rPr>
              <a:t>cho phép </a:t>
            </a:r>
            <a:r>
              <a:rPr sz="1200" dirty="0">
                <a:latin typeface="Times New Roman"/>
                <a:cs typeface="Times New Roman"/>
              </a:rPr>
              <a:t>về </a:t>
            </a:r>
            <a:r>
              <a:rPr sz="1200" spc="-5" dirty="0">
                <a:latin typeface="Times New Roman"/>
                <a:cs typeface="Times New Roman"/>
              </a:rPr>
              <a:t>ban đêm”, nếu  </a:t>
            </a:r>
            <a:r>
              <a:rPr sz="1200" spc="-10" dirty="0">
                <a:latin typeface="Times New Roman"/>
                <a:cs typeface="Times New Roman"/>
              </a:rPr>
              <a:t>gặp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P.127 “Tốc độ tối đa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phép” </a:t>
            </a:r>
            <a:r>
              <a:rPr sz="1200" dirty="0" err="1">
                <a:latin typeface="Times New Roman"/>
                <a:cs typeface="Times New Roman"/>
              </a:rPr>
              <a:t>thì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phải tuân thủ theo </a:t>
            </a:r>
            <a:r>
              <a:rPr sz="1200" spc="-5" dirty="0">
                <a:latin typeface="Times New Roman"/>
                <a:cs typeface="Times New Roman"/>
              </a:rPr>
              <a:t>giá </a:t>
            </a:r>
            <a:r>
              <a:rPr sz="1200" dirty="0">
                <a:latin typeface="Times New Roman"/>
                <a:cs typeface="Times New Roman"/>
              </a:rPr>
              <a:t>trị tốc </a:t>
            </a:r>
            <a:r>
              <a:rPr sz="1200" spc="-95" dirty="0">
                <a:latin typeface="Times New Roman"/>
                <a:cs typeface="Times New Roman"/>
              </a:rPr>
              <a:t>độ  </a:t>
            </a:r>
            <a:r>
              <a:rPr sz="1200" dirty="0">
                <a:latin typeface="Times New Roman"/>
                <a:cs typeface="Times New Roman"/>
              </a:rPr>
              <a:t>tối đa quy định </a:t>
            </a:r>
            <a:r>
              <a:rPr sz="1200" spc="-5" dirty="0">
                <a:latin typeface="Times New Roman"/>
                <a:cs typeface="Times New Roman"/>
              </a:rPr>
              <a:t>ghi trên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số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P.127.</a:t>
            </a:r>
          </a:p>
          <a:p>
            <a:pPr marL="12700" marR="5080" indent="456565" algn="just">
              <a:lnSpc>
                <a:spcPts val="138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Biển số </a:t>
            </a:r>
            <a:r>
              <a:rPr sz="1200" dirty="0">
                <a:latin typeface="Times New Roman"/>
                <a:cs typeface="Times New Roman"/>
              </a:rPr>
              <a:t>P.127a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áp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một </a:t>
            </a:r>
            <a:r>
              <a:rPr sz="1200" spc="-5" dirty="0" err="1">
                <a:latin typeface="Times New Roman"/>
                <a:cs typeface="Times New Roman"/>
              </a:rPr>
              <a:t>số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ờng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qua khu </a:t>
            </a:r>
            <a:r>
              <a:rPr sz="1200" dirty="0" err="1">
                <a:latin typeface="Times New Roman"/>
                <a:cs typeface="Times New Roman"/>
              </a:rPr>
              <a:t>đông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dân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cư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vào</a:t>
            </a:r>
            <a:r>
              <a:rPr lang="en-US" sz="1200" spc="-5" dirty="0" smtClean="0">
                <a:latin typeface="Times New Roman"/>
                <a:cs typeface="Times New Roman"/>
              </a:rPr>
              <a:t> ban </a:t>
            </a:r>
            <a:r>
              <a:rPr sz="1200" spc="-5" dirty="0" err="1" smtClean="0">
                <a:latin typeface="Times New Roman"/>
                <a:cs typeface="Times New Roman"/>
              </a:rPr>
              <a:t>đêm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nhằm </a:t>
            </a:r>
            <a:r>
              <a:rPr sz="1200" dirty="0">
                <a:latin typeface="Times New Roman"/>
                <a:cs typeface="Times New Roman"/>
              </a:rPr>
              <a:t>mục đích nâng </a:t>
            </a:r>
            <a:r>
              <a:rPr sz="1200" spc="-5" dirty="0">
                <a:latin typeface="Times New Roman"/>
                <a:cs typeface="Times New Roman"/>
              </a:rPr>
              <a:t>cao </a:t>
            </a:r>
            <a:r>
              <a:rPr sz="1200" dirty="0">
                <a:latin typeface="Times New Roman"/>
                <a:cs typeface="Times New Roman"/>
              </a:rPr>
              <a:t>tốc độ vận </a:t>
            </a:r>
            <a:r>
              <a:rPr sz="1200" spc="-5" dirty="0">
                <a:latin typeface="Times New Roman"/>
                <a:cs typeface="Times New Roman"/>
              </a:rPr>
              <a:t>hành </a:t>
            </a:r>
            <a:r>
              <a:rPr sz="1200" dirty="0" err="1">
                <a:latin typeface="Times New Roman"/>
                <a:cs typeface="Times New Roman"/>
              </a:rPr>
              <a:t>khi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ít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chạy. Biển chỉ có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5" dirty="0">
                <a:latin typeface="Times New Roman"/>
                <a:cs typeface="Times New Roman"/>
              </a:rPr>
              <a:t>lực  </a:t>
            </a:r>
            <a:r>
              <a:rPr sz="1200" dirty="0">
                <a:latin typeface="Times New Roman"/>
                <a:cs typeface="Times New Roman"/>
              </a:rPr>
              <a:t>trong thời </a:t>
            </a:r>
            <a:r>
              <a:rPr sz="1200" spc="-5" dirty="0">
                <a:latin typeface="Times New Roman"/>
                <a:cs typeface="Times New Roman"/>
              </a:rPr>
              <a:t>gian ghi trên </a:t>
            </a:r>
            <a:r>
              <a:rPr sz="1200" dirty="0">
                <a:latin typeface="Times New Roman"/>
                <a:cs typeface="Times New Roman"/>
              </a:rPr>
              <a:t>biển và trong </a:t>
            </a:r>
            <a:r>
              <a:rPr sz="1200" spc="-5" dirty="0">
                <a:latin typeface="Times New Roman"/>
                <a:cs typeface="Times New Roman"/>
              </a:rPr>
              <a:t>phạm </a:t>
            </a:r>
            <a:r>
              <a:rPr sz="1200" dirty="0">
                <a:latin typeface="Times New Roman"/>
                <a:cs typeface="Times New Roman"/>
              </a:rPr>
              <a:t>vi </a:t>
            </a:r>
            <a:r>
              <a:rPr sz="1200" spc="5" dirty="0">
                <a:latin typeface="Times New Roman"/>
                <a:cs typeface="Times New Roman"/>
              </a:rPr>
              <a:t>từ </a:t>
            </a:r>
            <a:r>
              <a:rPr sz="1200" dirty="0">
                <a:latin typeface="Times New Roman"/>
                <a:cs typeface="Times New Roman"/>
              </a:rPr>
              <a:t>vị trí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>
                <a:latin typeface="Times New Roman"/>
                <a:cs typeface="Times New Roman"/>
              </a:rPr>
              <a:t>vị trí biển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R.421  </a:t>
            </a:r>
            <a:r>
              <a:rPr sz="1200" spc="-5" dirty="0">
                <a:latin typeface="Times New Roman"/>
                <a:cs typeface="Times New Roman"/>
              </a:rPr>
              <a:t>“Hết </a:t>
            </a:r>
            <a:r>
              <a:rPr sz="1200" spc="-5" dirty="0" err="1">
                <a:latin typeface="Times New Roman"/>
                <a:cs typeface="Times New Roman"/>
              </a:rPr>
              <a:t>đoạn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qua khu đông </a:t>
            </a:r>
            <a:r>
              <a:rPr sz="1200" spc="-5" dirty="0" err="1">
                <a:latin typeface="Times New Roman"/>
                <a:cs typeface="Times New Roman"/>
              </a:rPr>
              <a:t>dân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90" dirty="0" smtClean="0">
                <a:latin typeface="Times New Roman"/>
                <a:cs typeface="Times New Roman"/>
              </a:rPr>
              <a:t>c</a:t>
            </a:r>
            <a:r>
              <a:rPr lang="vi-VN" sz="1200" spc="-90" dirty="0" smtClean="0">
                <a:latin typeface="Times New Roman"/>
                <a:cs typeface="Times New Roman"/>
              </a:rPr>
              <a:t>ư</a:t>
            </a:r>
            <a:r>
              <a:rPr sz="1200" spc="-90" dirty="0" smtClean="0">
                <a:latin typeface="Times New Roman"/>
                <a:cs typeface="Times New Roman"/>
              </a:rPr>
              <a:t>”. </a:t>
            </a:r>
            <a:r>
              <a:rPr sz="1200" spc="-5" dirty="0" err="1">
                <a:latin typeface="Times New Roman"/>
                <a:cs typeface="Times New Roman"/>
              </a:rPr>
              <a:t>Biển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đặt sau </a:t>
            </a:r>
            <a:r>
              <a:rPr sz="1200" dirty="0">
                <a:latin typeface="Times New Roman"/>
                <a:cs typeface="Times New Roman"/>
              </a:rPr>
              <a:t>vị trí biển </a:t>
            </a:r>
            <a:r>
              <a:rPr sz="1200" spc="-5" dirty="0" err="1">
                <a:latin typeface="Times New Roman"/>
                <a:cs typeface="Times New Roman"/>
              </a:rPr>
              <a:t>số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R.420</a:t>
            </a:r>
            <a:r>
              <a:rPr lang="en-US" sz="1200" dirty="0" smtClean="0">
                <a:latin typeface="Times New Roman"/>
                <a:cs typeface="Times New Roman"/>
              </a:rPr>
              <a:t>“ </a:t>
            </a:r>
            <a:r>
              <a:rPr lang="en-US" sz="1200" dirty="0" err="1" smtClean="0">
                <a:latin typeface="Times New Roman"/>
                <a:cs typeface="Times New Roman"/>
              </a:rPr>
              <a:t>Đoạn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đường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qua </a:t>
            </a:r>
            <a:r>
              <a:rPr sz="1200" dirty="0">
                <a:latin typeface="Times New Roman"/>
                <a:cs typeface="Times New Roman"/>
              </a:rPr>
              <a:t>khu đông </a:t>
            </a:r>
            <a:r>
              <a:rPr sz="1200" spc="-5" dirty="0" err="1">
                <a:latin typeface="Times New Roman"/>
                <a:cs typeface="Times New Roman"/>
              </a:rPr>
              <a:t>dân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90" dirty="0" err="1" smtClean="0">
                <a:latin typeface="Times New Roman"/>
                <a:cs typeface="Times New Roman"/>
              </a:rPr>
              <a:t>c</a:t>
            </a:r>
            <a:r>
              <a:rPr lang="en-US" sz="1200" spc="-90" dirty="0" err="1">
                <a:latin typeface="Times New Roman"/>
                <a:cs typeface="Times New Roman"/>
              </a:rPr>
              <a:t>ư</a:t>
            </a:r>
            <a:r>
              <a:rPr sz="1200" spc="-90" dirty="0" smtClean="0">
                <a:latin typeface="Times New Roman"/>
                <a:cs typeface="Times New Roman"/>
              </a:rPr>
              <a:t>”.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7952" y="4773548"/>
            <a:ext cx="5593715" cy="123888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469900" algn="ctr">
              <a:lnSpc>
                <a:spcPct val="100000"/>
              </a:lnSpc>
              <a:spcBef>
                <a:spcPts val="865"/>
              </a:spcBef>
            </a:pPr>
            <a:r>
              <a:rPr sz="1200" dirty="0">
                <a:latin typeface="Times New Roman"/>
                <a:cs typeface="Times New Roman"/>
              </a:rPr>
              <a:t>P.127a</a:t>
            </a:r>
          </a:p>
          <a:p>
            <a:pPr marL="469265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P.127b "Biển </a:t>
            </a:r>
            <a:r>
              <a:rPr sz="1200" b="1" i="1" spc="-5" dirty="0">
                <a:latin typeface="Times New Roman"/>
                <a:cs typeface="Times New Roman"/>
              </a:rPr>
              <a:t>ghép </a:t>
            </a:r>
            <a:r>
              <a:rPr sz="1200" b="1" i="1" dirty="0">
                <a:latin typeface="Times New Roman"/>
                <a:cs typeface="Times New Roman"/>
              </a:rPr>
              <a:t>tốc độ tối đa </a:t>
            </a:r>
            <a:r>
              <a:rPr sz="1200" b="1" i="1" spc="-5" dirty="0">
                <a:latin typeface="Times New Roman"/>
                <a:cs typeface="Times New Roman"/>
              </a:rPr>
              <a:t>cho phép </a:t>
            </a:r>
            <a:r>
              <a:rPr sz="1200" b="1" i="1" dirty="0">
                <a:latin typeface="Times New Roman"/>
                <a:cs typeface="Times New Roman"/>
              </a:rPr>
              <a:t>trên từng </a:t>
            </a:r>
            <a:r>
              <a:rPr sz="1200" b="1" i="1" spc="-5" dirty="0">
                <a:latin typeface="Times New Roman"/>
                <a:cs typeface="Times New Roman"/>
              </a:rPr>
              <a:t>làn</a:t>
            </a:r>
            <a:r>
              <a:rPr sz="1200" b="1" i="1" spc="-1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đường"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000"/>
              </a:lnSpc>
              <a:spcBef>
                <a:spcPts val="384"/>
              </a:spcBef>
            </a:pPr>
            <a:r>
              <a:rPr sz="1200" spc="-5" dirty="0">
                <a:latin typeface="Times New Roman"/>
                <a:cs typeface="Times New Roman"/>
              </a:rPr>
              <a:t>Biển có </a:t>
            </a:r>
            <a:r>
              <a:rPr sz="1200" dirty="0">
                <a:latin typeface="Times New Roman"/>
                <a:cs typeface="Times New Roman"/>
              </a:rPr>
              <a:t>hiệu lực cấm </a:t>
            </a:r>
            <a:r>
              <a:rPr sz="1200" spc="-5" dirty="0">
                <a:latin typeface="Times New Roman"/>
                <a:cs typeface="Times New Roman"/>
              </a:rPr>
              <a:t>tất </a:t>
            </a:r>
            <a:r>
              <a:rPr sz="1200" dirty="0">
                <a:latin typeface="Times New Roman"/>
                <a:cs typeface="Times New Roman"/>
              </a:rPr>
              <a:t>cả các 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</a:t>
            </a:r>
            <a:r>
              <a:rPr sz="1200" spc="-5" dirty="0" err="1">
                <a:latin typeface="Times New Roman"/>
                <a:cs typeface="Times New Roman"/>
              </a:rPr>
              <a:t>giới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5" dirty="0">
                <a:latin typeface="Times New Roman"/>
                <a:cs typeface="Times New Roman"/>
              </a:rPr>
              <a:t>chạy với </a:t>
            </a:r>
            <a:r>
              <a:rPr sz="1200" dirty="0">
                <a:latin typeface="Times New Roman"/>
                <a:cs typeface="Times New Roman"/>
              </a:rPr>
              <a:t>tốc độ </a:t>
            </a:r>
            <a:r>
              <a:rPr sz="1200" dirty="0" err="1">
                <a:latin typeface="Times New Roman"/>
                <a:cs typeface="Times New Roman"/>
              </a:rPr>
              <a:t>tối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đa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vượt</a:t>
            </a:r>
            <a:r>
              <a:rPr sz="1200" spc="-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quá trị </a:t>
            </a:r>
            <a:r>
              <a:rPr sz="1200" spc="-5" dirty="0">
                <a:latin typeface="Times New Roman"/>
                <a:cs typeface="Times New Roman"/>
              </a:rPr>
              <a:t>số ghi trên </a:t>
            </a:r>
            <a:r>
              <a:rPr sz="1200" dirty="0">
                <a:latin typeface="Times New Roman"/>
                <a:cs typeface="Times New Roman"/>
              </a:rPr>
              <a:t>biển (tính </a:t>
            </a:r>
            <a:r>
              <a:rPr sz="1200" spc="-5" dirty="0">
                <a:latin typeface="Times New Roman"/>
                <a:cs typeface="Times New Roman"/>
              </a:rPr>
              <a:t>bằng </a:t>
            </a:r>
            <a:r>
              <a:rPr sz="1200" dirty="0">
                <a:latin typeface="Times New Roman"/>
                <a:cs typeface="Times New Roman"/>
              </a:rPr>
              <a:t>km/h) trên từng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0" dirty="0" smtClean="0">
                <a:latin typeface="Times New Roman"/>
                <a:cs typeface="Times New Roman"/>
              </a:rPr>
              <a:t>đ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ờng</a:t>
            </a:r>
            <a:r>
              <a:rPr sz="1200" spc="-60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trừ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lang="vi-VN" sz="1200" spc="-80" dirty="0">
                <a:latin typeface="Times New Roman"/>
                <a:cs typeface="Times New Roman"/>
              </a:rPr>
              <a:t>được ưu </a:t>
            </a:r>
            <a:r>
              <a:rPr lang="vi-VN" sz="1200" dirty="0">
                <a:latin typeface="Times New Roman"/>
                <a:cs typeface="Times New Roman"/>
              </a:rPr>
              <a:t>tiên </a:t>
            </a:r>
            <a:r>
              <a:rPr sz="1200" spc="-5" dirty="0" err="1" smtClean="0">
                <a:latin typeface="Times New Roman"/>
                <a:cs typeface="Times New Roman"/>
              </a:rPr>
              <a:t>theo</a:t>
            </a:r>
            <a:r>
              <a:rPr sz="1200" spc="-5" dirty="0" smtClean="0">
                <a:latin typeface="Times New Roman"/>
                <a:cs typeface="Times New Roman"/>
              </a:rPr>
              <a:t>  </a:t>
            </a:r>
            <a:r>
              <a:rPr sz="1200" spc="-5" dirty="0">
                <a:latin typeface="Times New Roman"/>
                <a:cs typeface="Times New Roman"/>
              </a:rPr>
              <a:t>Luật </a:t>
            </a:r>
            <a:r>
              <a:rPr sz="1200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2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47952" y="8237981"/>
            <a:ext cx="5564505" cy="1664335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2816860">
              <a:lnSpc>
                <a:spcPct val="100000"/>
              </a:lnSpc>
              <a:spcBef>
                <a:spcPts val="840"/>
              </a:spcBef>
            </a:pPr>
            <a:r>
              <a:rPr sz="1200" dirty="0">
                <a:latin typeface="Times New Roman"/>
                <a:cs typeface="Times New Roman"/>
              </a:rPr>
              <a:t>P.127b</a:t>
            </a:r>
          </a:p>
          <a:p>
            <a:pPr marL="12700" marR="104775" indent="456565">
              <a:lnSpc>
                <a:spcPct val="111800"/>
              </a:lnSpc>
              <a:spcBef>
                <a:spcPts val="575"/>
              </a:spcBef>
            </a:pPr>
            <a:r>
              <a:rPr sz="1200" i="1" dirty="0">
                <a:latin typeface="Times New Roman"/>
                <a:cs typeface="Times New Roman"/>
              </a:rPr>
              <a:t>- </a:t>
            </a: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P.127c "Biển </a:t>
            </a:r>
            <a:r>
              <a:rPr sz="1200" b="1" i="1" spc="-5" dirty="0">
                <a:latin typeface="Times New Roman"/>
                <a:cs typeface="Times New Roman"/>
              </a:rPr>
              <a:t>ghép </a:t>
            </a:r>
            <a:r>
              <a:rPr sz="1200" b="1" i="1" dirty="0">
                <a:latin typeface="Times New Roman"/>
                <a:cs typeface="Times New Roman"/>
              </a:rPr>
              <a:t>tốc độ tối đa cho </a:t>
            </a:r>
            <a:r>
              <a:rPr sz="1200" b="1" i="1" spc="-5" dirty="0">
                <a:latin typeface="Times New Roman"/>
                <a:cs typeface="Times New Roman"/>
              </a:rPr>
              <a:t>phép </a:t>
            </a:r>
            <a:r>
              <a:rPr sz="1200" b="1" i="1" dirty="0">
                <a:latin typeface="Times New Roman"/>
                <a:cs typeface="Times New Roman"/>
              </a:rPr>
              <a:t>theo </a:t>
            </a:r>
            <a:r>
              <a:rPr sz="1200" b="1" i="1" spc="-5" dirty="0">
                <a:latin typeface="Times New Roman"/>
                <a:cs typeface="Times New Roman"/>
              </a:rPr>
              <a:t>phương tiện, </a:t>
            </a:r>
            <a:r>
              <a:rPr sz="1200" b="1" i="1" dirty="0">
                <a:latin typeface="Times New Roman"/>
                <a:cs typeface="Times New Roman"/>
              </a:rPr>
              <a:t>trên từng  làn </a:t>
            </a:r>
            <a:r>
              <a:rPr sz="1200" b="1" i="1" spc="-5" dirty="0">
                <a:latin typeface="Times New Roman"/>
                <a:cs typeface="Times New Roman"/>
              </a:rPr>
              <a:t>đường"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3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Biển có </a:t>
            </a:r>
            <a:r>
              <a:rPr sz="1200" dirty="0">
                <a:latin typeface="Times New Roman"/>
                <a:cs typeface="Times New Roman"/>
              </a:rPr>
              <a:t>hiệu lực cấm từng 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</a:t>
            </a:r>
            <a:r>
              <a:rPr sz="1200" spc="-5" dirty="0" err="1">
                <a:latin typeface="Times New Roman"/>
                <a:cs typeface="Times New Roman"/>
              </a:rPr>
              <a:t>giới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bộ </a:t>
            </a:r>
            <a:r>
              <a:rPr sz="1200" dirty="0">
                <a:latin typeface="Times New Roman"/>
                <a:cs typeface="Times New Roman"/>
              </a:rPr>
              <a:t>chạy với tốc độ tối </a:t>
            </a:r>
            <a:r>
              <a:rPr sz="1200" dirty="0" err="1">
                <a:latin typeface="Times New Roman"/>
                <a:cs typeface="Times New Roman"/>
              </a:rPr>
              <a:t>đa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lang="en-US" sz="1200" spc="-80" dirty="0">
                <a:latin typeface="Times New Roman"/>
                <a:cs typeface="Times New Roman"/>
              </a:rPr>
              <a:t> </a:t>
            </a:r>
            <a:r>
              <a:rPr lang="en-US" sz="1200" spc="-80" dirty="0" err="1" smtClean="0">
                <a:latin typeface="Times New Roman"/>
                <a:cs typeface="Times New Roman"/>
              </a:rPr>
              <a:t>quá</a:t>
            </a:r>
            <a:r>
              <a:rPr lang="en-US"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trị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số ghi trên </a:t>
            </a:r>
            <a:r>
              <a:rPr sz="1200" dirty="0">
                <a:latin typeface="Times New Roman"/>
                <a:cs typeface="Times New Roman"/>
              </a:rPr>
              <a:t>biển (tính </a:t>
            </a:r>
            <a:r>
              <a:rPr sz="1200" spc="-5" dirty="0">
                <a:latin typeface="Times New Roman"/>
                <a:cs typeface="Times New Roman"/>
              </a:rPr>
              <a:t>bằng </a:t>
            </a:r>
            <a:r>
              <a:rPr sz="1200" dirty="0">
                <a:latin typeface="Times New Roman"/>
                <a:cs typeface="Times New Roman"/>
              </a:rPr>
              <a:t>km/h) trên từng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trừ các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lang="vi-VN" sz="1200" spc="-80" dirty="0">
                <a:latin typeface="Times New Roman"/>
                <a:cs typeface="Times New Roman"/>
              </a:rPr>
              <a:t>được ưu </a:t>
            </a:r>
            <a:r>
              <a:rPr lang="vi-VN" sz="1200" dirty="0">
                <a:latin typeface="Times New Roman"/>
                <a:cs typeface="Times New Roman"/>
              </a:rPr>
              <a:t>tiên </a:t>
            </a:r>
            <a:r>
              <a:rPr sz="1200" dirty="0" err="1" smtClean="0">
                <a:latin typeface="Times New Roman"/>
                <a:cs typeface="Times New Roman"/>
              </a:rPr>
              <a:t>theo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150" dirty="0">
                <a:latin typeface="Times New Roman"/>
                <a:cs typeface="Times New Roman"/>
              </a:rPr>
              <a:t>Luật 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 Các </a:t>
            </a:r>
            <a:r>
              <a:rPr sz="1200" dirty="0" err="1">
                <a:latin typeface="Times New Roman"/>
                <a:cs typeface="Times New Roman"/>
              </a:rPr>
              <a:t>loại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phải </a:t>
            </a:r>
            <a:r>
              <a:rPr sz="1200" spc="5" dirty="0">
                <a:latin typeface="Times New Roman"/>
                <a:cs typeface="Times New Roman"/>
              </a:rPr>
              <a:t>đi </a:t>
            </a:r>
            <a:r>
              <a:rPr sz="1200" dirty="0">
                <a:latin typeface="Times New Roman"/>
                <a:cs typeface="Times New Roman"/>
              </a:rPr>
              <a:t>đúng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 tuân thủ tốc độ tối  đa </a:t>
            </a:r>
            <a:r>
              <a:rPr sz="1200" spc="-5" dirty="0">
                <a:latin typeface="Times New Roman"/>
                <a:cs typeface="Times New Roman"/>
              </a:rPr>
              <a:t>cho phép </a:t>
            </a:r>
            <a:r>
              <a:rPr sz="1200" dirty="0">
                <a:latin typeface="Times New Roman"/>
                <a:cs typeface="Times New Roman"/>
              </a:rPr>
              <a:t>trên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1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đó.</a:t>
            </a:r>
          </a:p>
        </p:txBody>
      </p:sp>
      <p:sp>
        <p:nvSpPr>
          <p:cNvPr id="5" name="object 5"/>
          <p:cNvSpPr/>
          <p:nvPr/>
        </p:nvSpPr>
        <p:spPr>
          <a:xfrm>
            <a:off x="3631565" y="3057143"/>
            <a:ext cx="1304925" cy="17331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269615" y="6107175"/>
            <a:ext cx="2028825" cy="21431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57</a:t>
            </a:fld>
            <a:endParaRPr spc="-35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2666364"/>
            <a:ext cx="5607685" cy="1197123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455930" algn="ctr">
              <a:lnSpc>
                <a:spcPct val="100000"/>
              </a:lnSpc>
              <a:spcBef>
                <a:spcPts val="855"/>
              </a:spcBef>
            </a:pPr>
            <a:r>
              <a:rPr sz="1200" dirty="0">
                <a:latin typeface="Times New Roman"/>
                <a:cs typeface="Times New Roman"/>
              </a:rPr>
              <a:t>P.127c</a:t>
            </a:r>
          </a:p>
          <a:p>
            <a:pPr marL="469265" algn="just">
              <a:lnSpc>
                <a:spcPct val="100000"/>
              </a:lnSpc>
              <a:spcBef>
                <a:spcPts val="760"/>
              </a:spcBef>
            </a:pPr>
            <a:r>
              <a:rPr sz="1200" b="1" dirty="0">
                <a:latin typeface="Times New Roman"/>
                <a:cs typeface="Times New Roman"/>
              </a:rPr>
              <a:t>- </a:t>
            </a: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P.127d "Biển </a:t>
            </a:r>
            <a:r>
              <a:rPr sz="1200" b="1" i="1" spc="-5" dirty="0">
                <a:latin typeface="Times New Roman"/>
                <a:cs typeface="Times New Roman"/>
              </a:rPr>
              <a:t>hết </a:t>
            </a:r>
            <a:r>
              <a:rPr sz="1200" b="1" i="1" dirty="0">
                <a:latin typeface="Times New Roman"/>
                <a:cs typeface="Times New Roman"/>
              </a:rPr>
              <a:t>hạn </a:t>
            </a:r>
            <a:r>
              <a:rPr sz="1200" b="1" i="1" spc="-5" dirty="0">
                <a:latin typeface="Times New Roman"/>
                <a:cs typeface="Times New Roman"/>
              </a:rPr>
              <a:t>chế </a:t>
            </a:r>
            <a:r>
              <a:rPr sz="1200" b="1" i="1" dirty="0">
                <a:latin typeface="Times New Roman"/>
                <a:cs typeface="Times New Roman"/>
              </a:rPr>
              <a:t>tốc độ tối đa </a:t>
            </a:r>
            <a:r>
              <a:rPr sz="1200" b="1" i="1" spc="-5" dirty="0">
                <a:latin typeface="Times New Roman"/>
                <a:cs typeface="Times New Roman"/>
              </a:rPr>
              <a:t>cho phép </a:t>
            </a:r>
            <a:r>
              <a:rPr sz="1200" b="1" i="1" dirty="0">
                <a:latin typeface="Times New Roman"/>
                <a:cs typeface="Times New Roman"/>
              </a:rPr>
              <a:t>theo biển</a:t>
            </a:r>
            <a:r>
              <a:rPr sz="1200" b="1" i="1" spc="-3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ghép"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ts val="1380"/>
              </a:lnSpc>
              <a:spcBef>
                <a:spcPts val="615"/>
              </a:spcBef>
            </a:pPr>
            <a:r>
              <a:rPr sz="1200" spc="-5" dirty="0">
                <a:latin typeface="Times New Roman"/>
                <a:cs typeface="Times New Roman"/>
              </a:rPr>
              <a:t>Biển có giá </a:t>
            </a:r>
            <a:r>
              <a:rPr sz="1200" dirty="0">
                <a:latin typeface="Times New Roman"/>
                <a:cs typeface="Times New Roman"/>
              </a:rPr>
              <a:t>trị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>
                <a:latin typeface="Times New Roman"/>
                <a:cs typeface="Times New Roman"/>
              </a:rPr>
              <a:t>thông biết hiệu lực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spc="-30" dirty="0">
                <a:latin typeface="Times New Roman"/>
                <a:cs typeface="Times New Roman"/>
              </a:rPr>
              <a:t>P.127b,  </a:t>
            </a:r>
            <a:r>
              <a:rPr sz="1200" dirty="0">
                <a:latin typeface="Times New Roman"/>
                <a:cs typeface="Times New Roman"/>
              </a:rPr>
              <a:t>và P.127c hết tác </a:t>
            </a:r>
            <a:r>
              <a:rPr sz="1200" spc="-5" dirty="0">
                <a:latin typeface="Times New Roman"/>
                <a:cs typeface="Times New Roman"/>
              </a:rPr>
              <a:t>dụng. Kể </a:t>
            </a:r>
            <a:r>
              <a:rPr sz="1200" dirty="0">
                <a:latin typeface="Times New Roman"/>
                <a:cs typeface="Times New Roman"/>
              </a:rPr>
              <a:t>từ biển này, các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dirty="0">
                <a:latin typeface="Times New Roman"/>
                <a:cs typeface="Times New Roman"/>
              </a:rPr>
              <a:t>chạy với tốc độ tối đa đã </a:t>
            </a:r>
            <a:r>
              <a:rPr sz="1200" spc="-55" dirty="0">
                <a:latin typeface="Times New Roman"/>
                <a:cs typeface="Times New Roman"/>
              </a:rPr>
              <a:t>quy  </a:t>
            </a:r>
            <a:r>
              <a:rPr sz="1200" dirty="0">
                <a:latin typeface="Times New Roman"/>
                <a:cs typeface="Times New Roman"/>
              </a:rPr>
              <a:t>định trong </a:t>
            </a:r>
            <a:r>
              <a:rPr sz="1200" spc="-5" dirty="0">
                <a:latin typeface="Times New Roman"/>
                <a:cs typeface="Times New Roman"/>
              </a:rPr>
              <a:t>Luật </a:t>
            </a:r>
            <a:r>
              <a:rPr sz="1200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ờng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</a:t>
            </a:r>
            <a:r>
              <a:rPr sz="1200" spc="-10" dirty="0">
                <a:latin typeface="Times New Roman"/>
                <a:cs typeface="Times New Roman"/>
              </a:rPr>
              <a:t>"Hết </a:t>
            </a:r>
            <a:r>
              <a:rPr sz="1200" dirty="0">
                <a:latin typeface="Times New Roman"/>
                <a:cs typeface="Times New Roman"/>
              </a:rPr>
              <a:t>tất cả các lệnh </a:t>
            </a:r>
            <a:r>
              <a:rPr sz="1200" spc="-5" dirty="0">
                <a:latin typeface="Times New Roman"/>
                <a:cs typeface="Times New Roman"/>
              </a:rPr>
              <a:t>cấm" </a:t>
            </a:r>
            <a:r>
              <a:rPr sz="1200" dirty="0">
                <a:latin typeface="Times New Roman"/>
                <a:cs typeface="Times New Roman"/>
              </a:rPr>
              <a:t>đặt biển </a:t>
            </a:r>
            <a:r>
              <a:rPr sz="1200" spc="-180" dirty="0">
                <a:latin typeface="Times New Roman"/>
                <a:cs typeface="Times New Roman"/>
              </a:rPr>
              <a:t>số  </a:t>
            </a:r>
            <a:r>
              <a:rPr sz="1200" dirty="0">
                <a:latin typeface="Times New Roman"/>
                <a:cs typeface="Times New Roman"/>
              </a:rPr>
              <a:t>DP.135.</a:t>
            </a:r>
          </a:p>
        </p:txBody>
      </p:sp>
      <p:sp>
        <p:nvSpPr>
          <p:cNvPr id="3" name="object 3"/>
          <p:cNvSpPr/>
          <p:nvPr/>
        </p:nvSpPr>
        <p:spPr>
          <a:xfrm>
            <a:off x="4765294" y="4091050"/>
            <a:ext cx="1944877" cy="20180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7952" y="5838824"/>
            <a:ext cx="5606415" cy="16630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8575" marR="2102485" indent="508634" algn="just">
              <a:lnSpc>
                <a:spcPct val="1375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hoặc  Biển số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P.127d</a:t>
            </a:r>
          </a:p>
          <a:p>
            <a:pPr marL="469265" algn="just">
              <a:lnSpc>
                <a:spcPct val="100000"/>
              </a:lnSpc>
              <a:spcBef>
                <a:spcPts val="550"/>
              </a:spcBef>
            </a:pPr>
            <a:r>
              <a:rPr sz="1200" dirty="0">
                <a:latin typeface="Times New Roman"/>
                <a:cs typeface="Times New Roman"/>
              </a:rPr>
              <a:t>- </a:t>
            </a: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P.128 “Cấm bóp</a:t>
            </a:r>
            <a:r>
              <a:rPr sz="1200" b="1" i="1" spc="2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còi”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1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Biển báo cấm </a:t>
            </a:r>
            <a:r>
              <a:rPr sz="1200" dirty="0">
                <a:latin typeface="Times New Roman"/>
                <a:cs typeface="Times New Roman"/>
              </a:rPr>
              <a:t>các 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giới 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-5" dirty="0">
                <a:latin typeface="Times New Roman"/>
                <a:cs typeface="Times New Roman"/>
              </a:rPr>
              <a:t>còi. </a:t>
            </a:r>
            <a:r>
              <a:rPr sz="1200" dirty="0">
                <a:latin typeface="Times New Roman"/>
                <a:cs typeface="Times New Roman"/>
              </a:rPr>
              <a:t>Chiều </a:t>
            </a:r>
            <a:r>
              <a:rPr sz="1200" spc="-5" dirty="0">
                <a:latin typeface="Times New Roman"/>
                <a:cs typeface="Times New Roman"/>
              </a:rPr>
              <a:t>dài có </a:t>
            </a:r>
            <a:r>
              <a:rPr sz="1200" dirty="0">
                <a:latin typeface="Times New Roman"/>
                <a:cs typeface="Times New Roman"/>
              </a:rPr>
              <a:t>hiệu lực của biển </a:t>
            </a:r>
            <a:r>
              <a:rPr sz="1200" spc="-5" dirty="0">
                <a:latin typeface="Times New Roman"/>
                <a:cs typeface="Times New Roman"/>
              </a:rPr>
              <a:t>cấm  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-5" dirty="0" err="1">
                <a:latin typeface="Times New Roman"/>
                <a:cs typeface="Times New Roman"/>
              </a:rPr>
              <a:t>còi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bằng biển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S.501 </a:t>
            </a:r>
            <a:r>
              <a:rPr sz="1200" spc="-5" dirty="0">
                <a:latin typeface="Times New Roman"/>
                <a:cs typeface="Times New Roman"/>
              </a:rPr>
              <a:t>"Phạm </a:t>
            </a:r>
            <a:r>
              <a:rPr sz="1200" dirty="0">
                <a:latin typeface="Times New Roman"/>
                <a:cs typeface="Times New Roman"/>
              </a:rPr>
              <a:t>vi tác dụng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biển" </a:t>
            </a:r>
            <a:r>
              <a:rPr sz="1200" spc="-5" dirty="0" err="1">
                <a:latin typeface="Times New Roman"/>
                <a:cs typeface="Times New Roman"/>
              </a:rPr>
              <a:t>đặt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d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ới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95" dirty="0">
                <a:latin typeface="Times New Roman"/>
                <a:cs typeface="Times New Roman"/>
              </a:rPr>
              <a:t>chính  </a:t>
            </a:r>
            <a:r>
              <a:rPr sz="1200" spc="-5" dirty="0">
                <a:latin typeface="Times New Roman"/>
                <a:cs typeface="Times New Roman"/>
              </a:rPr>
              <a:t>(hoặc </a:t>
            </a:r>
            <a:r>
              <a:rPr sz="1200" dirty="0">
                <a:latin typeface="Times New Roman"/>
                <a:cs typeface="Times New Roman"/>
              </a:rPr>
              <a:t>từ vị trí đặt biển đến vị trí đặt biển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DP.135 </a:t>
            </a:r>
            <a:r>
              <a:rPr sz="1200" spc="-5" dirty="0">
                <a:latin typeface="Times New Roman"/>
                <a:cs typeface="Times New Roman"/>
              </a:rPr>
              <a:t>"Hết </a:t>
            </a:r>
            <a:r>
              <a:rPr sz="1200" dirty="0">
                <a:latin typeface="Times New Roman"/>
                <a:cs typeface="Times New Roman"/>
              </a:rPr>
              <a:t>tất </a:t>
            </a:r>
            <a:r>
              <a:rPr sz="1200" spc="-5" dirty="0">
                <a:latin typeface="Times New Roman"/>
                <a:cs typeface="Times New Roman"/>
              </a:rPr>
              <a:t>cả </a:t>
            </a:r>
            <a:r>
              <a:rPr sz="1200" spc="10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lệnh cấm" nếu đồng  thời có </a:t>
            </a:r>
            <a:r>
              <a:rPr sz="1200" spc="-5" dirty="0">
                <a:latin typeface="Times New Roman"/>
                <a:cs typeface="Times New Roman"/>
              </a:rPr>
              <a:t>nhiều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khác </a:t>
            </a:r>
            <a:r>
              <a:rPr sz="1200" spc="-5" dirty="0">
                <a:latin typeface="Times New Roman"/>
                <a:cs typeface="Times New Roman"/>
              </a:rPr>
              <a:t>hết </a:t>
            </a:r>
            <a:r>
              <a:rPr sz="1200" dirty="0">
                <a:latin typeface="Times New Roman"/>
                <a:cs typeface="Times New Roman"/>
              </a:rPr>
              <a:t>tác </a:t>
            </a:r>
            <a:r>
              <a:rPr sz="1200" spc="-5" dirty="0">
                <a:latin typeface="Times New Roman"/>
                <a:cs typeface="Times New Roman"/>
              </a:rPr>
              <a:t>dụng).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47952" y="8701531"/>
            <a:ext cx="5607685" cy="1061720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55"/>
              </a:spcBef>
            </a:pPr>
            <a:r>
              <a:rPr sz="1200" dirty="0">
                <a:latin typeface="Times New Roman"/>
                <a:cs typeface="Times New Roman"/>
              </a:rPr>
              <a:t>P.128</a:t>
            </a:r>
          </a:p>
          <a:p>
            <a:pPr marL="469265">
              <a:lnSpc>
                <a:spcPct val="100000"/>
              </a:lnSpc>
              <a:spcBef>
                <a:spcPts val="755"/>
              </a:spcBef>
            </a:pPr>
            <a:r>
              <a:rPr sz="1200" dirty="0">
                <a:latin typeface="Times New Roman"/>
                <a:cs typeface="Times New Roman"/>
              </a:rPr>
              <a:t>- </a:t>
            </a: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P.129 </a:t>
            </a:r>
            <a:r>
              <a:rPr sz="1200" b="1" i="1" dirty="0">
                <a:latin typeface="Times New Roman"/>
                <a:cs typeface="Times New Roman"/>
              </a:rPr>
              <a:t>“Kiểm </a:t>
            </a:r>
            <a:r>
              <a:rPr sz="1200" b="1" i="1" spc="-5" dirty="0">
                <a:latin typeface="Times New Roman"/>
                <a:cs typeface="Times New Roman"/>
              </a:rPr>
              <a:t>tra”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0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nơi </a:t>
            </a:r>
            <a:r>
              <a:rPr sz="1200" spc="-5" dirty="0">
                <a:latin typeface="Times New Roman"/>
                <a:cs typeface="Times New Roman"/>
              </a:rPr>
              <a:t>đặt trạm </a:t>
            </a:r>
            <a:r>
              <a:rPr sz="1200" dirty="0">
                <a:latin typeface="Times New Roman"/>
                <a:cs typeface="Times New Roman"/>
              </a:rPr>
              <a:t>kiểm </a:t>
            </a:r>
            <a:r>
              <a:rPr sz="1200" spc="-5" dirty="0">
                <a:latin typeface="Times New Roman"/>
                <a:cs typeface="Times New Roman"/>
              </a:rPr>
              <a:t>tra, các </a:t>
            </a:r>
            <a:r>
              <a:rPr sz="1200" dirty="0" err="1">
                <a:latin typeface="Times New Roman"/>
                <a:cs typeface="Times New Roman"/>
              </a:rPr>
              <a:t>loại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tiện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qua đó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 err="1">
                <a:latin typeface="Times New Roman"/>
                <a:cs typeface="Times New Roman"/>
              </a:rPr>
              <a:t>dừng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lại</a:t>
            </a:r>
            <a:r>
              <a:rPr lang="en-US" sz="1200" spc="-114" dirty="0">
                <a:latin typeface="Times New Roman"/>
                <a:cs typeface="Times New Roman"/>
              </a:rPr>
              <a:t> </a:t>
            </a:r>
            <a:r>
              <a:rPr lang="en-US" sz="1200" spc="-114" dirty="0" err="1" smtClean="0">
                <a:latin typeface="Times New Roman"/>
                <a:cs typeface="Times New Roman"/>
              </a:rPr>
              <a:t>để</a:t>
            </a:r>
            <a:r>
              <a:rPr lang="en-US" sz="1200" spc="-114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làm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thủ tục kiểm </a:t>
            </a:r>
            <a:r>
              <a:rPr sz="1200" spc="-5" dirty="0">
                <a:latin typeface="Times New Roman"/>
                <a:cs typeface="Times New Roman"/>
              </a:rPr>
              <a:t>tra, </a:t>
            </a:r>
            <a:r>
              <a:rPr sz="1200" dirty="0">
                <a:latin typeface="Times New Roman"/>
                <a:cs typeface="Times New Roman"/>
              </a:rPr>
              <a:t>kiểm </a:t>
            </a:r>
            <a:r>
              <a:rPr sz="1200" spc="-5" dirty="0">
                <a:latin typeface="Times New Roman"/>
                <a:cs typeface="Times New Roman"/>
              </a:rPr>
              <a:t>soát theo </a:t>
            </a:r>
            <a:r>
              <a:rPr sz="1200" dirty="0">
                <a:latin typeface="Times New Roman"/>
                <a:cs typeface="Times New Roman"/>
              </a:rPr>
              <a:t>quy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định.</a:t>
            </a:r>
          </a:p>
        </p:txBody>
      </p:sp>
      <p:sp>
        <p:nvSpPr>
          <p:cNvPr id="6" name="object 6"/>
          <p:cNvSpPr/>
          <p:nvPr/>
        </p:nvSpPr>
        <p:spPr>
          <a:xfrm>
            <a:off x="3250564" y="900683"/>
            <a:ext cx="2066925" cy="17809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868423" y="4094987"/>
            <a:ext cx="2295525" cy="19810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498215" y="7597139"/>
            <a:ext cx="1123950" cy="112356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58</a:t>
            </a:fld>
            <a:endParaRPr spc="-35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2003805"/>
            <a:ext cx="5607685" cy="234886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65"/>
              </a:spcBef>
            </a:pPr>
            <a:r>
              <a:rPr sz="1200" dirty="0">
                <a:latin typeface="Times New Roman"/>
                <a:cs typeface="Times New Roman"/>
              </a:rPr>
              <a:t>P.129</a:t>
            </a:r>
          </a:p>
          <a:p>
            <a:pPr marL="469265" algn="just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P.130 “Cấm dừng </a:t>
            </a:r>
            <a:r>
              <a:rPr sz="1200" b="1" i="1" dirty="0">
                <a:latin typeface="Times New Roman"/>
                <a:cs typeface="Times New Roman"/>
              </a:rPr>
              <a:t>xe </a:t>
            </a:r>
            <a:r>
              <a:rPr sz="1200" b="1" i="1" spc="-5" dirty="0">
                <a:latin typeface="Times New Roman"/>
                <a:cs typeface="Times New Roman"/>
              </a:rPr>
              <a:t>và </a:t>
            </a:r>
            <a:r>
              <a:rPr sz="1200" b="1" i="1" dirty="0">
                <a:latin typeface="Times New Roman"/>
                <a:cs typeface="Times New Roman"/>
              </a:rPr>
              <a:t>đỗ</a:t>
            </a:r>
            <a:r>
              <a:rPr sz="1200" b="1" i="1" spc="2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xe”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2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Biển có </a:t>
            </a:r>
            <a:r>
              <a:rPr sz="1200" dirty="0">
                <a:latin typeface="Times New Roman"/>
                <a:cs typeface="Times New Roman"/>
              </a:rPr>
              <a:t>hiệu lực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các 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</a:t>
            </a:r>
            <a:r>
              <a:rPr sz="1200" spc="-5" dirty="0" err="1">
                <a:latin typeface="Times New Roman"/>
                <a:cs typeface="Times New Roman"/>
              </a:rPr>
              <a:t>giới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dừng và đỗ lại ở </a:t>
            </a:r>
            <a:r>
              <a:rPr sz="1200" dirty="0" err="1">
                <a:latin typeface="Times New Roman"/>
                <a:cs typeface="Times New Roman"/>
              </a:rPr>
              <a:t>phía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có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đặt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biển, trừ các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lang="vi-VN" sz="1200" spc="-170" dirty="0" smtClean="0">
                <a:latin typeface="Times New Roman"/>
                <a:cs typeface="Times New Roman"/>
              </a:rPr>
              <a:t>ư</a:t>
            </a:r>
            <a:r>
              <a:rPr sz="1200" spc="-170" dirty="0" smtClean="0">
                <a:latin typeface="Times New Roman"/>
                <a:cs typeface="Times New Roman"/>
              </a:rPr>
              <a:t>u </a:t>
            </a:r>
            <a:r>
              <a:rPr sz="1200" spc="-5" dirty="0">
                <a:latin typeface="Times New Roman"/>
                <a:cs typeface="Times New Roman"/>
              </a:rPr>
              <a:t>tiên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" dirty="0">
                <a:latin typeface="Times New Roman"/>
                <a:cs typeface="Times New Roman"/>
              </a:rPr>
              <a:t>Luật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(dừng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 err="1">
                <a:latin typeface="Times New Roman"/>
                <a:cs typeface="Times New Roman"/>
              </a:rPr>
              <a:t>là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đứng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yên</a:t>
            </a:r>
            <a:r>
              <a:rPr lang="en-US" sz="1200" dirty="0" smtClean="0">
                <a:latin typeface="Times New Roman"/>
                <a:cs typeface="Times New Roman"/>
              </a:rPr>
              <a:t>,</a:t>
            </a:r>
            <a:r>
              <a:rPr sz="1200" spc="-16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không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tắt động </a:t>
            </a:r>
            <a:r>
              <a:rPr sz="1200" spc="-5" dirty="0">
                <a:latin typeface="Times New Roman"/>
                <a:cs typeface="Times New Roman"/>
              </a:rPr>
              <a:t>cơ </a:t>
            </a:r>
            <a:r>
              <a:rPr sz="1200" dirty="0" err="1">
                <a:latin typeface="Times New Roman"/>
                <a:cs typeface="Times New Roman"/>
              </a:rPr>
              <a:t>và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rời tay lái). </a:t>
            </a:r>
            <a:r>
              <a:rPr sz="1200" spc="-5" dirty="0">
                <a:latin typeface="Times New Roman"/>
                <a:cs typeface="Times New Roman"/>
              </a:rPr>
              <a:t>Hiệu </a:t>
            </a:r>
            <a:r>
              <a:rPr sz="1200" dirty="0" err="1">
                <a:latin typeface="Times New Roman"/>
                <a:cs typeface="Times New Roman"/>
              </a:rPr>
              <a:t>lực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cấm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của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biển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bắt đầu </a:t>
            </a:r>
            <a:r>
              <a:rPr sz="1200" dirty="0">
                <a:latin typeface="Times New Roman"/>
                <a:cs typeface="Times New Roman"/>
              </a:rPr>
              <a:t>từ </a:t>
            </a:r>
            <a:r>
              <a:rPr sz="1200" spc="-5" dirty="0">
                <a:latin typeface="Times New Roman"/>
                <a:cs typeface="Times New Roman"/>
              </a:rPr>
              <a:t>chỗ </a:t>
            </a:r>
            <a:r>
              <a:rPr sz="1200" dirty="0">
                <a:latin typeface="Times New Roman"/>
                <a:cs typeface="Times New Roman"/>
              </a:rPr>
              <a:t>đặt biển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>
                <a:latin typeface="Times New Roman"/>
                <a:cs typeface="Times New Roman"/>
              </a:rPr>
              <a:t>ngã ba, </a:t>
            </a:r>
            <a:r>
              <a:rPr sz="1200" spc="-5" dirty="0" err="1" smtClean="0">
                <a:latin typeface="Times New Roman"/>
                <a:cs typeface="Times New Roman"/>
              </a:rPr>
              <a:t>ngã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tư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tiếp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theo hoặc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>
                <a:latin typeface="Times New Roman"/>
                <a:cs typeface="Times New Roman"/>
              </a:rPr>
              <a:t>vị trí quy định nơi </a:t>
            </a:r>
            <a:r>
              <a:rPr sz="1200" spc="-85" dirty="0">
                <a:latin typeface="Times New Roman"/>
                <a:cs typeface="Times New Roman"/>
              </a:rPr>
              <a:t>đỗ  </a:t>
            </a:r>
            <a:r>
              <a:rPr sz="1200" dirty="0">
                <a:latin typeface="Times New Roman"/>
                <a:cs typeface="Times New Roman"/>
              </a:rPr>
              <a:t>xe, dừng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(hoặc </a:t>
            </a:r>
            <a:r>
              <a:rPr sz="1200" dirty="0">
                <a:latin typeface="Times New Roman"/>
                <a:cs typeface="Times New Roman"/>
              </a:rPr>
              <a:t>đến chỗ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P.135 </a:t>
            </a:r>
            <a:r>
              <a:rPr sz="1200" spc="-5" dirty="0">
                <a:latin typeface="Times New Roman"/>
                <a:cs typeface="Times New Roman"/>
              </a:rPr>
              <a:t>“Hết </a:t>
            </a:r>
            <a:r>
              <a:rPr sz="1200" dirty="0">
                <a:latin typeface="Times New Roman"/>
                <a:cs typeface="Times New Roman"/>
              </a:rPr>
              <a:t>tất </a:t>
            </a:r>
            <a:r>
              <a:rPr sz="1200" spc="-5" dirty="0">
                <a:latin typeface="Times New Roman"/>
                <a:cs typeface="Times New Roman"/>
              </a:rPr>
              <a:t>cả </a:t>
            </a:r>
            <a:r>
              <a:rPr sz="1200" dirty="0">
                <a:latin typeface="Times New Roman"/>
                <a:cs typeface="Times New Roman"/>
              </a:rPr>
              <a:t>các lệnh </a:t>
            </a:r>
            <a:r>
              <a:rPr sz="1200" spc="-5" dirty="0">
                <a:latin typeface="Times New Roman"/>
                <a:cs typeface="Times New Roman"/>
              </a:rPr>
              <a:t>cấm” nếu </a:t>
            </a:r>
            <a:r>
              <a:rPr sz="1200" dirty="0">
                <a:latin typeface="Times New Roman"/>
                <a:cs typeface="Times New Roman"/>
              </a:rPr>
              <a:t>đồng thời </a:t>
            </a:r>
            <a:r>
              <a:rPr sz="1200" spc="-5" dirty="0">
                <a:latin typeface="Times New Roman"/>
                <a:cs typeface="Times New Roman"/>
              </a:rPr>
              <a:t>có  </a:t>
            </a:r>
            <a:r>
              <a:rPr sz="1200" dirty="0">
                <a:latin typeface="Times New Roman"/>
                <a:cs typeface="Times New Roman"/>
              </a:rPr>
              <a:t>nhiều </a:t>
            </a:r>
            <a:r>
              <a:rPr sz="1200" spc="-5" dirty="0">
                <a:latin typeface="Times New Roman"/>
                <a:cs typeface="Times New Roman"/>
              </a:rPr>
              <a:t>biển cấm </a:t>
            </a:r>
            <a:r>
              <a:rPr sz="1200" dirty="0">
                <a:latin typeface="Times New Roman"/>
                <a:cs typeface="Times New Roman"/>
              </a:rPr>
              <a:t>khác </a:t>
            </a:r>
            <a:r>
              <a:rPr sz="1200" spc="-5" dirty="0">
                <a:latin typeface="Times New Roman"/>
                <a:cs typeface="Times New Roman"/>
              </a:rPr>
              <a:t>hết </a:t>
            </a:r>
            <a:r>
              <a:rPr sz="1200" dirty="0">
                <a:latin typeface="Times New Roman"/>
                <a:cs typeface="Times New Roman"/>
              </a:rPr>
              <a:t>tác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dụng.</a:t>
            </a:r>
            <a:endParaRPr sz="1200" dirty="0">
              <a:latin typeface="Times New Roman"/>
              <a:cs typeface="Times New Roman"/>
            </a:endParaRPr>
          </a:p>
          <a:p>
            <a:pPr marL="12700" marR="6985" indent="456565" algn="just">
              <a:lnSpc>
                <a:spcPct val="110800"/>
              </a:lnSpc>
              <a:spcBef>
                <a:spcPts val="585"/>
              </a:spcBef>
            </a:pPr>
            <a:r>
              <a:rPr sz="1200" spc="-5" dirty="0">
                <a:latin typeface="Times New Roman"/>
                <a:cs typeface="Times New Roman"/>
              </a:rPr>
              <a:t>Trong </a:t>
            </a:r>
            <a:r>
              <a:rPr sz="1200" dirty="0">
                <a:latin typeface="Times New Roman"/>
                <a:cs typeface="Times New Roman"/>
              </a:rPr>
              <a:t>phạm vi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hiệu lực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biển, </a:t>
            </a:r>
            <a:r>
              <a:rPr sz="1200" spc="-5" dirty="0">
                <a:latin typeface="Times New Roman"/>
                <a:cs typeface="Times New Roman"/>
              </a:rPr>
              <a:t>nếu có </a:t>
            </a:r>
            <a:r>
              <a:rPr sz="1200" dirty="0">
                <a:latin typeface="Times New Roman"/>
                <a:cs typeface="Times New Roman"/>
              </a:rPr>
              <a:t>chỗ mở </a:t>
            </a:r>
            <a:r>
              <a:rPr sz="1200" spc="-5" dirty="0">
                <a:latin typeface="Times New Roman"/>
                <a:cs typeface="Times New Roman"/>
              </a:rPr>
              <a:t>dải phân cách cho phép </a:t>
            </a:r>
            <a:r>
              <a:rPr sz="1200" spc="5" dirty="0">
                <a:latin typeface="Times New Roman"/>
                <a:cs typeface="Times New Roman"/>
              </a:rPr>
              <a:t>xe  </a:t>
            </a:r>
            <a:r>
              <a:rPr sz="1200" dirty="0">
                <a:latin typeface="Times New Roman"/>
                <a:cs typeface="Times New Roman"/>
              </a:rPr>
              <a:t>quay đầu thì </a:t>
            </a:r>
            <a:r>
              <a:rPr sz="1200" spc="-5" dirty="0">
                <a:latin typeface="Times New Roman"/>
                <a:cs typeface="Times New Roman"/>
              </a:rPr>
              <a:t>cần </a:t>
            </a:r>
            <a:r>
              <a:rPr sz="1200" dirty="0">
                <a:latin typeface="Times New Roman"/>
                <a:cs typeface="Times New Roman"/>
              </a:rPr>
              <a:t>đặt thêm </a:t>
            </a:r>
            <a:r>
              <a:rPr sz="1200" spc="-5" dirty="0">
                <a:latin typeface="Times New Roman"/>
                <a:cs typeface="Times New Roman"/>
              </a:rPr>
              <a:t>biển nhắc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lại.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47952" y="5805296"/>
            <a:ext cx="5606415" cy="154241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55"/>
              </a:spcBef>
            </a:pPr>
            <a:r>
              <a:rPr sz="1200" dirty="0">
                <a:latin typeface="Times New Roman"/>
                <a:cs typeface="Times New Roman"/>
              </a:rPr>
              <a:t>P.130</a:t>
            </a:r>
          </a:p>
          <a:p>
            <a:pPr marL="469265">
              <a:lnSpc>
                <a:spcPct val="100000"/>
              </a:lnSpc>
              <a:spcBef>
                <a:spcPts val="755"/>
              </a:spcBef>
            </a:pPr>
            <a:r>
              <a:rPr sz="1200" dirty="0">
                <a:latin typeface="Times New Roman"/>
                <a:cs typeface="Times New Roman"/>
              </a:rPr>
              <a:t>- </a:t>
            </a: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P.131 (a,b,c) “Cấm </a:t>
            </a:r>
            <a:r>
              <a:rPr sz="1200" b="1" i="1" dirty="0">
                <a:latin typeface="Times New Roman"/>
                <a:cs typeface="Times New Roman"/>
              </a:rPr>
              <a:t>đỗ</a:t>
            </a:r>
            <a:r>
              <a:rPr sz="1200" b="1" i="1" spc="2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xe”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0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Biển số </a:t>
            </a:r>
            <a:r>
              <a:rPr sz="1200" dirty="0">
                <a:latin typeface="Times New Roman"/>
                <a:cs typeface="Times New Roman"/>
              </a:rPr>
              <a:t>131a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hiệu lực </a:t>
            </a:r>
            <a:r>
              <a:rPr sz="1200" spc="-5" dirty="0">
                <a:latin typeface="Times New Roman"/>
                <a:cs typeface="Times New Roman"/>
              </a:rPr>
              <a:t>cấm các </a:t>
            </a:r>
            <a:r>
              <a:rPr sz="1200" dirty="0">
                <a:latin typeface="Times New Roman"/>
                <a:cs typeface="Times New Roman"/>
              </a:rPr>
              <a:t>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giới </a:t>
            </a:r>
            <a:r>
              <a:rPr sz="1200" dirty="0">
                <a:latin typeface="Times New Roman"/>
                <a:cs typeface="Times New Roman"/>
              </a:rPr>
              <a:t>đỗ ở </a:t>
            </a:r>
            <a:r>
              <a:rPr sz="1200" dirty="0" err="1">
                <a:latin typeface="Times New Roman"/>
                <a:cs typeface="Times New Roman"/>
              </a:rPr>
              <a:t>phía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đặt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80" dirty="0">
                <a:latin typeface="Times New Roman"/>
                <a:cs typeface="Times New Roman"/>
              </a:rPr>
              <a:t>vào  </a:t>
            </a:r>
            <a:r>
              <a:rPr sz="1200" spc="-5" dirty="0">
                <a:latin typeface="Times New Roman"/>
                <a:cs typeface="Times New Roman"/>
              </a:rPr>
              <a:t>bất </a:t>
            </a:r>
            <a:r>
              <a:rPr sz="1200" dirty="0">
                <a:latin typeface="Times New Roman"/>
                <a:cs typeface="Times New Roman"/>
              </a:rPr>
              <a:t>kể ngày </a:t>
            </a:r>
            <a:r>
              <a:rPr sz="1200" spc="-5" dirty="0">
                <a:latin typeface="Times New Roman"/>
                <a:cs typeface="Times New Roman"/>
              </a:rPr>
              <a:t>nào, </a:t>
            </a:r>
            <a:r>
              <a:rPr sz="1200" dirty="0">
                <a:latin typeface="Times New Roman"/>
                <a:cs typeface="Times New Roman"/>
              </a:rPr>
              <a:t>trừ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lang="vi-VN" sz="1200" spc="-80" dirty="0">
                <a:latin typeface="Times New Roman"/>
                <a:cs typeface="Times New Roman"/>
              </a:rPr>
              <a:t>được ưu </a:t>
            </a:r>
            <a:r>
              <a:rPr lang="vi-VN" sz="1200" dirty="0">
                <a:latin typeface="Times New Roman"/>
                <a:cs typeface="Times New Roman"/>
              </a:rPr>
              <a:t>tiên </a:t>
            </a:r>
            <a:r>
              <a:rPr sz="1200" spc="-5" dirty="0" err="1" smtClean="0">
                <a:latin typeface="Times New Roman"/>
                <a:cs typeface="Times New Roman"/>
              </a:rPr>
              <a:t>theo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Luật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10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  <a:p>
            <a:pPr marL="12700" marR="5715" indent="456565">
              <a:lnSpc>
                <a:spcPct val="110800"/>
              </a:lnSpc>
              <a:spcBef>
                <a:spcPts val="590"/>
              </a:spcBef>
            </a:pPr>
            <a:r>
              <a:rPr sz="1200" spc="-5" dirty="0">
                <a:latin typeface="Times New Roman"/>
                <a:cs typeface="Times New Roman"/>
              </a:rPr>
              <a:t>Trong </a:t>
            </a:r>
            <a:r>
              <a:rPr sz="1200" dirty="0">
                <a:latin typeface="Times New Roman"/>
                <a:cs typeface="Times New Roman"/>
              </a:rPr>
              <a:t>phạm vi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hiệu lực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biển, </a:t>
            </a:r>
            <a:r>
              <a:rPr sz="1200" spc="-5" dirty="0">
                <a:latin typeface="Times New Roman"/>
                <a:cs typeface="Times New Roman"/>
              </a:rPr>
              <a:t>nếu có </a:t>
            </a:r>
            <a:r>
              <a:rPr sz="1200" dirty="0">
                <a:latin typeface="Times New Roman"/>
                <a:cs typeface="Times New Roman"/>
              </a:rPr>
              <a:t>chỗ mở </a:t>
            </a:r>
            <a:r>
              <a:rPr sz="1200" spc="-5" dirty="0">
                <a:latin typeface="Times New Roman"/>
                <a:cs typeface="Times New Roman"/>
              </a:rPr>
              <a:t>dải phân cách cho phép </a:t>
            </a:r>
            <a:r>
              <a:rPr sz="1200" spc="5" dirty="0">
                <a:latin typeface="Times New Roman"/>
                <a:cs typeface="Times New Roman"/>
              </a:rPr>
              <a:t>xe  </a:t>
            </a:r>
            <a:r>
              <a:rPr sz="1200" dirty="0">
                <a:latin typeface="Times New Roman"/>
                <a:cs typeface="Times New Roman"/>
              </a:rPr>
              <a:t>quay đầu thì </a:t>
            </a:r>
            <a:r>
              <a:rPr sz="1200" spc="-5" dirty="0">
                <a:latin typeface="Times New Roman"/>
                <a:cs typeface="Times New Roman"/>
              </a:rPr>
              <a:t>cần </a:t>
            </a:r>
            <a:r>
              <a:rPr sz="1200" dirty="0">
                <a:latin typeface="Times New Roman"/>
                <a:cs typeface="Times New Roman"/>
              </a:rPr>
              <a:t>đặt thêm </a:t>
            </a:r>
            <a:r>
              <a:rPr sz="1200" spc="-5" dirty="0">
                <a:latin typeface="Times New Roman"/>
                <a:cs typeface="Times New Roman"/>
              </a:rPr>
              <a:t>biển nhắc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lại.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47952" y="8765540"/>
            <a:ext cx="5608320" cy="1064895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80"/>
              </a:spcBef>
            </a:pPr>
            <a:r>
              <a:rPr sz="1200" dirty="0">
                <a:latin typeface="Times New Roman"/>
                <a:cs typeface="Times New Roman"/>
              </a:rPr>
              <a:t>P.131a</a:t>
            </a:r>
          </a:p>
          <a:p>
            <a:pPr marL="469265">
              <a:lnSpc>
                <a:spcPct val="100000"/>
              </a:lnSpc>
              <a:spcBef>
                <a:spcPts val="78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131b </a:t>
            </a:r>
            <a:r>
              <a:rPr sz="1200" b="1" i="1" spc="-5" dirty="0">
                <a:latin typeface="Times New Roman"/>
                <a:cs typeface="Times New Roman"/>
              </a:rPr>
              <a:t>“Cấm </a:t>
            </a:r>
            <a:r>
              <a:rPr sz="1200" b="1" i="1" dirty="0">
                <a:latin typeface="Times New Roman"/>
                <a:cs typeface="Times New Roman"/>
              </a:rPr>
              <a:t>đỗ xe” </a:t>
            </a:r>
            <a:r>
              <a:rPr sz="1200" b="1" i="1" spc="-5" dirty="0">
                <a:latin typeface="Times New Roman"/>
                <a:cs typeface="Times New Roman"/>
              </a:rPr>
              <a:t>vào những </a:t>
            </a:r>
            <a:r>
              <a:rPr sz="1200" b="1" i="1" dirty="0">
                <a:latin typeface="Times New Roman"/>
                <a:cs typeface="Times New Roman"/>
              </a:rPr>
              <a:t>ngày</a:t>
            </a:r>
            <a:r>
              <a:rPr sz="1200" b="1" i="1" spc="-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lẻ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0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Biển có </a:t>
            </a:r>
            <a:r>
              <a:rPr sz="1200" dirty="0">
                <a:latin typeface="Times New Roman"/>
                <a:cs typeface="Times New Roman"/>
              </a:rPr>
              <a:t>hiệu lực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các 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giới </a:t>
            </a:r>
            <a:r>
              <a:rPr sz="1200" dirty="0">
                <a:latin typeface="Times New Roman"/>
                <a:cs typeface="Times New Roman"/>
              </a:rPr>
              <a:t>đỗ ở </a:t>
            </a:r>
            <a:r>
              <a:rPr sz="1200" dirty="0" err="1">
                <a:latin typeface="Times New Roman"/>
                <a:cs typeface="Times New Roman"/>
              </a:rPr>
              <a:t>phía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đặt </a:t>
            </a:r>
            <a:r>
              <a:rPr sz="1200" dirty="0">
                <a:latin typeface="Times New Roman"/>
                <a:cs typeface="Times New Roman"/>
              </a:rPr>
              <a:t>biển vào </a:t>
            </a:r>
            <a:r>
              <a:rPr sz="1200" spc="-45" dirty="0">
                <a:latin typeface="Times New Roman"/>
                <a:cs typeface="Times New Roman"/>
              </a:rPr>
              <a:t>những  </a:t>
            </a:r>
            <a:r>
              <a:rPr sz="1200" dirty="0">
                <a:latin typeface="Times New Roman"/>
                <a:cs typeface="Times New Roman"/>
              </a:rPr>
              <a:t>ngày lẻ, trừ các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lang="vi-VN" sz="1200" spc="-80" dirty="0">
                <a:latin typeface="Times New Roman"/>
                <a:cs typeface="Times New Roman"/>
              </a:rPr>
              <a:t>được ưu </a:t>
            </a:r>
            <a:r>
              <a:rPr lang="vi-VN" sz="1200" dirty="0">
                <a:latin typeface="Times New Roman"/>
                <a:cs typeface="Times New Roman"/>
              </a:rPr>
              <a:t>tiên </a:t>
            </a:r>
            <a:r>
              <a:rPr sz="1200" dirty="0" err="1" smtClean="0">
                <a:latin typeface="Times New Roman"/>
                <a:cs typeface="Times New Roman"/>
              </a:rPr>
              <a:t>theo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Luật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1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</p:txBody>
      </p:sp>
      <p:sp>
        <p:nvSpPr>
          <p:cNvPr id="5" name="object 5"/>
          <p:cNvSpPr/>
          <p:nvPr/>
        </p:nvSpPr>
        <p:spPr>
          <a:xfrm>
            <a:off x="3498215" y="900683"/>
            <a:ext cx="1123950" cy="11236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371215" y="4447031"/>
            <a:ext cx="1377950" cy="13779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383915" y="7441691"/>
            <a:ext cx="1346200" cy="134594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59</a:t>
            </a:fld>
            <a:endParaRPr spc="-35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856234"/>
            <a:ext cx="5605145" cy="427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6565">
              <a:lnSpc>
                <a:spcPct val="11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Trong </a:t>
            </a:r>
            <a:r>
              <a:rPr sz="1200" dirty="0">
                <a:latin typeface="Times New Roman"/>
                <a:cs typeface="Times New Roman"/>
              </a:rPr>
              <a:t>phạm vi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hiệu lực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biển, </a:t>
            </a:r>
            <a:r>
              <a:rPr sz="1200" spc="-5" dirty="0">
                <a:latin typeface="Times New Roman"/>
                <a:cs typeface="Times New Roman"/>
              </a:rPr>
              <a:t>nếu có </a:t>
            </a:r>
            <a:r>
              <a:rPr sz="1200" dirty="0">
                <a:latin typeface="Times New Roman"/>
                <a:cs typeface="Times New Roman"/>
              </a:rPr>
              <a:t>chỗ mở </a:t>
            </a:r>
            <a:r>
              <a:rPr sz="1200" spc="-5" dirty="0">
                <a:latin typeface="Times New Roman"/>
                <a:cs typeface="Times New Roman"/>
              </a:rPr>
              <a:t>dải phân cách cho phép </a:t>
            </a:r>
            <a:r>
              <a:rPr sz="1200" spc="5" dirty="0">
                <a:latin typeface="Times New Roman"/>
                <a:cs typeface="Times New Roman"/>
              </a:rPr>
              <a:t>xe  </a:t>
            </a:r>
            <a:r>
              <a:rPr sz="1200" dirty="0">
                <a:latin typeface="Times New Roman"/>
                <a:cs typeface="Times New Roman"/>
              </a:rPr>
              <a:t>quay đầu thì </a:t>
            </a:r>
            <a:r>
              <a:rPr sz="1200" spc="-5" dirty="0">
                <a:latin typeface="Times New Roman"/>
                <a:cs typeface="Times New Roman"/>
              </a:rPr>
              <a:t>cần </a:t>
            </a:r>
            <a:r>
              <a:rPr sz="1200" dirty="0">
                <a:latin typeface="Times New Roman"/>
                <a:cs typeface="Times New Roman"/>
              </a:rPr>
              <a:t>đặt thêm </a:t>
            </a:r>
            <a:r>
              <a:rPr sz="1200" spc="-5" dirty="0">
                <a:latin typeface="Times New Roman"/>
                <a:cs typeface="Times New Roman"/>
              </a:rPr>
              <a:t>biển nhắc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lại.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7952" y="2721991"/>
            <a:ext cx="5608320" cy="1544955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80"/>
              </a:spcBef>
            </a:pPr>
            <a:r>
              <a:rPr sz="1200" dirty="0">
                <a:latin typeface="Times New Roman"/>
                <a:cs typeface="Times New Roman"/>
              </a:rPr>
              <a:t>P.131b</a:t>
            </a:r>
          </a:p>
          <a:p>
            <a:pPr marL="469265">
              <a:lnSpc>
                <a:spcPct val="100000"/>
              </a:lnSpc>
              <a:spcBef>
                <a:spcPts val="78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P.131c </a:t>
            </a:r>
            <a:r>
              <a:rPr sz="1200" b="1" i="1" dirty="0">
                <a:latin typeface="Times New Roman"/>
                <a:cs typeface="Times New Roman"/>
              </a:rPr>
              <a:t>“Cấm </a:t>
            </a:r>
            <a:r>
              <a:rPr sz="1200" b="1" i="1" spc="-10" dirty="0">
                <a:latin typeface="Times New Roman"/>
                <a:cs typeface="Times New Roman"/>
              </a:rPr>
              <a:t>đỗ </a:t>
            </a:r>
            <a:r>
              <a:rPr sz="1200" b="1" i="1" spc="-5" dirty="0">
                <a:latin typeface="Times New Roman"/>
                <a:cs typeface="Times New Roman"/>
              </a:rPr>
              <a:t>xe” vào những </a:t>
            </a:r>
            <a:r>
              <a:rPr sz="1200" b="1" i="1" dirty="0">
                <a:latin typeface="Times New Roman"/>
                <a:cs typeface="Times New Roman"/>
              </a:rPr>
              <a:t>ngày</a:t>
            </a:r>
            <a:r>
              <a:rPr sz="1200" b="1" i="1" spc="3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chẵn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0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Biển có </a:t>
            </a:r>
            <a:r>
              <a:rPr sz="1200" dirty="0">
                <a:latin typeface="Times New Roman"/>
                <a:cs typeface="Times New Roman"/>
              </a:rPr>
              <a:t>hiệu lực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các 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giới </a:t>
            </a:r>
            <a:r>
              <a:rPr sz="1200" dirty="0">
                <a:latin typeface="Times New Roman"/>
                <a:cs typeface="Times New Roman"/>
              </a:rPr>
              <a:t>đỗ ở </a:t>
            </a:r>
            <a:r>
              <a:rPr sz="1200" dirty="0" err="1">
                <a:latin typeface="Times New Roman"/>
                <a:cs typeface="Times New Roman"/>
              </a:rPr>
              <a:t>phía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đặt </a:t>
            </a:r>
            <a:r>
              <a:rPr sz="1200" dirty="0">
                <a:latin typeface="Times New Roman"/>
                <a:cs typeface="Times New Roman"/>
              </a:rPr>
              <a:t>biển vào </a:t>
            </a:r>
            <a:r>
              <a:rPr sz="1200" spc="-45" dirty="0">
                <a:latin typeface="Times New Roman"/>
                <a:cs typeface="Times New Roman"/>
              </a:rPr>
              <a:t>những  </a:t>
            </a:r>
            <a:r>
              <a:rPr sz="1200" dirty="0">
                <a:latin typeface="Times New Roman"/>
                <a:cs typeface="Times New Roman"/>
              </a:rPr>
              <a:t>ngày </a:t>
            </a:r>
            <a:r>
              <a:rPr sz="1200" spc="-5" dirty="0">
                <a:latin typeface="Times New Roman"/>
                <a:cs typeface="Times New Roman"/>
              </a:rPr>
              <a:t>chẵn, </a:t>
            </a:r>
            <a:r>
              <a:rPr sz="1200" dirty="0">
                <a:latin typeface="Times New Roman"/>
                <a:cs typeface="Times New Roman"/>
              </a:rPr>
              <a:t>trừ các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lang="vi-VN" sz="1200" spc="-80" dirty="0">
                <a:latin typeface="Times New Roman"/>
                <a:cs typeface="Times New Roman"/>
              </a:rPr>
              <a:t>được ưu </a:t>
            </a:r>
            <a:r>
              <a:rPr lang="vi-VN" sz="1200" dirty="0">
                <a:latin typeface="Times New Roman"/>
                <a:cs typeface="Times New Roman"/>
              </a:rPr>
              <a:t>tiên </a:t>
            </a:r>
            <a:r>
              <a:rPr sz="1200" spc="-5" dirty="0" err="1" smtClean="0">
                <a:latin typeface="Times New Roman"/>
                <a:cs typeface="Times New Roman"/>
              </a:rPr>
              <a:t>theo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Luật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9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  <a:p>
            <a:pPr marL="12700" marR="8255" indent="456565">
              <a:lnSpc>
                <a:spcPct val="110800"/>
              </a:lnSpc>
              <a:spcBef>
                <a:spcPts val="590"/>
              </a:spcBef>
            </a:pPr>
            <a:r>
              <a:rPr sz="1200" spc="-5" dirty="0">
                <a:latin typeface="Times New Roman"/>
                <a:cs typeface="Times New Roman"/>
              </a:rPr>
              <a:t>Trong </a:t>
            </a:r>
            <a:r>
              <a:rPr sz="1200" dirty="0">
                <a:latin typeface="Times New Roman"/>
                <a:cs typeface="Times New Roman"/>
              </a:rPr>
              <a:t>phạm vi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hiệu lực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biển, </a:t>
            </a:r>
            <a:r>
              <a:rPr sz="1200" spc="-5" dirty="0">
                <a:latin typeface="Times New Roman"/>
                <a:cs typeface="Times New Roman"/>
              </a:rPr>
              <a:t>nếu có </a:t>
            </a:r>
            <a:r>
              <a:rPr sz="1200" dirty="0">
                <a:latin typeface="Times New Roman"/>
                <a:cs typeface="Times New Roman"/>
              </a:rPr>
              <a:t>chỗ mở </a:t>
            </a:r>
            <a:r>
              <a:rPr sz="1200" spc="-5" dirty="0">
                <a:latin typeface="Times New Roman"/>
                <a:cs typeface="Times New Roman"/>
              </a:rPr>
              <a:t>dải phân cách cho phép </a:t>
            </a:r>
            <a:r>
              <a:rPr sz="1200" spc="5" dirty="0">
                <a:latin typeface="Times New Roman"/>
                <a:cs typeface="Times New Roman"/>
              </a:rPr>
              <a:t>xe  </a:t>
            </a:r>
            <a:r>
              <a:rPr sz="1200" dirty="0">
                <a:latin typeface="Times New Roman"/>
                <a:cs typeface="Times New Roman"/>
              </a:rPr>
              <a:t>quay đầu thì </a:t>
            </a:r>
            <a:r>
              <a:rPr sz="1200" spc="-5" dirty="0">
                <a:latin typeface="Times New Roman"/>
                <a:cs typeface="Times New Roman"/>
              </a:rPr>
              <a:t>cần </a:t>
            </a:r>
            <a:r>
              <a:rPr sz="1200" dirty="0">
                <a:latin typeface="Times New Roman"/>
                <a:cs typeface="Times New Roman"/>
              </a:rPr>
              <a:t>đặt thêm </a:t>
            </a:r>
            <a:r>
              <a:rPr sz="1200" spc="-5" dirty="0">
                <a:latin typeface="Times New Roman"/>
                <a:cs typeface="Times New Roman"/>
              </a:rPr>
              <a:t>biển nhắc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lại.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47952" y="5902832"/>
            <a:ext cx="5607685" cy="1532214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2593340">
              <a:lnSpc>
                <a:spcPct val="100000"/>
              </a:lnSpc>
              <a:spcBef>
                <a:spcPts val="865"/>
              </a:spcBef>
            </a:pPr>
            <a:r>
              <a:rPr sz="1200" dirty="0">
                <a:latin typeface="Times New Roman"/>
                <a:cs typeface="Times New Roman"/>
              </a:rPr>
              <a:t>P.131c</a:t>
            </a:r>
          </a:p>
          <a:p>
            <a:pPr marL="12700" marR="905510" indent="456565">
              <a:lnSpc>
                <a:spcPct val="152500"/>
              </a:lnSpc>
              <a:spcBef>
                <a:spcPts val="15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P.132 “Nhường </a:t>
            </a:r>
            <a:r>
              <a:rPr sz="1200" b="1" i="1" dirty="0">
                <a:latin typeface="Times New Roman"/>
                <a:cs typeface="Times New Roman"/>
              </a:rPr>
              <a:t>đường </a:t>
            </a:r>
            <a:r>
              <a:rPr sz="1200" b="1" i="1" spc="-5" dirty="0">
                <a:latin typeface="Times New Roman"/>
                <a:cs typeface="Times New Roman"/>
              </a:rPr>
              <a:t>cho </a:t>
            </a:r>
            <a:r>
              <a:rPr sz="1200" b="1" i="1" dirty="0">
                <a:latin typeface="Times New Roman"/>
                <a:cs typeface="Times New Roman"/>
              </a:rPr>
              <a:t>xe </a:t>
            </a:r>
            <a:r>
              <a:rPr sz="1200" b="1" i="1" spc="-5" dirty="0">
                <a:latin typeface="Times New Roman"/>
                <a:cs typeface="Times New Roman"/>
              </a:rPr>
              <a:t>cơ </a:t>
            </a:r>
            <a:r>
              <a:rPr sz="1200" b="1" i="1" dirty="0">
                <a:latin typeface="Times New Roman"/>
                <a:cs typeface="Times New Roman"/>
              </a:rPr>
              <a:t>giới </a:t>
            </a:r>
            <a:r>
              <a:rPr sz="1200" b="1" i="1" spc="-5" dirty="0">
                <a:latin typeface="Times New Roman"/>
                <a:cs typeface="Times New Roman"/>
              </a:rPr>
              <a:t>đi </a:t>
            </a:r>
            <a:r>
              <a:rPr sz="1200" b="1" i="1" dirty="0">
                <a:latin typeface="Times New Roman"/>
                <a:cs typeface="Times New Roman"/>
              </a:rPr>
              <a:t>ngược </a:t>
            </a:r>
            <a:r>
              <a:rPr sz="1200" b="1" i="1" spc="-5" dirty="0">
                <a:latin typeface="Times New Roman"/>
                <a:cs typeface="Times New Roman"/>
              </a:rPr>
              <a:t>chiều </a:t>
            </a:r>
            <a:r>
              <a:rPr sz="1200" b="1" i="1" dirty="0">
                <a:latin typeface="Times New Roman"/>
                <a:cs typeface="Times New Roman"/>
              </a:rPr>
              <a:t>qua  đường</a:t>
            </a:r>
            <a:r>
              <a:rPr sz="1200" b="1" i="1" spc="-5" dirty="0">
                <a:latin typeface="Times New Roman"/>
                <a:cs typeface="Times New Roman"/>
              </a:rPr>
              <a:t> hẹp”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3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Biển báo cho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dirty="0" err="1">
                <a:latin typeface="Times New Roman"/>
                <a:cs typeface="Times New Roman"/>
              </a:rPr>
              <a:t>loại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(cơ giới </a:t>
            </a:r>
            <a:r>
              <a:rPr sz="1200" dirty="0">
                <a:latin typeface="Times New Roman"/>
                <a:cs typeface="Times New Roman"/>
              </a:rPr>
              <a:t>và thô </a:t>
            </a:r>
            <a:r>
              <a:rPr sz="1200" spc="-5" dirty="0">
                <a:latin typeface="Times New Roman"/>
                <a:cs typeface="Times New Roman"/>
              </a:rPr>
              <a:t>sơ), </a:t>
            </a:r>
            <a:r>
              <a:rPr sz="1200" dirty="0">
                <a:latin typeface="Times New Roman"/>
                <a:cs typeface="Times New Roman"/>
              </a:rPr>
              <a:t>kể </a:t>
            </a:r>
            <a:r>
              <a:rPr sz="1200" spc="-204" dirty="0">
                <a:latin typeface="Times New Roman"/>
                <a:cs typeface="Times New Roman"/>
              </a:rPr>
              <a:t>cả 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lang="vi-VN" sz="1200" spc="-80" dirty="0">
                <a:latin typeface="Times New Roman"/>
                <a:cs typeface="Times New Roman"/>
              </a:rPr>
              <a:t>được ưu </a:t>
            </a:r>
            <a:r>
              <a:rPr lang="vi-VN" sz="1200" dirty="0" smtClean="0">
                <a:latin typeface="Times New Roman"/>
                <a:cs typeface="Times New Roman"/>
              </a:rPr>
              <a:t>tiên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theo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Luật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đi theo </a:t>
            </a:r>
            <a:r>
              <a:rPr sz="1200" spc="-5" dirty="0">
                <a:latin typeface="Times New Roman"/>
                <a:cs typeface="Times New Roman"/>
              </a:rPr>
              <a:t>chiều </a:t>
            </a:r>
            <a:r>
              <a:rPr sz="1200" dirty="0">
                <a:latin typeface="Times New Roman"/>
                <a:cs typeface="Times New Roman"/>
              </a:rPr>
              <a:t>nhìn </a:t>
            </a:r>
            <a:r>
              <a:rPr sz="1200" dirty="0" err="1">
                <a:latin typeface="Times New Roman"/>
                <a:cs typeface="Times New Roman"/>
              </a:rPr>
              <a:t>thấy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biển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phải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nh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cho các </a:t>
            </a:r>
            <a:r>
              <a:rPr sz="1200" dirty="0">
                <a:latin typeface="Times New Roman"/>
                <a:cs typeface="Times New Roman"/>
              </a:rPr>
              <a:t>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giới </a:t>
            </a:r>
            <a:r>
              <a:rPr sz="1200" dirty="0">
                <a:latin typeface="Times New Roman"/>
                <a:cs typeface="Times New Roman"/>
              </a:rPr>
              <a:t>đi theo </a:t>
            </a:r>
            <a:r>
              <a:rPr sz="1200" spc="-5" dirty="0" err="1">
                <a:latin typeface="Times New Roman"/>
                <a:cs typeface="Times New Roman"/>
              </a:rPr>
              <a:t>chiều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ợc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lại khi đi qua </a:t>
            </a:r>
            <a:r>
              <a:rPr sz="1200" spc="-5" dirty="0" err="1">
                <a:latin typeface="Times New Roman"/>
                <a:cs typeface="Times New Roman"/>
              </a:rPr>
              <a:t>các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đoạn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đường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và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cầu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hẹp.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705101" y="9213595"/>
            <a:ext cx="2554605" cy="58674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865"/>
              </a:spcBef>
            </a:pPr>
            <a:r>
              <a:rPr sz="1200" spc="-5" dirty="0">
                <a:latin typeface="Times New Roman"/>
                <a:cs typeface="Times New Roman"/>
              </a:rPr>
              <a:t>P.132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DP.133 </a:t>
            </a:r>
            <a:r>
              <a:rPr sz="1200" b="1" i="1" dirty="0">
                <a:latin typeface="Times New Roman"/>
                <a:cs typeface="Times New Roman"/>
              </a:rPr>
              <a:t>“Hết </a:t>
            </a:r>
            <a:r>
              <a:rPr sz="1200" b="1" i="1" spc="-5" dirty="0">
                <a:latin typeface="Times New Roman"/>
                <a:cs typeface="Times New Roman"/>
              </a:rPr>
              <a:t>cấm</a:t>
            </a:r>
            <a:r>
              <a:rPr sz="1200" b="1" i="1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vượt”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374390" y="1379727"/>
            <a:ext cx="1365250" cy="136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279140" y="4361687"/>
            <a:ext cx="1562100" cy="15618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314065" y="7741919"/>
            <a:ext cx="1492250" cy="149186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60</a:t>
            </a:fld>
            <a:endParaRPr spc="-35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780034"/>
            <a:ext cx="4749800" cy="580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6565">
              <a:lnSpc>
                <a:spcPct val="1517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biết hiệu lực của biển </a:t>
            </a:r>
            <a:r>
              <a:rPr sz="1200" spc="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P.125 </a:t>
            </a:r>
            <a:r>
              <a:rPr sz="1200" spc="-5" dirty="0">
                <a:latin typeface="Times New Roman"/>
                <a:cs typeface="Times New Roman"/>
              </a:rPr>
              <a:t>“</a:t>
            </a:r>
            <a:r>
              <a:rPr sz="1200" spc="-5" dirty="0" err="1" smtClean="0">
                <a:latin typeface="Times New Roman"/>
                <a:cs typeface="Times New Roman"/>
              </a:rPr>
              <a:t>Cấm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vượt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160" dirty="0" smtClean="0">
                <a:latin typeface="Times New Roman"/>
                <a:cs typeface="Times New Roman"/>
              </a:rPr>
              <a:t>”  </a:t>
            </a:r>
            <a:r>
              <a:rPr sz="1200" dirty="0">
                <a:latin typeface="Times New Roman"/>
                <a:cs typeface="Times New Roman"/>
              </a:rPr>
              <a:t>và biển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P.126 </a:t>
            </a:r>
            <a:r>
              <a:rPr sz="1200" spc="-5" dirty="0">
                <a:latin typeface="Times New Roman"/>
                <a:cs typeface="Times New Roman"/>
              </a:rPr>
              <a:t>“Cấm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dirty="0" err="1">
                <a:latin typeface="Times New Roman"/>
                <a:cs typeface="Times New Roman"/>
              </a:rPr>
              <a:t>tải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v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ợt</a:t>
            </a:r>
            <a:r>
              <a:rPr sz="1200" spc="-65" dirty="0">
                <a:latin typeface="Times New Roman"/>
                <a:cs typeface="Times New Roman"/>
              </a:rPr>
              <a:t>” </a:t>
            </a:r>
            <a:r>
              <a:rPr sz="1200" spc="-5" dirty="0">
                <a:latin typeface="Times New Roman"/>
                <a:cs typeface="Times New Roman"/>
              </a:rPr>
              <a:t>hết </a:t>
            </a:r>
            <a:r>
              <a:rPr sz="1200" dirty="0">
                <a:latin typeface="Times New Roman"/>
                <a:cs typeface="Times New Roman"/>
              </a:rPr>
              <a:t>tác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dụng.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7952" y="2988691"/>
            <a:ext cx="5607685" cy="1266190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80"/>
              </a:spcBef>
            </a:pPr>
            <a:r>
              <a:rPr sz="1200" spc="-5" dirty="0">
                <a:latin typeface="Times New Roman"/>
                <a:cs typeface="Times New Roman"/>
              </a:rPr>
              <a:t>DP.133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78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DP.134 </a:t>
            </a:r>
            <a:r>
              <a:rPr sz="1200" b="1" i="1" dirty="0">
                <a:latin typeface="Times New Roman"/>
                <a:cs typeface="Times New Roman"/>
              </a:rPr>
              <a:t>“Hết hạn </a:t>
            </a:r>
            <a:r>
              <a:rPr sz="1200" b="1" i="1" spc="-5" dirty="0">
                <a:latin typeface="Times New Roman"/>
                <a:cs typeface="Times New Roman"/>
              </a:rPr>
              <a:t>chế </a:t>
            </a:r>
            <a:r>
              <a:rPr sz="1200" b="1" i="1" dirty="0">
                <a:latin typeface="Times New Roman"/>
                <a:cs typeface="Times New Roman"/>
              </a:rPr>
              <a:t>tốc độ tối đa”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0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biết hiệu lực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P.127 </a:t>
            </a:r>
            <a:r>
              <a:rPr sz="1200" spc="-5" dirty="0">
                <a:latin typeface="Times New Roman"/>
                <a:cs typeface="Times New Roman"/>
              </a:rPr>
              <a:t>“Hạn </a:t>
            </a:r>
            <a:r>
              <a:rPr sz="1200" dirty="0">
                <a:latin typeface="Times New Roman"/>
                <a:cs typeface="Times New Roman"/>
              </a:rPr>
              <a:t>chế tốc </a:t>
            </a:r>
            <a:r>
              <a:rPr sz="1200" spc="5" dirty="0">
                <a:latin typeface="Times New Roman"/>
                <a:cs typeface="Times New Roman"/>
              </a:rPr>
              <a:t>độ </a:t>
            </a:r>
            <a:r>
              <a:rPr sz="1200" dirty="0">
                <a:latin typeface="Times New Roman"/>
                <a:cs typeface="Times New Roman"/>
              </a:rPr>
              <a:t>tối </a:t>
            </a:r>
            <a:r>
              <a:rPr sz="1200" spc="-70" dirty="0">
                <a:latin typeface="Times New Roman"/>
                <a:cs typeface="Times New Roman"/>
              </a:rPr>
              <a:t>đa”  </a:t>
            </a:r>
            <a:r>
              <a:rPr sz="1200" spc="-5" dirty="0">
                <a:latin typeface="Times New Roman"/>
                <a:cs typeface="Times New Roman"/>
              </a:rPr>
              <a:t>hết </a:t>
            </a:r>
            <a:r>
              <a:rPr sz="1200" dirty="0">
                <a:latin typeface="Times New Roman"/>
                <a:cs typeface="Times New Roman"/>
              </a:rPr>
              <a:t>tác </a:t>
            </a:r>
            <a:r>
              <a:rPr sz="1200" spc="-5" dirty="0">
                <a:latin typeface="Times New Roman"/>
                <a:cs typeface="Times New Roman"/>
              </a:rPr>
              <a:t>dụng. Kể </a:t>
            </a:r>
            <a:r>
              <a:rPr sz="1200" dirty="0">
                <a:latin typeface="Times New Roman"/>
                <a:cs typeface="Times New Roman"/>
              </a:rPr>
              <a:t>từ biển </a:t>
            </a:r>
            <a:r>
              <a:rPr sz="1200" spc="-5" dirty="0">
                <a:latin typeface="Times New Roman"/>
                <a:cs typeface="Times New Roman"/>
              </a:rPr>
              <a:t>này,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dirty="0">
                <a:latin typeface="Times New Roman"/>
                <a:cs typeface="Times New Roman"/>
              </a:rPr>
              <a:t>chạy với tốc độ tối đa </a:t>
            </a:r>
            <a:r>
              <a:rPr sz="1200" spc="5" dirty="0">
                <a:latin typeface="Times New Roman"/>
                <a:cs typeface="Times New Roman"/>
              </a:rPr>
              <a:t>đã </a:t>
            </a:r>
            <a:r>
              <a:rPr sz="1200" dirty="0">
                <a:latin typeface="Times New Roman"/>
                <a:cs typeface="Times New Roman"/>
              </a:rPr>
              <a:t>quy định </a:t>
            </a:r>
            <a:r>
              <a:rPr sz="1200" spc="-45" dirty="0">
                <a:latin typeface="Times New Roman"/>
                <a:cs typeface="Times New Roman"/>
              </a:rPr>
              <a:t>trong  </a:t>
            </a:r>
            <a:r>
              <a:rPr sz="1200" spc="-5" dirty="0">
                <a:latin typeface="Times New Roman"/>
                <a:cs typeface="Times New Roman"/>
              </a:rPr>
              <a:t>Luật </a:t>
            </a:r>
            <a:r>
              <a:rPr sz="1200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2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bộ.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7952" y="5809868"/>
            <a:ext cx="5605145" cy="106172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865"/>
              </a:spcBef>
            </a:pPr>
            <a:r>
              <a:rPr sz="1200" spc="-5" dirty="0">
                <a:latin typeface="Times New Roman"/>
                <a:cs typeface="Times New Roman"/>
              </a:rPr>
              <a:t>DP.134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DP.135 </a:t>
            </a:r>
            <a:r>
              <a:rPr sz="1200" b="1" i="1" dirty="0">
                <a:latin typeface="Times New Roman"/>
                <a:cs typeface="Times New Roman"/>
              </a:rPr>
              <a:t>“Hết tất </a:t>
            </a:r>
            <a:r>
              <a:rPr sz="1200" b="1" i="1" spc="-5" dirty="0">
                <a:latin typeface="Times New Roman"/>
                <a:cs typeface="Times New Roman"/>
              </a:rPr>
              <a:t>cả các </a:t>
            </a:r>
            <a:r>
              <a:rPr sz="1200" b="1" i="1" dirty="0">
                <a:latin typeface="Times New Roman"/>
                <a:cs typeface="Times New Roman"/>
              </a:rPr>
              <a:t>lệnh</a:t>
            </a:r>
            <a:r>
              <a:rPr sz="1200" b="1" i="1" spc="1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cấm”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0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biết hiệu lực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P.121 </a:t>
            </a:r>
            <a:r>
              <a:rPr sz="1200" spc="-5" dirty="0">
                <a:latin typeface="Times New Roman"/>
                <a:cs typeface="Times New Roman"/>
              </a:rPr>
              <a:t>“Cự </a:t>
            </a:r>
            <a:r>
              <a:rPr sz="1200" spc="5" dirty="0">
                <a:latin typeface="Times New Roman"/>
                <a:cs typeface="Times New Roman"/>
              </a:rPr>
              <a:t>ly </a:t>
            </a:r>
            <a:r>
              <a:rPr sz="1200" dirty="0">
                <a:latin typeface="Times New Roman"/>
                <a:cs typeface="Times New Roman"/>
              </a:rPr>
              <a:t>tối </a:t>
            </a:r>
            <a:r>
              <a:rPr sz="1200" spc="-5" dirty="0">
                <a:latin typeface="Times New Roman"/>
                <a:cs typeface="Times New Roman"/>
              </a:rPr>
              <a:t>thiểu giữa </a:t>
            </a:r>
            <a:r>
              <a:rPr sz="1200" spc="-70" dirty="0">
                <a:latin typeface="Times New Roman"/>
                <a:cs typeface="Times New Roman"/>
              </a:rPr>
              <a:t>hai  </a:t>
            </a:r>
            <a:r>
              <a:rPr sz="1200" dirty="0">
                <a:latin typeface="Times New Roman"/>
                <a:cs typeface="Times New Roman"/>
              </a:rPr>
              <a:t>xe” và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biển từ biển số P.125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>
                <a:latin typeface="Times New Roman"/>
                <a:cs typeface="Times New Roman"/>
              </a:rPr>
              <a:t>P.131 </a:t>
            </a:r>
            <a:r>
              <a:rPr sz="1200" spc="-5" dirty="0">
                <a:latin typeface="Times New Roman"/>
                <a:cs typeface="Times New Roman"/>
              </a:rPr>
              <a:t>(a, </a:t>
            </a:r>
            <a:r>
              <a:rPr sz="1200" dirty="0">
                <a:latin typeface="Times New Roman"/>
                <a:cs typeface="Times New Roman"/>
              </a:rPr>
              <a:t>b, </a:t>
            </a:r>
            <a:r>
              <a:rPr sz="1200" spc="-5" dirty="0">
                <a:latin typeface="Times New Roman"/>
                <a:cs typeface="Times New Roman"/>
              </a:rPr>
              <a:t>c)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đặt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đó cùng </a:t>
            </a:r>
            <a:r>
              <a:rPr sz="1200" spc="-5" dirty="0">
                <a:latin typeface="Times New Roman"/>
                <a:cs typeface="Times New Roman"/>
              </a:rPr>
              <a:t>hết </a:t>
            </a:r>
            <a:r>
              <a:rPr sz="1200" dirty="0">
                <a:latin typeface="Times New Roman"/>
                <a:cs typeface="Times New Roman"/>
              </a:rPr>
              <a:t>tác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dụng.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47952" y="8454824"/>
            <a:ext cx="5608320" cy="1468479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37465" algn="ctr">
              <a:lnSpc>
                <a:spcPct val="100000"/>
              </a:lnSpc>
              <a:spcBef>
                <a:spcPts val="695"/>
              </a:spcBef>
            </a:pPr>
            <a:r>
              <a:rPr sz="1200" spc="-5" dirty="0">
                <a:latin typeface="Times New Roman"/>
                <a:cs typeface="Times New Roman"/>
              </a:rPr>
              <a:t>DP.135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700"/>
              </a:spcBef>
            </a:pPr>
            <a:r>
              <a:rPr sz="14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P.136 “Cấm </a:t>
            </a:r>
            <a:r>
              <a:rPr sz="1200" b="1" i="1" dirty="0">
                <a:latin typeface="Times New Roman"/>
                <a:cs typeface="Times New Roman"/>
              </a:rPr>
              <a:t>đi</a:t>
            </a:r>
            <a:r>
              <a:rPr sz="1200" b="1" i="1" spc="-1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thẳng”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300"/>
              </a:lnSpc>
              <a:spcBef>
                <a:spcPts val="595"/>
              </a:spcBef>
            </a:pPr>
            <a:r>
              <a:rPr sz="1200" spc="-5" dirty="0" err="1">
                <a:latin typeface="Times New Roman"/>
                <a:cs typeface="Times New Roman"/>
              </a:rPr>
              <a:t>Biển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đặt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nhau và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hiệu lực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tất cả </a:t>
            </a:r>
            <a:r>
              <a:rPr sz="1200" spc="-5" dirty="0" err="1">
                <a:latin typeface="Times New Roman"/>
                <a:cs typeface="Times New Roman"/>
              </a:rPr>
              <a:t>các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loại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phương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tiện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(cơ giới </a:t>
            </a:r>
            <a:r>
              <a:rPr sz="1200" dirty="0">
                <a:latin typeface="Times New Roman"/>
                <a:cs typeface="Times New Roman"/>
              </a:rPr>
              <a:t>và thô </a:t>
            </a:r>
            <a:r>
              <a:rPr sz="1200" spc="-5" dirty="0">
                <a:latin typeface="Times New Roman"/>
                <a:cs typeface="Times New Roman"/>
              </a:rPr>
              <a:t>sơ) </a:t>
            </a:r>
            <a:r>
              <a:rPr sz="1200" dirty="0">
                <a:latin typeface="Times New Roman"/>
                <a:cs typeface="Times New Roman"/>
              </a:rPr>
              <a:t>đi thẳng ở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nhau. </a:t>
            </a:r>
            <a:r>
              <a:rPr sz="1200" spc="-5" dirty="0">
                <a:latin typeface="Times New Roman"/>
                <a:cs typeface="Times New Roman"/>
              </a:rPr>
              <a:t>Nếu có </a:t>
            </a:r>
            <a:r>
              <a:rPr sz="1200" spc="-135" dirty="0">
                <a:latin typeface="Times New Roman"/>
                <a:cs typeface="Times New Roman"/>
              </a:rPr>
              <a:t>quy 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spc="-5" dirty="0">
                <a:latin typeface="Times New Roman"/>
                <a:cs typeface="Times New Roman"/>
              </a:rPr>
              <a:t>riêng </a:t>
            </a:r>
            <a:r>
              <a:rPr sz="1200" dirty="0">
                <a:latin typeface="Times New Roman"/>
                <a:cs typeface="Times New Roman"/>
              </a:rPr>
              <a:t>về thời </a:t>
            </a:r>
            <a:r>
              <a:rPr sz="1200" spc="-5" dirty="0">
                <a:latin typeface="Times New Roman"/>
                <a:cs typeface="Times New Roman"/>
              </a:rPr>
              <a:t>gian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thì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phụ thời </a:t>
            </a:r>
            <a:r>
              <a:rPr sz="1200" spc="-5" dirty="0">
                <a:latin typeface="Times New Roman"/>
                <a:cs typeface="Times New Roman"/>
              </a:rPr>
              <a:t>gian </a:t>
            </a:r>
            <a:r>
              <a:rPr sz="1200" dirty="0">
                <a:latin typeface="Times New Roman"/>
                <a:cs typeface="Times New Roman"/>
              </a:rPr>
              <a:t>hoặc </a:t>
            </a:r>
            <a:r>
              <a:rPr sz="1200" spc="-5" dirty="0">
                <a:latin typeface="Times New Roman"/>
                <a:cs typeface="Times New Roman"/>
              </a:rPr>
              <a:t>kèm </a:t>
            </a:r>
            <a:r>
              <a:rPr sz="1200" dirty="0">
                <a:latin typeface="Times New Roman"/>
                <a:cs typeface="Times New Roman"/>
              </a:rPr>
              <a:t>theo hình vẽ loại 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cấm.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279140" y="1455927"/>
            <a:ext cx="1555750" cy="15557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317240" y="4351019"/>
            <a:ext cx="1479550" cy="147891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317240" y="6967727"/>
            <a:ext cx="1485900" cy="148526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61</a:t>
            </a:fld>
            <a:endParaRPr spc="-35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2482667"/>
            <a:ext cx="5607685" cy="1265346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95"/>
              </a:spcBef>
            </a:pPr>
            <a:r>
              <a:rPr sz="1200" dirty="0">
                <a:latin typeface="Times New Roman"/>
                <a:cs typeface="Times New Roman"/>
              </a:rPr>
              <a:t>P.136</a:t>
            </a:r>
          </a:p>
          <a:p>
            <a:pPr marL="469265" algn="just">
              <a:lnSpc>
                <a:spcPct val="100000"/>
              </a:lnSpc>
              <a:spcBef>
                <a:spcPts val="705"/>
              </a:spcBef>
            </a:pPr>
            <a:r>
              <a:rPr sz="14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P.137 “Cấm rẽ </a:t>
            </a:r>
            <a:r>
              <a:rPr sz="1200" b="1" i="1" dirty="0">
                <a:latin typeface="Times New Roman"/>
                <a:cs typeface="Times New Roman"/>
              </a:rPr>
              <a:t>trái </a:t>
            </a:r>
            <a:r>
              <a:rPr sz="1200" b="1" i="1" spc="-5" dirty="0">
                <a:latin typeface="Times New Roman"/>
                <a:cs typeface="Times New Roman"/>
              </a:rPr>
              <a:t>và rẽ phải</a:t>
            </a:r>
            <a:r>
              <a:rPr sz="1200" b="1" i="1" dirty="0">
                <a:latin typeface="Times New Roman"/>
                <a:cs typeface="Times New Roman"/>
              </a:rPr>
              <a:t> 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400"/>
              </a:lnSpc>
              <a:spcBef>
                <a:spcPts val="590"/>
              </a:spcBef>
            </a:pPr>
            <a:r>
              <a:rPr sz="1200" spc="-5" dirty="0" err="1">
                <a:latin typeface="Times New Roman"/>
                <a:cs typeface="Times New Roman"/>
              </a:rPr>
              <a:t>Biển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đặt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nhau và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hiệu lực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tất cả </a:t>
            </a:r>
            <a:r>
              <a:rPr sz="1200" spc="-5" dirty="0" err="1">
                <a:latin typeface="Times New Roman"/>
                <a:cs typeface="Times New Roman"/>
              </a:rPr>
              <a:t>các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loại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phương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tiện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bộ </a:t>
            </a:r>
            <a:r>
              <a:rPr sz="1200" dirty="0">
                <a:latin typeface="Times New Roman"/>
                <a:cs typeface="Times New Roman"/>
              </a:rPr>
              <a:t>rẽ trái và rẽ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nhau. Nếu </a:t>
            </a:r>
            <a:r>
              <a:rPr sz="1200" dirty="0">
                <a:latin typeface="Times New Roman"/>
                <a:cs typeface="Times New Roman"/>
              </a:rPr>
              <a:t>có quy định </a:t>
            </a:r>
            <a:r>
              <a:rPr sz="1200" spc="-85" dirty="0">
                <a:latin typeface="Times New Roman"/>
                <a:cs typeface="Times New Roman"/>
              </a:rPr>
              <a:t>riêng  </a:t>
            </a:r>
            <a:r>
              <a:rPr sz="1200" dirty="0">
                <a:latin typeface="Times New Roman"/>
                <a:cs typeface="Times New Roman"/>
              </a:rPr>
              <a:t>về thời </a:t>
            </a:r>
            <a:r>
              <a:rPr sz="1200" spc="-5" dirty="0">
                <a:latin typeface="Times New Roman"/>
                <a:cs typeface="Times New Roman"/>
              </a:rPr>
              <a:t>gian </a:t>
            </a:r>
            <a:r>
              <a:rPr sz="1200" dirty="0">
                <a:latin typeface="Times New Roman"/>
                <a:cs typeface="Times New Roman"/>
              </a:rPr>
              <a:t>và 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thì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phụ thời gian </a:t>
            </a:r>
            <a:r>
              <a:rPr sz="1200" spc="-5" dirty="0">
                <a:latin typeface="Times New Roman"/>
                <a:cs typeface="Times New Roman"/>
              </a:rPr>
              <a:t>hoặc kèm theo </a:t>
            </a:r>
            <a:r>
              <a:rPr sz="1200" dirty="0">
                <a:latin typeface="Times New Roman"/>
                <a:cs typeface="Times New Roman"/>
              </a:rPr>
              <a:t>hình vẽ loại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cấm.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7952" y="5527277"/>
            <a:ext cx="5607685" cy="1266629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05"/>
              </a:spcBef>
            </a:pPr>
            <a:r>
              <a:rPr sz="1200" dirty="0">
                <a:latin typeface="Times New Roman"/>
                <a:cs typeface="Times New Roman"/>
              </a:rPr>
              <a:t>P.137</a:t>
            </a:r>
          </a:p>
          <a:p>
            <a:pPr marL="469265" algn="just">
              <a:lnSpc>
                <a:spcPct val="100000"/>
              </a:lnSpc>
              <a:spcBef>
                <a:spcPts val="710"/>
              </a:spcBef>
            </a:pPr>
            <a:r>
              <a:rPr sz="14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P.138 “Cấm </a:t>
            </a:r>
            <a:r>
              <a:rPr sz="1200" b="1" i="1" dirty="0">
                <a:latin typeface="Times New Roman"/>
                <a:cs typeface="Times New Roman"/>
              </a:rPr>
              <a:t>đi thẳng </a:t>
            </a:r>
            <a:r>
              <a:rPr sz="1200" b="1" i="1" spc="-5" dirty="0">
                <a:latin typeface="Times New Roman"/>
                <a:cs typeface="Times New Roman"/>
              </a:rPr>
              <a:t>và rẽ</a:t>
            </a:r>
            <a:r>
              <a:rPr sz="1200" b="1" i="1" spc="-1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trái”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000"/>
              </a:lnSpc>
              <a:spcBef>
                <a:spcPts val="595"/>
              </a:spcBef>
            </a:pPr>
            <a:r>
              <a:rPr sz="1200" spc="-5" dirty="0" err="1">
                <a:latin typeface="Times New Roman"/>
                <a:cs typeface="Times New Roman"/>
              </a:rPr>
              <a:t>Biển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đặt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nhau và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hiệu lực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tất cả </a:t>
            </a:r>
            <a:r>
              <a:rPr sz="1200" spc="-5" dirty="0" err="1">
                <a:latin typeface="Times New Roman"/>
                <a:cs typeface="Times New Roman"/>
              </a:rPr>
              <a:t>các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loại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phương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tiện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đi thẳng và rẽ </a:t>
            </a:r>
            <a:r>
              <a:rPr sz="1200" spc="-5" dirty="0">
                <a:latin typeface="Times New Roman"/>
                <a:cs typeface="Times New Roman"/>
              </a:rPr>
              <a:t>trái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nhau. Nếu có </a:t>
            </a:r>
            <a:r>
              <a:rPr sz="1200" dirty="0">
                <a:latin typeface="Times New Roman"/>
                <a:cs typeface="Times New Roman"/>
              </a:rPr>
              <a:t>quy định </a:t>
            </a:r>
            <a:r>
              <a:rPr sz="1200" spc="-85" dirty="0">
                <a:latin typeface="Times New Roman"/>
                <a:cs typeface="Times New Roman"/>
              </a:rPr>
              <a:t>riêng  </a:t>
            </a:r>
            <a:r>
              <a:rPr sz="1200" dirty="0">
                <a:latin typeface="Times New Roman"/>
                <a:cs typeface="Times New Roman"/>
              </a:rPr>
              <a:t>về thời </a:t>
            </a:r>
            <a:r>
              <a:rPr sz="1200" spc="-5" dirty="0">
                <a:latin typeface="Times New Roman"/>
                <a:cs typeface="Times New Roman"/>
              </a:rPr>
              <a:t>gian </a:t>
            </a:r>
            <a:r>
              <a:rPr sz="1200" dirty="0">
                <a:latin typeface="Times New Roman"/>
                <a:cs typeface="Times New Roman"/>
              </a:rPr>
              <a:t>và 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thì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phụ thời gian </a:t>
            </a:r>
            <a:r>
              <a:rPr sz="1200" spc="-5" dirty="0">
                <a:latin typeface="Times New Roman"/>
                <a:cs typeface="Times New Roman"/>
              </a:rPr>
              <a:t>hoặc kèm theo </a:t>
            </a:r>
            <a:r>
              <a:rPr sz="1200" dirty="0">
                <a:latin typeface="Times New Roman"/>
                <a:cs typeface="Times New Roman"/>
              </a:rPr>
              <a:t>hình vẽ loại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cấm.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7952" y="8492924"/>
            <a:ext cx="5605780" cy="1267460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2646680">
              <a:lnSpc>
                <a:spcPct val="100000"/>
              </a:lnSpc>
              <a:spcBef>
                <a:spcPts val="695"/>
              </a:spcBef>
            </a:pPr>
            <a:r>
              <a:rPr sz="1200" dirty="0">
                <a:latin typeface="Times New Roman"/>
                <a:cs typeface="Times New Roman"/>
              </a:rPr>
              <a:t>P.138</a:t>
            </a:r>
          </a:p>
          <a:p>
            <a:pPr marL="469265">
              <a:lnSpc>
                <a:spcPct val="100000"/>
              </a:lnSpc>
              <a:spcBef>
                <a:spcPts val="700"/>
              </a:spcBef>
            </a:pPr>
            <a:r>
              <a:rPr sz="14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P.139 “Cấm </a:t>
            </a:r>
            <a:r>
              <a:rPr sz="1200" b="1" i="1" dirty="0">
                <a:latin typeface="Times New Roman"/>
                <a:cs typeface="Times New Roman"/>
              </a:rPr>
              <a:t>đi thẳng </a:t>
            </a:r>
            <a:r>
              <a:rPr sz="1200" b="1" i="1" spc="-5" dirty="0">
                <a:latin typeface="Times New Roman"/>
                <a:cs typeface="Times New Roman"/>
              </a:rPr>
              <a:t>và rẽ</a:t>
            </a:r>
            <a:r>
              <a:rPr sz="1200" b="1" i="1" spc="-1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phải”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10000"/>
              </a:lnSpc>
              <a:spcBef>
                <a:spcPts val="610"/>
              </a:spcBef>
            </a:pPr>
            <a:r>
              <a:rPr sz="1200" spc="-5" dirty="0" err="1">
                <a:latin typeface="Times New Roman"/>
                <a:cs typeface="Times New Roman"/>
              </a:rPr>
              <a:t>Biển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đặt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nhau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hiệu lự </a:t>
            </a:r>
            <a:r>
              <a:rPr sz="1200" spc="-5" dirty="0">
                <a:latin typeface="Times New Roman"/>
                <a:cs typeface="Times New Roman"/>
              </a:rPr>
              <a:t>ccấm </a:t>
            </a:r>
            <a:r>
              <a:rPr sz="1200" dirty="0">
                <a:latin typeface="Times New Roman"/>
                <a:cs typeface="Times New Roman"/>
              </a:rPr>
              <a:t>tất </a:t>
            </a:r>
            <a:r>
              <a:rPr sz="1200" spc="-5" dirty="0">
                <a:latin typeface="Times New Roman"/>
                <a:cs typeface="Times New Roman"/>
              </a:rPr>
              <a:t>cả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dirty="0" err="1">
                <a:latin typeface="Times New Roman"/>
                <a:cs typeface="Times New Roman"/>
              </a:rPr>
              <a:t>loại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lang="en-US" sz="1200" spc="-55" dirty="0">
                <a:latin typeface="Times New Roman"/>
                <a:cs typeface="Times New Roman"/>
              </a:rPr>
              <a:t> </a:t>
            </a:r>
            <a:r>
              <a:rPr lang="en-US" sz="1200" spc="-55" dirty="0" err="1" smtClean="0">
                <a:latin typeface="Times New Roman"/>
                <a:cs typeface="Times New Roman"/>
              </a:rPr>
              <a:t>tiện</a:t>
            </a:r>
            <a:r>
              <a:rPr lang="en-US"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giao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đi thẳng và rẽ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nhau. Nếu có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 err="1">
                <a:latin typeface="Times New Roman"/>
                <a:cs typeface="Times New Roman"/>
              </a:rPr>
              <a:t>định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riêng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về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thời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gian </a:t>
            </a:r>
            <a:r>
              <a:rPr sz="1200" dirty="0">
                <a:latin typeface="Times New Roman"/>
                <a:cs typeface="Times New Roman"/>
              </a:rPr>
              <a:t>và 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thì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phụ thời </a:t>
            </a:r>
            <a:r>
              <a:rPr sz="1200" spc="-5" dirty="0">
                <a:latin typeface="Times New Roman"/>
                <a:cs typeface="Times New Roman"/>
              </a:rPr>
              <a:t>gian </a:t>
            </a:r>
            <a:r>
              <a:rPr sz="1200" dirty="0">
                <a:latin typeface="Times New Roman"/>
                <a:cs typeface="Times New Roman"/>
              </a:rPr>
              <a:t>hoặc </a:t>
            </a:r>
            <a:r>
              <a:rPr sz="1200" spc="-5" dirty="0">
                <a:latin typeface="Times New Roman"/>
                <a:cs typeface="Times New Roman"/>
              </a:rPr>
              <a:t>kèm theo </a:t>
            </a:r>
            <a:r>
              <a:rPr sz="1200" dirty="0">
                <a:latin typeface="Times New Roman"/>
                <a:cs typeface="Times New Roman"/>
              </a:rPr>
              <a:t>hình vẽ loại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cấm.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269615" y="900683"/>
            <a:ext cx="1581150" cy="15808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218814" y="3845051"/>
            <a:ext cx="1682750" cy="16826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260090" y="6891527"/>
            <a:ext cx="1600200" cy="15996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62</a:t>
            </a:fld>
            <a:endParaRPr spc="-35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05101" y="2435644"/>
            <a:ext cx="4909820" cy="86677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2169795">
              <a:lnSpc>
                <a:spcPct val="100000"/>
              </a:lnSpc>
              <a:spcBef>
                <a:spcPts val="705"/>
              </a:spcBef>
            </a:pPr>
            <a:r>
              <a:rPr sz="1200" dirty="0">
                <a:latin typeface="Times New Roman"/>
                <a:cs typeface="Times New Roman"/>
              </a:rPr>
              <a:t>P.139</a:t>
            </a:r>
          </a:p>
          <a:p>
            <a:pPr marL="12700">
              <a:lnSpc>
                <a:spcPct val="100000"/>
              </a:lnSpc>
              <a:spcBef>
                <a:spcPts val="715"/>
              </a:spcBef>
            </a:pPr>
            <a:r>
              <a:rPr sz="14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P.140 “Cấm </a:t>
            </a:r>
            <a:r>
              <a:rPr sz="1200" b="1" i="1" spc="-10" dirty="0">
                <a:latin typeface="Times New Roman"/>
                <a:cs typeface="Times New Roman"/>
              </a:rPr>
              <a:t>xe </a:t>
            </a:r>
            <a:r>
              <a:rPr sz="1200" b="1" i="1" spc="-5" dirty="0">
                <a:latin typeface="Times New Roman"/>
                <a:cs typeface="Times New Roman"/>
              </a:rPr>
              <a:t>công </a:t>
            </a:r>
            <a:r>
              <a:rPr sz="1200" b="1" i="1" dirty="0">
                <a:latin typeface="Times New Roman"/>
                <a:cs typeface="Times New Roman"/>
              </a:rPr>
              <a:t>nông </a:t>
            </a:r>
            <a:r>
              <a:rPr sz="1200" b="1" i="1" spc="-5" dirty="0">
                <a:latin typeface="Times New Roman"/>
                <a:cs typeface="Times New Roman"/>
              </a:rPr>
              <a:t>và các </a:t>
            </a:r>
            <a:r>
              <a:rPr sz="1200" b="1" i="1" dirty="0">
                <a:latin typeface="Times New Roman"/>
                <a:cs typeface="Times New Roman"/>
              </a:rPr>
              <a:t>loại xe tương</a:t>
            </a:r>
            <a:r>
              <a:rPr sz="1200" b="1" i="1" spc="1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tự”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spc="-5" dirty="0" err="1">
                <a:latin typeface="Times New Roman"/>
                <a:cs typeface="Times New Roman"/>
              </a:rPr>
              <a:t>báo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cấm tất cả </a:t>
            </a:r>
            <a:r>
              <a:rPr sz="1200" dirty="0">
                <a:latin typeface="Times New Roman"/>
                <a:cs typeface="Times New Roman"/>
              </a:rPr>
              <a:t>các 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công nông và các loại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t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ơng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tự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</a:t>
            </a:r>
            <a:r>
              <a:rPr lang="en-US" sz="1200" dirty="0" err="1" smtClean="0">
                <a:latin typeface="Times New Roman"/>
                <a:cs typeface="Times New Roman"/>
              </a:rPr>
              <a:t>i</a:t>
            </a:r>
            <a:r>
              <a:rPr lang="en-US" sz="1200" dirty="0" smtClean="0">
                <a:latin typeface="Times New Roman"/>
                <a:cs typeface="Times New Roman"/>
              </a:rPr>
              <a:t> qua</a:t>
            </a:r>
            <a:r>
              <a:rPr sz="1200" spc="-105" dirty="0" smtClean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7952" y="4892420"/>
            <a:ext cx="5608320" cy="1266190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80"/>
              </a:spcBef>
            </a:pPr>
            <a:r>
              <a:rPr sz="1200" dirty="0">
                <a:latin typeface="Times New Roman"/>
                <a:cs typeface="Times New Roman"/>
              </a:rPr>
              <a:t>P.140</a:t>
            </a:r>
          </a:p>
          <a:p>
            <a:pPr marL="12700" algn="just">
              <a:lnSpc>
                <a:spcPct val="100000"/>
              </a:lnSpc>
              <a:spcBef>
                <a:spcPts val="780"/>
              </a:spcBef>
            </a:pPr>
            <a:r>
              <a:rPr sz="1200" b="1" spc="-5" dirty="0">
                <a:latin typeface="Times New Roman"/>
                <a:cs typeface="Times New Roman"/>
              </a:rPr>
              <a:t>3.2.3. Biển </a:t>
            </a:r>
            <a:r>
              <a:rPr sz="1200" b="1" dirty="0">
                <a:latin typeface="Times New Roman"/>
                <a:cs typeface="Times New Roman"/>
              </a:rPr>
              <a:t>báo </a:t>
            </a:r>
            <a:r>
              <a:rPr sz="1200" b="1" spc="-5" dirty="0">
                <a:latin typeface="Times New Roman"/>
                <a:cs typeface="Times New Roman"/>
              </a:rPr>
              <a:t>cấm </a:t>
            </a:r>
            <a:r>
              <a:rPr sz="1200" b="1" dirty="0">
                <a:latin typeface="Times New Roman"/>
                <a:cs typeface="Times New Roman"/>
              </a:rPr>
              <a:t>theo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giờ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0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Khi cần 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cấm các </a:t>
            </a:r>
            <a:r>
              <a:rPr sz="1200" dirty="0" err="1">
                <a:latin typeface="Times New Roman"/>
                <a:cs typeface="Times New Roman"/>
              </a:rPr>
              <a:t>loại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theo </a:t>
            </a:r>
            <a:r>
              <a:rPr sz="1200" spc="-5" dirty="0">
                <a:latin typeface="Times New Roman"/>
                <a:cs typeface="Times New Roman"/>
              </a:rPr>
              <a:t>giờ </a:t>
            </a:r>
            <a:r>
              <a:rPr sz="1200" spc="-90" dirty="0">
                <a:latin typeface="Times New Roman"/>
                <a:cs typeface="Times New Roman"/>
              </a:rPr>
              <a:t>trong  </a:t>
            </a:r>
            <a:r>
              <a:rPr sz="1200" dirty="0">
                <a:latin typeface="Times New Roman"/>
                <a:cs typeface="Times New Roman"/>
              </a:rPr>
              <a:t>thành phố, thị </a:t>
            </a:r>
            <a:r>
              <a:rPr sz="1200" spc="5" dirty="0">
                <a:latin typeface="Times New Roman"/>
                <a:cs typeface="Times New Roman"/>
              </a:rPr>
              <a:t>xã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spc="-10" dirty="0">
                <a:latin typeface="Times New Roman"/>
                <a:cs typeface="Times New Roman"/>
              </a:rPr>
              <a:t>đặt </a:t>
            </a:r>
            <a:r>
              <a:rPr sz="1200" dirty="0">
                <a:latin typeface="Times New Roman"/>
                <a:cs typeface="Times New Roman"/>
              </a:rPr>
              <a:t>biển phụ </a:t>
            </a:r>
            <a:r>
              <a:rPr sz="1200" spc="-5" dirty="0">
                <a:latin typeface="Times New Roman"/>
                <a:cs typeface="Times New Roman"/>
              </a:rPr>
              <a:t>số S508(a,b) </a:t>
            </a:r>
            <a:r>
              <a:rPr sz="1200" spc="-85" dirty="0" smtClean="0">
                <a:latin typeface="Times New Roman"/>
                <a:cs typeface="Times New Roman"/>
              </a:rPr>
              <a:t>d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ới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có chú thích bằng </a:t>
            </a:r>
            <a:r>
              <a:rPr sz="1200" spc="-35" dirty="0">
                <a:latin typeface="Times New Roman"/>
                <a:cs typeface="Times New Roman"/>
              </a:rPr>
              <a:t>tiếng  </a:t>
            </a:r>
            <a:r>
              <a:rPr sz="1200" spc="-5" dirty="0">
                <a:latin typeface="Times New Roman"/>
                <a:cs typeface="Times New Roman"/>
              </a:rPr>
              <a:t>Việt, </a:t>
            </a:r>
            <a:r>
              <a:rPr sz="1200" dirty="0">
                <a:latin typeface="Times New Roman"/>
                <a:cs typeface="Times New Roman"/>
              </a:rPr>
              <a:t>phụ đề tiếng </a:t>
            </a:r>
            <a:r>
              <a:rPr sz="1200" spc="-5" dirty="0">
                <a:latin typeface="Times New Roman"/>
                <a:cs typeface="Times New Roman"/>
              </a:rPr>
              <a:t>Anh </a:t>
            </a:r>
            <a:r>
              <a:rPr sz="1200" dirty="0">
                <a:latin typeface="Times New Roman"/>
                <a:cs typeface="Times New Roman"/>
              </a:rPr>
              <a:t>trong biển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này.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7952" y="7539989"/>
            <a:ext cx="5605780" cy="2371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4960" marR="649605" indent="-1742439">
              <a:lnSpc>
                <a:spcPct val="137500"/>
              </a:lnSpc>
              <a:spcBef>
                <a:spcPts val="100"/>
              </a:spcBef>
              <a:tabLst>
                <a:tab pos="3856990" algn="l"/>
              </a:tabLst>
            </a:pPr>
            <a:r>
              <a:rPr sz="1200" spc="-5" dirty="0">
                <a:latin typeface="Times New Roman"/>
                <a:cs typeface="Times New Roman"/>
              </a:rPr>
              <a:t>a) Biển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số</a:t>
            </a:r>
            <a:r>
              <a:rPr sz="1200" dirty="0">
                <a:latin typeface="Times New Roman"/>
                <a:cs typeface="Times New Roman"/>
              </a:rPr>
              <a:t> S.508a		b) </a:t>
            </a:r>
            <a:r>
              <a:rPr sz="1200" spc="-5" dirty="0">
                <a:latin typeface="Times New Roman"/>
                <a:cs typeface="Times New Roman"/>
              </a:rPr>
              <a:t>Biển số</a:t>
            </a:r>
            <a:r>
              <a:rPr sz="1200" spc="-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S.508b  S.508</a:t>
            </a:r>
          </a:p>
          <a:p>
            <a:pPr marL="393065" lvl="2" indent="-381000">
              <a:lnSpc>
                <a:spcPct val="100000"/>
              </a:lnSpc>
              <a:spcBef>
                <a:spcPts val="575"/>
              </a:spcBef>
              <a:buAutoNum type="arabicPeriod" startAt="4"/>
              <a:tabLst>
                <a:tab pos="393700" algn="l"/>
              </a:tabLst>
            </a:pPr>
            <a:r>
              <a:rPr sz="1200" b="1" dirty="0">
                <a:latin typeface="Times New Roman"/>
                <a:cs typeface="Times New Roman"/>
              </a:rPr>
              <a:t>Biển báo </a:t>
            </a:r>
            <a:r>
              <a:rPr sz="1200" b="1" spc="-5" dirty="0">
                <a:latin typeface="Times New Roman"/>
                <a:cs typeface="Times New Roman"/>
              </a:rPr>
              <a:t>cấm </a:t>
            </a:r>
            <a:r>
              <a:rPr sz="1200" b="1" dirty="0">
                <a:latin typeface="Times New Roman"/>
                <a:cs typeface="Times New Roman"/>
              </a:rPr>
              <a:t>nhiều </a:t>
            </a:r>
            <a:r>
              <a:rPr sz="1200" b="1" dirty="0" err="1">
                <a:latin typeface="Times New Roman"/>
                <a:cs typeface="Times New Roman"/>
              </a:rPr>
              <a:t>loại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45" dirty="0" err="1" smtClean="0">
                <a:latin typeface="Times New Roman"/>
                <a:cs typeface="Times New Roman"/>
              </a:rPr>
              <a:t>ph</a:t>
            </a:r>
            <a:r>
              <a:rPr lang="vi-VN" sz="1200" b="1" spc="-45" dirty="0" smtClean="0">
                <a:latin typeface="Times New Roman"/>
                <a:cs typeface="Times New Roman"/>
              </a:rPr>
              <a:t>ư</a:t>
            </a:r>
            <a:r>
              <a:rPr sz="1200" b="1" spc="-45" dirty="0" err="1" smtClean="0">
                <a:latin typeface="Times New Roman"/>
                <a:cs typeface="Times New Roman"/>
              </a:rPr>
              <a:t>ơng</a:t>
            </a:r>
            <a:r>
              <a:rPr sz="1200" b="1" spc="-75" dirty="0" smtClean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tiện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0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Để </a:t>
            </a:r>
            <a:r>
              <a:rPr sz="1200" spc="-5" dirty="0" err="1">
                <a:latin typeface="Times New Roman"/>
                <a:cs typeface="Times New Roman"/>
              </a:rPr>
              <a:t>báo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cấm nhiều </a:t>
            </a:r>
            <a:r>
              <a:rPr sz="1200" dirty="0" err="1">
                <a:latin typeface="Times New Roman"/>
                <a:cs typeface="Times New Roman"/>
              </a:rPr>
              <a:t>loại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bộ,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thể </a:t>
            </a:r>
            <a:r>
              <a:rPr sz="1200" spc="-5" dirty="0" err="1">
                <a:latin typeface="Times New Roman"/>
                <a:cs typeface="Times New Roman"/>
              </a:rPr>
              <a:t>kết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hợ</a:t>
            </a:r>
            <a:r>
              <a:rPr lang="en-US" sz="1200" dirty="0" err="1" smtClean="0">
                <a:latin typeface="Times New Roman"/>
                <a:cs typeface="Times New Roman"/>
              </a:rPr>
              <a:t>p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đặt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c</a:t>
            </a:r>
            <a:r>
              <a:rPr sz="1200" spc="-5" dirty="0" err="1" smtClean="0">
                <a:latin typeface="Times New Roman"/>
                <a:cs typeface="Times New Roman"/>
              </a:rPr>
              <a:t>ác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ký </a:t>
            </a:r>
            <a:r>
              <a:rPr sz="1200" dirty="0" err="1">
                <a:latin typeface="Times New Roman"/>
                <a:cs typeface="Times New Roman"/>
              </a:rPr>
              <a:t>hiệu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ph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ơng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bị </a:t>
            </a:r>
            <a:r>
              <a:rPr sz="1200" spc="-5" dirty="0">
                <a:latin typeface="Times New Roman"/>
                <a:cs typeface="Times New Roman"/>
              </a:rPr>
              <a:t>cấm trên </a:t>
            </a:r>
            <a:r>
              <a:rPr sz="1200" dirty="0">
                <a:latin typeface="Times New Roman"/>
                <a:cs typeface="Times New Roman"/>
              </a:rPr>
              <a:t>một biển theo quy định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sau:</a:t>
            </a:r>
            <a:endParaRPr sz="1200" dirty="0">
              <a:latin typeface="Times New Roman"/>
              <a:cs typeface="Times New Roman"/>
            </a:endParaRPr>
          </a:p>
          <a:p>
            <a:pPr marL="558165" lvl="3" indent="-89535">
              <a:lnSpc>
                <a:spcPct val="100000"/>
              </a:lnSpc>
              <a:spcBef>
                <a:spcPts val="745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giới </a:t>
            </a:r>
            <a:r>
              <a:rPr sz="1200" dirty="0">
                <a:latin typeface="Times New Roman"/>
                <a:cs typeface="Times New Roman"/>
              </a:rPr>
              <a:t>kết hợp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một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biển;</a:t>
            </a:r>
          </a:p>
          <a:p>
            <a:pPr marL="558165" lvl="3" indent="-89535">
              <a:lnSpc>
                <a:spcPct val="100000"/>
              </a:lnSpc>
              <a:spcBef>
                <a:spcPts val="755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thô sơ </a:t>
            </a:r>
            <a:r>
              <a:rPr sz="1200" spc="-5" dirty="0">
                <a:latin typeface="Times New Roman"/>
                <a:cs typeface="Times New Roman"/>
              </a:rPr>
              <a:t>kết </a:t>
            </a:r>
            <a:r>
              <a:rPr sz="1200" dirty="0">
                <a:latin typeface="Times New Roman"/>
                <a:cs typeface="Times New Roman"/>
              </a:rPr>
              <a:t>hợp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một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biển;</a:t>
            </a:r>
          </a:p>
          <a:p>
            <a:pPr marL="558165" lvl="3" indent="-89535">
              <a:lnSpc>
                <a:spcPct val="100000"/>
              </a:lnSpc>
              <a:spcBef>
                <a:spcPts val="745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Mỗi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 err="1">
                <a:latin typeface="Times New Roman"/>
                <a:cs typeface="Times New Roman"/>
              </a:rPr>
              <a:t>chỉ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phép kết </a:t>
            </a:r>
            <a:r>
              <a:rPr sz="1200" dirty="0">
                <a:latin typeface="Times New Roman"/>
                <a:cs typeface="Times New Roman"/>
              </a:rPr>
              <a:t>hợp nhiều </a:t>
            </a:r>
            <a:r>
              <a:rPr sz="1200" spc="-5" dirty="0">
                <a:latin typeface="Times New Roman"/>
                <a:cs typeface="Times New Roman"/>
              </a:rPr>
              <a:t>nhất </a:t>
            </a:r>
            <a:r>
              <a:rPr sz="1200" dirty="0">
                <a:latin typeface="Times New Roman"/>
                <a:cs typeface="Times New Roman"/>
              </a:rPr>
              <a:t>là </a:t>
            </a:r>
            <a:r>
              <a:rPr sz="1200" spc="-5" dirty="0">
                <a:latin typeface="Times New Roman"/>
                <a:cs typeface="Times New Roman"/>
              </a:rPr>
              <a:t>hai </a:t>
            </a:r>
            <a:r>
              <a:rPr sz="1200" dirty="0" err="1">
                <a:latin typeface="Times New Roman"/>
                <a:cs typeface="Times New Roman"/>
              </a:rPr>
              <a:t>loại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10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tiện;</a:t>
            </a:r>
          </a:p>
          <a:p>
            <a:pPr marL="558165" lvl="3" indent="-89535">
              <a:lnSpc>
                <a:spcPct val="100000"/>
              </a:lnSpc>
              <a:spcBef>
                <a:spcPts val="745"/>
              </a:spcBef>
              <a:buChar char="-"/>
              <a:tabLst>
                <a:tab pos="558800" algn="l"/>
              </a:tabLst>
            </a:pPr>
            <a:r>
              <a:rPr sz="1200" spc="-5" dirty="0" err="1">
                <a:latin typeface="Times New Roman"/>
                <a:cs typeface="Times New Roman"/>
              </a:rPr>
              <a:t>Không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dirty="0">
                <a:latin typeface="Times New Roman"/>
                <a:cs typeface="Times New Roman"/>
              </a:rPr>
              <a:t>kết hợp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một biển </a:t>
            </a:r>
            <a:r>
              <a:rPr sz="1200" spc="-5" dirty="0">
                <a:latin typeface="Times New Roman"/>
                <a:cs typeface="Times New Roman"/>
              </a:rPr>
              <a:t>vừa </a:t>
            </a:r>
            <a:r>
              <a:rPr sz="1200" dirty="0">
                <a:latin typeface="Times New Roman"/>
                <a:cs typeface="Times New Roman"/>
              </a:rPr>
              <a:t>cấm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thô sơ vừa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giới;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288665" y="900683"/>
            <a:ext cx="1536700" cy="15364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298190" y="3397376"/>
            <a:ext cx="1517650" cy="15176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955164" y="6806310"/>
            <a:ext cx="2010633" cy="7524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650740" y="6254495"/>
            <a:ext cx="2019300" cy="13042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63</a:t>
            </a:fld>
            <a:endParaRPr spc="-35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856234"/>
            <a:ext cx="5609590" cy="2900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700" indent="456565">
              <a:lnSpc>
                <a:spcPct val="11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- </a:t>
            </a:r>
            <a:r>
              <a:rPr sz="1200" spc="-5" dirty="0" err="1">
                <a:latin typeface="Times New Roman"/>
                <a:cs typeface="Times New Roman"/>
              </a:rPr>
              <a:t>Không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phép kết </a:t>
            </a:r>
            <a:r>
              <a:rPr sz="1200" dirty="0">
                <a:latin typeface="Times New Roman"/>
                <a:cs typeface="Times New Roman"/>
              </a:rPr>
              <a:t>hợp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một biển vừa </a:t>
            </a:r>
            <a:r>
              <a:rPr sz="1200" dirty="0" err="1">
                <a:latin typeface="Times New Roman"/>
                <a:cs typeface="Times New Roman"/>
              </a:rPr>
              <a:t>cấm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bộ vừa cấm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-105" dirty="0" err="1">
                <a:latin typeface="Times New Roman"/>
                <a:cs typeface="Times New Roman"/>
              </a:rPr>
              <a:t>loại</a:t>
            </a:r>
            <a:r>
              <a:rPr sz="1200" spc="-105" dirty="0">
                <a:latin typeface="Times New Roman"/>
                <a:cs typeface="Times New Roman"/>
              </a:rPr>
              <a:t> 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2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tiện.</a:t>
            </a:r>
            <a:endParaRPr sz="1200" dirty="0">
              <a:latin typeface="Times New Roman"/>
              <a:cs typeface="Times New Roman"/>
            </a:endParaRPr>
          </a:p>
          <a:p>
            <a:pPr marL="279400" lvl="1" indent="-266700" algn="just">
              <a:lnSpc>
                <a:spcPct val="100000"/>
              </a:lnSpc>
              <a:spcBef>
                <a:spcPts val="740"/>
              </a:spcBef>
              <a:buAutoNum type="arabicPeriod" startAt="3"/>
              <a:tabLst>
                <a:tab pos="279400" algn="l"/>
              </a:tabLst>
            </a:pPr>
            <a:r>
              <a:rPr sz="1200" spc="-5" dirty="0">
                <a:latin typeface="Times New Roman"/>
                <a:cs typeface="Times New Roman"/>
              </a:rPr>
              <a:t>BIỂN BÁO NGUY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HIỂM</a:t>
            </a:r>
            <a:endParaRPr sz="1200" dirty="0">
              <a:latin typeface="Times New Roman"/>
              <a:cs typeface="Times New Roman"/>
            </a:endParaRPr>
          </a:p>
          <a:p>
            <a:pPr marL="356235" lvl="2" indent="-343535" algn="just">
              <a:lnSpc>
                <a:spcPct val="100000"/>
              </a:lnSpc>
              <a:spcBef>
                <a:spcPts val="785"/>
              </a:spcBef>
              <a:buSzPct val="91666"/>
              <a:buAutoNum type="arabicPeriod"/>
              <a:tabLst>
                <a:tab pos="356235" algn="l"/>
              </a:tabLst>
            </a:pPr>
            <a:r>
              <a:rPr sz="1200" b="1" dirty="0">
                <a:latin typeface="Times New Roman"/>
                <a:cs typeface="Times New Roman"/>
              </a:rPr>
              <a:t>Tác dụng và </a:t>
            </a:r>
            <a:r>
              <a:rPr sz="1200" b="1" spc="-5" dirty="0">
                <a:latin typeface="Times New Roman"/>
                <a:cs typeface="Times New Roman"/>
              </a:rPr>
              <a:t>cách </a:t>
            </a:r>
            <a:r>
              <a:rPr sz="1200" b="1" dirty="0">
                <a:latin typeface="Times New Roman"/>
                <a:cs typeface="Times New Roman"/>
              </a:rPr>
              <a:t>nhận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biết</a:t>
            </a:r>
            <a:endParaRPr sz="1200" dirty="0">
              <a:latin typeface="Times New Roman"/>
              <a:cs typeface="Times New Roman"/>
            </a:endParaRPr>
          </a:p>
          <a:p>
            <a:pPr marL="12700" marR="9525" indent="456565" algn="just">
              <a:lnSpc>
                <a:spcPct val="110300"/>
              </a:lnSpc>
              <a:spcBef>
                <a:spcPts val="570"/>
              </a:spcBef>
            </a:pPr>
            <a:r>
              <a:rPr sz="1200" spc="-5" dirty="0">
                <a:latin typeface="Times New Roman"/>
                <a:cs typeface="Times New Roman"/>
              </a:rPr>
              <a:t>Nhóm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nguy hiểm </a:t>
            </a:r>
            <a:r>
              <a:rPr sz="1200" spc="-5" dirty="0">
                <a:latin typeface="Times New Roman"/>
                <a:cs typeface="Times New Roman"/>
              </a:rPr>
              <a:t>gồm có </a:t>
            </a:r>
            <a:r>
              <a:rPr sz="1200" dirty="0">
                <a:latin typeface="Times New Roman"/>
                <a:cs typeface="Times New Roman"/>
              </a:rPr>
              <a:t>83 kiểu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mã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W </a:t>
            </a:r>
            <a:r>
              <a:rPr sz="1200" spc="-5" dirty="0">
                <a:latin typeface="Times New Roman"/>
                <a:cs typeface="Times New Roman"/>
              </a:rPr>
              <a:t>(cảnh </a:t>
            </a:r>
            <a:r>
              <a:rPr sz="1200" dirty="0">
                <a:latin typeface="Times New Roman"/>
                <a:cs typeface="Times New Roman"/>
              </a:rPr>
              <a:t>báo)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đánh </a:t>
            </a:r>
            <a:r>
              <a:rPr sz="1200" spc="-100" dirty="0">
                <a:latin typeface="Times New Roman"/>
                <a:cs typeface="Times New Roman"/>
              </a:rPr>
              <a:t>số  </a:t>
            </a:r>
            <a:r>
              <a:rPr sz="1200" dirty="0">
                <a:latin typeface="Times New Roman"/>
                <a:cs typeface="Times New Roman"/>
              </a:rPr>
              <a:t>thứ tự từ biển </a:t>
            </a:r>
            <a:r>
              <a:rPr sz="1200" spc="-5" dirty="0">
                <a:latin typeface="Times New Roman"/>
                <a:cs typeface="Times New Roman"/>
              </a:rPr>
              <a:t>số W.201 đến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W.247; </a:t>
            </a:r>
            <a:r>
              <a:rPr sz="1200" spc="-5" dirty="0">
                <a:latin typeface="Times New Roman"/>
                <a:cs typeface="Times New Roman"/>
              </a:rPr>
              <a:t>nhằm </a:t>
            </a:r>
            <a:r>
              <a:rPr sz="1200" spc="-5" dirty="0" err="1">
                <a:latin typeface="Times New Roman"/>
                <a:cs typeface="Times New Roman"/>
              </a:rPr>
              <a:t>báo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tính </a:t>
            </a:r>
            <a:r>
              <a:rPr sz="1200" spc="-5" dirty="0">
                <a:latin typeface="Times New Roman"/>
                <a:cs typeface="Times New Roman"/>
              </a:rPr>
              <a:t>chất </a:t>
            </a:r>
            <a:r>
              <a:rPr sz="1200" dirty="0">
                <a:latin typeface="Times New Roman"/>
                <a:cs typeface="Times New Roman"/>
              </a:rPr>
              <a:t>nguy hiểm </a:t>
            </a:r>
            <a:r>
              <a:rPr sz="1200" spc="-50" dirty="0" err="1">
                <a:latin typeface="Times New Roman"/>
                <a:cs typeface="Times New Roman"/>
              </a:rPr>
              <a:t>trên</a:t>
            </a:r>
            <a:r>
              <a:rPr sz="1200" spc="-50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để </a:t>
            </a:r>
            <a:r>
              <a:rPr sz="1200" dirty="0">
                <a:latin typeface="Times New Roman"/>
                <a:cs typeface="Times New Roman"/>
              </a:rPr>
              <a:t>đề phòng những tai </a:t>
            </a:r>
            <a:r>
              <a:rPr sz="1200" spc="-5" dirty="0">
                <a:latin typeface="Times New Roman"/>
                <a:cs typeface="Times New Roman"/>
              </a:rPr>
              <a:t>nạn </a:t>
            </a:r>
            <a:r>
              <a:rPr sz="1200" spc="5" dirty="0">
                <a:latin typeface="Times New Roman"/>
                <a:cs typeface="Times New Roman"/>
              </a:rPr>
              <a:t>xẩy </a:t>
            </a:r>
            <a:r>
              <a:rPr sz="1200" dirty="0">
                <a:latin typeface="Times New Roman"/>
                <a:cs typeface="Times New Roman"/>
              </a:rPr>
              <a:t>ra, </a:t>
            </a:r>
            <a:r>
              <a:rPr sz="1200" spc="-5" dirty="0">
                <a:latin typeface="Times New Roman"/>
                <a:cs typeface="Times New Roman"/>
              </a:rPr>
              <a:t>hầu hết các </a:t>
            </a:r>
            <a:r>
              <a:rPr sz="1200" dirty="0">
                <a:latin typeface="Times New Roman"/>
                <a:cs typeface="Times New Roman"/>
              </a:rPr>
              <a:t>biển đều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dạng hình tam </a:t>
            </a:r>
            <a:r>
              <a:rPr sz="1200" spc="-5" dirty="0">
                <a:latin typeface="Times New Roman"/>
                <a:cs typeface="Times New Roman"/>
              </a:rPr>
              <a:t>giác </a:t>
            </a:r>
            <a:r>
              <a:rPr sz="1200" spc="-45" dirty="0">
                <a:latin typeface="Times New Roman"/>
                <a:cs typeface="Times New Roman"/>
              </a:rPr>
              <a:t>đều,  </a:t>
            </a:r>
            <a:r>
              <a:rPr sz="1200" dirty="0">
                <a:latin typeface="Times New Roman"/>
                <a:cs typeface="Times New Roman"/>
              </a:rPr>
              <a:t>viền đỏ, </a:t>
            </a:r>
            <a:r>
              <a:rPr sz="1200" spc="-5" dirty="0">
                <a:latin typeface="Times New Roman"/>
                <a:cs typeface="Times New Roman"/>
              </a:rPr>
              <a:t>nền </a:t>
            </a:r>
            <a:r>
              <a:rPr sz="1200" dirty="0">
                <a:latin typeface="Times New Roman"/>
                <a:cs typeface="Times New Roman"/>
              </a:rPr>
              <a:t>mầu </a:t>
            </a:r>
            <a:r>
              <a:rPr sz="1200" spc="-5" dirty="0">
                <a:latin typeface="Times New Roman"/>
                <a:cs typeface="Times New Roman"/>
              </a:rPr>
              <a:t>vàng, </a:t>
            </a:r>
            <a:r>
              <a:rPr sz="1200" dirty="0">
                <a:latin typeface="Times New Roman"/>
                <a:cs typeface="Times New Roman"/>
              </a:rPr>
              <a:t>trên </a:t>
            </a:r>
            <a:r>
              <a:rPr sz="1200" spc="-5" dirty="0">
                <a:latin typeface="Times New Roman"/>
                <a:cs typeface="Times New Roman"/>
              </a:rPr>
              <a:t>nền có </a:t>
            </a:r>
            <a:r>
              <a:rPr sz="1200" spc="5" dirty="0">
                <a:latin typeface="Times New Roman"/>
                <a:cs typeface="Times New Roman"/>
              </a:rPr>
              <a:t>vẽ </a:t>
            </a:r>
            <a:r>
              <a:rPr sz="1200" dirty="0">
                <a:latin typeface="Times New Roman"/>
                <a:cs typeface="Times New Roman"/>
              </a:rPr>
              <a:t>hình </a:t>
            </a:r>
            <a:r>
              <a:rPr sz="1200" spc="-5" dirty="0">
                <a:latin typeface="Times New Roman"/>
                <a:cs typeface="Times New Roman"/>
              </a:rPr>
              <a:t>mầu </a:t>
            </a:r>
            <a:r>
              <a:rPr sz="1200" dirty="0">
                <a:latin typeface="Times New Roman"/>
                <a:cs typeface="Times New Roman"/>
              </a:rPr>
              <a:t>đen mô tả </a:t>
            </a:r>
            <a:r>
              <a:rPr sz="1200" spc="-5" dirty="0">
                <a:latin typeface="Times New Roman"/>
                <a:cs typeface="Times New Roman"/>
              </a:rPr>
              <a:t>sự </a:t>
            </a:r>
            <a:r>
              <a:rPr sz="1200" dirty="0">
                <a:latin typeface="Times New Roman"/>
                <a:cs typeface="Times New Roman"/>
              </a:rPr>
              <a:t>nguy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hiểm.</a:t>
            </a:r>
          </a:p>
          <a:p>
            <a:pPr marL="393700" lvl="2" indent="-381000" algn="just">
              <a:lnSpc>
                <a:spcPct val="100000"/>
              </a:lnSpc>
              <a:spcBef>
                <a:spcPts val="770"/>
              </a:spcBef>
              <a:buSzPct val="91666"/>
              <a:buAutoNum type="arabicPeriod" startAt="2"/>
              <a:tabLst>
                <a:tab pos="393700" algn="l"/>
              </a:tabLst>
            </a:pPr>
            <a:r>
              <a:rPr sz="1200" b="1" dirty="0">
                <a:latin typeface="Times New Roman"/>
                <a:cs typeface="Times New Roman"/>
              </a:rPr>
              <a:t>Ý </a:t>
            </a:r>
            <a:r>
              <a:rPr sz="1200" b="1" spc="-5" dirty="0">
                <a:latin typeface="Times New Roman"/>
                <a:cs typeface="Times New Roman"/>
              </a:rPr>
              <a:t>nghĩa các </a:t>
            </a:r>
            <a:r>
              <a:rPr sz="1200" b="1" dirty="0">
                <a:latin typeface="Times New Roman"/>
                <a:cs typeface="Times New Roman"/>
              </a:rPr>
              <a:t>loại </a:t>
            </a:r>
            <a:r>
              <a:rPr sz="1200" b="1" spc="-5" dirty="0">
                <a:latin typeface="Times New Roman"/>
                <a:cs typeface="Times New Roman"/>
              </a:rPr>
              <a:t>biển </a:t>
            </a:r>
            <a:r>
              <a:rPr sz="1200" b="1" dirty="0">
                <a:latin typeface="Times New Roman"/>
                <a:cs typeface="Times New Roman"/>
              </a:rPr>
              <a:t>báo nguy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hiểm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45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W.201 (a, b) “Chỗ ngoặt nguy</a:t>
            </a:r>
            <a:r>
              <a:rPr sz="1200" b="1" i="1" spc="-3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hiểm”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0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spc="-5" dirty="0" err="1">
                <a:latin typeface="Times New Roman"/>
                <a:cs typeface="Times New Roman"/>
              </a:rPr>
              <a:t>báo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sắp </a:t>
            </a:r>
            <a:r>
              <a:rPr sz="1200" dirty="0">
                <a:latin typeface="Times New Roman"/>
                <a:cs typeface="Times New Roman"/>
              </a:rPr>
              <a:t>đến </a:t>
            </a:r>
            <a:r>
              <a:rPr sz="1200" spc="-5" dirty="0">
                <a:latin typeface="Times New Roman"/>
                <a:cs typeface="Times New Roman"/>
              </a:rPr>
              <a:t>chỗ ngoặt </a:t>
            </a:r>
            <a:r>
              <a:rPr sz="1200" dirty="0">
                <a:latin typeface="Times New Roman"/>
                <a:cs typeface="Times New Roman"/>
              </a:rPr>
              <a:t>nguy hiểm Biển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W.201a </a:t>
            </a:r>
            <a:r>
              <a:rPr sz="1200" spc="-5" dirty="0">
                <a:latin typeface="Times New Roman"/>
                <a:cs typeface="Times New Roman"/>
              </a:rPr>
              <a:t>“Chỗ ngoặt </a:t>
            </a:r>
            <a:r>
              <a:rPr sz="1200" spc="-55" dirty="0">
                <a:latin typeface="Times New Roman"/>
                <a:cs typeface="Times New Roman"/>
              </a:rPr>
              <a:t>nguy  </a:t>
            </a:r>
            <a:r>
              <a:rPr sz="1200" dirty="0">
                <a:latin typeface="Times New Roman"/>
                <a:cs typeface="Times New Roman"/>
              </a:rPr>
              <a:t>hiểm vòng </a:t>
            </a:r>
            <a:r>
              <a:rPr sz="1200" spc="-5" dirty="0">
                <a:latin typeface="Times New Roman"/>
                <a:cs typeface="Times New Roman"/>
              </a:rPr>
              <a:t>bên </a:t>
            </a:r>
            <a:r>
              <a:rPr sz="1200" dirty="0">
                <a:latin typeface="Times New Roman"/>
                <a:cs typeface="Times New Roman"/>
              </a:rPr>
              <a:t>trái” </a:t>
            </a:r>
            <a:r>
              <a:rPr sz="1200" spc="-5" dirty="0">
                <a:latin typeface="Times New Roman"/>
                <a:cs typeface="Times New Roman"/>
              </a:rPr>
              <a:t>Biển số </a:t>
            </a:r>
            <a:r>
              <a:rPr sz="1200" dirty="0">
                <a:latin typeface="Times New Roman"/>
                <a:cs typeface="Times New Roman"/>
              </a:rPr>
              <a:t>W.201b </a:t>
            </a:r>
            <a:r>
              <a:rPr sz="1200" spc="-5" dirty="0">
                <a:latin typeface="Times New Roman"/>
                <a:cs typeface="Times New Roman"/>
              </a:rPr>
              <a:t>“Chỗ ngoặt </a:t>
            </a:r>
            <a:r>
              <a:rPr sz="1200" dirty="0">
                <a:latin typeface="Times New Roman"/>
                <a:cs typeface="Times New Roman"/>
              </a:rPr>
              <a:t>nguy hiểm vòng </a:t>
            </a:r>
            <a:r>
              <a:rPr sz="1200" spc="-5" dirty="0">
                <a:latin typeface="Times New Roman"/>
                <a:cs typeface="Times New Roman"/>
              </a:rPr>
              <a:t>bên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phải”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47952" y="4954904"/>
            <a:ext cx="5603240" cy="1890902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939289">
              <a:lnSpc>
                <a:spcPct val="100000"/>
              </a:lnSpc>
              <a:spcBef>
                <a:spcPts val="865"/>
              </a:spcBef>
              <a:tabLst>
                <a:tab pos="3637279" algn="l"/>
              </a:tabLst>
            </a:pPr>
            <a:r>
              <a:rPr sz="1200" dirty="0">
                <a:latin typeface="Times New Roman"/>
                <a:cs typeface="Times New Roman"/>
              </a:rPr>
              <a:t>W.201a	W.201b</a:t>
            </a:r>
          </a:p>
          <a:p>
            <a:pPr marL="469265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W.201 (c,d) "Chỗ </a:t>
            </a:r>
            <a:r>
              <a:rPr sz="1200" b="1" i="1" dirty="0">
                <a:latin typeface="Times New Roman"/>
                <a:cs typeface="Times New Roman"/>
              </a:rPr>
              <a:t>ngoặt </a:t>
            </a:r>
            <a:r>
              <a:rPr sz="1200" b="1" i="1" spc="-5" dirty="0">
                <a:latin typeface="Times New Roman"/>
                <a:cs typeface="Times New Roman"/>
              </a:rPr>
              <a:t>nguy hiểm có </a:t>
            </a:r>
            <a:r>
              <a:rPr sz="1200" b="1" i="1" dirty="0">
                <a:latin typeface="Times New Roman"/>
                <a:cs typeface="Times New Roman"/>
              </a:rPr>
              <a:t>nguy </a:t>
            </a:r>
            <a:r>
              <a:rPr sz="1200" b="1" i="1" spc="-5" dirty="0">
                <a:latin typeface="Times New Roman"/>
                <a:cs typeface="Times New Roman"/>
              </a:rPr>
              <a:t>cơ </a:t>
            </a:r>
            <a:r>
              <a:rPr sz="1200" b="1" i="1" dirty="0">
                <a:latin typeface="Times New Roman"/>
                <a:cs typeface="Times New Roman"/>
              </a:rPr>
              <a:t>lật</a:t>
            </a:r>
            <a:r>
              <a:rPr sz="1200" b="1" i="1" spc="2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xe"</a:t>
            </a:r>
            <a:endParaRPr sz="1200" dirty="0">
              <a:latin typeface="Times New Roman"/>
              <a:cs typeface="Times New Roman"/>
            </a:endParaRPr>
          </a:p>
          <a:p>
            <a:pPr marL="12700" marR="6350" indent="554355">
              <a:lnSpc>
                <a:spcPts val="138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Để </a:t>
            </a:r>
            <a:r>
              <a:rPr sz="1200" spc="-5" dirty="0" err="1">
                <a:latin typeface="Times New Roman"/>
                <a:cs typeface="Times New Roman"/>
              </a:rPr>
              <a:t>báo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sắp đến chỗ ngoặt </a:t>
            </a:r>
            <a:r>
              <a:rPr sz="1200" dirty="0">
                <a:latin typeface="Times New Roman"/>
                <a:cs typeface="Times New Roman"/>
              </a:rPr>
              <a:t>nguy hiểm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khả năng </a:t>
            </a:r>
            <a:r>
              <a:rPr sz="1200" spc="5" dirty="0">
                <a:latin typeface="Times New Roman"/>
                <a:cs typeface="Times New Roman"/>
              </a:rPr>
              <a:t>gây </a:t>
            </a:r>
            <a:r>
              <a:rPr sz="1200" dirty="0">
                <a:latin typeface="Times New Roman"/>
                <a:cs typeface="Times New Roman"/>
              </a:rPr>
              <a:t>lật các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spc="-40" dirty="0">
                <a:latin typeface="Times New Roman"/>
                <a:cs typeface="Times New Roman"/>
              </a:rPr>
              <a:t>trọng  </a:t>
            </a:r>
            <a:r>
              <a:rPr sz="1200" dirty="0">
                <a:latin typeface="Times New Roman"/>
                <a:cs typeface="Times New Roman"/>
              </a:rPr>
              <a:t>tâm </a:t>
            </a:r>
            <a:r>
              <a:rPr sz="1200" spc="-5" dirty="0">
                <a:latin typeface="Times New Roman"/>
                <a:cs typeface="Times New Roman"/>
              </a:rPr>
              <a:t>cao </a:t>
            </a:r>
            <a:r>
              <a:rPr sz="1200" dirty="0">
                <a:latin typeface="Times New Roman"/>
                <a:cs typeface="Times New Roman"/>
              </a:rPr>
              <a:t>và tải trọng </a:t>
            </a:r>
            <a:r>
              <a:rPr sz="1200" dirty="0" err="1">
                <a:latin typeface="Times New Roman"/>
                <a:cs typeface="Times New Roman"/>
              </a:rPr>
              <a:t>lớn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10" dirty="0" err="1" smtClean="0">
                <a:latin typeface="Times New Roman"/>
                <a:cs typeface="Times New Roman"/>
              </a:rPr>
              <a:t>nh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 tải,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10" dirty="0" err="1">
                <a:latin typeface="Times New Roman"/>
                <a:cs typeface="Times New Roman"/>
              </a:rPr>
              <a:t>buýt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gi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nằm,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chở </a:t>
            </a:r>
            <a:r>
              <a:rPr sz="1200" dirty="0">
                <a:latin typeface="Times New Roman"/>
                <a:cs typeface="Times New Roman"/>
              </a:rPr>
              <a:t>chất lỏng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v.v...</a:t>
            </a:r>
          </a:p>
          <a:p>
            <a:pPr marL="12700" marR="5080" indent="456565">
              <a:lnSpc>
                <a:spcPts val="138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Biển số </a:t>
            </a:r>
            <a:r>
              <a:rPr sz="1200" dirty="0">
                <a:latin typeface="Times New Roman"/>
                <a:cs typeface="Times New Roman"/>
              </a:rPr>
              <a:t>W.201c </a:t>
            </a:r>
            <a:r>
              <a:rPr sz="1200" spc="-5" dirty="0">
                <a:latin typeface="Times New Roman"/>
                <a:cs typeface="Times New Roman"/>
              </a:rPr>
              <a:t>chỗ ngoặt </a:t>
            </a:r>
            <a:r>
              <a:rPr sz="1200" dirty="0">
                <a:latin typeface="Times New Roman"/>
                <a:cs typeface="Times New Roman"/>
              </a:rPr>
              <a:t>nguy hiểm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nguy cơ lật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bên phải </a:t>
            </a:r>
            <a:r>
              <a:rPr sz="1200" dirty="0" err="1">
                <a:latin typeface="Times New Roman"/>
                <a:cs typeface="Times New Roman"/>
              </a:rPr>
              <a:t>khi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5" dirty="0">
                <a:latin typeface="Times New Roman"/>
                <a:cs typeface="Times New Roman"/>
              </a:rPr>
              <a:t>cong  </a:t>
            </a:r>
            <a:r>
              <a:rPr sz="1200" dirty="0">
                <a:latin typeface="Times New Roman"/>
                <a:cs typeface="Times New Roman"/>
              </a:rPr>
              <a:t>vòng sang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trái;</a:t>
            </a:r>
          </a:p>
          <a:p>
            <a:pPr marL="12700" marR="5080" indent="456565">
              <a:lnSpc>
                <a:spcPts val="138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Biển số </a:t>
            </a:r>
            <a:r>
              <a:rPr sz="1200" dirty="0">
                <a:latin typeface="Times New Roman"/>
                <a:cs typeface="Times New Roman"/>
              </a:rPr>
              <a:t>W.201d </a:t>
            </a:r>
            <a:r>
              <a:rPr sz="1200" spc="-5" dirty="0">
                <a:latin typeface="Times New Roman"/>
                <a:cs typeface="Times New Roman"/>
              </a:rPr>
              <a:t>chỗ ngoặt </a:t>
            </a:r>
            <a:r>
              <a:rPr sz="1200" dirty="0">
                <a:latin typeface="Times New Roman"/>
                <a:cs typeface="Times New Roman"/>
              </a:rPr>
              <a:t>nguy hiểm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nguy </a:t>
            </a:r>
            <a:r>
              <a:rPr sz="1200" spc="-5" dirty="0">
                <a:latin typeface="Times New Roman"/>
                <a:cs typeface="Times New Roman"/>
              </a:rPr>
              <a:t>cơ </a:t>
            </a:r>
            <a:r>
              <a:rPr sz="1200" dirty="0">
                <a:latin typeface="Times New Roman"/>
                <a:cs typeface="Times New Roman"/>
              </a:rPr>
              <a:t>lật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bên trái </a:t>
            </a:r>
            <a:r>
              <a:rPr sz="1200" dirty="0" err="1">
                <a:latin typeface="Times New Roman"/>
                <a:cs typeface="Times New Roman"/>
              </a:rPr>
              <a:t>khi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45" dirty="0">
                <a:latin typeface="Times New Roman"/>
                <a:cs typeface="Times New Roman"/>
              </a:rPr>
              <a:t>cong  </a:t>
            </a:r>
            <a:r>
              <a:rPr sz="1200" dirty="0">
                <a:latin typeface="Times New Roman"/>
                <a:cs typeface="Times New Roman"/>
              </a:rPr>
              <a:t>vòng </a:t>
            </a:r>
            <a:r>
              <a:rPr sz="1200" spc="-5" dirty="0">
                <a:latin typeface="Times New Roman"/>
                <a:cs typeface="Times New Roman"/>
              </a:rPr>
              <a:t>bên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phải.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47952" y="8265413"/>
            <a:ext cx="5605145" cy="1219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" algn="ctr">
              <a:lnSpc>
                <a:spcPct val="100000"/>
              </a:lnSpc>
              <a:spcBef>
                <a:spcPts val="100"/>
              </a:spcBef>
              <a:tabLst>
                <a:tab pos="2557145" algn="l"/>
              </a:tabLst>
            </a:pPr>
            <a:r>
              <a:rPr sz="1200" dirty="0">
                <a:latin typeface="Times New Roman"/>
                <a:cs typeface="Times New Roman"/>
              </a:rPr>
              <a:t>W.201c	W.201d</a:t>
            </a: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5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W.202(a,b) “Nhiều chỗ ngoặt nguy </a:t>
            </a:r>
            <a:r>
              <a:rPr sz="1200" b="1" i="1" spc="-5" dirty="0">
                <a:latin typeface="Times New Roman"/>
                <a:cs typeface="Times New Roman"/>
              </a:rPr>
              <a:t>hiểm liên</a:t>
            </a:r>
            <a:r>
              <a:rPr sz="1200" b="1" i="1" spc="-1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tiếp”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0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sắp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 err="1">
                <a:latin typeface="Times New Roman"/>
                <a:cs typeface="Times New Roman"/>
              </a:rPr>
              <a:t>đoạn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ngoặt </a:t>
            </a:r>
            <a:r>
              <a:rPr sz="1200" spc="-5" dirty="0">
                <a:latin typeface="Times New Roman"/>
                <a:cs typeface="Times New Roman"/>
              </a:rPr>
              <a:t>liên tiếp (có </a:t>
            </a:r>
            <a:r>
              <a:rPr sz="1200" spc="5" dirty="0">
                <a:latin typeface="Times New Roman"/>
                <a:cs typeface="Times New Roman"/>
              </a:rPr>
              <a:t>từ </a:t>
            </a:r>
            <a:r>
              <a:rPr sz="1200" dirty="0">
                <a:latin typeface="Times New Roman"/>
                <a:cs typeface="Times New Roman"/>
              </a:rPr>
              <a:t>3 </a:t>
            </a:r>
            <a:r>
              <a:rPr sz="1200" spc="-5" dirty="0">
                <a:latin typeface="Times New Roman"/>
                <a:cs typeface="Times New Roman"/>
              </a:rPr>
              <a:t>đoạn </a:t>
            </a:r>
            <a:r>
              <a:rPr sz="1200" dirty="0" err="1">
                <a:latin typeface="Times New Roman"/>
                <a:cs typeface="Times New Roman"/>
              </a:rPr>
              <a:t>cong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ợc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chiều </a:t>
            </a:r>
            <a:r>
              <a:rPr sz="1200" spc="-90" dirty="0">
                <a:latin typeface="Times New Roman"/>
                <a:cs typeface="Times New Roman"/>
              </a:rPr>
              <a:t>nhau)  </a:t>
            </a:r>
            <a:r>
              <a:rPr sz="1200" spc="-5" dirty="0">
                <a:latin typeface="Times New Roman"/>
                <a:cs typeface="Times New Roman"/>
              </a:rPr>
              <a:t>rất </a:t>
            </a:r>
            <a:r>
              <a:rPr sz="1200" dirty="0">
                <a:latin typeface="Times New Roman"/>
                <a:cs typeface="Times New Roman"/>
              </a:rPr>
              <a:t>nguy hiểm,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cần giảm </a:t>
            </a:r>
            <a:r>
              <a:rPr sz="1200" dirty="0">
                <a:latin typeface="Times New Roman"/>
                <a:cs typeface="Times New Roman"/>
              </a:rPr>
              <a:t>tốc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độ.</a:t>
            </a:r>
          </a:p>
        </p:txBody>
      </p:sp>
      <p:sp>
        <p:nvSpPr>
          <p:cNvPr id="5" name="object 5"/>
          <p:cNvSpPr/>
          <p:nvPr/>
        </p:nvSpPr>
        <p:spPr>
          <a:xfrm>
            <a:off x="2742564" y="3852671"/>
            <a:ext cx="1276096" cy="11234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571365" y="3863593"/>
            <a:ext cx="1263180" cy="11125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148839" y="7168895"/>
            <a:ext cx="1171575" cy="104736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771390" y="7168895"/>
            <a:ext cx="1190625" cy="104736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64</a:t>
            </a:fld>
            <a:endParaRPr spc="-35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1793493"/>
            <a:ext cx="3832860" cy="1694814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786889">
              <a:lnSpc>
                <a:spcPct val="100000"/>
              </a:lnSpc>
              <a:spcBef>
                <a:spcPts val="865"/>
              </a:spcBef>
              <a:tabLst>
                <a:tab pos="3332479" algn="l"/>
              </a:tabLst>
            </a:pPr>
            <a:r>
              <a:rPr sz="1200" spc="5" dirty="0">
                <a:latin typeface="Times New Roman"/>
                <a:cs typeface="Times New Roman"/>
              </a:rPr>
              <a:t>W</a:t>
            </a:r>
            <a:r>
              <a:rPr sz="1200" dirty="0">
                <a:latin typeface="Times New Roman"/>
                <a:cs typeface="Times New Roman"/>
              </a:rPr>
              <a:t>.202a	</a:t>
            </a:r>
            <a:r>
              <a:rPr sz="1200" spc="5" dirty="0">
                <a:latin typeface="Times New Roman"/>
                <a:cs typeface="Times New Roman"/>
              </a:rPr>
              <a:t>W</a:t>
            </a:r>
            <a:r>
              <a:rPr sz="1200" dirty="0">
                <a:latin typeface="Times New Roman"/>
                <a:cs typeface="Times New Roman"/>
              </a:rPr>
              <a:t>.202b</a:t>
            </a:r>
          </a:p>
          <a:p>
            <a:pPr marL="469265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W.203 (a, b, </a:t>
            </a:r>
            <a:r>
              <a:rPr sz="1200" b="1" i="1" spc="-5" dirty="0">
                <a:latin typeface="Times New Roman"/>
                <a:cs typeface="Times New Roman"/>
              </a:rPr>
              <a:t>c) </a:t>
            </a:r>
            <a:r>
              <a:rPr sz="1200" b="1" i="1" dirty="0">
                <a:latin typeface="Times New Roman"/>
                <a:cs typeface="Times New Roman"/>
              </a:rPr>
              <a:t>“Đường bị</a:t>
            </a:r>
            <a:r>
              <a:rPr sz="1200" b="1" i="1" spc="-2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hẹp”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sắp </a:t>
            </a:r>
            <a:r>
              <a:rPr sz="1200" spc="-5" dirty="0">
                <a:latin typeface="Times New Roman"/>
                <a:cs typeface="Times New Roman"/>
              </a:rPr>
              <a:t>đến chỗ </a:t>
            </a:r>
            <a:r>
              <a:rPr sz="1200" dirty="0">
                <a:latin typeface="Times New Roman"/>
                <a:cs typeface="Times New Roman"/>
              </a:rPr>
              <a:t>một </a:t>
            </a:r>
            <a:r>
              <a:rPr sz="1200" dirty="0" err="1">
                <a:latin typeface="Times New Roman"/>
                <a:cs typeface="Times New Roman"/>
              </a:rPr>
              <a:t>đoạn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bị hẹp đột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ngột.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45"/>
              </a:spcBef>
            </a:pPr>
            <a:r>
              <a:rPr sz="1200" spc="-5" dirty="0">
                <a:latin typeface="Times New Roman"/>
                <a:cs typeface="Times New Roman"/>
              </a:rPr>
              <a:t>Biển số </a:t>
            </a:r>
            <a:r>
              <a:rPr sz="1200" dirty="0">
                <a:latin typeface="Times New Roman"/>
                <a:cs typeface="Times New Roman"/>
              </a:rPr>
              <a:t>203a </a:t>
            </a:r>
            <a:r>
              <a:rPr sz="1200" spc="-55" dirty="0">
                <a:latin typeface="Times New Roman"/>
                <a:cs typeface="Times New Roman"/>
              </a:rPr>
              <a:t>“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bị </a:t>
            </a:r>
            <a:r>
              <a:rPr sz="1200" spc="-5" dirty="0">
                <a:latin typeface="Times New Roman"/>
                <a:cs typeface="Times New Roman"/>
              </a:rPr>
              <a:t>hẹp cả </a:t>
            </a:r>
            <a:r>
              <a:rPr sz="1200" dirty="0">
                <a:latin typeface="Times New Roman"/>
                <a:cs typeface="Times New Roman"/>
              </a:rPr>
              <a:t>hai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bên”;</a:t>
            </a:r>
            <a:endParaRPr sz="1200" dirty="0">
              <a:latin typeface="Times New Roman"/>
              <a:cs typeface="Times New Roman"/>
            </a:endParaRPr>
          </a:p>
          <a:p>
            <a:pPr marL="469265" marR="725170">
              <a:lnSpc>
                <a:spcPct val="151700"/>
              </a:lnSpc>
              <a:spcBef>
                <a:spcPts val="5"/>
              </a:spcBef>
            </a:pPr>
            <a:r>
              <a:rPr sz="1200" spc="-5" dirty="0">
                <a:latin typeface="Times New Roman"/>
                <a:cs typeface="Times New Roman"/>
              </a:rPr>
              <a:t>Biển số </a:t>
            </a:r>
            <a:r>
              <a:rPr sz="1200" dirty="0">
                <a:latin typeface="Times New Roman"/>
                <a:cs typeface="Times New Roman"/>
              </a:rPr>
              <a:t>203b </a:t>
            </a:r>
            <a:r>
              <a:rPr sz="1200" spc="-55" dirty="0">
                <a:latin typeface="Times New Roman"/>
                <a:cs typeface="Times New Roman"/>
              </a:rPr>
              <a:t>“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bị hẹp về phía trái”  </a:t>
            </a:r>
            <a:r>
              <a:rPr sz="1200" spc="-5" dirty="0">
                <a:latin typeface="Times New Roman"/>
                <a:cs typeface="Times New Roman"/>
              </a:rPr>
              <a:t>Biển số </a:t>
            </a:r>
            <a:r>
              <a:rPr sz="1200" dirty="0">
                <a:latin typeface="Times New Roman"/>
                <a:cs typeface="Times New Roman"/>
              </a:rPr>
              <a:t>203c </a:t>
            </a:r>
            <a:r>
              <a:rPr sz="1200" spc="-55" dirty="0">
                <a:latin typeface="Times New Roman"/>
                <a:cs typeface="Times New Roman"/>
              </a:rPr>
              <a:t>“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bị </a:t>
            </a:r>
            <a:r>
              <a:rPr sz="1200" spc="-5" dirty="0">
                <a:latin typeface="Times New Roman"/>
                <a:cs typeface="Times New Roman"/>
              </a:rPr>
              <a:t>hẹp </a:t>
            </a:r>
            <a:r>
              <a:rPr sz="1200" dirty="0">
                <a:latin typeface="Times New Roman"/>
                <a:cs typeface="Times New Roman"/>
              </a:rPr>
              <a:t>về phía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45" dirty="0">
                <a:latin typeface="Times New Roman"/>
                <a:cs typeface="Times New Roman"/>
              </a:rPr>
              <a:t>phải”.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7952" y="4755260"/>
            <a:ext cx="5606415" cy="146558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865"/>
              </a:spcBef>
              <a:tabLst>
                <a:tab pos="1623695" algn="l"/>
                <a:tab pos="2950210" algn="l"/>
              </a:tabLst>
            </a:pPr>
            <a:r>
              <a:rPr sz="1200" dirty="0">
                <a:latin typeface="Times New Roman"/>
                <a:cs typeface="Times New Roman"/>
              </a:rPr>
              <a:t>W.203a	W.203b	</a:t>
            </a:r>
            <a:r>
              <a:rPr sz="1200" spc="-5" dirty="0">
                <a:latin typeface="Times New Roman"/>
                <a:cs typeface="Times New Roman"/>
              </a:rPr>
              <a:t>W. </a:t>
            </a:r>
            <a:r>
              <a:rPr sz="1200" dirty="0">
                <a:latin typeface="Times New Roman"/>
                <a:cs typeface="Times New Roman"/>
              </a:rPr>
              <a:t>203c</a:t>
            </a:r>
          </a:p>
          <a:p>
            <a:pPr marL="469265" algn="just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W.204 “Đường hai</a:t>
            </a:r>
            <a:r>
              <a:rPr sz="1200" b="1" i="1" spc="-1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chiều”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300"/>
              </a:lnSpc>
              <a:spcBef>
                <a:spcPts val="570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sắp đến </a:t>
            </a:r>
            <a:r>
              <a:rPr sz="1200" dirty="0" err="1">
                <a:latin typeface="Times New Roman"/>
                <a:cs typeface="Times New Roman"/>
              </a:rPr>
              <a:t>đoạn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chỉ có </a:t>
            </a:r>
            <a:r>
              <a:rPr sz="1200" dirty="0">
                <a:latin typeface="Times New Roman"/>
                <a:cs typeface="Times New Roman"/>
              </a:rPr>
              <a:t>một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mà tạm thời </a:t>
            </a:r>
            <a:r>
              <a:rPr sz="1200" spc="-55" dirty="0">
                <a:latin typeface="Times New Roman"/>
                <a:cs typeface="Times New Roman"/>
              </a:rPr>
              <a:t>(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55" dirty="0">
                <a:latin typeface="Times New Roman"/>
                <a:cs typeface="Times New Roman"/>
              </a:rPr>
              <a:t> </a:t>
            </a:r>
            <a:r>
              <a:rPr lang="en-US" sz="1200" spc="-55" dirty="0" smtClean="0">
                <a:latin typeface="Times New Roman"/>
                <a:cs typeface="Times New Roman"/>
              </a:rPr>
              <a:t>do </a:t>
            </a:r>
            <a:r>
              <a:rPr sz="1200" spc="-5" dirty="0" err="1" smtClean="0">
                <a:latin typeface="Times New Roman"/>
                <a:cs typeface="Times New Roman"/>
              </a:rPr>
              <a:t>sửa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chữa hoặc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trở ngại ở một </a:t>
            </a:r>
            <a:r>
              <a:rPr sz="1200" dirty="0" err="1">
                <a:latin typeface="Times New Roman"/>
                <a:cs typeface="Times New Roman"/>
              </a:rPr>
              <a:t>phía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mà phải tổ chức đi lại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ph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ơng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tiện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cả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hai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chiều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 err="1">
                <a:latin typeface="Times New Roman"/>
                <a:cs typeface="Times New Roman"/>
              </a:rPr>
              <a:t>phía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còn lại) </a:t>
            </a:r>
            <a:r>
              <a:rPr sz="1200" spc="5" dirty="0">
                <a:latin typeface="Times New Roman"/>
                <a:cs typeface="Times New Roman"/>
              </a:rPr>
              <a:t>hay </a:t>
            </a:r>
            <a:r>
              <a:rPr sz="1200" spc="-50" dirty="0" err="1" smtClean="0">
                <a:latin typeface="Times New Roman"/>
                <a:cs typeface="Times New Roman"/>
              </a:rPr>
              <a:t>th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xuyên </a:t>
            </a:r>
            <a:r>
              <a:rPr sz="1200" spc="-5" dirty="0">
                <a:latin typeface="Times New Roman"/>
                <a:cs typeface="Times New Roman"/>
              </a:rPr>
              <a:t>các chiều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đi và về </a:t>
            </a:r>
            <a:r>
              <a:rPr sz="1200" spc="-5" dirty="0">
                <a:latin typeface="Times New Roman"/>
                <a:cs typeface="Times New Roman"/>
              </a:rPr>
              <a:t>vẫn phải </a:t>
            </a:r>
            <a:r>
              <a:rPr sz="1200" spc="-105" dirty="0">
                <a:latin typeface="Times New Roman"/>
                <a:cs typeface="Times New Roman"/>
              </a:rPr>
              <a:t>dùng  </a:t>
            </a:r>
            <a:r>
              <a:rPr sz="1200" spc="-5" dirty="0">
                <a:latin typeface="Times New Roman"/>
                <a:cs typeface="Times New Roman"/>
              </a:rPr>
              <a:t>chung. Khi </a:t>
            </a:r>
            <a:r>
              <a:rPr sz="1200" dirty="0">
                <a:latin typeface="Times New Roman"/>
                <a:cs typeface="Times New Roman"/>
              </a:rPr>
              <a:t>qua </a:t>
            </a:r>
            <a:r>
              <a:rPr sz="1200" spc="-5" dirty="0" err="1">
                <a:latin typeface="Times New Roman"/>
                <a:cs typeface="Times New Roman"/>
              </a:rPr>
              <a:t>đoạn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này,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cần </a:t>
            </a:r>
            <a:r>
              <a:rPr sz="1200" dirty="0">
                <a:latin typeface="Times New Roman"/>
                <a:cs typeface="Times New Roman"/>
              </a:rPr>
              <a:t>thận trọng với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phía </a:t>
            </a:r>
            <a:r>
              <a:rPr sz="1200" spc="-5" dirty="0" err="1">
                <a:latin typeface="Times New Roman"/>
                <a:cs typeface="Times New Roman"/>
              </a:rPr>
              <a:t>chiều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ợc</a:t>
            </a:r>
            <a:r>
              <a:rPr sz="1200" spc="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lại.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47952" y="7210805"/>
            <a:ext cx="5605145" cy="126492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865"/>
              </a:spcBef>
            </a:pPr>
            <a:r>
              <a:rPr sz="1200" dirty="0">
                <a:latin typeface="Times New Roman"/>
                <a:cs typeface="Times New Roman"/>
              </a:rPr>
              <a:t>W.204</a:t>
            </a:r>
          </a:p>
          <a:p>
            <a:pPr marL="469265" algn="just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W.205 (a, b, </a:t>
            </a:r>
            <a:r>
              <a:rPr sz="1200" b="1" i="1" spc="-5" dirty="0">
                <a:latin typeface="Times New Roman"/>
                <a:cs typeface="Times New Roman"/>
              </a:rPr>
              <a:t>c, </a:t>
            </a:r>
            <a:r>
              <a:rPr sz="1200" b="1" i="1" dirty="0">
                <a:latin typeface="Times New Roman"/>
                <a:cs typeface="Times New Roman"/>
              </a:rPr>
              <a:t>d, </a:t>
            </a:r>
            <a:r>
              <a:rPr sz="1200" b="1" i="1" spc="-5" dirty="0">
                <a:latin typeface="Times New Roman"/>
                <a:cs typeface="Times New Roman"/>
              </a:rPr>
              <a:t>e) </a:t>
            </a:r>
            <a:r>
              <a:rPr sz="1200" b="1" i="1" dirty="0">
                <a:latin typeface="Times New Roman"/>
                <a:cs typeface="Times New Roman"/>
              </a:rPr>
              <a:t>“Đường giao</a:t>
            </a:r>
            <a:r>
              <a:rPr sz="1200" b="1" i="1" spc="-1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nhau”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400"/>
              </a:lnSpc>
              <a:spcBef>
                <a:spcPts val="570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>
                <a:latin typeface="Times New Roman"/>
                <a:cs typeface="Times New Roman"/>
              </a:rPr>
              <a:t>báo hiệu sắp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>
                <a:latin typeface="Times New Roman"/>
                <a:cs typeface="Times New Roman"/>
              </a:rPr>
              <a:t>nơi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nhau </a:t>
            </a:r>
            <a:r>
              <a:rPr sz="1200" spc="-5" dirty="0">
                <a:latin typeface="Times New Roman"/>
                <a:cs typeface="Times New Roman"/>
              </a:rPr>
              <a:t>của các </a:t>
            </a:r>
            <a:r>
              <a:rPr sz="1200" spc="-5" dirty="0" err="1">
                <a:latin typeface="Times New Roman"/>
                <a:cs typeface="Times New Roman"/>
              </a:rPr>
              <a:t>tuyến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cùng cấp (không </a:t>
            </a:r>
            <a:r>
              <a:rPr sz="1200" spc="-110" dirty="0" err="1">
                <a:latin typeface="Times New Roman"/>
                <a:cs typeface="Times New Roman"/>
              </a:rPr>
              <a:t>có</a:t>
            </a:r>
            <a:r>
              <a:rPr sz="1200" spc="-110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nào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lang="vi-VN" sz="1200" spc="-170" dirty="0" smtClean="0">
                <a:latin typeface="Times New Roman"/>
                <a:cs typeface="Times New Roman"/>
              </a:rPr>
              <a:t>ư</a:t>
            </a:r>
            <a:r>
              <a:rPr sz="1200" spc="-170" dirty="0" smtClean="0">
                <a:latin typeface="Times New Roman"/>
                <a:cs typeface="Times New Roman"/>
              </a:rPr>
              <a:t>u </a:t>
            </a:r>
            <a:r>
              <a:rPr sz="1200" spc="-5" dirty="0">
                <a:latin typeface="Times New Roman"/>
                <a:cs typeface="Times New Roman"/>
              </a:rPr>
              <a:t>tiên) </a:t>
            </a:r>
            <a:r>
              <a:rPr sz="1200" dirty="0">
                <a:latin typeface="Times New Roman"/>
                <a:cs typeface="Times New Roman"/>
              </a:rPr>
              <a:t>trên </a:t>
            </a:r>
            <a:r>
              <a:rPr sz="1200" spc="-5" dirty="0">
                <a:latin typeface="Times New Roman"/>
                <a:cs typeface="Times New Roman"/>
              </a:rPr>
              <a:t>cùng </a:t>
            </a:r>
            <a:r>
              <a:rPr sz="1200" dirty="0">
                <a:latin typeface="Times New Roman"/>
                <a:cs typeface="Times New Roman"/>
              </a:rPr>
              <a:t>một mặt </a:t>
            </a:r>
            <a:r>
              <a:rPr sz="1200" spc="-5" dirty="0">
                <a:latin typeface="Times New Roman"/>
                <a:cs typeface="Times New Roman"/>
              </a:rPr>
              <a:t>bằng. </a:t>
            </a:r>
            <a:r>
              <a:rPr sz="1200" spc="5" dirty="0">
                <a:latin typeface="Times New Roman"/>
                <a:cs typeface="Times New Roman"/>
              </a:rPr>
              <a:t>Tùy </a:t>
            </a:r>
            <a:r>
              <a:rPr sz="1200" dirty="0">
                <a:latin typeface="Times New Roman"/>
                <a:cs typeface="Times New Roman"/>
              </a:rPr>
              <a:t>theo hình dạng nơi </a:t>
            </a:r>
            <a:r>
              <a:rPr sz="1200" spc="-5" dirty="0">
                <a:latin typeface="Times New Roman"/>
                <a:cs typeface="Times New Roman"/>
              </a:rPr>
              <a:t>giao nhau </a:t>
            </a:r>
            <a:r>
              <a:rPr sz="1200" dirty="0">
                <a:latin typeface="Times New Roman"/>
                <a:cs typeface="Times New Roman"/>
              </a:rPr>
              <a:t>đặt </a:t>
            </a:r>
            <a:r>
              <a:rPr sz="1200" spc="-110" dirty="0">
                <a:latin typeface="Times New Roman"/>
                <a:cs typeface="Times New Roman"/>
              </a:rPr>
              <a:t>biển  </a:t>
            </a:r>
            <a:r>
              <a:rPr sz="1200" spc="-5" dirty="0">
                <a:latin typeface="Times New Roman"/>
                <a:cs typeface="Times New Roman"/>
              </a:rPr>
              <a:t>thích </a:t>
            </a:r>
            <a:r>
              <a:rPr sz="1200" dirty="0">
                <a:latin typeface="Times New Roman"/>
                <a:cs typeface="Times New Roman"/>
              </a:rPr>
              <a:t>hợp </a:t>
            </a:r>
            <a:r>
              <a:rPr sz="1200" spc="-5" dirty="0">
                <a:latin typeface="Times New Roman"/>
                <a:cs typeface="Times New Roman"/>
              </a:rPr>
              <a:t>(a, </a:t>
            </a:r>
            <a:r>
              <a:rPr sz="1200" dirty="0">
                <a:latin typeface="Times New Roman"/>
                <a:cs typeface="Times New Roman"/>
              </a:rPr>
              <a:t>b, </a:t>
            </a:r>
            <a:r>
              <a:rPr sz="1200" spc="-5" dirty="0">
                <a:latin typeface="Times New Roman"/>
                <a:cs typeface="Times New Roman"/>
              </a:rPr>
              <a:t>c, </a:t>
            </a:r>
            <a:r>
              <a:rPr sz="1200" dirty="0">
                <a:latin typeface="Times New Roman"/>
                <a:cs typeface="Times New Roman"/>
              </a:rPr>
              <a:t>d,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e).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705101" y="9387331"/>
            <a:ext cx="3582035" cy="58674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13030">
              <a:lnSpc>
                <a:spcPct val="100000"/>
              </a:lnSpc>
              <a:spcBef>
                <a:spcPts val="865"/>
              </a:spcBef>
              <a:tabLst>
                <a:tab pos="1087120" algn="l"/>
                <a:tab pos="2106930" algn="l"/>
                <a:tab pos="3081020" algn="l"/>
              </a:tabLst>
            </a:pPr>
            <a:r>
              <a:rPr sz="1200" spc="5" dirty="0">
                <a:latin typeface="Times New Roman"/>
                <a:cs typeface="Times New Roman"/>
              </a:rPr>
              <a:t>W</a:t>
            </a:r>
            <a:r>
              <a:rPr sz="1200" dirty="0">
                <a:latin typeface="Times New Roman"/>
                <a:cs typeface="Times New Roman"/>
              </a:rPr>
              <a:t>.205a	</a:t>
            </a:r>
            <a:r>
              <a:rPr sz="1200" spc="5" dirty="0">
                <a:latin typeface="Times New Roman"/>
                <a:cs typeface="Times New Roman"/>
              </a:rPr>
              <a:t>W</a:t>
            </a:r>
            <a:r>
              <a:rPr sz="1200" dirty="0">
                <a:latin typeface="Times New Roman"/>
                <a:cs typeface="Times New Roman"/>
              </a:rPr>
              <a:t>.205b	</a:t>
            </a:r>
            <a:r>
              <a:rPr sz="1200" spc="5" dirty="0">
                <a:latin typeface="Times New Roman"/>
                <a:cs typeface="Times New Roman"/>
              </a:rPr>
              <a:t>W</a:t>
            </a:r>
            <a:r>
              <a:rPr sz="1200" dirty="0">
                <a:latin typeface="Times New Roman"/>
                <a:cs typeface="Times New Roman"/>
              </a:rPr>
              <a:t>.205c	</a:t>
            </a:r>
            <a:r>
              <a:rPr sz="1200" spc="5" dirty="0">
                <a:latin typeface="Times New Roman"/>
                <a:cs typeface="Times New Roman"/>
              </a:rPr>
              <a:t>W</a:t>
            </a:r>
            <a:r>
              <a:rPr sz="1200" dirty="0">
                <a:latin typeface="Times New Roman"/>
                <a:cs typeface="Times New Roman"/>
              </a:rPr>
              <a:t>.205d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W.206 “Giao nhau </a:t>
            </a:r>
            <a:r>
              <a:rPr sz="1200" b="1" i="1" spc="-5" dirty="0">
                <a:latin typeface="Times New Roman"/>
                <a:cs typeface="Times New Roman"/>
              </a:rPr>
              <a:t>chạy </a:t>
            </a:r>
            <a:r>
              <a:rPr sz="1200" b="1" i="1" dirty="0">
                <a:latin typeface="Times New Roman"/>
                <a:cs typeface="Times New Roman"/>
              </a:rPr>
              <a:t>theo </a:t>
            </a:r>
            <a:r>
              <a:rPr sz="1200" b="1" i="1" spc="-5" dirty="0">
                <a:latin typeface="Times New Roman"/>
                <a:cs typeface="Times New Roman"/>
              </a:rPr>
              <a:t>vòng</a:t>
            </a:r>
            <a:r>
              <a:rPr sz="1200" b="1" i="1" spc="-3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xuyến”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95009" y="9484867"/>
            <a:ext cx="5048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5" dirty="0">
                <a:latin typeface="Times New Roman"/>
                <a:cs typeface="Times New Roman"/>
              </a:rPr>
              <a:t>W</a:t>
            </a:r>
            <a:r>
              <a:rPr sz="1200" dirty="0">
                <a:latin typeface="Times New Roman"/>
                <a:cs typeface="Times New Roman"/>
              </a:rPr>
              <a:t>.205e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621914" y="900683"/>
            <a:ext cx="1038225" cy="914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450715" y="900683"/>
            <a:ext cx="1038225" cy="9141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878964" y="3861815"/>
            <a:ext cx="1038225" cy="9140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631565" y="3861815"/>
            <a:ext cx="1038225" cy="91401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193665" y="3861815"/>
            <a:ext cx="1038225" cy="91401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536315" y="6316090"/>
            <a:ext cx="1038225" cy="914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402714" y="8569451"/>
            <a:ext cx="5305425" cy="914400"/>
            <a:chOff x="1402714" y="8569451"/>
            <a:chExt cx="5305425" cy="914400"/>
          </a:xfrm>
        </p:grpSpPr>
        <p:sp>
          <p:nvSpPr>
            <p:cNvPr id="14" name="object 14"/>
            <p:cNvSpPr/>
            <p:nvPr/>
          </p:nvSpPr>
          <p:spPr>
            <a:xfrm>
              <a:off x="1402714" y="8569451"/>
              <a:ext cx="1038224" cy="91420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469514" y="8569451"/>
              <a:ext cx="1038225" cy="914209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3536314" y="8569451"/>
              <a:ext cx="1038225" cy="914209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603114" y="8569451"/>
              <a:ext cx="1038225" cy="914209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5669914" y="8569451"/>
              <a:ext cx="1038225" cy="914209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65</a:t>
            </a:fld>
            <a:endParaRPr spc="-35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856234"/>
            <a:ext cx="5608320" cy="427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6565">
              <a:lnSpc>
                <a:spcPct val="11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nơi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nhau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bố trí đảo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toàn ở </a:t>
            </a:r>
            <a:r>
              <a:rPr sz="1200" spc="-5" dirty="0">
                <a:latin typeface="Times New Roman"/>
                <a:cs typeface="Times New Roman"/>
              </a:rPr>
              <a:t>giữa </a:t>
            </a:r>
            <a:r>
              <a:rPr sz="1200" dirty="0">
                <a:latin typeface="Times New Roman"/>
                <a:cs typeface="Times New Roman"/>
              </a:rPr>
              <a:t>điểm </a:t>
            </a:r>
            <a:r>
              <a:rPr sz="1200" spc="-5" dirty="0">
                <a:latin typeface="Times New Roman"/>
                <a:cs typeface="Times New Roman"/>
              </a:rPr>
              <a:t>giao, </a:t>
            </a:r>
            <a:r>
              <a:rPr sz="1200" dirty="0">
                <a:latin typeface="Times New Roman"/>
                <a:cs typeface="Times New Roman"/>
              </a:rPr>
              <a:t>các 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qua  điểm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vòng trái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đi vòng </a:t>
            </a:r>
            <a:r>
              <a:rPr sz="1200" spc="-5" dirty="0">
                <a:latin typeface="Times New Roman"/>
                <a:cs typeface="Times New Roman"/>
              </a:rPr>
              <a:t>xuyến </a:t>
            </a:r>
            <a:r>
              <a:rPr sz="1200" dirty="0">
                <a:latin typeface="Times New Roman"/>
                <a:cs typeface="Times New Roman"/>
              </a:rPr>
              <a:t>qua </a:t>
            </a:r>
            <a:r>
              <a:rPr sz="1200" spc="-5" dirty="0">
                <a:latin typeface="Times New Roman"/>
                <a:cs typeface="Times New Roman"/>
              </a:rPr>
              <a:t>đảo </a:t>
            </a:r>
            <a:r>
              <a:rPr sz="1200" dirty="0">
                <a:latin typeface="Times New Roman"/>
                <a:cs typeface="Times New Roman"/>
              </a:rPr>
              <a:t>an toàn.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7952" y="2273553"/>
            <a:ext cx="5607050" cy="3232808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865"/>
              </a:spcBef>
            </a:pPr>
            <a:r>
              <a:rPr sz="1200" dirty="0">
                <a:latin typeface="Times New Roman"/>
                <a:cs typeface="Times New Roman"/>
              </a:rPr>
              <a:t>W.206</a:t>
            </a:r>
          </a:p>
          <a:p>
            <a:pPr marL="469265" algn="just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W.207 (a, b, </a:t>
            </a:r>
            <a:r>
              <a:rPr sz="1200" b="1" i="1" spc="-5" dirty="0">
                <a:latin typeface="Times New Roman"/>
                <a:cs typeface="Times New Roman"/>
              </a:rPr>
              <a:t>c) </a:t>
            </a:r>
            <a:r>
              <a:rPr sz="1200" b="1" i="1" dirty="0">
                <a:latin typeface="Times New Roman"/>
                <a:cs typeface="Times New Roman"/>
              </a:rPr>
              <a:t>“Giao nhau </a:t>
            </a:r>
            <a:r>
              <a:rPr sz="1200" b="1" i="1" spc="-5" dirty="0">
                <a:latin typeface="Times New Roman"/>
                <a:cs typeface="Times New Roman"/>
              </a:rPr>
              <a:t>với đường không ưu</a:t>
            </a:r>
            <a:r>
              <a:rPr sz="1200" b="1" i="1" spc="1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tiên”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125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 err="1">
                <a:latin typeface="Times New Roman"/>
                <a:cs typeface="Times New Roman"/>
              </a:rPr>
              <a:t>hiệu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ưu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tiên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sắp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>
                <a:latin typeface="Times New Roman"/>
                <a:cs typeface="Times New Roman"/>
              </a:rPr>
              <a:t>nơi </a:t>
            </a:r>
            <a:r>
              <a:rPr sz="1200" spc="-5" dirty="0">
                <a:latin typeface="Times New Roman"/>
                <a:cs typeface="Times New Roman"/>
              </a:rPr>
              <a:t>giao nhau </a:t>
            </a:r>
            <a:r>
              <a:rPr sz="1200" dirty="0" err="1">
                <a:latin typeface="Times New Roman"/>
                <a:cs typeface="Times New Roman"/>
              </a:rPr>
              <a:t>với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khô</a:t>
            </a:r>
            <a:r>
              <a:rPr lang="en-US" sz="1200" dirty="0" err="1" smtClean="0">
                <a:latin typeface="Times New Roman"/>
                <a:cs typeface="Times New Roman"/>
              </a:rPr>
              <a:t>ng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ưu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tiên</a:t>
            </a:r>
            <a:r>
              <a:rPr sz="1200" dirty="0" smtClean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400"/>
              </a:lnSpc>
              <a:spcBef>
                <a:spcPts val="590"/>
              </a:spcBef>
            </a:pPr>
            <a:r>
              <a:rPr sz="1200" dirty="0">
                <a:latin typeface="Times New Roman"/>
                <a:cs typeface="Times New Roman"/>
              </a:rPr>
              <a:t>Tùy theo hình dạng nơi giao </a:t>
            </a:r>
            <a:r>
              <a:rPr sz="1200" spc="-5" dirty="0">
                <a:latin typeface="Times New Roman"/>
                <a:cs typeface="Times New Roman"/>
              </a:rPr>
              <a:t>nhau đặt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thích </a:t>
            </a:r>
            <a:r>
              <a:rPr sz="1200" dirty="0">
                <a:latin typeface="Times New Roman"/>
                <a:cs typeface="Times New Roman"/>
              </a:rPr>
              <a:t>hợp </a:t>
            </a:r>
            <a:r>
              <a:rPr sz="1200" spc="5" dirty="0">
                <a:latin typeface="Times New Roman"/>
                <a:cs typeface="Times New Roman"/>
              </a:rPr>
              <a:t>(a, </a:t>
            </a:r>
            <a:r>
              <a:rPr sz="1200" spc="-5" dirty="0">
                <a:latin typeface="Times New Roman"/>
                <a:cs typeface="Times New Roman"/>
              </a:rPr>
              <a:t>b,c, </a:t>
            </a:r>
            <a:r>
              <a:rPr sz="1200" dirty="0">
                <a:latin typeface="Times New Roman"/>
                <a:cs typeface="Times New Roman"/>
              </a:rPr>
              <a:t>d, </a:t>
            </a:r>
            <a:r>
              <a:rPr sz="1200" spc="-5" dirty="0">
                <a:latin typeface="Times New Roman"/>
                <a:cs typeface="Times New Roman"/>
              </a:rPr>
              <a:t>e, </a:t>
            </a:r>
            <a:r>
              <a:rPr sz="1200" dirty="0">
                <a:latin typeface="Times New Roman"/>
                <a:cs typeface="Times New Roman"/>
              </a:rPr>
              <a:t>f, </a:t>
            </a:r>
            <a:r>
              <a:rPr sz="1200" spc="-10" dirty="0">
                <a:latin typeface="Times New Roman"/>
                <a:cs typeface="Times New Roman"/>
              </a:rPr>
              <a:t>g, </a:t>
            </a:r>
            <a:r>
              <a:rPr sz="1200" dirty="0">
                <a:latin typeface="Times New Roman"/>
                <a:cs typeface="Times New Roman"/>
              </a:rPr>
              <a:t>h, i, k, l). </a:t>
            </a:r>
            <a:r>
              <a:rPr sz="1200" spc="-5" dirty="0">
                <a:latin typeface="Times New Roman"/>
                <a:cs typeface="Times New Roman"/>
              </a:rPr>
              <a:t>Các 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đặt biển </a:t>
            </a:r>
            <a:r>
              <a:rPr sz="1200" spc="5" dirty="0" err="1">
                <a:latin typeface="Times New Roman"/>
                <a:cs typeface="Times New Roman"/>
              </a:rPr>
              <a:t>này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quyề</a:t>
            </a:r>
            <a:r>
              <a:rPr lang="en-US" sz="1200" spc="-5" dirty="0" err="1" smtClean="0">
                <a:latin typeface="Times New Roman"/>
                <a:cs typeface="Times New Roman"/>
              </a:rPr>
              <a:t>n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ưu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qua nơi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nhau, </a:t>
            </a:r>
            <a:r>
              <a:rPr sz="1200" spc="-5" dirty="0" err="1">
                <a:latin typeface="Times New Roman"/>
                <a:cs typeface="Times New Roman"/>
              </a:rPr>
              <a:t>chỉ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phải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nhường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đường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cho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quyền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ưu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tiên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theo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Luật </a:t>
            </a:r>
            <a:r>
              <a:rPr sz="1200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  <a:p>
            <a:pPr marL="12700" marR="6350" indent="456565" algn="just">
              <a:lnSpc>
                <a:spcPct val="1100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Biển số </a:t>
            </a:r>
            <a:r>
              <a:rPr sz="1200" dirty="0">
                <a:latin typeface="Times New Roman"/>
                <a:cs typeface="Times New Roman"/>
              </a:rPr>
              <a:t>W.207 </a:t>
            </a:r>
            <a:r>
              <a:rPr sz="1200" spc="-5" dirty="0">
                <a:latin typeface="Times New Roman"/>
                <a:cs typeface="Times New Roman"/>
              </a:rPr>
              <a:t>(a,b,c,d,e,f,g,h,i,k,l)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ưu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sau </a:t>
            </a:r>
            <a:r>
              <a:rPr sz="1200" dirty="0">
                <a:latin typeface="Times New Roman"/>
                <a:cs typeface="Times New Roman"/>
              </a:rPr>
              <a:t>khi </a:t>
            </a:r>
            <a:r>
              <a:rPr sz="1200" dirty="0" err="1">
                <a:latin typeface="Times New Roman"/>
                <a:cs typeface="Times New Roman"/>
              </a:rPr>
              <a:t>đã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đặt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biển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số</a:t>
            </a:r>
            <a:r>
              <a:rPr sz="1200" spc="14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R.401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"Bắt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đầu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130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>
                <a:latin typeface="Times New Roman"/>
                <a:cs typeface="Times New Roman"/>
              </a:rPr>
              <a:t>ưu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>
                <a:latin typeface="Times New Roman"/>
                <a:cs typeface="Times New Roman"/>
              </a:rPr>
              <a:t>tiên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"</a:t>
            </a:r>
            <a:r>
              <a:rPr sz="1200" spc="13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biển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số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R.402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"Hết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đoạn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13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>
                <a:latin typeface="Times New Roman"/>
                <a:cs typeface="Times New Roman"/>
              </a:rPr>
              <a:t>ưu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>
                <a:latin typeface="Times New Roman"/>
                <a:cs typeface="Times New Roman"/>
              </a:rPr>
              <a:t>tiên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".</a:t>
            </a:r>
            <a:r>
              <a:rPr sz="1200" spc="14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Biển</a:t>
            </a:r>
            <a:r>
              <a:rPr lang="en-US" sz="1200" spc="145" dirty="0">
                <a:latin typeface="Times New Roman"/>
                <a:cs typeface="Times New Roman"/>
              </a:rPr>
              <a:t> </a:t>
            </a:r>
            <a:r>
              <a:rPr lang="en-US" sz="1200" spc="145" dirty="0" err="1" smtClean="0">
                <a:latin typeface="Times New Roman"/>
                <a:cs typeface="Times New Roman"/>
              </a:rPr>
              <a:t>số</a:t>
            </a:r>
            <a:r>
              <a:rPr lang="en-US" sz="1200" spc="14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R.401 </a:t>
            </a:r>
            <a:r>
              <a:rPr sz="1200" dirty="0">
                <a:latin typeface="Times New Roman"/>
                <a:cs typeface="Times New Roman"/>
              </a:rPr>
              <a:t>và R.402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spc="-5" dirty="0">
                <a:latin typeface="Times New Roman"/>
                <a:cs typeface="Times New Roman"/>
              </a:rPr>
              <a:t>đầu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cuối </a:t>
            </a:r>
            <a:r>
              <a:rPr sz="1200" dirty="0" err="1">
                <a:latin typeface="Times New Roman"/>
                <a:cs typeface="Times New Roman"/>
              </a:rPr>
              <a:t>đoạn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lang="vi-VN" sz="1200" spc="-170" dirty="0" smtClean="0">
                <a:latin typeface="Times New Roman"/>
                <a:cs typeface="Times New Roman"/>
              </a:rPr>
              <a:t>ư</a:t>
            </a:r>
            <a:r>
              <a:rPr sz="1200" spc="-170" dirty="0" smtClean="0">
                <a:latin typeface="Times New Roman"/>
                <a:cs typeface="Times New Roman"/>
              </a:rPr>
              <a:t>u </a:t>
            </a:r>
            <a:r>
              <a:rPr sz="1200" spc="-5" dirty="0">
                <a:latin typeface="Times New Roman"/>
                <a:cs typeface="Times New Roman"/>
              </a:rPr>
              <a:t>tiên </a:t>
            </a:r>
            <a:r>
              <a:rPr sz="1200" dirty="0">
                <a:latin typeface="Times New Roman"/>
                <a:cs typeface="Times New Roman"/>
              </a:rPr>
              <a:t>để </a:t>
            </a:r>
            <a:r>
              <a:rPr sz="1200" spc="-5" dirty="0">
                <a:latin typeface="Times New Roman"/>
                <a:cs typeface="Times New Roman"/>
              </a:rPr>
              <a:t>chỉ </a:t>
            </a:r>
            <a:r>
              <a:rPr sz="1200" dirty="0">
                <a:latin typeface="Times New Roman"/>
                <a:cs typeface="Times New Roman"/>
              </a:rPr>
              <a:t>dẫn phạm vi </a:t>
            </a:r>
            <a:r>
              <a:rPr sz="1200" spc="-5" dirty="0" err="1" smtClean="0">
                <a:latin typeface="Times New Roman"/>
                <a:cs typeface="Times New Roman"/>
              </a:rPr>
              <a:t>đoạn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đường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>
                <a:latin typeface="Times New Roman"/>
                <a:cs typeface="Times New Roman"/>
              </a:rPr>
              <a:t>ưu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tiên</a:t>
            </a:r>
            <a:r>
              <a:rPr lang="en-US" sz="1200" spc="-5" dirty="0" smtClean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 marR="7620" indent="456565" algn="just">
              <a:lnSpc>
                <a:spcPct val="110300"/>
              </a:lnSpc>
              <a:spcBef>
                <a:spcPts val="509"/>
              </a:spcBef>
            </a:pPr>
            <a:r>
              <a:rPr sz="1200" spc="-5" dirty="0">
                <a:latin typeface="Times New Roman"/>
                <a:cs typeface="Times New Roman"/>
              </a:rPr>
              <a:t>Biển số </a:t>
            </a:r>
            <a:r>
              <a:rPr sz="1200" dirty="0">
                <a:latin typeface="Times New Roman"/>
                <a:cs typeface="Times New Roman"/>
              </a:rPr>
              <a:t>W.207d </a:t>
            </a:r>
            <a:r>
              <a:rPr sz="1200" spc="-5" dirty="0">
                <a:latin typeface="Times New Roman"/>
                <a:cs typeface="Times New Roman"/>
              </a:rPr>
              <a:t>hoặc số </a:t>
            </a:r>
            <a:r>
              <a:rPr sz="1200" dirty="0">
                <a:latin typeface="Times New Roman"/>
                <a:cs typeface="Times New Roman"/>
              </a:rPr>
              <a:t>W.207e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dirty="0" err="1">
                <a:latin typeface="Times New Roman"/>
                <a:cs typeface="Times New Roman"/>
              </a:rPr>
              <a:t>khi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>
                <a:latin typeface="Times New Roman"/>
                <a:cs typeface="Times New Roman"/>
              </a:rPr>
              <a:t>ưu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>
                <a:latin typeface="Times New Roman"/>
                <a:cs typeface="Times New Roman"/>
              </a:rPr>
              <a:t>tiên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giao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với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nhiều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đường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không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>
                <a:latin typeface="Times New Roman"/>
                <a:cs typeface="Times New Roman"/>
              </a:rPr>
              <a:t>ưu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>
                <a:latin typeface="Times New Roman"/>
                <a:cs typeface="Times New Roman"/>
              </a:rPr>
              <a:t>tiên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liên tiếp với </a:t>
            </a:r>
            <a:r>
              <a:rPr sz="1200" dirty="0">
                <a:latin typeface="Times New Roman"/>
                <a:cs typeface="Times New Roman"/>
              </a:rPr>
              <a:t>mật độ lớn,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sử dụng kết </a:t>
            </a:r>
            <a:r>
              <a:rPr sz="1200" dirty="0">
                <a:latin typeface="Times New Roman"/>
                <a:cs typeface="Times New Roman"/>
              </a:rPr>
              <a:t>hợp với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biển </a:t>
            </a:r>
            <a:r>
              <a:rPr sz="1200" dirty="0" err="1">
                <a:latin typeface="Times New Roman"/>
                <a:cs typeface="Times New Roman"/>
              </a:rPr>
              <a:t>phụ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để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xác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định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phạm </a:t>
            </a:r>
            <a:r>
              <a:rPr sz="1200" dirty="0">
                <a:latin typeface="Times New Roman"/>
                <a:cs typeface="Times New Roman"/>
              </a:rPr>
              <a:t>vi tác dụng của biển </a:t>
            </a:r>
            <a:r>
              <a:rPr sz="1200" spc="-5" dirty="0">
                <a:latin typeface="Times New Roman"/>
                <a:cs typeface="Times New Roman"/>
              </a:rPr>
              <a:t>(phạm </a:t>
            </a:r>
            <a:r>
              <a:rPr sz="1200" dirty="0">
                <a:latin typeface="Times New Roman"/>
                <a:cs typeface="Times New Roman"/>
              </a:rPr>
              <a:t>vi </a:t>
            </a:r>
            <a:r>
              <a:rPr sz="1200" spc="-5" dirty="0" err="1">
                <a:latin typeface="Times New Roman"/>
                <a:cs typeface="Times New Roman"/>
              </a:rPr>
              <a:t>đoạn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với </a:t>
            </a:r>
            <a:r>
              <a:rPr sz="1200" dirty="0" err="1">
                <a:latin typeface="Times New Roman"/>
                <a:cs typeface="Times New Roman"/>
              </a:rPr>
              <a:t>nhiều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lang="en-US" sz="1200" spc="-5" dirty="0" err="1">
                <a:latin typeface="Times New Roman"/>
                <a:cs typeface="Times New Roman"/>
              </a:rPr>
              <a:t>ưu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>
                <a:latin typeface="Times New Roman"/>
                <a:cs typeface="Times New Roman"/>
              </a:rPr>
              <a:t>tiên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liên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tiếp).</a:t>
            </a:r>
            <a:endParaRPr sz="1200" dirty="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773682" y="6695650"/>
          <a:ext cx="4554855" cy="31971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23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69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46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36670">
                <a:tc>
                  <a:txBody>
                    <a:bodyPr/>
                    <a:lstStyle/>
                    <a:p>
                      <a:pPr marL="131445">
                        <a:lnSpc>
                          <a:spcPts val="131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W.207a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W.207b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4460" algn="r">
                        <a:lnSpc>
                          <a:spcPts val="1310"/>
                        </a:lnSpc>
                      </a:pPr>
                      <a:r>
                        <a:rPr sz="1200" spc="5" dirty="0">
                          <a:latin typeface="Times New Roman"/>
                          <a:cs typeface="Times New Roman"/>
                        </a:rPr>
                        <a:t>W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.207c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045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W.207d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R="124460" algn="r">
                        <a:lnSpc>
                          <a:spcPct val="100000"/>
                        </a:lnSpc>
                      </a:pPr>
                      <a:r>
                        <a:rPr sz="1200" spc="5" dirty="0">
                          <a:latin typeface="Times New Roman"/>
                          <a:cs typeface="Times New Roman"/>
                        </a:rPr>
                        <a:t>W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.207e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66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139065">
                        <a:lnSpc>
                          <a:spcPts val="136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W.207f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36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W.207g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R="119380" algn="r">
                        <a:lnSpc>
                          <a:spcPts val="1360"/>
                        </a:lnSpc>
                      </a:pPr>
                      <a:r>
                        <a:rPr sz="1200" spc="5" dirty="0">
                          <a:latin typeface="Times New Roman"/>
                          <a:cs typeface="Times New Roman"/>
                        </a:rPr>
                        <a:t>W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.207h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3536315" y="1379727"/>
            <a:ext cx="1038225" cy="914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630426" y="5675248"/>
            <a:ext cx="1038225" cy="914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535934" y="5675248"/>
            <a:ext cx="1038225" cy="914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441950" y="5675248"/>
            <a:ext cx="1038225" cy="914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554225" y="7046086"/>
            <a:ext cx="1190625" cy="10477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365750" y="7046086"/>
            <a:ext cx="1200150" cy="10477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554225" y="8550211"/>
            <a:ext cx="1190625" cy="10477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469259" y="8550211"/>
            <a:ext cx="1181100" cy="10477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375275" y="8550211"/>
            <a:ext cx="1181100" cy="104775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66</a:t>
            </a:fld>
            <a:endParaRPr spc="-35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790445" y="2130636"/>
          <a:ext cx="4522470" cy="16877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8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4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98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8771">
                <a:tc>
                  <a:txBody>
                    <a:bodyPr/>
                    <a:lstStyle/>
                    <a:p>
                      <a:pPr marL="127000">
                        <a:lnSpc>
                          <a:spcPts val="12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W.207i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W.207k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8820">
                        <a:lnSpc>
                          <a:spcPts val="12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W.207l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1247952" y="2366517"/>
            <a:ext cx="5605145" cy="117983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469265" algn="just">
              <a:lnSpc>
                <a:spcPct val="100000"/>
              </a:lnSpc>
              <a:spcBef>
                <a:spcPts val="82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W.208 “Giao </a:t>
            </a:r>
            <a:r>
              <a:rPr sz="1200" b="1" i="1" spc="-5" dirty="0">
                <a:latin typeface="Times New Roman"/>
                <a:cs typeface="Times New Roman"/>
              </a:rPr>
              <a:t>nhau với đường ưu</a:t>
            </a:r>
            <a:r>
              <a:rPr sz="1200" b="1" i="1" spc="1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tiên”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300"/>
              </a:lnSpc>
              <a:spcBef>
                <a:spcPts val="570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 err="1">
                <a:latin typeface="Times New Roman"/>
                <a:cs typeface="Times New Roman"/>
              </a:rPr>
              <a:t>hiệu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ơc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lang="vi-VN" sz="1200" spc="-170" dirty="0" smtClean="0">
                <a:latin typeface="Times New Roman"/>
                <a:cs typeface="Times New Roman"/>
              </a:rPr>
              <a:t>ư</a:t>
            </a:r>
            <a:r>
              <a:rPr sz="1200" spc="-170" dirty="0" smtClean="0">
                <a:latin typeface="Times New Roman"/>
                <a:cs typeface="Times New Roman"/>
              </a:rPr>
              <a:t>u </a:t>
            </a:r>
            <a:r>
              <a:rPr sz="1200" spc="-5" dirty="0">
                <a:latin typeface="Times New Roman"/>
                <a:cs typeface="Times New Roman"/>
              </a:rPr>
              <a:t>tiên sắp </a:t>
            </a:r>
            <a:r>
              <a:rPr sz="1200" dirty="0">
                <a:latin typeface="Times New Roman"/>
                <a:cs typeface="Times New Roman"/>
              </a:rPr>
              <a:t>đến nơi </a:t>
            </a:r>
            <a:r>
              <a:rPr sz="1200" spc="-5" dirty="0">
                <a:latin typeface="Times New Roman"/>
                <a:cs typeface="Times New Roman"/>
              </a:rPr>
              <a:t>giao nhau </a:t>
            </a:r>
            <a:r>
              <a:rPr sz="1200" dirty="0" err="1">
                <a:latin typeface="Times New Roman"/>
                <a:cs typeface="Times New Roman"/>
              </a:rPr>
              <a:t>với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ưu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tiên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(</a:t>
            </a:r>
            <a:r>
              <a:rPr sz="1200" spc="-5" dirty="0" err="1" smtClean="0">
                <a:latin typeface="Times New Roman"/>
                <a:cs typeface="Times New Roman"/>
              </a:rPr>
              <a:t>biển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lang="en-US" sz="1200" spc="-65" dirty="0" err="1">
                <a:latin typeface="Times New Roman"/>
                <a:cs typeface="Times New Roman"/>
              </a:rPr>
              <a:t>ưu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lang="en-US" sz="1200" spc="-65" dirty="0" err="1">
                <a:latin typeface="Times New Roman"/>
                <a:cs typeface="Times New Roman"/>
              </a:rPr>
              <a:t>tiên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).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đặt </a:t>
            </a:r>
            <a:r>
              <a:rPr sz="1200" dirty="0" err="1">
                <a:latin typeface="Times New Roman"/>
                <a:cs typeface="Times New Roman"/>
              </a:rPr>
              <a:t>biển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này</a:t>
            </a:r>
            <a:r>
              <a:rPr lang="en-US" sz="1200" spc="5" dirty="0">
                <a:latin typeface="Times New Roman"/>
                <a:cs typeface="Times New Roman"/>
              </a:rPr>
              <a:t> </a:t>
            </a:r>
            <a:r>
              <a:rPr lang="en-US" sz="1200" spc="5" dirty="0" err="1" smtClean="0">
                <a:latin typeface="Times New Roman"/>
                <a:cs typeface="Times New Roman"/>
              </a:rPr>
              <a:t>phải</a:t>
            </a:r>
            <a:r>
              <a:rPr lang="en-US" sz="1200" spc="5" dirty="0" smtClean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nh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lang="en-US" sz="1200" spc="-65" dirty="0" err="1">
                <a:latin typeface="Times New Roman"/>
                <a:cs typeface="Times New Roman"/>
              </a:rPr>
              <a:t>ưu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lang="en-US" sz="1200" spc="-65" dirty="0" err="1">
                <a:latin typeface="Times New Roman"/>
                <a:cs typeface="Times New Roman"/>
              </a:rPr>
              <a:t>tiên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khi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qua nơi </a:t>
            </a:r>
            <a:r>
              <a:rPr sz="1200" spc="-5" dirty="0">
                <a:latin typeface="Times New Roman"/>
                <a:cs typeface="Times New Roman"/>
              </a:rPr>
              <a:t>giao nhau, </a:t>
            </a:r>
            <a:r>
              <a:rPr sz="1200" dirty="0">
                <a:latin typeface="Times New Roman"/>
                <a:cs typeface="Times New Roman"/>
              </a:rPr>
              <a:t>trừ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loại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lang="en-US" sz="1200" spc="-65" dirty="0" err="1">
                <a:latin typeface="Times New Roman"/>
                <a:cs typeface="Times New Roman"/>
              </a:rPr>
              <a:t>ưu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lang="en-US" sz="1200" spc="-65" dirty="0" err="1">
                <a:latin typeface="Times New Roman"/>
                <a:cs typeface="Times New Roman"/>
              </a:rPr>
              <a:t>tiên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theo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Luật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1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05101" y="4532248"/>
            <a:ext cx="4596765" cy="864235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95885" algn="ctr">
              <a:lnSpc>
                <a:spcPct val="100000"/>
              </a:lnSpc>
              <a:spcBef>
                <a:spcPts val="880"/>
              </a:spcBef>
            </a:pPr>
            <a:r>
              <a:rPr sz="1200" dirty="0">
                <a:latin typeface="Times New Roman"/>
                <a:cs typeface="Times New Roman"/>
              </a:rPr>
              <a:t>W.208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W.209 “Giao </a:t>
            </a:r>
            <a:r>
              <a:rPr sz="1200" b="1" i="1" spc="-5" dirty="0">
                <a:latin typeface="Times New Roman"/>
                <a:cs typeface="Times New Roman"/>
              </a:rPr>
              <a:t>nhau có </a:t>
            </a:r>
            <a:r>
              <a:rPr sz="1200" b="1" i="1" dirty="0">
                <a:latin typeface="Times New Roman"/>
                <a:cs typeface="Times New Roman"/>
              </a:rPr>
              <a:t>tín hiệu</a:t>
            </a:r>
            <a:r>
              <a:rPr sz="1200" b="1" i="1" spc="-1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đèn”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nơi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nhau </a:t>
            </a:r>
            <a:r>
              <a:rPr sz="1200" spc="-5" dirty="0">
                <a:latin typeface="Times New Roman"/>
                <a:cs typeface="Times New Roman"/>
              </a:rPr>
              <a:t>có sự điều </a:t>
            </a:r>
            <a:r>
              <a:rPr sz="1200" dirty="0">
                <a:latin typeface="Times New Roman"/>
                <a:cs typeface="Times New Roman"/>
              </a:rPr>
              <a:t>khiển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bằng tín </a:t>
            </a:r>
            <a:r>
              <a:rPr sz="1200" spc="-5" dirty="0">
                <a:latin typeface="Times New Roman"/>
                <a:cs typeface="Times New Roman"/>
              </a:rPr>
              <a:t>hiệu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đèn.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47952" y="6384035"/>
            <a:ext cx="5606415" cy="1064260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869"/>
              </a:spcBef>
            </a:pPr>
            <a:r>
              <a:rPr sz="1200" dirty="0">
                <a:latin typeface="Times New Roman"/>
                <a:cs typeface="Times New Roman"/>
              </a:rPr>
              <a:t>W.209</a:t>
            </a:r>
          </a:p>
          <a:p>
            <a:pPr marL="469265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W.210 “Giao </a:t>
            </a:r>
            <a:r>
              <a:rPr sz="1200" b="1" i="1" spc="-5" dirty="0">
                <a:latin typeface="Times New Roman"/>
                <a:cs typeface="Times New Roman"/>
              </a:rPr>
              <a:t>nhau với đường sắt có </a:t>
            </a:r>
            <a:r>
              <a:rPr sz="1200" b="1" i="1" spc="-10" dirty="0">
                <a:latin typeface="Times New Roman"/>
                <a:cs typeface="Times New Roman"/>
              </a:rPr>
              <a:t>rào</a:t>
            </a:r>
            <a:r>
              <a:rPr sz="1200" b="1" i="1" spc="2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chắn”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000"/>
              </a:lnSpc>
              <a:spcBef>
                <a:spcPts val="590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>
                <a:latin typeface="Times New Roman"/>
                <a:cs typeface="Times New Roman"/>
              </a:rPr>
              <a:t>báo hiệu </a:t>
            </a:r>
            <a:r>
              <a:rPr sz="1200" spc="-5" dirty="0">
                <a:latin typeface="Times New Roman"/>
                <a:cs typeface="Times New Roman"/>
              </a:rPr>
              <a:t>sắp </a:t>
            </a:r>
            <a:r>
              <a:rPr sz="1200" dirty="0">
                <a:latin typeface="Times New Roman"/>
                <a:cs typeface="Times New Roman"/>
              </a:rPr>
              <a:t>đến chỗ </a:t>
            </a:r>
            <a:r>
              <a:rPr sz="1200" spc="-5" dirty="0">
                <a:latin typeface="Times New Roman"/>
                <a:cs typeface="Times New Roman"/>
              </a:rPr>
              <a:t>giao nhau </a:t>
            </a:r>
            <a:r>
              <a:rPr sz="1200" spc="-5" dirty="0" err="1">
                <a:latin typeface="Times New Roman"/>
                <a:cs typeface="Times New Roman"/>
              </a:rPr>
              <a:t>giữa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dirty="0" err="1">
                <a:latin typeface="Times New Roman"/>
                <a:cs typeface="Times New Roman"/>
              </a:rPr>
              <a:t>và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sắt có </a:t>
            </a:r>
            <a:r>
              <a:rPr sz="1200" dirty="0">
                <a:latin typeface="Times New Roman"/>
                <a:cs typeface="Times New Roman"/>
              </a:rPr>
              <a:t>rào </a:t>
            </a:r>
            <a:r>
              <a:rPr sz="1200" spc="-5" dirty="0">
                <a:latin typeface="Times New Roman"/>
                <a:cs typeface="Times New Roman"/>
              </a:rPr>
              <a:t>chắn </a:t>
            </a:r>
            <a:r>
              <a:rPr sz="1200" spc="-145" dirty="0">
                <a:latin typeface="Times New Roman"/>
                <a:cs typeface="Times New Roman"/>
              </a:rPr>
              <a:t>kín  </a:t>
            </a:r>
            <a:r>
              <a:rPr sz="1200" dirty="0">
                <a:latin typeface="Times New Roman"/>
                <a:cs typeface="Times New Roman"/>
              </a:rPr>
              <a:t>hay nửa kín ở </a:t>
            </a:r>
            <a:r>
              <a:rPr sz="1200" spc="-5" dirty="0">
                <a:latin typeface="Times New Roman"/>
                <a:cs typeface="Times New Roman"/>
              </a:rPr>
              <a:t>cả </a:t>
            </a:r>
            <a:r>
              <a:rPr sz="1200" dirty="0">
                <a:latin typeface="Times New Roman"/>
                <a:cs typeface="Times New Roman"/>
              </a:rPr>
              <a:t>hai </a:t>
            </a:r>
            <a:r>
              <a:rPr sz="1200" dirty="0" err="1">
                <a:latin typeface="Times New Roman"/>
                <a:cs typeface="Times New Roman"/>
              </a:rPr>
              <a:t>bên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sắt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có nhân </a:t>
            </a:r>
            <a:r>
              <a:rPr sz="1200" dirty="0">
                <a:latin typeface="Times New Roman"/>
                <a:cs typeface="Times New Roman"/>
              </a:rPr>
              <a:t>viên </a:t>
            </a:r>
            <a:r>
              <a:rPr sz="1200" spc="-5" dirty="0" err="1">
                <a:latin typeface="Times New Roman"/>
                <a:cs typeface="Times New Roman"/>
              </a:rPr>
              <a:t>ngành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sắt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dirty="0" err="1">
                <a:latin typeface="Times New Roman"/>
                <a:cs typeface="Times New Roman"/>
              </a:rPr>
              <a:t>khiển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giao</a:t>
            </a:r>
            <a:r>
              <a:rPr lang="en-US" sz="1200" spc="175" dirty="0">
                <a:latin typeface="Times New Roman"/>
                <a:cs typeface="Times New Roman"/>
              </a:rPr>
              <a:t> </a:t>
            </a:r>
            <a:r>
              <a:rPr sz="1200" spc="-80" dirty="0" err="1" smtClean="0">
                <a:latin typeface="Times New Roman"/>
                <a:cs typeface="Times New Roman"/>
              </a:rPr>
              <a:t>thông</a:t>
            </a:r>
            <a:r>
              <a:rPr sz="1200" spc="-80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47952" y="8434323"/>
            <a:ext cx="5605780" cy="1266825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880"/>
              </a:spcBef>
            </a:pPr>
            <a:r>
              <a:rPr sz="1200" dirty="0">
                <a:latin typeface="Times New Roman"/>
                <a:cs typeface="Times New Roman"/>
              </a:rPr>
              <a:t>W.210</a:t>
            </a:r>
          </a:p>
          <a:p>
            <a:pPr marL="469265" algn="just">
              <a:lnSpc>
                <a:spcPct val="100000"/>
              </a:lnSpc>
              <a:spcBef>
                <a:spcPts val="785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W.211a “Giao nhau </a:t>
            </a:r>
            <a:r>
              <a:rPr sz="1200" b="1" i="1" spc="-5" dirty="0">
                <a:latin typeface="Times New Roman"/>
                <a:cs typeface="Times New Roman"/>
              </a:rPr>
              <a:t>với đường sắt </a:t>
            </a:r>
            <a:r>
              <a:rPr sz="1200" b="1" i="1" spc="-10" dirty="0">
                <a:latin typeface="Times New Roman"/>
                <a:cs typeface="Times New Roman"/>
              </a:rPr>
              <a:t>không </a:t>
            </a:r>
            <a:r>
              <a:rPr sz="1200" b="1" i="1" spc="-5" dirty="0">
                <a:latin typeface="Times New Roman"/>
                <a:cs typeface="Times New Roman"/>
              </a:rPr>
              <a:t>có rào</a:t>
            </a:r>
            <a:r>
              <a:rPr sz="1200" b="1" i="1" spc="2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chắn”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0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>
                <a:latin typeface="Times New Roman"/>
                <a:cs typeface="Times New Roman"/>
              </a:rPr>
              <a:t>báo hiệu </a:t>
            </a:r>
            <a:r>
              <a:rPr sz="1200" spc="-5" dirty="0">
                <a:latin typeface="Times New Roman"/>
                <a:cs typeface="Times New Roman"/>
              </a:rPr>
              <a:t>sắp </a:t>
            </a:r>
            <a:r>
              <a:rPr sz="1200" dirty="0">
                <a:latin typeface="Times New Roman"/>
                <a:cs typeface="Times New Roman"/>
              </a:rPr>
              <a:t>đến chỗ </a:t>
            </a:r>
            <a:r>
              <a:rPr sz="1200" spc="-5" dirty="0">
                <a:latin typeface="Times New Roman"/>
                <a:cs typeface="Times New Roman"/>
              </a:rPr>
              <a:t>giao nhau </a:t>
            </a:r>
            <a:r>
              <a:rPr sz="1200" spc="-5" dirty="0" err="1">
                <a:latin typeface="Times New Roman"/>
                <a:cs typeface="Times New Roman"/>
              </a:rPr>
              <a:t>giữa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dirty="0" err="1">
                <a:latin typeface="Times New Roman"/>
                <a:cs typeface="Times New Roman"/>
              </a:rPr>
              <a:t>và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sắt </a:t>
            </a:r>
            <a:r>
              <a:rPr sz="1200" dirty="0" err="1">
                <a:latin typeface="Times New Roman"/>
                <a:cs typeface="Times New Roman"/>
              </a:rPr>
              <a:t>hoặc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bộ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và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sắt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từng </a:t>
            </a:r>
            <a:r>
              <a:rPr sz="1200" spc="-5" dirty="0">
                <a:latin typeface="Times New Roman"/>
                <a:cs typeface="Times New Roman"/>
              </a:rPr>
              <a:t>đoạn </a:t>
            </a:r>
            <a:r>
              <a:rPr sz="1200" dirty="0">
                <a:latin typeface="Times New Roman"/>
                <a:cs typeface="Times New Roman"/>
              </a:rPr>
              <a:t>đi chung với </a:t>
            </a:r>
            <a:r>
              <a:rPr sz="1200" spc="-5" dirty="0">
                <a:latin typeface="Times New Roman"/>
                <a:cs typeface="Times New Roman"/>
              </a:rPr>
              <a:t>nhau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rào </a:t>
            </a:r>
            <a:r>
              <a:rPr sz="1200" spc="-5" dirty="0">
                <a:latin typeface="Times New Roman"/>
                <a:cs typeface="Times New Roman"/>
              </a:rPr>
              <a:t>chắn,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spc="-85" dirty="0">
                <a:latin typeface="Times New Roman"/>
                <a:cs typeface="Times New Roman"/>
              </a:rPr>
              <a:t>khiển  </a:t>
            </a:r>
            <a:r>
              <a:rPr sz="1200" spc="-5" dirty="0">
                <a:latin typeface="Times New Roman"/>
                <a:cs typeface="Times New Roman"/>
              </a:rPr>
              <a:t>giao thông.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563750" y="976629"/>
            <a:ext cx="1171575" cy="10477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459734" y="976629"/>
            <a:ext cx="1190625" cy="10477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375275" y="976629"/>
            <a:ext cx="1181100" cy="10477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536315" y="3640835"/>
            <a:ext cx="1038225" cy="914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536315" y="5490971"/>
            <a:ext cx="1038225" cy="9144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536315" y="7542529"/>
            <a:ext cx="1038225" cy="914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67</a:t>
            </a:fld>
            <a:endParaRPr spc="-35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1793493"/>
            <a:ext cx="5607685" cy="1066061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65"/>
              </a:spcBef>
            </a:pPr>
            <a:r>
              <a:rPr sz="1200" dirty="0">
                <a:latin typeface="Times New Roman"/>
                <a:cs typeface="Times New Roman"/>
              </a:rPr>
              <a:t>W.211</a:t>
            </a:r>
          </a:p>
          <a:p>
            <a:pPr marL="469265" algn="just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W.211b </a:t>
            </a:r>
            <a:r>
              <a:rPr sz="1200" b="1" i="1" dirty="0">
                <a:latin typeface="Times New Roman"/>
                <a:cs typeface="Times New Roman"/>
              </a:rPr>
              <a:t>“Giao nhau </a:t>
            </a:r>
            <a:r>
              <a:rPr sz="1200" b="1" i="1" spc="-5" dirty="0">
                <a:latin typeface="Times New Roman"/>
                <a:cs typeface="Times New Roman"/>
              </a:rPr>
              <a:t>với đường tàu</a:t>
            </a:r>
            <a:r>
              <a:rPr sz="1200" b="1" i="1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điện”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100"/>
              </a:lnSpc>
              <a:spcBef>
                <a:spcPts val="585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sắp đến chỗ giao nhau </a:t>
            </a:r>
            <a:r>
              <a:rPr sz="1200" dirty="0">
                <a:latin typeface="Times New Roman"/>
                <a:cs typeface="Times New Roman"/>
              </a:rPr>
              <a:t>cùng mức </a:t>
            </a:r>
            <a:r>
              <a:rPr sz="1200" spc="-5" dirty="0" err="1">
                <a:latin typeface="Times New Roman"/>
                <a:cs typeface="Times New Roman"/>
              </a:rPr>
              <a:t>giữa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dirty="0" err="1">
                <a:latin typeface="Times New Roman"/>
                <a:cs typeface="Times New Roman"/>
              </a:rPr>
              <a:t>với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tàu </a:t>
            </a:r>
            <a:r>
              <a:rPr sz="1200" spc="-95" dirty="0">
                <a:latin typeface="Times New Roman"/>
                <a:cs typeface="Times New Roman"/>
              </a:rPr>
              <a:t>điện.  </a:t>
            </a:r>
            <a:r>
              <a:rPr sz="1200" dirty="0">
                <a:latin typeface="Times New Roman"/>
                <a:cs typeface="Times New Roman"/>
              </a:rPr>
              <a:t>Chỉ </a:t>
            </a:r>
            <a:r>
              <a:rPr sz="1200" spc="-5" dirty="0">
                <a:latin typeface="Times New Roman"/>
                <a:cs typeface="Times New Roman"/>
              </a:rPr>
              <a:t>cần thiết phải đặt biển </a:t>
            </a:r>
            <a:r>
              <a:rPr sz="1200" spc="5" dirty="0">
                <a:latin typeface="Times New Roman"/>
                <a:cs typeface="Times New Roman"/>
              </a:rPr>
              <a:t>này </a:t>
            </a:r>
            <a:r>
              <a:rPr sz="1200" dirty="0" err="1">
                <a:latin typeface="Times New Roman"/>
                <a:cs typeface="Times New Roman"/>
              </a:rPr>
              <a:t>khi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tàu điện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nhìn thấy rõ </a:t>
            </a:r>
            <a:r>
              <a:rPr sz="1200" dirty="0" err="1">
                <a:latin typeface="Times New Roman"/>
                <a:cs typeface="Times New Roman"/>
              </a:rPr>
              <a:t>ràng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và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kịp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thời</a:t>
            </a:r>
            <a:r>
              <a:rPr sz="12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47952" y="4185030"/>
            <a:ext cx="5606415" cy="126492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458470" algn="ctr">
              <a:lnSpc>
                <a:spcPct val="100000"/>
              </a:lnSpc>
              <a:spcBef>
                <a:spcPts val="865"/>
              </a:spcBef>
            </a:pPr>
            <a:r>
              <a:rPr sz="1200" dirty="0">
                <a:latin typeface="Times New Roman"/>
                <a:cs typeface="Times New Roman"/>
              </a:rPr>
              <a:t>W.211b</a:t>
            </a:r>
          </a:p>
          <a:p>
            <a:pPr marL="469265" algn="just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W.212 “Cầu </a:t>
            </a:r>
            <a:r>
              <a:rPr sz="1200" b="1" i="1" spc="-5" dirty="0">
                <a:latin typeface="Times New Roman"/>
                <a:cs typeface="Times New Roman"/>
              </a:rPr>
              <a:t>hẹp”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400"/>
              </a:lnSpc>
              <a:spcBef>
                <a:spcPts val="570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>
                <a:latin typeface="Times New Roman"/>
                <a:cs typeface="Times New Roman"/>
              </a:rPr>
              <a:t>báo hiệu </a:t>
            </a:r>
            <a:r>
              <a:rPr sz="1200" spc="-5" dirty="0">
                <a:latin typeface="Times New Roman"/>
                <a:cs typeface="Times New Roman"/>
              </a:rPr>
              <a:t>sắp đến </a:t>
            </a:r>
            <a:r>
              <a:rPr sz="1200" dirty="0">
                <a:latin typeface="Times New Roman"/>
                <a:cs typeface="Times New Roman"/>
              </a:rPr>
              <a:t>cầu </a:t>
            </a:r>
            <a:r>
              <a:rPr sz="1200" spc="-5" dirty="0">
                <a:latin typeface="Times New Roman"/>
                <a:cs typeface="Times New Roman"/>
              </a:rPr>
              <a:t>hẹp (loại </a:t>
            </a:r>
            <a:r>
              <a:rPr sz="1200" dirty="0">
                <a:latin typeface="Times New Roman"/>
                <a:cs typeface="Times New Roman"/>
              </a:rPr>
              <a:t>cầu </a:t>
            </a:r>
            <a:r>
              <a:rPr sz="1200" spc="-5" dirty="0">
                <a:latin typeface="Times New Roman"/>
                <a:cs typeface="Times New Roman"/>
              </a:rPr>
              <a:t>có chiều </a:t>
            </a:r>
            <a:r>
              <a:rPr sz="1200" dirty="0">
                <a:latin typeface="Times New Roman"/>
                <a:cs typeface="Times New Roman"/>
              </a:rPr>
              <a:t>rộng lòng cầu nhỏ hơn hoặc bằng  4,5 </a:t>
            </a:r>
            <a:r>
              <a:rPr sz="1200" spc="-5" dirty="0">
                <a:latin typeface="Times New Roman"/>
                <a:cs typeface="Times New Roman"/>
              </a:rPr>
              <a:t>m). Khi </a:t>
            </a:r>
            <a:r>
              <a:rPr sz="1200" dirty="0">
                <a:latin typeface="Times New Roman"/>
                <a:cs typeface="Times New Roman"/>
              </a:rPr>
              <a:t>qua </a:t>
            </a:r>
            <a:r>
              <a:rPr sz="1200" spc="-5" dirty="0">
                <a:latin typeface="Times New Roman"/>
                <a:cs typeface="Times New Roman"/>
              </a:rPr>
              <a:t>cầu </a:t>
            </a:r>
            <a:r>
              <a:rPr sz="1200" dirty="0">
                <a:latin typeface="Times New Roman"/>
                <a:cs typeface="Times New Roman"/>
              </a:rPr>
              <a:t>này, 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>
                <a:latin typeface="Times New Roman"/>
                <a:cs typeface="Times New Roman"/>
              </a:rPr>
              <a:t>chậm, quan sát, </a:t>
            </a:r>
            <a:r>
              <a:rPr sz="1200" spc="-55" dirty="0" err="1" smtClean="0">
                <a:latin typeface="Times New Roman"/>
                <a:cs typeface="Times New Roman"/>
              </a:rPr>
              <a:t>nh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nhau và dừng lại </a:t>
            </a:r>
            <a:r>
              <a:rPr sz="1200" spc="-5" dirty="0">
                <a:latin typeface="Times New Roman"/>
                <a:cs typeface="Times New Roman"/>
              </a:rPr>
              <a:t>chờ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spc="-70" dirty="0">
                <a:latin typeface="Times New Roman"/>
                <a:cs typeface="Times New Roman"/>
              </a:rPr>
              <a:t>hai  </a:t>
            </a:r>
            <a:r>
              <a:rPr sz="1200" spc="-5" dirty="0">
                <a:latin typeface="Times New Roman"/>
                <a:cs typeface="Times New Roman"/>
              </a:rPr>
              <a:t>đầu cầu.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7952" y="6435851"/>
            <a:ext cx="5607050" cy="1266825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80"/>
              </a:spcBef>
            </a:pPr>
            <a:r>
              <a:rPr sz="1200" dirty="0">
                <a:latin typeface="Times New Roman"/>
                <a:cs typeface="Times New Roman"/>
              </a:rPr>
              <a:t>W.212</a:t>
            </a:r>
          </a:p>
          <a:p>
            <a:pPr marL="469265" algn="just">
              <a:lnSpc>
                <a:spcPct val="100000"/>
              </a:lnSpc>
              <a:spcBef>
                <a:spcPts val="785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W.213 “Cầu</a:t>
            </a:r>
            <a:r>
              <a:rPr sz="1200" b="1" i="1" spc="-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tạm”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0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sắp </a:t>
            </a:r>
            <a:r>
              <a:rPr sz="1200" dirty="0">
                <a:latin typeface="Times New Roman"/>
                <a:cs typeface="Times New Roman"/>
              </a:rPr>
              <a:t>đến cầu tạm </a:t>
            </a:r>
            <a:r>
              <a:rPr sz="1200" spc="-5" dirty="0">
                <a:latin typeface="Times New Roman"/>
                <a:cs typeface="Times New Roman"/>
              </a:rPr>
              <a:t>(loại </a:t>
            </a:r>
            <a:r>
              <a:rPr sz="1200" spc="-5" dirty="0" err="1">
                <a:latin typeface="Times New Roman"/>
                <a:cs typeface="Times New Roman"/>
              </a:rPr>
              <a:t>cầu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làm để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tạm thời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65" dirty="0">
                <a:latin typeface="Times New Roman"/>
                <a:cs typeface="Times New Roman"/>
              </a:rPr>
              <a:t>qua  </a:t>
            </a:r>
            <a:r>
              <a:rPr sz="1200" dirty="0">
                <a:latin typeface="Times New Roman"/>
                <a:cs typeface="Times New Roman"/>
              </a:rPr>
              <a:t>lại). </a:t>
            </a:r>
            <a:r>
              <a:rPr sz="1200" spc="-5" dirty="0">
                <a:latin typeface="Times New Roman"/>
                <a:cs typeface="Times New Roman"/>
              </a:rPr>
              <a:t>Khi </a:t>
            </a:r>
            <a:r>
              <a:rPr sz="1200" spc="-10" dirty="0">
                <a:latin typeface="Times New Roman"/>
                <a:cs typeface="Times New Roman"/>
              </a:rPr>
              <a:t>gặp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5" dirty="0">
                <a:latin typeface="Times New Roman"/>
                <a:cs typeface="Times New Roman"/>
              </a:rPr>
              <a:t>này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cần </a:t>
            </a:r>
            <a:r>
              <a:rPr sz="1200" dirty="0">
                <a:latin typeface="Times New Roman"/>
                <a:cs typeface="Times New Roman"/>
              </a:rPr>
              <a:t>thận trọng </a:t>
            </a:r>
            <a:r>
              <a:rPr sz="1200" dirty="0" err="1">
                <a:latin typeface="Times New Roman"/>
                <a:cs typeface="Times New Roman"/>
              </a:rPr>
              <a:t>và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10" dirty="0" smtClean="0">
                <a:latin typeface="Times New Roman"/>
                <a:cs typeface="Times New Roman"/>
              </a:rPr>
              <a:t>l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u </a:t>
            </a:r>
            <a:r>
              <a:rPr sz="1200" dirty="0">
                <a:latin typeface="Times New Roman"/>
                <a:cs typeface="Times New Roman"/>
              </a:rPr>
              <a:t>ý sau mỗi </a:t>
            </a:r>
            <a:r>
              <a:rPr sz="1200" spc="-5" dirty="0" err="1">
                <a:latin typeface="Times New Roman"/>
                <a:cs typeface="Times New Roman"/>
              </a:rPr>
              <a:t>trận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5" dirty="0" smtClean="0">
                <a:latin typeface="Times New Roman"/>
                <a:cs typeface="Times New Roman"/>
              </a:rPr>
              <a:t>m</a:t>
            </a:r>
            <a:r>
              <a:rPr lang="vi-VN" sz="1200" spc="-105" dirty="0" smtClean="0">
                <a:latin typeface="Times New Roman"/>
                <a:cs typeface="Times New Roman"/>
              </a:rPr>
              <a:t>ư</a:t>
            </a:r>
            <a:r>
              <a:rPr sz="1200" spc="-105" dirty="0" smtClean="0">
                <a:latin typeface="Times New Roman"/>
                <a:cs typeface="Times New Roman"/>
              </a:rPr>
              <a:t>a </a:t>
            </a:r>
            <a:r>
              <a:rPr sz="1200" spc="5" dirty="0">
                <a:latin typeface="Times New Roman"/>
                <a:cs typeface="Times New Roman"/>
              </a:rPr>
              <a:t>lũ </a:t>
            </a:r>
            <a:r>
              <a:rPr sz="1200" spc="-5" dirty="0" err="1">
                <a:latin typeface="Times New Roman"/>
                <a:cs typeface="Times New Roman"/>
              </a:rPr>
              <a:t>hoặc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khi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nước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ngập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nhất thiết không qua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cầu.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47952" y="8692388"/>
            <a:ext cx="5605780" cy="106172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865"/>
              </a:spcBef>
            </a:pPr>
            <a:r>
              <a:rPr sz="1200" dirty="0">
                <a:latin typeface="Times New Roman"/>
                <a:cs typeface="Times New Roman"/>
              </a:rPr>
              <a:t>W.213</a:t>
            </a: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W.214 “ Cầu </a:t>
            </a:r>
            <a:r>
              <a:rPr sz="1200" b="1" i="1" spc="-5" dirty="0">
                <a:latin typeface="Times New Roman"/>
                <a:cs typeface="Times New Roman"/>
              </a:rPr>
              <a:t>xoay- cầu</a:t>
            </a:r>
            <a:r>
              <a:rPr sz="1200" b="1" i="1" spc="-1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cất”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0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sắp đến cầu xoay, </a:t>
            </a:r>
            <a:r>
              <a:rPr sz="1200" dirty="0">
                <a:latin typeface="Times New Roman"/>
                <a:cs typeface="Times New Roman"/>
              </a:rPr>
              <a:t>cầu </a:t>
            </a:r>
            <a:r>
              <a:rPr sz="1200" spc="-5" dirty="0">
                <a:latin typeface="Times New Roman"/>
                <a:cs typeface="Times New Roman"/>
              </a:rPr>
              <a:t>cất (loại </a:t>
            </a:r>
            <a:r>
              <a:rPr sz="1200" dirty="0">
                <a:latin typeface="Times New Roman"/>
                <a:cs typeface="Times New Roman"/>
              </a:rPr>
              <a:t>cầu trong từng thời </a:t>
            </a:r>
            <a:r>
              <a:rPr sz="1200" spc="-5" dirty="0">
                <a:latin typeface="Times New Roman"/>
                <a:cs typeface="Times New Roman"/>
              </a:rPr>
              <a:t>gian </a:t>
            </a:r>
            <a:r>
              <a:rPr sz="1200" dirty="0">
                <a:latin typeface="Times New Roman"/>
                <a:cs typeface="Times New Roman"/>
              </a:rPr>
              <a:t>có </a:t>
            </a:r>
            <a:r>
              <a:rPr sz="1200" spc="-5" dirty="0">
                <a:latin typeface="Times New Roman"/>
                <a:cs typeface="Times New Roman"/>
              </a:rPr>
              <a:t>cắt giao 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để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tầu </a:t>
            </a:r>
            <a:r>
              <a:rPr sz="1200" spc="-5" dirty="0">
                <a:latin typeface="Times New Roman"/>
                <a:cs typeface="Times New Roman"/>
              </a:rPr>
              <a:t>thuyền </a:t>
            </a:r>
            <a:r>
              <a:rPr sz="1200" dirty="0">
                <a:latin typeface="Times New Roman"/>
                <a:cs typeface="Times New Roman"/>
              </a:rPr>
              <a:t>qua lại). </a:t>
            </a:r>
            <a:r>
              <a:rPr sz="1200" spc="-5" dirty="0" err="1">
                <a:latin typeface="Times New Roman"/>
                <a:cs typeface="Times New Roman"/>
              </a:rPr>
              <a:t>Các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ph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ơng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bộ </a:t>
            </a:r>
            <a:r>
              <a:rPr sz="1200" spc="-5" dirty="0" err="1">
                <a:latin typeface="Times New Roman"/>
                <a:cs typeface="Times New Roman"/>
              </a:rPr>
              <a:t>phải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ch</a:t>
            </a:r>
            <a:r>
              <a:rPr lang="en-US" sz="1200" dirty="0" err="1" smtClean="0">
                <a:latin typeface="Times New Roman"/>
                <a:cs typeface="Times New Roman"/>
              </a:rPr>
              <a:t>ờ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đợi</a:t>
            </a:r>
            <a:r>
              <a:rPr lang="en-US" sz="1200" dirty="0" smtClean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536315" y="900683"/>
            <a:ext cx="1038225" cy="914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698240" y="3153536"/>
            <a:ext cx="1181100" cy="10477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536315" y="5544438"/>
            <a:ext cx="1038225" cy="914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536315" y="7798307"/>
            <a:ext cx="1038225" cy="9136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68</a:t>
            </a:fld>
            <a:endParaRPr spc="-35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1793493"/>
            <a:ext cx="5605780" cy="126492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17475" algn="ctr">
              <a:lnSpc>
                <a:spcPct val="100000"/>
              </a:lnSpc>
              <a:spcBef>
                <a:spcPts val="865"/>
              </a:spcBef>
            </a:pPr>
            <a:r>
              <a:rPr sz="1200" dirty="0">
                <a:latin typeface="Times New Roman"/>
                <a:cs typeface="Times New Roman"/>
              </a:rPr>
              <a:t>W.214</a:t>
            </a:r>
          </a:p>
          <a:p>
            <a:pPr marL="469265" algn="just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W.215 </a:t>
            </a:r>
            <a:r>
              <a:rPr sz="1200" b="1" i="1" spc="-5" dirty="0">
                <a:latin typeface="Times New Roman"/>
                <a:cs typeface="Times New Roman"/>
              </a:rPr>
              <a:t>(a, </a:t>
            </a:r>
            <a:r>
              <a:rPr sz="1200" b="1" i="1" dirty="0">
                <a:latin typeface="Times New Roman"/>
                <a:cs typeface="Times New Roman"/>
              </a:rPr>
              <a:t>b, </a:t>
            </a:r>
            <a:r>
              <a:rPr sz="1200" b="1" i="1" spc="-5" dirty="0">
                <a:latin typeface="Times New Roman"/>
                <a:cs typeface="Times New Roman"/>
              </a:rPr>
              <a:t>c) </a:t>
            </a:r>
            <a:r>
              <a:rPr sz="1200" b="1" i="1" dirty="0">
                <a:latin typeface="Times New Roman"/>
                <a:cs typeface="Times New Roman"/>
              </a:rPr>
              <a:t>“Kè </a:t>
            </a:r>
            <a:r>
              <a:rPr sz="1200" b="1" i="1" spc="-5" dirty="0">
                <a:latin typeface="Times New Roman"/>
                <a:cs typeface="Times New Roman"/>
              </a:rPr>
              <a:t>vực sâu </a:t>
            </a:r>
            <a:r>
              <a:rPr sz="1200" b="1" i="1" dirty="0">
                <a:latin typeface="Times New Roman"/>
                <a:cs typeface="Times New Roman"/>
              </a:rPr>
              <a:t>phía</a:t>
            </a:r>
            <a:r>
              <a:rPr sz="1200" b="1" i="1" spc="1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trước”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100"/>
              </a:lnSpc>
              <a:spcBef>
                <a:spcPts val="585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sắp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>
                <a:latin typeface="Times New Roman"/>
                <a:cs typeface="Times New Roman"/>
              </a:rPr>
              <a:t>những </a:t>
            </a:r>
            <a:r>
              <a:rPr sz="1200" spc="-5" dirty="0">
                <a:latin typeface="Times New Roman"/>
                <a:cs typeface="Times New Roman"/>
              </a:rPr>
              <a:t>chỗ có </a:t>
            </a:r>
            <a:r>
              <a:rPr sz="1200" dirty="0">
                <a:latin typeface="Times New Roman"/>
                <a:cs typeface="Times New Roman"/>
              </a:rPr>
              <a:t>kè, vực </a:t>
            </a:r>
            <a:r>
              <a:rPr sz="1200" spc="-5" dirty="0">
                <a:latin typeface="Times New Roman"/>
                <a:cs typeface="Times New Roman"/>
              </a:rPr>
              <a:t>sâu hoặc </a:t>
            </a:r>
            <a:r>
              <a:rPr sz="1200" dirty="0">
                <a:latin typeface="Times New Roman"/>
                <a:cs typeface="Times New Roman"/>
              </a:rPr>
              <a:t>bờ sông </a:t>
            </a:r>
            <a:r>
              <a:rPr sz="1200" spc="-5" dirty="0">
                <a:latin typeface="Times New Roman"/>
                <a:cs typeface="Times New Roman"/>
              </a:rPr>
              <a:t>áp </a:t>
            </a:r>
            <a:r>
              <a:rPr sz="1200" spc="-5" dirty="0" err="1">
                <a:latin typeface="Times New Roman"/>
                <a:cs typeface="Times New Roman"/>
              </a:rPr>
              <a:t>sát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-75" dirty="0">
                <a:latin typeface="Times New Roman"/>
                <a:cs typeface="Times New Roman"/>
              </a:rPr>
              <a:t>xe  </a:t>
            </a:r>
            <a:r>
              <a:rPr sz="1200" spc="-5" dirty="0">
                <a:latin typeface="Times New Roman"/>
                <a:cs typeface="Times New Roman"/>
              </a:rPr>
              <a:t>cần </a:t>
            </a:r>
            <a:r>
              <a:rPr sz="1200" spc="5" dirty="0">
                <a:latin typeface="Times New Roman"/>
                <a:cs typeface="Times New Roman"/>
              </a:rPr>
              <a:t>đề </a:t>
            </a:r>
            <a:r>
              <a:rPr sz="1200" dirty="0">
                <a:latin typeface="Times New Roman"/>
                <a:cs typeface="Times New Roman"/>
              </a:rPr>
              <a:t>phòng tình huống nguy </a:t>
            </a:r>
            <a:r>
              <a:rPr sz="1200" dirty="0" err="1">
                <a:latin typeface="Times New Roman"/>
                <a:cs typeface="Times New Roman"/>
              </a:rPr>
              <a:t>hiểm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kè, tụt xuống vực sâu </a:t>
            </a:r>
            <a:r>
              <a:rPr sz="1200" spc="-45" dirty="0">
                <a:latin typeface="Times New Roman"/>
                <a:cs typeface="Times New Roman"/>
              </a:rPr>
              <a:t>(</a:t>
            </a:r>
            <a:r>
              <a:rPr sz="1200" spc="-45" dirty="0" err="1" smtClean="0">
                <a:latin typeface="Times New Roman"/>
                <a:cs typeface="Times New Roman"/>
              </a:rPr>
              <a:t>th</a:t>
            </a:r>
            <a:r>
              <a:rPr lang="vi-VN" sz="1200" spc="-45" dirty="0" smtClean="0">
                <a:latin typeface="Times New Roman"/>
                <a:cs typeface="Times New Roman"/>
              </a:rPr>
              <a:t>ư</a:t>
            </a:r>
            <a:r>
              <a:rPr sz="1200" spc="-45" dirty="0" err="1" smtClean="0">
                <a:latin typeface="Times New Roman"/>
                <a:cs typeface="Times New Roman"/>
              </a:rPr>
              <a:t>ờng</a:t>
            </a:r>
            <a:r>
              <a:rPr sz="1200" spc="-4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xẩy </a:t>
            </a:r>
            <a:r>
              <a:rPr sz="1200" dirty="0">
                <a:latin typeface="Times New Roman"/>
                <a:cs typeface="Times New Roman"/>
              </a:rPr>
              <a:t>ra ở </a:t>
            </a:r>
            <a:r>
              <a:rPr sz="1200" spc="-85" dirty="0">
                <a:latin typeface="Times New Roman"/>
                <a:cs typeface="Times New Roman"/>
              </a:rPr>
              <a:t>những  </a:t>
            </a:r>
            <a:r>
              <a:rPr sz="1200" spc="-5" dirty="0">
                <a:latin typeface="Times New Roman"/>
                <a:cs typeface="Times New Roman"/>
              </a:rPr>
              <a:t>chỗ </a:t>
            </a:r>
            <a:r>
              <a:rPr sz="1200" dirty="0">
                <a:latin typeface="Times New Roman"/>
                <a:cs typeface="Times New Roman"/>
              </a:rPr>
              <a:t>nguy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hiểm).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47952" y="4076826"/>
            <a:ext cx="5607685" cy="1896110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24280">
              <a:lnSpc>
                <a:spcPct val="100000"/>
              </a:lnSpc>
              <a:spcBef>
                <a:spcPts val="855"/>
              </a:spcBef>
              <a:tabLst>
                <a:tab pos="2617470" algn="l"/>
                <a:tab pos="3903979" algn="l"/>
              </a:tabLst>
            </a:pPr>
            <a:r>
              <a:rPr sz="1200" dirty="0">
                <a:latin typeface="Times New Roman"/>
                <a:cs typeface="Times New Roman"/>
              </a:rPr>
              <a:t>W.215a	</a:t>
            </a:r>
            <a:r>
              <a:rPr sz="1200" spc="-5" dirty="0">
                <a:latin typeface="Times New Roman"/>
                <a:cs typeface="Times New Roman"/>
              </a:rPr>
              <a:t>W.215b	W.215c</a:t>
            </a:r>
            <a:endParaRPr sz="1200" dirty="0">
              <a:latin typeface="Times New Roman"/>
              <a:cs typeface="Times New Roman"/>
            </a:endParaRPr>
          </a:p>
          <a:p>
            <a:pPr marL="469265" marR="2356485">
              <a:lnSpc>
                <a:spcPct val="151700"/>
              </a:lnSpc>
              <a:spcBef>
                <a:spcPts val="10"/>
              </a:spcBef>
            </a:pPr>
            <a:r>
              <a:rPr sz="1200" i="1" dirty="0">
                <a:latin typeface="Times New Roman"/>
                <a:cs typeface="Times New Roman"/>
              </a:rPr>
              <a:t>Biển </a:t>
            </a:r>
            <a:r>
              <a:rPr sz="1200" i="1" spc="-5" dirty="0">
                <a:latin typeface="Times New Roman"/>
                <a:cs typeface="Times New Roman"/>
              </a:rPr>
              <a:t>số W.215a </a:t>
            </a:r>
            <a:r>
              <a:rPr sz="1200" i="1" dirty="0">
                <a:latin typeface="Times New Roman"/>
                <a:cs typeface="Times New Roman"/>
              </a:rPr>
              <a:t>“Kè </a:t>
            </a:r>
            <a:r>
              <a:rPr sz="1200" i="1" spc="-5" dirty="0">
                <a:latin typeface="Times New Roman"/>
                <a:cs typeface="Times New Roman"/>
              </a:rPr>
              <a:t>vực sâu </a:t>
            </a:r>
            <a:r>
              <a:rPr sz="1200" i="1" dirty="0">
                <a:latin typeface="Times New Roman"/>
                <a:cs typeface="Times New Roman"/>
              </a:rPr>
              <a:t>phía </a:t>
            </a:r>
            <a:r>
              <a:rPr sz="1200" i="1" spc="-5" dirty="0">
                <a:latin typeface="Times New Roman"/>
                <a:cs typeface="Times New Roman"/>
              </a:rPr>
              <a:t>bên </a:t>
            </a:r>
            <a:r>
              <a:rPr sz="1200" i="1" dirty="0">
                <a:latin typeface="Times New Roman"/>
                <a:cs typeface="Times New Roman"/>
              </a:rPr>
              <a:t>phải”;  Biển </a:t>
            </a:r>
            <a:r>
              <a:rPr sz="1200" i="1" spc="-5" dirty="0">
                <a:latin typeface="Times New Roman"/>
                <a:cs typeface="Times New Roman"/>
              </a:rPr>
              <a:t>số W.215b </a:t>
            </a:r>
            <a:r>
              <a:rPr sz="1200" i="1" dirty="0">
                <a:latin typeface="Times New Roman"/>
                <a:cs typeface="Times New Roman"/>
              </a:rPr>
              <a:t>“Kè </a:t>
            </a:r>
            <a:r>
              <a:rPr sz="1200" i="1" spc="-5" dirty="0">
                <a:latin typeface="Times New Roman"/>
                <a:cs typeface="Times New Roman"/>
              </a:rPr>
              <a:t>vực sâu </a:t>
            </a:r>
            <a:r>
              <a:rPr sz="1200" i="1" dirty="0">
                <a:latin typeface="Times New Roman"/>
                <a:cs typeface="Times New Roman"/>
              </a:rPr>
              <a:t>phía </a:t>
            </a:r>
            <a:r>
              <a:rPr sz="1200" i="1" spc="-5" dirty="0">
                <a:latin typeface="Times New Roman"/>
                <a:cs typeface="Times New Roman"/>
              </a:rPr>
              <a:t>bên</a:t>
            </a:r>
            <a:r>
              <a:rPr sz="1200" i="1" spc="-1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trái”.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45"/>
              </a:spcBef>
            </a:pPr>
            <a:r>
              <a:rPr sz="1200" i="1" dirty="0">
                <a:latin typeface="Times New Roman"/>
                <a:cs typeface="Times New Roman"/>
              </a:rPr>
              <a:t>Biển </a:t>
            </a:r>
            <a:r>
              <a:rPr sz="1200" i="1" spc="-5" dirty="0">
                <a:latin typeface="Times New Roman"/>
                <a:cs typeface="Times New Roman"/>
              </a:rPr>
              <a:t>số W.215c “Kè, vực sâu bên đường </a:t>
            </a:r>
            <a:r>
              <a:rPr sz="1200" i="1" dirty="0">
                <a:latin typeface="Times New Roman"/>
                <a:cs typeface="Times New Roman"/>
              </a:rPr>
              <a:t>phía bên</a:t>
            </a:r>
            <a:r>
              <a:rPr sz="1200" i="1" spc="3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phải”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W.216a </a:t>
            </a:r>
            <a:r>
              <a:rPr sz="1200" b="1" i="1" spc="-5" dirty="0">
                <a:latin typeface="Times New Roman"/>
                <a:cs typeface="Times New Roman"/>
              </a:rPr>
              <a:t>“Đường</a:t>
            </a:r>
            <a:r>
              <a:rPr sz="1200" b="1" i="1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ngầm”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800"/>
              </a:lnSpc>
              <a:spcBef>
                <a:spcPts val="565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sắp </a:t>
            </a:r>
            <a:r>
              <a:rPr sz="1200" dirty="0">
                <a:latin typeface="Times New Roman"/>
                <a:cs typeface="Times New Roman"/>
              </a:rPr>
              <a:t>đến </a:t>
            </a:r>
            <a:r>
              <a:rPr sz="1200" spc="-5" dirty="0">
                <a:latin typeface="Times New Roman"/>
                <a:cs typeface="Times New Roman"/>
              </a:rPr>
              <a:t>chỗ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ngầm </a:t>
            </a:r>
            <a:r>
              <a:rPr sz="1200" spc="-55" dirty="0">
                <a:latin typeface="Times New Roman"/>
                <a:cs typeface="Times New Roman"/>
              </a:rPr>
              <a:t>(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tràn), </a:t>
            </a:r>
            <a:r>
              <a:rPr sz="1200" spc="-5" dirty="0" err="1">
                <a:latin typeface="Times New Roman"/>
                <a:cs typeface="Times New Roman"/>
              </a:rPr>
              <a:t>đoạn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lang="en-US" sz="1200" spc="-80" dirty="0">
                <a:latin typeface="Times New Roman"/>
                <a:cs typeface="Times New Roman"/>
              </a:rPr>
              <a:t> </a:t>
            </a:r>
            <a:r>
              <a:rPr lang="en-US" sz="1200" spc="-80" dirty="0" smtClean="0">
                <a:latin typeface="Times New Roman"/>
                <a:cs typeface="Times New Roman"/>
              </a:rPr>
              <a:t>qua </a:t>
            </a:r>
            <a:r>
              <a:rPr sz="1200" spc="-10" dirty="0" err="1" smtClean="0">
                <a:latin typeface="Times New Roman"/>
                <a:cs typeface="Times New Roman"/>
              </a:rPr>
              <a:t>sông</a:t>
            </a:r>
            <a:r>
              <a:rPr sz="1200" spc="-10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suối, </a:t>
            </a:r>
            <a:r>
              <a:rPr sz="1200" dirty="0">
                <a:latin typeface="Times New Roman"/>
                <a:cs typeface="Times New Roman"/>
              </a:rPr>
              <a:t>khe cạn </a:t>
            </a:r>
            <a:r>
              <a:rPr sz="1200" dirty="0" err="1">
                <a:latin typeface="Times New Roman"/>
                <a:cs typeface="Times New Roman"/>
              </a:rPr>
              <a:t>mà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n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thể tràn qua </a:t>
            </a:r>
            <a:r>
              <a:rPr sz="1200" spc="-55" dirty="0" err="1" smtClean="0">
                <a:latin typeface="Times New Roman"/>
                <a:cs typeface="Times New Roman"/>
              </a:rPr>
              <a:t>th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xuyên </a:t>
            </a:r>
            <a:r>
              <a:rPr sz="1200" dirty="0">
                <a:latin typeface="Times New Roman"/>
                <a:cs typeface="Times New Roman"/>
              </a:rPr>
              <a:t>hoặc khi có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lũ.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47952" y="6960869"/>
            <a:ext cx="5603875" cy="106362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4445" algn="ctr">
              <a:lnSpc>
                <a:spcPct val="100000"/>
              </a:lnSpc>
              <a:spcBef>
                <a:spcPts val="865"/>
              </a:spcBef>
            </a:pPr>
            <a:r>
              <a:rPr sz="1200" dirty="0">
                <a:latin typeface="Times New Roman"/>
                <a:cs typeface="Times New Roman"/>
              </a:rPr>
              <a:t>W.216a</a:t>
            </a:r>
          </a:p>
          <a:p>
            <a:pPr marL="469265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W.216b “Đường ngầm có </a:t>
            </a:r>
            <a:r>
              <a:rPr sz="1200" b="1" i="1" dirty="0">
                <a:latin typeface="Times New Roman"/>
                <a:cs typeface="Times New Roman"/>
              </a:rPr>
              <a:t>nguy </a:t>
            </a:r>
            <a:r>
              <a:rPr sz="1200" b="1" i="1" spc="-5" dirty="0">
                <a:latin typeface="Times New Roman"/>
                <a:cs typeface="Times New Roman"/>
              </a:rPr>
              <a:t>cơ </a:t>
            </a:r>
            <a:r>
              <a:rPr sz="1200" b="1" i="1" dirty="0">
                <a:latin typeface="Times New Roman"/>
                <a:cs typeface="Times New Roman"/>
              </a:rPr>
              <a:t>lũ</a:t>
            </a:r>
            <a:r>
              <a:rPr sz="1200" b="1" i="1" spc="2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quét”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000"/>
              </a:lnSpc>
              <a:spcBef>
                <a:spcPts val="590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sắp </a:t>
            </a:r>
            <a:r>
              <a:rPr sz="1200" dirty="0">
                <a:latin typeface="Times New Roman"/>
                <a:cs typeface="Times New Roman"/>
              </a:rPr>
              <a:t>đến </a:t>
            </a:r>
            <a:r>
              <a:rPr sz="1200" spc="-5" dirty="0">
                <a:latin typeface="Times New Roman"/>
                <a:cs typeface="Times New Roman"/>
              </a:rPr>
              <a:t>chỗ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ngầm </a:t>
            </a:r>
            <a:r>
              <a:rPr sz="1200" spc="-55" dirty="0">
                <a:latin typeface="Times New Roman"/>
                <a:cs typeface="Times New Roman"/>
              </a:rPr>
              <a:t>(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tràn), </a:t>
            </a:r>
            <a:r>
              <a:rPr sz="1200" spc="-5" dirty="0" err="1">
                <a:latin typeface="Times New Roman"/>
                <a:cs typeface="Times New Roman"/>
              </a:rPr>
              <a:t>đoạn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</a:t>
            </a:r>
            <a:r>
              <a:rPr lang="en-US" sz="1200" spc="-80" dirty="0" err="1" smtClean="0">
                <a:latin typeface="Times New Roman"/>
                <a:cs typeface="Times New Roman"/>
              </a:rPr>
              <a:t>t</a:t>
            </a:r>
            <a:r>
              <a:rPr lang="en-US" sz="1200" spc="-80" dirty="0" smtClean="0">
                <a:latin typeface="Times New Roman"/>
                <a:cs typeface="Times New Roman"/>
              </a:rPr>
              <a:t> qua </a:t>
            </a:r>
            <a:r>
              <a:rPr sz="1200" spc="-10" dirty="0" err="1" smtClean="0">
                <a:latin typeface="Times New Roman"/>
                <a:cs typeface="Times New Roman"/>
              </a:rPr>
              <a:t>sông</a:t>
            </a:r>
            <a:r>
              <a:rPr sz="1200" spc="-10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suối, </a:t>
            </a:r>
            <a:r>
              <a:rPr sz="1200" dirty="0">
                <a:latin typeface="Times New Roman"/>
                <a:cs typeface="Times New Roman"/>
              </a:rPr>
              <a:t>khe </a:t>
            </a:r>
            <a:r>
              <a:rPr sz="1200" dirty="0" err="1">
                <a:latin typeface="Times New Roman"/>
                <a:cs typeface="Times New Roman"/>
              </a:rPr>
              <a:t>cạn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xuyên có </a:t>
            </a:r>
            <a:r>
              <a:rPr sz="1200" dirty="0">
                <a:latin typeface="Times New Roman"/>
                <a:cs typeface="Times New Roman"/>
              </a:rPr>
              <a:t>lũ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quét.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705101" y="9151111"/>
            <a:ext cx="2832100" cy="58674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865"/>
              </a:spcBef>
            </a:pPr>
            <a:r>
              <a:rPr sz="1200" spc="5" dirty="0">
                <a:latin typeface="Times New Roman"/>
                <a:cs typeface="Times New Roman"/>
              </a:rPr>
              <a:t>W</a:t>
            </a:r>
            <a:r>
              <a:rPr sz="1200" dirty="0">
                <a:latin typeface="Times New Roman"/>
                <a:cs typeface="Times New Roman"/>
              </a:rPr>
              <a:t>.216b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W.217 “Bến</a:t>
            </a:r>
            <a:r>
              <a:rPr sz="1200" b="1" i="1" spc="-1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phà”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536315" y="900683"/>
            <a:ext cx="1038225" cy="914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117089" y="3182111"/>
            <a:ext cx="1038225" cy="914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526790" y="3182111"/>
            <a:ext cx="1038225" cy="914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936490" y="3153536"/>
            <a:ext cx="1057275" cy="9429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536315" y="6067043"/>
            <a:ext cx="1038225" cy="9142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698240" y="8118601"/>
            <a:ext cx="1181100" cy="10477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69</a:t>
            </a:fld>
            <a:endParaRPr spc="-35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856234"/>
            <a:ext cx="5605780" cy="4190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6565">
              <a:lnSpc>
                <a:spcPct val="11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sắp đến </a:t>
            </a:r>
            <a:r>
              <a:rPr sz="1200" dirty="0">
                <a:latin typeface="Times New Roman"/>
                <a:cs typeface="Times New Roman"/>
              </a:rPr>
              <a:t>bến </a:t>
            </a:r>
            <a:r>
              <a:rPr sz="1200" spc="-5" dirty="0">
                <a:latin typeface="Times New Roman"/>
                <a:cs typeface="Times New Roman"/>
              </a:rPr>
              <a:t>phà.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tuân </a:t>
            </a:r>
            <a:r>
              <a:rPr sz="1200" spc="-110" dirty="0">
                <a:latin typeface="Times New Roman"/>
                <a:cs typeface="Times New Roman"/>
              </a:rPr>
              <a:t>theo  </a:t>
            </a:r>
            <a:r>
              <a:rPr sz="1200" dirty="0">
                <a:latin typeface="Times New Roman"/>
                <a:cs typeface="Times New Roman"/>
              </a:rPr>
              <a:t>nội quy </a:t>
            </a:r>
            <a:r>
              <a:rPr sz="1200" spc="-5" dirty="0">
                <a:latin typeface="Times New Roman"/>
                <a:cs typeface="Times New Roman"/>
              </a:rPr>
              <a:t>bến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phà.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47952" y="2273553"/>
            <a:ext cx="5606415" cy="106235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458470" algn="ctr">
              <a:lnSpc>
                <a:spcPct val="100000"/>
              </a:lnSpc>
              <a:spcBef>
                <a:spcPts val="865"/>
              </a:spcBef>
            </a:pPr>
            <a:r>
              <a:rPr sz="1200" dirty="0">
                <a:latin typeface="Times New Roman"/>
                <a:cs typeface="Times New Roman"/>
              </a:rPr>
              <a:t>W</a:t>
            </a:r>
            <a:r>
              <a:rPr sz="1200" b="1" dirty="0">
                <a:latin typeface="Times New Roman"/>
                <a:cs typeface="Times New Roman"/>
              </a:rPr>
              <a:t>.</a:t>
            </a:r>
            <a:r>
              <a:rPr sz="1200" dirty="0">
                <a:latin typeface="Times New Roman"/>
                <a:cs typeface="Times New Roman"/>
              </a:rPr>
              <a:t>217</a:t>
            </a:r>
          </a:p>
          <a:p>
            <a:pPr marL="469265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W.218 </a:t>
            </a:r>
            <a:r>
              <a:rPr sz="1200" b="1" i="1" spc="-5" dirty="0">
                <a:latin typeface="Times New Roman"/>
                <a:cs typeface="Times New Roman"/>
              </a:rPr>
              <a:t>“Cửa chui”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000"/>
              </a:lnSpc>
              <a:spcBef>
                <a:spcPts val="580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sắp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 err="1">
                <a:latin typeface="Times New Roman"/>
                <a:cs typeface="Times New Roman"/>
              </a:rPr>
              <a:t>chỗ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cổng </a:t>
            </a:r>
            <a:r>
              <a:rPr sz="1200" spc="-5" dirty="0">
                <a:latin typeface="Times New Roman"/>
                <a:cs typeface="Times New Roman"/>
              </a:rPr>
              <a:t>chui, </a:t>
            </a:r>
            <a:r>
              <a:rPr sz="1200" dirty="0">
                <a:latin typeface="Times New Roman"/>
                <a:cs typeface="Times New Roman"/>
              </a:rPr>
              <a:t>kiểu cổng tò vò </a:t>
            </a:r>
            <a:r>
              <a:rPr sz="1200" spc="-5" dirty="0" err="1">
                <a:latin typeface="Times New Roman"/>
                <a:cs typeface="Times New Roman"/>
              </a:rPr>
              <a:t>chắn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ngang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như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cổng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hầm, </a:t>
            </a:r>
            <a:r>
              <a:rPr sz="1200" dirty="0">
                <a:latin typeface="Times New Roman"/>
                <a:cs typeface="Times New Roman"/>
              </a:rPr>
              <a:t>cổng thành, </a:t>
            </a:r>
            <a:r>
              <a:rPr sz="1200" spc="-5" dirty="0" err="1">
                <a:latin typeface="Times New Roman"/>
                <a:cs typeface="Times New Roman"/>
              </a:rPr>
              <a:t>cầu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dạng cầu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vòm...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47952" y="4325238"/>
            <a:ext cx="5605780" cy="1878591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865"/>
              </a:spcBef>
            </a:pPr>
            <a:r>
              <a:rPr sz="1200" dirty="0">
                <a:latin typeface="Times New Roman"/>
                <a:cs typeface="Times New Roman"/>
              </a:rPr>
              <a:t>W.218</a:t>
            </a:r>
          </a:p>
          <a:p>
            <a:pPr marL="469265" algn="just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W.219 “Dốc xuống </a:t>
            </a:r>
            <a:r>
              <a:rPr sz="1200" b="1" i="1" spc="-5" dirty="0">
                <a:latin typeface="Times New Roman"/>
                <a:cs typeface="Times New Roman"/>
              </a:rPr>
              <a:t>nguy</a:t>
            </a:r>
            <a:r>
              <a:rPr sz="1200" b="1" i="1" spc="-2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hiểm”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2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sắp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>
                <a:latin typeface="Times New Roman"/>
                <a:cs typeface="Times New Roman"/>
              </a:rPr>
              <a:t>chỗ dốc xuống nguy hiểm. </a:t>
            </a:r>
            <a:r>
              <a:rPr sz="1200" spc="-5" dirty="0">
                <a:latin typeface="Times New Roman"/>
                <a:cs typeface="Times New Roman"/>
              </a:rPr>
              <a:t>Trị số ghi </a:t>
            </a:r>
            <a:r>
              <a:rPr sz="1200" dirty="0">
                <a:latin typeface="Times New Roman"/>
                <a:cs typeface="Times New Roman"/>
              </a:rPr>
              <a:t>trong biển chỉ độ dốc  thực tế tính bằng </a:t>
            </a:r>
            <a:r>
              <a:rPr sz="1200" spc="-5" dirty="0">
                <a:latin typeface="Times New Roman"/>
                <a:cs typeface="Times New Roman"/>
              </a:rPr>
              <a:t>%. </a:t>
            </a:r>
            <a:r>
              <a:rPr sz="1200" dirty="0">
                <a:latin typeface="Times New Roman"/>
                <a:cs typeface="Times New Roman"/>
              </a:rPr>
              <a:t>Chiều </a:t>
            </a:r>
            <a:r>
              <a:rPr sz="1200" spc="-5" dirty="0">
                <a:latin typeface="Times New Roman"/>
                <a:cs typeface="Times New Roman"/>
              </a:rPr>
              <a:t>dài của </a:t>
            </a:r>
            <a:r>
              <a:rPr sz="1200" dirty="0">
                <a:latin typeface="Times New Roman"/>
                <a:cs typeface="Times New Roman"/>
              </a:rPr>
              <a:t>dốc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45" dirty="0" err="1" smtClean="0">
                <a:latin typeface="Times New Roman"/>
                <a:cs typeface="Times New Roman"/>
              </a:rPr>
              <a:t>thể</a:t>
            </a:r>
            <a:r>
              <a:rPr lang="en-US" sz="1200" spc="-45" dirty="0" smtClean="0">
                <a:latin typeface="Times New Roman"/>
                <a:cs typeface="Times New Roman"/>
              </a:rPr>
              <a:t> </a:t>
            </a:r>
            <a:r>
              <a:rPr sz="1200" spc="-45" dirty="0" smtClean="0">
                <a:latin typeface="Times New Roman"/>
                <a:cs typeface="Times New Roman"/>
              </a:rPr>
              <a:t>đ</a:t>
            </a:r>
            <a:r>
              <a:rPr lang="vi-VN" sz="1200" spc="-45" dirty="0" smtClean="0">
                <a:latin typeface="Times New Roman"/>
                <a:cs typeface="Times New Roman"/>
              </a:rPr>
              <a:t>ư</a:t>
            </a:r>
            <a:r>
              <a:rPr sz="1200" spc="-45" dirty="0" err="1" smtClean="0">
                <a:latin typeface="Times New Roman"/>
                <a:cs typeface="Times New Roman"/>
              </a:rPr>
              <a:t>ợc</a:t>
            </a:r>
            <a:r>
              <a:rPr sz="1200" spc="-4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chỉ </a:t>
            </a:r>
            <a:r>
              <a:rPr sz="1200" dirty="0">
                <a:latin typeface="Times New Roman"/>
                <a:cs typeface="Times New Roman"/>
              </a:rPr>
              <a:t>dẫn bằng biển phụ S.501 </a:t>
            </a:r>
            <a:r>
              <a:rPr sz="1200" spc="-5" dirty="0">
                <a:latin typeface="Times New Roman"/>
                <a:cs typeface="Times New Roman"/>
              </a:rPr>
              <a:t>“Phạm </a:t>
            </a:r>
            <a:r>
              <a:rPr sz="1200" spc="-105" dirty="0">
                <a:latin typeface="Times New Roman"/>
                <a:cs typeface="Times New Roman"/>
              </a:rPr>
              <a:t>vi  </a:t>
            </a:r>
            <a:r>
              <a:rPr sz="1200" dirty="0">
                <a:latin typeface="Times New Roman"/>
                <a:cs typeface="Times New Roman"/>
              </a:rPr>
              <a:t>tác dụng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biển”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spc="-5" dirty="0" err="1">
                <a:latin typeface="Times New Roman"/>
                <a:cs typeface="Times New Roman"/>
              </a:rPr>
              <a:t>bên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d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ới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chính.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dirty="0" err="1">
                <a:latin typeface="Times New Roman"/>
                <a:cs typeface="Times New Roman"/>
              </a:rPr>
              <a:t>các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ph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ơng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tiện </a:t>
            </a:r>
            <a:r>
              <a:rPr sz="1200" spc="-5" dirty="0" err="1">
                <a:latin typeface="Times New Roman"/>
                <a:cs typeface="Times New Roman"/>
              </a:rPr>
              <a:t>phải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lựa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chọn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thức chạy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(về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phù hợp, </a:t>
            </a:r>
            <a:r>
              <a:rPr sz="1200" spc="-5" dirty="0">
                <a:latin typeface="Times New Roman"/>
                <a:cs typeface="Times New Roman"/>
              </a:rPr>
              <a:t>kết </a:t>
            </a:r>
            <a:r>
              <a:rPr sz="1200" dirty="0">
                <a:latin typeface="Times New Roman"/>
                <a:cs typeface="Times New Roman"/>
              </a:rPr>
              <a:t>hợp với </a:t>
            </a:r>
            <a:r>
              <a:rPr sz="1200" spc="-5" dirty="0">
                <a:latin typeface="Times New Roman"/>
                <a:cs typeface="Times New Roman"/>
              </a:rPr>
              <a:t>phanh </a:t>
            </a:r>
            <a:r>
              <a:rPr sz="1200" dirty="0">
                <a:latin typeface="Times New Roman"/>
                <a:cs typeface="Times New Roman"/>
              </a:rPr>
              <a:t>bằng động </a:t>
            </a:r>
            <a:r>
              <a:rPr sz="1200" spc="-5" dirty="0">
                <a:latin typeface="Times New Roman"/>
                <a:cs typeface="Times New Roman"/>
              </a:rPr>
              <a:t>cơ </a:t>
            </a:r>
            <a:r>
              <a:rPr sz="1200" dirty="0">
                <a:latin typeface="Times New Roman"/>
                <a:cs typeface="Times New Roman"/>
              </a:rPr>
              <a:t>để hãm, </a:t>
            </a:r>
            <a:r>
              <a:rPr sz="1200" spc="-5" dirty="0">
                <a:latin typeface="Times New Roman"/>
                <a:cs typeface="Times New Roman"/>
              </a:rPr>
              <a:t>hạn chế </a:t>
            </a:r>
            <a:r>
              <a:rPr sz="1200" spc="-95" dirty="0">
                <a:latin typeface="Times New Roman"/>
                <a:cs typeface="Times New Roman"/>
              </a:rPr>
              <a:t>sử  </a:t>
            </a:r>
            <a:r>
              <a:rPr sz="1200" dirty="0">
                <a:latin typeface="Times New Roman"/>
                <a:cs typeface="Times New Roman"/>
              </a:rPr>
              <a:t>dụng phanh </a:t>
            </a:r>
            <a:r>
              <a:rPr sz="1200" spc="-5" dirty="0">
                <a:latin typeface="Times New Roman"/>
                <a:cs typeface="Times New Roman"/>
              </a:rPr>
              <a:t>chính </a:t>
            </a:r>
            <a:r>
              <a:rPr sz="1200" dirty="0">
                <a:latin typeface="Times New Roman"/>
                <a:cs typeface="Times New Roman"/>
              </a:rPr>
              <a:t>trong một thời </a:t>
            </a:r>
            <a:r>
              <a:rPr sz="1200" spc="-5" dirty="0">
                <a:latin typeface="Times New Roman"/>
                <a:cs typeface="Times New Roman"/>
              </a:rPr>
              <a:t>gian </a:t>
            </a:r>
            <a:r>
              <a:rPr sz="1200" dirty="0">
                <a:latin typeface="Times New Roman"/>
                <a:cs typeface="Times New Roman"/>
              </a:rPr>
              <a:t>dài)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phù hợp để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xuống dốc một </a:t>
            </a:r>
            <a:r>
              <a:rPr sz="1200" spc="-5" dirty="0">
                <a:latin typeface="Times New Roman"/>
                <a:cs typeface="Times New Roman"/>
              </a:rPr>
              <a:t>cách </a:t>
            </a:r>
            <a:r>
              <a:rPr sz="1200" dirty="0">
                <a:latin typeface="Times New Roman"/>
                <a:cs typeface="Times New Roman"/>
              </a:rPr>
              <a:t>thuận  lợi, an</a:t>
            </a:r>
            <a:r>
              <a:rPr sz="1200" spc="-5" dirty="0">
                <a:latin typeface="Times New Roman"/>
                <a:cs typeface="Times New Roman"/>
              </a:rPr>
              <a:t> toàn.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47952" y="7186421"/>
            <a:ext cx="5607050" cy="1675459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865"/>
              </a:spcBef>
            </a:pPr>
            <a:r>
              <a:rPr sz="1200" dirty="0">
                <a:latin typeface="Times New Roman"/>
                <a:cs typeface="Times New Roman"/>
              </a:rPr>
              <a:t>W.219</a:t>
            </a:r>
          </a:p>
          <a:p>
            <a:pPr marL="469265" algn="just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W.220 “Dốc lên nguy</a:t>
            </a:r>
            <a:r>
              <a:rPr sz="1200" b="1" i="1" spc="-2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hiểm”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000"/>
              </a:lnSpc>
              <a:spcBef>
                <a:spcPts val="590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sắp đến chỗ </a:t>
            </a:r>
            <a:r>
              <a:rPr sz="1200" dirty="0">
                <a:latin typeface="Times New Roman"/>
                <a:cs typeface="Times New Roman"/>
              </a:rPr>
              <a:t>dốc lên </a:t>
            </a:r>
            <a:r>
              <a:rPr sz="1200" spc="-5" dirty="0">
                <a:latin typeface="Times New Roman"/>
                <a:cs typeface="Times New Roman"/>
              </a:rPr>
              <a:t>nguy </a:t>
            </a:r>
            <a:r>
              <a:rPr sz="1200" dirty="0">
                <a:latin typeface="Times New Roman"/>
                <a:cs typeface="Times New Roman"/>
              </a:rPr>
              <a:t>hiểm. </a:t>
            </a:r>
            <a:r>
              <a:rPr sz="1200" spc="-5" dirty="0">
                <a:latin typeface="Times New Roman"/>
                <a:cs typeface="Times New Roman"/>
              </a:rPr>
              <a:t>Trị số ghi </a:t>
            </a:r>
            <a:r>
              <a:rPr sz="1200" dirty="0">
                <a:latin typeface="Times New Roman"/>
                <a:cs typeface="Times New Roman"/>
              </a:rPr>
              <a:t>trong biển </a:t>
            </a:r>
            <a:r>
              <a:rPr sz="1200" spc="-5" dirty="0">
                <a:latin typeface="Times New Roman"/>
                <a:cs typeface="Times New Roman"/>
              </a:rPr>
              <a:t>chỉ </a:t>
            </a:r>
            <a:r>
              <a:rPr sz="1200" dirty="0">
                <a:latin typeface="Times New Roman"/>
                <a:cs typeface="Times New Roman"/>
              </a:rPr>
              <a:t>độ dốc thực  tế tính </a:t>
            </a:r>
            <a:r>
              <a:rPr sz="1200" spc="-5" dirty="0">
                <a:latin typeface="Times New Roman"/>
                <a:cs typeface="Times New Roman"/>
              </a:rPr>
              <a:t>bằng %. </a:t>
            </a:r>
            <a:r>
              <a:rPr sz="1200" dirty="0">
                <a:latin typeface="Times New Roman"/>
                <a:cs typeface="Times New Roman"/>
              </a:rPr>
              <a:t>Chiều </a:t>
            </a:r>
            <a:r>
              <a:rPr sz="1200" spc="-5" dirty="0">
                <a:latin typeface="Times New Roman"/>
                <a:cs typeface="Times New Roman"/>
              </a:rPr>
              <a:t>dài của </a:t>
            </a:r>
            <a:r>
              <a:rPr sz="1200" dirty="0">
                <a:latin typeface="Times New Roman"/>
                <a:cs typeface="Times New Roman"/>
              </a:rPr>
              <a:t>dốc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45" dirty="0" err="1" smtClean="0">
                <a:latin typeface="Times New Roman"/>
                <a:cs typeface="Times New Roman"/>
              </a:rPr>
              <a:t>thể</a:t>
            </a:r>
            <a:r>
              <a:rPr lang="en-US" sz="1200" spc="-45" dirty="0" smtClean="0">
                <a:latin typeface="Times New Roman"/>
                <a:cs typeface="Times New Roman"/>
              </a:rPr>
              <a:t> </a:t>
            </a:r>
            <a:r>
              <a:rPr sz="1200" spc="-45" dirty="0" smtClean="0">
                <a:latin typeface="Times New Roman"/>
                <a:cs typeface="Times New Roman"/>
              </a:rPr>
              <a:t>đ</a:t>
            </a:r>
            <a:r>
              <a:rPr lang="vi-VN" sz="1200" spc="-45" dirty="0" smtClean="0">
                <a:latin typeface="Times New Roman"/>
                <a:cs typeface="Times New Roman"/>
              </a:rPr>
              <a:t>ư</a:t>
            </a:r>
            <a:r>
              <a:rPr sz="1200" spc="-45" dirty="0" err="1" smtClean="0">
                <a:latin typeface="Times New Roman"/>
                <a:cs typeface="Times New Roman"/>
              </a:rPr>
              <a:t>ợc</a:t>
            </a:r>
            <a:r>
              <a:rPr sz="1200" spc="-4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chỉ </a:t>
            </a:r>
            <a:r>
              <a:rPr sz="1200" spc="-5" dirty="0">
                <a:latin typeface="Times New Roman"/>
                <a:cs typeface="Times New Roman"/>
              </a:rPr>
              <a:t>dẫn bằng </a:t>
            </a:r>
            <a:r>
              <a:rPr sz="1200" dirty="0">
                <a:latin typeface="Times New Roman"/>
                <a:cs typeface="Times New Roman"/>
              </a:rPr>
              <a:t>biển phụ S.501 </a:t>
            </a:r>
            <a:r>
              <a:rPr sz="1200" spc="-5" dirty="0">
                <a:latin typeface="Times New Roman"/>
                <a:cs typeface="Times New Roman"/>
              </a:rPr>
              <a:t>“Phạm </a:t>
            </a:r>
            <a:r>
              <a:rPr sz="1200" dirty="0">
                <a:latin typeface="Times New Roman"/>
                <a:cs typeface="Times New Roman"/>
              </a:rPr>
              <a:t>vi </a:t>
            </a:r>
            <a:r>
              <a:rPr sz="1200" spc="-65" dirty="0">
                <a:latin typeface="Times New Roman"/>
                <a:cs typeface="Times New Roman"/>
              </a:rPr>
              <a:t>tác  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biển”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spc="-5" dirty="0" err="1">
                <a:latin typeface="Times New Roman"/>
                <a:cs typeface="Times New Roman"/>
              </a:rPr>
              <a:t>bên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d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ới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chính.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lái </a:t>
            </a:r>
            <a:r>
              <a:rPr sz="1200" spc="-5" dirty="0" err="1">
                <a:latin typeface="Times New Roman"/>
                <a:cs typeface="Times New Roman"/>
              </a:rPr>
              <a:t>các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phải </a:t>
            </a:r>
            <a:r>
              <a:rPr sz="1200" dirty="0" err="1">
                <a:latin typeface="Times New Roman"/>
                <a:cs typeface="Times New Roman"/>
              </a:rPr>
              <a:t>lựa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chọn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phương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thức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chạy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(về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phù hợp, đủ lực kéo)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phù hợp để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lên dốc </a:t>
            </a:r>
            <a:r>
              <a:rPr sz="1200" spc="-5" dirty="0">
                <a:latin typeface="Times New Roman"/>
                <a:cs typeface="Times New Roman"/>
              </a:rPr>
              <a:t>một cách </a:t>
            </a:r>
            <a:r>
              <a:rPr sz="1200" dirty="0">
                <a:latin typeface="Times New Roman"/>
                <a:cs typeface="Times New Roman"/>
              </a:rPr>
              <a:t>thuận lợi, </a:t>
            </a:r>
            <a:r>
              <a:rPr sz="1200" spc="-5" dirty="0">
                <a:latin typeface="Times New Roman"/>
                <a:cs typeface="Times New Roman"/>
              </a:rPr>
              <a:t>an  </a:t>
            </a:r>
            <a:r>
              <a:rPr sz="1200" dirty="0">
                <a:latin typeface="Times New Roman"/>
                <a:cs typeface="Times New Roman"/>
              </a:rPr>
              <a:t>toàn.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467480" y="9695179"/>
            <a:ext cx="635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764915" y="1379727"/>
            <a:ext cx="1038225" cy="914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536315" y="3432047"/>
            <a:ext cx="1038225" cy="9136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536315" y="6289547"/>
            <a:ext cx="1038225" cy="9138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574415" y="8948927"/>
            <a:ext cx="1038225" cy="91394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70</a:t>
            </a:fld>
            <a:endParaRPr spc="-35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776985"/>
            <a:ext cx="5607685" cy="229997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65"/>
              </a:spcBef>
            </a:pPr>
            <a:r>
              <a:rPr sz="1200" dirty="0">
                <a:latin typeface="Times New Roman"/>
                <a:cs typeface="Times New Roman"/>
              </a:rPr>
              <a:t>W.220</a:t>
            </a:r>
          </a:p>
          <a:p>
            <a:pPr marL="469265" algn="just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W.221 </a:t>
            </a:r>
            <a:r>
              <a:rPr sz="1200" b="1" i="1" spc="-5" dirty="0">
                <a:latin typeface="Times New Roman"/>
                <a:cs typeface="Times New Roman"/>
              </a:rPr>
              <a:t>(a, </a:t>
            </a:r>
            <a:r>
              <a:rPr sz="1200" b="1" i="1" dirty="0">
                <a:latin typeface="Times New Roman"/>
                <a:cs typeface="Times New Roman"/>
              </a:rPr>
              <a:t>b) “Đường không </a:t>
            </a:r>
            <a:r>
              <a:rPr sz="1200" b="1" i="1" spc="-5" dirty="0">
                <a:latin typeface="Times New Roman"/>
                <a:cs typeface="Times New Roman"/>
              </a:rPr>
              <a:t>bằng phẳng”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720"/>
              </a:spcBef>
            </a:pPr>
            <a:r>
              <a:rPr sz="1200" i="1" dirty="0">
                <a:latin typeface="Times New Roman"/>
                <a:cs typeface="Times New Roman"/>
              </a:rPr>
              <a:t>Biển </a:t>
            </a:r>
            <a:r>
              <a:rPr sz="1200" i="1" spc="-5" dirty="0">
                <a:latin typeface="Times New Roman"/>
                <a:cs typeface="Times New Roman"/>
              </a:rPr>
              <a:t>số </a:t>
            </a:r>
            <a:r>
              <a:rPr sz="1200" i="1" dirty="0">
                <a:latin typeface="Times New Roman"/>
                <a:cs typeface="Times New Roman"/>
              </a:rPr>
              <a:t>221a </a:t>
            </a:r>
            <a:r>
              <a:rPr sz="1200" i="1" spc="-5" dirty="0">
                <a:latin typeface="Times New Roman"/>
                <a:cs typeface="Times New Roman"/>
              </a:rPr>
              <a:t>“Đường </a:t>
            </a:r>
            <a:r>
              <a:rPr sz="1200" i="1" dirty="0">
                <a:latin typeface="Times New Roman"/>
                <a:cs typeface="Times New Roman"/>
              </a:rPr>
              <a:t>ổ gà, </a:t>
            </a:r>
            <a:r>
              <a:rPr sz="1200" i="1" spc="-5" dirty="0">
                <a:latin typeface="Times New Roman"/>
                <a:cs typeface="Times New Roman"/>
              </a:rPr>
              <a:t>sống</a:t>
            </a:r>
            <a:r>
              <a:rPr sz="1200" i="1" spc="-15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trâu”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00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sắp </a:t>
            </a:r>
            <a:r>
              <a:rPr sz="1200" dirty="0">
                <a:latin typeface="Times New Roman"/>
                <a:cs typeface="Times New Roman"/>
              </a:rPr>
              <a:t>đến </a:t>
            </a:r>
            <a:r>
              <a:rPr sz="1200" dirty="0" err="1">
                <a:latin typeface="Times New Roman"/>
                <a:cs typeface="Times New Roman"/>
              </a:rPr>
              <a:t>đoạn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 err="1">
                <a:latin typeface="Times New Roman"/>
                <a:cs typeface="Times New Roman"/>
              </a:rPr>
              <a:t>mặt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không bằng </a:t>
            </a:r>
            <a:r>
              <a:rPr sz="1200" spc="-5" dirty="0">
                <a:latin typeface="Times New Roman"/>
                <a:cs typeface="Times New Roman"/>
              </a:rPr>
              <a:t>phẳng, </a:t>
            </a:r>
            <a:r>
              <a:rPr sz="1200" dirty="0">
                <a:latin typeface="Times New Roman"/>
                <a:cs typeface="Times New Roman"/>
              </a:rPr>
              <a:t>lồi lõm, </a:t>
            </a:r>
            <a:r>
              <a:rPr sz="1200" spc="-114" dirty="0">
                <a:latin typeface="Times New Roman"/>
                <a:cs typeface="Times New Roman"/>
              </a:rPr>
              <a:t>sống  </a:t>
            </a:r>
            <a:r>
              <a:rPr sz="1200" spc="-5" dirty="0">
                <a:latin typeface="Times New Roman"/>
                <a:cs typeface="Times New Roman"/>
              </a:rPr>
              <a:t>trâu </a:t>
            </a:r>
            <a:r>
              <a:rPr sz="1200" dirty="0">
                <a:latin typeface="Times New Roman"/>
                <a:cs typeface="Times New Roman"/>
              </a:rPr>
              <a:t>... </a:t>
            </a: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cần </a:t>
            </a:r>
            <a:r>
              <a:rPr sz="1200" spc="5" dirty="0">
                <a:latin typeface="Times New Roman"/>
                <a:cs typeface="Times New Roman"/>
              </a:rPr>
              <a:t>chạy </a:t>
            </a:r>
            <a:r>
              <a:rPr sz="1200" dirty="0">
                <a:latin typeface="Times New Roman"/>
                <a:cs typeface="Times New Roman"/>
              </a:rPr>
              <a:t>với tốc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thấp.</a:t>
            </a:r>
          </a:p>
          <a:p>
            <a:pPr marL="469265" algn="just">
              <a:lnSpc>
                <a:spcPct val="100000"/>
              </a:lnSpc>
              <a:spcBef>
                <a:spcPts val="745"/>
              </a:spcBef>
            </a:pPr>
            <a:r>
              <a:rPr sz="1200" i="1" dirty="0">
                <a:latin typeface="Times New Roman"/>
                <a:cs typeface="Times New Roman"/>
              </a:rPr>
              <a:t>Biển </a:t>
            </a:r>
            <a:r>
              <a:rPr sz="1200" i="1" spc="-5" dirty="0">
                <a:latin typeface="Times New Roman"/>
                <a:cs typeface="Times New Roman"/>
              </a:rPr>
              <a:t>số </a:t>
            </a:r>
            <a:r>
              <a:rPr sz="1200" i="1" dirty="0">
                <a:latin typeface="Times New Roman"/>
                <a:cs typeface="Times New Roman"/>
              </a:rPr>
              <a:t>221b </a:t>
            </a:r>
            <a:r>
              <a:rPr sz="1200" i="1" spc="-5" dirty="0">
                <a:latin typeface="Times New Roman"/>
                <a:cs typeface="Times New Roman"/>
              </a:rPr>
              <a:t>“Đường có sóng mấp mô </a:t>
            </a:r>
            <a:r>
              <a:rPr sz="1200" i="1" dirty="0">
                <a:latin typeface="Times New Roman"/>
                <a:cs typeface="Times New Roman"/>
              </a:rPr>
              <a:t>nhân tạo”.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500"/>
              </a:lnSpc>
              <a:spcBef>
                <a:spcPts val="595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sắp đến </a:t>
            </a:r>
            <a:r>
              <a:rPr sz="1200" dirty="0" err="1">
                <a:latin typeface="Times New Roman"/>
                <a:cs typeface="Times New Roman"/>
              </a:rPr>
              <a:t>đoạn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spc="-10" dirty="0">
                <a:latin typeface="Times New Roman"/>
                <a:cs typeface="Times New Roman"/>
              </a:rPr>
              <a:t>gờ </a:t>
            </a:r>
            <a:r>
              <a:rPr sz="1200" spc="-5" dirty="0">
                <a:latin typeface="Times New Roman"/>
                <a:cs typeface="Times New Roman"/>
              </a:rPr>
              <a:t>giảm </a:t>
            </a:r>
            <a:r>
              <a:rPr sz="1200" dirty="0">
                <a:latin typeface="Times New Roman"/>
                <a:cs typeface="Times New Roman"/>
              </a:rPr>
              <a:t>tốc để </a:t>
            </a:r>
            <a:r>
              <a:rPr sz="1200" spc="-5" dirty="0">
                <a:latin typeface="Times New Roman"/>
                <a:cs typeface="Times New Roman"/>
              </a:rPr>
              <a:t>cảnh </a:t>
            </a:r>
            <a:r>
              <a:rPr sz="1200" dirty="0">
                <a:latin typeface="Times New Roman"/>
                <a:cs typeface="Times New Roman"/>
              </a:rPr>
              <a:t>báo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 err="1">
                <a:latin typeface="Times New Roman"/>
                <a:cs typeface="Times New Roman"/>
              </a:rPr>
              <a:t>chậm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130" dirty="0">
                <a:latin typeface="Times New Roman"/>
                <a:cs typeface="Times New Roman"/>
              </a:rPr>
              <a:t>khi  </a:t>
            </a:r>
            <a:r>
              <a:rPr sz="1200" dirty="0">
                <a:latin typeface="Times New Roman"/>
                <a:cs typeface="Times New Roman"/>
              </a:rPr>
              <a:t>đi qua những điểm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spc="-10" dirty="0">
                <a:latin typeface="Times New Roman"/>
                <a:cs typeface="Times New Roman"/>
              </a:rPr>
              <a:t>gờ </a:t>
            </a:r>
            <a:r>
              <a:rPr sz="1200" spc="-5" dirty="0">
                <a:latin typeface="Times New Roman"/>
                <a:cs typeface="Times New Roman"/>
              </a:rPr>
              <a:t>giảm </a:t>
            </a:r>
            <a:r>
              <a:rPr sz="1200" dirty="0">
                <a:latin typeface="Times New Roman"/>
                <a:cs typeface="Times New Roman"/>
              </a:rPr>
              <a:t>tốc </a:t>
            </a:r>
            <a:r>
              <a:rPr sz="1200" dirty="0" err="1">
                <a:latin typeface="Times New Roman"/>
                <a:cs typeface="Times New Roman"/>
              </a:rPr>
              <a:t>phía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tr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hoặc những vị trí </a:t>
            </a:r>
            <a:r>
              <a:rPr sz="1200" spc="-5" dirty="0">
                <a:latin typeface="Times New Roman"/>
                <a:cs typeface="Times New Roman"/>
              </a:rPr>
              <a:t>tiếp giáp </a:t>
            </a:r>
            <a:r>
              <a:rPr sz="1200" dirty="0">
                <a:latin typeface="Times New Roman"/>
                <a:cs typeface="Times New Roman"/>
              </a:rPr>
              <a:t>với </a:t>
            </a:r>
            <a:r>
              <a:rPr sz="1200" spc="-5" dirty="0">
                <a:latin typeface="Times New Roman"/>
                <a:cs typeface="Times New Roman"/>
              </a:rPr>
              <a:t>đầu </a:t>
            </a:r>
            <a:r>
              <a:rPr sz="1200" spc="5" dirty="0">
                <a:latin typeface="Times New Roman"/>
                <a:cs typeface="Times New Roman"/>
              </a:rPr>
              <a:t>cầu, </a:t>
            </a:r>
            <a:r>
              <a:rPr sz="1200" spc="-50" dirty="0">
                <a:latin typeface="Times New Roman"/>
                <a:cs typeface="Times New Roman"/>
              </a:rPr>
              <a:t>công  </a:t>
            </a:r>
            <a:r>
              <a:rPr sz="1200" dirty="0">
                <a:latin typeface="Times New Roman"/>
                <a:cs typeface="Times New Roman"/>
              </a:rPr>
              <a:t>bị lún,</a:t>
            </a:r>
            <a:r>
              <a:rPr sz="1200" spc="-5" dirty="0">
                <a:latin typeface="Times New Roman"/>
                <a:cs typeface="Times New Roman"/>
              </a:rPr>
              <a:t> võng.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05101" y="4064634"/>
            <a:ext cx="2043430" cy="58674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R="168275" algn="r">
              <a:lnSpc>
                <a:spcPct val="100000"/>
              </a:lnSpc>
              <a:spcBef>
                <a:spcPts val="865"/>
              </a:spcBef>
            </a:pPr>
            <a:r>
              <a:rPr sz="1200" spc="5" dirty="0">
                <a:latin typeface="Times New Roman"/>
                <a:cs typeface="Times New Roman"/>
              </a:rPr>
              <a:t>W</a:t>
            </a:r>
            <a:r>
              <a:rPr sz="1200" dirty="0">
                <a:latin typeface="Times New Roman"/>
                <a:cs typeface="Times New Roman"/>
              </a:rPr>
              <a:t>.221a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W.222a </a:t>
            </a:r>
            <a:r>
              <a:rPr sz="1200" b="1" i="1" spc="-5" dirty="0">
                <a:latin typeface="Times New Roman"/>
                <a:cs typeface="Times New Roman"/>
              </a:rPr>
              <a:t>“Đường</a:t>
            </a:r>
            <a:r>
              <a:rPr sz="1200" b="1" i="1" spc="-6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trơn”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73321" y="4162170"/>
            <a:ext cx="5499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W.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221b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47952" y="4699888"/>
            <a:ext cx="5607685" cy="629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6565" algn="just">
              <a:lnSpc>
                <a:spcPct val="1101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sắp đến </a:t>
            </a:r>
            <a:r>
              <a:rPr sz="1200" dirty="0" err="1">
                <a:latin typeface="Times New Roman"/>
                <a:cs typeface="Times New Roman"/>
              </a:rPr>
              <a:t>đoạn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thể </a:t>
            </a:r>
            <a:r>
              <a:rPr sz="1200" spc="5" dirty="0">
                <a:latin typeface="Times New Roman"/>
                <a:cs typeface="Times New Roman"/>
              </a:rPr>
              <a:t>xảy </a:t>
            </a:r>
            <a:r>
              <a:rPr sz="1200" dirty="0">
                <a:latin typeface="Times New Roman"/>
                <a:cs typeface="Times New Roman"/>
              </a:rPr>
              <a:t>ra </a:t>
            </a:r>
            <a:r>
              <a:rPr sz="1200" dirty="0" err="1">
                <a:latin typeface="Times New Roman"/>
                <a:cs typeface="Times New Roman"/>
              </a:rPr>
              <a:t>trơn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ợt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đặc </a:t>
            </a:r>
            <a:r>
              <a:rPr sz="1200" dirty="0">
                <a:latin typeface="Times New Roman"/>
                <a:cs typeface="Times New Roman"/>
              </a:rPr>
              <a:t>biệt là </a:t>
            </a:r>
            <a:r>
              <a:rPr sz="1200" spc="-5" dirty="0" err="1">
                <a:latin typeface="Times New Roman"/>
                <a:cs typeface="Times New Roman"/>
              </a:rPr>
              <a:t>khi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thời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tiết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xấu</a:t>
            </a:r>
            <a:r>
              <a:rPr sz="1200" dirty="0">
                <a:latin typeface="Times New Roman"/>
                <a:cs typeface="Times New Roman"/>
              </a:rPr>
              <a:t>, </a:t>
            </a:r>
            <a:r>
              <a:rPr sz="1200" spc="-105" dirty="0" smtClean="0">
                <a:latin typeface="Times New Roman"/>
                <a:cs typeface="Times New Roman"/>
              </a:rPr>
              <a:t>m</a:t>
            </a:r>
            <a:r>
              <a:rPr lang="vi-VN" sz="1200" spc="-105" dirty="0" smtClean="0">
                <a:latin typeface="Times New Roman"/>
                <a:cs typeface="Times New Roman"/>
              </a:rPr>
              <a:t>ư</a:t>
            </a:r>
            <a:r>
              <a:rPr sz="1200" spc="-105" dirty="0" smtClean="0">
                <a:latin typeface="Times New Roman"/>
                <a:cs typeface="Times New Roman"/>
              </a:rPr>
              <a:t>a </a:t>
            </a:r>
            <a:r>
              <a:rPr sz="1200" dirty="0">
                <a:latin typeface="Times New Roman"/>
                <a:cs typeface="Times New Roman"/>
              </a:rPr>
              <a:t>phùn. </a:t>
            </a:r>
            <a:r>
              <a:rPr sz="1200" spc="-1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cần tránh hãm phanh, </a:t>
            </a:r>
            <a:r>
              <a:rPr sz="1200" dirty="0">
                <a:latin typeface="Times New Roman"/>
                <a:cs typeface="Times New Roman"/>
              </a:rPr>
              <a:t>tăng </a:t>
            </a:r>
            <a:r>
              <a:rPr sz="1200" spc="-10" dirty="0">
                <a:latin typeface="Times New Roman"/>
                <a:cs typeface="Times New Roman"/>
              </a:rPr>
              <a:t>ga, </a:t>
            </a:r>
            <a:r>
              <a:rPr sz="1200" dirty="0">
                <a:latin typeface="Times New Roman"/>
                <a:cs typeface="Times New Roman"/>
              </a:rPr>
              <a:t>sang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đột </a:t>
            </a:r>
            <a:r>
              <a:rPr sz="1200" spc="-5" dirty="0">
                <a:latin typeface="Times New Roman"/>
                <a:cs typeface="Times New Roman"/>
              </a:rPr>
              <a:t>ngột </a:t>
            </a:r>
            <a:r>
              <a:rPr sz="1200" dirty="0">
                <a:latin typeface="Times New Roman"/>
                <a:cs typeface="Times New Roman"/>
              </a:rPr>
              <a:t>hoặc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0" dirty="0">
                <a:latin typeface="Times New Roman"/>
                <a:cs typeface="Times New Roman"/>
              </a:rPr>
              <a:t>chạy  </a:t>
            </a:r>
            <a:r>
              <a:rPr sz="1200" dirty="0">
                <a:latin typeface="Times New Roman"/>
                <a:cs typeface="Times New Roman"/>
              </a:rPr>
              <a:t>với tốc độ</a:t>
            </a:r>
            <a:r>
              <a:rPr sz="1200" spc="-5" dirty="0">
                <a:latin typeface="Times New Roman"/>
                <a:cs typeface="Times New Roman"/>
              </a:rPr>
              <a:t> cao.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47952" y="6595871"/>
            <a:ext cx="5606415" cy="1064260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869"/>
              </a:spcBef>
            </a:pPr>
            <a:r>
              <a:rPr sz="1200" dirty="0">
                <a:latin typeface="Times New Roman"/>
                <a:cs typeface="Times New Roman"/>
              </a:rPr>
              <a:t>W.222a</a:t>
            </a:r>
          </a:p>
          <a:p>
            <a:pPr marL="469265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W.222b </a:t>
            </a:r>
            <a:r>
              <a:rPr sz="1200" b="1" i="1" dirty="0">
                <a:latin typeface="Times New Roman"/>
                <a:cs typeface="Times New Roman"/>
              </a:rPr>
              <a:t>"Lề đường </a:t>
            </a:r>
            <a:r>
              <a:rPr sz="1200" b="1" i="1" spc="-5" dirty="0">
                <a:latin typeface="Times New Roman"/>
                <a:cs typeface="Times New Roman"/>
              </a:rPr>
              <a:t>nguy</a:t>
            </a:r>
            <a:r>
              <a:rPr sz="1200" b="1" i="1" spc="-8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hiểm"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800"/>
              </a:lnSpc>
              <a:spcBef>
                <a:spcPts val="565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những nơi </a:t>
            </a:r>
            <a:r>
              <a:rPr sz="1200" dirty="0" err="1">
                <a:latin typeface="Times New Roman"/>
                <a:cs typeface="Times New Roman"/>
              </a:rPr>
              <a:t>lề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không ổn định, khi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>
                <a:latin typeface="Times New Roman"/>
                <a:cs typeface="Times New Roman"/>
              </a:rPr>
              <a:t>vào </a:t>
            </a:r>
            <a:r>
              <a:rPr sz="1200" dirty="0">
                <a:latin typeface="Times New Roman"/>
                <a:cs typeface="Times New Roman"/>
              </a:rPr>
              <a:t>dễ gây văng đất đá </a:t>
            </a:r>
            <a:r>
              <a:rPr sz="1200" spc="-60" dirty="0">
                <a:latin typeface="Times New Roman"/>
                <a:cs typeface="Times New Roman"/>
              </a:rPr>
              <a:t>hoặc  </a:t>
            </a:r>
            <a:r>
              <a:rPr sz="1200" spc="-5" dirty="0">
                <a:latin typeface="Times New Roman"/>
                <a:cs typeface="Times New Roman"/>
              </a:rPr>
              <a:t>bánh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quay tại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chỗ.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47952" y="8783827"/>
            <a:ext cx="5604510" cy="1064895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459740" algn="ctr">
              <a:lnSpc>
                <a:spcPct val="100000"/>
              </a:lnSpc>
              <a:spcBef>
                <a:spcPts val="880"/>
              </a:spcBef>
            </a:pPr>
            <a:r>
              <a:rPr sz="1200" dirty="0">
                <a:latin typeface="Times New Roman"/>
                <a:cs typeface="Times New Roman"/>
              </a:rPr>
              <a:t>W.222b</a:t>
            </a:r>
          </a:p>
          <a:p>
            <a:pPr marL="469265">
              <a:lnSpc>
                <a:spcPct val="100000"/>
              </a:lnSpc>
              <a:spcBef>
                <a:spcPts val="78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223 </a:t>
            </a:r>
            <a:r>
              <a:rPr sz="1200" b="1" i="1" spc="-5" dirty="0">
                <a:latin typeface="Times New Roman"/>
                <a:cs typeface="Times New Roman"/>
              </a:rPr>
              <a:t>(a, </a:t>
            </a:r>
            <a:r>
              <a:rPr sz="1200" b="1" i="1" dirty="0">
                <a:latin typeface="Times New Roman"/>
                <a:cs typeface="Times New Roman"/>
              </a:rPr>
              <a:t>b) </a:t>
            </a:r>
            <a:r>
              <a:rPr sz="1200" b="1" i="1" spc="-5" dirty="0">
                <a:latin typeface="Times New Roman"/>
                <a:cs typeface="Times New Roman"/>
              </a:rPr>
              <a:t>“Vách </a:t>
            </a:r>
            <a:r>
              <a:rPr sz="1200" b="1" i="1" dirty="0">
                <a:latin typeface="Times New Roman"/>
                <a:cs typeface="Times New Roman"/>
              </a:rPr>
              <a:t>núi nguy</a:t>
            </a:r>
            <a:r>
              <a:rPr sz="1200" b="1" i="1" spc="-2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hiểm”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0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sắp đến </a:t>
            </a:r>
            <a:r>
              <a:rPr sz="1200" dirty="0" err="1">
                <a:latin typeface="Times New Roman"/>
                <a:cs typeface="Times New Roman"/>
              </a:rPr>
              <a:t>đoạn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>
                <a:latin typeface="Times New Roman"/>
                <a:cs typeface="Times New Roman"/>
              </a:rPr>
              <a:t>sát vách </a:t>
            </a:r>
            <a:r>
              <a:rPr sz="1200" dirty="0">
                <a:latin typeface="Times New Roman"/>
                <a:cs typeface="Times New Roman"/>
              </a:rPr>
              <a:t>núi vừa </a:t>
            </a:r>
            <a:r>
              <a:rPr sz="1200" spc="-5" dirty="0">
                <a:latin typeface="Times New Roman"/>
                <a:cs typeface="Times New Roman"/>
              </a:rPr>
              <a:t>hẹp </a:t>
            </a:r>
            <a:r>
              <a:rPr sz="1200" dirty="0">
                <a:latin typeface="Times New Roman"/>
                <a:cs typeface="Times New Roman"/>
              </a:rPr>
              <a:t>vừa hạn chế tầm </a:t>
            </a:r>
            <a:r>
              <a:rPr sz="1200" spc="-45" dirty="0">
                <a:latin typeface="Times New Roman"/>
                <a:cs typeface="Times New Roman"/>
              </a:rPr>
              <a:t>nhìn,  </a:t>
            </a:r>
            <a:r>
              <a:rPr sz="1200" dirty="0">
                <a:latin typeface="Times New Roman"/>
                <a:cs typeface="Times New Roman"/>
              </a:rPr>
              <a:t>nguy hiểm.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tham gia giao </a:t>
            </a:r>
            <a:r>
              <a:rPr sz="1200" dirty="0">
                <a:latin typeface="Times New Roman"/>
                <a:cs typeface="Times New Roman"/>
              </a:rPr>
              <a:t>thông phải </a:t>
            </a:r>
            <a:r>
              <a:rPr sz="1200" spc="-5" dirty="0">
                <a:latin typeface="Times New Roman"/>
                <a:cs typeface="Times New Roman"/>
              </a:rPr>
              <a:t>cẩn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thận.</a:t>
            </a:r>
          </a:p>
        </p:txBody>
      </p:sp>
      <p:sp>
        <p:nvSpPr>
          <p:cNvPr id="8" name="object 8"/>
          <p:cNvSpPr/>
          <p:nvPr/>
        </p:nvSpPr>
        <p:spPr>
          <a:xfrm>
            <a:off x="2793364" y="3171443"/>
            <a:ext cx="1038225" cy="9143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279265" y="3171443"/>
            <a:ext cx="1038225" cy="914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536315" y="5702807"/>
            <a:ext cx="1038225" cy="9138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698240" y="7754111"/>
            <a:ext cx="1181100" cy="10474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71</a:t>
            </a:fld>
            <a:endParaRPr spc="-35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05101" y="2072386"/>
            <a:ext cx="3082290" cy="1141730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200025" algn="ctr">
              <a:lnSpc>
                <a:spcPct val="100000"/>
              </a:lnSpc>
              <a:spcBef>
                <a:spcPts val="855"/>
              </a:spcBef>
            </a:pPr>
            <a:r>
              <a:rPr sz="1200" dirty="0">
                <a:latin typeface="Times New Roman"/>
                <a:cs typeface="Times New Roman"/>
              </a:rPr>
              <a:t>223a</a:t>
            </a:r>
            <a:endParaRPr sz="1200">
              <a:latin typeface="Times New Roman"/>
              <a:cs typeface="Times New Roman"/>
            </a:endParaRPr>
          </a:p>
          <a:p>
            <a:pPr marL="12700" marR="55880" indent="-38100" algn="ctr">
              <a:lnSpc>
                <a:spcPct val="151700"/>
              </a:lnSpc>
              <a:spcBef>
                <a:spcPts val="10"/>
              </a:spcBef>
            </a:pPr>
            <a:r>
              <a:rPr sz="1200" i="1" dirty="0">
                <a:latin typeface="Times New Roman"/>
                <a:cs typeface="Times New Roman"/>
              </a:rPr>
              <a:t>Biển </a:t>
            </a:r>
            <a:r>
              <a:rPr sz="1200" i="1" spc="-5" dirty="0">
                <a:latin typeface="Times New Roman"/>
                <a:cs typeface="Times New Roman"/>
              </a:rPr>
              <a:t>số </a:t>
            </a:r>
            <a:r>
              <a:rPr sz="1200" i="1" dirty="0">
                <a:latin typeface="Times New Roman"/>
                <a:cs typeface="Times New Roman"/>
              </a:rPr>
              <a:t>223a </a:t>
            </a:r>
            <a:r>
              <a:rPr sz="1200" i="1" spc="-5" dirty="0">
                <a:latin typeface="Times New Roman"/>
                <a:cs typeface="Times New Roman"/>
              </a:rPr>
              <a:t>“Vách </a:t>
            </a:r>
            <a:r>
              <a:rPr sz="1200" i="1" dirty="0">
                <a:latin typeface="Times New Roman"/>
                <a:cs typeface="Times New Roman"/>
              </a:rPr>
              <a:t>núi nằm ở </a:t>
            </a:r>
            <a:r>
              <a:rPr sz="1200" i="1" spc="-5" dirty="0">
                <a:latin typeface="Times New Roman"/>
                <a:cs typeface="Times New Roman"/>
              </a:rPr>
              <a:t>bên </a:t>
            </a:r>
            <a:r>
              <a:rPr sz="1200" i="1" dirty="0">
                <a:latin typeface="Times New Roman"/>
                <a:cs typeface="Times New Roman"/>
              </a:rPr>
              <a:t>trái </a:t>
            </a:r>
            <a:r>
              <a:rPr sz="1200" i="1" spc="-5" dirty="0">
                <a:latin typeface="Times New Roman"/>
                <a:cs typeface="Times New Roman"/>
              </a:rPr>
              <a:t>đường”;  </a:t>
            </a:r>
            <a:r>
              <a:rPr sz="1200" i="1" dirty="0">
                <a:latin typeface="Times New Roman"/>
                <a:cs typeface="Times New Roman"/>
              </a:rPr>
              <a:t>Biển </a:t>
            </a:r>
            <a:r>
              <a:rPr sz="1200" i="1" spc="-5" dirty="0">
                <a:latin typeface="Times New Roman"/>
                <a:cs typeface="Times New Roman"/>
              </a:rPr>
              <a:t>số </a:t>
            </a:r>
            <a:r>
              <a:rPr sz="1200" i="1" dirty="0">
                <a:latin typeface="Times New Roman"/>
                <a:cs typeface="Times New Roman"/>
              </a:rPr>
              <a:t>223b </a:t>
            </a:r>
            <a:r>
              <a:rPr sz="1200" i="1" spc="-5" dirty="0">
                <a:latin typeface="Times New Roman"/>
                <a:cs typeface="Times New Roman"/>
              </a:rPr>
              <a:t>“Vách </a:t>
            </a:r>
            <a:r>
              <a:rPr sz="1200" i="1" dirty="0">
                <a:latin typeface="Times New Roman"/>
                <a:cs typeface="Times New Roman"/>
              </a:rPr>
              <a:t>núi nằm ở </a:t>
            </a:r>
            <a:r>
              <a:rPr sz="1200" i="1" spc="-5" dirty="0">
                <a:latin typeface="Times New Roman"/>
                <a:cs typeface="Times New Roman"/>
              </a:rPr>
              <a:t>bên </a:t>
            </a:r>
            <a:r>
              <a:rPr sz="1200" i="1" dirty="0">
                <a:latin typeface="Times New Roman"/>
                <a:cs typeface="Times New Roman"/>
              </a:rPr>
              <a:t>phải</a:t>
            </a:r>
            <a:r>
              <a:rPr sz="1200" i="1" spc="-7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đường”.</a:t>
            </a: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W.224 “Đường người đi bộ </a:t>
            </a:r>
            <a:r>
              <a:rPr sz="1200" b="1" i="1" spc="-5" dirty="0">
                <a:latin typeface="Times New Roman"/>
                <a:cs typeface="Times New Roman"/>
              </a:rPr>
              <a:t>cắt</a:t>
            </a:r>
            <a:r>
              <a:rPr sz="1200" b="1" i="1" spc="-7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ngang”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043678" y="2168397"/>
            <a:ext cx="330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223b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7952" y="3259963"/>
            <a:ext cx="5605780" cy="4228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6565">
              <a:lnSpc>
                <a:spcPct val="1108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sắp đến </a:t>
            </a:r>
            <a:r>
              <a:rPr sz="1200" spc="-5" dirty="0" err="1">
                <a:latin typeface="Times New Roman"/>
                <a:cs typeface="Times New Roman"/>
              </a:rPr>
              <a:t>phần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ngang </a:t>
            </a:r>
            <a:r>
              <a:rPr sz="1200" spc="-5" dirty="0">
                <a:latin typeface="Times New Roman"/>
                <a:cs typeface="Times New Roman"/>
              </a:rPr>
              <a:t>dành </a:t>
            </a:r>
            <a:r>
              <a:rPr sz="1200" dirty="0" err="1">
                <a:latin typeface="Times New Roman"/>
                <a:cs typeface="Times New Roman"/>
              </a:rPr>
              <a:t>cho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bộ. </a:t>
            </a:r>
            <a:r>
              <a:rPr sz="1200" spc="-5" dirty="0">
                <a:latin typeface="Times New Roman"/>
                <a:cs typeface="Times New Roman"/>
              </a:rPr>
              <a:t>Gặp </a:t>
            </a:r>
            <a:r>
              <a:rPr sz="1200" dirty="0" err="1">
                <a:latin typeface="Times New Roman"/>
                <a:cs typeface="Times New Roman"/>
              </a:rPr>
              <a:t>biển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này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các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lái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 err="1">
                <a:latin typeface="Times New Roman"/>
                <a:cs typeface="Times New Roman"/>
              </a:rPr>
              <a:t>phải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nh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47952" y="4679060"/>
            <a:ext cx="5605145" cy="126492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865"/>
              </a:spcBef>
            </a:pPr>
            <a:r>
              <a:rPr sz="1200" dirty="0">
                <a:latin typeface="Times New Roman"/>
                <a:cs typeface="Times New Roman"/>
              </a:rPr>
              <a:t>W.224</a:t>
            </a:r>
          </a:p>
          <a:p>
            <a:pPr marL="469265" algn="just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W.225 “Trẻ</a:t>
            </a:r>
            <a:r>
              <a:rPr sz="1200" b="1" i="1" spc="-5" dirty="0">
                <a:latin typeface="Times New Roman"/>
                <a:cs typeface="Times New Roman"/>
              </a:rPr>
              <a:t> em”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400"/>
              </a:lnSpc>
              <a:spcBef>
                <a:spcPts val="570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>
                <a:latin typeface="Times New Roman"/>
                <a:cs typeface="Times New Roman"/>
              </a:rPr>
              <a:t>báo hiệu </a:t>
            </a:r>
            <a:r>
              <a:rPr sz="1200" spc="-5" dirty="0">
                <a:latin typeface="Times New Roman"/>
                <a:cs typeface="Times New Roman"/>
              </a:rPr>
              <a:t>gần </a:t>
            </a:r>
            <a:r>
              <a:rPr sz="1200" dirty="0">
                <a:latin typeface="Times New Roman"/>
                <a:cs typeface="Times New Roman"/>
              </a:rPr>
              <a:t>đến </a:t>
            </a:r>
            <a:r>
              <a:rPr sz="1200" dirty="0" err="1">
                <a:latin typeface="Times New Roman"/>
                <a:cs typeface="Times New Roman"/>
              </a:rPr>
              <a:t>đoạn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th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trẻ </a:t>
            </a:r>
            <a:r>
              <a:rPr sz="1200" spc="-5" dirty="0">
                <a:latin typeface="Times New Roman"/>
                <a:cs typeface="Times New Roman"/>
              </a:rPr>
              <a:t>em </a:t>
            </a:r>
            <a:r>
              <a:rPr sz="1200" dirty="0">
                <a:latin typeface="Times New Roman"/>
                <a:cs typeface="Times New Roman"/>
              </a:rPr>
              <a:t>đi ngang qua hoặc </a:t>
            </a:r>
            <a:r>
              <a:rPr sz="1200" spc="5" dirty="0">
                <a:latin typeface="Times New Roman"/>
                <a:cs typeface="Times New Roman"/>
              </a:rPr>
              <a:t>tụ </a:t>
            </a:r>
            <a:r>
              <a:rPr sz="1200" dirty="0">
                <a:latin typeface="Times New Roman"/>
                <a:cs typeface="Times New Roman"/>
              </a:rPr>
              <a:t>tập </a:t>
            </a:r>
            <a:r>
              <a:rPr sz="1200" spc="-114" dirty="0" err="1">
                <a:latin typeface="Times New Roman"/>
                <a:cs typeface="Times New Roman"/>
              </a:rPr>
              <a:t>trên</a:t>
            </a:r>
            <a:r>
              <a:rPr sz="1200" spc="-114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120" dirty="0" err="1" smtClean="0">
                <a:latin typeface="Times New Roman"/>
                <a:cs typeface="Times New Roman"/>
              </a:rPr>
              <a:t>nh</a:t>
            </a:r>
            <a:r>
              <a:rPr lang="vi-VN" sz="1200" spc="-120" dirty="0" smtClean="0">
                <a:latin typeface="Times New Roman"/>
                <a:cs typeface="Times New Roman"/>
              </a:rPr>
              <a:t>ư</a:t>
            </a:r>
            <a:r>
              <a:rPr sz="1200" spc="-12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ờn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trẻ,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học, câu lạc bộ đi </a:t>
            </a:r>
            <a:r>
              <a:rPr sz="1200" spc="-5" dirty="0">
                <a:latin typeface="Times New Roman"/>
                <a:cs typeface="Times New Roman"/>
              </a:rPr>
              <a:t>ra. </a:t>
            </a:r>
            <a:r>
              <a:rPr sz="1200" dirty="0">
                <a:latin typeface="Times New Roman"/>
                <a:cs typeface="Times New Roman"/>
              </a:rPr>
              <a:t>Chiều </a:t>
            </a:r>
            <a:r>
              <a:rPr sz="1200" spc="-5" dirty="0">
                <a:latin typeface="Times New Roman"/>
                <a:cs typeface="Times New Roman"/>
              </a:rPr>
              <a:t>dài của </a:t>
            </a:r>
            <a:r>
              <a:rPr sz="1200" dirty="0" err="1">
                <a:latin typeface="Times New Roman"/>
                <a:cs typeface="Times New Roman"/>
              </a:rPr>
              <a:t>đoạn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 err="1">
                <a:latin typeface="Times New Roman"/>
                <a:cs typeface="Times New Roman"/>
              </a:rPr>
              <a:t>này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có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thể</a:t>
            </a:r>
            <a:r>
              <a:rPr lang="en-US" sz="1200" spc="-5" dirty="0" smtClean="0">
                <a:latin typeface="Times New Roman"/>
                <a:cs typeface="Times New Roman"/>
              </a:rPr>
              <a:t> 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chỉ </a:t>
            </a:r>
            <a:r>
              <a:rPr sz="1200" dirty="0">
                <a:latin typeface="Times New Roman"/>
                <a:cs typeface="Times New Roman"/>
              </a:rPr>
              <a:t>dẫn bằng biển phụ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501 </a:t>
            </a:r>
            <a:r>
              <a:rPr sz="1200" spc="-5" dirty="0">
                <a:latin typeface="Times New Roman"/>
                <a:cs typeface="Times New Roman"/>
              </a:rPr>
              <a:t>“Phạm </a:t>
            </a:r>
            <a:r>
              <a:rPr sz="1200" dirty="0">
                <a:latin typeface="Times New Roman"/>
                <a:cs typeface="Times New Roman"/>
              </a:rPr>
              <a:t>vi tác dụng của biển” đặt </a:t>
            </a:r>
            <a:r>
              <a:rPr sz="1200" dirty="0" err="1">
                <a:latin typeface="Times New Roman"/>
                <a:cs typeface="Times New Roman"/>
              </a:rPr>
              <a:t>bên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d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ới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biển</a:t>
            </a:r>
            <a:r>
              <a:rPr sz="1200" spc="-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chính.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47952" y="6933437"/>
            <a:ext cx="5607050" cy="1617980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2597785">
              <a:lnSpc>
                <a:spcPct val="100000"/>
              </a:lnSpc>
              <a:spcBef>
                <a:spcPts val="855"/>
              </a:spcBef>
            </a:pPr>
            <a:r>
              <a:rPr sz="1200" dirty="0">
                <a:latin typeface="Times New Roman"/>
                <a:cs typeface="Times New Roman"/>
              </a:rPr>
              <a:t>W.225</a:t>
            </a:r>
          </a:p>
          <a:p>
            <a:pPr marL="12700" marR="1452880" indent="456565">
              <a:lnSpc>
                <a:spcPct val="151700"/>
              </a:lnSpc>
              <a:spcBef>
                <a:spcPts val="10"/>
              </a:spcBef>
            </a:pPr>
            <a:r>
              <a:rPr sz="1200" spc="-5" dirty="0">
                <a:latin typeface="Times New Roman"/>
                <a:cs typeface="Times New Roman"/>
              </a:rPr>
              <a:t>Gặp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5" dirty="0">
                <a:latin typeface="Times New Roman"/>
                <a:cs typeface="Times New Roman"/>
              </a:rPr>
              <a:t>này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thận </a:t>
            </a:r>
            <a:r>
              <a:rPr sz="1200" spc="-5" dirty="0">
                <a:latin typeface="Times New Roman"/>
                <a:cs typeface="Times New Roman"/>
              </a:rPr>
              <a:t>trọng, </a:t>
            </a:r>
            <a:r>
              <a:rPr sz="1200" spc="5" dirty="0">
                <a:latin typeface="Times New Roman"/>
                <a:cs typeface="Times New Roman"/>
              </a:rPr>
              <a:t>đề </a:t>
            </a:r>
            <a:r>
              <a:rPr sz="1200" dirty="0">
                <a:latin typeface="Times New Roman"/>
                <a:cs typeface="Times New Roman"/>
              </a:rPr>
              <a:t>phòng khả </a:t>
            </a:r>
            <a:r>
              <a:rPr sz="1200" spc="-5" dirty="0">
                <a:latin typeface="Times New Roman"/>
                <a:cs typeface="Times New Roman"/>
              </a:rPr>
              <a:t>năng</a:t>
            </a:r>
            <a:r>
              <a:rPr sz="1200" spc="-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xuất  hiện và di </a:t>
            </a:r>
            <a:r>
              <a:rPr sz="1200" spc="-5" dirty="0">
                <a:latin typeface="Times New Roman"/>
                <a:cs typeface="Times New Roman"/>
              </a:rPr>
              <a:t>chuyển </a:t>
            </a:r>
            <a:r>
              <a:rPr sz="1200" dirty="0">
                <a:latin typeface="Times New Roman"/>
                <a:cs typeface="Times New Roman"/>
              </a:rPr>
              <a:t>bất ngờ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trẻ </a:t>
            </a:r>
            <a:r>
              <a:rPr sz="1200" spc="-5" dirty="0">
                <a:latin typeface="Times New Roman"/>
                <a:cs typeface="Times New Roman"/>
              </a:rPr>
              <a:t>em trên </a:t>
            </a:r>
            <a:r>
              <a:rPr sz="1200" dirty="0" err="1">
                <a:latin typeface="Times New Roman"/>
                <a:cs typeface="Times New Roman"/>
              </a:rPr>
              <a:t>mặt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60" dirty="0" smtClean="0">
                <a:latin typeface="Times New Roman"/>
                <a:cs typeface="Times New Roman"/>
              </a:rPr>
              <a:t>đ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ờng</a:t>
            </a:r>
            <a:r>
              <a:rPr sz="1200" spc="-60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W.226 “Đường người đi xe đạp </a:t>
            </a:r>
            <a:r>
              <a:rPr sz="1200" b="1" i="1" spc="-5" dirty="0">
                <a:latin typeface="Times New Roman"/>
                <a:cs typeface="Times New Roman"/>
              </a:rPr>
              <a:t>cắt</a:t>
            </a:r>
            <a:r>
              <a:rPr sz="1200" b="1" i="1" spc="-3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ngang”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800"/>
              </a:lnSpc>
              <a:spcBef>
                <a:spcPts val="565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10" dirty="0">
                <a:latin typeface="Times New Roman"/>
                <a:cs typeface="Times New Roman"/>
              </a:rPr>
              <a:t>gần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spc="-5" dirty="0" err="1">
                <a:latin typeface="Times New Roman"/>
                <a:cs typeface="Times New Roman"/>
              </a:rPr>
              <a:t>chỗ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đạp </a:t>
            </a:r>
            <a:r>
              <a:rPr sz="1200" dirty="0">
                <a:latin typeface="Times New Roman"/>
                <a:cs typeface="Times New Roman"/>
              </a:rPr>
              <a:t>từ </a:t>
            </a:r>
            <a:r>
              <a:rPr sz="1200" dirty="0" err="1">
                <a:latin typeface="Times New Roman"/>
                <a:cs typeface="Times New Roman"/>
              </a:rPr>
              <a:t>những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nhỏ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cắt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245" dirty="0" smtClean="0">
                <a:latin typeface="Times New Roman"/>
                <a:cs typeface="Times New Roman"/>
              </a:rPr>
              <a:t>  </a:t>
            </a:r>
            <a:r>
              <a:rPr sz="1200" spc="-5" dirty="0">
                <a:latin typeface="Times New Roman"/>
                <a:cs typeface="Times New Roman"/>
              </a:rPr>
              <a:t>ngang </a:t>
            </a:r>
            <a:r>
              <a:rPr sz="1200" dirty="0">
                <a:latin typeface="Times New Roman"/>
                <a:cs typeface="Times New Roman"/>
              </a:rPr>
              <a:t>qua hoặc </a:t>
            </a:r>
            <a:r>
              <a:rPr sz="1200" dirty="0" err="1">
                <a:latin typeface="Times New Roman"/>
                <a:cs typeface="Times New Roman"/>
              </a:rPr>
              <a:t>từ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dành 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đạp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>
                <a:latin typeface="Times New Roman"/>
                <a:cs typeface="Times New Roman"/>
              </a:rPr>
              <a:t>nhập </a:t>
            </a:r>
            <a:r>
              <a:rPr sz="1200" spc="-5" dirty="0" err="1">
                <a:latin typeface="Times New Roman"/>
                <a:cs typeface="Times New Roman"/>
              </a:rPr>
              <a:t>vào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ô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tô.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833240" y="9637267"/>
            <a:ext cx="4368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5" dirty="0">
                <a:latin typeface="Times New Roman"/>
                <a:cs typeface="Times New Roman"/>
              </a:rPr>
              <a:t>W</a:t>
            </a:r>
            <a:r>
              <a:rPr sz="1200" dirty="0">
                <a:latin typeface="Times New Roman"/>
                <a:cs typeface="Times New Roman"/>
              </a:rPr>
              <a:t>.226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736214" y="1178178"/>
            <a:ext cx="1038225" cy="914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793615" y="1178178"/>
            <a:ext cx="1038225" cy="914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536315" y="3785615"/>
            <a:ext cx="1038225" cy="9140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536315" y="6038341"/>
            <a:ext cx="1038225" cy="914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536315" y="8645651"/>
            <a:ext cx="1038225" cy="91420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72</a:t>
            </a:fld>
            <a:endParaRPr spc="-35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786130"/>
            <a:ext cx="5605780" cy="117919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469265" algn="just">
              <a:lnSpc>
                <a:spcPct val="100000"/>
              </a:lnSpc>
              <a:spcBef>
                <a:spcPts val="82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W.227 “Công </a:t>
            </a:r>
            <a:r>
              <a:rPr sz="1200" b="1" i="1" spc="-5" dirty="0">
                <a:latin typeface="Times New Roman"/>
                <a:cs typeface="Times New Roman"/>
              </a:rPr>
              <a:t>trường”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300"/>
              </a:lnSpc>
              <a:spcBef>
                <a:spcPts val="570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sắp đến </a:t>
            </a:r>
            <a:r>
              <a:rPr sz="1200" dirty="0" err="1">
                <a:latin typeface="Times New Roman"/>
                <a:cs typeface="Times New Roman"/>
              </a:rPr>
              <a:t>đoạn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đang </a:t>
            </a:r>
            <a:r>
              <a:rPr sz="1200" spc="-5" dirty="0">
                <a:latin typeface="Times New Roman"/>
                <a:cs typeface="Times New Roman"/>
              </a:rPr>
              <a:t>tiến </a:t>
            </a:r>
            <a:r>
              <a:rPr sz="1200" dirty="0">
                <a:latin typeface="Times New Roman"/>
                <a:cs typeface="Times New Roman"/>
              </a:rPr>
              <a:t>hành </a:t>
            </a:r>
            <a:r>
              <a:rPr sz="1200" spc="-5" dirty="0">
                <a:latin typeface="Times New Roman"/>
                <a:cs typeface="Times New Roman"/>
              </a:rPr>
              <a:t>sửa chữa,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 máy </a:t>
            </a:r>
            <a:r>
              <a:rPr sz="1200" spc="-140" dirty="0">
                <a:latin typeface="Times New Roman"/>
                <a:cs typeface="Times New Roman"/>
              </a:rPr>
              <a:t>móc  </a:t>
            </a:r>
            <a:r>
              <a:rPr sz="1200" spc="-5" dirty="0">
                <a:latin typeface="Times New Roman"/>
                <a:cs typeface="Times New Roman"/>
              </a:rPr>
              <a:t>đang </a:t>
            </a:r>
            <a:r>
              <a:rPr sz="1200" dirty="0">
                <a:latin typeface="Times New Roman"/>
                <a:cs typeface="Times New Roman"/>
              </a:rPr>
              <a:t>làm việc trên </a:t>
            </a:r>
            <a:r>
              <a:rPr sz="1200" dirty="0" err="1">
                <a:latin typeface="Times New Roman"/>
                <a:cs typeface="Times New Roman"/>
              </a:rPr>
              <a:t>mặt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. </a:t>
            </a:r>
            <a:r>
              <a:rPr sz="1200" spc="-1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phải </a:t>
            </a:r>
            <a:r>
              <a:rPr sz="1200" spc="-5" dirty="0">
                <a:latin typeface="Times New Roman"/>
                <a:cs typeface="Times New Roman"/>
              </a:rPr>
              <a:t>giảm </a:t>
            </a:r>
            <a:r>
              <a:rPr sz="1200" dirty="0">
                <a:latin typeface="Times New Roman"/>
                <a:cs typeface="Times New Roman"/>
              </a:rPr>
              <a:t>tốc độ </a:t>
            </a:r>
            <a:r>
              <a:rPr sz="1200" spc="-5" dirty="0">
                <a:latin typeface="Times New Roman"/>
                <a:cs typeface="Times New Roman"/>
              </a:rPr>
              <a:t>thích </a:t>
            </a:r>
            <a:r>
              <a:rPr sz="1200" dirty="0">
                <a:latin typeface="Times New Roman"/>
                <a:cs typeface="Times New Roman"/>
              </a:rPr>
              <a:t>hợp, không </a:t>
            </a:r>
            <a:r>
              <a:rPr sz="1200" spc="5" dirty="0">
                <a:latin typeface="Times New Roman"/>
                <a:cs typeface="Times New Roman"/>
              </a:rPr>
              <a:t>gây </a:t>
            </a:r>
            <a:r>
              <a:rPr sz="1200" dirty="0">
                <a:latin typeface="Times New Roman"/>
                <a:cs typeface="Times New Roman"/>
              </a:rPr>
              <a:t>nguy </a:t>
            </a:r>
            <a:r>
              <a:rPr sz="1200" spc="-50" dirty="0">
                <a:latin typeface="Times New Roman"/>
                <a:cs typeface="Times New Roman"/>
              </a:rPr>
              <a:t>hiểm 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ng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ời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spc="5" dirty="0">
                <a:latin typeface="Times New Roman"/>
                <a:cs typeface="Times New Roman"/>
              </a:rPr>
              <a:t>máy </a:t>
            </a:r>
            <a:r>
              <a:rPr sz="1200" dirty="0">
                <a:latin typeface="Times New Roman"/>
                <a:cs typeface="Times New Roman"/>
              </a:rPr>
              <a:t>móc trên </a:t>
            </a:r>
            <a:r>
              <a:rPr sz="1200" spc="-5" dirty="0" err="1">
                <a:latin typeface="Times New Roman"/>
                <a:cs typeface="Times New Roman"/>
              </a:rPr>
              <a:t>đoạn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đó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chấp </a:t>
            </a:r>
            <a:r>
              <a:rPr sz="1200" spc="-5" dirty="0">
                <a:latin typeface="Times New Roman"/>
                <a:cs typeface="Times New Roman"/>
              </a:rPr>
              <a:t>hành </a:t>
            </a:r>
            <a:r>
              <a:rPr sz="1200" spc="-5" dirty="0" err="1">
                <a:latin typeface="Times New Roman"/>
                <a:cs typeface="Times New Roman"/>
              </a:rPr>
              <a:t>sự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dẫn </a:t>
            </a:r>
            <a:r>
              <a:rPr sz="1200" spc="-5" dirty="0" err="1">
                <a:latin typeface="Times New Roman"/>
                <a:cs typeface="Times New Roman"/>
              </a:rPr>
              <a:t>của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điều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khiển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giao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nếu có.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7952" y="2952115"/>
            <a:ext cx="5608320" cy="1670050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80"/>
              </a:spcBef>
            </a:pPr>
            <a:r>
              <a:rPr sz="1200" dirty="0">
                <a:latin typeface="Times New Roman"/>
                <a:cs typeface="Times New Roman"/>
              </a:rPr>
              <a:t>W.227</a:t>
            </a:r>
          </a:p>
          <a:p>
            <a:pPr marL="469265" algn="just">
              <a:lnSpc>
                <a:spcPct val="100000"/>
              </a:lnSpc>
              <a:spcBef>
                <a:spcPts val="78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W.228 </a:t>
            </a:r>
            <a:r>
              <a:rPr sz="1200" b="1" i="1" spc="-5" dirty="0">
                <a:latin typeface="Times New Roman"/>
                <a:cs typeface="Times New Roman"/>
              </a:rPr>
              <a:t>(a, </a:t>
            </a:r>
            <a:r>
              <a:rPr sz="1200" b="1" i="1" dirty="0">
                <a:latin typeface="Times New Roman"/>
                <a:cs typeface="Times New Roman"/>
              </a:rPr>
              <a:t>b) </a:t>
            </a:r>
            <a:r>
              <a:rPr sz="1200" b="1" i="1" spc="-5" dirty="0">
                <a:latin typeface="Times New Roman"/>
                <a:cs typeface="Times New Roman"/>
              </a:rPr>
              <a:t>“Đá</a:t>
            </a:r>
            <a:r>
              <a:rPr sz="1200" b="1" i="1" spc="-1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lở”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200"/>
              </a:lnSpc>
              <a:spcBef>
                <a:spcPts val="570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gần đến </a:t>
            </a:r>
            <a:r>
              <a:rPr sz="1200" spc="-5" dirty="0" err="1">
                <a:latin typeface="Times New Roman"/>
                <a:cs typeface="Times New Roman"/>
              </a:rPr>
              <a:t>đoạn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 err="1">
                <a:latin typeface="Times New Roman"/>
                <a:cs typeface="Times New Roman"/>
              </a:rPr>
              <a:t>hiện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t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đất </a:t>
            </a:r>
            <a:r>
              <a:rPr sz="1200" dirty="0">
                <a:latin typeface="Times New Roman"/>
                <a:cs typeface="Times New Roman"/>
              </a:rPr>
              <a:t>đá từ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ta luy </a:t>
            </a:r>
            <a:r>
              <a:rPr sz="1200" dirty="0" err="1">
                <a:latin typeface="Times New Roman"/>
                <a:cs typeface="Times New Roman"/>
              </a:rPr>
              <a:t>sụt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lở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bất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ngờ</a:t>
            </a:r>
            <a:r>
              <a:rPr sz="1200" spc="-5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đặc biệt là ở những </a:t>
            </a:r>
            <a:r>
              <a:rPr sz="1200" spc="-5" dirty="0" err="1">
                <a:latin typeface="Times New Roman"/>
                <a:cs typeface="Times New Roman"/>
              </a:rPr>
              <a:t>đoạn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miền </a:t>
            </a:r>
            <a:r>
              <a:rPr sz="1200" dirty="0">
                <a:latin typeface="Times New Roman"/>
                <a:cs typeface="Times New Roman"/>
              </a:rPr>
              <a:t>núi. Chiều </a:t>
            </a:r>
            <a:r>
              <a:rPr sz="1200" spc="-5" dirty="0">
                <a:latin typeface="Times New Roman"/>
                <a:cs typeface="Times New Roman"/>
              </a:rPr>
              <a:t>dài của </a:t>
            </a:r>
            <a:r>
              <a:rPr sz="1200" spc="-5" dirty="0" err="1">
                <a:latin typeface="Times New Roman"/>
                <a:cs typeface="Times New Roman"/>
              </a:rPr>
              <a:t>đoạn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nguy hiểm </a:t>
            </a:r>
            <a:r>
              <a:rPr sz="1200" spc="-200" dirty="0">
                <a:latin typeface="Times New Roman"/>
                <a:cs typeface="Times New Roman"/>
              </a:rPr>
              <a:t>có  </a:t>
            </a:r>
            <a:r>
              <a:rPr sz="1200" dirty="0" err="1">
                <a:latin typeface="Times New Roman"/>
                <a:cs typeface="Times New Roman"/>
              </a:rPr>
              <a:t>thể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chỉ dẫn </a:t>
            </a:r>
            <a:r>
              <a:rPr sz="1200" dirty="0">
                <a:latin typeface="Times New Roman"/>
                <a:cs typeface="Times New Roman"/>
              </a:rPr>
              <a:t>bằng biển phụ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S.501 </a:t>
            </a:r>
            <a:r>
              <a:rPr sz="1200" spc="-5" dirty="0">
                <a:latin typeface="Times New Roman"/>
                <a:cs typeface="Times New Roman"/>
              </a:rPr>
              <a:t>“Phạm </a:t>
            </a:r>
            <a:r>
              <a:rPr sz="1200" dirty="0">
                <a:latin typeface="Times New Roman"/>
                <a:cs typeface="Times New Roman"/>
              </a:rPr>
              <a:t>vi tác dụng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biển”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spc="-5" dirty="0" err="1">
                <a:latin typeface="Times New Roman"/>
                <a:cs typeface="Times New Roman"/>
              </a:rPr>
              <a:t>bên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d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ới</a:t>
            </a:r>
            <a:r>
              <a:rPr lang="en-US" sz="1200" spc="-80" dirty="0">
                <a:latin typeface="Times New Roman"/>
                <a:cs typeface="Times New Roman"/>
              </a:rPr>
              <a:t> </a:t>
            </a:r>
            <a:r>
              <a:rPr lang="en-US" sz="1200" spc="-80" dirty="0" err="1" smtClean="0">
                <a:latin typeface="Times New Roman"/>
                <a:cs typeface="Times New Roman"/>
              </a:rPr>
              <a:t>biển</a:t>
            </a:r>
            <a:r>
              <a:rPr lang="en-US"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chính.Gặp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5" dirty="0">
                <a:latin typeface="Times New Roman"/>
                <a:cs typeface="Times New Roman"/>
              </a:rPr>
              <a:t>này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thận </a:t>
            </a:r>
            <a:r>
              <a:rPr sz="1200" spc="-5" dirty="0">
                <a:latin typeface="Times New Roman"/>
                <a:cs typeface="Times New Roman"/>
              </a:rPr>
              <a:t>trọng, đặc </a:t>
            </a:r>
            <a:r>
              <a:rPr sz="1200" dirty="0">
                <a:latin typeface="Times New Roman"/>
                <a:cs typeface="Times New Roman"/>
              </a:rPr>
              <a:t>biệt khi thời </a:t>
            </a:r>
            <a:r>
              <a:rPr sz="1200" spc="-5" dirty="0">
                <a:latin typeface="Times New Roman"/>
                <a:cs typeface="Times New Roman"/>
              </a:rPr>
              <a:t>tiết </a:t>
            </a:r>
            <a:r>
              <a:rPr sz="1200" dirty="0">
                <a:latin typeface="Times New Roman"/>
                <a:cs typeface="Times New Roman"/>
              </a:rPr>
              <a:t>xấu, </a:t>
            </a:r>
            <a:r>
              <a:rPr sz="1200" spc="-5" dirty="0">
                <a:latin typeface="Times New Roman"/>
                <a:cs typeface="Times New Roman"/>
              </a:rPr>
              <a:t>hạn chế </a:t>
            </a:r>
            <a:r>
              <a:rPr sz="1200" dirty="0">
                <a:latin typeface="Times New Roman"/>
                <a:cs typeface="Times New Roman"/>
              </a:rPr>
              <a:t>tầm nhìn </a:t>
            </a:r>
            <a:r>
              <a:rPr sz="1200" spc="5" dirty="0">
                <a:latin typeface="Times New Roman"/>
                <a:cs typeface="Times New Roman"/>
              </a:rPr>
              <a:t>và  </a:t>
            </a:r>
            <a:r>
              <a:rPr sz="1200" dirty="0">
                <a:latin typeface="Times New Roman"/>
                <a:cs typeface="Times New Roman"/>
              </a:rPr>
              <a:t>khi dừng đỗ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sau </a:t>
            </a:r>
            <a:r>
              <a:rPr sz="1200" dirty="0">
                <a:latin typeface="Times New Roman"/>
                <a:cs typeface="Times New Roman"/>
              </a:rPr>
              <a:t>những </a:t>
            </a:r>
            <a:r>
              <a:rPr sz="1200" spc="-5" dirty="0" err="1">
                <a:latin typeface="Times New Roman"/>
                <a:cs typeface="Times New Roman"/>
              </a:rPr>
              <a:t>trận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5" dirty="0" smtClean="0">
                <a:latin typeface="Times New Roman"/>
                <a:cs typeface="Times New Roman"/>
              </a:rPr>
              <a:t>m</a:t>
            </a:r>
            <a:r>
              <a:rPr lang="vi-VN" sz="1200" spc="-105" dirty="0" smtClean="0">
                <a:latin typeface="Times New Roman"/>
                <a:cs typeface="Times New Roman"/>
              </a:rPr>
              <a:t>ư</a:t>
            </a:r>
            <a:r>
              <a:rPr sz="1200" spc="-105" dirty="0" smtClean="0">
                <a:latin typeface="Times New Roman"/>
                <a:cs typeface="Times New Roman"/>
              </a:rPr>
              <a:t>a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lớn.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513202" y="5813255"/>
          <a:ext cx="3124835" cy="16877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8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65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8771">
                <a:tc>
                  <a:txBody>
                    <a:bodyPr/>
                    <a:lstStyle/>
                    <a:p>
                      <a:pPr marL="127000">
                        <a:lnSpc>
                          <a:spcPts val="12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W.228a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0">
                        <a:lnSpc>
                          <a:spcPts val="12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W.228b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1247952" y="6047612"/>
            <a:ext cx="5596255" cy="979805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469265" algn="just">
              <a:lnSpc>
                <a:spcPct val="100000"/>
              </a:lnSpc>
              <a:spcBef>
                <a:spcPts val="83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W.228c </a:t>
            </a:r>
            <a:r>
              <a:rPr sz="1200" b="1" i="1" dirty="0">
                <a:latin typeface="Times New Roman"/>
                <a:cs typeface="Times New Roman"/>
              </a:rPr>
              <a:t>"Sỏi </a:t>
            </a:r>
            <a:r>
              <a:rPr sz="1200" b="1" i="1" spc="-5" dirty="0">
                <a:latin typeface="Times New Roman"/>
                <a:cs typeface="Times New Roman"/>
              </a:rPr>
              <a:t>đá </a:t>
            </a:r>
            <a:r>
              <a:rPr sz="1200" b="1" i="1" dirty="0">
                <a:latin typeface="Times New Roman"/>
                <a:cs typeface="Times New Roman"/>
              </a:rPr>
              <a:t>bắn</a:t>
            </a:r>
            <a:r>
              <a:rPr sz="1200" b="1" i="1" spc="-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lên"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100"/>
              </a:lnSpc>
              <a:spcBef>
                <a:spcPts val="585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gần đến </a:t>
            </a:r>
            <a:r>
              <a:rPr sz="1200" dirty="0" err="1">
                <a:latin typeface="Times New Roman"/>
                <a:cs typeface="Times New Roman"/>
              </a:rPr>
              <a:t>đoạn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kết </a:t>
            </a:r>
            <a:r>
              <a:rPr sz="1200" dirty="0">
                <a:latin typeface="Times New Roman"/>
                <a:cs typeface="Times New Roman"/>
              </a:rPr>
              <a:t>cấu </a:t>
            </a:r>
            <a:r>
              <a:rPr sz="1200" dirty="0" err="1">
                <a:latin typeface="Times New Roman"/>
                <a:cs typeface="Times New Roman"/>
              </a:rPr>
              <a:t>mặt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rời rạc, </a:t>
            </a:r>
            <a:r>
              <a:rPr sz="1200" dirty="0" err="1">
                <a:latin typeface="Times New Roman"/>
                <a:cs typeface="Times New Roman"/>
              </a:rPr>
              <a:t>khi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ph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ơng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tiện</a:t>
            </a:r>
            <a:r>
              <a:rPr lang="en-US" sz="1200" spc="-30" dirty="0">
                <a:latin typeface="Times New Roman"/>
                <a:cs typeface="Times New Roman"/>
              </a:rPr>
              <a:t> </a:t>
            </a:r>
            <a:r>
              <a:rPr lang="en-US" sz="1200" spc="-30" dirty="0" err="1" smtClean="0">
                <a:latin typeface="Times New Roman"/>
                <a:cs typeface="Times New Roman"/>
              </a:rPr>
              <a:t>đi</a:t>
            </a:r>
            <a:r>
              <a:rPr lang="en-US" sz="1200" spc="-3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qua</a:t>
            </a:r>
            <a:r>
              <a:rPr sz="1200" spc="-5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làm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các viên đá, </a:t>
            </a:r>
            <a:r>
              <a:rPr sz="1200" spc="-5" dirty="0">
                <a:latin typeface="Times New Roman"/>
                <a:cs typeface="Times New Roman"/>
              </a:rPr>
              <a:t>sỏi băng </a:t>
            </a:r>
            <a:r>
              <a:rPr sz="1200" dirty="0">
                <a:latin typeface="Times New Roman"/>
                <a:cs typeface="Times New Roman"/>
              </a:rPr>
              <a:t>lên </a:t>
            </a:r>
            <a:r>
              <a:rPr sz="1200" spc="5" dirty="0">
                <a:latin typeface="Times New Roman"/>
                <a:cs typeface="Times New Roman"/>
              </a:rPr>
              <a:t>gây </a:t>
            </a:r>
            <a:r>
              <a:rPr sz="1200" dirty="0">
                <a:latin typeface="Times New Roman"/>
                <a:cs typeface="Times New Roman"/>
              </a:rPr>
              <a:t>nguy hiểm và mất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toàn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và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5" dirty="0" err="1" smtClean="0">
                <a:latin typeface="Times New Roman"/>
                <a:cs typeface="Times New Roman"/>
              </a:rPr>
              <a:t>ph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ơng</a:t>
            </a:r>
            <a:r>
              <a:rPr sz="1200" spc="-85" dirty="0" smtClean="0">
                <a:latin typeface="Times New Roman"/>
                <a:cs typeface="Times New Roman"/>
              </a:rPr>
              <a:t> 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thông.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47952" y="8161781"/>
            <a:ext cx="5605780" cy="1046440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459105" algn="ctr">
              <a:lnSpc>
                <a:spcPct val="100000"/>
              </a:lnSpc>
              <a:spcBef>
                <a:spcPts val="880"/>
              </a:spcBef>
            </a:pPr>
            <a:r>
              <a:rPr sz="1200" dirty="0">
                <a:latin typeface="Times New Roman"/>
                <a:cs typeface="Times New Roman"/>
              </a:rPr>
              <a:t>W.228c</a:t>
            </a:r>
          </a:p>
          <a:p>
            <a:pPr marL="469265">
              <a:lnSpc>
                <a:spcPct val="100000"/>
              </a:lnSpc>
              <a:spcBef>
                <a:spcPts val="78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W.228d "Nền </a:t>
            </a:r>
            <a:r>
              <a:rPr sz="1200" b="1" i="1" dirty="0">
                <a:latin typeface="Times New Roman"/>
                <a:cs typeface="Times New Roman"/>
              </a:rPr>
              <a:t>đường</a:t>
            </a:r>
            <a:r>
              <a:rPr sz="1200" b="1" i="1" spc="-1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yếu"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371475" algn="just">
              <a:lnSpc>
                <a:spcPts val="1380"/>
              </a:lnSpc>
              <a:spcBef>
                <a:spcPts val="805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10" dirty="0">
                <a:latin typeface="Times New Roman"/>
                <a:cs typeface="Times New Roman"/>
              </a:rPr>
              <a:t>gần </a:t>
            </a:r>
            <a:r>
              <a:rPr sz="1200" dirty="0">
                <a:latin typeface="Times New Roman"/>
                <a:cs typeface="Times New Roman"/>
              </a:rPr>
              <a:t>đến </a:t>
            </a:r>
            <a:r>
              <a:rPr sz="1200" dirty="0" err="1">
                <a:latin typeface="Times New Roman"/>
                <a:cs typeface="Times New Roman"/>
              </a:rPr>
              <a:t>đoạn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0" dirty="0" smtClean="0">
                <a:latin typeface="Times New Roman"/>
                <a:cs typeface="Times New Roman"/>
              </a:rPr>
              <a:t>đ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ờng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 err="1">
                <a:latin typeface="Times New Roman"/>
                <a:cs typeface="Times New Roman"/>
              </a:rPr>
              <a:t>nền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yếu, </a:t>
            </a:r>
            <a:r>
              <a:rPr sz="1200" spc="-5" dirty="0" err="1">
                <a:latin typeface="Times New Roman"/>
                <a:cs typeface="Times New Roman"/>
              </a:rPr>
              <a:t>đoạn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đang theo dõi </a:t>
            </a:r>
            <a:r>
              <a:rPr sz="1200" spc="-229" dirty="0">
                <a:latin typeface="Times New Roman"/>
                <a:cs typeface="Times New Roman"/>
              </a:rPr>
              <a:t>lún  </a:t>
            </a:r>
            <a:r>
              <a:rPr sz="1200" dirty="0">
                <a:latin typeface="Times New Roman"/>
                <a:cs typeface="Times New Roman"/>
              </a:rPr>
              <a:t>mà việc </a:t>
            </a:r>
            <a:r>
              <a:rPr sz="1200" spc="-5" dirty="0">
                <a:latin typeface="Times New Roman"/>
                <a:cs typeface="Times New Roman"/>
              </a:rPr>
              <a:t>vận hành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ở tốc độ </a:t>
            </a:r>
            <a:r>
              <a:rPr sz="1200" spc="-5" dirty="0">
                <a:latin typeface="Times New Roman"/>
                <a:cs typeface="Times New Roman"/>
              </a:rPr>
              <a:t>cao có </a:t>
            </a:r>
            <a:r>
              <a:rPr sz="1200" dirty="0">
                <a:latin typeface="Times New Roman"/>
                <a:cs typeface="Times New Roman"/>
              </a:rPr>
              <a:t>thể gây nguy hiểm. </a:t>
            </a:r>
            <a:r>
              <a:rPr sz="1200" spc="-1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cần chú </a:t>
            </a:r>
            <a:r>
              <a:rPr sz="1200" dirty="0">
                <a:latin typeface="Times New Roman"/>
                <a:cs typeface="Times New Roman"/>
              </a:rPr>
              <a:t>ý </a:t>
            </a:r>
            <a:r>
              <a:rPr sz="1200" spc="-5" dirty="0">
                <a:latin typeface="Times New Roman"/>
                <a:cs typeface="Times New Roman"/>
              </a:rPr>
              <a:t>giảm </a:t>
            </a:r>
            <a:r>
              <a:rPr sz="1200" dirty="0">
                <a:latin typeface="Times New Roman"/>
                <a:cs typeface="Times New Roman"/>
              </a:rPr>
              <a:t>tốc độ hợp  </a:t>
            </a:r>
            <a:r>
              <a:rPr sz="1200" spc="-5" dirty="0">
                <a:latin typeface="Times New Roman"/>
                <a:cs typeface="Times New Roman"/>
              </a:rPr>
              <a:t>lý.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536315" y="2060447"/>
            <a:ext cx="1038225" cy="914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366264" y="4792852"/>
            <a:ext cx="1038225" cy="914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751704" y="4792852"/>
            <a:ext cx="1038225" cy="914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688715" y="7122286"/>
            <a:ext cx="1190625" cy="10572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73</a:t>
            </a:fld>
            <a:endParaRPr spc="-35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95146" y="1929129"/>
            <a:ext cx="5436870" cy="1065530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533400" algn="ctr">
              <a:lnSpc>
                <a:spcPct val="100000"/>
              </a:lnSpc>
              <a:spcBef>
                <a:spcPts val="880"/>
              </a:spcBef>
            </a:pPr>
            <a:r>
              <a:rPr sz="1200" dirty="0">
                <a:latin typeface="Times New Roman"/>
                <a:cs typeface="Times New Roman"/>
              </a:rPr>
              <a:t>W.228d</a:t>
            </a:r>
          </a:p>
          <a:p>
            <a:pPr marL="422275">
              <a:lnSpc>
                <a:spcPct val="100000"/>
              </a:lnSpc>
              <a:spcBef>
                <a:spcPts val="78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W.229 </a:t>
            </a:r>
            <a:r>
              <a:rPr sz="1200" b="1" i="1" spc="-5" dirty="0">
                <a:latin typeface="Times New Roman"/>
                <a:cs typeface="Times New Roman"/>
              </a:rPr>
              <a:t>“Dải </a:t>
            </a:r>
            <a:r>
              <a:rPr sz="1200" b="1" i="1" dirty="0">
                <a:latin typeface="Times New Roman"/>
                <a:cs typeface="Times New Roman"/>
              </a:rPr>
              <a:t>máy bay lên</a:t>
            </a:r>
            <a:r>
              <a:rPr sz="1200" b="1" i="1" spc="-2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xuống”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533400">
              <a:lnSpc>
                <a:spcPct val="110200"/>
              </a:lnSpc>
              <a:spcBef>
                <a:spcPts val="570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10" dirty="0">
                <a:latin typeface="Times New Roman"/>
                <a:cs typeface="Times New Roman"/>
              </a:rPr>
              <a:t>gần </a:t>
            </a:r>
            <a:r>
              <a:rPr sz="1200" dirty="0">
                <a:latin typeface="Times New Roman"/>
                <a:cs typeface="Times New Roman"/>
              </a:rPr>
              <a:t>tới </a:t>
            </a:r>
            <a:r>
              <a:rPr sz="1200" spc="-5" dirty="0" err="1">
                <a:latin typeface="Times New Roman"/>
                <a:cs typeface="Times New Roman"/>
              </a:rPr>
              <a:t>đoạn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ở vùng </a:t>
            </a:r>
            <a:r>
              <a:rPr sz="1200" dirty="0" err="1">
                <a:latin typeface="Times New Roman"/>
                <a:cs typeface="Times New Roman"/>
              </a:rPr>
              <a:t>sát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băng </a:t>
            </a:r>
            <a:r>
              <a:rPr sz="1200" spc="-5" dirty="0">
                <a:latin typeface="Times New Roman"/>
                <a:cs typeface="Times New Roman"/>
              </a:rPr>
              <a:t>sân </a:t>
            </a:r>
            <a:r>
              <a:rPr sz="1200" spc="5" dirty="0">
                <a:latin typeface="Times New Roman"/>
                <a:cs typeface="Times New Roman"/>
              </a:rPr>
              <a:t>bay </a:t>
            </a:r>
            <a:r>
              <a:rPr sz="1200" spc="5" dirty="0" err="1">
                <a:latin typeface="Times New Roman"/>
                <a:cs typeface="Times New Roman"/>
              </a:rPr>
              <a:t>và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cắt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ngang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qua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máy bay </a:t>
            </a:r>
            <a:r>
              <a:rPr sz="1200" dirty="0">
                <a:latin typeface="Times New Roman"/>
                <a:cs typeface="Times New Roman"/>
              </a:rPr>
              <a:t>lên xuống ở độ cao không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lớn.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47952" y="3907663"/>
            <a:ext cx="5607050" cy="126492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65"/>
              </a:spcBef>
            </a:pPr>
            <a:r>
              <a:rPr sz="1200" dirty="0">
                <a:latin typeface="Times New Roman"/>
                <a:cs typeface="Times New Roman"/>
              </a:rPr>
              <a:t>W.229</a:t>
            </a:r>
          </a:p>
          <a:p>
            <a:pPr marL="469265" algn="just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W.230 “Gia </a:t>
            </a:r>
            <a:r>
              <a:rPr sz="1200" b="1" i="1" spc="-5" dirty="0">
                <a:latin typeface="Times New Roman"/>
                <a:cs typeface="Times New Roman"/>
              </a:rPr>
              <a:t>súc”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500"/>
              </a:lnSpc>
              <a:spcBef>
                <a:spcPts val="570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gần </a:t>
            </a:r>
            <a:r>
              <a:rPr sz="1200" dirty="0">
                <a:latin typeface="Times New Roman"/>
                <a:cs typeface="Times New Roman"/>
              </a:rPr>
              <a:t>tới </a:t>
            </a:r>
            <a:r>
              <a:rPr sz="1200" spc="-5" dirty="0" err="1">
                <a:latin typeface="Times New Roman"/>
                <a:cs typeface="Times New Roman"/>
              </a:rPr>
              <a:t>đoạn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gia súc </a:t>
            </a:r>
            <a:r>
              <a:rPr sz="1200" dirty="0">
                <a:latin typeface="Times New Roman"/>
                <a:cs typeface="Times New Roman"/>
              </a:rPr>
              <a:t>thả rông hoặc lùa qua </a:t>
            </a:r>
            <a:r>
              <a:rPr sz="1200" spc="-95" dirty="0" err="1">
                <a:latin typeface="Times New Roman"/>
                <a:cs typeface="Times New Roman"/>
              </a:rPr>
              <a:t>ngang</a:t>
            </a:r>
            <a:r>
              <a:rPr sz="1200" spc="-95" dirty="0">
                <a:latin typeface="Times New Roman"/>
                <a:cs typeface="Times New Roman"/>
              </a:rPr>
              <a:t>  </a:t>
            </a:r>
            <a:r>
              <a:rPr sz="1200" spc="-60" dirty="0" smtClean="0">
                <a:latin typeface="Times New Roman"/>
                <a:cs typeface="Times New Roman"/>
              </a:rPr>
              <a:t>đ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ờng</a:t>
            </a:r>
            <a:r>
              <a:rPr sz="1200" spc="-60" dirty="0">
                <a:latin typeface="Times New Roman"/>
                <a:cs typeface="Times New Roman"/>
              </a:rPr>
              <a:t>. </a:t>
            </a:r>
            <a:r>
              <a:rPr sz="1200" spc="-5" dirty="0">
                <a:latin typeface="Times New Roman"/>
                <a:cs typeface="Times New Roman"/>
              </a:rPr>
              <a:t>Gặp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5" dirty="0" err="1">
                <a:latin typeface="Times New Roman"/>
                <a:cs typeface="Times New Roman"/>
              </a:rPr>
              <a:t>này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ng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ời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có trách </a:t>
            </a:r>
            <a:r>
              <a:rPr sz="1200" dirty="0">
                <a:latin typeface="Times New Roman"/>
                <a:cs typeface="Times New Roman"/>
              </a:rPr>
              <a:t>nhiệm đi </a:t>
            </a:r>
            <a:r>
              <a:rPr sz="1200" spc="-5" dirty="0">
                <a:latin typeface="Times New Roman"/>
                <a:cs typeface="Times New Roman"/>
              </a:rPr>
              <a:t>chậm, quan sát </a:t>
            </a:r>
            <a:r>
              <a:rPr sz="1200" dirty="0">
                <a:latin typeface="Times New Roman"/>
                <a:cs typeface="Times New Roman"/>
              </a:rPr>
              <a:t>và dừng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lại </a:t>
            </a:r>
            <a:r>
              <a:rPr sz="1200" spc="-5" dirty="0">
                <a:latin typeface="Times New Roman"/>
                <a:cs typeface="Times New Roman"/>
              </a:rPr>
              <a:t>bảo </a:t>
            </a:r>
            <a:r>
              <a:rPr sz="1200" spc="-130" dirty="0">
                <a:latin typeface="Times New Roman"/>
                <a:cs typeface="Times New Roman"/>
              </a:rPr>
              <a:t>đảm  </a:t>
            </a:r>
            <a:r>
              <a:rPr sz="1200" spc="-5" dirty="0">
                <a:latin typeface="Times New Roman"/>
                <a:cs typeface="Times New Roman"/>
              </a:rPr>
              <a:t>cho gia súc có </a:t>
            </a:r>
            <a:r>
              <a:rPr sz="1200" dirty="0">
                <a:latin typeface="Times New Roman"/>
                <a:cs typeface="Times New Roman"/>
              </a:rPr>
              <a:t>thể qua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không bị nguy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hiểm.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47952" y="6160388"/>
            <a:ext cx="5607050" cy="146621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865"/>
              </a:spcBef>
            </a:pPr>
            <a:r>
              <a:rPr sz="1200" dirty="0">
                <a:latin typeface="Times New Roman"/>
                <a:cs typeface="Times New Roman"/>
              </a:rPr>
              <a:t>W.230</a:t>
            </a:r>
          </a:p>
          <a:p>
            <a:pPr marL="469265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W.231 “Thú </a:t>
            </a:r>
            <a:r>
              <a:rPr sz="1200" b="1" i="1" spc="-5" dirty="0">
                <a:latin typeface="Times New Roman"/>
                <a:cs typeface="Times New Roman"/>
              </a:rPr>
              <a:t>rừng vượt </a:t>
            </a:r>
            <a:r>
              <a:rPr sz="1200" b="1" i="1" dirty="0">
                <a:latin typeface="Times New Roman"/>
                <a:cs typeface="Times New Roman"/>
              </a:rPr>
              <a:t>qua</a:t>
            </a:r>
            <a:r>
              <a:rPr sz="1200" b="1" i="1" spc="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đường”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000"/>
              </a:lnSpc>
              <a:spcBef>
                <a:spcPts val="590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gần </a:t>
            </a:r>
            <a:r>
              <a:rPr sz="1200" dirty="0">
                <a:latin typeface="Times New Roman"/>
                <a:cs typeface="Times New Roman"/>
              </a:rPr>
              <a:t>tới </a:t>
            </a:r>
            <a:r>
              <a:rPr sz="1200" spc="-5" dirty="0" err="1">
                <a:latin typeface="Times New Roman"/>
                <a:cs typeface="Times New Roman"/>
              </a:rPr>
              <a:t>đoạn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th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thú </a:t>
            </a:r>
            <a:r>
              <a:rPr sz="1200" spc="-5" dirty="0">
                <a:latin typeface="Times New Roman"/>
                <a:cs typeface="Times New Roman"/>
              </a:rPr>
              <a:t>rừng </a:t>
            </a:r>
            <a:r>
              <a:rPr sz="1200" dirty="0">
                <a:latin typeface="Times New Roman"/>
                <a:cs typeface="Times New Roman"/>
              </a:rPr>
              <a:t>chạy qua </a:t>
            </a:r>
            <a:r>
              <a:rPr sz="1200" spc="5" dirty="0">
                <a:latin typeface="Times New Roman"/>
                <a:cs typeface="Times New Roman"/>
              </a:rPr>
              <a:t>hay </a:t>
            </a:r>
            <a:r>
              <a:rPr sz="1200" dirty="0" err="1">
                <a:latin typeface="Times New Roman"/>
                <a:cs typeface="Times New Roman"/>
              </a:rPr>
              <a:t>khu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vực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bảo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tồn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thiên </a:t>
            </a:r>
            <a:r>
              <a:rPr sz="1200" dirty="0">
                <a:latin typeface="Times New Roman"/>
                <a:cs typeface="Times New Roman"/>
              </a:rPr>
              <a:t>nhiên </a:t>
            </a:r>
            <a:r>
              <a:rPr sz="1200" spc="-5" dirty="0">
                <a:latin typeface="Times New Roman"/>
                <a:cs typeface="Times New Roman"/>
              </a:rPr>
              <a:t>cấm săn </a:t>
            </a:r>
            <a:r>
              <a:rPr sz="1200" dirty="0">
                <a:latin typeface="Times New Roman"/>
                <a:cs typeface="Times New Roman"/>
              </a:rPr>
              <a:t>bắn. Chiều </a:t>
            </a:r>
            <a:r>
              <a:rPr sz="1200" spc="-5" dirty="0">
                <a:latin typeface="Times New Roman"/>
                <a:cs typeface="Times New Roman"/>
              </a:rPr>
              <a:t>dài của </a:t>
            </a:r>
            <a:r>
              <a:rPr sz="1200" spc="-5" dirty="0" err="1">
                <a:latin typeface="Times New Roman"/>
                <a:cs typeface="Times New Roman"/>
              </a:rPr>
              <a:t>đoạn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 err="1">
                <a:latin typeface="Times New Roman"/>
                <a:cs typeface="Times New Roman"/>
              </a:rPr>
              <a:t>này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chỉ</a:t>
            </a:r>
            <a:r>
              <a:rPr sz="1200" spc="-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dẫn </a:t>
            </a:r>
            <a:r>
              <a:rPr sz="1200" spc="-5" dirty="0" err="1">
                <a:latin typeface="Times New Roman"/>
                <a:cs typeface="Times New Roman"/>
              </a:rPr>
              <a:t>bằng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biển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phụ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S.501 </a:t>
            </a:r>
            <a:r>
              <a:rPr sz="1200" spc="-5" dirty="0">
                <a:latin typeface="Times New Roman"/>
                <a:cs typeface="Times New Roman"/>
              </a:rPr>
              <a:t>“Phạm </a:t>
            </a:r>
            <a:r>
              <a:rPr sz="1200" dirty="0">
                <a:latin typeface="Times New Roman"/>
                <a:cs typeface="Times New Roman"/>
              </a:rPr>
              <a:t>vi tác dụng của biển” đặt </a:t>
            </a:r>
            <a:r>
              <a:rPr sz="1200" spc="-5" dirty="0" err="1">
                <a:latin typeface="Times New Roman"/>
                <a:cs typeface="Times New Roman"/>
              </a:rPr>
              <a:t>bên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d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ới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chính.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spc="-85" dirty="0">
                <a:latin typeface="Times New Roman"/>
                <a:cs typeface="Times New Roman"/>
              </a:rPr>
              <a:t>thông 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>
                <a:latin typeface="Times New Roman"/>
                <a:cs typeface="Times New Roman"/>
              </a:rPr>
              <a:t>chậm, </a:t>
            </a:r>
            <a:r>
              <a:rPr sz="1200" dirty="0">
                <a:latin typeface="Times New Roman"/>
                <a:cs typeface="Times New Roman"/>
              </a:rPr>
              <a:t>chú ý </a:t>
            </a:r>
            <a:r>
              <a:rPr sz="1200" spc="-5" dirty="0">
                <a:latin typeface="Times New Roman"/>
                <a:cs typeface="Times New Roman"/>
              </a:rPr>
              <a:t>quan sát hai </a:t>
            </a:r>
            <a:r>
              <a:rPr sz="1200" dirty="0" err="1">
                <a:latin typeface="Times New Roman"/>
                <a:cs typeface="Times New Roman"/>
              </a:rPr>
              <a:t>bên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 thận trọng </a:t>
            </a:r>
            <a:r>
              <a:rPr sz="1200" spc="5" dirty="0">
                <a:latin typeface="Times New Roman"/>
                <a:cs typeface="Times New Roman"/>
              </a:rPr>
              <a:t>đề </a:t>
            </a:r>
            <a:r>
              <a:rPr sz="1200" dirty="0">
                <a:latin typeface="Times New Roman"/>
                <a:cs typeface="Times New Roman"/>
              </a:rPr>
              <a:t>phòng tai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nạn.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47952" y="8616188"/>
            <a:ext cx="5606415" cy="126492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865"/>
              </a:spcBef>
            </a:pPr>
            <a:r>
              <a:rPr sz="1200" dirty="0">
                <a:latin typeface="Times New Roman"/>
                <a:cs typeface="Times New Roman"/>
              </a:rPr>
              <a:t>W.231</a:t>
            </a:r>
          </a:p>
          <a:p>
            <a:pPr marL="469265" algn="just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W.232 “Gió </a:t>
            </a:r>
            <a:r>
              <a:rPr sz="1200" b="1" i="1" spc="-5" dirty="0">
                <a:latin typeface="Times New Roman"/>
                <a:cs typeface="Times New Roman"/>
              </a:rPr>
              <a:t>ngang”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400"/>
              </a:lnSpc>
              <a:spcBef>
                <a:spcPts val="570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10" dirty="0">
                <a:latin typeface="Times New Roman"/>
                <a:cs typeface="Times New Roman"/>
              </a:rPr>
              <a:t>gần </a:t>
            </a:r>
            <a:r>
              <a:rPr sz="1200" dirty="0">
                <a:latin typeface="Times New Roman"/>
                <a:cs typeface="Times New Roman"/>
              </a:rPr>
              <a:t>tới </a:t>
            </a:r>
            <a:r>
              <a:rPr sz="1200" spc="-5" dirty="0" err="1">
                <a:latin typeface="Times New Roman"/>
                <a:cs typeface="Times New Roman"/>
              </a:rPr>
              <a:t>đoạn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th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gió ngang </a:t>
            </a:r>
            <a:r>
              <a:rPr sz="1200" dirty="0">
                <a:latin typeface="Times New Roman"/>
                <a:cs typeface="Times New Roman"/>
              </a:rPr>
              <a:t>thổi mạnh </a:t>
            </a:r>
            <a:r>
              <a:rPr sz="1200" dirty="0" err="1">
                <a:latin typeface="Times New Roman"/>
                <a:cs typeface="Times New Roman"/>
              </a:rPr>
              <a:t>nguy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hiểm</a:t>
            </a:r>
            <a:r>
              <a:rPr sz="1200" dirty="0" smtClean="0">
                <a:latin typeface="Times New Roman"/>
                <a:cs typeface="Times New Roman"/>
              </a:rPr>
              <a:t>.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Gặp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biển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này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cần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spc="-5" dirty="0">
                <a:latin typeface="Times New Roman"/>
                <a:cs typeface="Times New Roman"/>
              </a:rPr>
              <a:t>chỉnh </a:t>
            </a:r>
            <a:r>
              <a:rPr sz="1200" dirty="0">
                <a:latin typeface="Times New Roman"/>
                <a:cs typeface="Times New Roman"/>
              </a:rPr>
              <a:t>tốc độ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cho thích </a:t>
            </a:r>
            <a:r>
              <a:rPr sz="1200" dirty="0">
                <a:latin typeface="Times New Roman"/>
                <a:cs typeface="Times New Roman"/>
              </a:rPr>
              <a:t>hợp, đề phòng tình huống </a:t>
            </a:r>
            <a:r>
              <a:rPr sz="1200" spc="-5" dirty="0">
                <a:latin typeface="Times New Roman"/>
                <a:cs typeface="Times New Roman"/>
              </a:rPr>
              <a:t>gió </a:t>
            </a:r>
            <a:r>
              <a:rPr sz="1200" spc="-55" dirty="0">
                <a:latin typeface="Times New Roman"/>
                <a:cs typeface="Times New Roman"/>
              </a:rPr>
              <a:t>thổi  </a:t>
            </a:r>
            <a:r>
              <a:rPr sz="1200" dirty="0">
                <a:latin typeface="Times New Roman"/>
                <a:cs typeface="Times New Roman"/>
              </a:rPr>
              <a:t>lật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xe.</a:t>
            </a:r>
          </a:p>
        </p:txBody>
      </p:sp>
      <p:sp>
        <p:nvSpPr>
          <p:cNvPr id="6" name="object 6"/>
          <p:cNvSpPr/>
          <p:nvPr/>
        </p:nvSpPr>
        <p:spPr>
          <a:xfrm>
            <a:off x="3688715" y="900683"/>
            <a:ext cx="1190625" cy="1047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536315" y="3013582"/>
            <a:ext cx="1038225" cy="914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536315" y="5266943"/>
            <a:ext cx="1038225" cy="91414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536315" y="7722107"/>
            <a:ext cx="1038225" cy="9136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74</a:t>
            </a:fld>
            <a:endParaRPr spc="-35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2069337"/>
            <a:ext cx="5605780" cy="1065530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880"/>
              </a:spcBef>
            </a:pPr>
            <a:r>
              <a:rPr sz="1200" dirty="0">
                <a:latin typeface="Times New Roman"/>
                <a:cs typeface="Times New Roman"/>
              </a:rPr>
              <a:t>W.232</a:t>
            </a:r>
          </a:p>
          <a:p>
            <a:pPr marL="469265">
              <a:lnSpc>
                <a:spcPct val="100000"/>
              </a:lnSpc>
              <a:spcBef>
                <a:spcPts val="78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W.233 “Nguy </a:t>
            </a:r>
            <a:r>
              <a:rPr sz="1200" b="1" i="1" spc="-5" dirty="0">
                <a:latin typeface="Times New Roman"/>
                <a:cs typeface="Times New Roman"/>
              </a:rPr>
              <a:t>hiểm</a:t>
            </a:r>
            <a:r>
              <a:rPr sz="1200" b="1" i="1" spc="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khác”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200"/>
              </a:lnSpc>
              <a:spcBef>
                <a:spcPts val="570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>
                <a:latin typeface="Times New Roman"/>
                <a:cs typeface="Times New Roman"/>
              </a:rPr>
              <a:t>báo hiệu </a:t>
            </a:r>
            <a:r>
              <a:rPr sz="1200" spc="-10" dirty="0">
                <a:latin typeface="Times New Roman"/>
                <a:cs typeface="Times New Roman"/>
              </a:rPr>
              <a:t>gần </a:t>
            </a:r>
            <a:r>
              <a:rPr sz="1200" dirty="0">
                <a:latin typeface="Times New Roman"/>
                <a:cs typeface="Times New Roman"/>
              </a:rPr>
              <a:t>tới </a:t>
            </a:r>
            <a:r>
              <a:rPr sz="1200" dirty="0" err="1">
                <a:latin typeface="Times New Roman"/>
                <a:cs typeface="Times New Roman"/>
              </a:rPr>
              <a:t>đoạn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nguy hiểm mà không thể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 err="1">
                <a:latin typeface="Times New Roman"/>
                <a:cs typeface="Times New Roman"/>
              </a:rPr>
              <a:t>dụng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-114" dirty="0">
                <a:latin typeface="Times New Roman"/>
                <a:cs typeface="Times New Roman"/>
              </a:rPr>
              <a:t>kiểu  </a:t>
            </a:r>
            <a:r>
              <a:rPr sz="1200" dirty="0">
                <a:latin typeface="Times New Roman"/>
                <a:cs typeface="Times New Roman"/>
              </a:rPr>
              <a:t>biển để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 err="1">
                <a:latin typeface="Times New Roman"/>
                <a:cs typeface="Times New Roman"/>
              </a:rPr>
              <a:t>hiệu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(từ biển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W201a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số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W232).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05101" y="4124070"/>
            <a:ext cx="4911090" cy="86106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R="209550" algn="ctr">
              <a:lnSpc>
                <a:spcPct val="100000"/>
              </a:lnSpc>
              <a:spcBef>
                <a:spcPts val="865"/>
              </a:spcBef>
            </a:pPr>
            <a:r>
              <a:rPr sz="1200" dirty="0">
                <a:latin typeface="Times New Roman"/>
                <a:cs typeface="Times New Roman"/>
              </a:rPr>
              <a:t>W.233</a:t>
            </a: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W.234 “Giao </a:t>
            </a:r>
            <a:r>
              <a:rPr sz="1200" b="1" i="1" spc="-5" dirty="0">
                <a:latin typeface="Times New Roman"/>
                <a:cs typeface="Times New Roman"/>
              </a:rPr>
              <a:t>nhau với đường </a:t>
            </a:r>
            <a:r>
              <a:rPr sz="1200" b="1" i="1" dirty="0">
                <a:latin typeface="Times New Roman"/>
                <a:cs typeface="Times New Roman"/>
              </a:rPr>
              <a:t>hai</a:t>
            </a:r>
            <a:r>
              <a:rPr sz="1200" b="1" i="1" spc="1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chiều”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dirty="0" err="1">
                <a:latin typeface="Times New Roman"/>
                <a:cs typeface="Times New Roman"/>
              </a:rPr>
              <a:t>trên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một </a:t>
            </a:r>
            <a:r>
              <a:rPr sz="1200" spc="-5" dirty="0">
                <a:latin typeface="Times New Roman"/>
                <a:cs typeface="Times New Roman"/>
              </a:rPr>
              <a:t>chiều sắp đến chỗ giao nhau </a:t>
            </a:r>
            <a:r>
              <a:rPr sz="1200" dirty="0" err="1">
                <a:latin typeface="Times New Roman"/>
                <a:cs typeface="Times New Roman"/>
              </a:rPr>
              <a:t>với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hai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spc="-65" dirty="0">
                <a:latin typeface="Times New Roman"/>
                <a:cs typeface="Times New Roman"/>
              </a:rPr>
              <a:t>chiều.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7952" y="5971413"/>
            <a:ext cx="5606415" cy="1065530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880"/>
              </a:spcBef>
            </a:pPr>
            <a:r>
              <a:rPr sz="1200" dirty="0">
                <a:latin typeface="Times New Roman"/>
                <a:cs typeface="Times New Roman"/>
              </a:rPr>
              <a:t>W.234</a:t>
            </a:r>
          </a:p>
          <a:p>
            <a:pPr marL="469265">
              <a:lnSpc>
                <a:spcPct val="100000"/>
              </a:lnSpc>
              <a:spcBef>
                <a:spcPts val="78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W.235 “Đường</a:t>
            </a:r>
            <a:r>
              <a:rPr sz="1200" b="1" i="1" spc="-1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đôi”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200"/>
              </a:lnSpc>
              <a:spcBef>
                <a:spcPts val="570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>
                <a:latin typeface="Times New Roman"/>
                <a:cs typeface="Times New Roman"/>
              </a:rPr>
              <a:t>báo hiệu </a:t>
            </a:r>
            <a:r>
              <a:rPr sz="1200" spc="-5" dirty="0">
                <a:latin typeface="Times New Roman"/>
                <a:cs typeface="Times New Roman"/>
              </a:rPr>
              <a:t>sắp đến </a:t>
            </a:r>
            <a:r>
              <a:rPr sz="1200" dirty="0" err="1">
                <a:latin typeface="Times New Roman"/>
                <a:cs typeface="Times New Roman"/>
              </a:rPr>
              <a:t>đoạn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đôi </a:t>
            </a:r>
            <a:r>
              <a:rPr sz="1200" spc="-5" dirty="0">
                <a:latin typeface="Times New Roman"/>
                <a:cs typeface="Times New Roman"/>
              </a:rPr>
              <a:t>(chiều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chiều </a:t>
            </a:r>
            <a:r>
              <a:rPr sz="1200" dirty="0">
                <a:latin typeface="Times New Roman"/>
                <a:cs typeface="Times New Roman"/>
              </a:rPr>
              <a:t>về </a:t>
            </a:r>
            <a:r>
              <a:rPr sz="1200" spc="-5" dirty="0">
                <a:latin typeface="Times New Roman"/>
                <a:cs typeface="Times New Roman"/>
              </a:rPr>
              <a:t>phân </a:t>
            </a:r>
            <a:r>
              <a:rPr sz="1200" dirty="0">
                <a:latin typeface="Times New Roman"/>
                <a:cs typeface="Times New Roman"/>
              </a:rPr>
              <a:t>biệt rõ ràng </a:t>
            </a:r>
            <a:r>
              <a:rPr sz="1200" spc="-55" dirty="0">
                <a:latin typeface="Times New Roman"/>
                <a:cs typeface="Times New Roman"/>
              </a:rPr>
              <a:t>bằng  </a:t>
            </a:r>
            <a:r>
              <a:rPr sz="1200" spc="-5" dirty="0">
                <a:latin typeface="Times New Roman"/>
                <a:cs typeface="Times New Roman"/>
              </a:rPr>
              <a:t>giải phân cách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cứng).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05101" y="8026145"/>
            <a:ext cx="5022215" cy="86106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R="320675" algn="ctr">
              <a:lnSpc>
                <a:spcPct val="100000"/>
              </a:lnSpc>
              <a:spcBef>
                <a:spcPts val="865"/>
              </a:spcBef>
            </a:pPr>
            <a:r>
              <a:rPr sz="1200" dirty="0">
                <a:latin typeface="Times New Roman"/>
                <a:cs typeface="Times New Roman"/>
              </a:rPr>
              <a:t>W.235</a:t>
            </a: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W.236 “Hết đường</a:t>
            </a:r>
            <a:r>
              <a:rPr sz="1200" b="1" i="1" spc="-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đôi”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sắp </a:t>
            </a:r>
            <a:r>
              <a:rPr sz="1200" spc="-5" dirty="0">
                <a:latin typeface="Times New Roman"/>
                <a:cs typeface="Times New Roman"/>
              </a:rPr>
              <a:t>kết </a:t>
            </a:r>
            <a:r>
              <a:rPr sz="1200" dirty="0">
                <a:latin typeface="Times New Roman"/>
                <a:cs typeface="Times New Roman"/>
              </a:rPr>
              <a:t>thúc </a:t>
            </a:r>
            <a:r>
              <a:rPr sz="1200" spc="-5" dirty="0" err="1">
                <a:latin typeface="Times New Roman"/>
                <a:cs typeface="Times New Roman"/>
              </a:rPr>
              <a:t>đoạn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đôi </a:t>
            </a:r>
            <a:r>
              <a:rPr sz="1200" spc="-5" dirty="0">
                <a:latin typeface="Times New Roman"/>
                <a:cs typeface="Times New Roman"/>
              </a:rPr>
              <a:t>(</a:t>
            </a:r>
            <a:r>
              <a:rPr sz="1200" spc="-5" dirty="0" err="1">
                <a:latin typeface="Times New Roman"/>
                <a:cs typeface="Times New Roman"/>
              </a:rPr>
              <a:t>đoạn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hết giải </a:t>
            </a:r>
            <a:r>
              <a:rPr sz="1200" dirty="0">
                <a:latin typeface="Times New Roman"/>
                <a:cs typeface="Times New Roman"/>
              </a:rPr>
              <a:t>phân </a:t>
            </a:r>
            <a:r>
              <a:rPr sz="1200" spc="-5" dirty="0">
                <a:latin typeface="Times New Roman"/>
                <a:cs typeface="Times New Roman"/>
              </a:rPr>
              <a:t>cách</a:t>
            </a:r>
            <a:r>
              <a:rPr sz="1200" spc="235" dirty="0">
                <a:latin typeface="Times New Roman"/>
                <a:cs typeface="Times New Roman"/>
              </a:rPr>
              <a:t> </a:t>
            </a:r>
            <a:r>
              <a:rPr sz="1200" spc="-70" dirty="0">
                <a:latin typeface="Times New Roman"/>
                <a:cs typeface="Times New Roman"/>
              </a:rPr>
              <a:t>cứng).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536315" y="1178178"/>
            <a:ext cx="1038225" cy="914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536315" y="3229736"/>
            <a:ext cx="1038225" cy="914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536315" y="5079872"/>
            <a:ext cx="1038225" cy="914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536315" y="7131430"/>
            <a:ext cx="1038225" cy="914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536315" y="8981554"/>
            <a:ext cx="1038225" cy="9144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75</a:t>
            </a:fld>
            <a:endParaRPr spc="-35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05101" y="780034"/>
            <a:ext cx="4639310" cy="781685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53975" algn="ctr">
              <a:lnSpc>
                <a:spcPct val="100000"/>
              </a:lnSpc>
              <a:spcBef>
                <a:spcPts val="840"/>
              </a:spcBef>
            </a:pPr>
            <a:r>
              <a:rPr sz="1200" dirty="0">
                <a:latin typeface="Times New Roman"/>
                <a:cs typeface="Times New Roman"/>
              </a:rPr>
              <a:t>W.236</a:t>
            </a: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W.237 “Cầu </a:t>
            </a:r>
            <a:r>
              <a:rPr sz="1200" b="1" i="1" spc="-5" dirty="0">
                <a:latin typeface="Times New Roman"/>
                <a:cs typeface="Times New Roman"/>
              </a:rPr>
              <a:t>vồng</a:t>
            </a:r>
            <a:r>
              <a:rPr sz="1200" spc="-5" dirty="0">
                <a:latin typeface="Times New Roman"/>
                <a:cs typeface="Times New Roman"/>
              </a:rPr>
              <a:t>”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sắp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>
                <a:latin typeface="Times New Roman"/>
                <a:cs typeface="Times New Roman"/>
              </a:rPr>
              <a:t>chiếc </a:t>
            </a:r>
            <a:r>
              <a:rPr sz="1200" spc="-5" dirty="0">
                <a:latin typeface="Times New Roman"/>
                <a:cs typeface="Times New Roman"/>
              </a:rPr>
              <a:t>cầu có </a:t>
            </a:r>
            <a:r>
              <a:rPr sz="1200" dirty="0">
                <a:latin typeface="Times New Roman"/>
                <a:cs typeface="Times New Roman"/>
              </a:rPr>
              <a:t>độ vồng </a:t>
            </a:r>
            <a:r>
              <a:rPr sz="1200" spc="-5" dirty="0">
                <a:latin typeface="Times New Roman"/>
                <a:cs typeface="Times New Roman"/>
              </a:rPr>
              <a:t>rất </a:t>
            </a:r>
            <a:r>
              <a:rPr sz="1200" dirty="0">
                <a:latin typeface="Times New Roman"/>
                <a:cs typeface="Times New Roman"/>
              </a:rPr>
              <a:t>lớn </a:t>
            </a:r>
            <a:r>
              <a:rPr sz="1200" spc="-5" dirty="0" err="1">
                <a:latin typeface="Times New Roman"/>
                <a:cs typeface="Times New Roman"/>
              </a:rPr>
              <a:t>ảnh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ởng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tới </a:t>
            </a:r>
            <a:r>
              <a:rPr sz="1200" spc="-5" dirty="0">
                <a:latin typeface="Times New Roman"/>
                <a:cs typeface="Times New Roman"/>
              </a:rPr>
              <a:t>tầm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nhìn.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05101" y="2550540"/>
            <a:ext cx="2840355" cy="861694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R="280035" algn="r">
              <a:lnSpc>
                <a:spcPct val="100000"/>
              </a:lnSpc>
              <a:spcBef>
                <a:spcPts val="869"/>
              </a:spcBef>
            </a:pPr>
            <a:r>
              <a:rPr sz="1200" spc="5" dirty="0">
                <a:latin typeface="Times New Roman"/>
                <a:cs typeface="Times New Roman"/>
              </a:rPr>
              <a:t>W</a:t>
            </a:r>
            <a:r>
              <a:rPr sz="1200" dirty="0">
                <a:latin typeface="Times New Roman"/>
                <a:cs typeface="Times New Roman"/>
              </a:rPr>
              <a:t>.237</a:t>
            </a: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W.238 “Đường </a:t>
            </a:r>
            <a:r>
              <a:rPr sz="1200" b="1" i="1" spc="-5" dirty="0">
                <a:latin typeface="Times New Roman"/>
                <a:cs typeface="Times New Roman"/>
              </a:rPr>
              <a:t>cao </a:t>
            </a:r>
            <a:r>
              <a:rPr sz="1200" b="1" i="1" dirty="0">
                <a:latin typeface="Times New Roman"/>
                <a:cs typeface="Times New Roman"/>
              </a:rPr>
              <a:t>tốc phía</a:t>
            </a:r>
            <a:r>
              <a:rPr sz="1200" b="1" i="1" spc="-6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trước”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sắp </a:t>
            </a:r>
            <a:r>
              <a:rPr sz="1200" spc="-5" dirty="0" err="1">
                <a:latin typeface="Times New Roman"/>
                <a:cs typeface="Times New Roman"/>
              </a:rPr>
              <a:t>đến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cao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tốc.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47952" y="4401184"/>
            <a:ext cx="5607050" cy="1264920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457834" algn="ctr">
              <a:lnSpc>
                <a:spcPct val="100000"/>
              </a:lnSpc>
              <a:spcBef>
                <a:spcPts val="869"/>
              </a:spcBef>
            </a:pPr>
            <a:r>
              <a:rPr sz="1200" dirty="0">
                <a:latin typeface="Times New Roman"/>
                <a:cs typeface="Times New Roman"/>
              </a:rPr>
              <a:t>W.238</a:t>
            </a:r>
          </a:p>
          <a:p>
            <a:pPr marL="469265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W.239 “Đường </a:t>
            </a:r>
            <a:r>
              <a:rPr sz="1200" b="1" i="1" spc="-5" dirty="0">
                <a:latin typeface="Times New Roman"/>
                <a:cs typeface="Times New Roman"/>
              </a:rPr>
              <a:t>cáp </a:t>
            </a:r>
            <a:r>
              <a:rPr sz="1200" b="1" i="1" dirty="0">
                <a:latin typeface="Times New Roman"/>
                <a:cs typeface="Times New Roman"/>
              </a:rPr>
              <a:t>điện ở phía</a:t>
            </a:r>
            <a:r>
              <a:rPr sz="1200" b="1" i="1" spc="-1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trên”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20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>
                <a:latin typeface="Times New Roman"/>
                <a:cs typeface="Times New Roman"/>
              </a:rPr>
              <a:t>báo hiệu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dây </a:t>
            </a:r>
            <a:r>
              <a:rPr sz="1200" dirty="0">
                <a:latin typeface="Times New Roman"/>
                <a:cs typeface="Times New Roman"/>
              </a:rPr>
              <a:t>điện cắt ngang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spc="-5" dirty="0" err="1">
                <a:latin typeface="Times New Roman"/>
                <a:cs typeface="Times New Roman"/>
              </a:rPr>
              <a:t>tuyến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0" dirty="0" smtClean="0">
                <a:latin typeface="Times New Roman"/>
                <a:cs typeface="Times New Roman"/>
              </a:rPr>
              <a:t>đ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kèm </a:t>
            </a:r>
            <a:r>
              <a:rPr sz="1200" dirty="0" err="1">
                <a:latin typeface="Times New Roman"/>
                <a:cs typeface="Times New Roman"/>
              </a:rPr>
              <a:t>theo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biển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phụ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W.509 </a:t>
            </a:r>
            <a:r>
              <a:rPr sz="1200" spc="-5" dirty="0">
                <a:latin typeface="Times New Roman"/>
                <a:cs typeface="Times New Roman"/>
              </a:rPr>
              <a:t>“Chiều cao an </a:t>
            </a:r>
            <a:r>
              <a:rPr sz="1200" dirty="0">
                <a:latin typeface="Times New Roman"/>
                <a:cs typeface="Times New Roman"/>
              </a:rPr>
              <a:t>toàn” ở </a:t>
            </a:r>
            <a:r>
              <a:rPr sz="1200" dirty="0" err="1">
                <a:latin typeface="Times New Roman"/>
                <a:cs typeface="Times New Roman"/>
              </a:rPr>
              <a:t>phía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d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ới</a:t>
            </a:r>
            <a:r>
              <a:rPr sz="1200" spc="-65" dirty="0">
                <a:latin typeface="Times New Roman"/>
                <a:cs typeface="Times New Roman"/>
              </a:rPr>
              <a:t>. </a:t>
            </a:r>
            <a:r>
              <a:rPr sz="1200" spc="-5" dirty="0" err="1">
                <a:latin typeface="Times New Roman"/>
                <a:cs typeface="Times New Roman"/>
              </a:rPr>
              <a:t>Biển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dirty="0">
                <a:latin typeface="Times New Roman"/>
                <a:cs typeface="Times New Roman"/>
              </a:rPr>
              <a:t>phía </a:t>
            </a:r>
            <a:r>
              <a:rPr sz="1200" spc="-5" dirty="0">
                <a:latin typeface="Times New Roman"/>
                <a:cs typeface="Times New Roman"/>
              </a:rPr>
              <a:t>bên phải cho </a:t>
            </a:r>
            <a:r>
              <a:rPr sz="1200" dirty="0" err="1">
                <a:latin typeface="Times New Roman"/>
                <a:cs typeface="Times New Roman"/>
              </a:rPr>
              <a:t>hai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chiều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đường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đi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 về qua nơi </a:t>
            </a:r>
            <a:r>
              <a:rPr sz="1200" spc="-5" dirty="0">
                <a:latin typeface="Times New Roman"/>
                <a:cs typeface="Times New Roman"/>
              </a:rPr>
              <a:t>cáp </a:t>
            </a:r>
            <a:r>
              <a:rPr sz="1200" dirty="0">
                <a:latin typeface="Times New Roman"/>
                <a:cs typeface="Times New Roman"/>
              </a:rPr>
              <a:t>điện </a:t>
            </a:r>
            <a:r>
              <a:rPr sz="1200" spc="-5" dirty="0">
                <a:latin typeface="Times New Roman"/>
                <a:cs typeface="Times New Roman"/>
              </a:rPr>
              <a:t>cắt ngang, cách </a:t>
            </a:r>
            <a:r>
              <a:rPr sz="1200" dirty="0">
                <a:latin typeface="Times New Roman"/>
                <a:cs typeface="Times New Roman"/>
              </a:rPr>
              <a:t>nơi có cáp khoảng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20-30m.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47952" y="6654545"/>
            <a:ext cx="5607050" cy="106362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65"/>
              </a:spcBef>
            </a:pPr>
            <a:r>
              <a:rPr sz="1200" dirty="0">
                <a:latin typeface="Times New Roman"/>
                <a:cs typeface="Times New Roman"/>
              </a:rPr>
              <a:t>W.239</a:t>
            </a:r>
          </a:p>
          <a:p>
            <a:pPr marL="469265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W.240 “Đường</a:t>
            </a:r>
            <a:r>
              <a:rPr sz="1200" b="1" i="1" spc="-1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hầm”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30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sắp </a:t>
            </a:r>
            <a:r>
              <a:rPr sz="1200" dirty="0" err="1">
                <a:latin typeface="Times New Roman"/>
                <a:cs typeface="Times New Roman"/>
              </a:rPr>
              <a:t>tới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hầm </a:t>
            </a:r>
            <a:r>
              <a:rPr sz="1200" spc="-55" dirty="0">
                <a:latin typeface="Times New Roman"/>
                <a:cs typeface="Times New Roman"/>
              </a:rPr>
              <a:t>(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chạy hai </a:t>
            </a:r>
            <a:r>
              <a:rPr sz="1200" spc="-5" dirty="0">
                <a:latin typeface="Times New Roman"/>
                <a:cs typeface="Times New Roman"/>
              </a:rPr>
              <a:t>chiều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mà </a:t>
            </a:r>
            <a:r>
              <a:rPr sz="1200" spc="-5" dirty="0">
                <a:latin typeface="Times New Roman"/>
                <a:cs typeface="Times New Roman"/>
              </a:rPr>
              <a:t>chiếu sáng </a:t>
            </a:r>
            <a:r>
              <a:rPr sz="1200" dirty="0">
                <a:latin typeface="Times New Roman"/>
                <a:cs typeface="Times New Roman"/>
              </a:rPr>
              <a:t>lại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spc="-65" dirty="0">
                <a:latin typeface="Times New Roman"/>
                <a:cs typeface="Times New Roman"/>
              </a:rPr>
              <a:t>không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1200" dirty="0">
                <a:latin typeface="Times New Roman"/>
                <a:cs typeface="Times New Roman"/>
              </a:rPr>
              <a:t>tốt).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619758" y="8706103"/>
            <a:ext cx="3882390" cy="83502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2225675">
              <a:lnSpc>
                <a:spcPct val="100000"/>
              </a:lnSpc>
              <a:spcBef>
                <a:spcPts val="865"/>
              </a:spcBef>
            </a:pPr>
            <a:r>
              <a:rPr sz="1200" dirty="0">
                <a:latin typeface="Times New Roman"/>
                <a:cs typeface="Times New Roman"/>
              </a:rPr>
              <a:t>W.240</a:t>
            </a: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W.241 </a:t>
            </a:r>
            <a:r>
              <a:rPr sz="1200" b="1" i="1" dirty="0">
                <a:latin typeface="Times New Roman"/>
                <a:cs typeface="Times New Roman"/>
              </a:rPr>
              <a:t>"Ùn tắc giao</a:t>
            </a:r>
            <a:r>
              <a:rPr sz="1200" b="1" i="1" spc="-3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thông"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sắp tới </a:t>
            </a:r>
            <a:r>
              <a:rPr sz="1200" dirty="0" err="1">
                <a:latin typeface="Times New Roman"/>
                <a:cs typeface="Times New Roman"/>
              </a:rPr>
              <a:t>đoạn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hay xảy </a:t>
            </a:r>
            <a:r>
              <a:rPr sz="1200" dirty="0">
                <a:latin typeface="Times New Roman"/>
                <a:cs typeface="Times New Roman"/>
              </a:rPr>
              <a:t>ra ùn tắc </a:t>
            </a:r>
            <a:r>
              <a:rPr sz="1200" spc="-5" dirty="0">
                <a:latin typeface="Times New Roman"/>
                <a:cs typeface="Times New Roman"/>
              </a:rPr>
              <a:t>giao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thông.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536315" y="1658111"/>
            <a:ext cx="1038225" cy="9137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764915" y="3508247"/>
            <a:ext cx="1038225" cy="9136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536315" y="5760719"/>
            <a:ext cx="1038225" cy="91427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536315" y="7812277"/>
            <a:ext cx="1038225" cy="914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76</a:t>
            </a:fld>
            <a:endParaRPr spc="-35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05101" y="1933700"/>
            <a:ext cx="5017770" cy="81216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81610" algn="ctr">
              <a:lnSpc>
                <a:spcPct val="100000"/>
              </a:lnSpc>
              <a:spcBef>
                <a:spcPts val="675"/>
              </a:spcBef>
            </a:pPr>
            <a:r>
              <a:rPr sz="1200" dirty="0">
                <a:latin typeface="Times New Roman"/>
                <a:cs typeface="Times New Roman"/>
              </a:rPr>
              <a:t>W.241</a:t>
            </a:r>
          </a:p>
          <a:p>
            <a:pPr marR="662305" algn="ctr">
              <a:lnSpc>
                <a:spcPct val="100000"/>
              </a:lnSpc>
              <a:spcBef>
                <a:spcPts val="575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W.242 (a, b) </a:t>
            </a:r>
            <a:r>
              <a:rPr sz="1200" b="1" i="1" spc="-5" dirty="0">
                <a:latin typeface="Times New Roman"/>
                <a:cs typeface="Times New Roman"/>
              </a:rPr>
              <a:t>“Nơi </a:t>
            </a:r>
            <a:r>
              <a:rPr sz="1200" b="1" i="1" dirty="0">
                <a:latin typeface="Times New Roman"/>
                <a:cs typeface="Times New Roman"/>
              </a:rPr>
              <a:t>đường </a:t>
            </a:r>
            <a:r>
              <a:rPr sz="1200" b="1" i="1" spc="-5" dirty="0">
                <a:latin typeface="Times New Roman"/>
                <a:cs typeface="Times New Roman"/>
              </a:rPr>
              <a:t>sắt giao vuông </a:t>
            </a:r>
            <a:r>
              <a:rPr sz="1200" b="1" i="1" dirty="0">
                <a:latin typeface="Times New Roman"/>
                <a:cs typeface="Times New Roman"/>
              </a:rPr>
              <a:t>góc </a:t>
            </a:r>
            <a:r>
              <a:rPr sz="1200" b="1" i="1" spc="-5" dirty="0">
                <a:latin typeface="Times New Roman"/>
                <a:cs typeface="Times New Roman"/>
              </a:rPr>
              <a:t>với </a:t>
            </a:r>
            <a:r>
              <a:rPr sz="1200" b="1" i="1" dirty="0">
                <a:latin typeface="Times New Roman"/>
                <a:cs typeface="Times New Roman"/>
              </a:rPr>
              <a:t>đường</a:t>
            </a:r>
            <a:r>
              <a:rPr sz="1200" b="1" i="1" spc="-2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bộ”</a:t>
            </a:r>
            <a:endParaRPr sz="1200" dirty="0">
              <a:latin typeface="Times New Roman"/>
              <a:cs typeface="Times New Roman"/>
            </a:endParaRPr>
          </a:p>
          <a:p>
            <a:pPr marL="132080" algn="ctr">
              <a:lnSpc>
                <a:spcPct val="100000"/>
              </a:lnSpc>
              <a:spcBef>
                <a:spcPts val="720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>
                <a:latin typeface="Times New Roman"/>
                <a:cs typeface="Times New Roman"/>
              </a:rPr>
              <a:t>W.242a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hiệu chỗ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nhau </a:t>
            </a:r>
            <a:r>
              <a:rPr sz="1200" spc="-5" dirty="0">
                <a:latin typeface="Times New Roman"/>
                <a:cs typeface="Times New Roman"/>
              </a:rPr>
              <a:t>chỉ </a:t>
            </a:r>
            <a:r>
              <a:rPr sz="1200" dirty="0">
                <a:latin typeface="Times New Roman"/>
                <a:cs typeface="Times New Roman"/>
              </a:rPr>
              <a:t>có </a:t>
            </a:r>
            <a:r>
              <a:rPr sz="1200" dirty="0" err="1">
                <a:latin typeface="Times New Roman"/>
                <a:cs typeface="Times New Roman"/>
              </a:rPr>
              <a:t>một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sắt cắt </a:t>
            </a:r>
            <a:r>
              <a:rPr sz="1200" dirty="0" err="1">
                <a:latin typeface="Times New Roman"/>
                <a:cs typeface="Times New Roman"/>
              </a:rPr>
              <a:t>ngang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65" dirty="0" smtClean="0">
                <a:latin typeface="Times New Roman"/>
                <a:cs typeface="Times New Roman"/>
              </a:rPr>
              <a:t> </a:t>
            </a:r>
            <a:r>
              <a:rPr sz="1200" spc="-90" dirty="0">
                <a:latin typeface="Times New Roman"/>
                <a:cs typeface="Times New Roman"/>
              </a:rPr>
              <a:t>bộ.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7952" y="3925951"/>
            <a:ext cx="4872355" cy="2249170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786889">
              <a:lnSpc>
                <a:spcPct val="100000"/>
              </a:lnSpc>
              <a:spcBef>
                <a:spcPts val="855"/>
              </a:spcBef>
              <a:tabLst>
                <a:tab pos="3789679" algn="l"/>
              </a:tabLst>
            </a:pPr>
            <a:r>
              <a:rPr sz="1200" dirty="0">
                <a:latin typeface="Times New Roman"/>
                <a:cs typeface="Times New Roman"/>
              </a:rPr>
              <a:t>W.242a	W.242b</a:t>
            </a:r>
          </a:p>
          <a:p>
            <a:pPr marL="12700" marR="670560" indent="456565">
              <a:lnSpc>
                <a:spcPct val="151700"/>
              </a:lnSpc>
              <a:spcBef>
                <a:spcPts val="10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>
                <a:latin typeface="Times New Roman"/>
                <a:cs typeface="Times New Roman"/>
              </a:rPr>
              <a:t>W.242b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hiệu chỗ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nhau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từ </a:t>
            </a:r>
            <a:r>
              <a:rPr sz="1200" spc="-5" dirty="0" err="1">
                <a:latin typeface="Times New Roman"/>
                <a:cs typeface="Times New Roman"/>
              </a:rPr>
              <a:t>hai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sắt </a:t>
            </a:r>
            <a:r>
              <a:rPr sz="1200" spc="-80" dirty="0">
                <a:latin typeface="Times New Roman"/>
                <a:cs typeface="Times New Roman"/>
              </a:rPr>
              <a:t>cắt  </a:t>
            </a:r>
            <a:r>
              <a:rPr sz="1200" spc="-5" dirty="0" err="1">
                <a:latin typeface="Times New Roman"/>
                <a:cs typeface="Times New Roman"/>
              </a:rPr>
              <a:t>ngang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trở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lên.</a:t>
            </a:r>
          </a:p>
          <a:p>
            <a:pPr marL="12700" marR="294005" indent="456565">
              <a:lnSpc>
                <a:spcPct val="151700"/>
              </a:lnSpc>
              <a:spcBef>
                <a:spcPts val="5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spc="5" dirty="0">
                <a:latin typeface="Times New Roman"/>
                <a:cs typeface="Times New Roman"/>
              </a:rPr>
              <a:t>này </a:t>
            </a:r>
            <a:r>
              <a:rPr sz="1200" dirty="0">
                <a:latin typeface="Times New Roman"/>
                <a:cs typeface="Times New Roman"/>
              </a:rPr>
              <a:t>bổ sung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biển W.211 </a:t>
            </a:r>
            <a:r>
              <a:rPr sz="1200" spc="-5" dirty="0">
                <a:latin typeface="Times New Roman"/>
                <a:cs typeface="Times New Roman"/>
              </a:rPr>
              <a:t>“Giao nhau </a:t>
            </a:r>
            <a:r>
              <a:rPr sz="1200" dirty="0" err="1">
                <a:latin typeface="Times New Roman"/>
                <a:cs typeface="Times New Roman"/>
              </a:rPr>
              <a:t>với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sắt </a:t>
            </a:r>
            <a:r>
              <a:rPr sz="1200" spc="-45" dirty="0">
                <a:latin typeface="Times New Roman"/>
                <a:cs typeface="Times New Roman"/>
              </a:rPr>
              <a:t>không  </a:t>
            </a:r>
            <a:r>
              <a:rPr sz="1200" spc="-5" dirty="0">
                <a:latin typeface="Times New Roman"/>
                <a:cs typeface="Times New Roman"/>
              </a:rPr>
              <a:t>có rào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chắn”.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65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W.243 “Nơi </a:t>
            </a:r>
            <a:r>
              <a:rPr sz="1200" b="1" i="1" spc="-5" dirty="0">
                <a:latin typeface="Times New Roman"/>
                <a:cs typeface="Times New Roman"/>
              </a:rPr>
              <a:t>đường sắt </a:t>
            </a:r>
            <a:r>
              <a:rPr sz="1200" b="1" i="1" dirty="0">
                <a:latin typeface="Times New Roman"/>
                <a:cs typeface="Times New Roman"/>
              </a:rPr>
              <a:t>giao </a:t>
            </a:r>
            <a:r>
              <a:rPr sz="1200" b="1" i="1" spc="-5" dirty="0">
                <a:latin typeface="Times New Roman"/>
                <a:cs typeface="Times New Roman"/>
              </a:rPr>
              <a:t>không vuông </a:t>
            </a:r>
            <a:r>
              <a:rPr sz="1200" b="1" i="1" dirty="0">
                <a:latin typeface="Times New Roman"/>
                <a:cs typeface="Times New Roman"/>
              </a:rPr>
              <a:t>góc </a:t>
            </a:r>
            <a:r>
              <a:rPr sz="1200" b="1" i="1" spc="-5" dirty="0">
                <a:latin typeface="Times New Roman"/>
                <a:cs typeface="Times New Roman"/>
              </a:rPr>
              <a:t>với </a:t>
            </a:r>
            <a:r>
              <a:rPr sz="1200" b="1" i="1" dirty="0">
                <a:latin typeface="Times New Roman"/>
                <a:cs typeface="Times New Roman"/>
              </a:rPr>
              <a:t>đường</a:t>
            </a:r>
            <a:r>
              <a:rPr sz="1200" b="1" i="1" spc="-1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bộ”</a:t>
            </a:r>
            <a:endParaRPr sz="1200" dirty="0">
              <a:latin typeface="Times New Roman"/>
              <a:cs typeface="Times New Roman"/>
            </a:endParaRPr>
          </a:p>
          <a:p>
            <a:pPr marL="12700" marR="652780" indent="456565">
              <a:lnSpc>
                <a:spcPts val="2180"/>
              </a:lnSpc>
              <a:spcBef>
                <a:spcPts val="190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sắp đi qua nơi </a:t>
            </a:r>
            <a:r>
              <a:rPr sz="1200" dirty="0" err="1">
                <a:latin typeface="Times New Roman"/>
                <a:cs typeface="Times New Roman"/>
              </a:rPr>
              <a:t>có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sắt giao </a:t>
            </a:r>
            <a:r>
              <a:rPr sz="1200" spc="-5" dirty="0" err="1">
                <a:latin typeface="Times New Roman"/>
                <a:cs typeface="Times New Roman"/>
              </a:rPr>
              <a:t>cắt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với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đường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bộ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không vuông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góc.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7952" y="7538465"/>
            <a:ext cx="5606415" cy="1875257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845"/>
              </a:spcBef>
              <a:tabLst>
                <a:tab pos="1393825" algn="l"/>
                <a:tab pos="2870200" algn="l"/>
              </a:tabLst>
            </a:pPr>
            <a:r>
              <a:rPr sz="1200" dirty="0">
                <a:latin typeface="Times New Roman"/>
                <a:cs typeface="Times New Roman"/>
              </a:rPr>
              <a:t>W.243a	</a:t>
            </a:r>
            <a:r>
              <a:rPr sz="1200" spc="-5" dirty="0">
                <a:latin typeface="Times New Roman"/>
                <a:cs typeface="Times New Roman"/>
              </a:rPr>
              <a:t>W.243b	W.243c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40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>
                <a:latin typeface="Times New Roman"/>
                <a:cs typeface="Times New Roman"/>
              </a:rPr>
              <a:t>W.243a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dirty="0">
                <a:latin typeface="Times New Roman"/>
                <a:cs typeface="Times New Roman"/>
              </a:rPr>
              <a:t>scch ray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sắt gần nhất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50m</a:t>
            </a:r>
          </a:p>
          <a:p>
            <a:pPr marL="469265" marR="1969135">
              <a:lnSpc>
                <a:spcPct val="151700"/>
              </a:lnSpc>
              <a:spcBef>
                <a:spcPts val="15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>
                <a:latin typeface="Times New Roman"/>
                <a:cs typeface="Times New Roman"/>
              </a:rPr>
              <a:t>W.243b </a:t>
            </a:r>
            <a:r>
              <a:rPr sz="1200" spc="-5" dirty="0">
                <a:latin typeface="Times New Roman"/>
                <a:cs typeface="Times New Roman"/>
              </a:rPr>
              <a:t>đặt scch </a:t>
            </a:r>
            <a:r>
              <a:rPr sz="1200" dirty="0">
                <a:latin typeface="Times New Roman"/>
                <a:cs typeface="Times New Roman"/>
              </a:rPr>
              <a:t>ray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sắt gần nhất </a:t>
            </a:r>
            <a:r>
              <a:rPr sz="1200" spc="-55" dirty="0">
                <a:latin typeface="Times New Roman"/>
                <a:cs typeface="Times New Roman"/>
              </a:rPr>
              <a:t>100m  </a:t>
            </a: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>
                <a:latin typeface="Times New Roman"/>
                <a:cs typeface="Times New Roman"/>
              </a:rPr>
              <a:t>W.243c </a:t>
            </a:r>
            <a:r>
              <a:rPr sz="1200" spc="-5" dirty="0">
                <a:latin typeface="Times New Roman"/>
                <a:cs typeface="Times New Roman"/>
              </a:rPr>
              <a:t>đặt scch </a:t>
            </a:r>
            <a:r>
              <a:rPr sz="1200" dirty="0">
                <a:latin typeface="Times New Roman"/>
                <a:cs typeface="Times New Roman"/>
              </a:rPr>
              <a:t>ray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sắt gần nhất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150m</a:t>
            </a:r>
            <a:endParaRPr sz="1200" dirty="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W.244 “Đoạn đường hay xảy </a:t>
            </a:r>
            <a:r>
              <a:rPr sz="1200" b="1" i="1" spc="-5" dirty="0">
                <a:latin typeface="Times New Roman"/>
                <a:cs typeface="Times New Roman"/>
              </a:rPr>
              <a:t>ra </a:t>
            </a:r>
            <a:r>
              <a:rPr sz="1200" b="1" i="1" dirty="0">
                <a:latin typeface="Times New Roman"/>
                <a:cs typeface="Times New Roman"/>
              </a:rPr>
              <a:t>tai</a:t>
            </a:r>
            <a:r>
              <a:rPr sz="1200" b="1" i="1" spc="-3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nạn”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20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 err="1">
                <a:latin typeface="Times New Roman"/>
                <a:cs typeface="Times New Roman"/>
              </a:rPr>
              <a:t>đoạn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phía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xảy ra tai </a:t>
            </a:r>
            <a:r>
              <a:rPr sz="1200" spc="-5" dirty="0">
                <a:latin typeface="Times New Roman"/>
                <a:cs typeface="Times New Roman"/>
              </a:rPr>
              <a:t>nạn </a:t>
            </a:r>
            <a:r>
              <a:rPr sz="1200" dirty="0">
                <a:latin typeface="Times New Roman"/>
                <a:cs typeface="Times New Roman"/>
              </a:rPr>
              <a:t>để 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 err="1">
                <a:latin typeface="Times New Roman"/>
                <a:cs typeface="Times New Roman"/>
              </a:rPr>
              <a:t>cần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đặ</a:t>
            </a:r>
            <a:r>
              <a:rPr lang="en-US" sz="1200" spc="-5" dirty="0" err="1" smtClean="0">
                <a:latin typeface="Times New Roman"/>
                <a:cs typeface="Times New Roman"/>
              </a:rPr>
              <a:t>c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biệt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chú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ý.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688715" y="900683"/>
            <a:ext cx="1200150" cy="10570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660014" y="3155187"/>
            <a:ext cx="1276350" cy="790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641215" y="2840862"/>
            <a:ext cx="1276350" cy="11049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145664" y="6269989"/>
            <a:ext cx="733425" cy="12858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669665" y="6269989"/>
            <a:ext cx="733425" cy="128587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231765" y="6269989"/>
            <a:ext cx="733425" cy="12858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77</a:t>
            </a:fld>
            <a:endParaRPr spc="-35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05101" y="1793493"/>
            <a:ext cx="3453129" cy="86233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2140585">
              <a:lnSpc>
                <a:spcPct val="100000"/>
              </a:lnSpc>
              <a:spcBef>
                <a:spcPts val="865"/>
              </a:spcBef>
            </a:pPr>
            <a:r>
              <a:rPr sz="1200" dirty="0">
                <a:latin typeface="Times New Roman"/>
                <a:cs typeface="Times New Roman"/>
              </a:rPr>
              <a:t>W.244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W.245 (a, b) “Đi</a:t>
            </a:r>
            <a:r>
              <a:rPr sz="1200" b="1" i="1" spc="-2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chậm”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dùng </a:t>
            </a:r>
            <a:r>
              <a:rPr sz="1200" spc="5" dirty="0">
                <a:latin typeface="Times New Roman"/>
                <a:cs typeface="Times New Roman"/>
              </a:rPr>
              <a:t>để </a:t>
            </a:r>
            <a:r>
              <a:rPr sz="1200" dirty="0">
                <a:latin typeface="Times New Roman"/>
                <a:cs typeface="Times New Roman"/>
              </a:rPr>
              <a:t>nhắc 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giảm </a:t>
            </a:r>
            <a:r>
              <a:rPr sz="1200" dirty="0">
                <a:latin typeface="Times New Roman"/>
                <a:cs typeface="Times New Roman"/>
              </a:rPr>
              <a:t>tốc độ, đi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chậm.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7952" y="4778120"/>
            <a:ext cx="5608320" cy="134112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65"/>
              </a:spcBef>
              <a:tabLst>
                <a:tab pos="1621155" algn="l"/>
              </a:tabLst>
            </a:pPr>
            <a:r>
              <a:rPr sz="1200" dirty="0">
                <a:latin typeface="Times New Roman"/>
                <a:cs typeface="Times New Roman"/>
              </a:rPr>
              <a:t>W.245a	W.245b</a:t>
            </a:r>
          </a:p>
          <a:p>
            <a:pPr marL="469265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W.246 </a:t>
            </a:r>
            <a:r>
              <a:rPr sz="1200" b="1" i="1" spc="-5" dirty="0">
                <a:latin typeface="Times New Roman"/>
                <a:cs typeface="Times New Roman"/>
              </a:rPr>
              <a:t>(a,b,c) </a:t>
            </a:r>
            <a:r>
              <a:rPr sz="1200" b="1" i="1" dirty="0">
                <a:latin typeface="Times New Roman"/>
                <a:cs typeface="Times New Roman"/>
              </a:rPr>
              <a:t>“Chú ý </a:t>
            </a:r>
            <a:r>
              <a:rPr sz="1200" b="1" i="1" spc="-5" dirty="0">
                <a:latin typeface="Times New Roman"/>
                <a:cs typeface="Times New Roman"/>
              </a:rPr>
              <a:t>trướng </a:t>
            </a:r>
            <a:r>
              <a:rPr sz="1200" b="1" i="1" dirty="0">
                <a:latin typeface="Times New Roman"/>
                <a:cs typeface="Times New Roman"/>
              </a:rPr>
              <a:t>ngại vật”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800"/>
              </a:lnSpc>
              <a:spcBef>
                <a:spcPts val="565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dirty="0" err="1">
                <a:latin typeface="Times New Roman"/>
                <a:cs typeface="Times New Roman"/>
              </a:rPr>
              <a:t>phía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ớng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ngại </a:t>
            </a:r>
            <a:r>
              <a:rPr sz="1200" dirty="0">
                <a:latin typeface="Times New Roman"/>
                <a:cs typeface="Times New Roman"/>
              </a:rPr>
              <a:t>vật. </a:t>
            </a:r>
            <a:r>
              <a:rPr sz="1200" spc="-75" dirty="0" smtClean="0">
                <a:latin typeface="Times New Roman"/>
                <a:cs typeface="Times New Roman"/>
              </a:rPr>
              <a:t>Ng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ời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-5" dirty="0">
                <a:latin typeface="Times New Roman"/>
                <a:cs typeface="Times New Roman"/>
              </a:rPr>
              <a:t>xecần giảm </a:t>
            </a:r>
            <a:r>
              <a:rPr sz="1200" dirty="0">
                <a:latin typeface="Times New Roman"/>
                <a:cs typeface="Times New Roman"/>
              </a:rPr>
              <a:t>tốc </a:t>
            </a:r>
            <a:r>
              <a:rPr sz="1200" dirty="0" err="1">
                <a:latin typeface="Times New Roman"/>
                <a:cs typeface="Times New Roman"/>
              </a:rPr>
              <a:t>độ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đi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theo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chỉ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dẫn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biển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báo.</a:t>
            </a:r>
          </a:p>
          <a:p>
            <a:pPr marL="469265">
              <a:lnSpc>
                <a:spcPct val="100000"/>
              </a:lnSpc>
              <a:spcBef>
                <a:spcPts val="745"/>
              </a:spcBef>
            </a:pPr>
            <a:r>
              <a:rPr sz="1200" spc="-5" dirty="0">
                <a:latin typeface="Times New Roman"/>
                <a:cs typeface="Times New Roman"/>
              </a:rPr>
              <a:t>Biển số </a:t>
            </a:r>
            <a:r>
              <a:rPr sz="1200" dirty="0">
                <a:latin typeface="Times New Roman"/>
                <a:cs typeface="Times New Roman"/>
              </a:rPr>
              <a:t>W.246a </a:t>
            </a:r>
            <a:r>
              <a:rPr sz="1200" spc="-5" dirty="0">
                <a:latin typeface="Times New Roman"/>
                <a:cs typeface="Times New Roman"/>
              </a:rPr>
              <a:t>“Vòng </a:t>
            </a:r>
            <a:r>
              <a:rPr sz="1200" dirty="0">
                <a:latin typeface="Times New Roman"/>
                <a:cs typeface="Times New Roman"/>
              </a:rPr>
              <a:t>tránh sang </a:t>
            </a:r>
            <a:r>
              <a:rPr sz="1200" spc="-5" dirty="0">
                <a:latin typeface="Times New Roman"/>
                <a:cs typeface="Times New Roman"/>
              </a:rPr>
              <a:t>hai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bên”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05101" y="7110221"/>
            <a:ext cx="2828290" cy="58039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840"/>
              </a:spcBef>
            </a:pPr>
            <a:r>
              <a:rPr sz="1200" spc="5" dirty="0">
                <a:latin typeface="Times New Roman"/>
                <a:cs typeface="Times New Roman"/>
              </a:rPr>
              <a:t>W</a:t>
            </a:r>
            <a:r>
              <a:rPr sz="1200" dirty="0">
                <a:latin typeface="Times New Roman"/>
                <a:cs typeface="Times New Roman"/>
              </a:rPr>
              <a:t>.246a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200" spc="-5" dirty="0">
                <a:latin typeface="Times New Roman"/>
                <a:cs typeface="Times New Roman"/>
              </a:rPr>
              <a:t>Biển số </a:t>
            </a:r>
            <a:r>
              <a:rPr sz="1200" dirty="0">
                <a:latin typeface="Times New Roman"/>
                <a:cs typeface="Times New Roman"/>
              </a:rPr>
              <a:t>W.246b </a:t>
            </a:r>
            <a:r>
              <a:rPr sz="1200" spc="-5" dirty="0">
                <a:latin typeface="Times New Roman"/>
                <a:cs typeface="Times New Roman"/>
              </a:rPr>
              <a:t>“Vòng </a:t>
            </a:r>
            <a:r>
              <a:rPr sz="1200" dirty="0">
                <a:latin typeface="Times New Roman"/>
                <a:cs typeface="Times New Roman"/>
              </a:rPr>
              <a:t>tránh sang bên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trái”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57501" y="8683243"/>
            <a:ext cx="2741930" cy="580390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R="295910" algn="r">
              <a:lnSpc>
                <a:spcPct val="100000"/>
              </a:lnSpc>
              <a:spcBef>
                <a:spcPts val="845"/>
              </a:spcBef>
            </a:pPr>
            <a:r>
              <a:rPr sz="1200" spc="5" dirty="0">
                <a:latin typeface="Times New Roman"/>
                <a:cs typeface="Times New Roman"/>
              </a:rPr>
              <a:t>W</a:t>
            </a:r>
            <a:r>
              <a:rPr sz="1200" dirty="0">
                <a:latin typeface="Times New Roman"/>
                <a:cs typeface="Times New Roman"/>
              </a:rPr>
              <a:t>.246b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sz="1200" spc="-5" dirty="0">
                <a:latin typeface="Times New Roman"/>
                <a:cs typeface="Times New Roman"/>
              </a:rPr>
              <a:t>Biển số </a:t>
            </a:r>
            <a:r>
              <a:rPr sz="1200" dirty="0">
                <a:latin typeface="Times New Roman"/>
                <a:cs typeface="Times New Roman"/>
              </a:rPr>
              <a:t>W.246c </a:t>
            </a:r>
            <a:r>
              <a:rPr sz="1200" spc="-5" dirty="0">
                <a:latin typeface="Times New Roman"/>
                <a:cs typeface="Times New Roman"/>
              </a:rPr>
              <a:t>“Vòng tránh </a:t>
            </a:r>
            <a:r>
              <a:rPr sz="1200" dirty="0">
                <a:latin typeface="Times New Roman"/>
                <a:cs typeface="Times New Roman"/>
              </a:rPr>
              <a:t>sang </a:t>
            </a:r>
            <a:r>
              <a:rPr sz="1200" spc="-5" dirty="0">
                <a:latin typeface="Times New Roman"/>
                <a:cs typeface="Times New Roman"/>
              </a:rPr>
              <a:t>bên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phải”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536315" y="900683"/>
            <a:ext cx="1038225" cy="914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612389" y="3884040"/>
            <a:ext cx="1038225" cy="914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326890" y="2750819"/>
            <a:ext cx="1181100" cy="204762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764915" y="6213347"/>
            <a:ext cx="1038225" cy="914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536315" y="7786115"/>
            <a:ext cx="1038225" cy="91401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78</a:t>
            </a:fld>
            <a:endParaRPr spc="-35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1814829"/>
            <a:ext cx="5608320" cy="211264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55"/>
              </a:spcBef>
            </a:pPr>
            <a:r>
              <a:rPr sz="1200" dirty="0">
                <a:latin typeface="Times New Roman"/>
                <a:cs typeface="Times New Roman"/>
              </a:rPr>
              <a:t>W.246c</a:t>
            </a:r>
          </a:p>
          <a:p>
            <a:pPr marL="384175" algn="just">
              <a:lnSpc>
                <a:spcPct val="100000"/>
              </a:lnSpc>
              <a:spcBef>
                <a:spcPts val="755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W.247 "Chú </a:t>
            </a:r>
            <a:r>
              <a:rPr sz="1200" b="1" i="1" dirty="0">
                <a:latin typeface="Times New Roman"/>
                <a:cs typeface="Times New Roman"/>
              </a:rPr>
              <a:t>ý xe</a:t>
            </a:r>
            <a:r>
              <a:rPr sz="1200" b="1" i="1" spc="-1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đỗ"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371475" algn="just">
              <a:lnSpc>
                <a:spcPct val="959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dirty="0" err="1">
                <a:latin typeface="Times New Roman"/>
                <a:cs typeface="Times New Roman"/>
              </a:rPr>
              <a:t>phía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các </a:t>
            </a:r>
            <a:r>
              <a:rPr sz="1200" dirty="0">
                <a:latin typeface="Times New Roman"/>
                <a:cs typeface="Times New Roman"/>
              </a:rPr>
              <a:t>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ôtô, máy </a:t>
            </a:r>
            <a:r>
              <a:rPr sz="1200" spc="-5" dirty="0">
                <a:latin typeface="Times New Roman"/>
                <a:cs typeface="Times New Roman"/>
              </a:rPr>
              <a:t>kéo, </a:t>
            </a:r>
            <a:r>
              <a:rPr sz="1200" dirty="0">
                <a:latin typeface="Times New Roman"/>
                <a:cs typeface="Times New Roman"/>
              </a:rPr>
              <a:t>rơ-moóc </a:t>
            </a:r>
            <a:r>
              <a:rPr sz="1200" spc="-5" dirty="0">
                <a:latin typeface="Times New Roman"/>
                <a:cs typeface="Times New Roman"/>
              </a:rPr>
              <a:t>hoặc sơ-mi </a:t>
            </a:r>
            <a:r>
              <a:rPr sz="1200" spc="-35" dirty="0" err="1">
                <a:latin typeface="Times New Roman"/>
                <a:cs typeface="Times New Roman"/>
              </a:rPr>
              <a:t>rơ-moóc</a:t>
            </a:r>
            <a:r>
              <a:rPr sz="1200" spc="-35" dirty="0">
                <a:latin typeface="Times New Roman"/>
                <a:cs typeface="Times New Roman"/>
              </a:rPr>
              <a:t> 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kéo </a:t>
            </a:r>
            <a:r>
              <a:rPr sz="1200" dirty="0">
                <a:latin typeface="Times New Roman"/>
                <a:cs typeface="Times New Roman"/>
              </a:rPr>
              <a:t>bởi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dirty="0">
                <a:latin typeface="Times New Roman"/>
                <a:cs typeface="Times New Roman"/>
              </a:rPr>
              <a:t>ôtô </a:t>
            </a:r>
            <a:r>
              <a:rPr sz="1200" spc="-5" dirty="0">
                <a:latin typeface="Times New Roman"/>
                <a:cs typeface="Times New Roman"/>
              </a:rPr>
              <a:t>đầu kéo,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máy </a:t>
            </a:r>
            <a:r>
              <a:rPr sz="1200" spc="-5" dirty="0">
                <a:latin typeface="Times New Roman"/>
                <a:cs typeface="Times New Roman"/>
              </a:rPr>
              <a:t>chuyên </a:t>
            </a:r>
            <a:r>
              <a:rPr sz="1200" dirty="0">
                <a:latin typeface="Times New Roman"/>
                <a:cs typeface="Times New Roman"/>
              </a:rPr>
              <a:t>dùng đang đỗ </a:t>
            </a:r>
            <a:r>
              <a:rPr sz="1200" spc="-5" dirty="0">
                <a:latin typeface="Times New Roman"/>
                <a:cs typeface="Times New Roman"/>
              </a:rPr>
              <a:t>chiếm </a:t>
            </a:r>
            <a:r>
              <a:rPr sz="1200" dirty="0">
                <a:latin typeface="Times New Roman"/>
                <a:cs typeface="Times New Roman"/>
              </a:rPr>
              <a:t>một </a:t>
            </a:r>
            <a:r>
              <a:rPr sz="1200" spc="-55" dirty="0" err="1">
                <a:latin typeface="Times New Roman"/>
                <a:cs typeface="Times New Roman"/>
              </a:rPr>
              <a:t>phần</a:t>
            </a:r>
            <a:r>
              <a:rPr sz="1200" spc="-55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chạy , </a:t>
            </a:r>
            <a:r>
              <a:rPr sz="1200" dirty="0" err="1">
                <a:latin typeface="Times New Roman"/>
                <a:cs typeface="Times New Roman"/>
              </a:rPr>
              <a:t>biển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đ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ợc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đặt cách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 err="1">
                <a:latin typeface="Times New Roman"/>
                <a:cs typeface="Times New Roman"/>
              </a:rPr>
              <a:t>phía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tr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 phía </a:t>
            </a:r>
            <a:r>
              <a:rPr sz="1200" spc="-5" dirty="0">
                <a:latin typeface="Times New Roman"/>
                <a:cs typeface="Times New Roman"/>
              </a:rPr>
              <a:t>sau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(theo chiều </a:t>
            </a:r>
            <a:r>
              <a:rPr sz="1200" dirty="0">
                <a:latin typeface="Times New Roman"/>
                <a:cs typeface="Times New Roman"/>
              </a:rPr>
              <a:t>đi) 5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m.</a:t>
            </a:r>
          </a:p>
          <a:p>
            <a:pPr marL="384175" algn="just">
              <a:lnSpc>
                <a:spcPct val="100000"/>
              </a:lnSpc>
              <a:spcBef>
                <a:spcPts val="540"/>
              </a:spcBef>
            </a:pPr>
            <a:r>
              <a:rPr sz="1200" spc="-5" dirty="0">
                <a:latin typeface="Times New Roman"/>
                <a:cs typeface="Times New Roman"/>
              </a:rPr>
              <a:t>Đối </a:t>
            </a:r>
            <a:r>
              <a:rPr sz="1200" dirty="0" err="1">
                <a:latin typeface="Times New Roman"/>
                <a:cs typeface="Times New Roman"/>
              </a:rPr>
              <a:t>với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một chiều, </a:t>
            </a:r>
            <a:r>
              <a:rPr sz="1200" spc="-5" dirty="0">
                <a:latin typeface="Times New Roman"/>
                <a:cs typeface="Times New Roman"/>
              </a:rPr>
              <a:t>chỉ </a:t>
            </a:r>
            <a:r>
              <a:rPr sz="1200" dirty="0">
                <a:latin typeface="Times New Roman"/>
                <a:cs typeface="Times New Roman"/>
              </a:rPr>
              <a:t>đặt một biển </a:t>
            </a:r>
            <a:r>
              <a:rPr sz="1200" spc="-5" dirty="0">
                <a:latin typeface="Times New Roman"/>
                <a:cs typeface="Times New Roman"/>
              </a:rPr>
              <a:t>sau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(hoặc đoàn </a:t>
            </a:r>
            <a:r>
              <a:rPr sz="1200" dirty="0">
                <a:latin typeface="Times New Roman"/>
                <a:cs typeface="Times New Roman"/>
              </a:rPr>
              <a:t>xe)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đỗ.</a:t>
            </a:r>
          </a:p>
          <a:p>
            <a:pPr marL="12700" marR="12065" indent="371475" algn="just">
              <a:lnSpc>
                <a:spcPts val="1380"/>
              </a:lnSpc>
              <a:spcBef>
                <a:spcPts val="635"/>
              </a:spcBef>
            </a:pPr>
            <a:r>
              <a:rPr sz="1200" spc="-5" dirty="0">
                <a:latin typeface="Times New Roman"/>
                <a:cs typeface="Times New Roman"/>
              </a:rPr>
              <a:t>Đối </a:t>
            </a:r>
            <a:r>
              <a:rPr sz="1200" dirty="0">
                <a:latin typeface="Times New Roman"/>
                <a:cs typeface="Times New Roman"/>
              </a:rPr>
              <a:t>với </a:t>
            </a:r>
            <a:r>
              <a:rPr sz="1200" spc="-5" dirty="0">
                <a:latin typeface="Times New Roman"/>
                <a:cs typeface="Times New Roman"/>
              </a:rPr>
              <a:t>đoàn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gồm </a:t>
            </a:r>
            <a:r>
              <a:rPr sz="1200" dirty="0">
                <a:latin typeface="Times New Roman"/>
                <a:cs typeface="Times New Roman"/>
              </a:rPr>
              <a:t>nhiều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cùng </a:t>
            </a:r>
            <a:r>
              <a:rPr sz="1200" dirty="0">
                <a:latin typeface="Times New Roman"/>
                <a:cs typeface="Times New Roman"/>
              </a:rPr>
              <a:t>đỗ, </a:t>
            </a:r>
            <a:r>
              <a:rPr sz="1200" spc="-5" dirty="0">
                <a:latin typeface="Times New Roman"/>
                <a:cs typeface="Times New Roman"/>
              </a:rPr>
              <a:t>chỉ </a:t>
            </a:r>
            <a:r>
              <a:rPr sz="1200" dirty="0">
                <a:latin typeface="Times New Roman"/>
                <a:cs typeface="Times New Roman"/>
              </a:rPr>
              <a:t>đặt biển </a:t>
            </a:r>
            <a:r>
              <a:rPr sz="1200" spc="5" dirty="0">
                <a:latin typeface="Times New Roman"/>
                <a:cs typeface="Times New Roman"/>
              </a:rPr>
              <a:t>này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dirty="0" err="1">
                <a:latin typeface="Times New Roman"/>
                <a:cs typeface="Times New Roman"/>
              </a:rPr>
              <a:t>phía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đầu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70" dirty="0">
                <a:latin typeface="Times New Roman"/>
                <a:cs typeface="Times New Roman"/>
              </a:rPr>
              <a:t>sau 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cuối </a:t>
            </a:r>
            <a:r>
              <a:rPr sz="1200" dirty="0">
                <a:latin typeface="Times New Roman"/>
                <a:cs typeface="Times New Roman"/>
              </a:rPr>
              <a:t>của </a:t>
            </a:r>
            <a:r>
              <a:rPr sz="1200" spc="-5" dirty="0">
                <a:latin typeface="Times New Roman"/>
                <a:cs typeface="Times New Roman"/>
              </a:rPr>
              <a:t>đoàn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hai làn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xe.</a:t>
            </a:r>
          </a:p>
          <a:p>
            <a:pPr marL="384175" algn="just">
              <a:lnSpc>
                <a:spcPct val="100000"/>
              </a:lnSpc>
              <a:spcBef>
                <a:spcPts val="505"/>
              </a:spcBef>
            </a:pPr>
            <a:r>
              <a:rPr sz="1200" spc="-5" dirty="0">
                <a:latin typeface="Times New Roman"/>
                <a:cs typeface="Times New Roman"/>
              </a:rPr>
              <a:t>Biển đặt </a:t>
            </a:r>
            <a:r>
              <a:rPr sz="1200" dirty="0">
                <a:latin typeface="Times New Roman"/>
                <a:cs typeface="Times New Roman"/>
              </a:rPr>
              <a:t>trực </a:t>
            </a:r>
            <a:r>
              <a:rPr sz="1200" spc="-5" dirty="0">
                <a:latin typeface="Times New Roman"/>
                <a:cs typeface="Times New Roman"/>
              </a:rPr>
              <a:t>tiếp trên </a:t>
            </a:r>
            <a:r>
              <a:rPr sz="1200" dirty="0" err="1">
                <a:latin typeface="Times New Roman"/>
                <a:cs typeface="Times New Roman"/>
              </a:rPr>
              <a:t>mặt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7952" y="5093588"/>
            <a:ext cx="5608320" cy="4711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5459" algn="ct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W.247</a:t>
            </a: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 marL="278765" lvl="1" indent="-266700" algn="just">
              <a:lnSpc>
                <a:spcPct val="100000"/>
              </a:lnSpc>
              <a:spcBef>
                <a:spcPts val="1035"/>
              </a:spcBef>
              <a:buAutoNum type="arabicPeriod" startAt="4"/>
              <a:tabLst>
                <a:tab pos="279400" algn="l"/>
              </a:tabLst>
            </a:pPr>
            <a:r>
              <a:rPr sz="1200" spc="-5" dirty="0">
                <a:latin typeface="Times New Roman"/>
                <a:cs typeface="Times New Roman"/>
              </a:rPr>
              <a:t>BIỂN HIỆU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LỆNH</a:t>
            </a:r>
            <a:endParaRPr sz="1200" dirty="0">
              <a:latin typeface="Times New Roman"/>
              <a:cs typeface="Times New Roman"/>
            </a:endParaRPr>
          </a:p>
          <a:p>
            <a:pPr marL="393700" lvl="2" indent="-381000" algn="just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393700" algn="l"/>
              </a:tabLst>
            </a:pPr>
            <a:r>
              <a:rPr sz="1200" b="1" dirty="0">
                <a:latin typeface="Times New Roman"/>
                <a:cs typeface="Times New Roman"/>
              </a:rPr>
              <a:t>Tác dụng và </a:t>
            </a:r>
            <a:r>
              <a:rPr sz="1200" b="1" spc="-5" dirty="0">
                <a:latin typeface="Times New Roman"/>
                <a:cs typeface="Times New Roman"/>
              </a:rPr>
              <a:t>cách </a:t>
            </a:r>
            <a:r>
              <a:rPr sz="1200" b="1" dirty="0">
                <a:latin typeface="Times New Roman"/>
                <a:cs typeface="Times New Roman"/>
              </a:rPr>
              <a:t>nhận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biết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300"/>
              </a:lnSpc>
              <a:spcBef>
                <a:spcPts val="580"/>
              </a:spcBef>
            </a:pPr>
            <a:r>
              <a:rPr sz="1200" spc="-5" dirty="0">
                <a:latin typeface="Times New Roman"/>
                <a:cs typeface="Times New Roman"/>
              </a:rPr>
              <a:t>Nhóm </a:t>
            </a:r>
            <a:r>
              <a:rPr sz="1200" dirty="0">
                <a:latin typeface="Times New Roman"/>
                <a:cs typeface="Times New Roman"/>
              </a:rPr>
              <a:t>biển hiệu lệnh </a:t>
            </a:r>
            <a:r>
              <a:rPr sz="1200" spc="-5" dirty="0">
                <a:latin typeface="Times New Roman"/>
                <a:cs typeface="Times New Roman"/>
              </a:rPr>
              <a:t>gồm có </a:t>
            </a:r>
            <a:r>
              <a:rPr sz="1200" dirty="0">
                <a:latin typeface="Times New Roman"/>
                <a:cs typeface="Times New Roman"/>
              </a:rPr>
              <a:t>65 kiểu mã R </a:t>
            </a:r>
            <a:r>
              <a:rPr sz="1200" spc="-5" dirty="0">
                <a:latin typeface="Times New Roman"/>
                <a:cs typeface="Times New Roman"/>
              </a:rPr>
              <a:t>(hiệu </a:t>
            </a:r>
            <a:r>
              <a:rPr sz="1200" dirty="0">
                <a:latin typeface="Times New Roman"/>
                <a:cs typeface="Times New Roman"/>
              </a:rPr>
              <a:t>lệnh)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đánh số </a:t>
            </a:r>
            <a:r>
              <a:rPr sz="1200" dirty="0">
                <a:latin typeface="Times New Roman"/>
                <a:cs typeface="Times New Roman"/>
              </a:rPr>
              <a:t>thứ </a:t>
            </a:r>
            <a:r>
              <a:rPr sz="1200" spc="-5" dirty="0">
                <a:latin typeface="Times New Roman"/>
                <a:cs typeface="Times New Roman"/>
              </a:rPr>
              <a:t>tự </a:t>
            </a:r>
            <a:r>
              <a:rPr sz="1200" dirty="0">
                <a:latin typeface="Times New Roman"/>
                <a:cs typeface="Times New Roman"/>
              </a:rPr>
              <a:t>từ </a:t>
            </a:r>
            <a:r>
              <a:rPr sz="1200" spc="-50" dirty="0">
                <a:latin typeface="Times New Roman"/>
                <a:cs typeface="Times New Roman"/>
              </a:rPr>
              <a:t>biển 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R.301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số R.421, </a:t>
            </a:r>
            <a:r>
              <a:rPr sz="1200" dirty="0">
                <a:latin typeface="Times New Roman"/>
                <a:cs typeface="Times New Roman"/>
              </a:rPr>
              <a:t>biển hiệu lệnh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tác dụng trong khu vực từ biển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R.E,9 </a:t>
            </a:r>
            <a:r>
              <a:rPr sz="1200" spc="-5" dirty="0">
                <a:latin typeface="Times New Roman"/>
                <a:cs typeface="Times New Roman"/>
              </a:rPr>
              <a:t>đến 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R.E,11 và biển </a:t>
            </a:r>
            <a:r>
              <a:rPr sz="1200" spc="-5" dirty="0">
                <a:latin typeface="Times New Roman"/>
                <a:cs typeface="Times New Roman"/>
              </a:rPr>
              <a:t>hiệu </a:t>
            </a:r>
            <a:r>
              <a:rPr sz="1200" dirty="0">
                <a:latin typeface="Times New Roman"/>
                <a:cs typeface="Times New Roman"/>
              </a:rPr>
              <a:t>lực dạng </a:t>
            </a:r>
            <a:r>
              <a:rPr sz="1200" spc="-5" dirty="0">
                <a:latin typeface="Times New Roman"/>
                <a:cs typeface="Times New Roman"/>
              </a:rPr>
              <a:t>đặc </a:t>
            </a:r>
            <a:r>
              <a:rPr sz="1200" dirty="0">
                <a:latin typeface="Times New Roman"/>
                <a:cs typeface="Times New Roman"/>
              </a:rPr>
              <a:t>biệt “Biển dừng lại R.122”; nhằm </a:t>
            </a:r>
            <a:r>
              <a:rPr sz="1200" spc="-5" dirty="0" err="1">
                <a:latin typeface="Times New Roman"/>
                <a:cs typeface="Times New Roman"/>
              </a:rPr>
              <a:t>báo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điều  </a:t>
            </a:r>
            <a:r>
              <a:rPr sz="1200" dirty="0">
                <a:latin typeface="Times New Roman"/>
                <a:cs typeface="Times New Roman"/>
              </a:rPr>
              <a:t>lệnh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thi </a:t>
            </a:r>
            <a:r>
              <a:rPr sz="1200" spc="-5" dirty="0">
                <a:latin typeface="Times New Roman"/>
                <a:cs typeface="Times New Roman"/>
              </a:rPr>
              <a:t>hành. </a:t>
            </a:r>
            <a:r>
              <a:rPr sz="1200" spc="5" dirty="0">
                <a:latin typeface="Times New Roman"/>
                <a:cs typeface="Times New Roman"/>
              </a:rPr>
              <a:t>Tuy </a:t>
            </a:r>
            <a:r>
              <a:rPr sz="1200" dirty="0">
                <a:latin typeface="Times New Roman"/>
                <a:cs typeface="Times New Roman"/>
              </a:rPr>
              <a:t>nhiên, </a:t>
            </a:r>
            <a:r>
              <a:rPr sz="1200" spc="-5" dirty="0">
                <a:latin typeface="Times New Roman"/>
                <a:cs typeface="Times New Roman"/>
              </a:rPr>
              <a:t>Biển “Dừng </a:t>
            </a:r>
            <a:r>
              <a:rPr sz="1200" dirty="0">
                <a:latin typeface="Times New Roman"/>
                <a:cs typeface="Times New Roman"/>
              </a:rPr>
              <a:t>lại” là biển hiệu lệnh dạng đặc biệt, biển </a:t>
            </a:r>
            <a:r>
              <a:rPr sz="1200" spc="-5" dirty="0">
                <a:latin typeface="Times New Roman"/>
                <a:cs typeface="Times New Roman"/>
              </a:rPr>
              <a:t>có  </a:t>
            </a:r>
            <a:r>
              <a:rPr sz="1200" dirty="0">
                <a:latin typeface="Times New Roman"/>
                <a:cs typeface="Times New Roman"/>
              </a:rPr>
              <a:t>hiệu lực buộc các 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giới </a:t>
            </a:r>
            <a:r>
              <a:rPr sz="1200" dirty="0">
                <a:latin typeface="Times New Roman"/>
                <a:cs typeface="Times New Roman"/>
              </a:rPr>
              <a:t>và thô </a:t>
            </a:r>
            <a:r>
              <a:rPr sz="1200" spc="-5" dirty="0">
                <a:latin typeface="Times New Roman"/>
                <a:cs typeface="Times New Roman"/>
              </a:rPr>
              <a:t>sơ </a:t>
            </a:r>
            <a:r>
              <a:rPr sz="1200" dirty="0">
                <a:latin typeface="Times New Roman"/>
                <a:cs typeface="Times New Roman"/>
              </a:rPr>
              <a:t>kể </a:t>
            </a:r>
            <a:r>
              <a:rPr sz="1200" spc="-5" dirty="0" err="1">
                <a:latin typeface="Times New Roman"/>
                <a:cs typeface="Times New Roman"/>
              </a:rPr>
              <a:t>các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xe</a:t>
            </a:r>
            <a:r>
              <a:rPr lang="en-US" sz="1200" spc="5" dirty="0">
                <a:latin typeface="Times New Roman"/>
                <a:cs typeface="Times New Roman"/>
              </a:rPr>
              <a:t> </a:t>
            </a:r>
            <a:r>
              <a:rPr lang="en-US" sz="1200" spc="5" dirty="0" err="1" smtClean="0">
                <a:latin typeface="Times New Roman"/>
                <a:cs typeface="Times New Roman"/>
              </a:rPr>
              <a:t>được</a:t>
            </a:r>
            <a:r>
              <a:rPr lang="en-US" sz="1200" spc="5" dirty="0" smtClean="0">
                <a:latin typeface="Times New Roman"/>
                <a:cs typeface="Times New Roman"/>
              </a:rPr>
              <a:t> </a:t>
            </a:r>
            <a:r>
              <a:rPr lang="en-US" sz="1200" spc="5" dirty="0" err="1" smtClean="0">
                <a:latin typeface="Times New Roman"/>
                <a:cs typeface="Times New Roman"/>
              </a:rPr>
              <a:t>ưu</a:t>
            </a:r>
            <a:r>
              <a:rPr lang="en-US" sz="1200" spc="5" dirty="0" smtClean="0">
                <a:latin typeface="Times New Roman"/>
                <a:cs typeface="Times New Roman"/>
              </a:rPr>
              <a:t> </a:t>
            </a:r>
            <a:r>
              <a:rPr lang="en-US" sz="1200" spc="5" dirty="0" err="1" smtClean="0">
                <a:latin typeface="Times New Roman"/>
                <a:cs typeface="Times New Roman"/>
              </a:rPr>
              <a:t>tiên</a:t>
            </a:r>
            <a:r>
              <a:rPr lang="en-US" sz="1200" spc="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</a:t>
            </a:r>
            <a:r>
              <a:rPr sz="1200" spc="-5" dirty="0" err="1" smtClean="0">
                <a:latin typeface="Times New Roman"/>
                <a:cs typeface="Times New Roman"/>
              </a:rPr>
              <a:t>heo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quy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định.</a:t>
            </a:r>
          </a:p>
          <a:p>
            <a:pPr marL="431165" algn="just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R.122 </a:t>
            </a:r>
            <a:r>
              <a:rPr sz="1200" b="1" i="1" spc="-5" dirty="0">
                <a:latin typeface="Times New Roman"/>
                <a:cs typeface="Times New Roman"/>
              </a:rPr>
              <a:t>“Dừng </a:t>
            </a:r>
            <a:r>
              <a:rPr sz="1200" b="1" i="1" dirty="0">
                <a:latin typeface="Times New Roman"/>
                <a:cs typeface="Times New Roman"/>
              </a:rPr>
              <a:t>lại”</a:t>
            </a:r>
            <a:endParaRPr sz="12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ts val="1380"/>
              </a:lnSpc>
              <a:spcBef>
                <a:spcPts val="805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(cơ giới </a:t>
            </a:r>
            <a:r>
              <a:rPr sz="1200" dirty="0">
                <a:latin typeface="Times New Roman"/>
                <a:cs typeface="Times New Roman"/>
              </a:rPr>
              <a:t>và thô </a:t>
            </a:r>
            <a:r>
              <a:rPr sz="1200" spc="-5" dirty="0">
                <a:latin typeface="Times New Roman"/>
                <a:cs typeface="Times New Roman"/>
              </a:rPr>
              <a:t>sơ) </a:t>
            </a:r>
            <a:r>
              <a:rPr sz="1200" spc="5" dirty="0">
                <a:latin typeface="Times New Roman"/>
                <a:cs typeface="Times New Roman"/>
              </a:rPr>
              <a:t>dừng </a:t>
            </a:r>
            <a:r>
              <a:rPr sz="1200" dirty="0">
                <a:latin typeface="Times New Roman"/>
                <a:cs typeface="Times New Roman"/>
              </a:rPr>
              <a:t>lại. Đây </a:t>
            </a:r>
            <a:r>
              <a:rPr sz="1200" spc="5" dirty="0">
                <a:latin typeface="Times New Roman"/>
                <a:cs typeface="Times New Roman"/>
              </a:rPr>
              <a:t>là </a:t>
            </a:r>
            <a:r>
              <a:rPr sz="1200" dirty="0">
                <a:latin typeface="Times New Roman"/>
                <a:cs typeface="Times New Roman"/>
              </a:rPr>
              <a:t>biển hiệu lệnh dạng đặc  biệt, biển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hiệu lực buộc các 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giới </a:t>
            </a:r>
            <a:r>
              <a:rPr sz="1200" dirty="0">
                <a:latin typeface="Times New Roman"/>
                <a:cs typeface="Times New Roman"/>
              </a:rPr>
              <a:t>và thô </a:t>
            </a:r>
            <a:r>
              <a:rPr sz="1200" spc="-5" dirty="0">
                <a:latin typeface="Times New Roman"/>
                <a:cs typeface="Times New Roman"/>
              </a:rPr>
              <a:t>sơ </a:t>
            </a:r>
            <a:r>
              <a:rPr sz="1200" dirty="0">
                <a:latin typeface="Times New Roman"/>
                <a:cs typeface="Times New Roman"/>
              </a:rPr>
              <a:t>kể </a:t>
            </a:r>
            <a:r>
              <a:rPr sz="1200" spc="5" dirty="0">
                <a:latin typeface="Times New Roman"/>
                <a:cs typeface="Times New Roman"/>
              </a:rPr>
              <a:t>các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lang="en-US" sz="1200" spc="-80" dirty="0">
                <a:latin typeface="Times New Roman"/>
                <a:cs typeface="Times New Roman"/>
              </a:rPr>
              <a:t> </a:t>
            </a:r>
            <a:r>
              <a:rPr lang="en-US" sz="1200" spc="-80" dirty="0" err="1" smtClean="0">
                <a:latin typeface="Times New Roman"/>
                <a:cs typeface="Times New Roman"/>
              </a:rPr>
              <a:t>ưu</a:t>
            </a:r>
            <a:r>
              <a:rPr lang="en-US"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theo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quy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định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dừng </a:t>
            </a:r>
            <a:r>
              <a:rPr sz="1200" dirty="0" err="1">
                <a:latin typeface="Times New Roman"/>
                <a:cs typeface="Times New Roman"/>
              </a:rPr>
              <a:t>lại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tr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 err="1">
                <a:latin typeface="Times New Roman"/>
                <a:cs typeface="Times New Roman"/>
              </a:rPr>
              <a:t>hoặc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tr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vạch </a:t>
            </a:r>
            <a:r>
              <a:rPr sz="1200" dirty="0" err="1">
                <a:latin typeface="Times New Roman"/>
                <a:cs typeface="Times New Roman"/>
              </a:rPr>
              <a:t>ngang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spc="-5" dirty="0" err="1">
                <a:latin typeface="Times New Roman"/>
                <a:cs typeface="Times New Roman"/>
              </a:rPr>
              <a:t>chỉ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spc="5" dirty="0">
                <a:latin typeface="Times New Roman"/>
                <a:cs typeface="Times New Roman"/>
              </a:rPr>
              <a:t>đi </a:t>
            </a:r>
            <a:r>
              <a:rPr sz="1200" dirty="0">
                <a:latin typeface="Times New Roman"/>
                <a:cs typeface="Times New Roman"/>
              </a:rPr>
              <a:t>khi </a:t>
            </a:r>
            <a:r>
              <a:rPr sz="1200" dirty="0" err="1">
                <a:latin typeface="Times New Roman"/>
                <a:cs typeface="Times New Roman"/>
              </a:rPr>
              <a:t>thấy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các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tín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hiệu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(do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khiển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hoặc </a:t>
            </a:r>
            <a:r>
              <a:rPr sz="1200" spc="-5" dirty="0">
                <a:latin typeface="Times New Roman"/>
                <a:cs typeface="Times New Roman"/>
              </a:rPr>
              <a:t>đèn cờ) cho phép </a:t>
            </a:r>
            <a:r>
              <a:rPr sz="1200" dirty="0">
                <a:latin typeface="Times New Roman"/>
                <a:cs typeface="Times New Roman"/>
              </a:rPr>
              <a:t>đi. </a:t>
            </a:r>
            <a:r>
              <a:rPr sz="1200" spc="-5" dirty="0" err="1">
                <a:latin typeface="Times New Roman"/>
                <a:cs typeface="Times New Roman"/>
              </a:rPr>
              <a:t>Trong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ờng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</a:t>
            </a:r>
            <a:r>
              <a:rPr sz="1200" spc="-110" dirty="0" err="1">
                <a:latin typeface="Times New Roman"/>
                <a:cs typeface="Times New Roman"/>
              </a:rPr>
              <a:t>trên</a:t>
            </a:r>
            <a:r>
              <a:rPr sz="1200" spc="-110" dirty="0">
                <a:latin typeface="Times New Roman"/>
                <a:cs typeface="Times New Roman"/>
              </a:rPr>
              <a:t> 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dirty="0">
                <a:latin typeface="Times New Roman"/>
                <a:cs typeface="Times New Roman"/>
              </a:rPr>
              <a:t>tín hiệu </a:t>
            </a:r>
            <a:r>
              <a:rPr sz="1200" spc="-5" dirty="0">
                <a:latin typeface="Times New Roman"/>
                <a:cs typeface="Times New Roman"/>
              </a:rPr>
              <a:t>đèn cờ,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khiển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dirty="0">
                <a:latin typeface="Times New Roman"/>
                <a:cs typeface="Times New Roman"/>
              </a:rPr>
              <a:t>các tín </a:t>
            </a:r>
            <a:r>
              <a:rPr sz="1200" spc="-100" dirty="0">
                <a:latin typeface="Times New Roman"/>
                <a:cs typeface="Times New Roman"/>
              </a:rPr>
              <a:t>hiệu  </a:t>
            </a:r>
            <a:r>
              <a:rPr sz="1200" spc="-5" dirty="0">
                <a:latin typeface="Times New Roman"/>
                <a:cs typeface="Times New Roman"/>
              </a:rPr>
              <a:t>đèn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-5" dirty="0">
                <a:latin typeface="Times New Roman"/>
                <a:cs typeface="Times New Roman"/>
              </a:rPr>
              <a:t>bật </a:t>
            </a:r>
            <a:r>
              <a:rPr sz="1200" dirty="0">
                <a:latin typeface="Times New Roman"/>
                <a:cs typeface="Times New Roman"/>
              </a:rPr>
              <a:t>sáng </a:t>
            </a:r>
            <a:r>
              <a:rPr sz="1200" dirty="0" err="1">
                <a:latin typeface="Times New Roman"/>
                <a:cs typeface="Times New Roman"/>
              </a:rPr>
              <a:t>thì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 err="1">
                <a:latin typeface="Times New Roman"/>
                <a:cs typeface="Times New Roman"/>
              </a:rPr>
              <a:t>chỉ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phép đi khi </a:t>
            </a:r>
            <a:r>
              <a:rPr sz="1200" dirty="0" err="1">
                <a:latin typeface="Times New Roman"/>
                <a:cs typeface="Times New Roman"/>
              </a:rPr>
              <a:t>trên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130" dirty="0">
                <a:latin typeface="Times New Roman"/>
                <a:cs typeface="Times New Roman"/>
              </a:rPr>
              <a:t>không  </a:t>
            </a:r>
            <a:r>
              <a:rPr sz="1200" spc="-5" dirty="0">
                <a:latin typeface="Times New Roman"/>
                <a:cs typeface="Times New Roman"/>
              </a:rPr>
              <a:t>còn </a:t>
            </a:r>
            <a:r>
              <a:rPr sz="1200" dirty="0">
                <a:latin typeface="Times New Roman"/>
                <a:cs typeface="Times New Roman"/>
              </a:rPr>
              <a:t>nguy </a:t>
            </a:r>
            <a:r>
              <a:rPr sz="1200" spc="-5" dirty="0">
                <a:latin typeface="Times New Roman"/>
                <a:cs typeface="Times New Roman"/>
              </a:rPr>
              <a:t>cơ mất </a:t>
            </a:r>
            <a:r>
              <a:rPr sz="1200" dirty="0">
                <a:latin typeface="Times New Roman"/>
                <a:cs typeface="Times New Roman"/>
              </a:rPr>
              <a:t>an </a:t>
            </a:r>
            <a:r>
              <a:rPr sz="1200" spc="-5" dirty="0">
                <a:latin typeface="Times New Roman"/>
                <a:cs typeface="Times New Roman"/>
              </a:rPr>
              <a:t>toàn giao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thông.</a:t>
            </a:r>
          </a:p>
          <a:p>
            <a:pPr marL="12700" marR="6985" indent="456565" algn="just">
              <a:lnSpc>
                <a:spcPts val="138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Để đảm </a:t>
            </a:r>
            <a:r>
              <a:rPr sz="1200" spc="-5" dirty="0" err="1">
                <a:latin typeface="Times New Roman"/>
                <a:cs typeface="Times New Roman"/>
              </a:rPr>
              <a:t>bảo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quyền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ưu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rẽ tại nơi </a:t>
            </a:r>
            <a:r>
              <a:rPr sz="1200" spc="-5" dirty="0">
                <a:latin typeface="Times New Roman"/>
                <a:cs typeface="Times New Roman"/>
              </a:rPr>
              <a:t>giao nhau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</a:t>
            </a:r>
            <a:r>
              <a:rPr sz="1200" spc="-5" dirty="0" err="1">
                <a:latin typeface="Times New Roman"/>
                <a:cs typeface="Times New Roman"/>
              </a:rPr>
              <a:t>giao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thông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ưu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>
                <a:latin typeface="Times New Roman"/>
                <a:cs typeface="Times New Roman"/>
              </a:rPr>
              <a:t>, phải đặt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không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ưu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spc="5" dirty="0">
                <a:latin typeface="Times New Roman"/>
                <a:cs typeface="Times New Roman"/>
              </a:rPr>
              <a:t>R.122 </a:t>
            </a:r>
            <a:r>
              <a:rPr sz="1200" spc="-5" dirty="0">
                <a:latin typeface="Times New Roman"/>
                <a:cs typeface="Times New Roman"/>
              </a:rPr>
              <a:t>kèm </a:t>
            </a:r>
            <a:r>
              <a:rPr sz="1200" dirty="0">
                <a:latin typeface="Times New Roman"/>
                <a:cs typeface="Times New Roman"/>
              </a:rPr>
              <a:t>theo biển </a:t>
            </a:r>
            <a:r>
              <a:rPr sz="1200" spc="5" dirty="0" err="1">
                <a:latin typeface="Times New Roman"/>
                <a:cs typeface="Times New Roman"/>
              </a:rPr>
              <a:t>số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S.506b</a:t>
            </a:r>
            <a:r>
              <a:rPr lang="en-US" sz="1200" dirty="0" smtClean="0">
                <a:latin typeface="Times New Roman"/>
                <a:cs typeface="Times New Roman"/>
              </a:rPr>
              <a:t> “</a:t>
            </a:r>
            <a:r>
              <a:rPr lang="en-US" sz="1200" dirty="0" err="1" smtClean="0">
                <a:latin typeface="Times New Roman"/>
                <a:cs typeface="Times New Roman"/>
              </a:rPr>
              <a:t>Hướng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đường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ưu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>
                <a:latin typeface="Times New Roman"/>
                <a:cs typeface="Times New Roman"/>
              </a:rPr>
              <a:t>" </a:t>
            </a:r>
            <a:r>
              <a:rPr sz="1200" dirty="0" err="1">
                <a:latin typeface="Times New Roman"/>
                <a:cs typeface="Times New Roman"/>
              </a:rPr>
              <a:t>bên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d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ới</a:t>
            </a:r>
            <a:r>
              <a:rPr sz="1200" spc="-65" dirty="0">
                <a:latin typeface="Times New Roman"/>
                <a:cs typeface="Times New Roman"/>
              </a:rPr>
              <a:t>. </a:t>
            </a:r>
            <a:r>
              <a:rPr sz="1200" spc="-5" dirty="0">
                <a:latin typeface="Times New Roman"/>
                <a:cs typeface="Times New Roman"/>
              </a:rPr>
              <a:t>Biển có </a:t>
            </a:r>
            <a:r>
              <a:rPr sz="1200" dirty="0">
                <a:latin typeface="Times New Roman"/>
                <a:cs typeface="Times New Roman"/>
              </a:rPr>
              <a:t>hiệu lực </a:t>
            </a:r>
            <a:r>
              <a:rPr sz="1200" spc="-5" dirty="0">
                <a:latin typeface="Times New Roman"/>
                <a:cs typeface="Times New Roman"/>
              </a:rPr>
              <a:t>bắt </a:t>
            </a:r>
            <a:r>
              <a:rPr sz="1200" dirty="0" err="1">
                <a:latin typeface="Times New Roman"/>
                <a:cs typeface="Times New Roman"/>
              </a:rPr>
              <a:t>buộc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trên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đường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không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ưu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</a:t>
            </a:r>
            <a:r>
              <a:rPr sz="1200" spc="-5" dirty="0" err="1" smtClean="0">
                <a:latin typeface="Times New Roman"/>
                <a:cs typeface="Times New Roman"/>
              </a:rPr>
              <a:t>iên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phải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nh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(trừ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quyền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lang="vi-VN" sz="1200" dirty="0">
                <a:latin typeface="Times New Roman"/>
                <a:cs typeface="Times New Roman"/>
              </a:rPr>
              <a:t>ưu </a:t>
            </a:r>
            <a:r>
              <a:rPr lang="vi-VN" sz="1200" spc="-5" dirty="0">
                <a:latin typeface="Times New Roman"/>
                <a:cs typeface="Times New Roman"/>
              </a:rPr>
              <a:t>tiên </a:t>
            </a:r>
            <a:r>
              <a:rPr sz="1200" dirty="0" err="1" smtClean="0">
                <a:latin typeface="Times New Roman"/>
                <a:cs typeface="Times New Roman"/>
              </a:rPr>
              <a:t>theo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định) </a:t>
            </a:r>
            <a:r>
              <a:rPr sz="1200" spc="-5" dirty="0" err="1" smtClean="0">
                <a:latin typeface="Times New Roman"/>
                <a:cs typeface="Times New Roman"/>
              </a:rPr>
              <a:t>cho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xe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trên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lang="vi-VN" sz="1200" dirty="0">
                <a:latin typeface="Times New Roman"/>
                <a:cs typeface="Times New Roman"/>
              </a:rPr>
              <a:t>ưu </a:t>
            </a:r>
            <a:r>
              <a:rPr lang="vi-VN" sz="1200" spc="-5" dirty="0">
                <a:latin typeface="Times New Roman"/>
                <a:cs typeface="Times New Roman"/>
              </a:rPr>
              <a:t>tiên </a:t>
            </a:r>
            <a:r>
              <a:rPr sz="1200" spc="-85" dirty="0" smtClean="0">
                <a:latin typeface="Times New Roman"/>
                <a:cs typeface="Times New Roman"/>
              </a:rPr>
              <a:t>đ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ợc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qua vị trí </a:t>
            </a:r>
            <a:r>
              <a:rPr sz="1200" spc="-5" dirty="0">
                <a:latin typeface="Times New Roman"/>
                <a:cs typeface="Times New Roman"/>
              </a:rPr>
              <a:t>giao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nhau.</a:t>
            </a:r>
          </a:p>
        </p:txBody>
      </p:sp>
      <p:sp>
        <p:nvSpPr>
          <p:cNvPr id="4" name="object 4"/>
          <p:cNvSpPr/>
          <p:nvPr/>
        </p:nvSpPr>
        <p:spPr>
          <a:xfrm>
            <a:off x="3536315" y="900683"/>
            <a:ext cx="1047750" cy="9331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688715" y="3997451"/>
            <a:ext cx="1190625" cy="10473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79</a:t>
            </a:fld>
            <a:endParaRPr spc="-35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872997"/>
            <a:ext cx="5606415" cy="55880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456565" algn="just">
              <a:lnSpc>
                <a:spcPts val="1380"/>
              </a:lnSpc>
              <a:spcBef>
                <a:spcPts val="195"/>
              </a:spcBef>
            </a:pPr>
            <a:r>
              <a:rPr sz="1200" spc="-5" dirty="0">
                <a:latin typeface="Times New Roman"/>
                <a:cs typeface="Times New Roman"/>
              </a:rPr>
              <a:t>Khi </a:t>
            </a:r>
            <a:r>
              <a:rPr sz="1200" dirty="0">
                <a:latin typeface="Times New Roman"/>
                <a:cs typeface="Times New Roman"/>
              </a:rPr>
              <a:t>tầm nhìn tại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nhau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-5" dirty="0">
                <a:latin typeface="Times New Roman"/>
                <a:cs typeface="Times New Roman"/>
              </a:rPr>
              <a:t>đảm bảo, cần </a:t>
            </a:r>
            <a:r>
              <a:rPr sz="1200" dirty="0">
                <a:latin typeface="Times New Roman"/>
                <a:cs typeface="Times New Roman"/>
              </a:rPr>
              <a:t>bố trí biển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R.122 </a:t>
            </a:r>
            <a:r>
              <a:rPr sz="1200" spc="-75" dirty="0">
                <a:latin typeface="Times New Roman"/>
                <a:cs typeface="Times New Roman"/>
              </a:rPr>
              <a:t>kết  </a:t>
            </a:r>
            <a:r>
              <a:rPr sz="1200" dirty="0">
                <a:latin typeface="Times New Roman"/>
                <a:cs typeface="Times New Roman"/>
              </a:rPr>
              <a:t>hợp với biển phụ </a:t>
            </a:r>
            <a:r>
              <a:rPr sz="1200" spc="-5" dirty="0">
                <a:latin typeface="Times New Roman"/>
                <a:cs typeface="Times New Roman"/>
              </a:rPr>
              <a:t>ghi </a:t>
            </a:r>
            <a:r>
              <a:rPr sz="1200" dirty="0">
                <a:latin typeface="Times New Roman"/>
                <a:cs typeface="Times New Roman"/>
              </a:rPr>
              <a:t>chữ </a:t>
            </a:r>
            <a:r>
              <a:rPr sz="1200" spc="-5" dirty="0">
                <a:latin typeface="Times New Roman"/>
                <a:cs typeface="Times New Roman"/>
              </a:rPr>
              <a:t>“Dừng </a:t>
            </a:r>
            <a:r>
              <a:rPr sz="1200" dirty="0">
                <a:latin typeface="Times New Roman"/>
                <a:cs typeface="Times New Roman"/>
              </a:rPr>
              <a:t>lại </a:t>
            </a:r>
            <a:r>
              <a:rPr sz="1200" spc="-5" dirty="0">
                <a:latin typeface="Times New Roman"/>
                <a:cs typeface="Times New Roman"/>
              </a:rPr>
              <a:t>quan sát”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vạch sơn </a:t>
            </a:r>
            <a:r>
              <a:rPr sz="1200" spc="-10" dirty="0">
                <a:latin typeface="Times New Roman"/>
                <a:cs typeface="Times New Roman"/>
              </a:rPr>
              <a:t>gờ </a:t>
            </a:r>
            <a:r>
              <a:rPr sz="1200" spc="-5" dirty="0">
                <a:latin typeface="Times New Roman"/>
                <a:cs typeface="Times New Roman"/>
              </a:rPr>
              <a:t>giảm </a:t>
            </a:r>
            <a:r>
              <a:rPr sz="1200" dirty="0">
                <a:latin typeface="Times New Roman"/>
                <a:cs typeface="Times New Roman"/>
              </a:rPr>
              <a:t>tốc </a:t>
            </a:r>
            <a:r>
              <a:rPr sz="1200" dirty="0" err="1">
                <a:latin typeface="Times New Roman"/>
                <a:cs typeface="Times New Roman"/>
              </a:rPr>
              <a:t>trên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30" dirty="0" err="1" smtClean="0">
                <a:latin typeface="Times New Roman"/>
                <a:cs typeface="Times New Roman"/>
              </a:rPr>
              <a:t>không</a:t>
            </a:r>
            <a:r>
              <a:rPr lang="en-US" sz="1200" spc="-30" dirty="0">
                <a:latin typeface="Times New Roman"/>
                <a:cs typeface="Times New Roman"/>
              </a:rPr>
              <a:t> </a:t>
            </a:r>
            <a:r>
              <a:rPr lang="en-US" sz="1200" spc="-30" dirty="0" err="1" smtClean="0">
                <a:latin typeface="Times New Roman"/>
                <a:cs typeface="Times New Roman"/>
              </a:rPr>
              <a:t>ưu</a:t>
            </a:r>
            <a:r>
              <a:rPr lang="en-US" sz="1200" spc="-3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tiên</a:t>
            </a:r>
            <a:r>
              <a:rPr sz="12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47952" y="2518536"/>
            <a:ext cx="5607685" cy="2248535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2847340">
              <a:lnSpc>
                <a:spcPct val="100000"/>
              </a:lnSpc>
              <a:spcBef>
                <a:spcPts val="655"/>
              </a:spcBef>
            </a:pPr>
            <a:r>
              <a:rPr sz="1200" dirty="0">
                <a:latin typeface="Times New Roman"/>
                <a:cs typeface="Times New Roman"/>
              </a:rPr>
              <a:t>R.122</a:t>
            </a:r>
          </a:p>
          <a:p>
            <a:pPr marL="12700" marR="6350" indent="456565">
              <a:lnSpc>
                <a:spcPct val="110000"/>
              </a:lnSpc>
              <a:spcBef>
                <a:spcPts val="409"/>
              </a:spcBef>
            </a:pP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biển hiệu lệnh </a:t>
            </a:r>
            <a:r>
              <a:rPr sz="1200" spc="-5" dirty="0">
                <a:latin typeface="Times New Roman"/>
                <a:cs typeface="Times New Roman"/>
              </a:rPr>
              <a:t>còn </a:t>
            </a:r>
            <a:r>
              <a:rPr sz="1200" dirty="0">
                <a:latin typeface="Times New Roman"/>
                <a:cs typeface="Times New Roman"/>
              </a:rPr>
              <a:t>lại </a:t>
            </a:r>
            <a:r>
              <a:rPr sz="1200" spc="-5" dirty="0">
                <a:latin typeface="Times New Roman"/>
                <a:cs typeface="Times New Roman"/>
              </a:rPr>
              <a:t>đều có dạng </a:t>
            </a:r>
            <a:r>
              <a:rPr sz="1200" dirty="0">
                <a:latin typeface="Times New Roman"/>
                <a:cs typeface="Times New Roman"/>
              </a:rPr>
              <a:t>hình tròn, </a:t>
            </a:r>
            <a:r>
              <a:rPr sz="1200" spc="-5" dirty="0">
                <a:latin typeface="Times New Roman"/>
                <a:cs typeface="Times New Roman"/>
              </a:rPr>
              <a:t>nền </a:t>
            </a:r>
            <a:r>
              <a:rPr sz="1200" dirty="0">
                <a:latin typeface="Times New Roman"/>
                <a:cs typeface="Times New Roman"/>
              </a:rPr>
              <a:t>mầu xanh,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spc="-10" dirty="0">
                <a:latin typeface="Times New Roman"/>
                <a:cs typeface="Times New Roman"/>
              </a:rPr>
              <a:t>nền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vẽ  hình </a:t>
            </a:r>
            <a:r>
              <a:rPr sz="1200" spc="-5" dirty="0">
                <a:latin typeface="Times New Roman"/>
                <a:cs typeface="Times New Roman"/>
              </a:rPr>
              <a:t>mầu trắng </a:t>
            </a:r>
            <a:r>
              <a:rPr sz="1200" dirty="0" err="1">
                <a:latin typeface="Times New Roman"/>
                <a:cs typeface="Times New Roman"/>
              </a:rPr>
              <a:t>đặc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tr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smtClean="0">
                <a:latin typeface="Times New Roman"/>
                <a:cs typeface="Times New Roman"/>
              </a:rPr>
              <a:t>ng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hiệu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lệnh.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200" b="1" dirty="0">
                <a:latin typeface="Times New Roman"/>
                <a:cs typeface="Times New Roman"/>
              </a:rPr>
              <a:t>3.4.2. </a:t>
            </a:r>
            <a:r>
              <a:rPr sz="1200" b="1" spc="-5" dirty="0">
                <a:latin typeface="Times New Roman"/>
                <a:cs typeface="Times New Roman"/>
              </a:rPr>
              <a:t>Ý </a:t>
            </a:r>
            <a:r>
              <a:rPr sz="1200" b="1" dirty="0">
                <a:latin typeface="Times New Roman"/>
                <a:cs typeface="Times New Roman"/>
              </a:rPr>
              <a:t>nghĩa các loại </a:t>
            </a:r>
            <a:r>
              <a:rPr sz="1200" b="1" spc="-5" dirty="0">
                <a:latin typeface="Times New Roman"/>
                <a:cs typeface="Times New Roman"/>
              </a:rPr>
              <a:t>biển </a:t>
            </a:r>
            <a:r>
              <a:rPr sz="1200" b="1" dirty="0">
                <a:latin typeface="Times New Roman"/>
                <a:cs typeface="Times New Roman"/>
              </a:rPr>
              <a:t>hiệu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lệnh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45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R.301 </a:t>
            </a:r>
            <a:r>
              <a:rPr sz="1200" b="1" i="1" spc="-5" dirty="0">
                <a:latin typeface="Times New Roman"/>
                <a:cs typeface="Times New Roman"/>
              </a:rPr>
              <a:t>(a, </a:t>
            </a:r>
            <a:r>
              <a:rPr sz="1200" b="1" i="1" dirty="0">
                <a:latin typeface="Times New Roman"/>
                <a:cs typeface="Times New Roman"/>
              </a:rPr>
              <a:t>b, </a:t>
            </a:r>
            <a:r>
              <a:rPr sz="1200" b="1" i="1" spc="-5" dirty="0">
                <a:latin typeface="Times New Roman"/>
                <a:cs typeface="Times New Roman"/>
              </a:rPr>
              <a:t>c,d, e, f,g, h </a:t>
            </a:r>
            <a:r>
              <a:rPr sz="1200" b="1" i="1" dirty="0">
                <a:latin typeface="Times New Roman"/>
                <a:cs typeface="Times New Roman"/>
              </a:rPr>
              <a:t>) “Hướng đi </a:t>
            </a:r>
            <a:r>
              <a:rPr sz="1200" b="1" i="1" spc="-5" dirty="0">
                <a:latin typeface="Times New Roman"/>
                <a:cs typeface="Times New Roman"/>
              </a:rPr>
              <a:t>phải</a:t>
            </a:r>
            <a:r>
              <a:rPr sz="1200" b="1" i="1" spc="2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theo”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0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Biển có </a:t>
            </a:r>
            <a:r>
              <a:rPr sz="1200" dirty="0">
                <a:latin typeface="Times New Roman"/>
                <a:cs typeface="Times New Roman"/>
              </a:rPr>
              <a:t>hiệu lực </a:t>
            </a:r>
            <a:r>
              <a:rPr sz="1200" spc="-5" dirty="0">
                <a:latin typeface="Times New Roman"/>
                <a:cs typeface="Times New Roman"/>
              </a:rPr>
              <a:t>bắt </a:t>
            </a:r>
            <a:r>
              <a:rPr sz="1200" dirty="0">
                <a:latin typeface="Times New Roman"/>
                <a:cs typeface="Times New Roman"/>
              </a:rPr>
              <a:t>buộc các </a:t>
            </a:r>
            <a:r>
              <a:rPr sz="1200" dirty="0" err="1">
                <a:latin typeface="Times New Roman"/>
                <a:cs typeface="Times New Roman"/>
              </a:rPr>
              <a:t>loại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dirty="0" err="1">
                <a:latin typeface="Times New Roman"/>
                <a:cs typeface="Times New Roman"/>
              </a:rPr>
              <a:t>phải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đi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theo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mũi tên </a:t>
            </a:r>
            <a:r>
              <a:rPr sz="1200" spc="-5" dirty="0">
                <a:latin typeface="Times New Roman"/>
                <a:cs typeface="Times New Roman"/>
              </a:rPr>
              <a:t>chỉ, </a:t>
            </a:r>
            <a:r>
              <a:rPr sz="1200" dirty="0">
                <a:latin typeface="Times New Roman"/>
                <a:cs typeface="Times New Roman"/>
              </a:rPr>
              <a:t>trừ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lang="vi-VN" sz="1200" dirty="0">
                <a:latin typeface="Times New Roman"/>
                <a:cs typeface="Times New Roman"/>
              </a:rPr>
              <a:t>ưu </a:t>
            </a:r>
            <a:r>
              <a:rPr lang="vi-VN" sz="1200" spc="-5" dirty="0">
                <a:latin typeface="Times New Roman"/>
                <a:cs typeface="Times New Roman"/>
              </a:rPr>
              <a:t>tiên </a:t>
            </a:r>
            <a:r>
              <a:rPr sz="1200" spc="-5" dirty="0" err="1" smtClean="0">
                <a:latin typeface="Times New Roman"/>
                <a:cs typeface="Times New Roman"/>
              </a:rPr>
              <a:t>theo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Luật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  <a:p>
            <a:pPr marL="12700" marR="6350" indent="456565">
              <a:lnSpc>
                <a:spcPct val="110800"/>
              </a:lnSpc>
              <a:spcBef>
                <a:spcPts val="590"/>
              </a:spcBef>
            </a:pPr>
            <a:r>
              <a:rPr sz="1200" spc="-5" dirty="0">
                <a:latin typeface="Times New Roman"/>
                <a:cs typeface="Times New Roman"/>
              </a:rPr>
              <a:t>Biển số </a:t>
            </a:r>
            <a:r>
              <a:rPr sz="1200" dirty="0">
                <a:latin typeface="Times New Roman"/>
                <a:cs typeface="Times New Roman"/>
              </a:rPr>
              <a:t>R.301a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đặt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ngã ba, </a:t>
            </a:r>
            <a:r>
              <a:rPr sz="1200" dirty="0" err="1">
                <a:latin typeface="Times New Roman"/>
                <a:cs typeface="Times New Roman"/>
              </a:rPr>
              <a:t>ngã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14" dirty="0" smtClean="0">
                <a:latin typeface="Times New Roman"/>
                <a:cs typeface="Times New Roman"/>
              </a:rPr>
              <a:t>t</a:t>
            </a:r>
            <a:r>
              <a:rPr lang="vi-VN" sz="1200" spc="-114" dirty="0" smtClean="0">
                <a:latin typeface="Times New Roman"/>
                <a:cs typeface="Times New Roman"/>
              </a:rPr>
              <a:t>ư</a:t>
            </a:r>
            <a:r>
              <a:rPr sz="1200" spc="-114" dirty="0" smtClean="0">
                <a:latin typeface="Times New Roman"/>
                <a:cs typeface="Times New Roman"/>
              </a:rPr>
              <a:t>. </a:t>
            </a:r>
            <a:r>
              <a:rPr sz="1200" spc="5" dirty="0">
                <a:latin typeface="Times New Roman"/>
                <a:cs typeface="Times New Roman"/>
              </a:rPr>
              <a:t>Các xe </a:t>
            </a:r>
            <a:r>
              <a:rPr sz="1200" spc="-5" dirty="0" err="1">
                <a:latin typeface="Times New Roman"/>
                <a:cs typeface="Times New Roman"/>
              </a:rPr>
              <a:t>chỉ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thẳng ở </a:t>
            </a:r>
            <a:r>
              <a:rPr sz="1200" dirty="0" err="1" smtClean="0">
                <a:latin typeface="Times New Roman"/>
                <a:cs typeface="Times New Roman"/>
              </a:rPr>
              <a:t>k</a:t>
            </a:r>
            <a:r>
              <a:rPr lang="en-US" sz="1200" dirty="0" err="1" smtClean="0">
                <a:latin typeface="Times New Roman"/>
                <a:cs typeface="Times New Roman"/>
              </a:rPr>
              <a:t>hu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vực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290" dirty="0" smtClean="0">
                <a:latin typeface="Times New Roman"/>
                <a:cs typeface="Times New Roman"/>
              </a:rPr>
              <a:t>  </a:t>
            </a:r>
            <a:r>
              <a:rPr sz="1200" spc="-5" dirty="0">
                <a:latin typeface="Times New Roman"/>
                <a:cs typeface="Times New Roman"/>
              </a:rPr>
              <a:t>ngã </a:t>
            </a:r>
            <a:r>
              <a:rPr sz="1200" dirty="0">
                <a:latin typeface="Times New Roman"/>
                <a:cs typeface="Times New Roman"/>
              </a:rPr>
              <a:t>ba, </a:t>
            </a:r>
            <a:r>
              <a:rPr sz="1200" spc="-5" dirty="0" err="1">
                <a:latin typeface="Times New Roman"/>
                <a:cs typeface="Times New Roman"/>
              </a:rPr>
              <a:t>ngã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114" dirty="0" smtClean="0">
                <a:latin typeface="Times New Roman"/>
                <a:cs typeface="Times New Roman"/>
              </a:rPr>
              <a:t>t</a:t>
            </a:r>
            <a:r>
              <a:rPr lang="vi-VN" sz="1200" spc="-114" dirty="0" smtClean="0">
                <a:latin typeface="Times New Roman"/>
                <a:cs typeface="Times New Roman"/>
              </a:rPr>
              <a:t>ư</a:t>
            </a:r>
            <a:r>
              <a:rPr sz="1200" spc="-114" dirty="0" smtClean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7952" y="5968364"/>
            <a:ext cx="5606415" cy="1262525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2585720">
              <a:lnSpc>
                <a:spcPct val="100000"/>
              </a:lnSpc>
              <a:spcBef>
                <a:spcPts val="840"/>
              </a:spcBef>
            </a:pPr>
            <a:r>
              <a:rPr sz="1200" dirty="0">
                <a:latin typeface="Times New Roman"/>
                <a:cs typeface="Times New Roman"/>
              </a:rPr>
              <a:t>R.301a</a:t>
            </a:r>
          </a:p>
          <a:p>
            <a:pPr marL="12700" marR="5080" indent="456565">
              <a:lnSpc>
                <a:spcPct val="1100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Nếu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đặt sau ngã ba, </a:t>
            </a:r>
            <a:r>
              <a:rPr sz="1200" spc="-5" dirty="0" err="1" smtClean="0">
                <a:latin typeface="Times New Roman"/>
                <a:cs typeface="Times New Roman"/>
              </a:rPr>
              <a:t>ngã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tư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(</a:t>
            </a:r>
            <a:r>
              <a:rPr sz="1200" spc="-5" dirty="0" err="1" smtClean="0">
                <a:latin typeface="Times New Roman"/>
                <a:cs typeface="Times New Roman"/>
              </a:rPr>
              <a:t>bắt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đầu vào </a:t>
            </a:r>
            <a:r>
              <a:rPr sz="1200" spc="-5" dirty="0" err="1">
                <a:latin typeface="Times New Roman"/>
                <a:cs typeface="Times New Roman"/>
              </a:rPr>
              <a:t>đoạn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phố) thì hiệu lực tác </a:t>
            </a:r>
            <a:r>
              <a:rPr sz="1200" spc="-105" dirty="0">
                <a:latin typeface="Times New Roman"/>
                <a:cs typeface="Times New Roman"/>
              </a:rPr>
              <a:t>dụng 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biển kể từ </a:t>
            </a:r>
            <a:r>
              <a:rPr sz="1200" spc="-5" dirty="0">
                <a:latin typeface="Times New Roman"/>
                <a:cs typeface="Times New Roman"/>
              </a:rPr>
              <a:t>chỗ đặt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đến ngã </a:t>
            </a:r>
            <a:r>
              <a:rPr sz="1200" dirty="0">
                <a:latin typeface="Times New Roman"/>
                <a:cs typeface="Times New Roman"/>
              </a:rPr>
              <a:t>ba, </a:t>
            </a:r>
            <a:r>
              <a:rPr sz="1200" spc="-5" dirty="0" err="1" smtClean="0">
                <a:latin typeface="Times New Roman"/>
                <a:cs typeface="Times New Roman"/>
              </a:rPr>
              <a:t>ngã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tư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tiếp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theo.</a:t>
            </a:r>
          </a:p>
          <a:p>
            <a:pPr marL="12700" marR="5080" indent="456565">
              <a:lnSpc>
                <a:spcPct val="110800"/>
              </a:lnSpc>
              <a:spcBef>
                <a:spcPts val="595"/>
              </a:spcBef>
            </a:pPr>
            <a:r>
              <a:rPr sz="1200" spc="-5" dirty="0">
                <a:latin typeface="Times New Roman"/>
                <a:cs typeface="Times New Roman"/>
              </a:rPr>
              <a:t>Biển số </a:t>
            </a:r>
            <a:r>
              <a:rPr sz="1200" dirty="0">
                <a:latin typeface="Times New Roman"/>
                <a:cs typeface="Times New Roman"/>
              </a:rPr>
              <a:t>R.301b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đặt </a:t>
            </a:r>
            <a:r>
              <a:rPr sz="1200" spc="-5" dirty="0">
                <a:latin typeface="Times New Roman"/>
                <a:cs typeface="Times New Roman"/>
              </a:rPr>
              <a:t>sau ngã ba, </a:t>
            </a:r>
            <a:r>
              <a:rPr sz="1200" dirty="0" err="1">
                <a:latin typeface="Times New Roman"/>
                <a:cs typeface="Times New Roman"/>
              </a:rPr>
              <a:t>ngã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14" dirty="0" smtClean="0">
                <a:latin typeface="Times New Roman"/>
                <a:cs typeface="Times New Roman"/>
              </a:rPr>
              <a:t>t</a:t>
            </a:r>
            <a:r>
              <a:rPr lang="vi-VN" sz="1200" spc="-114" dirty="0" smtClean="0">
                <a:latin typeface="Times New Roman"/>
                <a:cs typeface="Times New Roman"/>
              </a:rPr>
              <a:t>ư</a:t>
            </a:r>
            <a:r>
              <a:rPr sz="1200" spc="-114" dirty="0" smtClean="0">
                <a:latin typeface="Times New Roman"/>
                <a:cs typeface="Times New Roman"/>
              </a:rPr>
              <a:t>.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 err="1">
                <a:latin typeface="Times New Roman"/>
                <a:cs typeface="Times New Roman"/>
              </a:rPr>
              <a:t>chỉ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rẽ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dirty="0" err="1" smtClean="0">
                <a:latin typeface="Times New Roman"/>
                <a:cs typeface="Times New Roman"/>
              </a:rPr>
              <a:t>khu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vực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trước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mặt</a:t>
            </a:r>
            <a:r>
              <a:rPr sz="1200" spc="6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biển.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47952" y="8431276"/>
            <a:ext cx="5607050" cy="776237"/>
          </a:xfrm>
          <a:prstGeom prst="rect">
            <a:avLst/>
          </a:prstGeom>
        </p:spPr>
        <p:txBody>
          <a:bodyPr vert="horz" wrap="square" lIns="0" tIns="107314" rIns="0" bIns="0" rtlCol="0">
            <a:spAutoFit/>
          </a:bodyPr>
          <a:lstStyle/>
          <a:p>
            <a:pPr marL="2580640">
              <a:lnSpc>
                <a:spcPct val="100000"/>
              </a:lnSpc>
              <a:spcBef>
                <a:spcPts val="844"/>
              </a:spcBef>
            </a:pPr>
            <a:r>
              <a:rPr sz="1200" dirty="0">
                <a:latin typeface="Times New Roman"/>
                <a:cs typeface="Times New Roman"/>
              </a:rPr>
              <a:t>R.301b</a:t>
            </a:r>
          </a:p>
          <a:p>
            <a:pPr marL="12700" marR="5080" indent="456565">
              <a:lnSpc>
                <a:spcPct val="1100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Biển số </a:t>
            </a:r>
            <a:r>
              <a:rPr sz="1200" dirty="0">
                <a:latin typeface="Times New Roman"/>
                <a:cs typeface="Times New Roman"/>
              </a:rPr>
              <a:t>R301c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đặt </a:t>
            </a:r>
            <a:r>
              <a:rPr sz="1200" spc="-5" dirty="0">
                <a:latin typeface="Times New Roman"/>
                <a:cs typeface="Times New Roman"/>
              </a:rPr>
              <a:t>sau ngã </a:t>
            </a:r>
            <a:r>
              <a:rPr sz="1200" dirty="0">
                <a:latin typeface="Times New Roman"/>
                <a:cs typeface="Times New Roman"/>
              </a:rPr>
              <a:t>ba, </a:t>
            </a:r>
            <a:r>
              <a:rPr sz="1200" dirty="0" err="1">
                <a:latin typeface="Times New Roman"/>
                <a:cs typeface="Times New Roman"/>
              </a:rPr>
              <a:t>ngã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14" dirty="0" smtClean="0">
                <a:latin typeface="Times New Roman"/>
                <a:cs typeface="Times New Roman"/>
              </a:rPr>
              <a:t>t</a:t>
            </a:r>
            <a:r>
              <a:rPr lang="vi-VN" sz="1200" spc="-114" dirty="0" smtClean="0">
                <a:latin typeface="Times New Roman"/>
                <a:cs typeface="Times New Roman"/>
              </a:rPr>
              <a:t>ư</a:t>
            </a:r>
            <a:r>
              <a:rPr sz="1200" spc="-114" dirty="0" smtClean="0">
                <a:latin typeface="Times New Roman"/>
                <a:cs typeface="Times New Roman"/>
              </a:rPr>
              <a:t>.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 err="1">
                <a:latin typeface="Times New Roman"/>
                <a:cs typeface="Times New Roman"/>
              </a:rPr>
              <a:t>chỉ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rẽ trái ở </a:t>
            </a:r>
            <a:r>
              <a:rPr sz="1200" dirty="0" err="1">
                <a:latin typeface="Times New Roman"/>
                <a:cs typeface="Times New Roman"/>
              </a:rPr>
              <a:t>khu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vực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trước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mặt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biển</a:t>
            </a:r>
            <a:r>
              <a:rPr sz="12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6" name="object 6"/>
          <p:cNvSpPr/>
          <p:nvPr/>
        </p:nvSpPr>
        <p:spPr>
          <a:xfrm>
            <a:off x="3774440" y="1502663"/>
            <a:ext cx="1028700" cy="10379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498215" y="4861559"/>
            <a:ext cx="1123950" cy="11238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498215" y="7324343"/>
            <a:ext cx="1123950" cy="112382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80</a:t>
            </a:fld>
            <a:endParaRPr spc="-35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2006853"/>
            <a:ext cx="5608955" cy="781685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2585720">
              <a:lnSpc>
                <a:spcPct val="100000"/>
              </a:lnSpc>
              <a:spcBef>
                <a:spcPts val="845"/>
              </a:spcBef>
            </a:pPr>
            <a:r>
              <a:rPr sz="1200" dirty="0">
                <a:latin typeface="Times New Roman"/>
                <a:cs typeface="Times New Roman"/>
              </a:rPr>
              <a:t>R.301c</a:t>
            </a:r>
          </a:p>
          <a:p>
            <a:pPr marL="12700" marR="5080" indent="456565">
              <a:lnSpc>
                <a:spcPct val="1100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Biển số </a:t>
            </a:r>
            <a:r>
              <a:rPr sz="1200" dirty="0">
                <a:latin typeface="Times New Roman"/>
                <a:cs typeface="Times New Roman"/>
              </a:rPr>
              <a:t>R.301d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đặt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ngã ba, </a:t>
            </a:r>
            <a:r>
              <a:rPr sz="1200" spc="-5" dirty="0" err="1">
                <a:latin typeface="Times New Roman"/>
                <a:cs typeface="Times New Roman"/>
              </a:rPr>
              <a:t>ngã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14" dirty="0" smtClean="0">
                <a:latin typeface="Times New Roman"/>
                <a:cs typeface="Times New Roman"/>
              </a:rPr>
              <a:t>t</a:t>
            </a:r>
            <a:r>
              <a:rPr lang="vi-VN" sz="1200" spc="-114" dirty="0" smtClean="0">
                <a:latin typeface="Times New Roman"/>
                <a:cs typeface="Times New Roman"/>
              </a:rPr>
              <a:t>ư</a:t>
            </a:r>
            <a:r>
              <a:rPr sz="1200" spc="-114" dirty="0" smtClean="0">
                <a:latin typeface="Times New Roman"/>
                <a:cs typeface="Times New Roman"/>
              </a:rPr>
              <a:t>.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 err="1">
                <a:latin typeface="Times New Roman"/>
                <a:cs typeface="Times New Roman"/>
              </a:rPr>
              <a:t>chỉ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rẽ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spc="-5" dirty="0" err="1" smtClean="0">
                <a:latin typeface="Times New Roman"/>
                <a:cs typeface="Times New Roman"/>
              </a:rPr>
              <a:t>phạ</a:t>
            </a:r>
            <a:r>
              <a:rPr lang="en-US" sz="1200" spc="-5" dirty="0" err="1" smtClean="0">
                <a:latin typeface="Times New Roman"/>
                <a:cs typeface="Times New Roman"/>
              </a:rPr>
              <a:t>m</a:t>
            </a:r>
            <a:r>
              <a:rPr lang="en-US" sz="1200" spc="-5" dirty="0" smtClean="0">
                <a:latin typeface="Times New Roman"/>
                <a:cs typeface="Times New Roman"/>
              </a:rPr>
              <a:t> vi </a:t>
            </a:r>
            <a:r>
              <a:rPr sz="1200" spc="-5" dirty="0" err="1" smtClean="0">
                <a:latin typeface="Times New Roman"/>
                <a:cs typeface="Times New Roman"/>
              </a:rPr>
              <a:t>ngã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ba, </a:t>
            </a:r>
            <a:r>
              <a:rPr sz="1200" spc="-5" dirty="0" err="1" smtClean="0">
                <a:latin typeface="Times New Roman"/>
                <a:cs typeface="Times New Roman"/>
              </a:rPr>
              <a:t>ngã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tư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đ</a:t>
            </a:r>
            <a:r>
              <a:rPr sz="1200" dirty="0" err="1" smtClean="0">
                <a:latin typeface="Times New Roman"/>
                <a:cs typeface="Times New Roman"/>
              </a:rPr>
              <a:t>ằng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sau </a:t>
            </a:r>
            <a:r>
              <a:rPr sz="1200" dirty="0">
                <a:latin typeface="Times New Roman"/>
                <a:cs typeface="Times New Roman"/>
              </a:rPr>
              <a:t>mặt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biển.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722230" y="3989958"/>
            <a:ext cx="3133090" cy="58039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335280">
              <a:lnSpc>
                <a:spcPct val="100000"/>
              </a:lnSpc>
              <a:spcBef>
                <a:spcPts val="840"/>
              </a:spcBef>
            </a:pPr>
            <a:r>
              <a:rPr sz="1200" dirty="0">
                <a:latin typeface="Times New Roman"/>
                <a:cs typeface="Times New Roman"/>
              </a:rPr>
              <a:t>R.301d</a:t>
            </a: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200" spc="-5" dirty="0">
                <a:latin typeface="Times New Roman"/>
                <a:cs typeface="Times New Roman"/>
              </a:rPr>
              <a:t>ngã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ba,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ngã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114" dirty="0" smtClean="0">
                <a:latin typeface="Times New Roman"/>
                <a:cs typeface="Times New Roman"/>
              </a:rPr>
              <a:t>t</a:t>
            </a:r>
            <a:r>
              <a:rPr lang="vi-VN" sz="1200" spc="-114" dirty="0" smtClean="0">
                <a:latin typeface="Times New Roman"/>
                <a:cs typeface="Times New Roman"/>
              </a:rPr>
              <a:t>ư</a:t>
            </a:r>
            <a:r>
              <a:rPr sz="1200" spc="-114" dirty="0" smtClean="0">
                <a:latin typeface="Times New Roman"/>
                <a:cs typeface="Times New Roman"/>
              </a:rPr>
              <a:t>.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Các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chỉ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7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rẽ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trái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ở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phạm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185" dirty="0">
                <a:latin typeface="Times New Roman"/>
                <a:cs typeface="Times New Roman"/>
              </a:rPr>
              <a:t>vi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7952" y="4342002"/>
            <a:ext cx="2474278" cy="4228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6565">
              <a:lnSpc>
                <a:spcPct val="1108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Biển số </a:t>
            </a:r>
            <a:r>
              <a:rPr sz="1200" dirty="0">
                <a:latin typeface="Times New Roman"/>
                <a:cs typeface="Times New Roman"/>
              </a:rPr>
              <a:t>R.301e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lang="en-US" sz="1200" spc="-80" dirty="0">
                <a:latin typeface="Times New Roman"/>
                <a:cs typeface="Times New Roman"/>
              </a:rPr>
              <a:t> </a:t>
            </a:r>
            <a:r>
              <a:rPr lang="en-US" sz="1200" spc="-80" dirty="0" err="1" smtClean="0">
                <a:latin typeface="Times New Roman"/>
                <a:cs typeface="Times New Roman"/>
              </a:rPr>
              <a:t>đặt</a:t>
            </a:r>
            <a:r>
              <a:rPr lang="en-US" sz="1200" spc="-80" dirty="0" smtClean="0">
                <a:latin typeface="Times New Roman"/>
                <a:cs typeface="Times New Roman"/>
              </a:rPr>
              <a:t> </a:t>
            </a:r>
            <a:r>
              <a:rPr lang="en-US" sz="1200" spc="-80" dirty="0" err="1" smtClean="0">
                <a:latin typeface="Times New Roman"/>
                <a:cs typeface="Times New Roman"/>
              </a:rPr>
              <a:t>trước</a:t>
            </a:r>
            <a:r>
              <a:rPr lang="en-US"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ngã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ba, </a:t>
            </a:r>
            <a:r>
              <a:rPr sz="1200" spc="-5" dirty="0" err="1" smtClean="0">
                <a:latin typeface="Times New Roman"/>
                <a:cs typeface="Times New Roman"/>
              </a:rPr>
              <a:t>ngã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tư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đằng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sau </a:t>
            </a:r>
            <a:r>
              <a:rPr sz="1200" dirty="0">
                <a:latin typeface="Times New Roman"/>
                <a:cs typeface="Times New Roman"/>
              </a:rPr>
              <a:t>mặt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biển.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47952" y="5974460"/>
            <a:ext cx="5610860" cy="781685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2814320">
              <a:lnSpc>
                <a:spcPct val="100000"/>
              </a:lnSpc>
              <a:spcBef>
                <a:spcPts val="845"/>
              </a:spcBef>
            </a:pPr>
            <a:r>
              <a:rPr sz="1200" dirty="0">
                <a:latin typeface="Times New Roman"/>
                <a:cs typeface="Times New Roman"/>
              </a:rPr>
              <a:t>R.301e</a:t>
            </a:r>
          </a:p>
          <a:p>
            <a:pPr marL="12700" marR="5080" indent="456565">
              <a:lnSpc>
                <a:spcPct val="1100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Biển số </a:t>
            </a:r>
            <a:r>
              <a:rPr sz="1200" dirty="0">
                <a:latin typeface="Times New Roman"/>
                <a:cs typeface="Times New Roman"/>
              </a:rPr>
              <a:t>R.301f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đặt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ngã ba, </a:t>
            </a:r>
            <a:r>
              <a:rPr sz="1200" spc="-5" dirty="0" err="1">
                <a:latin typeface="Times New Roman"/>
                <a:cs typeface="Times New Roman"/>
              </a:rPr>
              <a:t>ngã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14" dirty="0" smtClean="0">
                <a:latin typeface="Times New Roman"/>
                <a:cs typeface="Times New Roman"/>
              </a:rPr>
              <a:t>t</a:t>
            </a:r>
            <a:r>
              <a:rPr lang="vi-VN" sz="1200" spc="-114" dirty="0" smtClean="0">
                <a:latin typeface="Times New Roman"/>
                <a:cs typeface="Times New Roman"/>
              </a:rPr>
              <a:t>ư</a:t>
            </a:r>
            <a:r>
              <a:rPr sz="1200" spc="-114" dirty="0" smtClean="0">
                <a:latin typeface="Times New Roman"/>
                <a:cs typeface="Times New Roman"/>
              </a:rPr>
              <a:t>.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 err="1">
                <a:latin typeface="Times New Roman"/>
                <a:cs typeface="Times New Roman"/>
              </a:rPr>
              <a:t>chỉ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dirty="0" err="1">
                <a:latin typeface="Times New Roman"/>
                <a:cs typeface="Times New Roman"/>
              </a:rPr>
              <a:t>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thẳng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smtClean="0">
                <a:latin typeface="Times New Roman"/>
                <a:cs typeface="Times New Roman"/>
              </a:rPr>
              <a:t>hay </a:t>
            </a:r>
            <a:r>
              <a:rPr sz="1200" dirty="0" err="1" smtClean="0">
                <a:latin typeface="Times New Roman"/>
                <a:cs typeface="Times New Roman"/>
              </a:rPr>
              <a:t>rẽ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ở khu vực sau mặt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biển.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47952" y="7957565"/>
            <a:ext cx="5606415" cy="781685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2593340">
              <a:lnSpc>
                <a:spcPct val="100000"/>
              </a:lnSpc>
              <a:spcBef>
                <a:spcPts val="845"/>
              </a:spcBef>
            </a:pPr>
            <a:r>
              <a:rPr sz="1200" dirty="0">
                <a:latin typeface="Times New Roman"/>
                <a:cs typeface="Times New Roman"/>
              </a:rPr>
              <a:t>R.301f</a:t>
            </a:r>
          </a:p>
          <a:p>
            <a:pPr marL="12700" marR="5080" indent="456565">
              <a:lnSpc>
                <a:spcPct val="1100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Biển số </a:t>
            </a:r>
            <a:r>
              <a:rPr sz="1200" dirty="0">
                <a:latin typeface="Times New Roman"/>
                <a:cs typeface="Times New Roman"/>
              </a:rPr>
              <a:t>R.301g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đặt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ngã ba, </a:t>
            </a:r>
            <a:r>
              <a:rPr sz="1200" spc="-5" dirty="0" err="1">
                <a:latin typeface="Times New Roman"/>
                <a:cs typeface="Times New Roman"/>
              </a:rPr>
              <a:t>ngã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14" dirty="0" smtClean="0">
                <a:latin typeface="Times New Roman"/>
                <a:cs typeface="Times New Roman"/>
              </a:rPr>
              <a:t>t</a:t>
            </a:r>
            <a:r>
              <a:rPr lang="vi-VN" sz="1200" spc="-114" dirty="0" smtClean="0">
                <a:latin typeface="Times New Roman"/>
                <a:cs typeface="Times New Roman"/>
              </a:rPr>
              <a:t>ư</a:t>
            </a:r>
            <a:r>
              <a:rPr sz="1200" spc="-114" dirty="0" smtClean="0">
                <a:latin typeface="Times New Roman"/>
                <a:cs typeface="Times New Roman"/>
              </a:rPr>
              <a:t>.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 err="1">
                <a:latin typeface="Times New Roman"/>
                <a:cs typeface="Times New Roman"/>
              </a:rPr>
              <a:t>chỉ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dirty="0" err="1">
                <a:latin typeface="Times New Roman"/>
                <a:cs typeface="Times New Roman"/>
              </a:rPr>
              <a:t>thẳng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 smtClean="0">
                <a:latin typeface="Times New Roman"/>
                <a:cs typeface="Times New Roman"/>
              </a:rPr>
              <a:t>ha</a:t>
            </a:r>
            <a:r>
              <a:rPr lang="en-US" sz="1200" spc="5" dirty="0" smtClean="0">
                <a:latin typeface="Times New Roman"/>
                <a:cs typeface="Times New Roman"/>
              </a:rPr>
              <a:t>y </a:t>
            </a:r>
            <a:r>
              <a:rPr lang="en-US" sz="1200" spc="5" dirty="0" err="1" smtClean="0">
                <a:latin typeface="Times New Roman"/>
                <a:cs typeface="Times New Roman"/>
              </a:rPr>
              <a:t>rẽ</a:t>
            </a:r>
            <a:r>
              <a:rPr lang="en-US"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trái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ở khu vực </a:t>
            </a:r>
            <a:r>
              <a:rPr sz="1200" spc="-5" dirty="0">
                <a:latin typeface="Times New Roman"/>
                <a:cs typeface="Times New Roman"/>
              </a:rPr>
              <a:t>sau </a:t>
            </a:r>
            <a:r>
              <a:rPr sz="1200" dirty="0">
                <a:latin typeface="Times New Roman"/>
                <a:cs typeface="Times New Roman"/>
              </a:rPr>
              <a:t>mặt biển </a:t>
            </a:r>
            <a:r>
              <a:rPr sz="1200" dirty="0" err="1">
                <a:latin typeface="Times New Roman"/>
                <a:cs typeface="Times New Roman"/>
              </a:rPr>
              <a:t>và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phép quay đầu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để đi </a:t>
            </a:r>
            <a:r>
              <a:rPr sz="1200" spc="-5" dirty="0" err="1">
                <a:latin typeface="Times New Roman"/>
                <a:cs typeface="Times New Roman"/>
              </a:rPr>
              <a:t>theo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ợc</a:t>
            </a:r>
            <a:r>
              <a:rPr sz="1200" spc="7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lại.</a:t>
            </a:r>
          </a:p>
        </p:txBody>
      </p:sp>
      <p:sp>
        <p:nvSpPr>
          <p:cNvPr id="7" name="object 7"/>
          <p:cNvSpPr/>
          <p:nvPr/>
        </p:nvSpPr>
        <p:spPr>
          <a:xfrm>
            <a:off x="3498215" y="900683"/>
            <a:ext cx="1123950" cy="11236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726815" y="2883915"/>
            <a:ext cx="1123950" cy="11239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726815" y="4867655"/>
            <a:ext cx="1123950" cy="11235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498215" y="6850760"/>
            <a:ext cx="1123950" cy="11239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498215" y="8834627"/>
            <a:ext cx="1123950" cy="11234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81</a:t>
            </a:fld>
            <a:endParaRPr spc="-35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780034"/>
            <a:ext cx="5605780" cy="781685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2580640">
              <a:lnSpc>
                <a:spcPct val="100000"/>
              </a:lnSpc>
              <a:spcBef>
                <a:spcPts val="840"/>
              </a:spcBef>
            </a:pPr>
            <a:r>
              <a:rPr sz="1200" dirty="0">
                <a:latin typeface="Times New Roman"/>
                <a:cs typeface="Times New Roman"/>
              </a:rPr>
              <a:t>R.301g</a:t>
            </a:r>
          </a:p>
          <a:p>
            <a:pPr marL="12700" marR="5080" indent="456565">
              <a:lnSpc>
                <a:spcPct val="1100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Biển số </a:t>
            </a:r>
            <a:r>
              <a:rPr sz="1200" dirty="0">
                <a:latin typeface="Times New Roman"/>
                <a:cs typeface="Times New Roman"/>
              </a:rPr>
              <a:t>R.301h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đặt sau ngã ba, </a:t>
            </a:r>
            <a:r>
              <a:rPr sz="1200" dirty="0" err="1">
                <a:latin typeface="Times New Roman"/>
                <a:cs typeface="Times New Roman"/>
              </a:rPr>
              <a:t>ngã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14" dirty="0" smtClean="0">
                <a:latin typeface="Times New Roman"/>
                <a:cs typeface="Times New Roman"/>
              </a:rPr>
              <a:t>t</a:t>
            </a:r>
            <a:r>
              <a:rPr lang="vi-VN" sz="1200" spc="-114" dirty="0" smtClean="0">
                <a:latin typeface="Times New Roman"/>
                <a:cs typeface="Times New Roman"/>
              </a:rPr>
              <a:t>ư</a:t>
            </a:r>
            <a:r>
              <a:rPr sz="1200" spc="-114" dirty="0" smtClean="0">
                <a:latin typeface="Times New Roman"/>
                <a:cs typeface="Times New Roman"/>
              </a:rPr>
              <a:t>.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 err="1">
                <a:latin typeface="Times New Roman"/>
                <a:cs typeface="Times New Roman"/>
              </a:rPr>
              <a:t>chỉ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dirty="0">
                <a:latin typeface="Times New Roman"/>
                <a:cs typeface="Times New Roman"/>
              </a:rPr>
              <a:t>rẽ </a:t>
            </a:r>
            <a:r>
              <a:rPr sz="1200" spc="-5" dirty="0">
                <a:latin typeface="Times New Roman"/>
                <a:cs typeface="Times New Roman"/>
              </a:rPr>
              <a:t>trái, </a:t>
            </a:r>
            <a:r>
              <a:rPr sz="1200" dirty="0" smtClean="0">
                <a:latin typeface="Times New Roman"/>
                <a:cs typeface="Times New Roman"/>
              </a:rPr>
              <a:t>quay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đầu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hoặc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rẽ </a:t>
            </a:r>
            <a:r>
              <a:rPr sz="1200" dirty="0">
                <a:latin typeface="Times New Roman"/>
                <a:cs typeface="Times New Roman"/>
              </a:rPr>
              <a:t>phải ở khu vực </a:t>
            </a:r>
            <a:r>
              <a:rPr sz="1200" spc="-5" dirty="0">
                <a:latin typeface="Times New Roman"/>
                <a:cs typeface="Times New Roman"/>
              </a:rPr>
              <a:t>ngã </a:t>
            </a:r>
            <a:r>
              <a:rPr sz="1200" dirty="0">
                <a:latin typeface="Times New Roman"/>
                <a:cs typeface="Times New Roman"/>
              </a:rPr>
              <a:t>ba, </a:t>
            </a:r>
            <a:r>
              <a:rPr sz="1200" spc="-5" dirty="0" err="1" smtClean="0">
                <a:latin typeface="Times New Roman"/>
                <a:cs typeface="Times New Roman"/>
              </a:rPr>
              <a:t>ngã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tư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</a:t>
            </a:r>
            <a:r>
              <a:rPr sz="1200" spc="-65" dirty="0" err="1" smtClean="0">
                <a:latin typeface="Times New Roman"/>
                <a:cs typeface="Times New Roman"/>
              </a:rPr>
              <a:t>r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mặt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biển.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47952" y="2758566"/>
            <a:ext cx="5607685" cy="1266190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457200" algn="ctr">
              <a:lnSpc>
                <a:spcPct val="100000"/>
              </a:lnSpc>
              <a:spcBef>
                <a:spcPts val="880"/>
              </a:spcBef>
            </a:pPr>
            <a:r>
              <a:rPr sz="1200" dirty="0">
                <a:latin typeface="Times New Roman"/>
                <a:cs typeface="Times New Roman"/>
              </a:rPr>
              <a:t>R.301h</a:t>
            </a:r>
          </a:p>
          <a:p>
            <a:pPr marL="469265" algn="just">
              <a:lnSpc>
                <a:spcPct val="100000"/>
              </a:lnSpc>
              <a:spcBef>
                <a:spcPts val="78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R.302 </a:t>
            </a:r>
            <a:r>
              <a:rPr sz="1200" b="1" i="1" spc="-5" dirty="0">
                <a:latin typeface="Times New Roman"/>
                <a:cs typeface="Times New Roman"/>
              </a:rPr>
              <a:t>(a, </a:t>
            </a:r>
            <a:r>
              <a:rPr sz="1200" b="1" i="1" dirty="0">
                <a:latin typeface="Times New Roman"/>
                <a:cs typeface="Times New Roman"/>
              </a:rPr>
              <a:t>b, </a:t>
            </a:r>
            <a:r>
              <a:rPr sz="1200" b="1" i="1" spc="-5" dirty="0">
                <a:latin typeface="Times New Roman"/>
                <a:cs typeface="Times New Roman"/>
              </a:rPr>
              <a:t>c)“Hướng phải </a:t>
            </a:r>
            <a:r>
              <a:rPr sz="1200" b="1" i="1" dirty="0">
                <a:latin typeface="Times New Roman"/>
                <a:cs typeface="Times New Roman"/>
              </a:rPr>
              <a:t>đi </a:t>
            </a:r>
            <a:r>
              <a:rPr sz="1200" b="1" i="1" spc="-5" dirty="0">
                <a:latin typeface="Times New Roman"/>
                <a:cs typeface="Times New Roman"/>
              </a:rPr>
              <a:t>vòng chướng </a:t>
            </a:r>
            <a:r>
              <a:rPr sz="1200" b="1" i="1" dirty="0">
                <a:latin typeface="Times New Roman"/>
                <a:cs typeface="Times New Roman"/>
              </a:rPr>
              <a:t>ngại</a:t>
            </a:r>
            <a:r>
              <a:rPr sz="1200" b="1" i="1" spc="2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vật”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000"/>
              </a:lnSpc>
              <a:spcBef>
                <a:spcPts val="575"/>
              </a:spcBef>
            </a:pPr>
            <a:r>
              <a:rPr sz="1200" spc="-5" dirty="0" err="1">
                <a:latin typeface="Times New Roman"/>
                <a:cs typeface="Times New Roman"/>
              </a:rPr>
              <a:t>Biển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đặt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ch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ớng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ngại vật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5" dirty="0">
                <a:latin typeface="Times New Roman"/>
                <a:cs typeface="Times New Roman"/>
              </a:rPr>
              <a:t>tùy </a:t>
            </a:r>
            <a:r>
              <a:rPr sz="1200" dirty="0" err="1">
                <a:latin typeface="Times New Roman"/>
                <a:cs typeface="Times New Roman"/>
              </a:rPr>
              <a:t>theo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vòng sang </a:t>
            </a:r>
            <a:r>
              <a:rPr sz="1200" spc="-5" dirty="0" err="1">
                <a:latin typeface="Times New Roman"/>
                <a:cs typeface="Times New Roman"/>
              </a:rPr>
              <a:t>phải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hay</a:t>
            </a:r>
            <a:r>
              <a:rPr lang="en-US" sz="1200" dirty="0" smtClean="0">
                <a:latin typeface="Times New Roman"/>
                <a:cs typeface="Times New Roman"/>
              </a:rPr>
              <a:t> sang </a:t>
            </a:r>
            <a:r>
              <a:rPr sz="1200" spc="-5" dirty="0" err="1" smtClean="0">
                <a:latin typeface="Times New Roman"/>
                <a:cs typeface="Times New Roman"/>
              </a:rPr>
              <a:t>trái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mà lựa </a:t>
            </a:r>
            <a:r>
              <a:rPr sz="1200" spc="-5" dirty="0">
                <a:latin typeface="Times New Roman"/>
                <a:cs typeface="Times New Roman"/>
              </a:rPr>
              <a:t>chọn </a:t>
            </a:r>
            <a:r>
              <a:rPr sz="1200" dirty="0">
                <a:latin typeface="Times New Roman"/>
                <a:cs typeface="Times New Roman"/>
              </a:rPr>
              <a:t>kiểu biển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phù hợp. </a:t>
            </a: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>
                <a:latin typeface="Times New Roman"/>
                <a:cs typeface="Times New Roman"/>
              </a:rPr>
              <a:t>có hiệu lực </a:t>
            </a:r>
            <a:r>
              <a:rPr sz="1200" spc="-5" dirty="0">
                <a:latin typeface="Times New Roman"/>
                <a:cs typeface="Times New Roman"/>
              </a:rPr>
              <a:t>bắt </a:t>
            </a:r>
            <a:r>
              <a:rPr sz="1200" dirty="0">
                <a:latin typeface="Times New Roman"/>
                <a:cs typeface="Times New Roman"/>
              </a:rPr>
              <a:t>buộc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 err="1">
                <a:latin typeface="Times New Roman"/>
                <a:cs typeface="Times New Roman"/>
              </a:rPr>
              <a:t>loại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5" dirty="0">
                <a:latin typeface="Times New Roman"/>
                <a:cs typeface="Times New Roman"/>
              </a:rPr>
              <a:t>tiện 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phải đi vòng </a:t>
            </a:r>
            <a:r>
              <a:rPr sz="1200" dirty="0" err="1">
                <a:latin typeface="Times New Roman"/>
                <a:cs typeface="Times New Roman"/>
              </a:rPr>
              <a:t>theo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mũi tên đi để qua </a:t>
            </a:r>
            <a:r>
              <a:rPr sz="1200" spc="-55" dirty="0" err="1" smtClean="0">
                <a:latin typeface="Times New Roman"/>
                <a:cs typeface="Times New Roman"/>
              </a:rPr>
              <a:t>ch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ớng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ngại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vật.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47952" y="5223128"/>
            <a:ext cx="5607050" cy="106362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865"/>
              </a:spcBef>
              <a:tabLst>
                <a:tab pos="1525270" algn="l"/>
                <a:tab pos="3658870" algn="l"/>
              </a:tabLst>
            </a:pPr>
            <a:r>
              <a:rPr sz="1200" dirty="0">
                <a:latin typeface="Times New Roman"/>
                <a:cs typeface="Times New Roman"/>
              </a:rPr>
              <a:t>R.302a	R.302b	R.302c</a:t>
            </a:r>
          </a:p>
          <a:p>
            <a:pPr marL="469265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R.303 “Nơi </a:t>
            </a:r>
            <a:r>
              <a:rPr sz="1200" b="1" i="1" spc="-5" dirty="0">
                <a:latin typeface="Times New Roman"/>
                <a:cs typeface="Times New Roman"/>
              </a:rPr>
              <a:t>giao </a:t>
            </a:r>
            <a:r>
              <a:rPr sz="1200" b="1" i="1" dirty="0">
                <a:latin typeface="Times New Roman"/>
                <a:cs typeface="Times New Roman"/>
              </a:rPr>
              <a:t>nhau </a:t>
            </a:r>
            <a:r>
              <a:rPr sz="1200" b="1" i="1" spc="-5" dirty="0">
                <a:latin typeface="Times New Roman"/>
                <a:cs typeface="Times New Roman"/>
              </a:rPr>
              <a:t>chạy </a:t>
            </a:r>
            <a:r>
              <a:rPr sz="1200" b="1" i="1" dirty="0">
                <a:latin typeface="Times New Roman"/>
                <a:cs typeface="Times New Roman"/>
              </a:rPr>
              <a:t>theo </a:t>
            </a:r>
            <a:r>
              <a:rPr sz="1200" b="1" i="1" spc="-5" dirty="0">
                <a:latin typeface="Times New Roman"/>
                <a:cs typeface="Times New Roman"/>
              </a:rPr>
              <a:t>vòng xuyến”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000"/>
              </a:lnSpc>
              <a:spcBef>
                <a:spcPts val="585"/>
              </a:spcBef>
            </a:pPr>
            <a:r>
              <a:rPr sz="1200" spc="-5" dirty="0">
                <a:latin typeface="Times New Roman"/>
                <a:cs typeface="Times New Roman"/>
              </a:rPr>
              <a:t>Biển có </a:t>
            </a:r>
            <a:r>
              <a:rPr sz="1200" dirty="0">
                <a:latin typeface="Times New Roman"/>
                <a:cs typeface="Times New Roman"/>
              </a:rPr>
              <a:t>hiệu lực </a:t>
            </a:r>
            <a:r>
              <a:rPr sz="1200" spc="-5" dirty="0">
                <a:latin typeface="Times New Roman"/>
                <a:cs typeface="Times New Roman"/>
              </a:rPr>
              <a:t>bắt </a:t>
            </a:r>
            <a:r>
              <a:rPr sz="1200" dirty="0">
                <a:latin typeface="Times New Roman"/>
                <a:cs typeface="Times New Roman"/>
              </a:rPr>
              <a:t>buộc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muốn </a:t>
            </a:r>
            <a:r>
              <a:rPr sz="1200" spc="-5" dirty="0" err="1">
                <a:latin typeface="Times New Roman"/>
                <a:cs typeface="Times New Roman"/>
              </a:rPr>
              <a:t>chuyển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chạy vòng </a:t>
            </a:r>
            <a:r>
              <a:rPr sz="1200" dirty="0" err="1">
                <a:latin typeface="Times New Roman"/>
                <a:cs typeface="Times New Roman"/>
              </a:rPr>
              <a:t>theo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đảo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smtClean="0">
                <a:latin typeface="Times New Roman"/>
                <a:cs typeface="Times New Roman"/>
              </a:rPr>
              <a:t>an </a:t>
            </a:r>
            <a:r>
              <a:rPr lang="en-US" sz="1200" dirty="0" err="1" smtClean="0">
                <a:latin typeface="Times New Roman"/>
                <a:cs typeface="Times New Roman"/>
              </a:rPr>
              <a:t>t</a:t>
            </a:r>
            <a:r>
              <a:rPr sz="1200" dirty="0" err="1" smtClean="0">
                <a:latin typeface="Times New Roman"/>
                <a:cs typeface="Times New Roman"/>
              </a:rPr>
              <a:t>oàn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theo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mũi tên tại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nhau </a:t>
            </a:r>
            <a:r>
              <a:rPr sz="1200" dirty="0">
                <a:latin typeface="Times New Roman"/>
                <a:cs typeface="Times New Roman"/>
              </a:rPr>
              <a:t>(ngã </a:t>
            </a:r>
            <a:r>
              <a:rPr sz="1200" spc="-5" dirty="0">
                <a:latin typeface="Times New Roman"/>
                <a:cs typeface="Times New Roman"/>
              </a:rPr>
              <a:t>ba, </a:t>
            </a:r>
            <a:r>
              <a:rPr sz="1200" spc="-5" dirty="0" err="1">
                <a:latin typeface="Times New Roman"/>
                <a:cs typeface="Times New Roman"/>
              </a:rPr>
              <a:t>ngã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t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smtClean="0">
                <a:latin typeface="Times New Roman"/>
                <a:cs typeface="Times New Roman"/>
              </a:rPr>
              <a:t>).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47952" y="7485126"/>
            <a:ext cx="5607685" cy="146621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65"/>
              </a:spcBef>
            </a:pPr>
            <a:r>
              <a:rPr sz="1200" dirty="0">
                <a:latin typeface="Times New Roman"/>
                <a:cs typeface="Times New Roman"/>
              </a:rPr>
              <a:t>R.303</a:t>
            </a:r>
          </a:p>
          <a:p>
            <a:pPr marL="469265" algn="just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R.304 “Đường dành </a:t>
            </a:r>
            <a:r>
              <a:rPr sz="1200" b="1" i="1" spc="-5" dirty="0">
                <a:latin typeface="Times New Roman"/>
                <a:cs typeface="Times New Roman"/>
              </a:rPr>
              <a:t>cho </a:t>
            </a:r>
            <a:r>
              <a:rPr sz="1200" b="1" i="1" dirty="0">
                <a:latin typeface="Times New Roman"/>
                <a:cs typeface="Times New Roman"/>
              </a:rPr>
              <a:t>xe thô</a:t>
            </a:r>
            <a:r>
              <a:rPr sz="1200" b="1" i="1" spc="-2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sơ”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300"/>
              </a:lnSpc>
              <a:spcBef>
                <a:spcPts val="570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spc="-5" dirty="0" err="1">
                <a:latin typeface="Times New Roman"/>
                <a:cs typeface="Times New Roman"/>
              </a:rPr>
              <a:t>báo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dành </a:t>
            </a:r>
            <a:r>
              <a:rPr sz="1200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thô </a:t>
            </a:r>
            <a:r>
              <a:rPr sz="1200" spc="-5" dirty="0">
                <a:latin typeface="Times New Roman"/>
                <a:cs typeface="Times New Roman"/>
              </a:rPr>
              <a:t>sơ </a:t>
            </a:r>
            <a:r>
              <a:rPr sz="1200" dirty="0">
                <a:latin typeface="Times New Roman"/>
                <a:cs typeface="Times New Roman"/>
              </a:rPr>
              <a:t>(kể cả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 err="1">
                <a:latin typeface="Times New Roman"/>
                <a:cs typeface="Times New Roman"/>
              </a:rPr>
              <a:t>của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khuyếttật) </a:t>
            </a:r>
            <a:r>
              <a:rPr sz="1200" dirty="0" err="1">
                <a:latin typeface="Times New Roman"/>
                <a:cs typeface="Times New Roman"/>
              </a:rPr>
              <a:t>và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ng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ời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</a:t>
            </a:r>
            <a:r>
              <a:rPr lang="en-US" sz="1200" dirty="0" err="1" smtClean="0">
                <a:latin typeface="Times New Roman"/>
                <a:cs typeface="Times New Roman"/>
              </a:rPr>
              <a:t>i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bộ</a:t>
            </a:r>
            <a:r>
              <a:rPr lang="en-US" sz="1200" dirty="0" smtClean="0">
                <a:latin typeface="Times New Roman"/>
                <a:cs typeface="Times New Roman"/>
              </a:rPr>
              <a:t>, </a:t>
            </a:r>
            <a:r>
              <a:rPr sz="1200" spc="-5" dirty="0" err="1" smtClean="0">
                <a:latin typeface="Times New Roman"/>
                <a:cs typeface="Times New Roman"/>
              </a:rPr>
              <a:t>bắt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buộc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dirty="0" err="1">
                <a:latin typeface="Times New Roman"/>
                <a:cs typeface="Times New Roman"/>
              </a:rPr>
              <a:t>theo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dành riêng này, </a:t>
            </a:r>
            <a:r>
              <a:rPr sz="1200" spc="-35" dirty="0" err="1" smtClean="0">
                <a:latin typeface="Times New Roman"/>
                <a:cs typeface="Times New Roman"/>
              </a:rPr>
              <a:t>cấmph</a:t>
            </a:r>
            <a:r>
              <a:rPr lang="vi-VN" sz="1200" spc="-35" dirty="0" smtClean="0">
                <a:latin typeface="Times New Roman"/>
                <a:cs typeface="Times New Roman"/>
              </a:rPr>
              <a:t>ư</a:t>
            </a:r>
            <a:r>
              <a:rPr sz="1200" spc="-35" dirty="0" err="1" smtClean="0">
                <a:latin typeface="Times New Roman"/>
                <a:cs typeface="Times New Roman"/>
              </a:rPr>
              <a:t>ơng</a:t>
            </a:r>
            <a:r>
              <a:rPr sz="1200" spc="-3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giao </a:t>
            </a:r>
            <a:r>
              <a:rPr sz="1200" dirty="0">
                <a:latin typeface="Times New Roman"/>
                <a:cs typeface="Times New Roman"/>
              </a:rPr>
              <a:t>thông cơ </a:t>
            </a:r>
            <a:r>
              <a:rPr sz="1200" spc="-5" dirty="0">
                <a:latin typeface="Times New Roman"/>
                <a:cs typeface="Times New Roman"/>
              </a:rPr>
              <a:t>giới </a:t>
            </a:r>
            <a:r>
              <a:rPr sz="1200" spc="5" dirty="0">
                <a:latin typeface="Times New Roman"/>
                <a:cs typeface="Times New Roman"/>
              </a:rPr>
              <a:t>kể </a:t>
            </a:r>
            <a:r>
              <a:rPr sz="1200" spc="-5" dirty="0">
                <a:latin typeface="Times New Roman"/>
                <a:cs typeface="Times New Roman"/>
              </a:rPr>
              <a:t>cả </a:t>
            </a:r>
            <a:r>
              <a:rPr sz="1200" spc="-130" dirty="0">
                <a:latin typeface="Times New Roman"/>
                <a:cs typeface="Times New Roman"/>
              </a:rPr>
              <a:t>các 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lang="en-US" sz="1200" spc="-80" dirty="0">
                <a:latin typeface="Times New Roman"/>
                <a:cs typeface="Times New Roman"/>
              </a:rPr>
              <a:t> </a:t>
            </a:r>
            <a:r>
              <a:rPr lang="en-US" sz="1200" spc="-80" dirty="0" err="1" smtClean="0">
                <a:latin typeface="Times New Roman"/>
                <a:cs typeface="Times New Roman"/>
              </a:rPr>
              <a:t>ưu</a:t>
            </a:r>
            <a:r>
              <a:rPr lang="en-US"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" dirty="0">
                <a:latin typeface="Times New Roman"/>
                <a:cs typeface="Times New Roman"/>
              </a:rPr>
              <a:t>Luật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đi </a:t>
            </a:r>
            <a:r>
              <a:rPr sz="1200" spc="-5" dirty="0" err="1">
                <a:latin typeface="Times New Roman"/>
                <a:cs typeface="Times New Roman"/>
              </a:rPr>
              <a:t>vào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đã đặt biển </a:t>
            </a:r>
            <a:r>
              <a:rPr sz="1200" spc="-5" dirty="0">
                <a:latin typeface="Times New Roman"/>
                <a:cs typeface="Times New Roman"/>
              </a:rPr>
              <a:t>này, </a:t>
            </a:r>
            <a:r>
              <a:rPr sz="1200" dirty="0" err="1" smtClean="0">
                <a:latin typeface="Times New Roman"/>
                <a:cs typeface="Times New Roman"/>
              </a:rPr>
              <a:t>trừ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trường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hợp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>
                <a:latin typeface="Times New Roman"/>
                <a:cs typeface="Times New Roman"/>
              </a:rPr>
              <a:t>cắt </a:t>
            </a:r>
            <a:r>
              <a:rPr sz="1200" dirty="0">
                <a:latin typeface="Times New Roman"/>
                <a:cs typeface="Times New Roman"/>
              </a:rPr>
              <a:t>ngang qua </a:t>
            </a:r>
            <a:r>
              <a:rPr sz="1200" spc="-65" dirty="0" err="1" smtClean="0">
                <a:latin typeface="Times New Roman"/>
                <a:cs typeface="Times New Roman"/>
              </a:rPr>
              <a:t>nh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smtClean="0">
                <a:latin typeface="Times New Roman"/>
                <a:cs typeface="Times New Roman"/>
              </a:rPr>
              <a:t>ng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bảo </a:t>
            </a:r>
            <a:r>
              <a:rPr sz="1200" spc="-5" dirty="0">
                <a:latin typeface="Times New Roman"/>
                <a:cs typeface="Times New Roman"/>
              </a:rPr>
              <a:t>đảm tuyệt </a:t>
            </a:r>
            <a:r>
              <a:rPr sz="1200" dirty="0">
                <a:latin typeface="Times New Roman"/>
                <a:cs typeface="Times New Roman"/>
              </a:rPr>
              <a:t>đối an </a:t>
            </a:r>
            <a:r>
              <a:rPr sz="1200" spc="-5" dirty="0">
                <a:latin typeface="Times New Roman"/>
                <a:cs typeface="Times New Roman"/>
              </a:rPr>
              <a:t>toàn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</p:txBody>
      </p:sp>
      <p:sp>
        <p:nvSpPr>
          <p:cNvPr id="6" name="object 6"/>
          <p:cNvSpPr/>
          <p:nvPr/>
        </p:nvSpPr>
        <p:spPr>
          <a:xfrm>
            <a:off x="3726815" y="1658111"/>
            <a:ext cx="1123950" cy="11233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745614" y="4120133"/>
            <a:ext cx="1123950" cy="11239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345815" y="4120133"/>
            <a:ext cx="1123950" cy="11239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288915" y="4167758"/>
            <a:ext cx="1076325" cy="10763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498215" y="6381241"/>
            <a:ext cx="1123950" cy="11239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82</a:t>
            </a:fld>
            <a:endParaRPr spc="-35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2003805"/>
            <a:ext cx="5604510" cy="126492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865"/>
              </a:spcBef>
            </a:pPr>
            <a:r>
              <a:rPr sz="1200" dirty="0">
                <a:latin typeface="Times New Roman"/>
                <a:cs typeface="Times New Roman"/>
              </a:rPr>
              <a:t>R.304</a:t>
            </a:r>
          </a:p>
          <a:p>
            <a:pPr marL="469265" algn="just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R.305 “Đường dành </a:t>
            </a:r>
            <a:r>
              <a:rPr sz="1200" b="1" i="1" spc="-5" dirty="0">
                <a:latin typeface="Times New Roman"/>
                <a:cs typeface="Times New Roman"/>
              </a:rPr>
              <a:t>cho người </a:t>
            </a:r>
            <a:r>
              <a:rPr sz="1200" b="1" i="1" dirty="0">
                <a:latin typeface="Times New Roman"/>
                <a:cs typeface="Times New Roman"/>
              </a:rPr>
              <a:t>đi</a:t>
            </a:r>
            <a:r>
              <a:rPr sz="1200" b="1" i="1" spc="-1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bộ”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500"/>
              </a:lnSpc>
              <a:spcBef>
                <a:spcPts val="570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spc="-5" dirty="0" err="1">
                <a:latin typeface="Times New Roman"/>
                <a:cs typeface="Times New Roman"/>
              </a:rPr>
              <a:t>báo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dành riêng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dirty="0" err="1">
                <a:latin typeface="Times New Roman"/>
                <a:cs typeface="Times New Roman"/>
              </a:rPr>
              <a:t>bộ.Các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lộ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kể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cả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lang="vi-VN" sz="1200" spc="-170" dirty="0" smtClean="0">
                <a:latin typeface="Times New Roman"/>
                <a:cs typeface="Times New Roman"/>
              </a:rPr>
              <a:t>ư</a:t>
            </a:r>
            <a:r>
              <a:rPr sz="1200" spc="-170" dirty="0" smtClean="0">
                <a:latin typeface="Times New Roman"/>
                <a:cs typeface="Times New Roman"/>
              </a:rPr>
              <a:t>u </a:t>
            </a:r>
            <a:r>
              <a:rPr sz="1200" spc="-5" dirty="0">
                <a:latin typeface="Times New Roman"/>
                <a:cs typeface="Times New Roman"/>
              </a:rPr>
              <a:t>tiên theo Luật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>
                <a:latin typeface="Times New Roman"/>
                <a:cs typeface="Times New Roman"/>
              </a:rPr>
              <a:t>vào, </a:t>
            </a:r>
            <a:r>
              <a:rPr sz="1200" dirty="0" err="1" smtClean="0">
                <a:latin typeface="Times New Roman"/>
                <a:cs typeface="Times New Roman"/>
              </a:rPr>
              <a:t>trừ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trường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hợp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>
                <a:latin typeface="Times New Roman"/>
                <a:cs typeface="Times New Roman"/>
              </a:rPr>
              <a:t>cắt </a:t>
            </a:r>
            <a:r>
              <a:rPr sz="1200" dirty="0">
                <a:latin typeface="Times New Roman"/>
                <a:cs typeface="Times New Roman"/>
              </a:rPr>
              <a:t>ngang </a:t>
            </a:r>
            <a:r>
              <a:rPr sz="1200" spc="-5" dirty="0">
                <a:latin typeface="Times New Roman"/>
                <a:cs typeface="Times New Roman"/>
              </a:rPr>
              <a:t>qua, </a:t>
            </a:r>
            <a:r>
              <a:rPr sz="1200" spc="-65" dirty="0" err="1" smtClean="0">
                <a:latin typeface="Times New Roman"/>
                <a:cs typeface="Times New Roman"/>
              </a:rPr>
              <a:t>nh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smtClean="0">
                <a:latin typeface="Times New Roman"/>
                <a:cs typeface="Times New Roman"/>
              </a:rPr>
              <a:t>ng </a:t>
            </a:r>
            <a:r>
              <a:rPr sz="1200" dirty="0">
                <a:latin typeface="Times New Roman"/>
                <a:cs typeface="Times New Roman"/>
              </a:rPr>
              <a:t>phải bảo </a:t>
            </a:r>
            <a:r>
              <a:rPr sz="1200" spc="-5" dirty="0">
                <a:latin typeface="Times New Roman"/>
                <a:cs typeface="Times New Roman"/>
              </a:rPr>
              <a:t>đảm tuyệt </a:t>
            </a:r>
            <a:r>
              <a:rPr sz="1200" dirty="0">
                <a:latin typeface="Times New Roman"/>
                <a:cs typeface="Times New Roman"/>
              </a:rPr>
              <a:t>đối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toàn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47952" y="4466716"/>
            <a:ext cx="5607050" cy="1466215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69"/>
              </a:spcBef>
            </a:pPr>
            <a:r>
              <a:rPr sz="1200" dirty="0">
                <a:latin typeface="Times New Roman"/>
                <a:cs typeface="Times New Roman"/>
              </a:rPr>
              <a:t>R.305</a:t>
            </a:r>
          </a:p>
          <a:p>
            <a:pPr marL="469265" algn="just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R.306 “Tốc độ tối thiểu cho</a:t>
            </a:r>
            <a:r>
              <a:rPr sz="1200" b="1" i="1" spc="-2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phép”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300"/>
              </a:lnSpc>
              <a:spcBef>
                <a:spcPts val="570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tốc độ tối </a:t>
            </a:r>
            <a:r>
              <a:rPr sz="1200" spc="-5" dirty="0">
                <a:latin typeface="Times New Roman"/>
                <a:cs typeface="Times New Roman"/>
              </a:rPr>
              <a:t>thiểu cho </a:t>
            </a:r>
            <a:r>
              <a:rPr sz="1200" dirty="0">
                <a:latin typeface="Times New Roman"/>
                <a:cs typeface="Times New Roman"/>
              </a:rPr>
              <a:t>phép. </a:t>
            </a:r>
            <a:r>
              <a:rPr sz="1200" spc="-5" dirty="0">
                <a:latin typeface="Times New Roman"/>
                <a:cs typeface="Times New Roman"/>
              </a:rPr>
              <a:t>Biển có </a:t>
            </a:r>
            <a:r>
              <a:rPr sz="1200" dirty="0">
                <a:latin typeface="Times New Roman"/>
                <a:cs typeface="Times New Roman"/>
              </a:rPr>
              <a:t>hiệu lực </a:t>
            </a:r>
            <a:r>
              <a:rPr sz="1200" spc="-5" dirty="0">
                <a:latin typeface="Times New Roman"/>
                <a:cs typeface="Times New Roman"/>
              </a:rPr>
              <a:t>bắt </a:t>
            </a:r>
            <a:r>
              <a:rPr sz="1200" dirty="0">
                <a:latin typeface="Times New Roman"/>
                <a:cs typeface="Times New Roman"/>
              </a:rPr>
              <a:t>buộc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giới  </a:t>
            </a:r>
            <a:r>
              <a:rPr sz="1200" dirty="0">
                <a:latin typeface="Times New Roman"/>
                <a:cs typeface="Times New Roman"/>
              </a:rPr>
              <a:t>chạy với tốc độ không nhỏ hơn trị </a:t>
            </a:r>
            <a:r>
              <a:rPr sz="1200" spc="-5" dirty="0">
                <a:latin typeface="Times New Roman"/>
                <a:cs typeface="Times New Roman"/>
              </a:rPr>
              <a:t>số ghi </a:t>
            </a:r>
            <a:r>
              <a:rPr sz="1200" dirty="0">
                <a:latin typeface="Times New Roman"/>
                <a:cs typeface="Times New Roman"/>
              </a:rPr>
              <a:t>trên biển trong điều kiện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thuận lợi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spc="3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 toàn. Các </a:t>
            </a:r>
            <a:r>
              <a:rPr sz="1200" dirty="0">
                <a:latin typeface="Times New Roman"/>
                <a:cs typeface="Times New Roman"/>
              </a:rPr>
              <a:t>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có tốc </a:t>
            </a:r>
            <a:r>
              <a:rPr sz="1200" dirty="0">
                <a:latin typeface="Times New Roman"/>
                <a:cs typeface="Times New Roman"/>
              </a:rPr>
              <a:t>độ tối đa theo quy định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nhà </a:t>
            </a:r>
            <a:r>
              <a:rPr sz="1200" spc="-5" dirty="0">
                <a:latin typeface="Times New Roman"/>
                <a:cs typeface="Times New Roman"/>
              </a:rPr>
              <a:t>sản </a:t>
            </a:r>
            <a:r>
              <a:rPr sz="1200" dirty="0">
                <a:latin typeface="Times New Roman"/>
                <a:cs typeface="Times New Roman"/>
              </a:rPr>
              <a:t>xuất </a:t>
            </a:r>
            <a:r>
              <a:rPr sz="1200" spc="-5" dirty="0">
                <a:latin typeface="Times New Roman"/>
                <a:cs typeface="Times New Roman"/>
              </a:rPr>
              <a:t>không đạt </a:t>
            </a:r>
            <a:r>
              <a:rPr sz="1200" dirty="0">
                <a:latin typeface="Times New Roman"/>
                <a:cs typeface="Times New Roman"/>
              </a:rPr>
              <a:t>tốc độ tối  </a:t>
            </a:r>
            <a:r>
              <a:rPr sz="1200" spc="-5" dirty="0">
                <a:latin typeface="Times New Roman"/>
                <a:cs typeface="Times New Roman"/>
              </a:rPr>
              <a:t>thiểu </a:t>
            </a:r>
            <a:r>
              <a:rPr sz="1200" dirty="0">
                <a:latin typeface="Times New Roman"/>
                <a:cs typeface="Times New Roman"/>
              </a:rPr>
              <a:t>đã </a:t>
            </a:r>
            <a:r>
              <a:rPr sz="1200" spc="-5" dirty="0">
                <a:latin typeface="Times New Roman"/>
                <a:cs typeface="Times New Roman"/>
              </a:rPr>
              <a:t>ghi </a:t>
            </a:r>
            <a:r>
              <a:rPr sz="1200" dirty="0">
                <a:latin typeface="Times New Roman"/>
                <a:cs typeface="Times New Roman"/>
              </a:rPr>
              <a:t>trên biển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dirty="0" err="1">
                <a:latin typeface="Times New Roman"/>
                <a:cs typeface="Times New Roman"/>
              </a:rPr>
              <a:t>vào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1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này.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7952" y="7131557"/>
            <a:ext cx="5606415" cy="106172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865"/>
              </a:spcBef>
            </a:pPr>
            <a:r>
              <a:rPr sz="1200" dirty="0">
                <a:latin typeface="Times New Roman"/>
                <a:cs typeface="Times New Roman"/>
              </a:rPr>
              <a:t>R.306</a:t>
            </a:r>
          </a:p>
          <a:p>
            <a:pPr marL="469265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R.307 “Hết </a:t>
            </a:r>
            <a:r>
              <a:rPr sz="1200" b="1" i="1" spc="-5" dirty="0">
                <a:latin typeface="Times New Roman"/>
                <a:cs typeface="Times New Roman"/>
              </a:rPr>
              <a:t>hạn chế </a:t>
            </a:r>
            <a:r>
              <a:rPr sz="1200" b="1" i="1" dirty="0">
                <a:latin typeface="Times New Roman"/>
                <a:cs typeface="Times New Roman"/>
              </a:rPr>
              <a:t>tốc độ tối</a:t>
            </a:r>
            <a:r>
              <a:rPr sz="1200" b="1" i="1" spc="-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thiểu”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0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Biển báo hết </a:t>
            </a:r>
            <a:r>
              <a:rPr sz="1200" spc="-5" dirty="0" err="1">
                <a:latin typeface="Times New Roman"/>
                <a:cs typeface="Times New Roman"/>
              </a:rPr>
              <a:t>đoạn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hạn chế </a:t>
            </a:r>
            <a:r>
              <a:rPr sz="1200" dirty="0">
                <a:latin typeface="Times New Roman"/>
                <a:cs typeface="Times New Roman"/>
              </a:rPr>
              <a:t>tốc độ tối </a:t>
            </a:r>
            <a:r>
              <a:rPr sz="1200" spc="-5" dirty="0">
                <a:latin typeface="Times New Roman"/>
                <a:cs typeface="Times New Roman"/>
              </a:rPr>
              <a:t>thiểu. Kể </a:t>
            </a:r>
            <a:r>
              <a:rPr sz="1200" dirty="0">
                <a:latin typeface="Times New Roman"/>
                <a:cs typeface="Times New Roman"/>
              </a:rPr>
              <a:t>từ biển này các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120" dirty="0">
                <a:latin typeface="Times New Roman"/>
                <a:cs typeface="Times New Roman"/>
              </a:rPr>
              <a:t>phép  </a:t>
            </a:r>
            <a:r>
              <a:rPr sz="1200" dirty="0">
                <a:latin typeface="Times New Roman"/>
                <a:cs typeface="Times New Roman"/>
              </a:rPr>
              <a:t>chạy chậm hơn trị </a:t>
            </a:r>
            <a:r>
              <a:rPr sz="1200" spc="-5" dirty="0">
                <a:latin typeface="Times New Roman"/>
                <a:cs typeface="Times New Roman"/>
              </a:rPr>
              <a:t>số ghi trên </a:t>
            </a:r>
            <a:r>
              <a:rPr sz="1200" dirty="0" err="1">
                <a:latin typeface="Times New Roman"/>
                <a:cs typeface="Times New Roman"/>
              </a:rPr>
              <a:t>biển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nh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smtClean="0">
                <a:latin typeface="Times New Roman"/>
                <a:cs typeface="Times New Roman"/>
              </a:rPr>
              <a:t>ng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gây </a:t>
            </a:r>
            <a:r>
              <a:rPr sz="1200" dirty="0">
                <a:latin typeface="Times New Roman"/>
                <a:cs typeface="Times New Roman"/>
              </a:rPr>
              <a:t>cản trở các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khác.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05101" y="9390379"/>
            <a:ext cx="3484879" cy="589280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2162175">
              <a:lnSpc>
                <a:spcPct val="100000"/>
              </a:lnSpc>
              <a:spcBef>
                <a:spcPts val="880"/>
              </a:spcBef>
            </a:pPr>
            <a:r>
              <a:rPr sz="1200" dirty="0">
                <a:latin typeface="Times New Roman"/>
                <a:cs typeface="Times New Roman"/>
              </a:rPr>
              <a:t>R.307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R.308 </a:t>
            </a:r>
            <a:r>
              <a:rPr sz="1200" b="1" i="1" spc="-5" dirty="0">
                <a:latin typeface="Times New Roman"/>
                <a:cs typeface="Times New Roman"/>
              </a:rPr>
              <a:t>(a, </a:t>
            </a:r>
            <a:r>
              <a:rPr sz="1200" b="1" i="1" dirty="0">
                <a:latin typeface="Times New Roman"/>
                <a:cs typeface="Times New Roman"/>
              </a:rPr>
              <a:t>b) </a:t>
            </a:r>
            <a:r>
              <a:rPr sz="1200" b="1" i="1" spc="-5" dirty="0">
                <a:latin typeface="Times New Roman"/>
                <a:cs typeface="Times New Roman"/>
              </a:rPr>
              <a:t>“Tuyến </a:t>
            </a:r>
            <a:r>
              <a:rPr sz="1200" b="1" i="1" dirty="0">
                <a:latin typeface="Times New Roman"/>
                <a:cs typeface="Times New Roman"/>
              </a:rPr>
              <a:t>đường </a:t>
            </a:r>
            <a:r>
              <a:rPr sz="1200" b="1" i="1" spc="-5" dirty="0">
                <a:latin typeface="Times New Roman"/>
                <a:cs typeface="Times New Roman"/>
              </a:rPr>
              <a:t>cầu vượt cắt</a:t>
            </a:r>
            <a:r>
              <a:rPr sz="1200" b="1" i="1" spc="-1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qua”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498215" y="900683"/>
            <a:ext cx="1123950" cy="11236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498215" y="3363467"/>
            <a:ext cx="1123950" cy="11235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498215" y="6027419"/>
            <a:ext cx="1123950" cy="112382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498215" y="8289035"/>
            <a:ext cx="1123950" cy="112344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pc="-35" dirty="0"/>
              <a:t>83</a:t>
            </a:fld>
            <a:endParaRPr spc="-35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780034"/>
            <a:ext cx="3813175" cy="1136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3335" indent="456565">
              <a:lnSpc>
                <a:spcPct val="1517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Biển số </a:t>
            </a:r>
            <a:r>
              <a:rPr sz="1200" dirty="0">
                <a:latin typeface="Times New Roman"/>
                <a:cs typeface="Times New Roman"/>
              </a:rPr>
              <a:t>R.308a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 err="1">
                <a:latin typeface="Times New Roman"/>
                <a:cs typeface="Times New Roman"/>
              </a:rPr>
              <a:t>chỉ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100" dirty="0">
                <a:latin typeface="Times New Roman"/>
                <a:cs typeface="Times New Roman"/>
              </a:rPr>
              <a:t>thẳng  </a:t>
            </a:r>
            <a:r>
              <a:rPr sz="1200" spc="-5" dirty="0">
                <a:latin typeface="Times New Roman"/>
                <a:cs typeface="Times New Roman"/>
              </a:rPr>
              <a:t>hoặc rẽ </a:t>
            </a:r>
            <a:r>
              <a:rPr sz="1200" dirty="0">
                <a:latin typeface="Times New Roman"/>
                <a:cs typeface="Times New Roman"/>
              </a:rPr>
              <a:t>trái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spc="-5" dirty="0" err="1">
                <a:latin typeface="Times New Roman"/>
                <a:cs typeface="Times New Roman"/>
              </a:rPr>
              <a:t>cầu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v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ợt</a:t>
            </a:r>
            <a:r>
              <a:rPr sz="1200" spc="-6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ts val="2200"/>
              </a:lnSpc>
              <a:spcBef>
                <a:spcPts val="180"/>
              </a:spcBef>
            </a:pPr>
            <a:r>
              <a:rPr sz="1200" spc="-5" dirty="0">
                <a:latin typeface="Times New Roman"/>
                <a:cs typeface="Times New Roman"/>
              </a:rPr>
              <a:t>Biển số </a:t>
            </a:r>
            <a:r>
              <a:rPr sz="1200" dirty="0">
                <a:latin typeface="Times New Roman"/>
                <a:cs typeface="Times New Roman"/>
              </a:rPr>
              <a:t>R.308b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 err="1">
                <a:latin typeface="Times New Roman"/>
                <a:cs typeface="Times New Roman"/>
              </a:rPr>
              <a:t>chỉ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100" dirty="0">
                <a:latin typeface="Times New Roman"/>
                <a:cs typeface="Times New Roman"/>
              </a:rPr>
              <a:t>thẳng  </a:t>
            </a:r>
            <a:r>
              <a:rPr sz="1200" spc="-5" dirty="0">
                <a:latin typeface="Times New Roman"/>
                <a:cs typeface="Times New Roman"/>
              </a:rPr>
              <a:t>hoặc rẽ </a:t>
            </a:r>
            <a:r>
              <a:rPr sz="1200" dirty="0">
                <a:latin typeface="Times New Roman"/>
                <a:cs typeface="Times New Roman"/>
              </a:rPr>
              <a:t>phải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spc="-5" dirty="0" err="1">
                <a:latin typeface="Times New Roman"/>
                <a:cs typeface="Times New Roman"/>
              </a:rPr>
              <a:t>cầu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v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ợt</a:t>
            </a:r>
            <a:r>
              <a:rPr sz="1200" spc="-6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05101" y="3115182"/>
            <a:ext cx="1592580" cy="58674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R="80010" algn="r">
              <a:lnSpc>
                <a:spcPct val="100000"/>
              </a:lnSpc>
              <a:spcBef>
                <a:spcPts val="865"/>
              </a:spcBef>
            </a:pPr>
            <a:r>
              <a:rPr sz="1200" dirty="0">
                <a:latin typeface="Times New Roman"/>
                <a:cs typeface="Times New Roman"/>
              </a:rPr>
              <a:t>R.308a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R.309 “Ấn</a:t>
            </a:r>
            <a:r>
              <a:rPr sz="1200" b="1" i="1" spc="-9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còi”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72990" y="3212718"/>
            <a:ext cx="47053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R.308b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47952" y="3749166"/>
            <a:ext cx="5605145" cy="4190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6565">
              <a:lnSpc>
                <a:spcPct val="11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lệnh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phải bấm còi. </a:t>
            </a:r>
            <a:r>
              <a:rPr sz="1200" spc="-1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khúc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ngoặt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spc="-10" dirty="0" err="1" smtClean="0">
                <a:latin typeface="Times New Roman"/>
                <a:cs typeface="Times New Roman"/>
              </a:rPr>
              <a:t>gấp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hoặc </a:t>
            </a:r>
            <a:r>
              <a:rPr sz="1200" spc="-5" dirty="0">
                <a:latin typeface="Times New Roman"/>
                <a:cs typeface="Times New Roman"/>
              </a:rPr>
              <a:t>sắp </a:t>
            </a:r>
            <a:r>
              <a:rPr sz="1200" spc="-5" dirty="0" err="1">
                <a:latin typeface="Times New Roman"/>
                <a:cs typeface="Times New Roman"/>
              </a:rPr>
              <a:t>vào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đèo </a:t>
            </a:r>
            <a:r>
              <a:rPr sz="1200" dirty="0">
                <a:latin typeface="Times New Roman"/>
                <a:cs typeface="Times New Roman"/>
              </a:rPr>
              <a:t>dốc dọc lớn hơn 10%, những nơi tầm nhìn bị hạn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chế.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47952" y="5377052"/>
            <a:ext cx="5559425" cy="1017586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48260" algn="ctr">
              <a:lnSpc>
                <a:spcPct val="100000"/>
              </a:lnSpc>
              <a:spcBef>
                <a:spcPts val="855"/>
              </a:spcBef>
            </a:pPr>
            <a:r>
              <a:rPr sz="1200" dirty="0">
                <a:latin typeface="Times New Roman"/>
                <a:cs typeface="Times New Roman"/>
              </a:rPr>
              <a:t>R.309</a:t>
            </a:r>
          </a:p>
          <a:p>
            <a:pPr marL="384175">
              <a:lnSpc>
                <a:spcPct val="100000"/>
              </a:lnSpc>
              <a:spcBef>
                <a:spcPts val="755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R.310 </a:t>
            </a:r>
            <a:r>
              <a:rPr sz="1200" b="1" i="1" spc="-5" dirty="0">
                <a:latin typeface="Times New Roman"/>
                <a:cs typeface="Times New Roman"/>
              </a:rPr>
              <a:t>(a,b,c)" Hướng </a:t>
            </a:r>
            <a:r>
              <a:rPr sz="1200" b="1" i="1" dirty="0">
                <a:latin typeface="Times New Roman"/>
                <a:cs typeface="Times New Roman"/>
              </a:rPr>
              <a:t>đi </a:t>
            </a:r>
            <a:r>
              <a:rPr sz="1200" b="1" i="1" spc="-5" dirty="0">
                <a:latin typeface="Times New Roman"/>
                <a:cs typeface="Times New Roman"/>
              </a:rPr>
              <a:t>phải theo cho các </a:t>
            </a:r>
            <a:r>
              <a:rPr sz="1200" b="1" i="1" dirty="0">
                <a:latin typeface="Times New Roman"/>
                <a:cs typeface="Times New Roman"/>
              </a:rPr>
              <a:t>xe </a:t>
            </a:r>
            <a:r>
              <a:rPr sz="1200" b="1" i="1" spc="-5" dirty="0">
                <a:latin typeface="Times New Roman"/>
                <a:cs typeface="Times New Roman"/>
              </a:rPr>
              <a:t>chở </a:t>
            </a:r>
            <a:r>
              <a:rPr sz="1200" b="1" i="1" dirty="0">
                <a:latin typeface="Times New Roman"/>
                <a:cs typeface="Times New Roman"/>
              </a:rPr>
              <a:t>hàng </a:t>
            </a:r>
            <a:r>
              <a:rPr sz="1200" b="1" i="1" spc="-5" dirty="0">
                <a:latin typeface="Times New Roman"/>
                <a:cs typeface="Times New Roman"/>
              </a:rPr>
              <a:t>nguy</a:t>
            </a:r>
            <a:r>
              <a:rPr sz="1200" b="1" i="1" spc="3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hiểm"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371475">
              <a:lnSpc>
                <a:spcPts val="138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Biển báo cho </a:t>
            </a:r>
            <a:r>
              <a:rPr sz="1200" dirty="0">
                <a:latin typeface="Times New Roman"/>
                <a:cs typeface="Times New Roman"/>
              </a:rPr>
              <a:t>các 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chở </a:t>
            </a:r>
            <a:r>
              <a:rPr sz="1200" dirty="0">
                <a:latin typeface="Times New Roman"/>
                <a:cs typeface="Times New Roman"/>
              </a:rPr>
              <a:t>hàng nguy hiểm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 err="1">
                <a:latin typeface="Times New Roman"/>
                <a:cs typeface="Times New Roman"/>
              </a:rPr>
              <a:t>theo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định. Tùy </a:t>
            </a:r>
            <a:r>
              <a:rPr sz="1200" spc="-60" dirty="0" err="1">
                <a:latin typeface="Times New Roman"/>
                <a:cs typeface="Times New Roman"/>
              </a:rPr>
              <a:t>theo</a:t>
            </a:r>
            <a:r>
              <a:rPr sz="1200" spc="-60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mà </a:t>
            </a:r>
            <a:r>
              <a:rPr sz="1200" spc="-5" dirty="0">
                <a:latin typeface="Times New Roman"/>
                <a:cs typeface="Times New Roman"/>
              </a:rPr>
              <a:t>chọn </a:t>
            </a:r>
            <a:r>
              <a:rPr sz="1200" dirty="0">
                <a:latin typeface="Times New Roman"/>
                <a:cs typeface="Times New Roman"/>
              </a:rPr>
              <a:t>kiểu biển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phù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618233" y="8446515"/>
            <a:ext cx="4874895" cy="1515110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614680">
              <a:lnSpc>
                <a:spcPct val="100000"/>
              </a:lnSpc>
              <a:spcBef>
                <a:spcPts val="665"/>
              </a:spcBef>
              <a:tabLst>
                <a:tab pos="2214880" algn="l"/>
                <a:tab pos="3815715" algn="l"/>
              </a:tabLst>
            </a:pPr>
            <a:r>
              <a:rPr sz="1200" dirty="0">
                <a:latin typeface="Times New Roman"/>
                <a:cs typeface="Times New Roman"/>
              </a:rPr>
              <a:t>R.310a	R.310b	R.310c</a:t>
            </a:r>
          </a:p>
          <a:p>
            <a:pPr marL="102235" indent="-88900">
              <a:lnSpc>
                <a:spcPct val="100000"/>
              </a:lnSpc>
              <a:spcBef>
                <a:spcPts val="565"/>
              </a:spcBef>
              <a:buChar char="-"/>
              <a:tabLst>
                <a:tab pos="102870" algn="l"/>
              </a:tabLst>
            </a:pP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R.403a </a:t>
            </a:r>
            <a:r>
              <a:rPr sz="1200" b="1" i="1" spc="-5" dirty="0">
                <a:latin typeface="Times New Roman"/>
                <a:cs typeface="Times New Roman"/>
              </a:rPr>
              <a:t>"Đường </a:t>
            </a:r>
            <a:r>
              <a:rPr sz="1200" b="1" i="1" dirty="0">
                <a:latin typeface="Times New Roman"/>
                <a:cs typeface="Times New Roman"/>
              </a:rPr>
              <a:t>dành </a:t>
            </a:r>
            <a:r>
              <a:rPr sz="1200" b="1" i="1" spc="-5" dirty="0">
                <a:latin typeface="Times New Roman"/>
                <a:cs typeface="Times New Roman"/>
              </a:rPr>
              <a:t>cho</a:t>
            </a:r>
            <a:r>
              <a:rPr sz="1200" b="1" i="1" dirty="0">
                <a:latin typeface="Times New Roman"/>
                <a:cs typeface="Times New Roman"/>
              </a:rPr>
              <a:t> ôtô”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bắt </a:t>
            </a:r>
            <a:r>
              <a:rPr sz="1200" dirty="0" err="1">
                <a:latin typeface="Times New Roman"/>
                <a:cs typeface="Times New Roman"/>
              </a:rPr>
              <a:t>đầu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dành cho </a:t>
            </a:r>
            <a:r>
              <a:rPr sz="1200" dirty="0">
                <a:latin typeface="Times New Roman"/>
                <a:cs typeface="Times New Roman"/>
              </a:rPr>
              <a:t>các loại ôtô đi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lại.</a:t>
            </a:r>
            <a:endParaRPr sz="1200" dirty="0">
              <a:latin typeface="Times New Roman"/>
              <a:cs typeface="Times New Roman"/>
            </a:endParaRPr>
          </a:p>
          <a:p>
            <a:pPr marL="102235" indent="-88900">
              <a:lnSpc>
                <a:spcPct val="100000"/>
              </a:lnSpc>
              <a:spcBef>
                <a:spcPts val="345"/>
              </a:spcBef>
              <a:buChar char="-"/>
              <a:tabLst>
                <a:tab pos="102870" algn="l"/>
              </a:tabLst>
            </a:pP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R.403b </a:t>
            </a:r>
            <a:r>
              <a:rPr sz="1200" b="1" i="1" spc="-5" dirty="0">
                <a:latin typeface="Times New Roman"/>
                <a:cs typeface="Times New Roman"/>
              </a:rPr>
              <a:t>“Đường </a:t>
            </a:r>
            <a:r>
              <a:rPr sz="1200" b="1" i="1" dirty="0">
                <a:latin typeface="Times New Roman"/>
                <a:cs typeface="Times New Roman"/>
              </a:rPr>
              <a:t>dành </a:t>
            </a:r>
            <a:r>
              <a:rPr sz="1200" b="1" i="1" spc="-5" dirty="0">
                <a:latin typeface="Times New Roman"/>
                <a:cs typeface="Times New Roman"/>
              </a:rPr>
              <a:t>cho </a:t>
            </a:r>
            <a:r>
              <a:rPr sz="1200" b="1" i="1" dirty="0">
                <a:latin typeface="Times New Roman"/>
                <a:cs typeface="Times New Roman"/>
              </a:rPr>
              <a:t>ôtô, </a:t>
            </a:r>
            <a:r>
              <a:rPr sz="1200" b="1" i="1" spc="5" dirty="0">
                <a:latin typeface="Times New Roman"/>
                <a:cs typeface="Times New Roman"/>
              </a:rPr>
              <a:t>xe</a:t>
            </a:r>
            <a:r>
              <a:rPr sz="1200" b="1" i="1" spc="-1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máy"</a:t>
            </a:r>
            <a:endParaRPr sz="1200" dirty="0">
              <a:latin typeface="Times New Roman"/>
              <a:cs typeface="Times New Roman"/>
            </a:endParaRPr>
          </a:p>
          <a:p>
            <a:pPr marL="13970">
              <a:lnSpc>
                <a:spcPct val="100000"/>
              </a:lnSpc>
              <a:spcBef>
                <a:spcPts val="515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bắt </a:t>
            </a:r>
            <a:r>
              <a:rPr sz="1200" dirty="0" err="1">
                <a:latin typeface="Times New Roman"/>
                <a:cs typeface="Times New Roman"/>
              </a:rPr>
              <a:t>đầu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dành cho </a:t>
            </a:r>
            <a:r>
              <a:rPr sz="1200" dirty="0">
                <a:latin typeface="Times New Roman"/>
                <a:cs typeface="Times New Roman"/>
              </a:rPr>
              <a:t>các loại ôtô,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máy </a:t>
            </a:r>
            <a:r>
              <a:rPr sz="1200" spc="-5" dirty="0">
                <a:latin typeface="Times New Roman"/>
                <a:cs typeface="Times New Roman"/>
              </a:rPr>
              <a:t>(kể cả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gắn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máy).</a:t>
            </a:r>
            <a:endParaRPr sz="1200" dirty="0">
              <a:latin typeface="Times New Roman"/>
              <a:cs typeface="Times New Roman"/>
            </a:endParaRPr>
          </a:p>
          <a:p>
            <a:pPr marL="102235" indent="-88900">
              <a:lnSpc>
                <a:spcPct val="100000"/>
              </a:lnSpc>
              <a:spcBef>
                <a:spcPts val="565"/>
              </a:spcBef>
              <a:buChar char="-"/>
              <a:tabLst>
                <a:tab pos="102870" algn="l"/>
              </a:tabLst>
            </a:pP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R.403c </a:t>
            </a:r>
            <a:r>
              <a:rPr sz="1200" b="1" i="1" spc="-5" dirty="0">
                <a:latin typeface="Times New Roman"/>
                <a:cs typeface="Times New Roman"/>
              </a:rPr>
              <a:t>“Đường </a:t>
            </a:r>
            <a:r>
              <a:rPr sz="1200" b="1" i="1" dirty="0">
                <a:latin typeface="Times New Roman"/>
                <a:cs typeface="Times New Roman"/>
              </a:rPr>
              <a:t>dành </a:t>
            </a:r>
            <a:r>
              <a:rPr sz="1200" b="1" i="1" spc="-5" dirty="0">
                <a:latin typeface="Times New Roman"/>
                <a:cs typeface="Times New Roman"/>
              </a:rPr>
              <a:t>cho </a:t>
            </a:r>
            <a:r>
              <a:rPr sz="1200" b="1" i="1" dirty="0">
                <a:latin typeface="Times New Roman"/>
                <a:cs typeface="Times New Roman"/>
              </a:rPr>
              <a:t>xe </a:t>
            </a:r>
            <a:r>
              <a:rPr sz="1200" b="1" i="1" spc="-5" dirty="0">
                <a:latin typeface="Times New Roman"/>
                <a:cs typeface="Times New Roman"/>
              </a:rPr>
              <a:t>buýt”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412364" y="2011679"/>
            <a:ext cx="1123950" cy="11235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584065" y="2011679"/>
            <a:ext cx="1123950" cy="11235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498215" y="4272533"/>
            <a:ext cx="1123950" cy="11239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227320" y="6668134"/>
            <a:ext cx="1257300" cy="18002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624330" y="6677025"/>
            <a:ext cx="1265555" cy="179704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472179" y="6666229"/>
            <a:ext cx="1265554" cy="180784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51752" y="10053580"/>
            <a:ext cx="20574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</a:pPr>
            <a:r>
              <a:rPr sz="14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84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872997"/>
            <a:ext cx="5605145" cy="2705228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7620" indent="371475" algn="just">
              <a:lnSpc>
                <a:spcPts val="1380"/>
              </a:lnSpc>
              <a:spcBef>
                <a:spcPts val="195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bắt </a:t>
            </a:r>
            <a:r>
              <a:rPr sz="1200" dirty="0" err="1">
                <a:latin typeface="Times New Roman"/>
                <a:cs typeface="Times New Roman"/>
              </a:rPr>
              <a:t>đầu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dành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buýt, phải đặt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R.403c </a:t>
            </a:r>
            <a:r>
              <a:rPr sz="1200" spc="-130" dirty="0">
                <a:latin typeface="Times New Roman"/>
                <a:cs typeface="Times New Roman"/>
              </a:rPr>
              <a:t>“</a:t>
            </a:r>
            <a:r>
              <a:rPr sz="1200" spc="-130" dirty="0" smtClean="0">
                <a:latin typeface="Times New Roman"/>
                <a:cs typeface="Times New Roman"/>
              </a:rPr>
              <a:t>Đ</a:t>
            </a:r>
            <a:r>
              <a:rPr lang="vi-VN" sz="1200" spc="-130" dirty="0" smtClean="0">
                <a:latin typeface="Times New Roman"/>
                <a:cs typeface="Times New Roman"/>
              </a:rPr>
              <a:t>ư</a:t>
            </a:r>
            <a:r>
              <a:rPr sz="1200" spc="-130" dirty="0" err="1" smtClean="0">
                <a:latin typeface="Times New Roman"/>
                <a:cs typeface="Times New Roman"/>
              </a:rPr>
              <a:t>ờng</a:t>
            </a:r>
            <a:r>
              <a:rPr sz="1200" spc="-130" dirty="0" smtClean="0">
                <a:latin typeface="Times New Roman"/>
                <a:cs typeface="Times New Roman"/>
              </a:rPr>
              <a:t>   </a:t>
            </a:r>
            <a:r>
              <a:rPr sz="1200" spc="-5" dirty="0">
                <a:latin typeface="Times New Roman"/>
                <a:cs typeface="Times New Roman"/>
              </a:rPr>
              <a:t>dành cho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buýt”.</a:t>
            </a:r>
            <a:endParaRPr sz="1200" dirty="0">
              <a:latin typeface="Times New Roman"/>
              <a:cs typeface="Times New Roman"/>
            </a:endParaRPr>
          </a:p>
          <a:p>
            <a:pPr marL="472440" indent="-88900" algn="just">
              <a:lnSpc>
                <a:spcPct val="100000"/>
              </a:lnSpc>
              <a:spcBef>
                <a:spcPts val="525"/>
              </a:spcBef>
              <a:buChar char="-"/>
              <a:tabLst>
                <a:tab pos="473075" algn="l"/>
              </a:tabLst>
            </a:pP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R.403d </a:t>
            </a:r>
            <a:r>
              <a:rPr sz="1200" b="1" i="1" spc="-5" dirty="0">
                <a:latin typeface="Times New Roman"/>
                <a:cs typeface="Times New Roman"/>
              </a:rPr>
              <a:t>“Đường </a:t>
            </a:r>
            <a:r>
              <a:rPr sz="1200" b="1" i="1" dirty="0">
                <a:latin typeface="Times New Roman"/>
                <a:cs typeface="Times New Roman"/>
              </a:rPr>
              <a:t>dành </a:t>
            </a:r>
            <a:r>
              <a:rPr sz="1200" b="1" i="1" spc="-5" dirty="0">
                <a:latin typeface="Times New Roman"/>
                <a:cs typeface="Times New Roman"/>
              </a:rPr>
              <a:t>cho </a:t>
            </a:r>
            <a:r>
              <a:rPr sz="1200" b="1" i="1" dirty="0">
                <a:latin typeface="Times New Roman"/>
                <a:cs typeface="Times New Roman"/>
              </a:rPr>
              <a:t>ôtô</a:t>
            </a:r>
            <a:r>
              <a:rPr sz="1200" b="1" i="1" spc="1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con”</a:t>
            </a:r>
            <a:endParaRPr sz="1200" dirty="0">
              <a:latin typeface="Times New Roman"/>
              <a:cs typeface="Times New Roman"/>
            </a:endParaRPr>
          </a:p>
          <a:p>
            <a:pPr marL="384175" algn="just">
              <a:lnSpc>
                <a:spcPct val="100000"/>
              </a:lnSpc>
              <a:spcBef>
                <a:spcPts val="520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bắt </a:t>
            </a:r>
            <a:r>
              <a:rPr sz="1200" dirty="0" err="1">
                <a:latin typeface="Times New Roman"/>
                <a:cs typeface="Times New Roman"/>
              </a:rPr>
              <a:t>đầu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dành 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con.</a:t>
            </a:r>
          </a:p>
          <a:p>
            <a:pPr marL="472440" indent="-88900" algn="just">
              <a:lnSpc>
                <a:spcPct val="100000"/>
              </a:lnSpc>
              <a:spcBef>
                <a:spcPts val="565"/>
              </a:spcBef>
              <a:buChar char="-"/>
              <a:tabLst>
                <a:tab pos="473075" algn="l"/>
              </a:tabLst>
            </a:pP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R.403e </a:t>
            </a:r>
            <a:r>
              <a:rPr sz="1200" b="1" i="1" spc="-5" dirty="0">
                <a:latin typeface="Times New Roman"/>
                <a:cs typeface="Times New Roman"/>
              </a:rPr>
              <a:t>“Đường </a:t>
            </a:r>
            <a:r>
              <a:rPr sz="1200" b="1" i="1" dirty="0">
                <a:latin typeface="Times New Roman"/>
                <a:cs typeface="Times New Roman"/>
              </a:rPr>
              <a:t>dành </a:t>
            </a:r>
            <a:r>
              <a:rPr sz="1200" b="1" i="1" spc="-5" dirty="0">
                <a:latin typeface="Times New Roman"/>
                <a:cs typeface="Times New Roman"/>
              </a:rPr>
              <a:t>cho </a:t>
            </a:r>
            <a:r>
              <a:rPr sz="1200" b="1" i="1" dirty="0">
                <a:latin typeface="Times New Roman"/>
                <a:cs typeface="Times New Roman"/>
              </a:rPr>
              <a:t>xe</a:t>
            </a:r>
            <a:r>
              <a:rPr sz="1200" b="1" i="1" spc="-2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máy”</a:t>
            </a:r>
            <a:endParaRPr sz="1200" dirty="0">
              <a:latin typeface="Times New Roman"/>
              <a:cs typeface="Times New Roman"/>
            </a:endParaRPr>
          </a:p>
          <a:p>
            <a:pPr marL="384175" algn="just">
              <a:lnSpc>
                <a:spcPct val="100000"/>
              </a:lnSpc>
              <a:spcBef>
                <a:spcPts val="515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bắt </a:t>
            </a:r>
            <a:r>
              <a:rPr sz="1200" dirty="0" err="1">
                <a:latin typeface="Times New Roman"/>
                <a:cs typeface="Times New Roman"/>
              </a:rPr>
              <a:t>đầu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dành cho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máy.</a:t>
            </a:r>
            <a:endParaRPr sz="1200" dirty="0">
              <a:latin typeface="Times New Roman"/>
              <a:cs typeface="Times New Roman"/>
            </a:endParaRPr>
          </a:p>
          <a:p>
            <a:pPr marL="472440" indent="-88900" algn="just">
              <a:lnSpc>
                <a:spcPct val="100000"/>
              </a:lnSpc>
              <a:spcBef>
                <a:spcPts val="560"/>
              </a:spcBef>
              <a:buChar char="-"/>
              <a:tabLst>
                <a:tab pos="473075" algn="l"/>
              </a:tabLst>
            </a:pP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R.403f </a:t>
            </a:r>
            <a:r>
              <a:rPr sz="1200" b="1" i="1" spc="-5" dirty="0">
                <a:latin typeface="Times New Roman"/>
                <a:cs typeface="Times New Roman"/>
              </a:rPr>
              <a:t>“Đường </a:t>
            </a:r>
            <a:r>
              <a:rPr sz="1200" b="1" i="1" dirty="0">
                <a:latin typeface="Times New Roman"/>
                <a:cs typeface="Times New Roman"/>
              </a:rPr>
              <a:t>dành </a:t>
            </a:r>
            <a:r>
              <a:rPr sz="1200" b="1" i="1" spc="-5" dirty="0">
                <a:latin typeface="Times New Roman"/>
                <a:cs typeface="Times New Roman"/>
              </a:rPr>
              <a:t>cho </a:t>
            </a:r>
            <a:r>
              <a:rPr sz="1200" b="1" i="1" dirty="0">
                <a:latin typeface="Times New Roman"/>
                <a:cs typeface="Times New Roman"/>
              </a:rPr>
              <a:t>xe máy </a:t>
            </a:r>
            <a:r>
              <a:rPr sz="1200" b="1" i="1" spc="-5" dirty="0">
                <a:latin typeface="Times New Roman"/>
                <a:cs typeface="Times New Roman"/>
              </a:rPr>
              <a:t>và </a:t>
            </a:r>
            <a:r>
              <a:rPr sz="1200" b="1" i="1" dirty="0">
                <a:latin typeface="Times New Roman"/>
                <a:cs typeface="Times New Roman"/>
              </a:rPr>
              <a:t>xe</a:t>
            </a:r>
            <a:r>
              <a:rPr sz="1200" b="1" i="1" spc="-1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đạp”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371475" algn="just">
              <a:lnSpc>
                <a:spcPts val="1380"/>
              </a:lnSpc>
              <a:spcBef>
                <a:spcPts val="615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bắt </a:t>
            </a:r>
            <a:r>
              <a:rPr sz="1200" dirty="0" err="1">
                <a:latin typeface="Times New Roman"/>
                <a:cs typeface="Times New Roman"/>
              </a:rPr>
              <a:t>đầu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dành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máy </a:t>
            </a:r>
            <a:r>
              <a:rPr sz="1200" dirty="0">
                <a:latin typeface="Times New Roman"/>
                <a:cs typeface="Times New Roman"/>
              </a:rPr>
              <a:t>(kể </a:t>
            </a:r>
            <a:r>
              <a:rPr sz="1200" spc="-5" dirty="0">
                <a:latin typeface="Times New Roman"/>
                <a:cs typeface="Times New Roman"/>
              </a:rPr>
              <a:t>cả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10" dirty="0">
                <a:latin typeface="Times New Roman"/>
                <a:cs typeface="Times New Roman"/>
              </a:rPr>
              <a:t>gắn </a:t>
            </a:r>
            <a:r>
              <a:rPr sz="1200" spc="-5" dirty="0">
                <a:latin typeface="Times New Roman"/>
                <a:cs typeface="Times New Roman"/>
              </a:rPr>
              <a:t>máy) </a:t>
            </a:r>
            <a:r>
              <a:rPr sz="1200" spc="5" dirty="0">
                <a:latin typeface="Times New Roman"/>
                <a:cs typeface="Times New Roman"/>
              </a:rPr>
              <a:t>và xe </a:t>
            </a:r>
            <a:r>
              <a:rPr sz="1200" spc="-5" dirty="0">
                <a:latin typeface="Times New Roman"/>
                <a:cs typeface="Times New Roman"/>
              </a:rPr>
              <a:t>đạp </a:t>
            </a:r>
            <a:r>
              <a:rPr sz="1200" dirty="0">
                <a:latin typeface="Times New Roman"/>
                <a:cs typeface="Times New Roman"/>
              </a:rPr>
              <a:t>(kể </a:t>
            </a:r>
            <a:r>
              <a:rPr sz="1200" spc="-110" dirty="0">
                <a:latin typeface="Times New Roman"/>
                <a:cs typeface="Times New Roman"/>
              </a:rPr>
              <a:t>cả 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thô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sơ).</a:t>
            </a:r>
          </a:p>
          <a:p>
            <a:pPr marL="12700" marR="5715" indent="371475" algn="just">
              <a:lnSpc>
                <a:spcPts val="1380"/>
              </a:lnSpc>
              <a:spcBef>
                <a:spcPts val="625"/>
              </a:spcBef>
            </a:pPr>
            <a:r>
              <a:rPr sz="1200" b="1" i="1" spc="-5" dirty="0">
                <a:latin typeface="Times New Roman"/>
                <a:cs typeface="Times New Roman"/>
              </a:rPr>
              <a:t>Ngoài các </a:t>
            </a:r>
            <a:r>
              <a:rPr sz="1200" b="1" i="1" dirty="0">
                <a:latin typeface="Times New Roman"/>
                <a:cs typeface="Times New Roman"/>
              </a:rPr>
              <a:t>loại </a:t>
            </a:r>
            <a:r>
              <a:rPr sz="1200" b="1" i="1" spc="-5" dirty="0">
                <a:latin typeface="Times New Roman"/>
                <a:cs typeface="Times New Roman"/>
              </a:rPr>
              <a:t>phương tiện </a:t>
            </a:r>
            <a:r>
              <a:rPr sz="1200" b="1" i="1" dirty="0">
                <a:latin typeface="Times New Roman"/>
                <a:cs typeface="Times New Roman"/>
              </a:rPr>
              <a:t>quy </a:t>
            </a:r>
            <a:r>
              <a:rPr sz="1200" b="1" i="1" spc="-5" dirty="0">
                <a:latin typeface="Times New Roman"/>
                <a:cs typeface="Times New Roman"/>
              </a:rPr>
              <a:t>định </a:t>
            </a:r>
            <a:r>
              <a:rPr sz="1200" b="1" i="1" dirty="0">
                <a:latin typeface="Times New Roman"/>
                <a:cs typeface="Times New Roman"/>
              </a:rPr>
              <a:t>trên </a:t>
            </a:r>
            <a:r>
              <a:rPr sz="1200" b="1" i="1" spc="-5" dirty="0">
                <a:latin typeface="Times New Roman"/>
                <a:cs typeface="Times New Roman"/>
              </a:rPr>
              <a:t>biển </a:t>
            </a:r>
            <a:r>
              <a:rPr sz="1200" b="1" i="1" dirty="0">
                <a:latin typeface="Times New Roman"/>
                <a:cs typeface="Times New Roman"/>
              </a:rPr>
              <a:t>được đi lại, </a:t>
            </a:r>
            <a:r>
              <a:rPr sz="1200" b="1" i="1" spc="-5" dirty="0">
                <a:latin typeface="Times New Roman"/>
                <a:cs typeface="Times New Roman"/>
              </a:rPr>
              <a:t>các </a:t>
            </a:r>
            <a:r>
              <a:rPr sz="1200" b="1" i="1" dirty="0">
                <a:latin typeface="Times New Roman"/>
                <a:cs typeface="Times New Roman"/>
              </a:rPr>
              <a:t>loại </a:t>
            </a:r>
            <a:r>
              <a:rPr sz="1200" b="1" i="1" spc="-5" dirty="0">
                <a:latin typeface="Times New Roman"/>
                <a:cs typeface="Times New Roman"/>
              </a:rPr>
              <a:t>phương tiện  </a:t>
            </a:r>
            <a:r>
              <a:rPr sz="1200" b="1" i="1" dirty="0">
                <a:latin typeface="Times New Roman"/>
                <a:cs typeface="Times New Roman"/>
              </a:rPr>
              <a:t>giao thông khác </a:t>
            </a:r>
            <a:r>
              <a:rPr sz="1200" b="1" i="1" spc="-5" dirty="0">
                <a:latin typeface="Times New Roman"/>
                <a:cs typeface="Times New Roman"/>
              </a:rPr>
              <a:t>không </a:t>
            </a:r>
            <a:r>
              <a:rPr sz="1200" b="1" i="1" dirty="0">
                <a:latin typeface="Times New Roman"/>
                <a:cs typeface="Times New Roman"/>
              </a:rPr>
              <a:t>được </a:t>
            </a:r>
            <a:r>
              <a:rPr sz="1200" b="1" i="1" spc="-5" dirty="0">
                <a:latin typeface="Times New Roman"/>
                <a:cs typeface="Times New Roman"/>
              </a:rPr>
              <a:t>phép </a:t>
            </a:r>
            <a:r>
              <a:rPr sz="1200" b="1" i="1" dirty="0">
                <a:latin typeface="Times New Roman"/>
                <a:cs typeface="Times New Roman"/>
              </a:rPr>
              <a:t>đi </a:t>
            </a:r>
            <a:r>
              <a:rPr sz="1200" b="1" i="1" spc="-5" dirty="0">
                <a:latin typeface="Times New Roman"/>
                <a:cs typeface="Times New Roman"/>
              </a:rPr>
              <a:t>vào </a:t>
            </a:r>
            <a:r>
              <a:rPr sz="1200" b="1" i="1" dirty="0">
                <a:latin typeface="Times New Roman"/>
                <a:cs typeface="Times New Roman"/>
              </a:rPr>
              <a:t>đoạn đường </a:t>
            </a:r>
            <a:r>
              <a:rPr sz="1200" b="1" i="1" spc="-5" dirty="0">
                <a:latin typeface="Times New Roman"/>
                <a:cs typeface="Times New Roman"/>
              </a:rPr>
              <a:t>có </a:t>
            </a:r>
            <a:r>
              <a:rPr sz="1200" b="1" i="1" dirty="0">
                <a:latin typeface="Times New Roman"/>
                <a:cs typeface="Times New Roman"/>
              </a:rPr>
              <a:t>đặt </a:t>
            </a:r>
            <a:r>
              <a:rPr sz="1200" b="1" i="1" spc="-5" dirty="0">
                <a:latin typeface="Times New Roman"/>
                <a:cs typeface="Times New Roman"/>
              </a:rPr>
              <a:t>các </a:t>
            </a:r>
            <a:r>
              <a:rPr sz="1200" b="1" i="1" dirty="0">
                <a:latin typeface="Times New Roman"/>
                <a:cs typeface="Times New Roman"/>
              </a:rPr>
              <a:t>biển R.403a, R.403b,  </a:t>
            </a:r>
            <a:r>
              <a:rPr sz="1200" b="1" i="1" spc="-5" dirty="0">
                <a:latin typeface="Times New Roman"/>
                <a:cs typeface="Times New Roman"/>
              </a:rPr>
              <a:t>R.403c, </a:t>
            </a:r>
            <a:r>
              <a:rPr sz="1200" b="1" i="1" dirty="0">
                <a:latin typeface="Times New Roman"/>
                <a:cs typeface="Times New Roman"/>
              </a:rPr>
              <a:t>R.403d, </a:t>
            </a:r>
            <a:r>
              <a:rPr sz="1200" b="1" i="1" spc="-5" dirty="0">
                <a:latin typeface="Times New Roman"/>
                <a:cs typeface="Times New Roman"/>
              </a:rPr>
              <a:t>R.403e,</a:t>
            </a:r>
            <a:r>
              <a:rPr sz="1200" b="1" i="1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R.403f.</a:t>
            </a:r>
            <a:endParaRPr sz="1200" dirty="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017902" y="5186891"/>
          <a:ext cx="4278629" cy="20299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522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45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18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01262">
                <a:tc>
                  <a:txBody>
                    <a:bodyPr/>
                    <a:lstStyle/>
                    <a:p>
                      <a:pPr marL="127000">
                        <a:lnSpc>
                          <a:spcPts val="135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R.403a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99109">
                        <a:lnSpc>
                          <a:spcPts val="131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R.403b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9380" algn="r">
                        <a:lnSpc>
                          <a:spcPts val="131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R.403c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97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307975">
                        <a:lnSpc>
                          <a:spcPts val="139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R.403d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20320" algn="ctr">
                        <a:lnSpc>
                          <a:spcPts val="136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R.403e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R="127000" algn="r">
                        <a:lnSpc>
                          <a:spcPts val="136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R.403f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1619758" y="7430261"/>
            <a:ext cx="3854450" cy="253428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00965" indent="-88900">
              <a:lnSpc>
                <a:spcPct val="100000"/>
              </a:lnSpc>
              <a:spcBef>
                <a:spcPts val="615"/>
              </a:spcBef>
              <a:buChar char="-"/>
              <a:tabLst>
                <a:tab pos="101600" algn="l"/>
              </a:tabLst>
            </a:pP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R.404a "Hết </a:t>
            </a:r>
            <a:r>
              <a:rPr sz="1200" b="1" i="1" spc="-5" dirty="0">
                <a:latin typeface="Times New Roman"/>
                <a:cs typeface="Times New Roman"/>
              </a:rPr>
              <a:t>đoạn </a:t>
            </a:r>
            <a:r>
              <a:rPr sz="1200" b="1" i="1" dirty="0">
                <a:latin typeface="Times New Roman"/>
                <a:cs typeface="Times New Roman"/>
              </a:rPr>
              <a:t>đường </a:t>
            </a:r>
            <a:r>
              <a:rPr sz="1200" b="1" i="1" spc="-5" dirty="0">
                <a:latin typeface="Times New Roman"/>
                <a:cs typeface="Times New Roman"/>
              </a:rPr>
              <a:t>dành cho </a:t>
            </a:r>
            <a:r>
              <a:rPr sz="1200" b="1" i="1" dirty="0">
                <a:latin typeface="Times New Roman"/>
                <a:cs typeface="Times New Roman"/>
              </a:rPr>
              <a:t>xe</a:t>
            </a:r>
            <a:r>
              <a:rPr sz="1200" b="1" i="1" spc="-3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ôtô”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sz="1200" spc="-5" dirty="0">
                <a:latin typeface="Times New Roman"/>
                <a:cs typeface="Times New Roman"/>
              </a:rPr>
              <a:t>Đến hết </a:t>
            </a:r>
            <a:r>
              <a:rPr sz="1200" dirty="0" err="1">
                <a:latin typeface="Times New Roman"/>
                <a:cs typeface="Times New Roman"/>
              </a:rPr>
              <a:t>đoạn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dành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ôtô đi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lại</a:t>
            </a:r>
          </a:p>
          <a:p>
            <a:pPr marL="100965" indent="-88900">
              <a:lnSpc>
                <a:spcPct val="100000"/>
              </a:lnSpc>
              <a:spcBef>
                <a:spcPts val="565"/>
              </a:spcBef>
              <a:buChar char="-"/>
              <a:tabLst>
                <a:tab pos="101600" algn="l"/>
              </a:tabLst>
            </a:pP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R.404b “Hết </a:t>
            </a:r>
            <a:r>
              <a:rPr sz="1200" b="1" i="1" spc="-5" dirty="0">
                <a:latin typeface="Times New Roman"/>
                <a:cs typeface="Times New Roman"/>
              </a:rPr>
              <a:t>đoạn </a:t>
            </a:r>
            <a:r>
              <a:rPr sz="1200" b="1" i="1" dirty="0">
                <a:latin typeface="Times New Roman"/>
                <a:cs typeface="Times New Roman"/>
              </a:rPr>
              <a:t>đường </a:t>
            </a:r>
            <a:r>
              <a:rPr sz="1200" b="1" i="1" spc="-5" dirty="0">
                <a:latin typeface="Times New Roman"/>
                <a:cs typeface="Times New Roman"/>
              </a:rPr>
              <a:t>dành cho </a:t>
            </a:r>
            <a:r>
              <a:rPr sz="1200" b="1" i="1" dirty="0">
                <a:latin typeface="Times New Roman"/>
                <a:cs typeface="Times New Roman"/>
              </a:rPr>
              <a:t>xe ôtô, xe</a:t>
            </a:r>
            <a:r>
              <a:rPr sz="1200" b="1" i="1" spc="-7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máy"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sz="1200" spc="-5" dirty="0">
                <a:latin typeface="Times New Roman"/>
                <a:cs typeface="Times New Roman"/>
              </a:rPr>
              <a:t>Đến hết </a:t>
            </a:r>
            <a:r>
              <a:rPr sz="1200" dirty="0" err="1">
                <a:latin typeface="Times New Roman"/>
                <a:cs typeface="Times New Roman"/>
              </a:rPr>
              <a:t>đoạn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dành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ôtô,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máy đi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lại</a:t>
            </a:r>
            <a:endParaRPr sz="1200" dirty="0">
              <a:latin typeface="Times New Roman"/>
              <a:cs typeface="Times New Roman"/>
            </a:endParaRPr>
          </a:p>
          <a:p>
            <a:pPr marL="100965" indent="-88900">
              <a:lnSpc>
                <a:spcPct val="100000"/>
              </a:lnSpc>
              <a:spcBef>
                <a:spcPts val="565"/>
              </a:spcBef>
              <a:buChar char="-"/>
              <a:tabLst>
                <a:tab pos="101600" algn="l"/>
              </a:tabLst>
            </a:pP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R.404c “Hết đoạn đường </a:t>
            </a:r>
            <a:r>
              <a:rPr sz="1200" b="1" i="1" spc="-5" dirty="0">
                <a:latin typeface="Times New Roman"/>
                <a:cs typeface="Times New Roman"/>
              </a:rPr>
              <a:t>dành cho </a:t>
            </a:r>
            <a:r>
              <a:rPr sz="1200" b="1" i="1" dirty="0">
                <a:latin typeface="Times New Roman"/>
                <a:cs typeface="Times New Roman"/>
              </a:rPr>
              <a:t>xe</a:t>
            </a:r>
            <a:r>
              <a:rPr sz="1200" b="1" i="1" spc="-3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buýt”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1200" spc="-5" dirty="0">
                <a:latin typeface="Times New Roman"/>
                <a:cs typeface="Times New Roman"/>
              </a:rPr>
              <a:t>Đến hết </a:t>
            </a:r>
            <a:r>
              <a:rPr sz="1200" dirty="0" err="1">
                <a:latin typeface="Times New Roman"/>
                <a:cs typeface="Times New Roman"/>
              </a:rPr>
              <a:t>đoạn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dành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buýt </a:t>
            </a:r>
            <a:r>
              <a:rPr sz="1200" dirty="0">
                <a:latin typeface="Times New Roman"/>
                <a:cs typeface="Times New Roman"/>
              </a:rPr>
              <a:t>đi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lại</a:t>
            </a:r>
          </a:p>
          <a:p>
            <a:pPr marL="100965" indent="-88900">
              <a:lnSpc>
                <a:spcPct val="100000"/>
              </a:lnSpc>
              <a:spcBef>
                <a:spcPts val="560"/>
              </a:spcBef>
              <a:buChar char="-"/>
              <a:tabLst>
                <a:tab pos="101600" algn="l"/>
              </a:tabLst>
            </a:pP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R.404d “Hết </a:t>
            </a:r>
            <a:r>
              <a:rPr sz="1200" b="1" i="1" spc="-5" dirty="0">
                <a:latin typeface="Times New Roman"/>
                <a:cs typeface="Times New Roman"/>
              </a:rPr>
              <a:t>đoạn </a:t>
            </a:r>
            <a:r>
              <a:rPr sz="1200" b="1" i="1" dirty="0">
                <a:latin typeface="Times New Roman"/>
                <a:cs typeface="Times New Roman"/>
              </a:rPr>
              <a:t>đường </a:t>
            </a:r>
            <a:r>
              <a:rPr sz="1200" b="1" i="1" spc="-5" dirty="0">
                <a:latin typeface="Times New Roman"/>
                <a:cs typeface="Times New Roman"/>
              </a:rPr>
              <a:t>dành cho </a:t>
            </a:r>
            <a:r>
              <a:rPr sz="1200" b="1" i="1" dirty="0">
                <a:latin typeface="Times New Roman"/>
                <a:cs typeface="Times New Roman"/>
              </a:rPr>
              <a:t>xe ôtô</a:t>
            </a:r>
            <a:r>
              <a:rPr sz="1200" b="1" i="1" spc="-4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con”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1200" spc="-5" dirty="0">
                <a:latin typeface="Times New Roman"/>
                <a:cs typeface="Times New Roman"/>
              </a:rPr>
              <a:t>Đến hết </a:t>
            </a:r>
            <a:r>
              <a:rPr sz="1200" dirty="0" err="1">
                <a:latin typeface="Times New Roman"/>
                <a:cs typeface="Times New Roman"/>
              </a:rPr>
              <a:t>đoạn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dành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con đi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lại</a:t>
            </a:r>
          </a:p>
          <a:p>
            <a:pPr marL="100965" indent="-88900">
              <a:lnSpc>
                <a:spcPct val="100000"/>
              </a:lnSpc>
              <a:spcBef>
                <a:spcPts val="560"/>
              </a:spcBef>
              <a:buChar char="-"/>
              <a:tabLst>
                <a:tab pos="101600" algn="l"/>
              </a:tabLst>
            </a:pP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R.404e “Hết đoạn đường </a:t>
            </a:r>
            <a:r>
              <a:rPr sz="1200" b="1" i="1" spc="-5" dirty="0">
                <a:latin typeface="Times New Roman"/>
                <a:cs typeface="Times New Roman"/>
              </a:rPr>
              <a:t>dành cho </a:t>
            </a:r>
            <a:r>
              <a:rPr sz="1200" b="1" i="1" dirty="0">
                <a:latin typeface="Times New Roman"/>
                <a:cs typeface="Times New Roman"/>
              </a:rPr>
              <a:t>xe</a:t>
            </a:r>
            <a:r>
              <a:rPr sz="1200" b="1" i="1" spc="-4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máy”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1200" spc="-5" dirty="0">
                <a:latin typeface="Times New Roman"/>
                <a:cs typeface="Times New Roman"/>
              </a:rPr>
              <a:t>Đến hết </a:t>
            </a:r>
            <a:r>
              <a:rPr sz="1200" dirty="0" err="1">
                <a:latin typeface="Times New Roman"/>
                <a:cs typeface="Times New Roman"/>
              </a:rPr>
              <a:t>đoạn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dành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máy đi </a:t>
            </a:r>
            <a:r>
              <a:rPr sz="1200" spc="-5" dirty="0">
                <a:latin typeface="Times New Roman"/>
                <a:cs typeface="Times New Roman"/>
              </a:rPr>
              <a:t>lại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phải</a:t>
            </a:r>
          </a:p>
        </p:txBody>
      </p:sp>
      <p:sp>
        <p:nvSpPr>
          <p:cNvPr id="5" name="object 5"/>
          <p:cNvSpPr/>
          <p:nvPr/>
        </p:nvSpPr>
        <p:spPr>
          <a:xfrm>
            <a:off x="1799589" y="3633596"/>
            <a:ext cx="1133475" cy="1504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438144" y="3613403"/>
            <a:ext cx="1123950" cy="14950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212969" y="3613403"/>
            <a:ext cx="1123950" cy="14950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809114" y="5440806"/>
            <a:ext cx="1123950" cy="14954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428619" y="5436107"/>
            <a:ext cx="1143000" cy="150482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203444" y="5436107"/>
            <a:ext cx="1133475" cy="150482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85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19758" y="810513"/>
            <a:ext cx="3998595" cy="52260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R.404f “Hết đoạn đường </a:t>
            </a:r>
            <a:r>
              <a:rPr sz="1200" b="1" i="1" spc="-5" dirty="0">
                <a:latin typeface="Times New Roman"/>
                <a:cs typeface="Times New Roman"/>
              </a:rPr>
              <a:t>dành cho </a:t>
            </a:r>
            <a:r>
              <a:rPr sz="1200" b="1" i="1" dirty="0">
                <a:latin typeface="Times New Roman"/>
                <a:cs typeface="Times New Roman"/>
              </a:rPr>
              <a:t>xe máy </a:t>
            </a:r>
            <a:r>
              <a:rPr sz="1200" b="1" i="1" spc="-5" dirty="0">
                <a:latin typeface="Times New Roman"/>
                <a:cs typeface="Times New Roman"/>
              </a:rPr>
              <a:t>và </a:t>
            </a:r>
            <a:r>
              <a:rPr sz="1200" b="1" i="1" dirty="0">
                <a:latin typeface="Times New Roman"/>
                <a:cs typeface="Times New Roman"/>
              </a:rPr>
              <a:t>xe</a:t>
            </a:r>
            <a:r>
              <a:rPr sz="1200" b="1" i="1" spc="-8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đạp”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sz="1200" spc="-5" dirty="0">
                <a:latin typeface="Times New Roman"/>
                <a:cs typeface="Times New Roman"/>
              </a:rPr>
              <a:t>Đến hết </a:t>
            </a:r>
            <a:r>
              <a:rPr sz="1200" dirty="0" err="1">
                <a:latin typeface="Times New Roman"/>
                <a:cs typeface="Times New Roman"/>
              </a:rPr>
              <a:t>đoạn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dành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máy và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đạp </a:t>
            </a:r>
            <a:r>
              <a:rPr sz="1200" spc="5" dirty="0">
                <a:latin typeface="Times New Roman"/>
                <a:cs typeface="Times New Roman"/>
              </a:rPr>
              <a:t>đi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lại</a:t>
            </a:r>
            <a:endParaRPr sz="1200" dirty="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126107" y="3331929"/>
          <a:ext cx="4006214" cy="21604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950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7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31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75874">
                <a:tc>
                  <a:txBody>
                    <a:bodyPr/>
                    <a:lstStyle/>
                    <a:p>
                      <a:pPr marL="131445">
                        <a:lnSpc>
                          <a:spcPts val="131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R.404a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82295" algn="r">
                        <a:lnSpc>
                          <a:spcPts val="139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R.404b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9380" algn="r">
                        <a:lnSpc>
                          <a:spcPts val="131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R.404c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52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27000">
                        <a:lnSpc>
                          <a:spcPts val="1360"/>
                        </a:lnSpc>
                        <a:spcBef>
                          <a:spcPts val="944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R.404d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R="586105" algn="r">
                        <a:lnSpc>
                          <a:spcPts val="1360"/>
                        </a:lnSpc>
                        <a:spcBef>
                          <a:spcPts val="944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R.404e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R="127000" algn="r">
                        <a:lnSpc>
                          <a:spcPts val="1360"/>
                        </a:lnSpc>
                        <a:spcBef>
                          <a:spcPts val="944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R.404f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1247952" y="5488304"/>
            <a:ext cx="5605780" cy="1238159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469265" algn="just">
              <a:lnSpc>
                <a:spcPct val="100000"/>
              </a:lnSpc>
              <a:spcBef>
                <a:spcPts val="615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R.411 </a:t>
            </a:r>
            <a:r>
              <a:rPr sz="1200" b="1" i="1" spc="-5" dirty="0">
                <a:latin typeface="Times New Roman"/>
                <a:cs typeface="Times New Roman"/>
              </a:rPr>
              <a:t>"Hướng </a:t>
            </a:r>
            <a:r>
              <a:rPr sz="1200" b="1" i="1" dirty="0">
                <a:latin typeface="Times New Roman"/>
                <a:cs typeface="Times New Roman"/>
              </a:rPr>
              <a:t>đi </a:t>
            </a:r>
            <a:r>
              <a:rPr sz="1200" b="1" i="1" spc="-5" dirty="0">
                <a:latin typeface="Times New Roman"/>
                <a:cs typeface="Times New Roman"/>
              </a:rPr>
              <a:t>trên </a:t>
            </a:r>
            <a:r>
              <a:rPr sz="1200" b="1" i="1" dirty="0">
                <a:latin typeface="Times New Roman"/>
                <a:cs typeface="Times New Roman"/>
              </a:rPr>
              <a:t>mỗi </a:t>
            </a:r>
            <a:r>
              <a:rPr sz="1200" b="1" i="1" spc="-5" dirty="0">
                <a:latin typeface="Times New Roman"/>
                <a:cs typeface="Times New Roman"/>
              </a:rPr>
              <a:t>làn </a:t>
            </a:r>
            <a:r>
              <a:rPr sz="1200" b="1" i="1" dirty="0">
                <a:latin typeface="Times New Roman"/>
                <a:cs typeface="Times New Roman"/>
              </a:rPr>
              <a:t>đường </a:t>
            </a:r>
            <a:r>
              <a:rPr sz="1200" b="1" i="1" spc="-5" dirty="0">
                <a:latin typeface="Times New Roman"/>
                <a:cs typeface="Times New Roman"/>
              </a:rPr>
              <a:t>phải</a:t>
            </a:r>
            <a:r>
              <a:rPr sz="1200" b="1" i="1" spc="-2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theo"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371475" algn="just">
              <a:lnSpc>
                <a:spcPts val="138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ng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ời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>
                <a:latin typeface="Times New Roman"/>
                <a:cs typeface="Times New Roman"/>
              </a:rPr>
              <a:t>thông biết </a:t>
            </a:r>
            <a:r>
              <a:rPr sz="1200" spc="-5" dirty="0" err="1">
                <a:latin typeface="Times New Roman"/>
                <a:cs typeface="Times New Roman"/>
              </a:rPr>
              <a:t>số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trên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mặt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 err="1">
                <a:latin typeface="Times New Roman"/>
                <a:cs typeface="Times New Roman"/>
              </a:rPr>
              <a:t>và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mỗi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theo vạch </a:t>
            </a:r>
            <a:r>
              <a:rPr sz="1200" dirty="0" err="1">
                <a:latin typeface="Times New Roman"/>
                <a:cs typeface="Times New Roman"/>
              </a:rPr>
              <a:t>kẻ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. </a:t>
            </a:r>
            <a:r>
              <a:rPr sz="1200" spc="-5" dirty="0">
                <a:latin typeface="Times New Roman"/>
                <a:cs typeface="Times New Roman"/>
              </a:rPr>
              <a:t>Biển 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dirty="0" err="1">
                <a:latin typeface="Times New Roman"/>
                <a:cs typeface="Times New Roman"/>
              </a:rPr>
              <a:t>phải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phối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hợp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với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 err="1">
                <a:latin typeface="Times New Roman"/>
                <a:cs typeface="Times New Roman"/>
              </a:rPr>
              <a:t>kẻ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(loại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9.3: vạch mũi tên </a:t>
            </a:r>
            <a:r>
              <a:rPr sz="1200" spc="-5" dirty="0" err="1">
                <a:latin typeface="Times New Roman"/>
                <a:cs typeface="Times New Roman"/>
              </a:rPr>
              <a:t>chỉ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 err="1">
                <a:latin typeface="Times New Roman"/>
                <a:cs typeface="Times New Roman"/>
              </a:rPr>
              <a:t>mặt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0" dirty="0" smtClean="0">
                <a:latin typeface="Times New Roman"/>
                <a:cs typeface="Times New Roman"/>
              </a:rPr>
              <a:t>đ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>
                <a:latin typeface="Times New Roman"/>
                <a:cs typeface="Times New Roman"/>
              </a:rPr>
              <a:t>). </a:t>
            </a:r>
            <a:r>
              <a:rPr sz="1200" spc="-5" dirty="0" err="1">
                <a:latin typeface="Times New Roman"/>
                <a:cs typeface="Times New Roman"/>
              </a:rPr>
              <a:t>Biển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có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tác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dụng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bắt </a:t>
            </a:r>
            <a:r>
              <a:rPr sz="1200" dirty="0" err="1">
                <a:latin typeface="Times New Roman"/>
                <a:cs typeface="Times New Roman"/>
              </a:rPr>
              <a:t>buộc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đi đúng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đã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chỉ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dẫn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hướng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phù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với </a:t>
            </a:r>
            <a:r>
              <a:rPr sz="1200" spc="-5" dirty="0">
                <a:latin typeface="Times New Roman"/>
                <a:cs typeface="Times New Roman"/>
              </a:rPr>
              <a:t>hành </a:t>
            </a:r>
            <a:r>
              <a:rPr sz="1200" dirty="0">
                <a:latin typeface="Times New Roman"/>
                <a:cs typeface="Times New Roman"/>
              </a:rPr>
              <a:t>trình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xe.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47952" y="8129777"/>
            <a:ext cx="5607685" cy="1353576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804795">
              <a:lnSpc>
                <a:spcPct val="100000"/>
              </a:lnSpc>
              <a:spcBef>
                <a:spcPts val="675"/>
              </a:spcBef>
            </a:pPr>
            <a:r>
              <a:rPr sz="1200" dirty="0">
                <a:latin typeface="Times New Roman"/>
                <a:cs typeface="Times New Roman"/>
              </a:rPr>
              <a:t>R.411</a:t>
            </a:r>
          </a:p>
          <a:p>
            <a:pPr marL="565785">
              <a:lnSpc>
                <a:spcPct val="100000"/>
              </a:lnSpc>
              <a:spcBef>
                <a:spcPts val="575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R.412 </a:t>
            </a:r>
            <a:r>
              <a:rPr sz="1200" b="1" i="1" spc="-5" dirty="0">
                <a:latin typeface="Times New Roman"/>
                <a:cs typeface="Times New Roman"/>
              </a:rPr>
              <a:t>(a,b,c,d,e,f,g,h) </a:t>
            </a:r>
            <a:r>
              <a:rPr lang="en-US" sz="1200" b="1" i="1" spc="-5" dirty="0" smtClean="0">
                <a:latin typeface="Times New Roman"/>
                <a:cs typeface="Times New Roman"/>
              </a:rPr>
              <a:t>"</a:t>
            </a:r>
            <a:r>
              <a:rPr sz="1200" b="1" i="1" spc="-170" dirty="0" err="1" smtClean="0">
                <a:latin typeface="Times New Roman"/>
                <a:cs typeface="Times New Roman"/>
              </a:rPr>
              <a:t>Làn</a:t>
            </a:r>
            <a:r>
              <a:rPr lang="en-US" sz="1200" b="1" i="1" spc="-170" dirty="0" smtClean="0">
                <a:latin typeface="Times New Roman"/>
                <a:cs typeface="Times New Roman"/>
              </a:rPr>
              <a:t> </a:t>
            </a:r>
            <a:r>
              <a:rPr sz="1200" b="1" i="1" spc="-170" dirty="0" smtClean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đường </a:t>
            </a:r>
            <a:r>
              <a:rPr sz="1200" b="1" i="1" dirty="0">
                <a:latin typeface="Times New Roman"/>
                <a:cs typeface="Times New Roman"/>
              </a:rPr>
              <a:t>dành </a:t>
            </a:r>
            <a:r>
              <a:rPr sz="1200" b="1" i="1" spc="-5" dirty="0">
                <a:latin typeface="Times New Roman"/>
                <a:cs typeface="Times New Roman"/>
              </a:rPr>
              <a:t>riêng cho </a:t>
            </a:r>
            <a:r>
              <a:rPr sz="1200" b="1" i="1" dirty="0">
                <a:latin typeface="Times New Roman"/>
                <a:cs typeface="Times New Roman"/>
              </a:rPr>
              <a:t>từng loại</a:t>
            </a:r>
            <a:r>
              <a:rPr sz="1200" b="1" i="1" spc="55" dirty="0">
                <a:latin typeface="Times New Roman"/>
                <a:cs typeface="Times New Roman"/>
              </a:rPr>
              <a:t> </a:t>
            </a:r>
            <a:r>
              <a:rPr sz="1200" b="1" i="1" spc="-10" dirty="0">
                <a:latin typeface="Times New Roman"/>
                <a:cs typeface="Times New Roman"/>
              </a:rPr>
              <a:t>xe"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371475" algn="just">
              <a:lnSpc>
                <a:spcPts val="1380"/>
              </a:lnSpc>
              <a:spcBef>
                <a:spcPts val="805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>
                <a:latin typeface="Times New Roman"/>
                <a:cs typeface="Times New Roman"/>
              </a:rPr>
              <a:t>thông biết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dành </a:t>
            </a:r>
            <a:r>
              <a:rPr sz="1200" dirty="0">
                <a:latin typeface="Times New Roman"/>
                <a:cs typeface="Times New Roman"/>
              </a:rPr>
              <a:t>riêng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-105" dirty="0">
                <a:latin typeface="Times New Roman"/>
                <a:cs typeface="Times New Roman"/>
              </a:rPr>
              <a:t>từng  </a:t>
            </a:r>
            <a:r>
              <a:rPr sz="1200" dirty="0">
                <a:latin typeface="Times New Roman"/>
                <a:cs typeface="Times New Roman"/>
              </a:rPr>
              <a:t>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riêng </a:t>
            </a:r>
            <a:r>
              <a:rPr sz="1200" dirty="0">
                <a:latin typeface="Times New Roman"/>
                <a:cs typeface="Times New Roman"/>
              </a:rPr>
              <a:t>biệt. </a:t>
            </a:r>
            <a:r>
              <a:rPr sz="1200" spc="-5" dirty="0" err="1">
                <a:latin typeface="Times New Roman"/>
                <a:cs typeface="Times New Roman"/>
              </a:rPr>
              <a:t>Biển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dirty="0">
                <a:latin typeface="Times New Roman"/>
                <a:cs typeface="Times New Roman"/>
              </a:rPr>
              <a:t>phía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làn xe, ở </a:t>
            </a:r>
            <a:r>
              <a:rPr sz="1200" spc="-5" dirty="0" err="1">
                <a:latin typeface="Times New Roman"/>
                <a:cs typeface="Times New Roman"/>
              </a:rPr>
              <a:t>đầu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" dirty="0">
                <a:latin typeface="Times New Roman"/>
                <a:cs typeface="Times New Roman"/>
              </a:rPr>
              <a:t>chiều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chạy. Các </a:t>
            </a:r>
            <a:r>
              <a:rPr sz="1200" spc="-95" dirty="0">
                <a:latin typeface="Times New Roman"/>
                <a:cs typeface="Times New Roman"/>
              </a:rPr>
              <a:t>loại 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khác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>
                <a:latin typeface="Times New Roman"/>
                <a:cs typeface="Times New Roman"/>
              </a:rPr>
              <a:t>vào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đặt </a:t>
            </a:r>
            <a:r>
              <a:rPr sz="1200" dirty="0">
                <a:latin typeface="Times New Roman"/>
                <a:cs typeface="Times New Roman"/>
              </a:rPr>
              <a:t>biển này </a:t>
            </a:r>
            <a:r>
              <a:rPr sz="1200" spc="-5" dirty="0">
                <a:latin typeface="Times New Roman"/>
                <a:cs typeface="Times New Roman"/>
              </a:rPr>
              <a:t>(trừ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quyền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lang="vi-VN" sz="1200" spc="-170" dirty="0" smtClean="0">
                <a:latin typeface="Times New Roman"/>
                <a:cs typeface="Times New Roman"/>
              </a:rPr>
              <a:t>ư</a:t>
            </a:r>
            <a:r>
              <a:rPr sz="1200" spc="-170" dirty="0" smtClean="0">
                <a:latin typeface="Times New Roman"/>
                <a:cs typeface="Times New Roman"/>
              </a:rPr>
              <a:t>u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theo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quy</a:t>
            </a:r>
            <a:r>
              <a:rPr sz="1200" spc="-3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định).</a:t>
            </a:r>
          </a:p>
        </p:txBody>
      </p:sp>
      <p:sp>
        <p:nvSpPr>
          <p:cNvPr id="6" name="object 6"/>
          <p:cNvSpPr/>
          <p:nvPr/>
        </p:nvSpPr>
        <p:spPr>
          <a:xfrm>
            <a:off x="1913889" y="1731009"/>
            <a:ext cx="1133475" cy="14954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605276" y="1731009"/>
            <a:ext cx="1133475" cy="15049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225415" y="1731009"/>
            <a:ext cx="1133475" cy="14954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913889" y="3692270"/>
            <a:ext cx="1133475" cy="15049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605276" y="3692270"/>
            <a:ext cx="1133475" cy="150494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225415" y="3692270"/>
            <a:ext cx="1133475" cy="150494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874264" y="6781800"/>
            <a:ext cx="2743200" cy="137121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872997"/>
            <a:ext cx="5608320" cy="464422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8255" indent="371475" algn="just">
              <a:lnSpc>
                <a:spcPts val="1380"/>
              </a:lnSpc>
              <a:spcBef>
                <a:spcPts val="195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R.412a </a:t>
            </a:r>
            <a:r>
              <a:rPr sz="1200" b="1" i="1" spc="-170" dirty="0">
                <a:latin typeface="Times New Roman"/>
                <a:cs typeface="Times New Roman"/>
              </a:rPr>
              <a:t>"Làn </a:t>
            </a:r>
            <a:r>
              <a:rPr sz="1200" b="1" i="1" dirty="0">
                <a:latin typeface="Times New Roman"/>
                <a:cs typeface="Times New Roman"/>
              </a:rPr>
              <a:t>đường dành </a:t>
            </a:r>
            <a:r>
              <a:rPr sz="1200" b="1" i="1" spc="-5" dirty="0">
                <a:latin typeface="Times New Roman"/>
                <a:cs typeface="Times New Roman"/>
              </a:rPr>
              <a:t>cho </a:t>
            </a:r>
            <a:r>
              <a:rPr sz="1200" b="1" i="1" dirty="0">
                <a:latin typeface="Times New Roman"/>
                <a:cs typeface="Times New Roman"/>
              </a:rPr>
              <a:t>xe ôtô </a:t>
            </a:r>
            <a:r>
              <a:rPr sz="1200" b="1" i="1" spc="-100" dirty="0">
                <a:latin typeface="Times New Roman"/>
                <a:cs typeface="Times New Roman"/>
              </a:rPr>
              <a:t>khách":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dành </a:t>
            </a:r>
            <a:r>
              <a:rPr sz="1200" dirty="0">
                <a:latin typeface="Times New Roman"/>
                <a:cs typeface="Times New Roman"/>
              </a:rPr>
              <a:t>riêng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-65" dirty="0">
                <a:latin typeface="Times New Roman"/>
                <a:cs typeface="Times New Roman"/>
              </a:rPr>
              <a:t>ôtô  </a:t>
            </a:r>
            <a:r>
              <a:rPr sz="1200" spc="-5" dirty="0">
                <a:latin typeface="Times New Roman"/>
                <a:cs typeface="Times New Roman"/>
              </a:rPr>
              <a:t>khách </a:t>
            </a:r>
            <a:r>
              <a:rPr sz="1200" dirty="0">
                <a:latin typeface="Times New Roman"/>
                <a:cs typeface="Times New Roman"/>
              </a:rPr>
              <a:t>(kể </a:t>
            </a:r>
            <a:r>
              <a:rPr sz="1200" spc="-5" dirty="0">
                <a:latin typeface="Times New Roman"/>
                <a:cs typeface="Times New Roman"/>
              </a:rPr>
              <a:t>cả </a:t>
            </a:r>
            <a:r>
              <a:rPr sz="1200" dirty="0">
                <a:latin typeface="Times New Roman"/>
                <a:cs typeface="Times New Roman"/>
              </a:rPr>
              <a:t>ôtô </a:t>
            </a:r>
            <a:r>
              <a:rPr sz="1200" spc="-5" dirty="0">
                <a:latin typeface="Times New Roman"/>
                <a:cs typeface="Times New Roman"/>
              </a:rPr>
              <a:t>buýt). </a:t>
            </a:r>
            <a:r>
              <a:rPr sz="1200" spc="-5" dirty="0" err="1">
                <a:latin typeface="Times New Roman"/>
                <a:cs typeface="Times New Roman"/>
              </a:rPr>
              <a:t>Trong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</a:t>
            </a:r>
            <a:r>
              <a:rPr sz="1200" spc="-5" dirty="0">
                <a:latin typeface="Times New Roman"/>
                <a:cs typeface="Times New Roman"/>
              </a:rPr>
              <a:t>cần </a:t>
            </a:r>
            <a:r>
              <a:rPr sz="1200" dirty="0">
                <a:latin typeface="Times New Roman"/>
                <a:cs typeface="Times New Roman"/>
              </a:rPr>
              <a:t>phân làn các 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khách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" dirty="0">
                <a:latin typeface="Times New Roman"/>
                <a:cs typeface="Times New Roman"/>
              </a:rPr>
              <a:t>số chỗ </a:t>
            </a:r>
            <a:r>
              <a:rPr sz="1200" spc="-40" dirty="0">
                <a:latin typeface="Times New Roman"/>
                <a:cs typeface="Times New Roman"/>
              </a:rPr>
              <a:t>ngồi  </a:t>
            </a:r>
            <a:r>
              <a:rPr sz="1200" dirty="0">
                <a:latin typeface="Times New Roman"/>
                <a:cs typeface="Times New Roman"/>
              </a:rPr>
              <a:t>thì </a:t>
            </a:r>
            <a:r>
              <a:rPr sz="1200" spc="-5" dirty="0">
                <a:latin typeface="Times New Roman"/>
                <a:cs typeface="Times New Roman"/>
              </a:rPr>
              <a:t>ghi số chỗ ngồi </a:t>
            </a:r>
            <a:r>
              <a:rPr sz="1200" dirty="0">
                <a:latin typeface="Times New Roman"/>
                <a:cs typeface="Times New Roman"/>
              </a:rPr>
              <a:t>cho phép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khách </a:t>
            </a:r>
            <a:r>
              <a:rPr sz="1200" dirty="0">
                <a:latin typeface="Times New Roman"/>
                <a:cs typeface="Times New Roman"/>
              </a:rPr>
              <a:t>lên thân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trong hình vẽ </a:t>
            </a:r>
            <a:r>
              <a:rPr sz="1200" spc="-5" dirty="0">
                <a:latin typeface="Times New Roman"/>
                <a:cs typeface="Times New Roman"/>
              </a:rPr>
              <a:t>của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biển.</a:t>
            </a:r>
          </a:p>
          <a:p>
            <a:pPr marL="472440" indent="-88900" algn="just">
              <a:lnSpc>
                <a:spcPct val="100000"/>
              </a:lnSpc>
              <a:spcBef>
                <a:spcPts val="505"/>
              </a:spcBef>
              <a:buFont typeface="Times New Roman"/>
              <a:buChar char="-"/>
              <a:tabLst>
                <a:tab pos="473075" algn="l"/>
              </a:tabLst>
            </a:pP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R.412b </a:t>
            </a:r>
            <a:r>
              <a:rPr sz="1200" b="1" i="1" spc="-170" dirty="0">
                <a:latin typeface="Times New Roman"/>
                <a:cs typeface="Times New Roman"/>
              </a:rPr>
              <a:t>"</a:t>
            </a:r>
            <a:r>
              <a:rPr sz="1200" b="1" i="1" spc="-170" dirty="0" err="1">
                <a:latin typeface="Times New Roman"/>
                <a:cs typeface="Times New Roman"/>
              </a:rPr>
              <a:t>Làn</a:t>
            </a:r>
            <a:r>
              <a:rPr sz="1200" b="1" i="1" spc="-170" dirty="0">
                <a:latin typeface="Times New Roman"/>
                <a:cs typeface="Times New Roman"/>
              </a:rPr>
              <a:t> </a:t>
            </a:r>
            <a:r>
              <a:rPr lang="en-US" sz="1200" b="1" i="1" spc="-170" dirty="0" smtClean="0">
                <a:latin typeface="Times New Roman"/>
                <a:cs typeface="Times New Roman"/>
              </a:rPr>
              <a:t> </a:t>
            </a:r>
            <a:r>
              <a:rPr sz="1200" b="1" i="1" spc="-5" dirty="0" err="1" smtClean="0">
                <a:latin typeface="Times New Roman"/>
                <a:cs typeface="Times New Roman"/>
              </a:rPr>
              <a:t>đường</a:t>
            </a:r>
            <a:r>
              <a:rPr sz="1200" b="1" i="1" spc="-5" dirty="0" smtClean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dành </a:t>
            </a:r>
            <a:r>
              <a:rPr sz="1200" b="1" i="1" spc="-5" dirty="0">
                <a:latin typeface="Times New Roman"/>
                <a:cs typeface="Times New Roman"/>
              </a:rPr>
              <a:t>cho </a:t>
            </a:r>
            <a:r>
              <a:rPr sz="1200" b="1" i="1" dirty="0">
                <a:latin typeface="Times New Roman"/>
                <a:cs typeface="Times New Roman"/>
              </a:rPr>
              <a:t>xe ôtô</a:t>
            </a:r>
            <a:r>
              <a:rPr sz="1200" b="1" i="1" spc="25" dirty="0">
                <a:latin typeface="Times New Roman"/>
                <a:cs typeface="Times New Roman"/>
              </a:rPr>
              <a:t> </a:t>
            </a:r>
            <a:r>
              <a:rPr sz="1200" b="1" i="1" spc="-135" dirty="0">
                <a:latin typeface="Times New Roman"/>
                <a:cs typeface="Times New Roman"/>
              </a:rPr>
              <a:t>con"</a:t>
            </a:r>
            <a:r>
              <a:rPr sz="1200" spc="-13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 marR="6350" indent="371475" algn="just">
              <a:lnSpc>
                <a:spcPts val="1380"/>
              </a:lnSpc>
              <a:spcBef>
                <a:spcPts val="635"/>
              </a:spcBef>
              <a:buFont typeface="Times New Roman"/>
              <a:buChar char="-"/>
              <a:tabLst>
                <a:tab pos="487045" algn="l"/>
              </a:tabLst>
            </a:pP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R.412c </a:t>
            </a:r>
            <a:r>
              <a:rPr sz="1200" b="1" i="1" spc="-170" dirty="0">
                <a:latin typeface="Times New Roman"/>
                <a:cs typeface="Times New Roman"/>
              </a:rPr>
              <a:t>"Làn </a:t>
            </a:r>
            <a:r>
              <a:rPr sz="1200" b="1" i="1" dirty="0">
                <a:latin typeface="Times New Roman"/>
                <a:cs typeface="Times New Roman"/>
              </a:rPr>
              <a:t>đường </a:t>
            </a:r>
            <a:r>
              <a:rPr sz="1200" b="1" i="1" spc="-5" dirty="0">
                <a:latin typeface="Times New Roman"/>
                <a:cs typeface="Times New Roman"/>
              </a:rPr>
              <a:t>dành cho </a:t>
            </a:r>
            <a:r>
              <a:rPr sz="1200" b="1" i="1" dirty="0">
                <a:latin typeface="Times New Roman"/>
                <a:cs typeface="Times New Roman"/>
              </a:rPr>
              <a:t>xe ôtô </a:t>
            </a:r>
            <a:r>
              <a:rPr sz="1200" b="1" i="1" spc="-130" dirty="0">
                <a:latin typeface="Times New Roman"/>
                <a:cs typeface="Times New Roman"/>
              </a:rPr>
              <a:t>tải"</a:t>
            </a:r>
            <a:r>
              <a:rPr sz="1200" spc="-130" dirty="0">
                <a:latin typeface="Times New Roman"/>
                <a:cs typeface="Times New Roman"/>
              </a:rPr>
              <a:t>. </a:t>
            </a:r>
            <a:r>
              <a:rPr sz="1200" spc="-5" dirty="0" err="1">
                <a:latin typeface="Times New Roman"/>
                <a:cs typeface="Times New Roman"/>
              </a:rPr>
              <a:t>Trong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cần </a:t>
            </a:r>
            <a:r>
              <a:rPr sz="1200" spc="-5" dirty="0">
                <a:latin typeface="Times New Roman"/>
                <a:cs typeface="Times New Roman"/>
              </a:rPr>
              <a:t>phân </a:t>
            </a:r>
            <a:r>
              <a:rPr sz="1200" spc="-65" dirty="0">
                <a:latin typeface="Times New Roman"/>
                <a:cs typeface="Times New Roman"/>
              </a:rPr>
              <a:t>làn 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tải theo </a:t>
            </a:r>
            <a:r>
              <a:rPr sz="1200" dirty="0" err="1">
                <a:latin typeface="Times New Roman"/>
                <a:cs typeface="Times New Roman"/>
              </a:rPr>
              <a:t>khối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chuyên chở cho phép </a:t>
            </a:r>
            <a:r>
              <a:rPr sz="1200" dirty="0">
                <a:latin typeface="Times New Roman"/>
                <a:cs typeface="Times New Roman"/>
              </a:rPr>
              <a:t>thì thì </a:t>
            </a:r>
            <a:r>
              <a:rPr sz="1200" spc="-5" dirty="0">
                <a:latin typeface="Times New Roman"/>
                <a:cs typeface="Times New Roman"/>
              </a:rPr>
              <a:t>ghi </a:t>
            </a:r>
            <a:r>
              <a:rPr sz="1200" dirty="0">
                <a:latin typeface="Times New Roman"/>
                <a:cs typeface="Times New Roman"/>
              </a:rPr>
              <a:t>trị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spc="-5" dirty="0" err="1">
                <a:latin typeface="Times New Roman"/>
                <a:cs typeface="Times New Roman"/>
              </a:rPr>
              <a:t>khối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75" dirty="0">
                <a:latin typeface="Times New Roman"/>
                <a:cs typeface="Times New Roman"/>
              </a:rPr>
              <a:t>chuyên  </a:t>
            </a:r>
            <a:r>
              <a:rPr sz="1200" spc="-5" dirty="0">
                <a:latin typeface="Times New Roman"/>
                <a:cs typeface="Times New Roman"/>
              </a:rPr>
              <a:t>chở cho phép </a:t>
            </a:r>
            <a:r>
              <a:rPr sz="1200" dirty="0">
                <a:latin typeface="Times New Roman"/>
                <a:cs typeface="Times New Roman"/>
              </a:rPr>
              <a:t>của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tải lên </a:t>
            </a:r>
            <a:r>
              <a:rPr sz="1200" spc="-5" dirty="0">
                <a:latin typeface="Times New Roman"/>
                <a:cs typeface="Times New Roman"/>
              </a:rPr>
              <a:t>thân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trong hình vẽ </a:t>
            </a:r>
            <a:r>
              <a:rPr sz="1200" spc="-5" dirty="0">
                <a:latin typeface="Times New Roman"/>
                <a:cs typeface="Times New Roman"/>
              </a:rPr>
              <a:t>của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biển.</a:t>
            </a:r>
          </a:p>
          <a:p>
            <a:pPr marL="12700" marR="8255" indent="371475" algn="just">
              <a:lnSpc>
                <a:spcPts val="1380"/>
              </a:lnSpc>
              <a:spcBef>
                <a:spcPts val="600"/>
              </a:spcBef>
              <a:buFont typeface="Times New Roman"/>
              <a:buChar char="-"/>
              <a:tabLst>
                <a:tab pos="473075" algn="l"/>
              </a:tabLst>
            </a:pP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R.412d </a:t>
            </a:r>
            <a:r>
              <a:rPr sz="1200" b="1" i="1" spc="-170" dirty="0">
                <a:latin typeface="Times New Roman"/>
                <a:cs typeface="Times New Roman"/>
              </a:rPr>
              <a:t>"Làn </a:t>
            </a:r>
            <a:r>
              <a:rPr sz="1200" b="1" i="1" spc="-5" dirty="0">
                <a:latin typeface="Times New Roman"/>
                <a:cs typeface="Times New Roman"/>
              </a:rPr>
              <a:t>đường </a:t>
            </a:r>
            <a:r>
              <a:rPr sz="1200" b="1" i="1" dirty="0">
                <a:latin typeface="Times New Roman"/>
                <a:cs typeface="Times New Roman"/>
              </a:rPr>
              <a:t>dành </a:t>
            </a:r>
            <a:r>
              <a:rPr sz="1200" b="1" i="1" spc="-5" dirty="0">
                <a:latin typeface="Times New Roman"/>
                <a:cs typeface="Times New Roman"/>
              </a:rPr>
              <a:t>cho </a:t>
            </a:r>
            <a:r>
              <a:rPr sz="1200" b="1" i="1" dirty="0" err="1">
                <a:latin typeface="Times New Roman"/>
                <a:cs typeface="Times New Roman"/>
              </a:rPr>
              <a:t>xe</a:t>
            </a:r>
            <a:r>
              <a:rPr sz="1200" b="1" i="1" dirty="0">
                <a:latin typeface="Times New Roman"/>
                <a:cs typeface="Times New Roman"/>
              </a:rPr>
              <a:t> </a:t>
            </a:r>
            <a:r>
              <a:rPr sz="1200" b="1" i="1" spc="-135" dirty="0" err="1" smtClean="0">
                <a:latin typeface="Times New Roman"/>
                <a:cs typeface="Times New Roman"/>
              </a:rPr>
              <a:t>máy</a:t>
            </a:r>
            <a:r>
              <a:rPr lang="en-US" sz="1200" b="1" i="1" spc="-135" dirty="0" smtClean="0">
                <a:latin typeface="Times New Roman"/>
                <a:cs typeface="Times New Roman"/>
              </a:rPr>
              <a:t> </a:t>
            </a:r>
            <a:r>
              <a:rPr sz="1200" b="1" i="1" spc="-135" dirty="0" smtClean="0">
                <a:latin typeface="Times New Roman"/>
                <a:cs typeface="Times New Roman"/>
              </a:rPr>
              <a:t>":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dành riêng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máy </a:t>
            </a:r>
            <a:r>
              <a:rPr sz="1200" spc="-105" dirty="0">
                <a:latin typeface="Times New Roman"/>
                <a:cs typeface="Times New Roman"/>
              </a:rPr>
              <a:t>và 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10" dirty="0">
                <a:latin typeface="Times New Roman"/>
                <a:cs typeface="Times New Roman"/>
              </a:rPr>
              <a:t>gắn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máy.</a:t>
            </a:r>
            <a:endParaRPr sz="1200" dirty="0">
              <a:latin typeface="Times New Roman"/>
              <a:cs typeface="Times New Roman"/>
            </a:endParaRPr>
          </a:p>
          <a:p>
            <a:pPr marL="472440" indent="-88900" algn="just">
              <a:lnSpc>
                <a:spcPct val="100000"/>
              </a:lnSpc>
              <a:spcBef>
                <a:spcPts val="530"/>
              </a:spcBef>
              <a:buChar char="-"/>
              <a:tabLst>
                <a:tab pos="473075" algn="l"/>
              </a:tabLst>
            </a:pP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R.412e “Làn đường </a:t>
            </a:r>
            <a:r>
              <a:rPr sz="1200" b="1" i="1" spc="-5" dirty="0">
                <a:latin typeface="Times New Roman"/>
                <a:cs typeface="Times New Roman"/>
              </a:rPr>
              <a:t>dành cho </a:t>
            </a:r>
            <a:r>
              <a:rPr sz="1200" b="1" i="1" dirty="0">
                <a:latin typeface="Times New Roman"/>
                <a:cs typeface="Times New Roman"/>
              </a:rPr>
              <a:t>xe</a:t>
            </a:r>
            <a:r>
              <a:rPr sz="1200" b="1" i="1" spc="-5" dirty="0">
                <a:latin typeface="Times New Roman"/>
                <a:cs typeface="Times New Roman"/>
              </a:rPr>
              <a:t> buýt”.</a:t>
            </a:r>
            <a:endParaRPr sz="1200" dirty="0">
              <a:latin typeface="Times New Roman"/>
              <a:cs typeface="Times New Roman"/>
            </a:endParaRPr>
          </a:p>
          <a:p>
            <a:pPr marL="12700" marR="6350" indent="371475" algn="just">
              <a:lnSpc>
                <a:spcPts val="138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dành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10" dirty="0">
                <a:latin typeface="Times New Roman"/>
                <a:cs typeface="Times New Roman"/>
              </a:rPr>
              <a:t>buýt, </a:t>
            </a:r>
            <a:r>
              <a:rPr sz="1200" spc="-5" dirty="0">
                <a:latin typeface="Times New Roman"/>
                <a:cs typeface="Times New Roman"/>
              </a:rPr>
              <a:t>nếu vạch sơn phân </a:t>
            </a:r>
            <a:r>
              <a:rPr sz="1200" dirty="0">
                <a:latin typeface="Times New Roman"/>
                <a:cs typeface="Times New Roman"/>
              </a:rPr>
              <a:t>làn </a:t>
            </a:r>
            <a:r>
              <a:rPr sz="1200" spc="-5" dirty="0">
                <a:latin typeface="Times New Roman"/>
                <a:cs typeface="Times New Roman"/>
              </a:rPr>
              <a:t>dành 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10" dirty="0">
                <a:latin typeface="Times New Roman"/>
                <a:cs typeface="Times New Roman"/>
              </a:rPr>
              <a:t>buýt </a:t>
            </a:r>
            <a:r>
              <a:rPr sz="1200" spc="-95" dirty="0">
                <a:latin typeface="Times New Roman"/>
                <a:cs typeface="Times New Roman"/>
              </a:rPr>
              <a:t>có  </a:t>
            </a:r>
            <a:r>
              <a:rPr sz="1200" spc="-5" dirty="0">
                <a:latin typeface="Times New Roman"/>
                <a:cs typeface="Times New Roman"/>
              </a:rPr>
              <a:t>dạng nét </a:t>
            </a:r>
            <a:r>
              <a:rPr sz="1200" dirty="0">
                <a:latin typeface="Times New Roman"/>
                <a:cs typeface="Times New Roman"/>
              </a:rPr>
              <a:t>đứt, các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khác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thể đi </a:t>
            </a:r>
            <a:r>
              <a:rPr sz="1200" spc="-5" dirty="0">
                <a:latin typeface="Times New Roman"/>
                <a:cs typeface="Times New Roman"/>
              </a:rPr>
              <a:t>vào </a:t>
            </a:r>
            <a:r>
              <a:rPr sz="1200" dirty="0">
                <a:latin typeface="Times New Roman"/>
                <a:cs typeface="Times New Roman"/>
              </a:rPr>
              <a:t>làn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5" dirty="0" err="1">
                <a:latin typeface="Times New Roman"/>
                <a:cs typeface="Times New Roman"/>
              </a:rPr>
              <a:t>này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nh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smtClean="0">
                <a:latin typeface="Times New Roman"/>
                <a:cs typeface="Times New Roman"/>
              </a:rPr>
              <a:t>ng </a:t>
            </a:r>
            <a:r>
              <a:rPr sz="1200" spc="-5" dirty="0" err="1" smtClean="0">
                <a:latin typeface="Times New Roman"/>
                <a:cs typeface="Times New Roman"/>
              </a:rPr>
              <a:t>phải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ưu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buýt </a:t>
            </a:r>
            <a:r>
              <a:rPr sz="1200" spc="-80" dirty="0">
                <a:latin typeface="Times New Roman"/>
                <a:cs typeface="Times New Roman"/>
              </a:rPr>
              <a:t>(</a:t>
            </a:r>
            <a:r>
              <a:rPr sz="1200" spc="-80" dirty="0" err="1">
                <a:latin typeface="Times New Roman"/>
                <a:cs typeface="Times New Roman"/>
              </a:rPr>
              <a:t>phải</a:t>
            </a:r>
            <a:r>
              <a:rPr sz="1200" spc="-80" dirty="0">
                <a:latin typeface="Times New Roman"/>
                <a:cs typeface="Times New Roman"/>
              </a:rPr>
              <a:t>  </a:t>
            </a:r>
            <a:r>
              <a:rPr sz="1200" spc="-55" dirty="0" err="1" smtClean="0">
                <a:latin typeface="Times New Roman"/>
                <a:cs typeface="Times New Roman"/>
              </a:rPr>
              <a:t>nh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chuyển </a:t>
            </a:r>
            <a:r>
              <a:rPr sz="1200" dirty="0">
                <a:latin typeface="Times New Roman"/>
                <a:cs typeface="Times New Roman"/>
              </a:rPr>
              <a:t>sang làn khác </a:t>
            </a:r>
            <a:r>
              <a:rPr sz="1200" spc="5" dirty="0">
                <a:latin typeface="Times New Roman"/>
                <a:cs typeface="Times New Roman"/>
              </a:rPr>
              <a:t>để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dirty="0" err="1">
                <a:latin typeface="Times New Roman"/>
                <a:cs typeface="Times New Roman"/>
              </a:rPr>
              <a:t>ảnh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ởng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>
                <a:latin typeface="Times New Roman"/>
                <a:cs typeface="Times New Roman"/>
              </a:rPr>
              <a:t>việc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hành của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114" dirty="0">
                <a:latin typeface="Times New Roman"/>
                <a:cs typeface="Times New Roman"/>
              </a:rPr>
              <a:t>buýt); 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ờng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vạch </a:t>
            </a:r>
            <a:r>
              <a:rPr sz="1200" spc="-5" dirty="0">
                <a:latin typeface="Times New Roman"/>
                <a:cs typeface="Times New Roman"/>
              </a:rPr>
              <a:t>sơn </a:t>
            </a:r>
            <a:r>
              <a:rPr sz="1200" dirty="0">
                <a:latin typeface="Times New Roman"/>
                <a:cs typeface="Times New Roman"/>
              </a:rPr>
              <a:t>phân làn dành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buýt </a:t>
            </a:r>
            <a:r>
              <a:rPr sz="1200" dirty="0">
                <a:latin typeface="Times New Roman"/>
                <a:cs typeface="Times New Roman"/>
              </a:rPr>
              <a:t>là </a:t>
            </a:r>
            <a:r>
              <a:rPr sz="1200" spc="-5" dirty="0">
                <a:latin typeface="Times New Roman"/>
                <a:cs typeface="Times New Roman"/>
              </a:rPr>
              <a:t>nét liền, </a:t>
            </a:r>
            <a:r>
              <a:rPr sz="1200" dirty="0" err="1">
                <a:latin typeface="Times New Roman"/>
                <a:cs typeface="Times New Roman"/>
              </a:rPr>
              <a:t>các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khác </a:t>
            </a:r>
            <a:r>
              <a:rPr sz="1200" spc="-75" dirty="0" err="1">
                <a:latin typeface="Times New Roman"/>
                <a:cs typeface="Times New Roman"/>
              </a:rPr>
              <a:t>không</a:t>
            </a:r>
            <a:r>
              <a:rPr sz="1200" spc="-75" dirty="0">
                <a:latin typeface="Times New Roman"/>
                <a:cs typeface="Times New Roman"/>
              </a:rPr>
              <a:t> 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vào </a:t>
            </a:r>
            <a:r>
              <a:rPr sz="1200" spc="-5" dirty="0" err="1">
                <a:latin typeface="Times New Roman"/>
                <a:cs typeface="Times New Roman"/>
              </a:rPr>
              <a:t>làn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dành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buýt.</a:t>
            </a:r>
            <a:endParaRPr sz="1200" dirty="0">
              <a:latin typeface="Times New Roman"/>
              <a:cs typeface="Times New Roman"/>
            </a:endParaRPr>
          </a:p>
          <a:p>
            <a:pPr marL="472440" indent="-88900">
              <a:lnSpc>
                <a:spcPct val="100000"/>
              </a:lnSpc>
              <a:spcBef>
                <a:spcPts val="505"/>
              </a:spcBef>
              <a:buChar char="-"/>
              <a:tabLst>
                <a:tab pos="473075" algn="l"/>
              </a:tabLst>
            </a:pP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R.412f “Làn </a:t>
            </a:r>
            <a:r>
              <a:rPr sz="1200" b="1" i="1" spc="-5" dirty="0">
                <a:latin typeface="Times New Roman"/>
                <a:cs typeface="Times New Roman"/>
              </a:rPr>
              <a:t>đường dành cho </a:t>
            </a:r>
            <a:r>
              <a:rPr sz="1200" b="1" i="1" dirty="0">
                <a:latin typeface="Times New Roman"/>
                <a:cs typeface="Times New Roman"/>
              </a:rPr>
              <a:t>ôtô”: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dành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các loại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ôtô.</a:t>
            </a:r>
          </a:p>
          <a:p>
            <a:pPr marL="12700" marR="5080" indent="371475">
              <a:lnSpc>
                <a:spcPts val="1380"/>
              </a:lnSpc>
              <a:spcBef>
                <a:spcPts val="635"/>
              </a:spcBef>
              <a:buChar char="-"/>
              <a:tabLst>
                <a:tab pos="482600" algn="l"/>
              </a:tabLst>
            </a:pP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R.412g “Làn đường </a:t>
            </a:r>
            <a:r>
              <a:rPr sz="1200" b="1" i="1" spc="-5" dirty="0">
                <a:latin typeface="Times New Roman"/>
                <a:cs typeface="Times New Roman"/>
              </a:rPr>
              <a:t>dành cho </a:t>
            </a:r>
            <a:r>
              <a:rPr sz="1200" b="1" i="1" dirty="0">
                <a:latin typeface="Times New Roman"/>
                <a:cs typeface="Times New Roman"/>
              </a:rPr>
              <a:t>xe máy </a:t>
            </a:r>
            <a:r>
              <a:rPr sz="1200" b="1" i="1" spc="-5" dirty="0">
                <a:latin typeface="Times New Roman"/>
                <a:cs typeface="Times New Roman"/>
              </a:rPr>
              <a:t>và </a:t>
            </a:r>
            <a:r>
              <a:rPr sz="1200" b="1" i="1" dirty="0">
                <a:latin typeface="Times New Roman"/>
                <a:cs typeface="Times New Roman"/>
              </a:rPr>
              <a:t>xe đạp”: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dành </a:t>
            </a:r>
            <a:r>
              <a:rPr sz="1200" spc="-45" dirty="0">
                <a:latin typeface="Times New Roman"/>
                <a:cs typeface="Times New Roman"/>
              </a:rPr>
              <a:t>riêng 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máy (kể </a:t>
            </a:r>
            <a:r>
              <a:rPr sz="1200" spc="-5" dirty="0">
                <a:latin typeface="Times New Roman"/>
                <a:cs typeface="Times New Roman"/>
              </a:rPr>
              <a:t>cả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10" dirty="0">
                <a:latin typeface="Times New Roman"/>
                <a:cs typeface="Times New Roman"/>
              </a:rPr>
              <a:t>gắn </a:t>
            </a:r>
            <a:r>
              <a:rPr sz="1200" spc="-5" dirty="0">
                <a:latin typeface="Times New Roman"/>
                <a:cs typeface="Times New Roman"/>
              </a:rPr>
              <a:t>máy)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đạp </a:t>
            </a:r>
            <a:r>
              <a:rPr sz="1200" dirty="0">
                <a:latin typeface="Times New Roman"/>
                <a:cs typeface="Times New Roman"/>
              </a:rPr>
              <a:t>(kể </a:t>
            </a:r>
            <a:r>
              <a:rPr sz="1200" spc="-5" dirty="0">
                <a:latin typeface="Times New Roman"/>
                <a:cs typeface="Times New Roman"/>
              </a:rPr>
              <a:t>cả </a:t>
            </a:r>
            <a:r>
              <a:rPr sz="1200" dirty="0">
                <a:latin typeface="Times New Roman"/>
                <a:cs typeface="Times New Roman"/>
              </a:rPr>
              <a:t>các 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thô sơ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khác).</a:t>
            </a:r>
            <a:endParaRPr sz="1200" dirty="0">
              <a:latin typeface="Times New Roman"/>
              <a:cs typeface="Times New Roman"/>
            </a:endParaRPr>
          </a:p>
          <a:p>
            <a:pPr marL="12700" marR="6985" indent="371475">
              <a:lnSpc>
                <a:spcPts val="1380"/>
              </a:lnSpc>
              <a:spcBef>
                <a:spcPts val="600"/>
              </a:spcBef>
              <a:buChar char="-"/>
              <a:tabLst>
                <a:tab pos="479425" algn="l"/>
              </a:tabLst>
            </a:pP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R.412h “Làn đường dành </a:t>
            </a:r>
            <a:r>
              <a:rPr sz="1200" b="1" i="1" spc="-5" dirty="0">
                <a:latin typeface="Times New Roman"/>
                <a:cs typeface="Times New Roman"/>
              </a:rPr>
              <a:t>cho </a:t>
            </a:r>
            <a:r>
              <a:rPr sz="1200" b="1" i="1" dirty="0">
                <a:latin typeface="Times New Roman"/>
                <a:cs typeface="Times New Roman"/>
              </a:rPr>
              <a:t>xe đạp”: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dành riêng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70" dirty="0">
                <a:latin typeface="Times New Roman"/>
                <a:cs typeface="Times New Roman"/>
              </a:rPr>
              <a:t>đạp  </a:t>
            </a:r>
            <a:r>
              <a:rPr sz="1200" dirty="0">
                <a:latin typeface="Times New Roman"/>
                <a:cs typeface="Times New Roman"/>
              </a:rPr>
              <a:t>(kể </a:t>
            </a:r>
            <a:r>
              <a:rPr sz="1200" spc="-5" dirty="0">
                <a:latin typeface="Times New Roman"/>
                <a:cs typeface="Times New Roman"/>
              </a:rPr>
              <a:t>cả </a:t>
            </a:r>
            <a:r>
              <a:rPr sz="1200" dirty="0">
                <a:latin typeface="Times New Roman"/>
                <a:cs typeface="Times New Roman"/>
              </a:rPr>
              <a:t>các 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thô sơ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khác).</a:t>
            </a:r>
            <a:endParaRPr sz="1200" dirty="0">
              <a:latin typeface="Times New Roman"/>
              <a:cs typeface="Times New Roman"/>
            </a:endParaRPr>
          </a:p>
          <a:p>
            <a:pPr marL="12700" marR="12700" indent="371475">
              <a:lnSpc>
                <a:spcPts val="1380"/>
              </a:lnSpc>
              <a:spcBef>
                <a:spcPts val="630"/>
              </a:spcBef>
            </a:pPr>
            <a:r>
              <a:rPr sz="1200" b="1" i="1" dirty="0">
                <a:latin typeface="Times New Roman"/>
                <a:cs typeface="Times New Roman"/>
              </a:rPr>
              <a:t>Khi </a:t>
            </a:r>
            <a:r>
              <a:rPr sz="1200" b="1" i="1" spc="-5" dirty="0">
                <a:latin typeface="Times New Roman"/>
                <a:cs typeface="Times New Roman"/>
              </a:rPr>
              <a:t>đến </a:t>
            </a:r>
            <a:r>
              <a:rPr sz="1200" b="1" i="1" dirty="0">
                <a:latin typeface="Times New Roman"/>
                <a:cs typeface="Times New Roman"/>
              </a:rPr>
              <a:t>gần nơi đường bộ giao nhau, xe được </a:t>
            </a:r>
            <a:r>
              <a:rPr sz="1200" b="1" i="1" spc="-5" dirty="0">
                <a:latin typeface="Times New Roman"/>
                <a:cs typeface="Times New Roman"/>
              </a:rPr>
              <a:t>phép chuyển </a:t>
            </a:r>
            <a:r>
              <a:rPr sz="1200" b="1" i="1" dirty="0">
                <a:latin typeface="Times New Roman"/>
                <a:cs typeface="Times New Roman"/>
              </a:rPr>
              <a:t>làn để đi theo hành  trình </a:t>
            </a:r>
            <a:r>
              <a:rPr sz="1200" b="1" i="1" spc="-5" dirty="0">
                <a:latin typeface="Times New Roman"/>
                <a:cs typeface="Times New Roman"/>
              </a:rPr>
              <a:t>mong muốn. </a:t>
            </a:r>
            <a:r>
              <a:rPr sz="1200" b="1" i="1" spc="-10" dirty="0">
                <a:latin typeface="Times New Roman"/>
                <a:cs typeface="Times New Roman"/>
              </a:rPr>
              <a:t>Việc </a:t>
            </a:r>
            <a:r>
              <a:rPr sz="1200" b="1" i="1" spc="-5" dirty="0">
                <a:latin typeface="Times New Roman"/>
                <a:cs typeface="Times New Roman"/>
              </a:rPr>
              <a:t>chuyển </a:t>
            </a:r>
            <a:r>
              <a:rPr sz="1200" b="1" i="1" dirty="0">
                <a:latin typeface="Times New Roman"/>
                <a:cs typeface="Times New Roman"/>
              </a:rPr>
              <a:t>làn </a:t>
            </a:r>
            <a:r>
              <a:rPr sz="1200" b="1" i="1" spc="5" dirty="0">
                <a:latin typeface="Times New Roman"/>
                <a:cs typeface="Times New Roman"/>
              </a:rPr>
              <a:t>phải </a:t>
            </a:r>
            <a:r>
              <a:rPr sz="1200" b="1" i="1" spc="-5" dirty="0">
                <a:latin typeface="Times New Roman"/>
                <a:cs typeface="Times New Roman"/>
              </a:rPr>
              <a:t>thực hiện </a:t>
            </a:r>
            <a:r>
              <a:rPr sz="1200" b="1" i="1" dirty="0">
                <a:latin typeface="Times New Roman"/>
                <a:cs typeface="Times New Roman"/>
              </a:rPr>
              <a:t>theo đúng </a:t>
            </a:r>
            <a:r>
              <a:rPr sz="1200" b="1" i="1" spc="-5" dirty="0">
                <a:latin typeface="Times New Roman"/>
                <a:cs typeface="Times New Roman"/>
              </a:rPr>
              <a:t>các </a:t>
            </a:r>
            <a:r>
              <a:rPr sz="1200" b="1" i="1" dirty="0">
                <a:latin typeface="Times New Roman"/>
                <a:cs typeface="Times New Roman"/>
              </a:rPr>
              <a:t>quy</a:t>
            </a:r>
            <a:r>
              <a:rPr sz="1200" b="1" i="1" spc="-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định.</a:t>
            </a:r>
            <a:endParaRPr sz="1200" dirty="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561846" y="7195904"/>
          <a:ext cx="4984114" cy="21769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7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1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00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42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79684">
                <a:tc>
                  <a:txBody>
                    <a:bodyPr/>
                    <a:lstStyle/>
                    <a:p>
                      <a:pPr marL="127000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R.412a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94030">
                        <a:lnSpc>
                          <a:spcPts val="131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R.412b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9657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R.412c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 marR="119380" algn="r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R.412d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05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27000">
                        <a:lnSpc>
                          <a:spcPts val="1360"/>
                        </a:lnSpc>
                        <a:spcBef>
                          <a:spcPts val="99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R.412e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506095">
                        <a:lnSpc>
                          <a:spcPct val="100000"/>
                        </a:lnSpc>
                        <a:spcBef>
                          <a:spcPts val="90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R.412f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492125">
                        <a:lnSpc>
                          <a:spcPts val="1360"/>
                        </a:lnSpc>
                        <a:spcBef>
                          <a:spcPts val="99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R.412g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R="119380" algn="r">
                        <a:lnSpc>
                          <a:spcPct val="100000"/>
                        </a:lnSpc>
                        <a:spcBef>
                          <a:spcPts val="90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R.412h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1619758" y="9780523"/>
            <a:ext cx="51574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R.412 </a:t>
            </a:r>
            <a:r>
              <a:rPr sz="1200" b="1" i="1" spc="-5" dirty="0">
                <a:latin typeface="Times New Roman"/>
                <a:cs typeface="Times New Roman"/>
              </a:rPr>
              <a:t>(i,j,k,l,m,n,o,p) "Kết thúc </a:t>
            </a:r>
            <a:r>
              <a:rPr sz="1200" b="1" i="1" dirty="0">
                <a:latin typeface="Times New Roman"/>
                <a:cs typeface="Times New Roman"/>
              </a:rPr>
              <a:t>làn </a:t>
            </a:r>
            <a:r>
              <a:rPr sz="1200" b="1" i="1" spc="-5" dirty="0">
                <a:latin typeface="Times New Roman"/>
                <a:cs typeface="Times New Roman"/>
              </a:rPr>
              <a:t>đường </a:t>
            </a:r>
            <a:r>
              <a:rPr sz="1200" b="1" i="1" dirty="0">
                <a:latin typeface="Times New Roman"/>
                <a:cs typeface="Times New Roman"/>
              </a:rPr>
              <a:t>dành </a:t>
            </a:r>
            <a:r>
              <a:rPr sz="1200" b="1" i="1" spc="-5" dirty="0">
                <a:latin typeface="Times New Roman"/>
                <a:cs typeface="Times New Roman"/>
              </a:rPr>
              <a:t>riêng cho từng </a:t>
            </a:r>
            <a:r>
              <a:rPr sz="1200" b="1" i="1" dirty="0">
                <a:latin typeface="Times New Roman"/>
                <a:cs typeface="Times New Roman"/>
              </a:rPr>
              <a:t>loại</a:t>
            </a:r>
            <a:r>
              <a:rPr sz="1200" b="1" i="1" spc="6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xe”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344675" y="5593968"/>
            <a:ext cx="1133475" cy="1504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783458" y="5593968"/>
            <a:ext cx="1114424" cy="14954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203319" y="5593968"/>
            <a:ext cx="1143000" cy="15144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632703" y="5593968"/>
            <a:ext cx="1133475" cy="15049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354200" y="7564881"/>
            <a:ext cx="1123950" cy="15049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773933" y="7564881"/>
            <a:ext cx="1133474" cy="149542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203319" y="7564881"/>
            <a:ext cx="1133475" cy="15049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632703" y="7564881"/>
            <a:ext cx="1133475" cy="149542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872997"/>
            <a:ext cx="5607685" cy="3166893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6350" indent="370205">
              <a:lnSpc>
                <a:spcPts val="1380"/>
              </a:lnSpc>
              <a:spcBef>
                <a:spcPts val="195"/>
              </a:spcBef>
            </a:pP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R.413i " </a:t>
            </a:r>
            <a:r>
              <a:rPr sz="1200" b="1" i="1" spc="-5" dirty="0">
                <a:latin typeface="Times New Roman"/>
                <a:cs typeface="Times New Roman"/>
              </a:rPr>
              <a:t>Kết thúc </a:t>
            </a:r>
            <a:r>
              <a:rPr sz="1200" b="1" i="1" dirty="0">
                <a:latin typeface="Times New Roman"/>
                <a:cs typeface="Times New Roman"/>
              </a:rPr>
              <a:t>làn đường </a:t>
            </a:r>
            <a:r>
              <a:rPr sz="1200" b="1" i="1" spc="-5" dirty="0">
                <a:latin typeface="Times New Roman"/>
                <a:cs typeface="Times New Roman"/>
              </a:rPr>
              <a:t>dành cho </a:t>
            </a:r>
            <a:r>
              <a:rPr sz="1200" b="1" i="1" dirty="0">
                <a:latin typeface="Times New Roman"/>
                <a:cs typeface="Times New Roman"/>
              </a:rPr>
              <a:t>xe ôtô </a:t>
            </a:r>
            <a:r>
              <a:rPr sz="1200" b="1" i="1" spc="-5" dirty="0">
                <a:latin typeface="Times New Roman"/>
                <a:cs typeface="Times New Roman"/>
              </a:rPr>
              <a:t>khách":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kết </a:t>
            </a:r>
            <a:r>
              <a:rPr sz="1200" dirty="0">
                <a:latin typeface="Times New Roman"/>
                <a:cs typeface="Times New Roman"/>
              </a:rPr>
              <a:t>thúc 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dành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</a:t>
            </a:r>
            <a:r>
              <a:rPr sz="1200" spc="-5" dirty="0">
                <a:latin typeface="Times New Roman"/>
                <a:cs typeface="Times New Roman"/>
              </a:rPr>
              <a:t>khách </a:t>
            </a:r>
            <a:r>
              <a:rPr sz="1200" dirty="0">
                <a:latin typeface="Times New Roman"/>
                <a:cs typeface="Times New Roman"/>
              </a:rPr>
              <a:t>đi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lại.</a:t>
            </a:r>
            <a:endParaRPr sz="1200" dirty="0">
              <a:latin typeface="Times New Roman"/>
              <a:cs typeface="Times New Roman"/>
            </a:endParaRPr>
          </a:p>
          <a:p>
            <a:pPr marL="12700" marR="6350" indent="408305">
              <a:lnSpc>
                <a:spcPts val="1380"/>
              </a:lnSpc>
              <a:spcBef>
                <a:spcPts val="300"/>
              </a:spcBef>
            </a:pP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R.413j </a:t>
            </a:r>
            <a:r>
              <a:rPr sz="1200" b="1" i="1" spc="-5" dirty="0">
                <a:latin typeface="Times New Roman"/>
                <a:cs typeface="Times New Roman"/>
              </a:rPr>
              <a:t>"Kết thúc </a:t>
            </a:r>
            <a:r>
              <a:rPr sz="1200" b="1" i="1" dirty="0">
                <a:latin typeface="Times New Roman"/>
                <a:cs typeface="Times New Roman"/>
              </a:rPr>
              <a:t>làn </a:t>
            </a:r>
            <a:r>
              <a:rPr sz="1200" b="1" i="1" spc="-5" dirty="0">
                <a:latin typeface="Times New Roman"/>
                <a:cs typeface="Times New Roman"/>
              </a:rPr>
              <a:t>đường dành cho </a:t>
            </a:r>
            <a:r>
              <a:rPr sz="1200" b="1" i="1" dirty="0">
                <a:latin typeface="Times New Roman"/>
                <a:cs typeface="Times New Roman"/>
              </a:rPr>
              <a:t>ôtô </a:t>
            </a:r>
            <a:r>
              <a:rPr sz="1200" b="1" i="1" spc="-5" dirty="0">
                <a:latin typeface="Times New Roman"/>
                <a:cs typeface="Times New Roman"/>
              </a:rPr>
              <a:t>con":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kết </a:t>
            </a:r>
            <a:r>
              <a:rPr sz="1200" dirty="0">
                <a:latin typeface="Times New Roman"/>
                <a:cs typeface="Times New Roman"/>
              </a:rPr>
              <a:t>thúc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dành 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con đi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lại.</a:t>
            </a:r>
          </a:p>
          <a:p>
            <a:pPr marL="12700" marR="6985" indent="370205">
              <a:lnSpc>
                <a:spcPts val="1380"/>
              </a:lnSpc>
              <a:spcBef>
                <a:spcPts val="300"/>
              </a:spcBef>
            </a:pP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R.413k </a:t>
            </a:r>
            <a:r>
              <a:rPr sz="1200" b="1" i="1" spc="-5" dirty="0">
                <a:latin typeface="Times New Roman"/>
                <a:cs typeface="Times New Roman"/>
              </a:rPr>
              <a:t>"Kết </a:t>
            </a:r>
            <a:r>
              <a:rPr sz="1200" b="1" i="1" dirty="0">
                <a:latin typeface="Times New Roman"/>
                <a:cs typeface="Times New Roman"/>
              </a:rPr>
              <a:t>thúc làn đường dành </a:t>
            </a:r>
            <a:r>
              <a:rPr sz="1200" b="1" i="1" spc="-5" dirty="0">
                <a:latin typeface="Times New Roman"/>
                <a:cs typeface="Times New Roman"/>
              </a:rPr>
              <a:t>cho </a:t>
            </a:r>
            <a:r>
              <a:rPr sz="1200" b="1" i="1" dirty="0">
                <a:latin typeface="Times New Roman"/>
                <a:cs typeface="Times New Roman"/>
              </a:rPr>
              <a:t>xe ôtô tải":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hiệu kết thúc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dành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</a:t>
            </a:r>
            <a:r>
              <a:rPr sz="1200" spc="-5" dirty="0">
                <a:latin typeface="Times New Roman"/>
                <a:cs typeface="Times New Roman"/>
              </a:rPr>
              <a:t>tải </a:t>
            </a:r>
            <a:r>
              <a:rPr sz="1200" dirty="0">
                <a:latin typeface="Times New Roman"/>
                <a:cs typeface="Times New Roman"/>
              </a:rPr>
              <a:t>đi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lại.</a:t>
            </a:r>
          </a:p>
          <a:p>
            <a:pPr marL="12700" marR="6985" indent="370205">
              <a:lnSpc>
                <a:spcPts val="1380"/>
              </a:lnSpc>
              <a:spcBef>
                <a:spcPts val="300"/>
              </a:spcBef>
            </a:pP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R.413l </a:t>
            </a:r>
            <a:r>
              <a:rPr sz="1200" b="1" i="1" spc="-5" dirty="0">
                <a:latin typeface="Times New Roman"/>
                <a:cs typeface="Times New Roman"/>
              </a:rPr>
              <a:t>"Kết thúc </a:t>
            </a:r>
            <a:r>
              <a:rPr sz="1200" b="1" i="1" dirty="0">
                <a:latin typeface="Times New Roman"/>
                <a:cs typeface="Times New Roman"/>
              </a:rPr>
              <a:t>làn đường dành </a:t>
            </a:r>
            <a:r>
              <a:rPr sz="1200" b="1" i="1" spc="-5" dirty="0">
                <a:latin typeface="Times New Roman"/>
                <a:cs typeface="Times New Roman"/>
              </a:rPr>
              <a:t>cho </a:t>
            </a:r>
            <a:r>
              <a:rPr sz="1200" b="1" i="1" dirty="0">
                <a:latin typeface="Times New Roman"/>
                <a:cs typeface="Times New Roman"/>
              </a:rPr>
              <a:t>xe máy":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hiệu kết thúc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dành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máy đi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lại.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370205">
              <a:lnSpc>
                <a:spcPts val="1380"/>
              </a:lnSpc>
              <a:spcBef>
                <a:spcPts val="300"/>
              </a:spcBef>
            </a:pP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R.413m "Kết thúc </a:t>
            </a:r>
            <a:r>
              <a:rPr sz="1200" b="1" i="1" dirty="0">
                <a:latin typeface="Times New Roman"/>
                <a:cs typeface="Times New Roman"/>
              </a:rPr>
              <a:t>làn </a:t>
            </a:r>
            <a:r>
              <a:rPr sz="1200" b="1" i="1" spc="-5" dirty="0">
                <a:latin typeface="Times New Roman"/>
                <a:cs typeface="Times New Roman"/>
              </a:rPr>
              <a:t>đường dành cho </a:t>
            </a:r>
            <a:r>
              <a:rPr sz="1200" b="1" i="1" dirty="0">
                <a:latin typeface="Times New Roman"/>
                <a:cs typeface="Times New Roman"/>
              </a:rPr>
              <a:t>xe buýt":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10" dirty="0">
                <a:latin typeface="Times New Roman"/>
                <a:cs typeface="Times New Roman"/>
              </a:rPr>
              <a:t>kết </a:t>
            </a:r>
            <a:r>
              <a:rPr sz="1200" dirty="0">
                <a:latin typeface="Times New Roman"/>
                <a:cs typeface="Times New Roman"/>
              </a:rPr>
              <a:t>thúc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dành riêng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buýt </a:t>
            </a:r>
            <a:r>
              <a:rPr sz="1200" dirty="0">
                <a:latin typeface="Times New Roman"/>
                <a:cs typeface="Times New Roman"/>
              </a:rPr>
              <a:t>đi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lại</a:t>
            </a:r>
          </a:p>
          <a:p>
            <a:pPr marL="12700" marR="5080" indent="408305">
              <a:lnSpc>
                <a:spcPts val="1380"/>
              </a:lnSpc>
              <a:spcBef>
                <a:spcPts val="300"/>
              </a:spcBef>
            </a:pP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R.413n </a:t>
            </a:r>
            <a:r>
              <a:rPr sz="1200" b="1" i="1" spc="-5" dirty="0">
                <a:latin typeface="Times New Roman"/>
                <a:cs typeface="Times New Roman"/>
              </a:rPr>
              <a:t>"Kết thúc </a:t>
            </a:r>
            <a:r>
              <a:rPr sz="1200" b="1" i="1" dirty="0">
                <a:latin typeface="Times New Roman"/>
                <a:cs typeface="Times New Roman"/>
              </a:rPr>
              <a:t>làn </a:t>
            </a:r>
            <a:r>
              <a:rPr sz="1200" b="1" i="1" spc="-5" dirty="0">
                <a:latin typeface="Times New Roman"/>
                <a:cs typeface="Times New Roman"/>
              </a:rPr>
              <a:t>đường dành cho </a:t>
            </a:r>
            <a:r>
              <a:rPr sz="1200" b="1" i="1" dirty="0">
                <a:latin typeface="Times New Roman"/>
                <a:cs typeface="Times New Roman"/>
              </a:rPr>
              <a:t>xe ôtô":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hiệu kết thúc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dành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đi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lại.</a:t>
            </a:r>
          </a:p>
          <a:p>
            <a:pPr marL="12700" marR="5715" indent="370205">
              <a:lnSpc>
                <a:spcPts val="1380"/>
              </a:lnSpc>
              <a:spcBef>
                <a:spcPts val="305"/>
              </a:spcBef>
            </a:pP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R.413o </a:t>
            </a:r>
            <a:r>
              <a:rPr sz="1200" b="1" i="1" spc="-5" dirty="0">
                <a:latin typeface="Times New Roman"/>
                <a:cs typeface="Times New Roman"/>
              </a:rPr>
              <a:t>"Kết thúc </a:t>
            </a:r>
            <a:r>
              <a:rPr sz="1200" b="1" i="1" dirty="0">
                <a:latin typeface="Times New Roman"/>
                <a:cs typeface="Times New Roman"/>
              </a:rPr>
              <a:t>làn đường </a:t>
            </a:r>
            <a:r>
              <a:rPr sz="1200" b="1" i="1" spc="-5" dirty="0">
                <a:latin typeface="Times New Roman"/>
                <a:cs typeface="Times New Roman"/>
              </a:rPr>
              <a:t>dành cho </a:t>
            </a:r>
            <a:r>
              <a:rPr sz="1200" b="1" i="1" dirty="0">
                <a:latin typeface="Times New Roman"/>
                <a:cs typeface="Times New Roman"/>
              </a:rPr>
              <a:t>xe máy </a:t>
            </a:r>
            <a:r>
              <a:rPr sz="1200" b="1" i="1" spc="-5" dirty="0">
                <a:latin typeface="Times New Roman"/>
                <a:cs typeface="Times New Roman"/>
              </a:rPr>
              <a:t>và </a:t>
            </a:r>
            <a:r>
              <a:rPr sz="1200" b="1" i="1" dirty="0">
                <a:latin typeface="Times New Roman"/>
                <a:cs typeface="Times New Roman"/>
              </a:rPr>
              <a:t>xe </a:t>
            </a:r>
            <a:r>
              <a:rPr sz="1200" b="1" i="1" spc="-5" dirty="0">
                <a:latin typeface="Times New Roman"/>
                <a:cs typeface="Times New Roman"/>
              </a:rPr>
              <a:t>đạp":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kết  </a:t>
            </a:r>
            <a:r>
              <a:rPr sz="1200" dirty="0">
                <a:latin typeface="Times New Roman"/>
                <a:cs typeface="Times New Roman"/>
              </a:rPr>
              <a:t>thúc </a:t>
            </a:r>
            <a:r>
              <a:rPr sz="1200" spc="-5" dirty="0" err="1">
                <a:latin typeface="Times New Roman"/>
                <a:cs typeface="Times New Roman"/>
              </a:rPr>
              <a:t>làn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dành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máy và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đạp </a:t>
            </a:r>
            <a:r>
              <a:rPr sz="1200" dirty="0">
                <a:latin typeface="Times New Roman"/>
                <a:cs typeface="Times New Roman"/>
              </a:rPr>
              <a:t>đi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lại.</a:t>
            </a:r>
            <a:endParaRPr sz="1200" dirty="0">
              <a:latin typeface="Times New Roman"/>
              <a:cs typeface="Times New Roman"/>
            </a:endParaRPr>
          </a:p>
          <a:p>
            <a:pPr marL="12700" marR="6985" indent="370205">
              <a:lnSpc>
                <a:spcPts val="1380"/>
              </a:lnSpc>
              <a:spcBef>
                <a:spcPts val="295"/>
              </a:spcBef>
            </a:pP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R.413p </a:t>
            </a:r>
            <a:r>
              <a:rPr sz="1200" b="1" i="1" spc="-5" dirty="0">
                <a:latin typeface="Times New Roman"/>
                <a:cs typeface="Times New Roman"/>
              </a:rPr>
              <a:t>"Kết thúc </a:t>
            </a:r>
            <a:r>
              <a:rPr sz="1200" b="1" i="1" dirty="0">
                <a:latin typeface="Times New Roman"/>
                <a:cs typeface="Times New Roman"/>
              </a:rPr>
              <a:t>làn đường dành </a:t>
            </a:r>
            <a:r>
              <a:rPr sz="1200" b="1" i="1" spc="-5" dirty="0">
                <a:latin typeface="Times New Roman"/>
                <a:cs typeface="Times New Roman"/>
              </a:rPr>
              <a:t>cho </a:t>
            </a:r>
            <a:r>
              <a:rPr sz="1200" b="1" i="1" dirty="0">
                <a:latin typeface="Times New Roman"/>
                <a:cs typeface="Times New Roman"/>
              </a:rPr>
              <a:t>xe đạp":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hiệu kết thúc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dành </a:t>
            </a:r>
            <a:r>
              <a:rPr sz="1200" spc="-5" dirty="0">
                <a:latin typeface="Times New Roman"/>
                <a:cs typeface="Times New Roman"/>
              </a:rPr>
              <a:t>cho đạp </a:t>
            </a:r>
            <a:r>
              <a:rPr sz="1200" dirty="0">
                <a:latin typeface="Times New Roman"/>
                <a:cs typeface="Times New Roman"/>
              </a:rPr>
              <a:t>đi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lại.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535938" y="5691335"/>
          <a:ext cx="5009514" cy="21793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6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9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00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42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82034">
                <a:tc>
                  <a:txBody>
                    <a:bodyPr/>
                    <a:lstStyle/>
                    <a:p>
                      <a:pPr marL="165100">
                        <a:lnSpc>
                          <a:spcPts val="131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R.413i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98475">
                        <a:lnSpc>
                          <a:spcPts val="131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R.413j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9212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R.413k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 marR="135890" algn="r">
                        <a:lnSpc>
                          <a:spcPts val="131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R.413l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36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27000">
                        <a:lnSpc>
                          <a:spcPts val="1430"/>
                        </a:lnSpc>
                        <a:spcBef>
                          <a:spcPts val="9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R.413m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481965">
                        <a:lnSpc>
                          <a:spcPts val="1360"/>
                        </a:lnSpc>
                        <a:spcBef>
                          <a:spcPts val="994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R.413n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492125">
                        <a:lnSpc>
                          <a:spcPts val="1360"/>
                        </a:lnSpc>
                        <a:spcBef>
                          <a:spcPts val="994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R.413o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R="119380" algn="r">
                        <a:lnSpc>
                          <a:spcPts val="1430"/>
                        </a:lnSpc>
                        <a:spcBef>
                          <a:spcPts val="9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R.413p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1474977" y="7861553"/>
            <a:ext cx="5375910" cy="87312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238125" algn="just">
              <a:lnSpc>
                <a:spcPct val="100000"/>
              </a:lnSpc>
              <a:spcBef>
                <a:spcPts val="615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R.415 “Biển </a:t>
            </a:r>
            <a:r>
              <a:rPr sz="1200" b="1" i="1" spc="-5" dirty="0">
                <a:latin typeface="Times New Roman"/>
                <a:cs typeface="Times New Roman"/>
              </a:rPr>
              <a:t>gộp </a:t>
            </a:r>
            <a:r>
              <a:rPr sz="1200" b="1" i="1" dirty="0">
                <a:latin typeface="Times New Roman"/>
                <a:cs typeface="Times New Roman"/>
              </a:rPr>
              <a:t>làn đường theo </a:t>
            </a:r>
            <a:r>
              <a:rPr sz="1200" b="1" i="1" spc="-5" dirty="0">
                <a:latin typeface="Times New Roman"/>
                <a:cs typeface="Times New Roman"/>
              </a:rPr>
              <a:t>phương</a:t>
            </a:r>
            <a:r>
              <a:rPr sz="1200" b="1" i="1" spc="-2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tiện”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225425" algn="just">
              <a:lnSpc>
                <a:spcPts val="138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>
                <a:latin typeface="Times New Roman"/>
                <a:cs typeface="Times New Roman"/>
              </a:rPr>
              <a:t>báo hiệu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>
                <a:latin typeface="Times New Roman"/>
                <a:cs typeface="Times New Roman"/>
              </a:rPr>
              <a:t>thông biết </a:t>
            </a:r>
            <a:r>
              <a:rPr sz="1200" spc="-5" dirty="0" err="1">
                <a:latin typeface="Times New Roman"/>
                <a:cs typeface="Times New Roman"/>
              </a:rPr>
              <a:t>số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 err="1">
                <a:latin typeface="Times New Roman"/>
                <a:cs typeface="Times New Roman"/>
              </a:rPr>
              <a:t>và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loại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xe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phép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10" dirty="0" smtClean="0">
                <a:latin typeface="Times New Roman"/>
                <a:cs typeface="Times New Roman"/>
              </a:rPr>
              <a:t>l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u </a:t>
            </a:r>
            <a:r>
              <a:rPr sz="1200" dirty="0">
                <a:latin typeface="Times New Roman"/>
                <a:cs typeface="Times New Roman"/>
              </a:rPr>
              <a:t>thông trên từng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. </a:t>
            </a: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-5" dirty="0">
                <a:latin typeface="Times New Roman"/>
                <a:cs typeface="Times New Roman"/>
              </a:rPr>
              <a:t>áp </a:t>
            </a:r>
            <a:r>
              <a:rPr sz="1200" dirty="0">
                <a:latin typeface="Times New Roman"/>
                <a:cs typeface="Times New Roman"/>
              </a:rPr>
              <a:t>dụng với các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chuyển </a:t>
            </a:r>
            <a:r>
              <a:rPr sz="1200" spc="-225" dirty="0">
                <a:latin typeface="Times New Roman"/>
                <a:cs typeface="Times New Roman"/>
              </a:rPr>
              <a:t>làn  </a:t>
            </a:r>
            <a:r>
              <a:rPr sz="1200" dirty="0">
                <a:latin typeface="Times New Roman"/>
                <a:cs typeface="Times New Roman"/>
              </a:rPr>
              <a:t>để </a:t>
            </a:r>
            <a:r>
              <a:rPr sz="1200" spc="-5" dirty="0">
                <a:latin typeface="Times New Roman"/>
                <a:cs typeface="Times New Roman"/>
              </a:rPr>
              <a:t>ra vào </a:t>
            </a:r>
            <a:r>
              <a:rPr sz="1200" dirty="0">
                <a:latin typeface="Times New Roman"/>
                <a:cs typeface="Times New Roman"/>
              </a:rPr>
              <a:t>hoặc dừng đổ </a:t>
            </a:r>
            <a:r>
              <a:rPr sz="1200" dirty="0" err="1">
                <a:latin typeface="Times New Roman"/>
                <a:cs typeface="Times New Roman"/>
              </a:rPr>
              <a:t>bên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354200" y="4085335"/>
            <a:ext cx="1123950" cy="14954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783458" y="4085335"/>
            <a:ext cx="1123949" cy="14954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203319" y="4085335"/>
            <a:ext cx="1143000" cy="15144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642228" y="4085335"/>
            <a:ext cx="1123950" cy="14954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344675" y="6060566"/>
            <a:ext cx="1133475" cy="14954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783458" y="6060566"/>
            <a:ext cx="1123949" cy="15049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193794" y="6060566"/>
            <a:ext cx="1152525" cy="15049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632703" y="6060566"/>
            <a:ext cx="1133475" cy="149542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88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2680080"/>
            <a:ext cx="5605145" cy="2728952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2847340">
              <a:lnSpc>
                <a:spcPct val="100000"/>
              </a:lnSpc>
              <a:spcBef>
                <a:spcPts val="640"/>
              </a:spcBef>
            </a:pPr>
            <a:r>
              <a:rPr sz="1200" dirty="0">
                <a:latin typeface="Times New Roman"/>
                <a:cs typeface="Times New Roman"/>
              </a:rPr>
              <a:t>R.415</a:t>
            </a:r>
          </a:p>
          <a:p>
            <a:pPr marL="12700" marR="5080" indent="456565">
              <a:lnSpc>
                <a:spcPts val="1380"/>
              </a:lnSpc>
              <a:spcBef>
                <a:spcPts val="640"/>
              </a:spcBef>
            </a:pPr>
            <a:r>
              <a:rPr sz="1200" spc="-5" dirty="0">
                <a:latin typeface="Times New Roman"/>
                <a:cs typeface="Times New Roman"/>
              </a:rPr>
              <a:t>Khi đến </a:t>
            </a:r>
            <a:r>
              <a:rPr sz="1200" spc="-10" dirty="0">
                <a:latin typeface="Times New Roman"/>
                <a:cs typeface="Times New Roman"/>
              </a:rPr>
              <a:t>gần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giao nhau,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phép chuyển </a:t>
            </a:r>
            <a:r>
              <a:rPr sz="1200" dirty="0">
                <a:latin typeface="Times New Roman"/>
                <a:cs typeface="Times New Roman"/>
              </a:rPr>
              <a:t>làn để đi theo </a:t>
            </a:r>
            <a:r>
              <a:rPr sz="1200" spc="-114" dirty="0">
                <a:latin typeface="Times New Roman"/>
                <a:cs typeface="Times New Roman"/>
              </a:rPr>
              <a:t>hành  </a:t>
            </a:r>
            <a:r>
              <a:rPr sz="1200" dirty="0">
                <a:latin typeface="Times New Roman"/>
                <a:cs typeface="Times New Roman"/>
              </a:rPr>
              <a:t>trình mong muốn. </a:t>
            </a:r>
            <a:r>
              <a:rPr sz="1200" spc="-5" dirty="0">
                <a:latin typeface="Times New Roman"/>
                <a:cs typeface="Times New Roman"/>
              </a:rPr>
              <a:t>Việc chuyển </a:t>
            </a:r>
            <a:r>
              <a:rPr sz="1200" dirty="0">
                <a:latin typeface="Times New Roman"/>
                <a:cs typeface="Times New Roman"/>
              </a:rPr>
              <a:t>làn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thực hiện theo đúng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5" dirty="0">
                <a:latin typeface="Times New Roman"/>
                <a:cs typeface="Times New Roman"/>
              </a:rPr>
              <a:t>quy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định.</a:t>
            </a:r>
          </a:p>
          <a:p>
            <a:pPr marL="12700" marR="7620" indent="456565">
              <a:lnSpc>
                <a:spcPts val="1380"/>
              </a:lnSpc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spc="5" dirty="0">
                <a:latin typeface="Times New Roman"/>
                <a:cs typeface="Times New Roman"/>
              </a:rPr>
              <a:t>này </a:t>
            </a:r>
            <a:r>
              <a:rPr sz="1200" spc="-5" dirty="0">
                <a:latin typeface="Times New Roman"/>
                <a:cs typeface="Times New Roman"/>
              </a:rPr>
              <a:t>chỉ áp </a:t>
            </a:r>
            <a:r>
              <a:rPr sz="1200" dirty="0">
                <a:latin typeface="Times New Roman"/>
                <a:cs typeface="Times New Roman"/>
              </a:rPr>
              <a:t>dụng với những </a:t>
            </a:r>
            <a:r>
              <a:rPr sz="1200" spc="-5" dirty="0" err="1">
                <a:latin typeface="Times New Roman"/>
                <a:cs typeface="Times New Roman"/>
              </a:rPr>
              <a:t>đoạn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2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>
                <a:latin typeface="Times New Roman"/>
                <a:cs typeface="Times New Roman"/>
              </a:rPr>
              <a:t>4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mỗi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hướng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lưu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thông</a:t>
            </a:r>
            <a:r>
              <a:rPr sz="1200" spc="-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ts val="1370"/>
              </a:lnSpc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R.420 </a:t>
            </a:r>
            <a:r>
              <a:rPr sz="1200" b="1" i="1" spc="-5" dirty="0">
                <a:latin typeface="Times New Roman"/>
                <a:cs typeface="Times New Roman"/>
              </a:rPr>
              <a:t>"Bắt đầu </a:t>
            </a:r>
            <a:r>
              <a:rPr sz="1200" b="1" i="1" dirty="0">
                <a:latin typeface="Times New Roman"/>
                <a:cs typeface="Times New Roman"/>
              </a:rPr>
              <a:t>khu </a:t>
            </a:r>
            <a:r>
              <a:rPr sz="1200" b="1" i="1" spc="-5" dirty="0">
                <a:latin typeface="Times New Roman"/>
                <a:cs typeface="Times New Roman"/>
              </a:rPr>
              <a:t>đông </a:t>
            </a:r>
            <a:r>
              <a:rPr sz="1200" b="1" i="1" dirty="0">
                <a:latin typeface="Times New Roman"/>
                <a:cs typeface="Times New Roman"/>
              </a:rPr>
              <a:t>dân </a:t>
            </a:r>
            <a:r>
              <a:rPr sz="1200" b="1" i="1" spc="-5" dirty="0">
                <a:latin typeface="Times New Roman"/>
                <a:cs typeface="Times New Roman"/>
              </a:rPr>
              <a:t>cư"</a:t>
            </a:r>
            <a:endParaRPr sz="1200" dirty="0">
              <a:latin typeface="Times New Roman"/>
              <a:cs typeface="Times New Roman"/>
            </a:endParaRPr>
          </a:p>
          <a:p>
            <a:pPr marL="12700" marR="6350" indent="371475" algn="just">
              <a:lnSpc>
                <a:spcPts val="1380"/>
              </a:lnSpc>
              <a:spcBef>
                <a:spcPts val="615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>
                <a:latin typeface="Times New Roman"/>
                <a:cs typeface="Times New Roman"/>
              </a:rPr>
              <a:t>báo hiệu bắt </a:t>
            </a:r>
            <a:r>
              <a:rPr sz="1200" spc="-5" dirty="0">
                <a:latin typeface="Times New Roman"/>
                <a:cs typeface="Times New Roman"/>
              </a:rPr>
              <a:t>đầu </a:t>
            </a:r>
            <a:r>
              <a:rPr sz="1200" dirty="0" err="1">
                <a:latin typeface="Times New Roman"/>
                <a:cs typeface="Times New Roman"/>
              </a:rPr>
              <a:t>đoạn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vào </a:t>
            </a:r>
            <a:r>
              <a:rPr sz="1200" spc="-5" dirty="0">
                <a:latin typeface="Times New Roman"/>
                <a:cs typeface="Times New Roman"/>
              </a:rPr>
              <a:t>phạm </a:t>
            </a:r>
            <a:r>
              <a:rPr sz="1200" dirty="0">
                <a:latin typeface="Times New Roman"/>
                <a:cs typeface="Times New Roman"/>
              </a:rPr>
              <a:t>vi khu đông </a:t>
            </a:r>
            <a:r>
              <a:rPr sz="1200" spc="-5" dirty="0" err="1">
                <a:latin typeface="Times New Roman"/>
                <a:cs typeface="Times New Roman"/>
              </a:rPr>
              <a:t>dân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20" dirty="0" smtClean="0">
                <a:latin typeface="Times New Roman"/>
                <a:cs typeface="Times New Roman"/>
              </a:rPr>
              <a:t>c</a:t>
            </a:r>
            <a:r>
              <a:rPr lang="vi-VN" sz="1200" spc="-120" dirty="0" smtClean="0">
                <a:latin typeface="Times New Roman"/>
                <a:cs typeface="Times New Roman"/>
              </a:rPr>
              <a:t>ư</a:t>
            </a:r>
            <a:r>
              <a:rPr sz="1200" spc="-120" dirty="0" smtClean="0">
                <a:latin typeface="Times New Roman"/>
                <a:cs typeface="Times New Roman"/>
              </a:rPr>
              <a:t>. </a:t>
            </a: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 err="1">
                <a:latin typeface="Times New Roman"/>
                <a:cs typeface="Times New Roman"/>
              </a:rPr>
              <a:t>có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tác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dụng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báo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>
                <a:latin typeface="Times New Roman"/>
                <a:cs typeface="Times New Roman"/>
              </a:rPr>
              <a:t>thông biết </a:t>
            </a:r>
            <a:r>
              <a:rPr sz="1200" spc="-5" dirty="0">
                <a:latin typeface="Times New Roman"/>
                <a:cs typeface="Times New Roman"/>
              </a:rPr>
              <a:t>phạm </a:t>
            </a:r>
            <a:r>
              <a:rPr sz="1200" dirty="0">
                <a:latin typeface="Times New Roman"/>
                <a:cs typeface="Times New Roman"/>
              </a:rPr>
              <a:t>vi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tuân theo những quy </a:t>
            </a:r>
            <a:r>
              <a:rPr sz="1200" dirty="0" err="1">
                <a:latin typeface="Times New Roman"/>
                <a:cs typeface="Times New Roman"/>
              </a:rPr>
              <a:t>định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đi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đường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áp </a:t>
            </a:r>
            <a:r>
              <a:rPr sz="1200" dirty="0">
                <a:latin typeface="Times New Roman"/>
                <a:cs typeface="Times New Roman"/>
              </a:rPr>
              <a:t>dụng ở khu đông </a:t>
            </a:r>
            <a:r>
              <a:rPr sz="1200" spc="-5" dirty="0" err="1">
                <a:latin typeface="Times New Roman"/>
                <a:cs typeface="Times New Roman"/>
              </a:rPr>
              <a:t>dân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120" dirty="0" smtClean="0">
                <a:latin typeface="Times New Roman"/>
                <a:cs typeface="Times New Roman"/>
              </a:rPr>
              <a:t>c</a:t>
            </a:r>
            <a:r>
              <a:rPr lang="vi-VN" sz="1200" spc="-120" dirty="0" smtClean="0">
                <a:latin typeface="Times New Roman"/>
                <a:cs typeface="Times New Roman"/>
              </a:rPr>
              <a:t>ư</a:t>
            </a:r>
            <a:r>
              <a:rPr sz="1200" spc="-120" dirty="0" smtClean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 marR="7620" indent="371475" algn="just">
              <a:lnSpc>
                <a:spcPts val="1380"/>
              </a:lnSpc>
              <a:spcBef>
                <a:spcPts val="600"/>
              </a:spcBef>
            </a:pPr>
            <a:r>
              <a:rPr sz="1200" spc="-5" dirty="0" err="1">
                <a:latin typeface="Times New Roman"/>
                <a:cs typeface="Times New Roman"/>
              </a:rPr>
              <a:t>Đoạn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qua khu vực đông </a:t>
            </a:r>
            <a:r>
              <a:rPr sz="1200" dirty="0" err="1">
                <a:latin typeface="Times New Roman"/>
                <a:cs typeface="Times New Roman"/>
              </a:rPr>
              <a:t>dân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80" dirty="0" smtClean="0">
                <a:latin typeface="Times New Roman"/>
                <a:cs typeface="Times New Roman"/>
              </a:rPr>
              <a:t>c</a:t>
            </a:r>
            <a:r>
              <a:rPr lang="vi-VN" sz="1200" spc="-180" dirty="0" smtClean="0">
                <a:latin typeface="Times New Roman"/>
                <a:cs typeface="Times New Roman"/>
              </a:rPr>
              <a:t>ư</a:t>
            </a:r>
            <a:r>
              <a:rPr sz="1200" spc="-180" dirty="0" smtClean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xác định </a:t>
            </a:r>
            <a:r>
              <a:rPr sz="1200" spc="-5" dirty="0">
                <a:latin typeface="Times New Roman"/>
                <a:cs typeface="Times New Roman"/>
              </a:rPr>
              <a:t>bắt đầu </a:t>
            </a:r>
            <a:r>
              <a:rPr sz="1200" dirty="0">
                <a:latin typeface="Times New Roman"/>
                <a:cs typeface="Times New Roman"/>
              </a:rPr>
              <a:t>bằng biển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spc="-130" dirty="0">
                <a:latin typeface="Times New Roman"/>
                <a:cs typeface="Times New Roman"/>
              </a:rPr>
              <a:t>R.420  </a:t>
            </a:r>
            <a:r>
              <a:rPr sz="1200" spc="-5" dirty="0">
                <a:latin typeface="Times New Roman"/>
                <a:cs typeface="Times New Roman"/>
              </a:rPr>
              <a:t>“Bắt </a:t>
            </a:r>
            <a:r>
              <a:rPr sz="1200" dirty="0">
                <a:latin typeface="Times New Roman"/>
                <a:cs typeface="Times New Roman"/>
              </a:rPr>
              <a:t>đầu khu đông </a:t>
            </a:r>
            <a:r>
              <a:rPr sz="1200" spc="-5" dirty="0" err="1">
                <a:latin typeface="Times New Roman"/>
                <a:cs typeface="Times New Roman"/>
              </a:rPr>
              <a:t>dân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10" dirty="0" smtClean="0">
                <a:latin typeface="Times New Roman"/>
                <a:cs typeface="Times New Roman"/>
              </a:rPr>
              <a:t>c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”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kết </a:t>
            </a:r>
            <a:r>
              <a:rPr sz="1200" dirty="0">
                <a:latin typeface="Times New Roman"/>
                <a:cs typeface="Times New Roman"/>
              </a:rPr>
              <a:t>thúc bằng biển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R.421 </a:t>
            </a:r>
            <a:r>
              <a:rPr sz="1200" spc="-5" dirty="0">
                <a:latin typeface="Times New Roman"/>
                <a:cs typeface="Times New Roman"/>
              </a:rPr>
              <a:t>“Hết </a:t>
            </a:r>
            <a:r>
              <a:rPr sz="1200" dirty="0">
                <a:latin typeface="Times New Roman"/>
                <a:cs typeface="Times New Roman"/>
              </a:rPr>
              <a:t>khu đông </a:t>
            </a:r>
            <a:r>
              <a:rPr sz="1200" spc="-5" dirty="0" err="1">
                <a:latin typeface="Times New Roman"/>
                <a:cs typeface="Times New Roman"/>
              </a:rPr>
              <a:t>dân</a:t>
            </a:r>
            <a:r>
              <a:rPr sz="1200" spc="-120" dirty="0">
                <a:latin typeface="Times New Roman"/>
                <a:cs typeface="Times New Roman"/>
              </a:rPr>
              <a:t> </a:t>
            </a:r>
            <a:r>
              <a:rPr sz="1200" spc="-90" dirty="0" smtClean="0">
                <a:latin typeface="Times New Roman"/>
                <a:cs typeface="Times New Roman"/>
              </a:rPr>
              <a:t>c</a:t>
            </a:r>
            <a:r>
              <a:rPr lang="vi-VN" sz="1200" spc="-90" dirty="0" smtClean="0">
                <a:latin typeface="Times New Roman"/>
                <a:cs typeface="Times New Roman"/>
              </a:rPr>
              <a:t>ư</a:t>
            </a:r>
            <a:r>
              <a:rPr sz="1200" spc="-90" dirty="0" smtClean="0">
                <a:latin typeface="Times New Roman"/>
                <a:cs typeface="Times New Roman"/>
              </a:rPr>
              <a:t>”.</a:t>
            </a:r>
            <a:endParaRPr sz="1200" dirty="0">
              <a:latin typeface="Times New Roman"/>
              <a:cs typeface="Times New Roman"/>
            </a:endParaRPr>
          </a:p>
          <a:p>
            <a:pPr marL="12700" marR="6350" indent="371475" algn="just">
              <a:lnSpc>
                <a:spcPts val="138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Trong phạm </a:t>
            </a:r>
            <a:r>
              <a:rPr sz="1200" dirty="0">
                <a:latin typeface="Times New Roman"/>
                <a:cs typeface="Times New Roman"/>
              </a:rPr>
              <a:t>vi biển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R.420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lực, </a:t>
            </a:r>
            <a:r>
              <a:rPr sz="1200" dirty="0">
                <a:latin typeface="Times New Roman"/>
                <a:cs typeface="Times New Roman"/>
              </a:rPr>
              <a:t>khi </a:t>
            </a:r>
            <a:r>
              <a:rPr sz="1200" spc="-10" dirty="0">
                <a:latin typeface="Times New Roman"/>
                <a:cs typeface="Times New Roman"/>
              </a:rPr>
              <a:t>gặp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tốc độ </a:t>
            </a:r>
            <a:r>
              <a:rPr sz="1200" spc="-5" dirty="0">
                <a:latin typeface="Times New Roman"/>
                <a:cs typeface="Times New Roman"/>
              </a:rPr>
              <a:t>tối </a:t>
            </a:r>
            <a:r>
              <a:rPr sz="1200" spc="-10" dirty="0">
                <a:latin typeface="Times New Roman"/>
                <a:cs typeface="Times New Roman"/>
              </a:rPr>
              <a:t>đa </a:t>
            </a:r>
            <a:r>
              <a:rPr sz="1200" spc="-5" dirty="0">
                <a:latin typeface="Times New Roman"/>
                <a:cs typeface="Times New Roman"/>
              </a:rPr>
              <a:t>cho phép  (biển số </a:t>
            </a:r>
            <a:r>
              <a:rPr sz="1200" dirty="0">
                <a:latin typeface="Times New Roman"/>
                <a:cs typeface="Times New Roman"/>
              </a:rPr>
              <a:t>P.127)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tham gia 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chấp </a:t>
            </a:r>
            <a:r>
              <a:rPr sz="1200" spc="-5" dirty="0">
                <a:latin typeface="Times New Roman"/>
                <a:cs typeface="Times New Roman"/>
              </a:rPr>
              <a:t>hành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của biển </a:t>
            </a:r>
            <a:r>
              <a:rPr sz="1200" spc="-5" dirty="0">
                <a:latin typeface="Times New Roman"/>
                <a:cs typeface="Times New Roman"/>
              </a:rPr>
              <a:t>số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P.127.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47952" y="7509509"/>
            <a:ext cx="5605145" cy="1147109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459105" algn="ctr">
              <a:lnSpc>
                <a:spcPct val="100000"/>
              </a:lnSpc>
              <a:spcBef>
                <a:spcPts val="665"/>
              </a:spcBef>
            </a:pPr>
            <a:r>
              <a:rPr sz="1200" dirty="0">
                <a:latin typeface="Times New Roman"/>
                <a:cs typeface="Times New Roman"/>
              </a:rPr>
              <a:t>R.420</a:t>
            </a:r>
          </a:p>
          <a:p>
            <a:pPr marL="384175" algn="just">
              <a:lnSpc>
                <a:spcPct val="100000"/>
              </a:lnSpc>
              <a:spcBef>
                <a:spcPts val="56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R.421 "Hết </a:t>
            </a:r>
            <a:r>
              <a:rPr sz="1200" b="1" i="1" spc="-5" dirty="0">
                <a:latin typeface="Times New Roman"/>
                <a:cs typeface="Times New Roman"/>
              </a:rPr>
              <a:t>khu </a:t>
            </a:r>
            <a:r>
              <a:rPr sz="1200" b="1" i="1" dirty="0">
                <a:latin typeface="Times New Roman"/>
                <a:cs typeface="Times New Roman"/>
              </a:rPr>
              <a:t>đông dân</a:t>
            </a:r>
            <a:r>
              <a:rPr sz="1200" b="1" i="1" spc="-5" dirty="0">
                <a:latin typeface="Times New Roman"/>
                <a:cs typeface="Times New Roman"/>
              </a:rPr>
              <a:t> cư"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371475" algn="just">
              <a:lnSpc>
                <a:spcPts val="1380"/>
              </a:lnSpc>
              <a:spcBef>
                <a:spcPts val="615"/>
              </a:spcBef>
            </a:pPr>
            <a:r>
              <a:rPr sz="1200" spc="-5" dirty="0">
                <a:latin typeface="Times New Roman"/>
                <a:cs typeface="Times New Roman"/>
              </a:rPr>
              <a:t>Biẻn </a:t>
            </a:r>
            <a:r>
              <a:rPr sz="1200" dirty="0">
                <a:latin typeface="Times New Roman"/>
                <a:cs typeface="Times New Roman"/>
              </a:rPr>
              <a:t>báo hiệu hết </a:t>
            </a:r>
            <a:r>
              <a:rPr sz="1200" spc="-5" dirty="0" err="1">
                <a:latin typeface="Times New Roman"/>
                <a:cs typeface="Times New Roman"/>
              </a:rPr>
              <a:t>đoạn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qua phạm vi khu đông </a:t>
            </a:r>
            <a:r>
              <a:rPr sz="1200" dirty="0" err="1">
                <a:latin typeface="Times New Roman"/>
                <a:cs typeface="Times New Roman"/>
              </a:rPr>
              <a:t>dân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14" dirty="0" smtClean="0">
                <a:latin typeface="Times New Roman"/>
                <a:cs typeface="Times New Roman"/>
              </a:rPr>
              <a:t>c</a:t>
            </a:r>
            <a:r>
              <a:rPr lang="vi-VN" sz="1200" spc="-114" dirty="0" smtClean="0">
                <a:latin typeface="Times New Roman"/>
                <a:cs typeface="Times New Roman"/>
              </a:rPr>
              <a:t>ư</a:t>
            </a:r>
            <a:r>
              <a:rPr sz="1200" spc="-114" dirty="0" smtClean="0">
                <a:latin typeface="Times New Roman"/>
                <a:cs typeface="Times New Roman"/>
              </a:rPr>
              <a:t>. </a:t>
            </a:r>
            <a:r>
              <a:rPr sz="1200" spc="-5" dirty="0">
                <a:latin typeface="Times New Roman"/>
                <a:cs typeface="Times New Roman"/>
              </a:rPr>
              <a:t>Biển có </a:t>
            </a:r>
            <a:r>
              <a:rPr sz="1200" dirty="0" err="1">
                <a:latin typeface="Times New Roman"/>
                <a:cs typeface="Times New Roman"/>
              </a:rPr>
              <a:t>tác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dụng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báo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cho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>
                <a:latin typeface="Times New Roman"/>
                <a:cs typeface="Times New Roman"/>
              </a:rPr>
              <a:t>thông biết </a:t>
            </a:r>
            <a:r>
              <a:rPr sz="1200" spc="-5" dirty="0">
                <a:latin typeface="Times New Roman"/>
                <a:cs typeface="Times New Roman"/>
              </a:rPr>
              <a:t>phạm </a:t>
            </a:r>
            <a:r>
              <a:rPr sz="1200" dirty="0">
                <a:latin typeface="Times New Roman"/>
                <a:cs typeface="Times New Roman"/>
              </a:rPr>
              <a:t>vi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tuân theo những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dirty="0" err="1">
                <a:latin typeface="Times New Roman"/>
                <a:cs typeface="Times New Roman"/>
              </a:rPr>
              <a:t>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được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áp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dụng ở khu đông </a:t>
            </a:r>
            <a:r>
              <a:rPr sz="1200" dirty="0" err="1">
                <a:latin typeface="Times New Roman"/>
                <a:cs typeface="Times New Roman"/>
              </a:rPr>
              <a:t>dân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85" dirty="0" smtClean="0">
                <a:latin typeface="Times New Roman"/>
                <a:cs typeface="Times New Roman"/>
              </a:rPr>
              <a:t>c</a:t>
            </a:r>
            <a:r>
              <a:rPr lang="vi-VN" sz="1200" spc="-185" dirty="0" smtClean="0">
                <a:latin typeface="Times New Roman"/>
                <a:cs typeface="Times New Roman"/>
              </a:rPr>
              <a:t>ư</a:t>
            </a:r>
            <a:r>
              <a:rPr sz="1200" spc="-185" dirty="0" smtClean="0">
                <a:latin typeface="Times New Roman"/>
                <a:cs typeface="Times New Roman"/>
              </a:rPr>
              <a:t> </a:t>
            </a:r>
            <a:r>
              <a:rPr lang="en-US" sz="1200" spc="-185" dirty="0" smtClean="0">
                <a:latin typeface="Times New Roman"/>
                <a:cs typeface="Times New Roman"/>
              </a:rPr>
              <a:t>  </a:t>
            </a:r>
            <a:r>
              <a:rPr sz="1200" dirty="0" err="1" smtClean="0">
                <a:latin typeface="Times New Roman"/>
                <a:cs typeface="Times New Roman"/>
              </a:rPr>
              <a:t>đã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hết hiệu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lực.</a:t>
            </a:r>
          </a:p>
        </p:txBody>
      </p:sp>
      <p:sp>
        <p:nvSpPr>
          <p:cNvPr id="4" name="object 4"/>
          <p:cNvSpPr/>
          <p:nvPr/>
        </p:nvSpPr>
        <p:spPr>
          <a:xfrm>
            <a:off x="2669539" y="900683"/>
            <a:ext cx="3228975" cy="17999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93389" y="5436107"/>
            <a:ext cx="2590800" cy="209537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89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2973449"/>
            <a:ext cx="5607685" cy="2516715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457200" algn="ctr">
              <a:lnSpc>
                <a:spcPct val="100000"/>
              </a:lnSpc>
              <a:spcBef>
                <a:spcPts val="665"/>
              </a:spcBef>
            </a:pPr>
            <a:r>
              <a:rPr sz="1200" dirty="0">
                <a:latin typeface="Times New Roman"/>
                <a:cs typeface="Times New Roman"/>
              </a:rPr>
              <a:t>R.421</a:t>
            </a:r>
          </a:p>
          <a:p>
            <a:pPr marL="471170" indent="-88900" algn="just">
              <a:lnSpc>
                <a:spcPct val="100000"/>
              </a:lnSpc>
              <a:spcBef>
                <a:spcPts val="560"/>
              </a:spcBef>
              <a:buChar char="-"/>
              <a:tabLst>
                <a:tab pos="471805" algn="l"/>
              </a:tabLst>
            </a:pP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R.E,9a; </a:t>
            </a:r>
            <a:r>
              <a:rPr sz="1200" b="1" i="1" spc="-5" dirty="0">
                <a:latin typeface="Times New Roman"/>
                <a:cs typeface="Times New Roman"/>
              </a:rPr>
              <a:t>R.E,9b; R.E,9c; </a:t>
            </a:r>
            <a:r>
              <a:rPr sz="1200" b="1" i="1" dirty="0">
                <a:latin typeface="Times New Roman"/>
                <a:cs typeface="Times New Roman"/>
              </a:rPr>
              <a:t>R.E,9d “ hiệu </a:t>
            </a:r>
            <a:r>
              <a:rPr sz="1200" b="1" i="1" spc="-5" dirty="0">
                <a:latin typeface="Times New Roman"/>
                <a:cs typeface="Times New Roman"/>
              </a:rPr>
              <a:t>lệnh có </a:t>
            </a:r>
            <a:r>
              <a:rPr sz="1200" b="1" i="1" dirty="0">
                <a:latin typeface="Times New Roman"/>
                <a:cs typeface="Times New Roman"/>
              </a:rPr>
              <a:t>tác dụng trong </a:t>
            </a:r>
            <a:r>
              <a:rPr sz="1200" b="1" i="1" spc="-5" dirty="0">
                <a:latin typeface="Times New Roman"/>
                <a:cs typeface="Times New Roman"/>
              </a:rPr>
              <a:t>khu</a:t>
            </a:r>
            <a:r>
              <a:rPr sz="1200" b="1" i="1" spc="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vực”</a:t>
            </a:r>
            <a:endParaRPr sz="1200" dirty="0">
              <a:latin typeface="Times New Roman"/>
              <a:cs typeface="Times New Roman"/>
            </a:endParaRPr>
          </a:p>
          <a:p>
            <a:pPr marL="12700" marR="10160" indent="370205" algn="just">
              <a:lnSpc>
                <a:spcPts val="1380"/>
              </a:lnSpc>
              <a:spcBef>
                <a:spcPts val="615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>
                <a:latin typeface="Times New Roman"/>
                <a:cs typeface="Times New Roman"/>
              </a:rPr>
              <a:t>báo </a:t>
            </a:r>
            <a:r>
              <a:rPr sz="1200" spc="-5" dirty="0">
                <a:latin typeface="Times New Roman"/>
                <a:cs typeface="Times New Roman"/>
              </a:rPr>
              <a:t>cấm, </a:t>
            </a:r>
            <a:r>
              <a:rPr sz="1200" dirty="0">
                <a:latin typeface="Times New Roman"/>
                <a:cs typeface="Times New Roman"/>
              </a:rPr>
              <a:t>hạn </a:t>
            </a:r>
            <a:r>
              <a:rPr sz="1200" spc="-5" dirty="0">
                <a:latin typeface="Times New Roman"/>
                <a:cs typeface="Times New Roman"/>
              </a:rPr>
              <a:t>chế </a:t>
            </a:r>
            <a:r>
              <a:rPr sz="1200" spc="5" dirty="0">
                <a:latin typeface="Times New Roman"/>
                <a:cs typeface="Times New Roman"/>
              </a:rPr>
              <a:t>hay </a:t>
            </a:r>
            <a:r>
              <a:rPr sz="1200" spc="-5" dirty="0">
                <a:latin typeface="Times New Roman"/>
                <a:cs typeface="Times New Roman"/>
              </a:rPr>
              <a:t>chỉ dẫn có </a:t>
            </a:r>
            <a:r>
              <a:rPr sz="1200" dirty="0">
                <a:latin typeface="Times New Roman"/>
                <a:cs typeface="Times New Roman"/>
              </a:rPr>
              <a:t>hiệu lực cho tất cả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-5" dirty="0" err="1">
                <a:latin typeface="Times New Roman"/>
                <a:cs typeface="Times New Roman"/>
              </a:rPr>
              <a:t>tuyến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trong </a:t>
            </a:r>
            <a:r>
              <a:rPr sz="1200" spc="-65" dirty="0">
                <a:latin typeface="Times New Roman"/>
                <a:cs typeface="Times New Roman"/>
              </a:rPr>
              <a:t>một  </a:t>
            </a:r>
            <a:r>
              <a:rPr sz="1200" dirty="0">
                <a:latin typeface="Times New Roman"/>
                <a:cs typeface="Times New Roman"/>
              </a:rPr>
              <a:t>khu vực </a:t>
            </a:r>
            <a:r>
              <a:rPr sz="1200" spc="-5" dirty="0">
                <a:latin typeface="Times New Roman"/>
                <a:cs typeface="Times New Roman"/>
              </a:rPr>
              <a:t>(hiệu </a:t>
            </a:r>
            <a:r>
              <a:rPr sz="1200" dirty="0">
                <a:latin typeface="Times New Roman"/>
                <a:cs typeface="Times New Roman"/>
              </a:rPr>
              <a:t>lực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cả khu </a:t>
            </a:r>
            <a:r>
              <a:rPr sz="1200" spc="-5" dirty="0">
                <a:latin typeface="Times New Roman"/>
                <a:cs typeface="Times New Roman"/>
              </a:rPr>
              <a:t>vực). </a:t>
            </a:r>
            <a:r>
              <a:rPr sz="1200" dirty="0">
                <a:latin typeface="Times New Roman"/>
                <a:cs typeface="Times New Roman"/>
              </a:rPr>
              <a:t>Từ </a:t>
            </a:r>
            <a:r>
              <a:rPr sz="1200" spc="-5" dirty="0">
                <a:latin typeface="Times New Roman"/>
                <a:cs typeface="Times New Roman"/>
              </a:rPr>
              <a:t>ZONE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biểu thị ở phía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và chi </a:t>
            </a:r>
            <a:r>
              <a:rPr sz="1200" spc="-5" dirty="0">
                <a:latin typeface="Times New Roman"/>
                <a:cs typeface="Times New Roman"/>
              </a:rPr>
              <a:t>tiết cấm, </a:t>
            </a:r>
            <a:r>
              <a:rPr sz="1200" spc="-70" dirty="0">
                <a:latin typeface="Times New Roman"/>
                <a:cs typeface="Times New Roman"/>
              </a:rPr>
              <a:t>hạn  </a:t>
            </a:r>
            <a:r>
              <a:rPr sz="1200" spc="-5" dirty="0">
                <a:latin typeface="Times New Roman"/>
                <a:cs typeface="Times New Roman"/>
              </a:rPr>
              <a:t>chế </a:t>
            </a:r>
            <a:r>
              <a:rPr sz="1200" spc="5" dirty="0">
                <a:latin typeface="Times New Roman"/>
                <a:cs typeface="Times New Roman"/>
              </a:rPr>
              <a:t>hay </a:t>
            </a:r>
            <a:r>
              <a:rPr sz="1200" spc="-5" dirty="0">
                <a:latin typeface="Times New Roman"/>
                <a:cs typeface="Times New Roman"/>
              </a:rPr>
              <a:t>chỉ </a:t>
            </a:r>
            <a:r>
              <a:rPr sz="1200" dirty="0" err="1">
                <a:latin typeface="Times New Roman"/>
                <a:cs typeface="Times New Roman"/>
              </a:rPr>
              <a:t>dẫn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đ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ợc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biểu thị ở </a:t>
            </a:r>
            <a:r>
              <a:rPr sz="1200" spc="-5" dirty="0" err="1">
                <a:latin typeface="Times New Roman"/>
                <a:cs typeface="Times New Roman"/>
              </a:rPr>
              <a:t>bên</a:t>
            </a:r>
            <a:r>
              <a:rPr sz="1200" spc="-15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d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ới</a:t>
            </a:r>
            <a:r>
              <a:rPr sz="1200" spc="-65" dirty="0">
                <a:latin typeface="Times New Roman"/>
                <a:cs typeface="Times New Roman"/>
              </a:rPr>
              <a:t>:</a:t>
            </a:r>
            <a:endParaRPr sz="1200" dirty="0">
              <a:latin typeface="Times New Roman"/>
              <a:cs typeface="Times New Roman"/>
            </a:endParaRPr>
          </a:p>
          <a:p>
            <a:pPr marL="471170" indent="-88900">
              <a:lnSpc>
                <a:spcPct val="100000"/>
              </a:lnSpc>
              <a:spcBef>
                <a:spcPts val="505"/>
              </a:spcBef>
              <a:buChar char="-"/>
              <a:tabLst>
                <a:tab pos="471805" algn="l"/>
              </a:tabLst>
            </a:pPr>
            <a:r>
              <a:rPr sz="1200" b="1" i="1" dirty="0">
                <a:latin typeface="Times New Roman"/>
                <a:cs typeface="Times New Roman"/>
              </a:rPr>
              <a:t>Biển R.E,9a </a:t>
            </a:r>
            <a:r>
              <a:rPr sz="1200" b="1" i="1" spc="-5" dirty="0">
                <a:latin typeface="Times New Roman"/>
                <a:cs typeface="Times New Roman"/>
              </a:rPr>
              <a:t>“Cấm </a:t>
            </a:r>
            <a:r>
              <a:rPr sz="1200" b="1" i="1" dirty="0">
                <a:latin typeface="Times New Roman"/>
                <a:cs typeface="Times New Roman"/>
              </a:rPr>
              <a:t>đỗ xe trong khu </a:t>
            </a:r>
            <a:r>
              <a:rPr sz="1200" b="1" i="1" spc="-5" dirty="0">
                <a:latin typeface="Times New Roman"/>
                <a:cs typeface="Times New Roman"/>
              </a:rPr>
              <a:t>vực”: </a:t>
            </a:r>
            <a:r>
              <a:rPr sz="1200" spc="-5" dirty="0">
                <a:latin typeface="Times New Roman"/>
                <a:cs typeface="Times New Roman"/>
              </a:rPr>
              <a:t>Để </a:t>
            </a:r>
            <a:r>
              <a:rPr sz="1200" dirty="0">
                <a:latin typeface="Times New Roman"/>
                <a:cs typeface="Times New Roman"/>
              </a:rPr>
              <a:t>cấm đỗ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trong khu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vực;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370205">
              <a:lnSpc>
                <a:spcPts val="1380"/>
              </a:lnSpc>
              <a:spcBef>
                <a:spcPts val="635"/>
              </a:spcBef>
            </a:pPr>
            <a:r>
              <a:rPr sz="1200" dirty="0">
                <a:latin typeface="Times New Roman"/>
                <a:cs typeface="Times New Roman"/>
              </a:rPr>
              <a:t>- </a:t>
            </a:r>
            <a:r>
              <a:rPr sz="1200" b="1" i="1" dirty="0">
                <a:latin typeface="Times New Roman"/>
                <a:cs typeface="Times New Roman"/>
              </a:rPr>
              <a:t>Biển R.E,9b 9b </a:t>
            </a:r>
            <a:r>
              <a:rPr sz="1200" b="1" i="1" spc="-5" dirty="0">
                <a:latin typeface="Times New Roman"/>
                <a:cs typeface="Times New Roman"/>
              </a:rPr>
              <a:t>“Cấm </a:t>
            </a:r>
            <a:r>
              <a:rPr sz="1200" b="1" i="1" dirty="0">
                <a:latin typeface="Times New Roman"/>
                <a:cs typeface="Times New Roman"/>
              </a:rPr>
              <a:t>đỗ xe theo giờ trong khu </a:t>
            </a:r>
            <a:r>
              <a:rPr sz="1200" b="1" i="1" spc="-5" dirty="0">
                <a:latin typeface="Times New Roman"/>
                <a:cs typeface="Times New Roman"/>
              </a:rPr>
              <a:t>vực”: </a:t>
            </a:r>
            <a:r>
              <a:rPr sz="1200" dirty="0">
                <a:latin typeface="Times New Roman"/>
                <a:cs typeface="Times New Roman"/>
              </a:rPr>
              <a:t>Để cấm đỗ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" dirty="0">
                <a:latin typeface="Times New Roman"/>
                <a:cs typeface="Times New Roman"/>
              </a:rPr>
              <a:t>giờ </a:t>
            </a:r>
            <a:r>
              <a:rPr sz="1200" dirty="0">
                <a:latin typeface="Times New Roman"/>
                <a:cs typeface="Times New Roman"/>
              </a:rPr>
              <a:t>trong  khu</a:t>
            </a:r>
            <a:r>
              <a:rPr sz="1200" spc="-5" dirty="0">
                <a:latin typeface="Times New Roman"/>
                <a:cs typeface="Times New Roman"/>
              </a:rPr>
              <a:t> vực;</a:t>
            </a:r>
            <a:endParaRPr sz="1200" dirty="0">
              <a:latin typeface="Times New Roman"/>
              <a:cs typeface="Times New Roman"/>
            </a:endParaRPr>
          </a:p>
          <a:p>
            <a:pPr marL="471170" indent="-88900">
              <a:lnSpc>
                <a:spcPct val="100000"/>
              </a:lnSpc>
              <a:spcBef>
                <a:spcPts val="505"/>
              </a:spcBef>
              <a:buChar char="-"/>
              <a:tabLst>
                <a:tab pos="471805" algn="l"/>
              </a:tabLst>
            </a:pPr>
            <a:r>
              <a:rPr sz="1200" b="1" i="1" dirty="0">
                <a:latin typeface="Times New Roman"/>
                <a:cs typeface="Times New Roman"/>
              </a:rPr>
              <a:t>Biển R.E,9c “Khu </a:t>
            </a:r>
            <a:r>
              <a:rPr sz="1200" b="1" i="1" spc="-5" dirty="0">
                <a:latin typeface="Times New Roman"/>
                <a:cs typeface="Times New Roman"/>
              </a:rPr>
              <a:t>vực </a:t>
            </a:r>
            <a:r>
              <a:rPr sz="1200" b="1" i="1" dirty="0">
                <a:latin typeface="Times New Roman"/>
                <a:cs typeface="Times New Roman"/>
              </a:rPr>
              <a:t>đỗ </a:t>
            </a:r>
            <a:r>
              <a:rPr sz="1200" b="1" i="1" spc="-5" dirty="0">
                <a:latin typeface="Times New Roman"/>
                <a:cs typeface="Times New Roman"/>
              </a:rPr>
              <a:t>xe”: </a:t>
            </a:r>
            <a:r>
              <a:rPr sz="1200" spc="-5" dirty="0">
                <a:latin typeface="Times New Roman"/>
                <a:cs typeface="Times New Roman"/>
              </a:rPr>
              <a:t>Để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khu vực đỗ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xe;</a:t>
            </a:r>
          </a:p>
          <a:p>
            <a:pPr marL="12700" marR="7620" indent="370205">
              <a:lnSpc>
                <a:spcPts val="1380"/>
              </a:lnSpc>
              <a:spcBef>
                <a:spcPts val="635"/>
              </a:spcBef>
              <a:buChar char="-"/>
              <a:tabLst>
                <a:tab pos="479425" algn="l"/>
              </a:tabLst>
            </a:pPr>
            <a:r>
              <a:rPr sz="1200" b="1" i="1" dirty="0">
                <a:latin typeface="Times New Roman"/>
                <a:cs typeface="Times New Roman"/>
              </a:rPr>
              <a:t>Biển R.E,9d </a:t>
            </a:r>
            <a:r>
              <a:rPr sz="1200" b="1" i="1" spc="-5" dirty="0">
                <a:latin typeface="Times New Roman"/>
                <a:cs typeface="Times New Roman"/>
              </a:rPr>
              <a:t>“Hạn chế </a:t>
            </a:r>
            <a:r>
              <a:rPr sz="1200" b="1" i="1" dirty="0">
                <a:latin typeface="Times New Roman"/>
                <a:cs typeface="Times New Roman"/>
              </a:rPr>
              <a:t>tốc độ tối đa </a:t>
            </a:r>
            <a:r>
              <a:rPr sz="1200" b="1" i="1" spc="-5" dirty="0">
                <a:latin typeface="Times New Roman"/>
                <a:cs typeface="Times New Roman"/>
              </a:rPr>
              <a:t>trong khu vực”: </a:t>
            </a:r>
            <a:r>
              <a:rPr sz="1200" spc="-5" dirty="0">
                <a:latin typeface="Times New Roman"/>
                <a:cs typeface="Times New Roman"/>
              </a:rPr>
              <a:t>Để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spc="-5" dirty="0">
                <a:latin typeface="Times New Roman"/>
                <a:cs typeface="Times New Roman"/>
              </a:rPr>
              <a:t>hạn </a:t>
            </a:r>
            <a:r>
              <a:rPr sz="1200" dirty="0">
                <a:latin typeface="Times New Roman"/>
                <a:cs typeface="Times New Roman"/>
              </a:rPr>
              <a:t>chế tốc độ  tối đa trong khu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vực.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47952" y="7597901"/>
            <a:ext cx="5608320" cy="205740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40"/>
              </a:spcBef>
              <a:tabLst>
                <a:tab pos="1049655" algn="l"/>
                <a:tab pos="2299335" algn="l"/>
                <a:tab pos="3455035" algn="l"/>
              </a:tabLst>
            </a:pPr>
            <a:r>
              <a:rPr sz="1200" b="1" dirty="0">
                <a:latin typeface="Times New Roman"/>
                <a:cs typeface="Times New Roman"/>
              </a:rPr>
              <a:t>R.E,9a	</a:t>
            </a:r>
            <a:r>
              <a:rPr sz="1200" b="1" spc="-5" dirty="0">
                <a:latin typeface="Times New Roman"/>
                <a:cs typeface="Times New Roman"/>
              </a:rPr>
              <a:t>R.E,9b	</a:t>
            </a:r>
            <a:r>
              <a:rPr sz="1200" b="1" dirty="0">
                <a:latin typeface="Times New Roman"/>
                <a:cs typeface="Times New Roman"/>
              </a:rPr>
              <a:t>R.E,9c	</a:t>
            </a:r>
            <a:r>
              <a:rPr sz="1200" b="1" spc="-5" dirty="0">
                <a:latin typeface="Times New Roman"/>
                <a:cs typeface="Times New Roman"/>
              </a:rPr>
              <a:t>R.E,9d</a:t>
            </a:r>
            <a:endParaRPr sz="120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54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R.E,10a; </a:t>
            </a:r>
            <a:r>
              <a:rPr sz="1200" b="1" i="1" spc="-5" dirty="0">
                <a:latin typeface="Times New Roman"/>
                <a:cs typeface="Times New Roman"/>
              </a:rPr>
              <a:t>R.E,10b; R.E,10c; </a:t>
            </a:r>
            <a:r>
              <a:rPr sz="1200" b="1" i="1" dirty="0">
                <a:latin typeface="Times New Roman"/>
                <a:cs typeface="Times New Roman"/>
              </a:rPr>
              <a:t>R.E,10d </a:t>
            </a:r>
            <a:r>
              <a:rPr sz="1200" b="1" i="1" spc="-5" dirty="0">
                <a:latin typeface="Times New Roman"/>
                <a:cs typeface="Times New Roman"/>
              </a:rPr>
              <a:t>“hết </a:t>
            </a:r>
            <a:r>
              <a:rPr sz="1200" b="1" i="1" dirty="0">
                <a:latin typeface="Times New Roman"/>
                <a:cs typeface="Times New Roman"/>
              </a:rPr>
              <a:t>hiệu </a:t>
            </a:r>
            <a:r>
              <a:rPr sz="1200" b="1" i="1" spc="-5" dirty="0">
                <a:latin typeface="Times New Roman"/>
                <a:cs typeface="Times New Roman"/>
              </a:rPr>
              <a:t>lực </a:t>
            </a:r>
            <a:r>
              <a:rPr sz="1200" b="1" i="1" dirty="0">
                <a:latin typeface="Times New Roman"/>
                <a:cs typeface="Times New Roman"/>
              </a:rPr>
              <a:t>khu</a:t>
            </a:r>
            <a:r>
              <a:rPr sz="1200" b="1" i="1" spc="1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vực”</a:t>
            </a:r>
            <a:endParaRPr sz="1200">
              <a:latin typeface="Times New Roman"/>
              <a:cs typeface="Times New Roman"/>
            </a:endParaRPr>
          </a:p>
          <a:p>
            <a:pPr marL="12700" marR="11430" indent="370205">
              <a:lnSpc>
                <a:spcPts val="138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Biển chỉ dẫn </a:t>
            </a:r>
            <a:r>
              <a:rPr sz="1200" dirty="0">
                <a:latin typeface="Times New Roman"/>
                <a:cs typeface="Times New Roman"/>
              </a:rPr>
              <a:t>ra khỏi khu vực </a:t>
            </a:r>
            <a:r>
              <a:rPr sz="1200" spc="-5" dirty="0">
                <a:latin typeface="Times New Roman"/>
                <a:cs typeface="Times New Roman"/>
              </a:rPr>
              <a:t>có báo cấm, hạn chế </a:t>
            </a:r>
            <a:r>
              <a:rPr sz="1200" dirty="0">
                <a:latin typeface="Times New Roman"/>
                <a:cs typeface="Times New Roman"/>
              </a:rPr>
              <a:t>hay </a:t>
            </a:r>
            <a:r>
              <a:rPr sz="1200" spc="-5" dirty="0">
                <a:latin typeface="Times New Roman"/>
                <a:cs typeface="Times New Roman"/>
              </a:rPr>
              <a:t>chỉ dẫn có </a:t>
            </a:r>
            <a:r>
              <a:rPr sz="1200" dirty="0">
                <a:latin typeface="Times New Roman"/>
                <a:cs typeface="Times New Roman"/>
              </a:rPr>
              <a:t>hiệu lực trong một  khu</a:t>
            </a:r>
            <a:r>
              <a:rPr sz="1200" spc="-5" dirty="0">
                <a:latin typeface="Times New Roman"/>
                <a:cs typeface="Times New Roman"/>
              </a:rPr>
              <a:t> vực.</a:t>
            </a:r>
            <a:endParaRPr sz="1200">
              <a:latin typeface="Times New Roman"/>
              <a:cs typeface="Times New Roman"/>
            </a:endParaRPr>
          </a:p>
          <a:p>
            <a:pPr marL="12700" marR="5080" indent="370205">
              <a:lnSpc>
                <a:spcPts val="1380"/>
              </a:lnSpc>
              <a:spcBef>
                <a:spcPts val="600"/>
              </a:spcBef>
              <a:buChar char="-"/>
              <a:tabLst>
                <a:tab pos="482600" algn="l"/>
              </a:tabLst>
            </a:pPr>
            <a:r>
              <a:rPr sz="1200" b="1" i="1" dirty="0">
                <a:latin typeface="Times New Roman"/>
                <a:cs typeface="Times New Roman"/>
              </a:rPr>
              <a:t>Biển R.E,10a “Hết </a:t>
            </a:r>
            <a:r>
              <a:rPr sz="1200" b="1" i="1" spc="-5" dirty="0">
                <a:latin typeface="Times New Roman"/>
                <a:cs typeface="Times New Roman"/>
              </a:rPr>
              <a:t>cấm </a:t>
            </a:r>
            <a:r>
              <a:rPr sz="1200" b="1" i="1" dirty="0">
                <a:latin typeface="Times New Roman"/>
                <a:cs typeface="Times New Roman"/>
              </a:rPr>
              <a:t>đỗ xe trong khu </a:t>
            </a:r>
            <a:r>
              <a:rPr sz="1200" b="1" i="1" spc="-5" dirty="0">
                <a:latin typeface="Times New Roman"/>
                <a:cs typeface="Times New Roman"/>
              </a:rPr>
              <a:t>vực”: </a:t>
            </a:r>
            <a:r>
              <a:rPr sz="1200" spc="-5" dirty="0">
                <a:latin typeface="Times New Roman"/>
                <a:cs typeface="Times New Roman"/>
              </a:rPr>
              <a:t>Để </a:t>
            </a:r>
            <a:r>
              <a:rPr sz="1200" dirty="0">
                <a:latin typeface="Times New Roman"/>
                <a:cs typeface="Times New Roman"/>
              </a:rPr>
              <a:t>báo hiệu hết cấm </a:t>
            </a:r>
            <a:r>
              <a:rPr sz="1200" spc="5" dirty="0">
                <a:latin typeface="Times New Roman"/>
                <a:cs typeface="Times New Roman"/>
              </a:rPr>
              <a:t>đỗ xe </a:t>
            </a:r>
            <a:r>
              <a:rPr sz="1200" dirty="0">
                <a:latin typeface="Times New Roman"/>
                <a:cs typeface="Times New Roman"/>
              </a:rPr>
              <a:t>trong  khu</a:t>
            </a:r>
            <a:r>
              <a:rPr sz="1200" spc="-5" dirty="0">
                <a:latin typeface="Times New Roman"/>
                <a:cs typeface="Times New Roman"/>
              </a:rPr>
              <a:t> vực;</a:t>
            </a:r>
            <a:endParaRPr sz="1200">
              <a:latin typeface="Times New Roman"/>
              <a:cs typeface="Times New Roman"/>
            </a:endParaRPr>
          </a:p>
          <a:p>
            <a:pPr marL="12700" marR="7620" indent="370205">
              <a:lnSpc>
                <a:spcPts val="1380"/>
              </a:lnSpc>
              <a:spcBef>
                <a:spcPts val="605"/>
              </a:spcBef>
              <a:buChar char="-"/>
              <a:tabLst>
                <a:tab pos="482600" algn="l"/>
              </a:tabLst>
            </a:pPr>
            <a:r>
              <a:rPr sz="1200" b="1" i="1" dirty="0">
                <a:latin typeface="Times New Roman"/>
                <a:cs typeface="Times New Roman"/>
              </a:rPr>
              <a:t>Biển R.E,10b “Hết </a:t>
            </a:r>
            <a:r>
              <a:rPr sz="1200" b="1" i="1" spc="-5" dirty="0">
                <a:latin typeface="Times New Roman"/>
                <a:cs typeface="Times New Roman"/>
              </a:rPr>
              <a:t>cấm </a:t>
            </a:r>
            <a:r>
              <a:rPr sz="1200" b="1" i="1" dirty="0">
                <a:latin typeface="Times New Roman"/>
                <a:cs typeface="Times New Roman"/>
              </a:rPr>
              <a:t>đỗ xe theo </a:t>
            </a:r>
            <a:r>
              <a:rPr sz="1200" b="1" i="1" spc="-5" dirty="0">
                <a:latin typeface="Times New Roman"/>
                <a:cs typeface="Times New Roman"/>
              </a:rPr>
              <a:t>giờ </a:t>
            </a:r>
            <a:r>
              <a:rPr sz="1200" b="1" i="1" dirty="0">
                <a:latin typeface="Times New Roman"/>
                <a:cs typeface="Times New Roman"/>
              </a:rPr>
              <a:t>trong khu </a:t>
            </a:r>
            <a:r>
              <a:rPr sz="1200" b="1" i="1" spc="-5" dirty="0">
                <a:latin typeface="Times New Roman"/>
                <a:cs typeface="Times New Roman"/>
              </a:rPr>
              <a:t>vực”: </a:t>
            </a:r>
            <a:r>
              <a:rPr sz="1200" spc="-5" dirty="0">
                <a:latin typeface="Times New Roman"/>
                <a:cs typeface="Times New Roman"/>
              </a:rPr>
              <a:t>Để 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hết cấm </a:t>
            </a:r>
            <a:r>
              <a:rPr sz="1200" dirty="0">
                <a:latin typeface="Times New Roman"/>
                <a:cs typeface="Times New Roman"/>
              </a:rPr>
              <a:t>đỗ 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" dirty="0">
                <a:latin typeface="Times New Roman"/>
                <a:cs typeface="Times New Roman"/>
              </a:rPr>
              <a:t>giờ </a:t>
            </a:r>
            <a:r>
              <a:rPr sz="1200" dirty="0">
                <a:latin typeface="Times New Roman"/>
                <a:cs typeface="Times New Roman"/>
              </a:rPr>
              <a:t>trong khu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vực;</a:t>
            </a:r>
            <a:endParaRPr sz="1200">
              <a:latin typeface="Times New Roman"/>
              <a:cs typeface="Times New Roman"/>
            </a:endParaRPr>
          </a:p>
          <a:p>
            <a:pPr marL="471170" indent="-88900">
              <a:lnSpc>
                <a:spcPct val="100000"/>
              </a:lnSpc>
              <a:spcBef>
                <a:spcPts val="500"/>
              </a:spcBef>
              <a:buChar char="-"/>
              <a:tabLst>
                <a:tab pos="471805" algn="l"/>
              </a:tabLst>
            </a:pPr>
            <a:r>
              <a:rPr sz="1200" b="1" i="1" dirty="0">
                <a:latin typeface="Times New Roman"/>
                <a:cs typeface="Times New Roman"/>
              </a:rPr>
              <a:t>Biển R.E,10c “Hết khu </a:t>
            </a:r>
            <a:r>
              <a:rPr sz="1200" b="1" i="1" spc="-5" dirty="0">
                <a:latin typeface="Times New Roman"/>
                <a:cs typeface="Times New Roman"/>
              </a:rPr>
              <a:t>vực </a:t>
            </a:r>
            <a:r>
              <a:rPr sz="1200" b="1" i="1" dirty="0">
                <a:latin typeface="Times New Roman"/>
                <a:cs typeface="Times New Roman"/>
              </a:rPr>
              <a:t>đỗ </a:t>
            </a:r>
            <a:r>
              <a:rPr sz="1200" b="1" i="1" spc="-5" dirty="0">
                <a:latin typeface="Times New Roman"/>
                <a:cs typeface="Times New Roman"/>
              </a:rPr>
              <a:t>xe”: </a:t>
            </a:r>
            <a:r>
              <a:rPr sz="1200" spc="-5" dirty="0">
                <a:latin typeface="Times New Roman"/>
                <a:cs typeface="Times New Roman"/>
              </a:rPr>
              <a:t>Để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spc="-5" dirty="0">
                <a:latin typeface="Times New Roman"/>
                <a:cs typeface="Times New Roman"/>
              </a:rPr>
              <a:t>hết </a:t>
            </a:r>
            <a:r>
              <a:rPr sz="1200" dirty="0">
                <a:latin typeface="Times New Roman"/>
                <a:cs typeface="Times New Roman"/>
              </a:rPr>
              <a:t>khu vực đỗ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trong khu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vực;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993389" y="900683"/>
            <a:ext cx="2590800" cy="20952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450339" y="5785103"/>
            <a:ext cx="1219199" cy="182841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764789" y="5785103"/>
            <a:ext cx="1228725" cy="182841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098290" y="5785103"/>
            <a:ext cx="1228725" cy="182841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431790" y="5785103"/>
            <a:ext cx="1228725" cy="182841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872997"/>
            <a:ext cx="5605780" cy="38354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370205">
              <a:lnSpc>
                <a:spcPts val="1380"/>
              </a:lnSpc>
              <a:spcBef>
                <a:spcPts val="195"/>
              </a:spcBef>
            </a:pPr>
            <a:r>
              <a:rPr sz="1200" b="1" i="1" dirty="0">
                <a:latin typeface="Times New Roman"/>
                <a:cs typeface="Times New Roman"/>
              </a:rPr>
              <a:t>- Biển R.E,10d “Hết hạn </a:t>
            </a:r>
            <a:r>
              <a:rPr sz="1200" b="1" i="1" spc="-5" dirty="0">
                <a:latin typeface="Times New Roman"/>
                <a:cs typeface="Times New Roman"/>
              </a:rPr>
              <a:t>chế </a:t>
            </a:r>
            <a:r>
              <a:rPr sz="1200" b="1" i="1" dirty="0">
                <a:latin typeface="Times New Roman"/>
                <a:cs typeface="Times New Roman"/>
              </a:rPr>
              <a:t>tốc độ tối đa trong khu vực”: </a:t>
            </a:r>
            <a:r>
              <a:rPr sz="1200" spc="-5" dirty="0">
                <a:latin typeface="Times New Roman"/>
                <a:cs typeface="Times New Roman"/>
              </a:rPr>
              <a:t>Để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spc="-5" dirty="0">
                <a:latin typeface="Times New Roman"/>
                <a:cs typeface="Times New Roman"/>
              </a:rPr>
              <a:t>hết </a:t>
            </a:r>
            <a:r>
              <a:rPr sz="1200" dirty="0">
                <a:latin typeface="Times New Roman"/>
                <a:cs typeface="Times New Roman"/>
              </a:rPr>
              <a:t>hạn </a:t>
            </a:r>
            <a:r>
              <a:rPr sz="1200" spc="-5" dirty="0">
                <a:latin typeface="Times New Roman"/>
                <a:cs typeface="Times New Roman"/>
              </a:rPr>
              <a:t>chế  </a:t>
            </a:r>
            <a:r>
              <a:rPr sz="1200" dirty="0">
                <a:latin typeface="Times New Roman"/>
                <a:cs typeface="Times New Roman"/>
              </a:rPr>
              <a:t>tốc độ tối đa </a:t>
            </a:r>
            <a:r>
              <a:rPr sz="1200" spc="-5" dirty="0">
                <a:latin typeface="Times New Roman"/>
                <a:cs typeface="Times New Roman"/>
              </a:rPr>
              <a:t>trong </a:t>
            </a:r>
            <a:r>
              <a:rPr sz="1200" dirty="0">
                <a:latin typeface="Times New Roman"/>
                <a:cs typeface="Times New Roman"/>
              </a:rPr>
              <a:t>khu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vực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7952" y="2923159"/>
            <a:ext cx="5604510" cy="120967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91770" algn="ctr">
              <a:lnSpc>
                <a:spcPct val="100000"/>
              </a:lnSpc>
              <a:spcBef>
                <a:spcPts val="660"/>
              </a:spcBef>
              <a:tabLst>
                <a:tab pos="1482725" algn="l"/>
                <a:tab pos="2935605" algn="l"/>
                <a:tab pos="4307840" algn="l"/>
              </a:tabLst>
            </a:pPr>
            <a:r>
              <a:rPr sz="1200" dirty="0">
                <a:latin typeface="Times New Roman"/>
                <a:cs typeface="Times New Roman"/>
              </a:rPr>
              <a:t>R.E,10a	R.E,10b	R.E,10c	R.E,10d</a:t>
            </a:r>
          </a:p>
          <a:p>
            <a:pPr marL="382905" marR="167640" indent="46355" algn="ctr">
              <a:lnSpc>
                <a:spcPct val="135800"/>
              </a:lnSpc>
              <a:spcBef>
                <a:spcPts val="5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R.E,11(a,b) theo GMS </a:t>
            </a:r>
            <a:r>
              <a:rPr sz="1200" b="1" i="1" dirty="0">
                <a:latin typeface="Times New Roman"/>
                <a:cs typeface="Times New Roman"/>
              </a:rPr>
              <a:t>“Báo hiệu có </a:t>
            </a:r>
            <a:r>
              <a:rPr sz="1200" b="1" i="1" spc="-5" dirty="0">
                <a:latin typeface="Times New Roman"/>
                <a:cs typeface="Times New Roman"/>
              </a:rPr>
              <a:t>hầm </a:t>
            </a:r>
            <a:r>
              <a:rPr sz="1200" b="1" i="1" dirty="0">
                <a:latin typeface="Times New Roman"/>
                <a:cs typeface="Times New Roman"/>
              </a:rPr>
              <a:t>chui” </a:t>
            </a:r>
            <a:r>
              <a:rPr sz="1200" b="1" i="1" spc="-5" dirty="0">
                <a:latin typeface="Times New Roman"/>
                <a:cs typeface="Times New Roman"/>
              </a:rPr>
              <a:t>và “kết </a:t>
            </a:r>
            <a:r>
              <a:rPr sz="1200" b="1" i="1" dirty="0">
                <a:latin typeface="Times New Roman"/>
                <a:cs typeface="Times New Roman"/>
              </a:rPr>
              <a:t>thúc </a:t>
            </a:r>
            <a:r>
              <a:rPr sz="1200" b="1" i="1" spc="-5" dirty="0">
                <a:latin typeface="Times New Roman"/>
                <a:cs typeface="Times New Roman"/>
              </a:rPr>
              <a:t>hầm chui”  </a:t>
            </a:r>
            <a:r>
              <a:rPr sz="1200" b="1" i="1" dirty="0">
                <a:latin typeface="Times New Roman"/>
                <a:cs typeface="Times New Roman"/>
              </a:rPr>
              <a:t>Biển R.E,11a</a:t>
            </a:r>
            <a:r>
              <a:rPr sz="1200" dirty="0">
                <a:latin typeface="Times New Roman"/>
                <a:cs typeface="Times New Roman"/>
              </a:rPr>
              <a:t>: </a:t>
            </a:r>
            <a:r>
              <a:rPr sz="1200" spc="-5" dirty="0">
                <a:latin typeface="Times New Roman"/>
                <a:cs typeface="Times New Roman"/>
              </a:rPr>
              <a:t>chỉ </a:t>
            </a:r>
            <a:r>
              <a:rPr sz="1200" dirty="0">
                <a:latin typeface="Times New Roman"/>
                <a:cs typeface="Times New Roman"/>
              </a:rPr>
              <a:t>dẫn </a:t>
            </a:r>
            <a:r>
              <a:rPr sz="1200" spc="-5" dirty="0" err="1">
                <a:latin typeface="Times New Roman"/>
                <a:cs typeface="Times New Roman"/>
              </a:rPr>
              <a:t>đoạn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qua </a:t>
            </a:r>
            <a:r>
              <a:rPr sz="1200" spc="-5" dirty="0">
                <a:latin typeface="Times New Roman"/>
                <a:cs typeface="Times New Roman"/>
              </a:rPr>
              <a:t>hầm </a:t>
            </a:r>
            <a:r>
              <a:rPr sz="1200" dirty="0">
                <a:latin typeface="Times New Roman"/>
                <a:cs typeface="Times New Roman"/>
              </a:rPr>
              <a:t>có </a:t>
            </a:r>
            <a:r>
              <a:rPr sz="1200" spc="-5" dirty="0">
                <a:latin typeface="Times New Roman"/>
                <a:cs typeface="Times New Roman"/>
              </a:rPr>
              <a:t>áp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45" dirty="0">
                <a:latin typeface="Times New Roman"/>
                <a:cs typeface="Times New Roman"/>
              </a:rPr>
              <a:t>riêng.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370205">
              <a:lnSpc>
                <a:spcPts val="1380"/>
              </a:lnSpc>
              <a:spcBef>
                <a:spcPts val="635"/>
              </a:spcBef>
            </a:pPr>
            <a:r>
              <a:rPr sz="1200" b="1" i="1" dirty="0">
                <a:latin typeface="Times New Roman"/>
                <a:cs typeface="Times New Roman"/>
              </a:rPr>
              <a:t>Biển R.E,11b</a:t>
            </a:r>
            <a:r>
              <a:rPr sz="1200" dirty="0">
                <a:latin typeface="Times New Roman"/>
                <a:cs typeface="Times New Roman"/>
              </a:rPr>
              <a:t>: </a:t>
            </a:r>
            <a:r>
              <a:rPr sz="1200" spc="-5" dirty="0">
                <a:latin typeface="Times New Roman"/>
                <a:cs typeface="Times New Roman"/>
              </a:rPr>
              <a:t>chỉ dẫn hết </a:t>
            </a:r>
            <a:r>
              <a:rPr sz="1200" spc="-5" dirty="0" err="1">
                <a:latin typeface="Times New Roman"/>
                <a:cs typeface="Times New Roman"/>
              </a:rPr>
              <a:t>đoạn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qua hầm,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45" dirty="0">
                <a:latin typeface="Times New Roman"/>
                <a:cs typeface="Times New Roman"/>
              </a:rPr>
              <a:t>riêng 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-5" dirty="0">
                <a:latin typeface="Times New Roman"/>
                <a:cs typeface="Times New Roman"/>
              </a:rPr>
              <a:t>còn áp dụng.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7952" y="6081140"/>
            <a:ext cx="5607685" cy="37155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  <a:tabLst>
                <a:tab pos="2819400" algn="l"/>
              </a:tabLst>
            </a:pPr>
            <a:r>
              <a:rPr sz="1200" dirty="0">
                <a:latin typeface="Times New Roman"/>
                <a:cs typeface="Times New Roman"/>
              </a:rPr>
              <a:t>R.E,11a	R.E,11b</a:t>
            </a: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050" dirty="0">
              <a:latin typeface="Times New Roman"/>
              <a:cs typeface="Times New Roman"/>
            </a:endParaRPr>
          </a:p>
          <a:p>
            <a:pPr marL="278765" lvl="1" indent="-266700">
              <a:lnSpc>
                <a:spcPct val="100000"/>
              </a:lnSpc>
              <a:buAutoNum type="arabicPeriod" startAt="5"/>
              <a:tabLst>
                <a:tab pos="279400" algn="l"/>
              </a:tabLst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spc="5" dirty="0">
                <a:latin typeface="Times New Roman"/>
                <a:cs typeface="Times New Roman"/>
              </a:rPr>
              <a:t>CHỈ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DẪN</a:t>
            </a:r>
            <a:endParaRPr sz="1200" dirty="0">
              <a:latin typeface="Times New Roman"/>
              <a:cs typeface="Times New Roman"/>
            </a:endParaRPr>
          </a:p>
          <a:p>
            <a:pPr marL="393700" lvl="2" indent="-381000">
              <a:lnSpc>
                <a:spcPct val="100000"/>
              </a:lnSpc>
              <a:spcBef>
                <a:spcPts val="785"/>
              </a:spcBef>
              <a:buAutoNum type="arabicPeriod"/>
              <a:tabLst>
                <a:tab pos="393700" algn="l"/>
              </a:tabLst>
            </a:pPr>
            <a:r>
              <a:rPr sz="1200" b="1" dirty="0">
                <a:latin typeface="Times New Roman"/>
                <a:cs typeface="Times New Roman"/>
              </a:rPr>
              <a:t>Tác dụng và </a:t>
            </a:r>
            <a:r>
              <a:rPr sz="1200" b="1" spc="-5" dirty="0">
                <a:latin typeface="Times New Roman"/>
                <a:cs typeface="Times New Roman"/>
              </a:rPr>
              <a:t>cách </a:t>
            </a:r>
            <a:r>
              <a:rPr sz="1200" b="1" dirty="0">
                <a:latin typeface="Times New Roman"/>
                <a:cs typeface="Times New Roman"/>
              </a:rPr>
              <a:t>nhận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biết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20"/>
              </a:spcBef>
            </a:pPr>
            <a:r>
              <a:rPr sz="1200" spc="-5" dirty="0">
                <a:latin typeface="Times New Roman"/>
                <a:cs typeface="Times New Roman"/>
              </a:rPr>
              <a:t>Nhóm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biển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chỉ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dẫn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gồm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92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kiểu,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mã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(chỉ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dẫn)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5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đánh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số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thứ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tự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từ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biển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số</a:t>
            </a:r>
            <a:endParaRPr sz="1200" dirty="0">
              <a:latin typeface="Times New Roman"/>
              <a:cs typeface="Times New Roman"/>
            </a:endParaRPr>
          </a:p>
          <a:p>
            <a:pPr marL="12700" marR="5080">
              <a:lnSpc>
                <a:spcPct val="110000"/>
              </a:lnSpc>
            </a:pPr>
            <a:r>
              <a:rPr sz="1200" spc="-5" dirty="0">
                <a:latin typeface="Times New Roman"/>
                <a:cs typeface="Times New Roman"/>
              </a:rPr>
              <a:t>I.401 </a:t>
            </a:r>
            <a:r>
              <a:rPr sz="1200" dirty="0">
                <a:latin typeface="Times New Roman"/>
                <a:cs typeface="Times New Roman"/>
              </a:rPr>
              <a:t>đến biển </a:t>
            </a:r>
            <a:r>
              <a:rPr sz="1200" spc="-5" dirty="0">
                <a:latin typeface="Times New Roman"/>
                <a:cs typeface="Times New Roman"/>
              </a:rPr>
              <a:t>số I.449; nhằm </a:t>
            </a:r>
            <a:r>
              <a:rPr sz="1200" dirty="0" err="1">
                <a:latin typeface="Times New Roman"/>
                <a:cs typeface="Times New Roman"/>
              </a:rPr>
              <a:t>báo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tr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những </a:t>
            </a:r>
            <a:r>
              <a:rPr sz="1200" dirty="0" err="1">
                <a:latin typeface="Times New Roman"/>
                <a:cs typeface="Times New Roman"/>
              </a:rPr>
              <a:t>định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cần thiết,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dẫn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giao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thông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thuận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lợi và </a:t>
            </a:r>
            <a:r>
              <a:rPr sz="1200" spc="-5" dirty="0">
                <a:latin typeface="Times New Roman"/>
                <a:cs typeface="Times New Roman"/>
              </a:rPr>
              <a:t>bảo đảm </a:t>
            </a:r>
            <a:r>
              <a:rPr sz="1200" dirty="0">
                <a:latin typeface="Times New Roman"/>
                <a:cs typeface="Times New Roman"/>
              </a:rPr>
              <a:t>an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toàn.</a:t>
            </a:r>
          </a:p>
          <a:p>
            <a:pPr marL="12700" marR="9525" indent="456565">
              <a:lnSpc>
                <a:spcPct val="11000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chỉ dẫn có </a:t>
            </a:r>
            <a:r>
              <a:rPr sz="1200" dirty="0">
                <a:latin typeface="Times New Roman"/>
                <a:cs typeface="Times New Roman"/>
              </a:rPr>
              <a:t>dạng hình </a:t>
            </a:r>
            <a:r>
              <a:rPr sz="1200" spc="-5" dirty="0">
                <a:latin typeface="Times New Roman"/>
                <a:cs typeface="Times New Roman"/>
              </a:rPr>
              <a:t>chữ </a:t>
            </a:r>
            <a:r>
              <a:rPr sz="1200" dirty="0">
                <a:latin typeface="Times New Roman"/>
                <a:cs typeface="Times New Roman"/>
              </a:rPr>
              <a:t>nhật, hình </a:t>
            </a:r>
            <a:r>
              <a:rPr sz="1200" spc="-5" dirty="0">
                <a:latin typeface="Times New Roman"/>
                <a:cs typeface="Times New Roman"/>
              </a:rPr>
              <a:t>vuông, </a:t>
            </a:r>
            <a:r>
              <a:rPr sz="1200" dirty="0">
                <a:latin typeface="Times New Roman"/>
                <a:cs typeface="Times New Roman"/>
              </a:rPr>
              <a:t>nền mầu xanh lam,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nền 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hình vẽ và chữ </a:t>
            </a:r>
            <a:r>
              <a:rPr sz="1200" spc="-5" dirty="0">
                <a:latin typeface="Times New Roman"/>
                <a:cs typeface="Times New Roman"/>
              </a:rPr>
              <a:t>viết mầu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trắng.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45"/>
              </a:spcBef>
            </a:pPr>
            <a:r>
              <a:rPr sz="1200" spc="-5" dirty="0">
                <a:latin typeface="Times New Roman"/>
                <a:cs typeface="Times New Roman"/>
              </a:rPr>
              <a:t>Nếu nền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mầu </a:t>
            </a:r>
            <a:r>
              <a:rPr sz="1200" dirty="0">
                <a:latin typeface="Times New Roman"/>
                <a:cs typeface="Times New Roman"/>
              </a:rPr>
              <a:t>trắng thì hình vẽ và </a:t>
            </a:r>
            <a:r>
              <a:rPr sz="1200" spc="-5" dirty="0">
                <a:latin typeface="Times New Roman"/>
                <a:cs typeface="Times New Roman"/>
              </a:rPr>
              <a:t>chữ viết </a:t>
            </a:r>
            <a:r>
              <a:rPr sz="1200" dirty="0">
                <a:latin typeface="Times New Roman"/>
                <a:cs typeface="Times New Roman"/>
              </a:rPr>
              <a:t>là mầu</a:t>
            </a:r>
            <a:r>
              <a:rPr sz="1200" spc="-5" dirty="0">
                <a:latin typeface="Times New Roman"/>
                <a:cs typeface="Times New Roman"/>
              </a:rPr>
              <a:t> đen.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200" b="1" spc="-5" dirty="0">
                <a:latin typeface="Times New Roman"/>
                <a:cs typeface="Times New Roman"/>
              </a:rPr>
              <a:t>3.5.2. </a:t>
            </a:r>
            <a:r>
              <a:rPr sz="1200" b="1" dirty="0">
                <a:latin typeface="Times New Roman"/>
                <a:cs typeface="Times New Roman"/>
              </a:rPr>
              <a:t>Ý </a:t>
            </a:r>
            <a:r>
              <a:rPr sz="1200" b="1" spc="-5" dirty="0">
                <a:latin typeface="Times New Roman"/>
                <a:cs typeface="Times New Roman"/>
              </a:rPr>
              <a:t>nghĩa </a:t>
            </a:r>
            <a:r>
              <a:rPr sz="1200" b="1" dirty="0">
                <a:latin typeface="Times New Roman"/>
                <a:cs typeface="Times New Roman"/>
              </a:rPr>
              <a:t>các loại </a:t>
            </a:r>
            <a:r>
              <a:rPr sz="1200" b="1" spc="-5" dirty="0">
                <a:latin typeface="Times New Roman"/>
                <a:cs typeface="Times New Roman"/>
              </a:rPr>
              <a:t>biển </a:t>
            </a:r>
            <a:r>
              <a:rPr sz="1200" b="1" dirty="0">
                <a:latin typeface="Times New Roman"/>
                <a:cs typeface="Times New Roman"/>
              </a:rPr>
              <a:t>chỉ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dẫn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755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I.401 “Bắt đầu đường </a:t>
            </a:r>
            <a:r>
              <a:rPr sz="1200" b="1" i="1" spc="-5" dirty="0">
                <a:latin typeface="Times New Roman"/>
                <a:cs typeface="Times New Roman"/>
              </a:rPr>
              <a:t>ưu</a:t>
            </a:r>
            <a:r>
              <a:rPr sz="1200" b="1" i="1" spc="-1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tiên”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3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Biển chỉ dẫn </a:t>
            </a:r>
            <a:r>
              <a:rPr sz="1200" spc="-5" dirty="0" err="1">
                <a:latin typeface="Times New Roman"/>
                <a:cs typeface="Times New Roman"/>
              </a:rPr>
              <a:t>các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trên </a:t>
            </a:r>
            <a:r>
              <a:rPr sz="1200" dirty="0" err="1">
                <a:latin typeface="Times New Roman"/>
                <a:cs typeface="Times New Roman"/>
              </a:rPr>
              <a:t>trục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chính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lang="vi-VN" sz="1200" spc="-170" dirty="0" smtClean="0">
                <a:latin typeface="Times New Roman"/>
                <a:cs typeface="Times New Roman"/>
              </a:rPr>
              <a:t>ư</a:t>
            </a:r>
            <a:r>
              <a:rPr sz="1200" spc="-170" dirty="0" smtClean="0">
                <a:latin typeface="Times New Roman"/>
                <a:cs typeface="Times New Roman"/>
              </a:rPr>
              <a:t>u </a:t>
            </a:r>
            <a:r>
              <a:rPr sz="1200" spc="-5" dirty="0">
                <a:latin typeface="Times New Roman"/>
                <a:cs typeface="Times New Roman"/>
              </a:rPr>
              <a:t>tiên </a:t>
            </a:r>
            <a:r>
              <a:rPr sz="1200" dirty="0" err="1">
                <a:latin typeface="Times New Roman"/>
                <a:cs typeface="Times New Roman"/>
              </a:rPr>
              <a:t>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tr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ở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nơi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nhau, </a:t>
            </a:r>
            <a:r>
              <a:rPr sz="1200" dirty="0" err="1">
                <a:latin typeface="Times New Roman"/>
                <a:cs typeface="Times New Roman"/>
              </a:rPr>
              <a:t>các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ph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ơng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 err="1">
                <a:latin typeface="Times New Roman"/>
                <a:cs typeface="Times New Roman"/>
              </a:rPr>
              <a:t>từ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nhánh ra phải dừng </a:t>
            </a:r>
            <a:r>
              <a:rPr sz="1200" dirty="0" err="1">
                <a:latin typeface="Times New Roman"/>
                <a:cs typeface="Times New Roman"/>
              </a:rPr>
              <a:t>lại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nh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lang="en-US" sz="1200" spc="-65" dirty="0" smtClean="0">
                <a:latin typeface="Times New Roman"/>
                <a:cs typeface="Times New Roman"/>
              </a:rPr>
              <a:t>do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chính </a:t>
            </a:r>
            <a:r>
              <a:rPr sz="1200" dirty="0" err="1">
                <a:latin typeface="Times New Roman"/>
                <a:cs typeface="Times New Roman"/>
              </a:rPr>
              <a:t>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ớc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trừ các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lang="vi-VN" sz="1200" dirty="0">
                <a:latin typeface="Times New Roman"/>
                <a:cs typeface="Times New Roman"/>
              </a:rPr>
              <a:t>ưu </a:t>
            </a:r>
            <a:r>
              <a:rPr lang="vi-VN" sz="1200" spc="-5" dirty="0">
                <a:latin typeface="Times New Roman"/>
                <a:cs typeface="Times New Roman"/>
              </a:rPr>
              <a:t>tiên </a:t>
            </a:r>
            <a:r>
              <a:rPr sz="1200" dirty="0" err="1" smtClean="0">
                <a:latin typeface="Times New Roman"/>
                <a:cs typeface="Times New Roman"/>
              </a:rPr>
              <a:t>theo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Luật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Giao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thông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đường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bộ</a:t>
            </a:r>
            <a:r>
              <a:rPr sz="12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5" name="object 5"/>
          <p:cNvSpPr/>
          <p:nvPr/>
        </p:nvSpPr>
        <p:spPr>
          <a:xfrm>
            <a:off x="1440814" y="1346199"/>
            <a:ext cx="1076324" cy="1600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888614" y="1327403"/>
            <a:ext cx="1019175" cy="16189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241165" y="1336674"/>
            <a:ext cx="1076325" cy="16097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612765" y="1365249"/>
            <a:ext cx="1057275" cy="15811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968626" y="4203572"/>
            <a:ext cx="1381125" cy="18288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761103" y="4203572"/>
            <a:ext cx="1381125" cy="1828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91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2203450"/>
            <a:ext cx="5607685" cy="106362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65"/>
              </a:spcBef>
            </a:pPr>
            <a:r>
              <a:rPr sz="1200" spc="-5" dirty="0">
                <a:latin typeface="Times New Roman"/>
                <a:cs typeface="Times New Roman"/>
              </a:rPr>
              <a:t>I.401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I.402 “Hết </a:t>
            </a:r>
            <a:r>
              <a:rPr sz="1200" b="1" i="1" spc="-5" dirty="0">
                <a:latin typeface="Times New Roman"/>
                <a:cs typeface="Times New Roman"/>
              </a:rPr>
              <a:t>đường ưu</a:t>
            </a:r>
            <a:r>
              <a:rPr sz="1200" b="1" i="1" spc="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tiên”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800"/>
              </a:lnSpc>
              <a:spcBef>
                <a:spcPts val="565"/>
              </a:spcBef>
            </a:pPr>
            <a:r>
              <a:rPr sz="1200" spc="-5" dirty="0">
                <a:latin typeface="Times New Roman"/>
                <a:cs typeface="Times New Roman"/>
              </a:rPr>
              <a:t>Biển chỉ dẫn </a:t>
            </a:r>
            <a:r>
              <a:rPr sz="1200" dirty="0">
                <a:latin typeface="Times New Roman"/>
                <a:cs typeface="Times New Roman"/>
              </a:rPr>
              <a:t>đã </a:t>
            </a:r>
            <a:r>
              <a:rPr sz="1200" spc="-5" dirty="0">
                <a:latin typeface="Times New Roman"/>
                <a:cs typeface="Times New Roman"/>
              </a:rPr>
              <a:t>hết </a:t>
            </a:r>
            <a:r>
              <a:rPr sz="1200" dirty="0" err="1">
                <a:latin typeface="Times New Roman"/>
                <a:cs typeface="Times New Roman"/>
              </a:rPr>
              <a:t>đoạn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lang="vi-VN" sz="1200" spc="-170" dirty="0" smtClean="0">
                <a:latin typeface="Times New Roman"/>
                <a:cs typeface="Times New Roman"/>
              </a:rPr>
              <a:t>ư</a:t>
            </a:r>
            <a:r>
              <a:rPr sz="1200" spc="-170" dirty="0" smtClean="0">
                <a:latin typeface="Times New Roman"/>
                <a:cs typeface="Times New Roman"/>
              </a:rPr>
              <a:t>u </a:t>
            </a:r>
            <a:r>
              <a:rPr sz="1200" dirty="0">
                <a:latin typeface="Times New Roman"/>
                <a:cs typeface="Times New Roman"/>
              </a:rPr>
              <a:t>tiên. Trên </a:t>
            </a:r>
            <a:r>
              <a:rPr sz="1200" dirty="0" err="1">
                <a:latin typeface="Times New Roman"/>
                <a:cs typeface="Times New Roman"/>
              </a:rPr>
              <a:t>đoạn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tiếp </a:t>
            </a:r>
            <a:r>
              <a:rPr sz="1200" dirty="0">
                <a:latin typeface="Times New Roman"/>
                <a:cs typeface="Times New Roman"/>
              </a:rPr>
              <a:t>theo, các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đi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đúng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với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tốc độ quy định, qua nơi </a:t>
            </a:r>
            <a:r>
              <a:rPr sz="1200" spc="-5" dirty="0" err="1">
                <a:latin typeface="Times New Roman"/>
                <a:cs typeface="Times New Roman"/>
              </a:rPr>
              <a:t>giao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nha</a:t>
            </a:r>
            <a:r>
              <a:rPr lang="en-US" sz="1200" spc="-5" dirty="0" err="1" smtClean="0">
                <a:latin typeface="Times New Roman"/>
                <a:cs typeface="Times New Roman"/>
              </a:rPr>
              <a:t>u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ưu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tiên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bên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phải.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7952" y="4762880"/>
            <a:ext cx="5603240" cy="1243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I.402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5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I.405 </a:t>
            </a:r>
            <a:r>
              <a:rPr sz="1200" b="1" i="1" spc="-5" dirty="0">
                <a:latin typeface="Times New Roman"/>
                <a:cs typeface="Times New Roman"/>
              </a:rPr>
              <a:t>(a,b,c) “Đường</a:t>
            </a:r>
            <a:r>
              <a:rPr sz="1200" b="1" i="1" spc="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cụt”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30"/>
              </a:spcBef>
            </a:pPr>
            <a:r>
              <a:rPr sz="1200" spc="-5" dirty="0">
                <a:latin typeface="Times New Roman"/>
                <a:cs typeface="Times New Roman"/>
              </a:rPr>
              <a:t>Biển chỉ </a:t>
            </a:r>
            <a:r>
              <a:rPr sz="1200" dirty="0">
                <a:latin typeface="Times New Roman"/>
                <a:cs typeface="Times New Roman"/>
              </a:rPr>
              <a:t>dẫn lối </a:t>
            </a:r>
            <a:r>
              <a:rPr sz="1200" spc="-5" dirty="0">
                <a:latin typeface="Times New Roman"/>
                <a:cs typeface="Times New Roman"/>
              </a:rPr>
              <a:t>vào </a:t>
            </a:r>
            <a:r>
              <a:rPr sz="1200" dirty="0" err="1">
                <a:latin typeface="Times New Roman"/>
                <a:cs typeface="Times New Roman"/>
              </a:rPr>
              <a:t>những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cụt,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không thể </a:t>
            </a:r>
            <a:r>
              <a:rPr sz="1200" spc="-5" dirty="0">
                <a:latin typeface="Times New Roman"/>
                <a:cs typeface="Times New Roman"/>
              </a:rPr>
              <a:t>tiếp </a:t>
            </a:r>
            <a:r>
              <a:rPr sz="1200" dirty="0">
                <a:latin typeface="Times New Roman"/>
                <a:cs typeface="Times New Roman"/>
              </a:rPr>
              <a:t>tục đi </a:t>
            </a:r>
            <a:r>
              <a:rPr sz="1200" dirty="0" err="1">
                <a:latin typeface="Times New Roman"/>
                <a:cs typeface="Times New Roman"/>
              </a:rPr>
              <a:t>theo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h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70" dirty="0">
                <a:latin typeface="Times New Roman"/>
                <a:cs typeface="Times New Roman"/>
              </a:rPr>
              <a:t>thẳng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ợc</a:t>
            </a:r>
            <a:r>
              <a:rPr sz="1200" spc="-6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7952" y="7331201"/>
            <a:ext cx="5607685" cy="2020570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55"/>
              </a:spcBef>
              <a:tabLst>
                <a:tab pos="1567815" algn="l"/>
                <a:tab pos="3180715" algn="l"/>
              </a:tabLst>
            </a:pPr>
            <a:r>
              <a:rPr sz="1200" spc="-5" dirty="0">
                <a:latin typeface="Times New Roman"/>
                <a:cs typeface="Times New Roman"/>
              </a:rPr>
              <a:t>I.405a	I.405b	I.405c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755"/>
              </a:spcBef>
            </a:pPr>
            <a:r>
              <a:rPr sz="1200" spc="-5" dirty="0">
                <a:latin typeface="Times New Roman"/>
                <a:cs typeface="Times New Roman"/>
              </a:rPr>
              <a:t>Biển số </a:t>
            </a:r>
            <a:r>
              <a:rPr sz="1200" spc="-10" dirty="0">
                <a:latin typeface="Times New Roman"/>
                <a:cs typeface="Times New Roman"/>
              </a:rPr>
              <a:t>I.405 </a:t>
            </a:r>
            <a:r>
              <a:rPr sz="1200" dirty="0">
                <a:latin typeface="Times New Roman"/>
                <a:cs typeface="Times New Roman"/>
              </a:rPr>
              <a:t>(a, b) </a:t>
            </a:r>
            <a:r>
              <a:rPr sz="1200" spc="-5" dirty="0">
                <a:latin typeface="Times New Roman"/>
                <a:cs typeface="Times New Roman"/>
              </a:rPr>
              <a:t>chỉ dẫn </a:t>
            </a:r>
            <a:r>
              <a:rPr sz="1200" dirty="0">
                <a:latin typeface="Times New Roman"/>
                <a:cs typeface="Times New Roman"/>
              </a:rPr>
              <a:t>lối rẽ </a:t>
            </a:r>
            <a:r>
              <a:rPr sz="1200" spc="-5" dirty="0">
                <a:latin typeface="Times New Roman"/>
                <a:cs typeface="Times New Roman"/>
              </a:rPr>
              <a:t>vào </a:t>
            </a:r>
            <a:r>
              <a:rPr sz="1200" dirty="0" err="1">
                <a:latin typeface="Times New Roman"/>
                <a:cs typeface="Times New Roman"/>
              </a:rPr>
              <a:t>là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cụt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spc="-5" dirty="0">
                <a:latin typeface="Times New Roman"/>
                <a:cs typeface="Times New Roman"/>
              </a:rPr>
              <a:t>bên phải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 err="1">
                <a:latin typeface="Times New Roman"/>
                <a:cs typeface="Times New Roman"/>
              </a:rPr>
              <a:t>bên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trá</a:t>
            </a:r>
            <a:r>
              <a:rPr lang="en-US" sz="1200" spc="-5" dirty="0" err="1" smtClean="0">
                <a:latin typeface="Times New Roman"/>
                <a:cs typeface="Times New Roman"/>
              </a:rPr>
              <a:t>i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đường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spc="5" dirty="0">
                <a:latin typeface="Times New Roman"/>
                <a:cs typeface="Times New Roman"/>
              </a:rPr>
              <a:t>này </a:t>
            </a:r>
            <a:r>
              <a:rPr sz="1200" dirty="0">
                <a:latin typeface="Times New Roman"/>
                <a:cs typeface="Times New Roman"/>
              </a:rPr>
              <a:t>đặt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chính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khi đến </a:t>
            </a:r>
            <a:r>
              <a:rPr sz="1200" spc="-5" dirty="0">
                <a:latin typeface="Times New Roman"/>
                <a:cs typeface="Times New Roman"/>
              </a:rPr>
              <a:t>ngã ba, </a:t>
            </a:r>
            <a:r>
              <a:rPr sz="1200" dirty="0" err="1" smtClean="0">
                <a:latin typeface="Times New Roman"/>
                <a:cs typeface="Times New Roman"/>
              </a:rPr>
              <a:t>ngã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tư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rẽ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vào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2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cụt.</a:t>
            </a:r>
          </a:p>
          <a:p>
            <a:pPr marL="469265" algn="just">
              <a:lnSpc>
                <a:spcPct val="100000"/>
              </a:lnSpc>
              <a:spcBef>
                <a:spcPts val="745"/>
              </a:spcBef>
            </a:pPr>
            <a:r>
              <a:rPr sz="1200" spc="-5" dirty="0">
                <a:latin typeface="Times New Roman"/>
                <a:cs typeface="Times New Roman"/>
              </a:rPr>
              <a:t>Biển số I.405c chỉ </a:t>
            </a:r>
            <a:r>
              <a:rPr sz="1200" dirty="0" err="1">
                <a:latin typeface="Times New Roman"/>
                <a:cs typeface="Times New Roman"/>
              </a:rPr>
              <a:t>dẫn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tr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mặt </a:t>
            </a:r>
            <a:r>
              <a:rPr sz="1200" dirty="0" err="1">
                <a:latin typeface="Times New Roman"/>
                <a:cs typeface="Times New Roman"/>
              </a:rPr>
              <a:t>là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cụt. Biển </a:t>
            </a:r>
            <a:r>
              <a:rPr sz="1200" spc="5" dirty="0">
                <a:latin typeface="Times New Roman"/>
                <a:cs typeface="Times New Roman"/>
              </a:rPr>
              <a:t>này </a:t>
            </a:r>
            <a:r>
              <a:rPr sz="1200" dirty="0">
                <a:latin typeface="Times New Roman"/>
                <a:cs typeface="Times New Roman"/>
              </a:rPr>
              <a:t>đặt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35" dirty="0" smtClean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cụt.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765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I.406 “Được </a:t>
            </a:r>
            <a:r>
              <a:rPr sz="1200" b="1" i="1" spc="-5" dirty="0">
                <a:latin typeface="Times New Roman"/>
                <a:cs typeface="Times New Roman"/>
              </a:rPr>
              <a:t>ưu tiên </a:t>
            </a:r>
            <a:r>
              <a:rPr sz="1200" b="1" i="1" dirty="0">
                <a:latin typeface="Times New Roman"/>
                <a:cs typeface="Times New Roman"/>
              </a:rPr>
              <a:t>qua </a:t>
            </a:r>
            <a:r>
              <a:rPr sz="1200" b="1" i="1" spc="-5" dirty="0">
                <a:latin typeface="Times New Roman"/>
                <a:cs typeface="Times New Roman"/>
              </a:rPr>
              <a:t>đường</a:t>
            </a:r>
            <a:r>
              <a:rPr sz="1200" b="1" i="1" spc="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hẹp”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000"/>
              </a:lnSpc>
              <a:spcBef>
                <a:spcPts val="590"/>
              </a:spcBef>
            </a:pPr>
            <a:r>
              <a:rPr sz="1200" spc="-5" dirty="0">
                <a:latin typeface="Times New Roman"/>
                <a:cs typeface="Times New Roman"/>
              </a:rPr>
              <a:t>Biển chỉ dẫn có </a:t>
            </a:r>
            <a:r>
              <a:rPr sz="1200" dirty="0" err="1">
                <a:latin typeface="Times New Roman"/>
                <a:cs typeface="Times New Roman"/>
              </a:rPr>
              <a:t>quyền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lang="vi-VN" sz="1200" dirty="0">
                <a:latin typeface="Times New Roman"/>
                <a:cs typeface="Times New Roman"/>
              </a:rPr>
              <a:t>ưu </a:t>
            </a:r>
            <a:r>
              <a:rPr lang="vi-VN" sz="1200" spc="-5" dirty="0">
                <a:latin typeface="Times New Roman"/>
                <a:cs typeface="Times New Roman"/>
              </a:rPr>
              <a:t>tiên </a:t>
            </a:r>
            <a:r>
              <a:rPr sz="1200" dirty="0" err="1" smtClean="0">
                <a:latin typeface="Times New Roman"/>
                <a:cs typeface="Times New Roman"/>
              </a:rPr>
              <a:t>đi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spc="-5" dirty="0" err="1">
                <a:latin typeface="Times New Roman"/>
                <a:cs typeface="Times New Roman"/>
              </a:rPr>
              <a:t>đoạn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hẹp </a:t>
            </a:r>
            <a:r>
              <a:rPr sz="1200" dirty="0">
                <a:latin typeface="Times New Roman"/>
                <a:cs typeface="Times New Roman"/>
              </a:rPr>
              <a:t>khi </a:t>
            </a:r>
            <a:r>
              <a:rPr sz="1200" spc="-10" dirty="0" err="1">
                <a:latin typeface="Times New Roman"/>
                <a:cs typeface="Times New Roman"/>
              </a:rPr>
              <a:t>gặp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xe</a:t>
            </a:r>
            <a:r>
              <a:rPr lang="en-US" sz="1200" spc="5" dirty="0">
                <a:latin typeface="Times New Roman"/>
                <a:cs typeface="Times New Roman"/>
              </a:rPr>
              <a:t> </a:t>
            </a:r>
            <a:r>
              <a:rPr lang="en-US" sz="1200" spc="5" dirty="0" err="1" smtClean="0">
                <a:latin typeface="Times New Roman"/>
                <a:cs typeface="Times New Roman"/>
              </a:rPr>
              <a:t>đi</a:t>
            </a:r>
            <a:r>
              <a:rPr lang="en-US" sz="1200" spc="5" dirty="0" smtClean="0">
                <a:latin typeface="Times New Roman"/>
                <a:cs typeface="Times New Roman"/>
              </a:rPr>
              <a:t> </a:t>
            </a:r>
            <a:r>
              <a:rPr lang="en-US" sz="1200" spc="5" dirty="0" err="1" smtClean="0">
                <a:latin typeface="Times New Roman"/>
                <a:cs typeface="Times New Roman"/>
              </a:rPr>
              <a:t>ngược</a:t>
            </a:r>
            <a:r>
              <a:rPr lang="en-US"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chiều</a:t>
            </a:r>
            <a:r>
              <a:rPr sz="1200" spc="-5" dirty="0">
                <a:latin typeface="Times New Roman"/>
                <a:cs typeface="Times New Roman"/>
              </a:rPr>
              <a:t>, </a:t>
            </a:r>
            <a:r>
              <a:rPr sz="1200" dirty="0" err="1">
                <a:latin typeface="Times New Roman"/>
                <a:cs typeface="Times New Roman"/>
              </a:rPr>
              <a:t>trừ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chiều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đã đi </a:t>
            </a:r>
            <a:r>
              <a:rPr sz="1200" spc="-5" dirty="0">
                <a:latin typeface="Times New Roman"/>
                <a:cs typeface="Times New Roman"/>
              </a:rPr>
              <a:t>vào  phạm </a:t>
            </a:r>
            <a:r>
              <a:rPr sz="1200" dirty="0">
                <a:latin typeface="Times New Roman"/>
                <a:cs typeface="Times New Roman"/>
              </a:rPr>
              <a:t>vi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hẹp </a:t>
            </a:r>
            <a:r>
              <a:rPr sz="1200" dirty="0">
                <a:latin typeface="Times New Roman"/>
                <a:cs typeface="Times New Roman"/>
              </a:rPr>
              <a:t>thì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>
                <a:latin typeface="Times New Roman"/>
                <a:cs typeface="Times New Roman"/>
              </a:rPr>
              <a:t>theo </a:t>
            </a:r>
            <a:r>
              <a:rPr sz="1200" spc="-5" dirty="0" err="1">
                <a:latin typeface="Times New Roman"/>
                <a:cs typeface="Times New Roman"/>
              </a:rPr>
              <a:t>chiều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lang="vi-VN" sz="1200" dirty="0">
                <a:latin typeface="Times New Roman"/>
                <a:cs typeface="Times New Roman"/>
              </a:rPr>
              <a:t>ưu </a:t>
            </a:r>
            <a:r>
              <a:rPr lang="vi-VN" sz="1200" spc="-5" dirty="0">
                <a:latin typeface="Times New Roman"/>
                <a:cs typeface="Times New Roman"/>
              </a:rPr>
              <a:t>tiên </a:t>
            </a:r>
            <a:r>
              <a:rPr sz="1200" dirty="0" err="1" smtClean="0">
                <a:latin typeface="Times New Roman"/>
                <a:cs typeface="Times New Roman"/>
              </a:rPr>
              <a:t>cũng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phải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nh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75" dirty="0" smtClean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393440" y="900683"/>
            <a:ext cx="1323975" cy="13237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393440" y="3361943"/>
            <a:ext cx="1323975" cy="13235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745614" y="6100571"/>
            <a:ext cx="962025" cy="12755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574415" y="6100571"/>
            <a:ext cx="962025" cy="12755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03215" y="6414896"/>
            <a:ext cx="962025" cy="96126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92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1782824"/>
            <a:ext cx="5607685" cy="101346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75"/>
              </a:spcBef>
            </a:pPr>
            <a:r>
              <a:rPr sz="1200" spc="-45" dirty="0">
                <a:latin typeface="Times New Roman"/>
                <a:cs typeface="Times New Roman"/>
              </a:rPr>
              <a:t>I.</a:t>
            </a:r>
            <a:r>
              <a:rPr sz="12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406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265">
              <a:lnSpc>
                <a:spcPct val="100000"/>
              </a:lnSpc>
              <a:spcBef>
                <a:spcPts val="575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I.407 </a:t>
            </a:r>
            <a:r>
              <a:rPr sz="1200" b="1" i="1" spc="-5" dirty="0">
                <a:latin typeface="Times New Roman"/>
                <a:cs typeface="Times New Roman"/>
              </a:rPr>
              <a:t>(a,b,c) </a:t>
            </a:r>
            <a:r>
              <a:rPr sz="1200" b="1" i="1" dirty="0">
                <a:latin typeface="Times New Roman"/>
                <a:cs typeface="Times New Roman"/>
              </a:rPr>
              <a:t>“Đường một</a:t>
            </a:r>
            <a:r>
              <a:rPr sz="1200" b="1" i="1" spc="-1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chiều”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000"/>
              </a:lnSpc>
              <a:spcBef>
                <a:spcPts val="575"/>
              </a:spcBef>
            </a:pPr>
            <a:r>
              <a:rPr sz="1200" dirty="0">
                <a:latin typeface="Times New Roman"/>
                <a:cs typeface="Times New Roman"/>
              </a:rPr>
              <a:t>Chỉ </a:t>
            </a:r>
            <a:r>
              <a:rPr sz="1200" spc="-5" dirty="0">
                <a:latin typeface="Times New Roman"/>
                <a:cs typeface="Times New Roman"/>
              </a:rPr>
              <a:t>cho phép các </a:t>
            </a:r>
            <a:r>
              <a:rPr sz="1200" dirty="0" err="1">
                <a:latin typeface="Times New Roman"/>
                <a:cs typeface="Times New Roman"/>
              </a:rPr>
              <a:t>loại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tiệngiao </a:t>
            </a:r>
            <a:r>
              <a:rPr sz="1200" dirty="0">
                <a:latin typeface="Times New Roman"/>
                <a:cs typeface="Times New Roman"/>
              </a:rPr>
              <a:t>thông đi </a:t>
            </a:r>
            <a:r>
              <a:rPr sz="1200" spc="-5" dirty="0">
                <a:latin typeface="Times New Roman"/>
                <a:cs typeface="Times New Roman"/>
              </a:rPr>
              <a:t>vào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" dirty="0">
                <a:latin typeface="Times New Roman"/>
                <a:cs typeface="Times New Roman"/>
              </a:rPr>
              <a:t>chiều </a:t>
            </a:r>
            <a:r>
              <a:rPr sz="1200" dirty="0">
                <a:latin typeface="Times New Roman"/>
                <a:cs typeface="Times New Roman"/>
              </a:rPr>
              <a:t>mũi tên </a:t>
            </a:r>
            <a:r>
              <a:rPr sz="1200" spc="-5" dirty="0">
                <a:latin typeface="Times New Roman"/>
                <a:cs typeface="Times New Roman"/>
              </a:rPr>
              <a:t>chỉ, </a:t>
            </a:r>
            <a:r>
              <a:rPr sz="1200" spc="-80" dirty="0">
                <a:latin typeface="Times New Roman"/>
                <a:cs typeface="Times New Roman"/>
              </a:rPr>
              <a:t>cấm  </a:t>
            </a:r>
            <a:r>
              <a:rPr sz="1200" dirty="0">
                <a:latin typeface="Times New Roman"/>
                <a:cs typeface="Times New Roman"/>
              </a:rPr>
              <a:t>quay </a:t>
            </a:r>
            <a:r>
              <a:rPr sz="1200" dirty="0" err="1">
                <a:latin typeface="Times New Roman"/>
                <a:cs typeface="Times New Roman"/>
              </a:rPr>
              <a:t>đầu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lại </a:t>
            </a:r>
            <a:r>
              <a:rPr sz="1200" spc="-5" dirty="0">
                <a:latin typeface="Times New Roman"/>
                <a:cs typeface="Times New Roman"/>
              </a:rPr>
              <a:t>(trừ các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quyền</a:t>
            </a:r>
            <a:r>
              <a:rPr lang="vi-VN" sz="1200" dirty="0">
                <a:latin typeface="Times New Roman"/>
                <a:cs typeface="Times New Roman"/>
              </a:rPr>
              <a:t> ưu </a:t>
            </a:r>
            <a:r>
              <a:rPr lang="vi-VN" sz="1200" spc="-5" dirty="0">
                <a:latin typeface="Times New Roman"/>
                <a:cs typeface="Times New Roman"/>
              </a:rPr>
              <a:t>tiên </a:t>
            </a:r>
            <a:r>
              <a:rPr sz="1200" dirty="0" err="1" smtClean="0">
                <a:latin typeface="Times New Roman"/>
                <a:cs typeface="Times New Roman"/>
              </a:rPr>
              <a:t>theo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Luật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bộ).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7952" y="3810125"/>
            <a:ext cx="5606415" cy="2094230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845"/>
              </a:spcBef>
              <a:tabLst>
                <a:tab pos="1338580" algn="l"/>
                <a:tab pos="2991485" algn="l"/>
              </a:tabLst>
            </a:pPr>
            <a:r>
              <a:rPr sz="1200" spc="-5" dirty="0">
                <a:latin typeface="Times New Roman"/>
                <a:cs typeface="Times New Roman"/>
              </a:rPr>
              <a:t>I.407a	I.407b	I.407c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40"/>
              </a:spcBef>
            </a:pPr>
            <a:r>
              <a:rPr sz="1200" spc="-5" dirty="0">
                <a:latin typeface="Times New Roman"/>
                <a:cs typeface="Times New Roman"/>
              </a:rPr>
              <a:t>Biển số I.407a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dirty="0">
                <a:latin typeface="Times New Roman"/>
                <a:cs typeface="Times New Roman"/>
              </a:rPr>
              <a:t>sau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nhau.</a:t>
            </a:r>
          </a:p>
          <a:p>
            <a:pPr marL="469265">
              <a:lnSpc>
                <a:spcPct val="100000"/>
              </a:lnSpc>
              <a:spcBef>
                <a:spcPts val="745"/>
              </a:spcBef>
            </a:pPr>
            <a:r>
              <a:rPr sz="1200" spc="-5" dirty="0">
                <a:latin typeface="Times New Roman"/>
                <a:cs typeface="Times New Roman"/>
              </a:rPr>
              <a:t>Biển số I.407 </a:t>
            </a:r>
            <a:r>
              <a:rPr sz="1200" dirty="0">
                <a:latin typeface="Times New Roman"/>
                <a:cs typeface="Times New Roman"/>
              </a:rPr>
              <a:t>(b,c) </a:t>
            </a:r>
            <a:r>
              <a:rPr sz="1200" spc="-85" dirty="0" smtClean="0">
                <a:latin typeface="Times New Roman"/>
                <a:cs typeface="Times New Roman"/>
              </a:rPr>
              <a:t>đ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ợc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đặt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nhau.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I.408 “Nơi đỗ</a:t>
            </a:r>
            <a:r>
              <a:rPr sz="1200" b="1" i="1" spc="-1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xe”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735"/>
              </a:spcBef>
            </a:pPr>
            <a:r>
              <a:rPr sz="1200" spc="-5" dirty="0">
                <a:latin typeface="Times New Roman"/>
                <a:cs typeface="Times New Roman"/>
              </a:rPr>
              <a:t>Biển chỉ </a:t>
            </a:r>
            <a:r>
              <a:rPr sz="1200" dirty="0">
                <a:latin typeface="Times New Roman"/>
                <a:cs typeface="Times New Roman"/>
              </a:rPr>
              <a:t>dẫn những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dirty="0">
                <a:latin typeface="Times New Roman"/>
                <a:cs typeface="Times New Roman"/>
              </a:rPr>
              <a:t>đỗ xe, những bãi đỗ xe, </a:t>
            </a:r>
            <a:r>
              <a:rPr sz="1200" spc="-5" dirty="0">
                <a:latin typeface="Times New Roman"/>
                <a:cs typeface="Times New Roman"/>
              </a:rPr>
              <a:t>bến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-1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v.v…</a:t>
            </a:r>
          </a:p>
          <a:p>
            <a:pPr marL="12700" marR="5080" indent="456565" algn="just">
              <a:lnSpc>
                <a:spcPct val="110000"/>
              </a:lnSpc>
              <a:spcBef>
                <a:spcPts val="600"/>
              </a:spcBef>
            </a:pPr>
            <a:r>
              <a:rPr sz="1200" dirty="0">
                <a:latin typeface="Times New Roman"/>
                <a:cs typeface="Times New Roman"/>
              </a:rPr>
              <a:t>Chiều </a:t>
            </a:r>
            <a:r>
              <a:rPr sz="1200" spc="-5" dirty="0">
                <a:latin typeface="Times New Roman"/>
                <a:cs typeface="Times New Roman"/>
              </a:rPr>
              <a:t>dài </a:t>
            </a:r>
            <a:r>
              <a:rPr sz="1200" dirty="0">
                <a:latin typeface="Times New Roman"/>
                <a:cs typeface="Times New Roman"/>
              </a:rPr>
              <a:t>nơi đỗ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 err="1">
                <a:latin typeface="Times New Roman"/>
                <a:cs typeface="Times New Roman"/>
              </a:rPr>
              <a:t>thể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xác định bằng vạch kẻ trên </a:t>
            </a:r>
            <a:r>
              <a:rPr sz="1200" dirty="0" err="1">
                <a:latin typeface="Times New Roman"/>
                <a:cs typeface="Times New Roman"/>
              </a:rPr>
              <a:t>mặt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hoặc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bãi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đỗ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có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hình </a:t>
            </a:r>
            <a:r>
              <a:rPr sz="1200" spc="-5" dirty="0">
                <a:latin typeface="Times New Roman"/>
                <a:cs typeface="Times New Roman"/>
              </a:rPr>
              <a:t>dáng </a:t>
            </a:r>
            <a:r>
              <a:rPr sz="1200" dirty="0">
                <a:latin typeface="Times New Roman"/>
                <a:cs typeface="Times New Roman"/>
              </a:rPr>
              <a:t>rõ </a:t>
            </a:r>
            <a:r>
              <a:rPr sz="1200" spc="-5" dirty="0">
                <a:latin typeface="Times New Roman"/>
                <a:cs typeface="Times New Roman"/>
              </a:rPr>
              <a:t>ràng. Phạm </a:t>
            </a:r>
            <a:r>
              <a:rPr sz="1200" dirty="0">
                <a:latin typeface="Times New Roman"/>
                <a:cs typeface="Times New Roman"/>
              </a:rPr>
              <a:t>vi quy định đỗ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sẽ hết </a:t>
            </a:r>
            <a:r>
              <a:rPr sz="1200" dirty="0">
                <a:latin typeface="Times New Roman"/>
                <a:cs typeface="Times New Roman"/>
              </a:rPr>
              <a:t>hiệu lực 10m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khi </a:t>
            </a:r>
            <a:r>
              <a:rPr sz="1200" spc="-5" dirty="0">
                <a:latin typeface="Times New Roman"/>
                <a:cs typeface="Times New Roman"/>
              </a:rPr>
              <a:t>đến ngã </a:t>
            </a:r>
            <a:r>
              <a:rPr sz="1200" spc="-70" dirty="0">
                <a:latin typeface="Times New Roman"/>
                <a:cs typeface="Times New Roman"/>
              </a:rPr>
              <a:t>ba,  </a:t>
            </a:r>
            <a:r>
              <a:rPr sz="1200" spc="-5" dirty="0" err="1" smtClean="0">
                <a:latin typeface="Times New Roman"/>
                <a:cs typeface="Times New Roman"/>
              </a:rPr>
              <a:t>ngã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tư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tiếp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theo.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47952" y="7169657"/>
            <a:ext cx="5607685" cy="132715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40"/>
              </a:spcBef>
            </a:pPr>
            <a:r>
              <a:rPr sz="12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I.408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265">
              <a:lnSpc>
                <a:spcPct val="100000"/>
              </a:lnSpc>
              <a:spcBef>
                <a:spcPts val="54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I.408a </a:t>
            </a:r>
            <a:r>
              <a:rPr sz="1200" b="1" i="1" dirty="0">
                <a:latin typeface="Times New Roman"/>
                <a:cs typeface="Times New Roman"/>
              </a:rPr>
              <a:t>“Nơi đỗ xe một </a:t>
            </a:r>
            <a:r>
              <a:rPr sz="1200" b="1" i="1" spc="-5" dirty="0">
                <a:latin typeface="Times New Roman"/>
                <a:cs typeface="Times New Roman"/>
              </a:rPr>
              <a:t>phần </a:t>
            </a:r>
            <a:r>
              <a:rPr sz="1200" b="1" i="1" dirty="0">
                <a:latin typeface="Times New Roman"/>
                <a:cs typeface="Times New Roman"/>
              </a:rPr>
              <a:t>trên hè</a:t>
            </a:r>
            <a:r>
              <a:rPr sz="1200" b="1" i="1" spc="-3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phố”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371475" algn="just">
              <a:lnSpc>
                <a:spcPts val="1380"/>
              </a:lnSpc>
              <a:spcBef>
                <a:spcPts val="805"/>
              </a:spcBef>
            </a:pPr>
            <a:r>
              <a:rPr sz="1200" spc="-5" dirty="0">
                <a:latin typeface="Times New Roman"/>
                <a:cs typeface="Times New Roman"/>
              </a:rPr>
              <a:t>Biển chỉ </a:t>
            </a:r>
            <a:r>
              <a:rPr sz="1200" dirty="0">
                <a:latin typeface="Times New Roman"/>
                <a:cs typeface="Times New Roman"/>
              </a:rPr>
              <a:t>dẫn những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dirty="0">
                <a:latin typeface="Times New Roman"/>
                <a:cs typeface="Times New Roman"/>
              </a:rPr>
              <a:t>đỗ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một </a:t>
            </a:r>
            <a:r>
              <a:rPr sz="1200" spc="-5" dirty="0">
                <a:latin typeface="Times New Roman"/>
                <a:cs typeface="Times New Roman"/>
              </a:rPr>
              <a:t>phần trên </a:t>
            </a:r>
            <a:r>
              <a:rPr sz="1200" dirty="0">
                <a:latin typeface="Times New Roman"/>
                <a:cs typeface="Times New Roman"/>
              </a:rPr>
              <a:t>hè phố </a:t>
            </a:r>
            <a:r>
              <a:rPr sz="1200" spc="-5" dirty="0">
                <a:latin typeface="Times New Roman"/>
                <a:cs typeface="Times New Roman"/>
              </a:rPr>
              <a:t>rộng, </a:t>
            </a:r>
            <a:r>
              <a:rPr sz="1200" dirty="0">
                <a:latin typeface="Times New Roman"/>
                <a:cs typeface="Times New Roman"/>
              </a:rPr>
              <a:t>phải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spc="-45" dirty="0">
                <a:latin typeface="Times New Roman"/>
                <a:cs typeface="Times New Roman"/>
              </a:rPr>
              <a:t>biển  </a:t>
            </a:r>
            <a:r>
              <a:rPr sz="1200" spc="-5" dirty="0">
                <a:latin typeface="Times New Roman"/>
                <a:cs typeface="Times New Roman"/>
              </a:rPr>
              <a:t>số. Xe phải </a:t>
            </a:r>
            <a:r>
              <a:rPr sz="1200" dirty="0">
                <a:latin typeface="Times New Roman"/>
                <a:cs typeface="Times New Roman"/>
              </a:rPr>
              <a:t>đỗ từ ½ thân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trở lên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hè phố. Chiều </a:t>
            </a:r>
            <a:r>
              <a:rPr sz="1200" spc="-5" dirty="0">
                <a:latin typeface="Times New Roman"/>
                <a:cs typeface="Times New Roman"/>
              </a:rPr>
              <a:t>dài </a:t>
            </a:r>
            <a:r>
              <a:rPr sz="1200" dirty="0">
                <a:latin typeface="Times New Roman"/>
                <a:cs typeface="Times New Roman"/>
              </a:rPr>
              <a:t>nơi đỗ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spc="-5" dirty="0" err="1">
                <a:latin typeface="Times New Roman"/>
                <a:cs typeface="Times New Roman"/>
              </a:rPr>
              <a:t>thể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xác </a:t>
            </a:r>
            <a:r>
              <a:rPr sz="1200" spc="-40" dirty="0">
                <a:latin typeface="Times New Roman"/>
                <a:cs typeface="Times New Roman"/>
              </a:rPr>
              <a:t>định  </a:t>
            </a:r>
            <a:r>
              <a:rPr sz="1200" spc="-5" dirty="0">
                <a:latin typeface="Times New Roman"/>
                <a:cs typeface="Times New Roman"/>
              </a:rPr>
              <a:t>giới hạn </a:t>
            </a:r>
            <a:r>
              <a:rPr sz="1200" dirty="0">
                <a:latin typeface="Times New Roman"/>
                <a:cs typeface="Times New Roman"/>
              </a:rPr>
              <a:t>bằng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kẻ trên </a:t>
            </a:r>
            <a:r>
              <a:rPr sz="1200" dirty="0" err="1">
                <a:latin typeface="Times New Roman"/>
                <a:cs typeface="Times New Roman"/>
              </a:rPr>
              <a:t>mặt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. </a:t>
            </a:r>
            <a:r>
              <a:rPr sz="1200" spc="-5" dirty="0">
                <a:latin typeface="Times New Roman"/>
                <a:cs typeface="Times New Roman"/>
              </a:rPr>
              <a:t>Khi cần </a:t>
            </a:r>
            <a:r>
              <a:rPr sz="1200" dirty="0">
                <a:latin typeface="Times New Roman"/>
                <a:cs typeface="Times New Roman"/>
              </a:rPr>
              <a:t>thiết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thể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dirty="0">
                <a:latin typeface="Times New Roman"/>
                <a:cs typeface="Times New Roman"/>
              </a:rPr>
              <a:t>thêm biển phụ </a:t>
            </a:r>
            <a:r>
              <a:rPr sz="1200" spc="-5" dirty="0">
                <a:latin typeface="Times New Roman"/>
                <a:cs typeface="Times New Roman"/>
              </a:rPr>
              <a:t>chỉ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60" dirty="0">
                <a:latin typeface="Times New Roman"/>
                <a:cs typeface="Times New Roman"/>
              </a:rPr>
              <a:t>lực 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vùng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phép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đỗ.</a:t>
            </a:r>
          </a:p>
        </p:txBody>
      </p:sp>
      <p:sp>
        <p:nvSpPr>
          <p:cNvPr id="5" name="object 5"/>
          <p:cNvSpPr/>
          <p:nvPr/>
        </p:nvSpPr>
        <p:spPr>
          <a:xfrm>
            <a:off x="3574415" y="900683"/>
            <a:ext cx="962025" cy="9616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7364" y="2891662"/>
            <a:ext cx="962025" cy="9620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945764" y="3367912"/>
            <a:ext cx="1600200" cy="4857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742815" y="3367912"/>
            <a:ext cx="1600200" cy="4857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574415" y="6277355"/>
            <a:ext cx="962025" cy="9616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93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05101" y="2904870"/>
            <a:ext cx="4765675" cy="10618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635" algn="ctr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I.408a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I.409 “Chỗ </a:t>
            </a:r>
            <a:r>
              <a:rPr sz="1200" b="1" i="1" spc="-5" dirty="0">
                <a:latin typeface="Times New Roman"/>
                <a:cs typeface="Times New Roman"/>
              </a:rPr>
              <a:t>quay</a:t>
            </a:r>
            <a:r>
              <a:rPr sz="1200" b="1" i="1" spc="-1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xe”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1200" spc="-5" dirty="0">
                <a:latin typeface="Times New Roman"/>
                <a:cs typeface="Times New Roman"/>
              </a:rPr>
              <a:t>Biển chỉ </a:t>
            </a:r>
            <a:r>
              <a:rPr sz="1200" dirty="0">
                <a:latin typeface="Times New Roman"/>
                <a:cs typeface="Times New Roman"/>
              </a:rPr>
              <a:t>dẫn vị </a:t>
            </a:r>
            <a:r>
              <a:rPr sz="1200" dirty="0" err="1">
                <a:latin typeface="Times New Roman"/>
                <a:cs typeface="Times New Roman"/>
              </a:rPr>
              <a:t>trí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dirty="0">
                <a:latin typeface="Times New Roman"/>
                <a:cs typeface="Times New Roman"/>
              </a:rPr>
              <a:t>quay </a:t>
            </a:r>
            <a:r>
              <a:rPr sz="1200" spc="-5" dirty="0">
                <a:latin typeface="Times New Roman"/>
                <a:cs typeface="Times New Roman"/>
              </a:rPr>
              <a:t>đầu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kiểu chữ U. </a:t>
            </a: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rẽ</a:t>
            </a:r>
            <a:r>
              <a:rPr sz="1200" spc="-145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trái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05101" y="4961000"/>
            <a:ext cx="5004435" cy="86106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R="305435" algn="ctr">
              <a:lnSpc>
                <a:spcPct val="100000"/>
              </a:lnSpc>
              <a:spcBef>
                <a:spcPts val="865"/>
              </a:spcBef>
            </a:pPr>
            <a:r>
              <a:rPr sz="1200" spc="-5" dirty="0">
                <a:latin typeface="Times New Roman"/>
                <a:cs typeface="Times New Roman"/>
              </a:rPr>
              <a:t>I.409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I.410 “Khu </a:t>
            </a:r>
            <a:r>
              <a:rPr sz="1200" b="1" i="1" spc="-10" dirty="0">
                <a:latin typeface="Times New Roman"/>
                <a:cs typeface="Times New Roman"/>
              </a:rPr>
              <a:t>vực </a:t>
            </a:r>
            <a:r>
              <a:rPr sz="1200" b="1" i="1" dirty="0">
                <a:latin typeface="Times New Roman"/>
                <a:cs typeface="Times New Roman"/>
              </a:rPr>
              <a:t>quay</a:t>
            </a:r>
            <a:r>
              <a:rPr sz="1200" b="1" i="1" spc="-5" dirty="0">
                <a:latin typeface="Times New Roman"/>
                <a:cs typeface="Times New Roman"/>
              </a:rPr>
              <a:t> xe”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1200" spc="-5" dirty="0">
                <a:latin typeface="Times New Roman"/>
                <a:cs typeface="Times New Roman"/>
              </a:rPr>
              <a:t>Biển chỉ </a:t>
            </a:r>
            <a:r>
              <a:rPr sz="1200" dirty="0">
                <a:latin typeface="Times New Roman"/>
                <a:cs typeface="Times New Roman"/>
              </a:rPr>
              <a:t>dẫn khu </a:t>
            </a:r>
            <a:r>
              <a:rPr sz="1200" dirty="0" err="1">
                <a:latin typeface="Times New Roman"/>
                <a:cs typeface="Times New Roman"/>
              </a:rPr>
              <a:t>vực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đ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ợc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dirty="0">
                <a:latin typeface="Times New Roman"/>
                <a:cs typeface="Times New Roman"/>
              </a:rPr>
              <a:t>quay </a:t>
            </a:r>
            <a:r>
              <a:rPr sz="1200" spc="-5" dirty="0">
                <a:latin typeface="Times New Roman"/>
                <a:cs typeface="Times New Roman"/>
              </a:rPr>
              <a:t>đầu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kiểu </a:t>
            </a:r>
            <a:r>
              <a:rPr sz="1200" spc="-5" dirty="0">
                <a:latin typeface="Times New Roman"/>
                <a:cs typeface="Times New Roman"/>
              </a:rPr>
              <a:t>chữ U. Biển </a:t>
            </a:r>
            <a:r>
              <a:rPr sz="1200" dirty="0">
                <a:latin typeface="Times New Roman"/>
                <a:cs typeface="Times New Roman"/>
              </a:rPr>
              <a:t>không cấm rẽ</a:t>
            </a:r>
            <a:r>
              <a:rPr sz="1200" spc="-114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trái.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7952" y="6832854"/>
            <a:ext cx="5605780" cy="126301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65"/>
              </a:spcBef>
            </a:pPr>
            <a:r>
              <a:rPr sz="1200" spc="-5" dirty="0">
                <a:latin typeface="Times New Roman"/>
                <a:cs typeface="Times New Roman"/>
              </a:rPr>
              <a:t>I.410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I.413a </a:t>
            </a:r>
            <a:r>
              <a:rPr sz="1200" b="1" i="1" spc="-5" dirty="0">
                <a:latin typeface="Times New Roman"/>
                <a:cs typeface="Times New Roman"/>
              </a:rPr>
              <a:t>“Đường </a:t>
            </a:r>
            <a:r>
              <a:rPr sz="1200" b="1" i="1" dirty="0">
                <a:latin typeface="Times New Roman"/>
                <a:cs typeface="Times New Roman"/>
              </a:rPr>
              <a:t>phía </a:t>
            </a:r>
            <a:r>
              <a:rPr sz="1200" b="1" i="1" spc="-5" dirty="0">
                <a:latin typeface="Times New Roman"/>
                <a:cs typeface="Times New Roman"/>
              </a:rPr>
              <a:t>trước có </a:t>
            </a:r>
            <a:r>
              <a:rPr sz="1200" b="1" i="1" dirty="0">
                <a:latin typeface="Times New Roman"/>
                <a:cs typeface="Times New Roman"/>
              </a:rPr>
              <a:t>làn </a:t>
            </a:r>
            <a:r>
              <a:rPr sz="1200" b="1" i="1" spc="-5" dirty="0">
                <a:latin typeface="Times New Roman"/>
                <a:cs typeface="Times New Roman"/>
              </a:rPr>
              <a:t>đường </a:t>
            </a:r>
            <a:r>
              <a:rPr sz="1200" b="1" i="1" dirty="0">
                <a:latin typeface="Times New Roman"/>
                <a:cs typeface="Times New Roman"/>
              </a:rPr>
              <a:t>dành </a:t>
            </a:r>
            <a:r>
              <a:rPr sz="1200" b="1" i="1" spc="-5" dirty="0">
                <a:latin typeface="Times New Roman"/>
                <a:cs typeface="Times New Roman"/>
              </a:rPr>
              <a:t>cho </a:t>
            </a:r>
            <a:r>
              <a:rPr sz="1200" b="1" i="1" dirty="0">
                <a:latin typeface="Times New Roman"/>
                <a:cs typeface="Times New Roman"/>
              </a:rPr>
              <a:t>ô tô</a:t>
            </a:r>
            <a:r>
              <a:rPr sz="1200" b="1" i="1" spc="-1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khách”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0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Biển chỉ </a:t>
            </a:r>
            <a:r>
              <a:rPr sz="1200" dirty="0" err="1">
                <a:latin typeface="Times New Roman"/>
                <a:cs typeface="Times New Roman"/>
              </a:rPr>
              <a:t>dẫn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có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dành </a:t>
            </a:r>
            <a:r>
              <a:rPr sz="1200" dirty="0">
                <a:latin typeface="Times New Roman"/>
                <a:cs typeface="Times New Roman"/>
              </a:rPr>
              <a:t>riêng 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spc="-5" dirty="0">
                <a:latin typeface="Times New Roman"/>
                <a:cs typeface="Times New Roman"/>
              </a:rPr>
              <a:t>khách </a:t>
            </a:r>
            <a:r>
              <a:rPr sz="1200" dirty="0" err="1">
                <a:latin typeface="Times New Roman"/>
                <a:cs typeface="Times New Roman"/>
              </a:rPr>
              <a:t>theo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chiều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ngược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lại</a:t>
            </a:r>
            <a:r>
              <a:rPr sz="1200" dirty="0">
                <a:latin typeface="Times New Roman"/>
                <a:cs typeface="Times New Roman"/>
              </a:rPr>
              <a:t>. </a:t>
            </a:r>
            <a:r>
              <a:rPr sz="1200" spc="-5" dirty="0" err="1">
                <a:latin typeface="Times New Roman"/>
                <a:cs typeface="Times New Roman"/>
              </a:rPr>
              <a:t>Biển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dirty="0">
                <a:latin typeface="Times New Roman"/>
                <a:cs typeface="Times New Roman"/>
              </a:rPr>
              <a:t>ở ngã </a:t>
            </a:r>
            <a:r>
              <a:rPr sz="1200" spc="-5" dirty="0">
                <a:latin typeface="Times New Roman"/>
                <a:cs typeface="Times New Roman"/>
              </a:rPr>
              <a:t>ba, </a:t>
            </a:r>
            <a:r>
              <a:rPr sz="1200" spc="-5" dirty="0" err="1">
                <a:latin typeface="Times New Roman"/>
                <a:cs typeface="Times New Roman"/>
              </a:rPr>
              <a:t>ngã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75" dirty="0" smtClean="0">
                <a:latin typeface="Times New Roman"/>
                <a:cs typeface="Times New Roman"/>
              </a:rPr>
              <a:t>t</a:t>
            </a:r>
            <a:r>
              <a:rPr lang="vi-VN" sz="1200" spc="-175" dirty="0" smtClean="0">
                <a:latin typeface="Times New Roman"/>
                <a:cs typeface="Times New Roman"/>
              </a:rPr>
              <a:t>ư</a:t>
            </a:r>
            <a:r>
              <a:rPr sz="1200" spc="-17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đầu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một </a:t>
            </a:r>
            <a:r>
              <a:rPr sz="1200" spc="-5" dirty="0">
                <a:latin typeface="Times New Roman"/>
                <a:cs typeface="Times New Roman"/>
              </a:rPr>
              <a:t>chiều </a:t>
            </a:r>
            <a:r>
              <a:rPr sz="1200" dirty="0" err="1">
                <a:latin typeface="Times New Roman"/>
                <a:cs typeface="Times New Roman"/>
              </a:rPr>
              <a:t>mà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chiều có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ô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tô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khách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phép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chạy.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05101" y="9132823"/>
            <a:ext cx="4488815" cy="58674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201930" algn="ctr">
              <a:lnSpc>
                <a:spcPct val="100000"/>
              </a:lnSpc>
              <a:spcBef>
                <a:spcPts val="865"/>
              </a:spcBef>
            </a:pPr>
            <a:r>
              <a:rPr sz="1200" spc="-5" dirty="0">
                <a:latin typeface="Times New Roman"/>
                <a:cs typeface="Times New Roman"/>
              </a:rPr>
              <a:t>I.413a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I.413 </a:t>
            </a:r>
            <a:r>
              <a:rPr sz="1200" b="1" i="1" spc="-5" dirty="0">
                <a:latin typeface="Times New Roman"/>
                <a:cs typeface="Times New Roman"/>
              </a:rPr>
              <a:t>(b, c) </a:t>
            </a:r>
            <a:r>
              <a:rPr sz="1200" b="1" i="1" dirty="0">
                <a:latin typeface="Times New Roman"/>
                <a:cs typeface="Times New Roman"/>
              </a:rPr>
              <a:t>“Rẽ </a:t>
            </a:r>
            <a:r>
              <a:rPr sz="1200" b="1" i="1" spc="-5" dirty="0">
                <a:latin typeface="Times New Roman"/>
                <a:cs typeface="Times New Roman"/>
              </a:rPr>
              <a:t>ra </a:t>
            </a:r>
            <a:r>
              <a:rPr sz="1200" b="1" i="1" dirty="0">
                <a:latin typeface="Times New Roman"/>
                <a:cs typeface="Times New Roman"/>
              </a:rPr>
              <a:t>đường </a:t>
            </a:r>
            <a:r>
              <a:rPr sz="1200" b="1" i="1" spc="-5" dirty="0">
                <a:latin typeface="Times New Roman"/>
                <a:cs typeface="Times New Roman"/>
              </a:rPr>
              <a:t>có </a:t>
            </a:r>
            <a:r>
              <a:rPr sz="1200" b="1" i="1" dirty="0">
                <a:latin typeface="Times New Roman"/>
                <a:cs typeface="Times New Roman"/>
              </a:rPr>
              <a:t>làn </a:t>
            </a:r>
            <a:r>
              <a:rPr sz="1200" b="1" i="1" spc="-5" dirty="0">
                <a:latin typeface="Times New Roman"/>
                <a:cs typeface="Times New Roman"/>
              </a:rPr>
              <a:t>đường </a:t>
            </a:r>
            <a:r>
              <a:rPr sz="1200" b="1" i="1" dirty="0">
                <a:latin typeface="Times New Roman"/>
                <a:cs typeface="Times New Roman"/>
              </a:rPr>
              <a:t>dành </a:t>
            </a:r>
            <a:r>
              <a:rPr sz="1200" b="1" i="1" spc="-5" dirty="0">
                <a:latin typeface="Times New Roman"/>
                <a:cs typeface="Times New Roman"/>
              </a:rPr>
              <a:t>cho </a:t>
            </a:r>
            <a:r>
              <a:rPr sz="1200" b="1" i="1" dirty="0">
                <a:latin typeface="Times New Roman"/>
                <a:cs typeface="Times New Roman"/>
              </a:rPr>
              <a:t>ô tô</a:t>
            </a:r>
            <a:r>
              <a:rPr sz="1200" b="1" i="1" spc="-1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khách”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698240" y="900683"/>
            <a:ext cx="1181100" cy="19237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574415" y="4045203"/>
            <a:ext cx="962025" cy="9620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574415" y="5916675"/>
            <a:ext cx="962025" cy="9620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574415" y="8191500"/>
            <a:ext cx="962025" cy="9616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94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856234"/>
            <a:ext cx="5603875" cy="4190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6565">
              <a:lnSpc>
                <a:spcPct val="11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Biển chỉ </a:t>
            </a:r>
            <a:r>
              <a:rPr sz="1200" dirty="0">
                <a:latin typeface="Times New Roman"/>
                <a:cs typeface="Times New Roman"/>
              </a:rPr>
              <a:t>dẫn ở </a:t>
            </a:r>
            <a:r>
              <a:rPr sz="1200" spc="-5" dirty="0">
                <a:latin typeface="Times New Roman"/>
                <a:cs typeface="Times New Roman"/>
              </a:rPr>
              <a:t>ngã ba, </a:t>
            </a:r>
            <a:r>
              <a:rPr sz="1200" spc="-5" dirty="0" err="1" smtClean="0">
                <a:latin typeface="Times New Roman"/>
                <a:cs typeface="Times New Roman"/>
              </a:rPr>
              <a:t>ngã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tư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>
                <a:latin typeface="Times New Roman"/>
                <a:cs typeface="Times New Roman"/>
              </a:rPr>
              <a:t>r</a:t>
            </a:r>
            <a:r>
              <a:rPr sz="1200" dirty="0" err="1" smtClean="0">
                <a:latin typeface="Times New Roman"/>
                <a:cs typeface="Times New Roman"/>
              </a:rPr>
              <a:t>ẽ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phải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dirty="0">
                <a:latin typeface="Times New Roman"/>
                <a:cs typeface="Times New Roman"/>
              </a:rPr>
              <a:t>rẽ trái là rẽ </a:t>
            </a:r>
            <a:r>
              <a:rPr sz="1200" dirty="0" err="1">
                <a:latin typeface="Times New Roman"/>
                <a:cs typeface="Times New Roman"/>
              </a:rPr>
              <a:t>ra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70" dirty="0">
                <a:latin typeface="Times New Roman"/>
                <a:cs typeface="Times New Roman"/>
              </a:rPr>
              <a:t> </a:t>
            </a:r>
            <a:r>
              <a:rPr lang="en-US" sz="1200" spc="-70" dirty="0" err="1" smtClean="0">
                <a:latin typeface="Times New Roman"/>
                <a:cs typeface="Times New Roman"/>
              </a:rPr>
              <a:t>dành</a:t>
            </a:r>
            <a:r>
              <a:rPr lang="en-US"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cho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khách.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7952" y="2294890"/>
            <a:ext cx="5608320" cy="106235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65"/>
              </a:spcBef>
              <a:tabLst>
                <a:tab pos="1536065" algn="l"/>
              </a:tabLst>
            </a:pPr>
            <a:r>
              <a:rPr sz="1200" spc="-5" dirty="0">
                <a:latin typeface="Times New Roman"/>
                <a:cs typeface="Times New Roman"/>
              </a:rPr>
              <a:t>I.413b	I.413c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I.414 </a:t>
            </a:r>
            <a:r>
              <a:rPr sz="1200" b="1" i="1" spc="-5" dirty="0">
                <a:latin typeface="Times New Roman"/>
                <a:cs typeface="Times New Roman"/>
              </a:rPr>
              <a:t>(a, </a:t>
            </a:r>
            <a:r>
              <a:rPr sz="1200" b="1" i="1" dirty="0">
                <a:latin typeface="Times New Roman"/>
                <a:cs typeface="Times New Roman"/>
              </a:rPr>
              <a:t>b, </a:t>
            </a:r>
            <a:r>
              <a:rPr sz="1200" b="1" i="1" spc="-5" dirty="0">
                <a:latin typeface="Times New Roman"/>
                <a:cs typeface="Times New Roman"/>
              </a:rPr>
              <a:t>c, </a:t>
            </a:r>
            <a:r>
              <a:rPr sz="1200" b="1" i="1" dirty="0">
                <a:latin typeface="Times New Roman"/>
                <a:cs typeface="Times New Roman"/>
              </a:rPr>
              <a:t>d) </a:t>
            </a:r>
            <a:r>
              <a:rPr sz="1200" b="1" i="1" spc="-5" dirty="0">
                <a:latin typeface="Times New Roman"/>
                <a:cs typeface="Times New Roman"/>
              </a:rPr>
              <a:t>“Chỉ hướng</a:t>
            </a:r>
            <a:r>
              <a:rPr sz="1200" b="1" i="1" spc="1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đường”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000"/>
              </a:lnSpc>
              <a:spcBef>
                <a:spcPts val="580"/>
              </a:spcBef>
            </a:pPr>
            <a:r>
              <a:rPr sz="1200" spc="-5" dirty="0">
                <a:latin typeface="Times New Roman"/>
                <a:cs typeface="Times New Roman"/>
              </a:rPr>
              <a:t>Biển chỉ </a:t>
            </a:r>
            <a:r>
              <a:rPr sz="1200" spc="-5" dirty="0" err="1">
                <a:latin typeface="Times New Roman"/>
                <a:cs typeface="Times New Roman"/>
              </a:rPr>
              <a:t>dẫn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đến các </a:t>
            </a:r>
            <a:r>
              <a:rPr sz="1200" dirty="0">
                <a:latin typeface="Times New Roman"/>
                <a:cs typeface="Times New Roman"/>
              </a:rPr>
              <a:t>địa </a:t>
            </a:r>
            <a:r>
              <a:rPr sz="1200" spc="-5" dirty="0">
                <a:latin typeface="Times New Roman"/>
                <a:cs typeface="Times New Roman"/>
              </a:rPr>
              <a:t>danh, </a:t>
            </a:r>
            <a:r>
              <a:rPr sz="1200" dirty="0">
                <a:latin typeface="Times New Roman"/>
                <a:cs typeface="Times New Roman"/>
              </a:rPr>
              <a:t>khu </a:t>
            </a:r>
            <a:r>
              <a:rPr sz="1200" spc="-5" dirty="0" err="1">
                <a:latin typeface="Times New Roman"/>
                <a:cs typeface="Times New Roman"/>
              </a:rPr>
              <a:t>dân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20" dirty="0" smtClean="0">
                <a:latin typeface="Times New Roman"/>
                <a:cs typeface="Times New Roman"/>
              </a:rPr>
              <a:t>c</a:t>
            </a:r>
            <a:r>
              <a:rPr lang="vi-VN" sz="1200" spc="-120" dirty="0" smtClean="0">
                <a:latin typeface="Times New Roman"/>
                <a:cs typeface="Times New Roman"/>
              </a:rPr>
              <a:t>ư</a:t>
            </a:r>
            <a:r>
              <a:rPr sz="1200" spc="-120" dirty="0" smtClean="0">
                <a:latin typeface="Times New Roman"/>
                <a:cs typeface="Times New Roman"/>
              </a:rPr>
              <a:t>.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cần chỉ dẫn cả số </a:t>
            </a:r>
            <a:r>
              <a:rPr sz="1200" spc="-100" dirty="0">
                <a:latin typeface="Times New Roman"/>
                <a:cs typeface="Times New Roman"/>
              </a:rPr>
              <a:t>hiệu  </a:t>
            </a:r>
            <a:r>
              <a:rPr sz="1200" spc="-5" dirty="0">
                <a:latin typeface="Times New Roman"/>
                <a:cs typeface="Times New Roman"/>
              </a:rPr>
              <a:t>(tên)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cự </a:t>
            </a:r>
            <a:r>
              <a:rPr sz="1200" spc="10" dirty="0">
                <a:latin typeface="Times New Roman"/>
                <a:cs typeface="Times New Roman"/>
              </a:rPr>
              <a:t>ly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>
                <a:latin typeface="Times New Roman"/>
                <a:cs typeface="Times New Roman"/>
              </a:rPr>
              <a:t>khu đông </a:t>
            </a:r>
            <a:r>
              <a:rPr sz="1200" spc="-5" dirty="0" err="1">
                <a:latin typeface="Times New Roman"/>
                <a:cs typeface="Times New Roman"/>
              </a:rPr>
              <a:t>dân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120" dirty="0" smtClean="0">
                <a:latin typeface="Times New Roman"/>
                <a:cs typeface="Times New Roman"/>
              </a:rPr>
              <a:t>c</a:t>
            </a:r>
            <a:r>
              <a:rPr lang="vi-VN" sz="1200" spc="-120" dirty="0" smtClean="0">
                <a:latin typeface="Times New Roman"/>
                <a:cs typeface="Times New Roman"/>
              </a:rPr>
              <a:t>ư</a:t>
            </a:r>
            <a:r>
              <a:rPr sz="1200" spc="-120" dirty="0" smtClean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7952" y="5040248"/>
            <a:ext cx="5608320" cy="1262525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1349375">
              <a:lnSpc>
                <a:spcPct val="100000"/>
              </a:lnSpc>
              <a:spcBef>
                <a:spcPts val="840"/>
              </a:spcBef>
              <a:tabLst>
                <a:tab pos="3865879" algn="l"/>
              </a:tabLst>
            </a:pPr>
            <a:r>
              <a:rPr sz="1200" spc="-5" dirty="0">
                <a:latin typeface="Times New Roman"/>
                <a:cs typeface="Times New Roman"/>
              </a:rPr>
              <a:t>I.414a	I.414b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0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Biển số I.414 (a, </a:t>
            </a:r>
            <a:r>
              <a:rPr sz="1200" dirty="0">
                <a:latin typeface="Times New Roman"/>
                <a:cs typeface="Times New Roman"/>
              </a:rPr>
              <a:t>b) đặt ở </a:t>
            </a:r>
            <a:r>
              <a:rPr sz="1200" spc="-5" dirty="0">
                <a:latin typeface="Times New Roman"/>
                <a:cs typeface="Times New Roman"/>
              </a:rPr>
              <a:t>ngã </a:t>
            </a:r>
            <a:r>
              <a:rPr sz="1200" dirty="0">
                <a:latin typeface="Times New Roman"/>
                <a:cs typeface="Times New Roman"/>
              </a:rPr>
              <a:t>ba, </a:t>
            </a:r>
            <a:r>
              <a:rPr sz="1200" spc="-5" dirty="0" err="1">
                <a:latin typeface="Times New Roman"/>
                <a:cs typeface="Times New Roman"/>
              </a:rPr>
              <a:t>ngã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75" dirty="0" smtClean="0">
                <a:latin typeface="Times New Roman"/>
                <a:cs typeface="Times New Roman"/>
              </a:rPr>
              <a:t>t</a:t>
            </a:r>
            <a:r>
              <a:rPr lang="vi-VN" sz="1200" spc="-175" dirty="0" smtClean="0">
                <a:latin typeface="Times New Roman"/>
                <a:cs typeface="Times New Roman"/>
              </a:rPr>
              <a:t>ư</a:t>
            </a:r>
            <a:r>
              <a:rPr sz="1200" spc="-17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chỉ </a:t>
            </a:r>
            <a:r>
              <a:rPr sz="1200" dirty="0">
                <a:latin typeface="Times New Roman"/>
                <a:cs typeface="Times New Roman"/>
              </a:rPr>
              <a:t>một khu </a:t>
            </a:r>
            <a:r>
              <a:rPr sz="1200" dirty="0" err="1">
                <a:latin typeface="Times New Roman"/>
                <a:cs typeface="Times New Roman"/>
              </a:rPr>
              <a:t>đông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dân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cư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trên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hướng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đường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phải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chỉ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dẫn.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800"/>
              </a:lnSpc>
              <a:spcBef>
                <a:spcPts val="590"/>
              </a:spcBef>
            </a:pPr>
            <a:r>
              <a:rPr sz="1200" spc="-5" dirty="0">
                <a:latin typeface="Times New Roman"/>
                <a:cs typeface="Times New Roman"/>
              </a:rPr>
              <a:t>Biển số I.414 </a:t>
            </a:r>
            <a:r>
              <a:rPr sz="1200" dirty="0">
                <a:latin typeface="Times New Roman"/>
                <a:cs typeface="Times New Roman"/>
              </a:rPr>
              <a:t>(c, d)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spc="-5" dirty="0">
                <a:latin typeface="Times New Roman"/>
                <a:cs typeface="Times New Roman"/>
              </a:rPr>
              <a:t>ngã </a:t>
            </a:r>
            <a:r>
              <a:rPr sz="1200" dirty="0">
                <a:latin typeface="Times New Roman"/>
                <a:cs typeface="Times New Roman"/>
              </a:rPr>
              <a:t>ba, </a:t>
            </a:r>
            <a:r>
              <a:rPr sz="1200" dirty="0" err="1" smtClean="0">
                <a:latin typeface="Times New Roman"/>
                <a:cs typeface="Times New Roman"/>
              </a:rPr>
              <a:t>ngã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tư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có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từ </a:t>
            </a:r>
            <a:r>
              <a:rPr sz="1200" spc="-5" dirty="0">
                <a:latin typeface="Times New Roman"/>
                <a:cs typeface="Times New Roman"/>
              </a:rPr>
              <a:t>hai </a:t>
            </a:r>
            <a:r>
              <a:rPr sz="1200" dirty="0">
                <a:latin typeface="Times New Roman"/>
                <a:cs typeface="Times New Roman"/>
              </a:rPr>
              <a:t>khu </a:t>
            </a:r>
            <a:r>
              <a:rPr sz="1200" dirty="0" err="1">
                <a:latin typeface="Times New Roman"/>
                <a:cs typeface="Times New Roman"/>
              </a:rPr>
              <a:t>đông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dân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cư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trên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hướng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đường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phải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chỉ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dẫn.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05101" y="8227314"/>
            <a:ext cx="2481580" cy="58674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02235" algn="ctr">
              <a:lnSpc>
                <a:spcPct val="100000"/>
              </a:lnSpc>
              <a:spcBef>
                <a:spcPts val="865"/>
              </a:spcBef>
            </a:pPr>
            <a:r>
              <a:rPr sz="1200" spc="-5" dirty="0">
                <a:latin typeface="Times New Roman"/>
                <a:cs typeface="Times New Roman"/>
              </a:rPr>
              <a:t>I.414c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I.415 “Mũi </a:t>
            </a:r>
            <a:r>
              <a:rPr sz="1200" b="1" i="1" spc="-5" dirty="0">
                <a:latin typeface="Times New Roman"/>
                <a:cs typeface="Times New Roman"/>
              </a:rPr>
              <a:t>tên chỉ </a:t>
            </a:r>
            <a:r>
              <a:rPr sz="1200" b="1" i="1" dirty="0">
                <a:latin typeface="Times New Roman"/>
                <a:cs typeface="Times New Roman"/>
              </a:rPr>
              <a:t>hướng</a:t>
            </a:r>
            <a:r>
              <a:rPr sz="1200" b="1" i="1" spc="-7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đi”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94326" y="8324850"/>
            <a:ext cx="4159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0" dirty="0">
                <a:latin typeface="Times New Roman"/>
                <a:cs typeface="Times New Roman"/>
              </a:rPr>
              <a:t>I</a:t>
            </a:r>
            <a:r>
              <a:rPr sz="1200" dirty="0">
                <a:latin typeface="Times New Roman"/>
                <a:cs typeface="Times New Roman"/>
              </a:rPr>
              <a:t>.414d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47952" y="8863075"/>
            <a:ext cx="5603875" cy="4190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6565">
              <a:lnSpc>
                <a:spcPct val="11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Biển chỉ </a:t>
            </a:r>
            <a:r>
              <a:rPr sz="1200" spc="-5" dirty="0" err="1">
                <a:latin typeface="Times New Roman"/>
                <a:cs typeface="Times New Roman"/>
              </a:rPr>
              <a:t>dẫn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đến một </a:t>
            </a:r>
            <a:r>
              <a:rPr sz="1200" spc="-5" dirty="0">
                <a:latin typeface="Times New Roman"/>
                <a:cs typeface="Times New Roman"/>
              </a:rPr>
              <a:t>miền </a:t>
            </a:r>
            <a:r>
              <a:rPr sz="1200" dirty="0">
                <a:latin typeface="Times New Roman"/>
                <a:cs typeface="Times New Roman"/>
              </a:rPr>
              <a:t>lân cận </a:t>
            </a:r>
            <a:r>
              <a:rPr sz="1200" spc="-5" dirty="0">
                <a:latin typeface="Times New Roman"/>
                <a:cs typeface="Times New Roman"/>
              </a:rPr>
              <a:t>tiếp </a:t>
            </a:r>
            <a:r>
              <a:rPr sz="1200" dirty="0">
                <a:latin typeface="Times New Roman"/>
                <a:cs typeface="Times New Roman"/>
              </a:rPr>
              <a:t>theo và khoảng </a:t>
            </a:r>
            <a:r>
              <a:rPr sz="1200" spc="-5" dirty="0">
                <a:latin typeface="Times New Roman"/>
                <a:cs typeface="Times New Roman"/>
              </a:rPr>
              <a:t>cách </a:t>
            </a:r>
            <a:r>
              <a:rPr sz="1200" dirty="0">
                <a:latin typeface="Times New Roman"/>
                <a:cs typeface="Times New Roman"/>
              </a:rPr>
              <a:t>(km)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spc="-75" dirty="0">
                <a:latin typeface="Times New Roman"/>
                <a:cs typeface="Times New Roman"/>
              </a:rPr>
              <a:t>nơi  </a:t>
            </a:r>
            <a:r>
              <a:rPr sz="1200" dirty="0">
                <a:latin typeface="Times New Roman"/>
                <a:cs typeface="Times New Roman"/>
              </a:rPr>
              <a:t>đó. </a:t>
            </a:r>
            <a:r>
              <a:rPr sz="1200" spc="-5" dirty="0">
                <a:latin typeface="Times New Roman"/>
                <a:cs typeface="Times New Roman"/>
              </a:rPr>
              <a:t>Nền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màu </a:t>
            </a:r>
            <a:r>
              <a:rPr sz="1200" dirty="0">
                <a:latin typeface="Times New Roman"/>
                <a:cs typeface="Times New Roman"/>
              </a:rPr>
              <a:t>xanh lá cây </a:t>
            </a:r>
            <a:r>
              <a:rPr sz="1200" spc="-5" dirty="0">
                <a:latin typeface="Times New Roman"/>
                <a:cs typeface="Times New Roman"/>
              </a:rPr>
              <a:t>sẫm, chữ viết, </a:t>
            </a:r>
            <a:r>
              <a:rPr sz="1200" dirty="0">
                <a:latin typeface="Times New Roman"/>
                <a:cs typeface="Times New Roman"/>
              </a:rPr>
              <a:t>con </a:t>
            </a:r>
            <a:r>
              <a:rPr sz="1200" spc="-5" dirty="0">
                <a:latin typeface="Times New Roman"/>
                <a:cs typeface="Times New Roman"/>
              </a:rPr>
              <a:t>số màu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trắng.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660014" y="1379727"/>
            <a:ext cx="962025" cy="9620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488815" y="1379727"/>
            <a:ext cx="962025" cy="9620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412239" y="3453383"/>
            <a:ext cx="2562225" cy="15994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136390" y="3453383"/>
            <a:ext cx="2562225" cy="15994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412239" y="6673722"/>
            <a:ext cx="2562225" cy="16000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136390" y="6673722"/>
            <a:ext cx="2562225" cy="160007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1494789"/>
            <a:ext cx="5606415" cy="1816735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45"/>
              </a:spcBef>
            </a:pPr>
            <a:r>
              <a:rPr sz="1200" spc="-5" dirty="0">
                <a:latin typeface="Times New Roman"/>
                <a:cs typeface="Times New Roman"/>
              </a:rPr>
              <a:t>I.415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40"/>
              </a:spcBef>
            </a:pPr>
            <a:r>
              <a:rPr sz="1200" spc="-5" dirty="0">
                <a:latin typeface="Times New Roman"/>
                <a:cs typeface="Times New Roman"/>
              </a:rPr>
              <a:t>Biển đặt tại </a:t>
            </a:r>
            <a:r>
              <a:rPr sz="1200" dirty="0">
                <a:latin typeface="Times New Roman"/>
                <a:cs typeface="Times New Roman"/>
              </a:rPr>
              <a:t>các ngã </a:t>
            </a:r>
            <a:r>
              <a:rPr sz="1200" spc="-5" dirty="0">
                <a:latin typeface="Times New Roman"/>
                <a:cs typeface="Times New Roman"/>
              </a:rPr>
              <a:t>ba, </a:t>
            </a:r>
            <a:r>
              <a:rPr sz="1200" spc="-5" dirty="0" err="1" smtClean="0">
                <a:latin typeface="Times New Roman"/>
                <a:cs typeface="Times New Roman"/>
              </a:rPr>
              <a:t>ngã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tư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đường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giao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nhau </a:t>
            </a:r>
            <a:r>
              <a:rPr sz="1200" dirty="0">
                <a:latin typeface="Times New Roman"/>
                <a:cs typeface="Times New Roman"/>
              </a:rPr>
              <a:t>trong khu đông </a:t>
            </a:r>
            <a:r>
              <a:rPr sz="1200" spc="-5" dirty="0" err="1">
                <a:latin typeface="Times New Roman"/>
                <a:cs typeface="Times New Roman"/>
              </a:rPr>
              <a:t>dân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20" dirty="0" smtClean="0">
                <a:latin typeface="Times New Roman"/>
                <a:cs typeface="Times New Roman"/>
              </a:rPr>
              <a:t>c</a:t>
            </a:r>
            <a:r>
              <a:rPr lang="vi-VN" sz="1200" spc="-120" dirty="0" smtClean="0">
                <a:latin typeface="Times New Roman"/>
                <a:cs typeface="Times New Roman"/>
              </a:rPr>
              <a:t>ư</a:t>
            </a:r>
            <a:r>
              <a:rPr sz="1200" spc="-120" dirty="0" smtClean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I.416 “Đường</a:t>
            </a:r>
            <a:r>
              <a:rPr sz="1200" b="1" i="1" spc="-1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tránh”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800"/>
              </a:lnSpc>
              <a:spcBef>
                <a:spcPts val="565"/>
              </a:spcBef>
            </a:pPr>
            <a:r>
              <a:rPr sz="1200" spc="-5" dirty="0">
                <a:latin typeface="Times New Roman"/>
                <a:cs typeface="Times New Roman"/>
              </a:rPr>
              <a:t>Biển chỉ dẫn </a:t>
            </a:r>
            <a:r>
              <a:rPr sz="1200" dirty="0">
                <a:latin typeface="Times New Roman"/>
                <a:cs typeface="Times New Roman"/>
              </a:rPr>
              <a:t>lối </a:t>
            </a:r>
            <a:r>
              <a:rPr sz="1200" dirty="0" err="1">
                <a:latin typeface="Times New Roman"/>
                <a:cs typeface="Times New Roman"/>
              </a:rPr>
              <a:t>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tránh,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vòng </a:t>
            </a:r>
            <a:r>
              <a:rPr sz="1200" dirty="0" err="1">
                <a:latin typeface="Times New Roman"/>
                <a:cs typeface="Times New Roman"/>
              </a:rPr>
              <a:t>trong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hợp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chính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bị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tắc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h</a:t>
            </a:r>
            <a:r>
              <a:rPr sz="1200" spc="-5" dirty="0" err="1" smtClean="0">
                <a:latin typeface="Times New Roman"/>
                <a:cs typeface="Times New Roman"/>
              </a:rPr>
              <a:t>oặc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chính </a:t>
            </a:r>
            <a:r>
              <a:rPr sz="1200" dirty="0">
                <a:latin typeface="Times New Roman"/>
                <a:cs typeface="Times New Roman"/>
              </a:rPr>
              <a:t>cấm một </a:t>
            </a:r>
            <a:r>
              <a:rPr sz="1200" spc="-5" dirty="0">
                <a:latin typeface="Times New Roman"/>
                <a:cs typeface="Times New Roman"/>
              </a:rPr>
              <a:t>số 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đi qua. </a:t>
            </a:r>
            <a:r>
              <a:rPr sz="1200" spc="-5" dirty="0">
                <a:latin typeface="Times New Roman"/>
                <a:cs typeface="Times New Roman"/>
              </a:rPr>
              <a:t>Biển đặt tại </a:t>
            </a:r>
            <a:r>
              <a:rPr sz="1200" dirty="0">
                <a:latin typeface="Times New Roman"/>
                <a:cs typeface="Times New Roman"/>
              </a:rPr>
              <a:t>ngã </a:t>
            </a:r>
            <a:r>
              <a:rPr sz="1200" spc="-5" dirty="0">
                <a:latin typeface="Times New Roman"/>
                <a:cs typeface="Times New Roman"/>
              </a:rPr>
              <a:t>ba, </a:t>
            </a:r>
            <a:r>
              <a:rPr sz="1200" spc="-5" dirty="0" err="1">
                <a:latin typeface="Times New Roman"/>
                <a:cs typeface="Times New Roman"/>
              </a:rPr>
              <a:t>ngã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75" dirty="0" smtClean="0">
                <a:latin typeface="Times New Roman"/>
                <a:cs typeface="Times New Roman"/>
              </a:rPr>
              <a:t>t</a:t>
            </a:r>
            <a:r>
              <a:rPr lang="vi-VN" sz="1200" spc="-175" dirty="0" smtClean="0">
                <a:latin typeface="Times New Roman"/>
                <a:cs typeface="Times New Roman"/>
              </a:rPr>
              <a:t>ư</a:t>
            </a:r>
            <a:r>
              <a:rPr sz="1200" spc="-175" dirty="0" smtClean="0">
                <a:latin typeface="Times New Roman"/>
                <a:cs typeface="Times New Roman"/>
              </a:rPr>
              <a:t> </a:t>
            </a:r>
            <a:r>
              <a:rPr lang="en-US" sz="1200" spc="-175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nhau.</a:t>
            </a:r>
          </a:p>
          <a:p>
            <a:pPr marL="469265">
              <a:lnSpc>
                <a:spcPct val="100000"/>
              </a:lnSpc>
              <a:spcBef>
                <a:spcPts val="745"/>
              </a:spcBef>
            </a:pPr>
            <a:r>
              <a:rPr sz="1200" spc="-5" dirty="0">
                <a:latin typeface="Times New Roman"/>
                <a:cs typeface="Times New Roman"/>
              </a:rPr>
              <a:t>Hình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“Biển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cấm”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vẽ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trên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biển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5" dirty="0" err="1">
                <a:latin typeface="Times New Roman"/>
                <a:cs typeface="Times New Roman"/>
              </a:rPr>
              <a:t>này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8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sử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dụng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các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loại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biển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từ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số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P.101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đến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số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1200" spc="-5" dirty="0">
                <a:latin typeface="Times New Roman"/>
                <a:cs typeface="Times New Roman"/>
              </a:rPr>
              <a:t>P.120 </a:t>
            </a:r>
            <a:r>
              <a:rPr sz="1200" dirty="0">
                <a:latin typeface="Times New Roman"/>
                <a:cs typeface="Times New Roman"/>
              </a:rPr>
              <a:t>tùy </a:t>
            </a:r>
            <a:r>
              <a:rPr sz="1200" dirty="0" err="1">
                <a:latin typeface="Times New Roman"/>
                <a:cs typeface="Times New Roman"/>
              </a:rPr>
              <a:t>theo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</a:t>
            </a:r>
            <a:r>
              <a:rPr sz="1200" spc="-5" dirty="0">
                <a:latin typeface="Times New Roman"/>
                <a:cs typeface="Times New Roman"/>
              </a:rPr>
              <a:t>cần thiết </a:t>
            </a:r>
            <a:r>
              <a:rPr sz="1200" spc="-10" dirty="0">
                <a:latin typeface="Times New Roman"/>
                <a:cs typeface="Times New Roman"/>
              </a:rPr>
              <a:t>yêu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cầu.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47952" y="5922644"/>
            <a:ext cx="5605145" cy="154241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865"/>
              </a:spcBef>
            </a:pPr>
            <a:r>
              <a:rPr sz="1200" spc="-5" dirty="0">
                <a:latin typeface="Times New Roman"/>
                <a:cs typeface="Times New Roman"/>
              </a:rPr>
              <a:t>I.416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I.417 </a:t>
            </a:r>
            <a:r>
              <a:rPr sz="1200" b="1" i="1" spc="-5" dirty="0">
                <a:latin typeface="Times New Roman"/>
                <a:cs typeface="Times New Roman"/>
              </a:rPr>
              <a:t>(a, </a:t>
            </a:r>
            <a:r>
              <a:rPr sz="1200" b="1" i="1" dirty="0">
                <a:latin typeface="Times New Roman"/>
                <a:cs typeface="Times New Roman"/>
              </a:rPr>
              <a:t>b, </a:t>
            </a:r>
            <a:r>
              <a:rPr sz="1200" b="1" i="1" spc="-5" dirty="0">
                <a:latin typeface="Times New Roman"/>
                <a:cs typeface="Times New Roman"/>
              </a:rPr>
              <a:t>c) </a:t>
            </a:r>
            <a:r>
              <a:rPr sz="1200" b="1" i="1" dirty="0">
                <a:latin typeface="Times New Roman"/>
                <a:cs typeface="Times New Roman"/>
              </a:rPr>
              <a:t>“Chỉ </a:t>
            </a:r>
            <a:r>
              <a:rPr sz="1200" b="1" i="1" spc="-5" dirty="0">
                <a:latin typeface="Times New Roman"/>
                <a:cs typeface="Times New Roman"/>
              </a:rPr>
              <a:t>hướng đường </a:t>
            </a:r>
            <a:r>
              <a:rPr sz="1200" b="1" i="1" dirty="0">
                <a:latin typeface="Times New Roman"/>
                <a:cs typeface="Times New Roman"/>
              </a:rPr>
              <a:t>phải đi cho </a:t>
            </a:r>
            <a:r>
              <a:rPr sz="1200" b="1" i="1" spc="-5" dirty="0">
                <a:latin typeface="Times New Roman"/>
                <a:cs typeface="Times New Roman"/>
              </a:rPr>
              <a:t>từng </a:t>
            </a:r>
            <a:r>
              <a:rPr sz="1200" b="1" i="1" dirty="0">
                <a:latin typeface="Times New Roman"/>
                <a:cs typeface="Times New Roman"/>
              </a:rPr>
              <a:t>loại</a:t>
            </a:r>
            <a:r>
              <a:rPr sz="1200" b="1" i="1" spc="1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xe”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2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Biển chỉ </a:t>
            </a:r>
            <a:r>
              <a:rPr sz="1200" spc="-5" dirty="0" err="1">
                <a:latin typeface="Times New Roman"/>
                <a:cs typeface="Times New Roman"/>
              </a:rPr>
              <a:t>dẫn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phải đi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từng 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để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>
                <a:latin typeface="Times New Roman"/>
                <a:cs typeface="Times New Roman"/>
              </a:rPr>
              <a:t>một khu </a:t>
            </a:r>
            <a:r>
              <a:rPr sz="1200" dirty="0" err="1">
                <a:latin typeface="Times New Roman"/>
                <a:cs typeface="Times New Roman"/>
              </a:rPr>
              <a:t>đông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dân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cư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tiếp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theo.</a:t>
            </a:r>
          </a:p>
          <a:p>
            <a:pPr marL="12700" marR="8255" indent="456565">
              <a:lnSpc>
                <a:spcPct val="110800"/>
              </a:lnSpc>
              <a:spcBef>
                <a:spcPts val="585"/>
              </a:spcBef>
            </a:pPr>
            <a:r>
              <a:rPr sz="1200" dirty="0">
                <a:latin typeface="Times New Roman"/>
                <a:cs typeface="Times New Roman"/>
              </a:rPr>
              <a:t>Tùy theo loại xe, địa danh khu đông </a:t>
            </a:r>
            <a:r>
              <a:rPr sz="1200" spc="-5" dirty="0" err="1">
                <a:latin typeface="Times New Roman"/>
                <a:cs typeface="Times New Roman"/>
              </a:rPr>
              <a:t>dân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85" dirty="0" smtClean="0">
                <a:latin typeface="Times New Roman"/>
                <a:cs typeface="Times New Roman"/>
              </a:rPr>
              <a:t>c</a:t>
            </a:r>
            <a:r>
              <a:rPr lang="vi-VN" sz="1200" spc="-185" dirty="0" smtClean="0">
                <a:latin typeface="Times New Roman"/>
                <a:cs typeface="Times New Roman"/>
              </a:rPr>
              <a:t>ư</a:t>
            </a:r>
            <a:r>
              <a:rPr sz="1200" spc="-185" dirty="0" smtClean="0">
                <a:latin typeface="Times New Roman"/>
                <a:cs typeface="Times New Roman"/>
              </a:rPr>
              <a:t> </a:t>
            </a:r>
            <a:r>
              <a:rPr lang="en-US" sz="1200" spc="-18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và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>
                <a:latin typeface="Times New Roman"/>
                <a:cs typeface="Times New Roman"/>
              </a:rPr>
              <a:t>cần chỉ </a:t>
            </a:r>
            <a:r>
              <a:rPr sz="1200" dirty="0">
                <a:latin typeface="Times New Roman"/>
                <a:cs typeface="Times New Roman"/>
              </a:rPr>
              <a:t>dẫn </a:t>
            </a:r>
            <a:r>
              <a:rPr sz="1200" spc="5" dirty="0">
                <a:latin typeface="Times New Roman"/>
                <a:cs typeface="Times New Roman"/>
              </a:rPr>
              <a:t>mà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spc="-100" dirty="0">
                <a:latin typeface="Times New Roman"/>
                <a:cs typeface="Times New Roman"/>
              </a:rPr>
              <a:t>dụng  </a:t>
            </a:r>
            <a:r>
              <a:rPr sz="1200" dirty="0">
                <a:latin typeface="Times New Roman"/>
                <a:cs typeface="Times New Roman"/>
              </a:rPr>
              <a:t>kiểu </a:t>
            </a: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chữ </a:t>
            </a:r>
            <a:r>
              <a:rPr sz="1200" dirty="0">
                <a:latin typeface="Times New Roman"/>
                <a:cs typeface="Times New Roman"/>
              </a:rPr>
              <a:t>đề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số I.417a, I.417b </a:t>
            </a:r>
            <a:r>
              <a:rPr sz="1200" spc="5" dirty="0">
                <a:latin typeface="Times New Roman"/>
                <a:cs typeface="Times New Roman"/>
              </a:rPr>
              <a:t>hay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I.417c.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83307" y="9189211"/>
            <a:ext cx="408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0" dirty="0">
                <a:latin typeface="Times New Roman"/>
                <a:cs typeface="Times New Roman"/>
              </a:rPr>
              <a:t>I</a:t>
            </a:r>
            <a:r>
              <a:rPr sz="1200" dirty="0">
                <a:latin typeface="Times New Roman"/>
                <a:cs typeface="Times New Roman"/>
              </a:rPr>
              <a:t>.</a:t>
            </a:r>
            <a:r>
              <a:rPr sz="1200" spc="10" dirty="0">
                <a:latin typeface="Times New Roman"/>
                <a:cs typeface="Times New Roman"/>
              </a:rPr>
              <a:t>4</a:t>
            </a:r>
            <a:r>
              <a:rPr sz="1200" dirty="0">
                <a:latin typeface="Times New Roman"/>
                <a:cs typeface="Times New Roman"/>
              </a:rPr>
              <a:t>17a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34890" y="9189211"/>
            <a:ext cx="4159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0" dirty="0">
                <a:latin typeface="Times New Roman"/>
                <a:cs typeface="Times New Roman"/>
              </a:rPr>
              <a:t>I</a:t>
            </a:r>
            <a:r>
              <a:rPr sz="1200" dirty="0">
                <a:latin typeface="Times New Roman"/>
                <a:cs typeface="Times New Roman"/>
              </a:rPr>
              <a:t>.417b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793364" y="900683"/>
            <a:ext cx="2533650" cy="6379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98164" y="3406520"/>
            <a:ext cx="1924050" cy="25622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504314" y="7861300"/>
            <a:ext cx="2800350" cy="12763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368165" y="7861300"/>
            <a:ext cx="2247900" cy="12763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96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05101" y="2105913"/>
            <a:ext cx="3865245" cy="80264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826135" algn="ctr">
              <a:lnSpc>
                <a:spcPct val="100000"/>
              </a:lnSpc>
              <a:spcBef>
                <a:spcPts val="640"/>
              </a:spcBef>
            </a:pP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I.417c</a:t>
            </a: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I.418 “Lối đi ở </a:t>
            </a:r>
            <a:r>
              <a:rPr sz="1200" b="1" i="1" spc="-5" dirty="0">
                <a:latin typeface="Times New Roman"/>
                <a:cs typeface="Times New Roman"/>
              </a:rPr>
              <a:t>những chỗ </a:t>
            </a:r>
            <a:r>
              <a:rPr sz="1200" b="1" i="1" spc="-10" dirty="0">
                <a:latin typeface="Times New Roman"/>
                <a:cs typeface="Times New Roman"/>
              </a:rPr>
              <a:t>cấm</a:t>
            </a:r>
            <a:r>
              <a:rPr sz="1200" b="1" i="1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rẽ”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1200" spc="-5" dirty="0">
                <a:latin typeface="Times New Roman"/>
                <a:cs typeface="Times New Roman"/>
              </a:rPr>
              <a:t>Biển chỉ </a:t>
            </a:r>
            <a:r>
              <a:rPr sz="1200" dirty="0">
                <a:latin typeface="Times New Roman"/>
                <a:cs typeface="Times New Roman"/>
              </a:rPr>
              <a:t>dẫn lối đi ở các </a:t>
            </a:r>
            <a:r>
              <a:rPr sz="1200" spc="-5" dirty="0">
                <a:latin typeface="Times New Roman"/>
                <a:cs typeface="Times New Roman"/>
              </a:rPr>
              <a:t>ngã </a:t>
            </a:r>
            <a:r>
              <a:rPr sz="1200" dirty="0">
                <a:latin typeface="Times New Roman"/>
                <a:cs typeface="Times New Roman"/>
              </a:rPr>
              <a:t>ba, </a:t>
            </a:r>
            <a:r>
              <a:rPr sz="1200" spc="-5" dirty="0" err="1">
                <a:latin typeface="Times New Roman"/>
                <a:cs typeface="Times New Roman"/>
              </a:rPr>
              <a:t>ngã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75" dirty="0" smtClean="0">
                <a:latin typeface="Times New Roman"/>
                <a:cs typeface="Times New Roman"/>
              </a:rPr>
              <a:t>t</a:t>
            </a:r>
            <a:r>
              <a:rPr lang="vi-VN" sz="1200" spc="-175" dirty="0" smtClean="0">
                <a:latin typeface="Times New Roman"/>
                <a:cs typeface="Times New Roman"/>
              </a:rPr>
              <a:t>ư</a:t>
            </a:r>
            <a:r>
              <a:rPr sz="1200" spc="-175" dirty="0" smtClean="0">
                <a:latin typeface="Times New Roman"/>
                <a:cs typeface="Times New Roman"/>
              </a:rPr>
              <a:t> </a:t>
            </a:r>
            <a:r>
              <a:rPr lang="en-US" sz="1200" spc="-17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cấm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rẽ (trái hoặc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phải).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7952" y="4585588"/>
            <a:ext cx="5607050" cy="1266825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455930" algn="ctr">
              <a:lnSpc>
                <a:spcPct val="100000"/>
              </a:lnSpc>
              <a:spcBef>
                <a:spcPts val="880"/>
              </a:spcBef>
            </a:pPr>
            <a:r>
              <a:rPr sz="1200" spc="-5" dirty="0">
                <a:latin typeface="Times New Roman"/>
                <a:cs typeface="Times New Roman"/>
              </a:rPr>
              <a:t>I.418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785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I.419(a,b) “Chỉ dẫn địa</a:t>
            </a:r>
            <a:r>
              <a:rPr sz="1200" b="1" i="1" spc="-2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giới”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0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Biển chỉ dẫn </a:t>
            </a:r>
            <a:r>
              <a:rPr sz="1200" dirty="0">
                <a:latin typeface="Times New Roman"/>
                <a:cs typeface="Times New Roman"/>
              </a:rPr>
              <a:t>địa </a:t>
            </a:r>
            <a:r>
              <a:rPr sz="1200" spc="-5" dirty="0">
                <a:latin typeface="Times New Roman"/>
                <a:cs typeface="Times New Roman"/>
              </a:rPr>
              <a:t>giới của </a:t>
            </a:r>
            <a:r>
              <a:rPr sz="1200" dirty="0">
                <a:latin typeface="Times New Roman"/>
                <a:cs typeface="Times New Roman"/>
              </a:rPr>
              <a:t>thành phố, tỉnh, huyện. </a:t>
            </a:r>
            <a:r>
              <a:rPr sz="1200" spc="-5" dirty="0" err="1">
                <a:latin typeface="Times New Roman"/>
                <a:cs typeface="Times New Roman"/>
              </a:rPr>
              <a:t>Biển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đặt ở </a:t>
            </a:r>
            <a:r>
              <a:rPr sz="1200" spc="-5" dirty="0">
                <a:latin typeface="Times New Roman"/>
                <a:cs typeface="Times New Roman"/>
              </a:rPr>
              <a:t>ranh </a:t>
            </a:r>
            <a:r>
              <a:rPr sz="1200" dirty="0">
                <a:latin typeface="Times New Roman"/>
                <a:cs typeface="Times New Roman"/>
              </a:rPr>
              <a:t>giới </a:t>
            </a:r>
            <a:r>
              <a:rPr sz="1200" spc="-55" dirty="0">
                <a:latin typeface="Times New Roman"/>
                <a:cs typeface="Times New Roman"/>
              </a:rPr>
              <a:t>hành  </a:t>
            </a:r>
            <a:r>
              <a:rPr sz="1200" spc="-5" dirty="0">
                <a:latin typeface="Times New Roman"/>
                <a:cs typeface="Times New Roman"/>
              </a:rPr>
              <a:t>chính của hai </a:t>
            </a:r>
            <a:r>
              <a:rPr sz="1200" dirty="0" err="1">
                <a:latin typeface="Times New Roman"/>
                <a:cs typeface="Times New Roman"/>
              </a:rPr>
              <a:t>địa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sát </a:t>
            </a:r>
            <a:r>
              <a:rPr sz="1200" spc="-10" dirty="0">
                <a:latin typeface="Times New Roman"/>
                <a:cs typeface="Times New Roman"/>
              </a:rPr>
              <a:t>gần </a:t>
            </a:r>
            <a:r>
              <a:rPr sz="1200" spc="-5" dirty="0">
                <a:latin typeface="Times New Roman"/>
                <a:cs typeface="Times New Roman"/>
              </a:rPr>
              <a:t>nhau. </a:t>
            </a:r>
            <a:r>
              <a:rPr sz="1200" spc="5" dirty="0">
                <a:latin typeface="Times New Roman"/>
                <a:cs typeface="Times New Roman"/>
              </a:rPr>
              <a:t>Tùy </a:t>
            </a:r>
            <a:r>
              <a:rPr sz="1200" dirty="0">
                <a:latin typeface="Times New Roman"/>
                <a:cs typeface="Times New Roman"/>
              </a:rPr>
              <a:t>theo địa hình, biển này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thể ở phía tay </a:t>
            </a:r>
            <a:r>
              <a:rPr sz="1200" spc="-55" dirty="0">
                <a:latin typeface="Times New Roman"/>
                <a:cs typeface="Times New Roman"/>
              </a:rPr>
              <a:t>trái  </a:t>
            </a:r>
            <a:r>
              <a:rPr sz="1200" dirty="0">
                <a:latin typeface="Times New Roman"/>
                <a:cs typeface="Times New Roman"/>
              </a:rPr>
              <a:t>hay phải </a:t>
            </a:r>
            <a:r>
              <a:rPr sz="1200" dirty="0" err="1">
                <a:latin typeface="Times New Roman"/>
                <a:cs typeface="Times New Roman"/>
              </a:rPr>
              <a:t>theo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dirty="0" err="1">
                <a:latin typeface="Times New Roman"/>
                <a:cs typeface="Times New Roman"/>
              </a:rPr>
              <a:t>của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lái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47952" y="7530845"/>
            <a:ext cx="5603240" cy="17043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46200">
              <a:lnSpc>
                <a:spcPts val="1410"/>
              </a:lnSpc>
              <a:spcBef>
                <a:spcPts val="100"/>
              </a:spcBef>
              <a:tabLst>
                <a:tab pos="3867785" algn="l"/>
              </a:tabLst>
            </a:pPr>
            <a:r>
              <a:rPr sz="1200" spc="-5" dirty="0">
                <a:latin typeface="Times New Roman"/>
                <a:cs typeface="Times New Roman"/>
              </a:rPr>
              <a:t>I.419a	I.419b</a:t>
            </a:r>
            <a:endParaRPr sz="1200" dirty="0">
              <a:latin typeface="Times New Roman"/>
              <a:cs typeface="Times New Roman"/>
            </a:endParaRPr>
          </a:p>
          <a:p>
            <a:pPr marL="12700" marR="6350" indent="456565">
              <a:lnSpc>
                <a:spcPts val="1380"/>
              </a:lnSpc>
              <a:spcBef>
                <a:spcPts val="65"/>
              </a:spcBef>
            </a:pPr>
            <a:r>
              <a:rPr sz="1200" spc="-5" dirty="0">
                <a:latin typeface="Times New Roman"/>
                <a:cs typeface="Times New Roman"/>
              </a:rPr>
              <a:t>Biển I.419b </a:t>
            </a:r>
            <a:r>
              <a:rPr sz="1200" dirty="0">
                <a:latin typeface="Times New Roman"/>
                <a:cs typeface="Times New Roman"/>
              </a:rPr>
              <a:t>: </a:t>
            </a:r>
            <a:r>
              <a:rPr sz="1200" spc="-5" dirty="0">
                <a:latin typeface="Times New Roman"/>
                <a:cs typeface="Times New Roman"/>
              </a:rPr>
              <a:t>áp </a:t>
            </a:r>
            <a:r>
              <a:rPr sz="1200" dirty="0">
                <a:latin typeface="Times New Roman"/>
                <a:cs typeface="Times New Roman"/>
              </a:rPr>
              <a:t>dụng cho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 err="1">
                <a:latin typeface="Times New Roman"/>
                <a:cs typeface="Times New Roman"/>
              </a:rPr>
              <a:t>tuyến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đối </a:t>
            </a:r>
            <a:r>
              <a:rPr sz="1200" spc="-5" dirty="0">
                <a:latin typeface="Times New Roman"/>
                <a:cs typeface="Times New Roman"/>
              </a:rPr>
              <a:t>ngoại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-5" dirty="0" err="1">
                <a:latin typeface="Times New Roman"/>
                <a:cs typeface="Times New Roman"/>
              </a:rPr>
              <a:t>tuyến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spc="-90" dirty="0" err="1">
                <a:latin typeface="Times New Roman"/>
                <a:cs typeface="Times New Roman"/>
              </a:rPr>
              <a:t>nhiều</a:t>
            </a:r>
            <a:r>
              <a:rPr sz="1200" spc="-90" dirty="0">
                <a:latin typeface="Times New Roman"/>
                <a:cs typeface="Times New Roman"/>
              </a:rPr>
              <a:t> 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n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ngoài đi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lại.</a:t>
            </a: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</a:pPr>
            <a:r>
              <a:rPr sz="1200" dirty="0">
                <a:latin typeface="Times New Roman"/>
                <a:cs typeface="Times New Roman"/>
              </a:rPr>
              <a:t>- </a:t>
            </a: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I.422(a,b) "Di tích lịch sử"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371475" algn="just">
              <a:lnSpc>
                <a:spcPct val="959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Biển chỉ </a:t>
            </a:r>
            <a:r>
              <a:rPr sz="1200" dirty="0">
                <a:latin typeface="Times New Roman"/>
                <a:cs typeface="Times New Roman"/>
              </a:rPr>
              <a:t>dẫn những nơi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di </a:t>
            </a:r>
            <a:r>
              <a:rPr sz="1200" spc="-5" dirty="0">
                <a:latin typeface="Times New Roman"/>
                <a:cs typeface="Times New Roman"/>
              </a:rPr>
              <a:t>tích lịch sử </a:t>
            </a:r>
            <a:r>
              <a:rPr sz="1200" dirty="0">
                <a:latin typeface="Times New Roman"/>
                <a:cs typeface="Times New Roman"/>
              </a:rPr>
              <a:t>hoặc những nơi </a:t>
            </a:r>
            <a:r>
              <a:rPr sz="1200" spc="-5" dirty="0">
                <a:latin typeface="Times New Roman"/>
                <a:cs typeface="Times New Roman"/>
              </a:rPr>
              <a:t>có danh </a:t>
            </a:r>
            <a:r>
              <a:rPr sz="1200" dirty="0">
                <a:latin typeface="Times New Roman"/>
                <a:cs typeface="Times New Roman"/>
              </a:rPr>
              <a:t>lam thắng cảnh,  những nơi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thể tham </a:t>
            </a:r>
            <a:r>
              <a:rPr sz="1200" spc="-5" dirty="0">
                <a:latin typeface="Times New Roman"/>
                <a:cs typeface="Times New Roman"/>
              </a:rPr>
              <a:t>quan </a:t>
            </a:r>
            <a:r>
              <a:rPr sz="1200" dirty="0">
                <a:latin typeface="Times New Roman"/>
                <a:cs typeface="Times New Roman"/>
              </a:rPr>
              <a:t>v.v... ở </a:t>
            </a:r>
            <a:r>
              <a:rPr sz="1200" spc="-5" dirty="0">
                <a:latin typeface="Times New Roman"/>
                <a:cs typeface="Times New Roman"/>
              </a:rPr>
              <a:t>hai </a:t>
            </a:r>
            <a:r>
              <a:rPr sz="1200" spc="-5" dirty="0" err="1">
                <a:latin typeface="Times New Roman"/>
                <a:cs typeface="Times New Roman"/>
              </a:rPr>
              <a:t>ven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0" dirty="0" smtClean="0">
                <a:latin typeface="Times New Roman"/>
                <a:cs typeface="Times New Roman"/>
              </a:rPr>
              <a:t>đ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ờng</a:t>
            </a:r>
            <a:r>
              <a:rPr sz="1200" spc="-60" dirty="0">
                <a:latin typeface="Times New Roman"/>
                <a:cs typeface="Times New Roman"/>
              </a:rPr>
              <a:t>. </a:t>
            </a:r>
            <a:r>
              <a:rPr sz="1200" spc="-5" dirty="0">
                <a:latin typeface="Times New Roman"/>
                <a:cs typeface="Times New Roman"/>
              </a:rPr>
              <a:t>Biển số I.422b áp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-45" dirty="0" err="1">
                <a:latin typeface="Times New Roman"/>
                <a:cs typeface="Times New Roman"/>
              </a:rPr>
              <a:t>tuyến</a:t>
            </a:r>
            <a:r>
              <a:rPr sz="1200" spc="-45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đối </a:t>
            </a:r>
            <a:r>
              <a:rPr sz="1200" spc="-5" dirty="0">
                <a:latin typeface="Times New Roman"/>
                <a:cs typeface="Times New Roman"/>
              </a:rPr>
              <a:t>ngoại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-5" dirty="0" err="1">
                <a:latin typeface="Times New Roman"/>
                <a:cs typeface="Times New Roman"/>
              </a:rPr>
              <a:t>tuyến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 err="1">
                <a:latin typeface="Times New Roman"/>
                <a:cs typeface="Times New Roman"/>
              </a:rPr>
              <a:t>nhiều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n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ngoài </a:t>
            </a:r>
            <a:r>
              <a:rPr sz="1200" dirty="0">
                <a:latin typeface="Times New Roman"/>
                <a:cs typeface="Times New Roman"/>
              </a:rPr>
              <a:t>đi lại. </a:t>
            </a: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spc="-5" dirty="0" err="1">
                <a:latin typeface="Times New Roman"/>
                <a:cs typeface="Times New Roman"/>
              </a:rPr>
              <a:t>số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I.422a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áp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dụng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 err="1">
                <a:latin typeface="Times New Roman"/>
                <a:cs typeface="Times New Roman"/>
              </a:rPr>
              <a:t>các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khác.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698114" y="900683"/>
            <a:ext cx="2714625" cy="1275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326765" y="3004184"/>
            <a:ext cx="1924050" cy="1600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786889" y="5957061"/>
            <a:ext cx="1924050" cy="1600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485640" y="5948171"/>
            <a:ext cx="1838325" cy="160909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97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2323846"/>
            <a:ext cx="5606415" cy="149352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403985" algn="just">
              <a:lnSpc>
                <a:spcPct val="100000"/>
              </a:lnSpc>
              <a:spcBef>
                <a:spcPts val="675"/>
              </a:spcBef>
              <a:tabLst>
                <a:tab pos="3811270" algn="l"/>
              </a:tabLst>
            </a:pPr>
            <a:r>
              <a:rPr sz="1200" spc="-5" dirty="0">
                <a:latin typeface="Times New Roman"/>
                <a:cs typeface="Times New Roman"/>
              </a:rPr>
              <a:t>I.422a	I.422b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575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I.423 </a:t>
            </a:r>
            <a:r>
              <a:rPr sz="1200" b="1" i="1" spc="-5" dirty="0">
                <a:latin typeface="Times New Roman"/>
                <a:cs typeface="Times New Roman"/>
              </a:rPr>
              <a:t>(a, </a:t>
            </a:r>
            <a:r>
              <a:rPr sz="1200" b="1" i="1" dirty="0">
                <a:latin typeface="Times New Roman"/>
                <a:cs typeface="Times New Roman"/>
              </a:rPr>
              <a:t>b) “Đường </a:t>
            </a:r>
            <a:r>
              <a:rPr sz="1200" b="1" i="1" spc="-5" dirty="0">
                <a:latin typeface="Times New Roman"/>
                <a:cs typeface="Times New Roman"/>
              </a:rPr>
              <a:t>người </a:t>
            </a:r>
            <a:r>
              <a:rPr sz="1200" b="1" i="1" dirty="0">
                <a:latin typeface="Times New Roman"/>
                <a:cs typeface="Times New Roman"/>
              </a:rPr>
              <a:t>đi bộ </a:t>
            </a:r>
            <a:r>
              <a:rPr sz="1200" b="1" i="1" spc="-5" dirty="0">
                <a:latin typeface="Times New Roman"/>
                <a:cs typeface="Times New Roman"/>
              </a:rPr>
              <a:t>sang</a:t>
            </a:r>
            <a:r>
              <a:rPr sz="1200" b="1" i="1" spc="-1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ngang”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4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Biển chỉ dẫn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bộ </a:t>
            </a:r>
            <a:r>
              <a:rPr sz="1200" dirty="0" err="1">
                <a:latin typeface="Times New Roman"/>
                <a:cs typeface="Times New Roman"/>
              </a:rPr>
              <a:t>và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biết nơi </a:t>
            </a:r>
            <a:r>
              <a:rPr sz="1200" spc="-5" dirty="0">
                <a:latin typeface="Times New Roman"/>
                <a:cs typeface="Times New Roman"/>
              </a:rPr>
              <a:t>dành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5" dirty="0" err="1">
                <a:latin typeface="Times New Roman"/>
                <a:cs typeface="Times New Roman"/>
              </a:rPr>
              <a:t>đi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bộ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smtClean="0">
                <a:latin typeface="Times New Roman"/>
                <a:cs typeface="Times New Roman"/>
              </a:rPr>
              <a:t>sang </a:t>
            </a:r>
            <a:r>
              <a:rPr sz="1200" spc="-5" dirty="0" err="1" smtClean="0">
                <a:latin typeface="Times New Roman"/>
                <a:cs typeface="Times New Roman"/>
              </a:rPr>
              <a:t>ngang</a:t>
            </a:r>
            <a:r>
              <a:rPr sz="1200" spc="-5" dirty="0">
                <a:latin typeface="Times New Roman"/>
                <a:cs typeface="Times New Roman"/>
              </a:rPr>
              <a:t>. Biển </a:t>
            </a:r>
            <a:r>
              <a:rPr sz="1200" spc="5" dirty="0" err="1">
                <a:latin typeface="Times New Roman"/>
                <a:cs typeface="Times New Roman"/>
              </a:rPr>
              <a:t>này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độc lập ở những vị trí </a:t>
            </a:r>
            <a:r>
              <a:rPr sz="1200" spc="-5" dirty="0">
                <a:latin typeface="Times New Roman"/>
                <a:cs typeface="Times New Roman"/>
              </a:rPr>
              <a:t>sang ngang,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tổ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chức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điều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khiển giao </a:t>
            </a:r>
            <a:r>
              <a:rPr sz="1200" dirty="0">
                <a:latin typeface="Times New Roman"/>
                <a:cs typeface="Times New Roman"/>
              </a:rPr>
              <a:t>thông hoặc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thể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phối hợp với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 err="1">
                <a:latin typeface="Times New Roman"/>
                <a:cs typeface="Times New Roman"/>
              </a:rPr>
              <a:t>kẻ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. </a:t>
            </a:r>
            <a:r>
              <a:rPr sz="1200" spc="5" dirty="0">
                <a:latin typeface="Times New Roman"/>
                <a:cs typeface="Times New Roman"/>
              </a:rPr>
              <a:t>Gặp </a:t>
            </a:r>
            <a:r>
              <a:rPr sz="1200" dirty="0">
                <a:latin typeface="Times New Roman"/>
                <a:cs typeface="Times New Roman"/>
              </a:rPr>
              <a:t>biển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này,</a:t>
            </a:r>
            <a:endParaRPr sz="1200"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745"/>
              </a:spcBef>
            </a:pP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lái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phải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ưu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bộ </a:t>
            </a:r>
            <a:r>
              <a:rPr sz="1200" spc="-5" dirty="0">
                <a:latin typeface="Times New Roman"/>
                <a:cs typeface="Times New Roman"/>
              </a:rPr>
              <a:t>sang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ngang.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47952" y="5067680"/>
            <a:ext cx="5601335" cy="1017586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855"/>
              </a:spcBef>
              <a:tabLst>
                <a:tab pos="2296160" algn="l"/>
              </a:tabLst>
            </a:pPr>
            <a:r>
              <a:rPr sz="1200" spc="-5" dirty="0">
                <a:latin typeface="Times New Roman"/>
                <a:cs typeface="Times New Roman"/>
              </a:rPr>
              <a:t>I.423a	I.423b</a:t>
            </a:r>
            <a:endParaRPr sz="1200" dirty="0">
              <a:latin typeface="Times New Roman"/>
              <a:cs typeface="Times New Roman"/>
            </a:endParaRPr>
          </a:p>
          <a:p>
            <a:pPr marL="382905">
              <a:lnSpc>
                <a:spcPct val="100000"/>
              </a:lnSpc>
              <a:spcBef>
                <a:spcPts val="755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I.423c “Điểm bắt </a:t>
            </a:r>
            <a:r>
              <a:rPr sz="1200" b="1" i="1" dirty="0">
                <a:latin typeface="Times New Roman"/>
                <a:cs typeface="Times New Roman"/>
              </a:rPr>
              <a:t>đầu đường </a:t>
            </a:r>
            <a:r>
              <a:rPr sz="1200" b="1" i="1" spc="-10" dirty="0">
                <a:latin typeface="Times New Roman"/>
                <a:cs typeface="Times New Roman"/>
              </a:rPr>
              <a:t>đi </a:t>
            </a:r>
            <a:r>
              <a:rPr sz="1200" b="1" i="1" dirty="0">
                <a:latin typeface="Times New Roman"/>
                <a:cs typeface="Times New Roman"/>
              </a:rPr>
              <a:t>bộ” </a:t>
            </a:r>
            <a:r>
              <a:rPr sz="1200" b="1" i="1" spc="-5" dirty="0">
                <a:latin typeface="Times New Roman"/>
                <a:cs typeface="Times New Roman"/>
              </a:rPr>
              <a:t>(biển </a:t>
            </a:r>
            <a:r>
              <a:rPr sz="1200" b="1" i="1" dirty="0">
                <a:latin typeface="Times New Roman"/>
                <a:cs typeface="Times New Roman"/>
              </a:rPr>
              <a:t>F,9 theo </a:t>
            </a:r>
            <a:r>
              <a:rPr sz="1200" b="1" i="1" spc="-5" dirty="0">
                <a:latin typeface="Times New Roman"/>
                <a:cs typeface="Times New Roman"/>
              </a:rPr>
              <a:t>Hiệp định</a:t>
            </a:r>
            <a:r>
              <a:rPr sz="1200" b="1" i="1" spc="3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GMS)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371475">
              <a:lnSpc>
                <a:spcPts val="1380"/>
              </a:lnSpc>
              <a:spcBef>
                <a:spcPts val="615"/>
              </a:spcBef>
            </a:pPr>
            <a:r>
              <a:rPr sz="1200" spc="-5" dirty="0">
                <a:latin typeface="Times New Roman"/>
                <a:cs typeface="Times New Roman"/>
              </a:rPr>
              <a:t>Biển chỉ dẫn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bộ </a:t>
            </a:r>
            <a:r>
              <a:rPr sz="1200" dirty="0" err="1">
                <a:latin typeface="Times New Roman"/>
                <a:cs typeface="Times New Roman"/>
              </a:rPr>
              <a:t>và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biết nơi </a:t>
            </a:r>
            <a:r>
              <a:rPr sz="1200" spc="-5" dirty="0">
                <a:latin typeface="Times New Roman"/>
                <a:cs typeface="Times New Roman"/>
              </a:rPr>
              <a:t>bắt đầu </a:t>
            </a:r>
            <a:r>
              <a:rPr sz="1200" spc="-5" dirty="0" err="1">
                <a:latin typeface="Times New Roman"/>
                <a:cs typeface="Times New Roman"/>
              </a:rPr>
              <a:t>đoạn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dành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cho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người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đi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 </a:t>
            </a: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spc="5" dirty="0">
                <a:latin typeface="Times New Roman"/>
                <a:cs typeface="Times New Roman"/>
              </a:rPr>
              <a:t>này </a:t>
            </a:r>
            <a:r>
              <a:rPr sz="1200" dirty="0">
                <a:latin typeface="Times New Roman"/>
                <a:cs typeface="Times New Roman"/>
              </a:rPr>
              <a:t>không dùng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các vị trí đi bộ </a:t>
            </a:r>
            <a:r>
              <a:rPr sz="1200" spc="-5" dirty="0">
                <a:latin typeface="Times New Roman"/>
                <a:cs typeface="Times New Roman"/>
              </a:rPr>
              <a:t>cắt </a:t>
            </a:r>
            <a:r>
              <a:rPr sz="1200" dirty="0">
                <a:latin typeface="Times New Roman"/>
                <a:cs typeface="Times New Roman"/>
              </a:rPr>
              <a:t>ngang qua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7952" y="7949945"/>
            <a:ext cx="5605145" cy="101346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860040">
              <a:lnSpc>
                <a:spcPct val="100000"/>
              </a:lnSpc>
              <a:spcBef>
                <a:spcPts val="675"/>
              </a:spcBef>
            </a:pPr>
            <a:r>
              <a:rPr sz="1200" spc="-5" dirty="0">
                <a:latin typeface="Times New Roman"/>
                <a:cs typeface="Times New Roman"/>
              </a:rPr>
              <a:t>I.423c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575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I.424 </a:t>
            </a:r>
            <a:r>
              <a:rPr sz="1200" b="1" i="1" spc="-5" dirty="0">
                <a:latin typeface="Times New Roman"/>
                <a:cs typeface="Times New Roman"/>
              </a:rPr>
              <a:t>(a, </a:t>
            </a:r>
            <a:r>
              <a:rPr sz="1200" b="1" i="1" dirty="0">
                <a:latin typeface="Times New Roman"/>
                <a:cs typeface="Times New Roman"/>
              </a:rPr>
              <a:t>b) “Cầu </a:t>
            </a:r>
            <a:r>
              <a:rPr sz="1200" b="1" i="1" spc="-5" dirty="0">
                <a:latin typeface="Times New Roman"/>
                <a:cs typeface="Times New Roman"/>
              </a:rPr>
              <a:t>vượt qua đường cho </a:t>
            </a:r>
            <a:r>
              <a:rPr sz="1200" b="1" i="1" dirty="0">
                <a:latin typeface="Times New Roman"/>
                <a:cs typeface="Times New Roman"/>
              </a:rPr>
              <a:t>người đi</a:t>
            </a:r>
            <a:r>
              <a:rPr sz="1200" b="1" i="1" spc="1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bộ”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1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Biển chỉ </a:t>
            </a:r>
            <a:r>
              <a:rPr sz="1200" dirty="0">
                <a:latin typeface="Times New Roman"/>
                <a:cs typeface="Times New Roman"/>
              </a:rPr>
              <a:t>dẫn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bộ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công trình </a:t>
            </a:r>
            <a:r>
              <a:rPr sz="1200" spc="-5" dirty="0" err="1">
                <a:latin typeface="Times New Roman"/>
                <a:cs typeface="Times New Roman"/>
              </a:rPr>
              <a:t>cầu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qua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 err="1">
                <a:latin typeface="Times New Roman"/>
                <a:cs typeface="Times New Roman"/>
              </a:rPr>
              <a:t>để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tiếp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tục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22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hành </a:t>
            </a:r>
            <a:r>
              <a:rPr sz="1200" dirty="0">
                <a:latin typeface="Times New Roman"/>
                <a:cs typeface="Times New Roman"/>
              </a:rPr>
              <a:t>trình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mình.</a:t>
            </a:r>
          </a:p>
        </p:txBody>
      </p:sp>
      <p:sp>
        <p:nvSpPr>
          <p:cNvPr id="5" name="object 5"/>
          <p:cNvSpPr/>
          <p:nvPr/>
        </p:nvSpPr>
        <p:spPr>
          <a:xfrm>
            <a:off x="1917064" y="900683"/>
            <a:ext cx="1657350" cy="14475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545965" y="900683"/>
            <a:ext cx="1657350" cy="14475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317114" y="3912107"/>
            <a:ext cx="1200150" cy="12001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603115" y="3912107"/>
            <a:ext cx="1200150" cy="12001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593465" y="6144767"/>
            <a:ext cx="1381125" cy="182841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98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2035809"/>
            <a:ext cx="5603875" cy="1017586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855"/>
              </a:spcBef>
              <a:tabLst>
                <a:tab pos="2104390" algn="l"/>
              </a:tabLst>
            </a:pPr>
            <a:r>
              <a:rPr sz="1200" spc="-5" dirty="0">
                <a:latin typeface="Times New Roman"/>
                <a:cs typeface="Times New Roman"/>
              </a:rPr>
              <a:t>I.424a	I.424b</a:t>
            </a:r>
            <a:endParaRPr sz="1200" dirty="0">
              <a:latin typeface="Times New Roman"/>
              <a:cs typeface="Times New Roman"/>
            </a:endParaRPr>
          </a:p>
          <a:p>
            <a:pPr marL="384175">
              <a:lnSpc>
                <a:spcPct val="100000"/>
              </a:lnSpc>
              <a:spcBef>
                <a:spcPts val="755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I.424 (c,d) "Hầm chui </a:t>
            </a:r>
            <a:r>
              <a:rPr sz="1200" b="1" i="1" dirty="0">
                <a:latin typeface="Times New Roman"/>
                <a:cs typeface="Times New Roman"/>
              </a:rPr>
              <a:t>qua </a:t>
            </a:r>
            <a:r>
              <a:rPr sz="1200" b="1" i="1" spc="-5" dirty="0">
                <a:latin typeface="Times New Roman"/>
                <a:cs typeface="Times New Roman"/>
              </a:rPr>
              <a:t>đường cho </a:t>
            </a:r>
            <a:r>
              <a:rPr sz="1200" b="1" i="1" dirty="0">
                <a:latin typeface="Times New Roman"/>
                <a:cs typeface="Times New Roman"/>
              </a:rPr>
              <a:t>người đi</a:t>
            </a:r>
            <a:r>
              <a:rPr sz="1200" b="1" i="1" spc="1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bộ"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371475">
              <a:lnSpc>
                <a:spcPts val="1380"/>
              </a:lnSpc>
              <a:spcBef>
                <a:spcPts val="615"/>
              </a:spcBef>
            </a:pPr>
            <a:r>
              <a:rPr sz="1200" spc="-5" dirty="0">
                <a:latin typeface="Times New Roman"/>
                <a:cs typeface="Times New Roman"/>
              </a:rPr>
              <a:t>Biển chỉ dẫn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bộ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-5" dirty="0">
                <a:latin typeface="Times New Roman"/>
                <a:cs typeface="Times New Roman"/>
              </a:rPr>
              <a:t>hầm chui </a:t>
            </a:r>
            <a:r>
              <a:rPr sz="1200" dirty="0">
                <a:latin typeface="Times New Roman"/>
                <a:cs typeface="Times New Roman"/>
              </a:rPr>
              <a:t>qua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. </a:t>
            </a:r>
            <a:r>
              <a:rPr sz="1200" spc="5" dirty="0" err="1">
                <a:latin typeface="Times New Roman"/>
                <a:cs typeface="Times New Roman"/>
              </a:rPr>
              <a:t>Tùy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thực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</a:t>
            </a:r>
            <a:r>
              <a:rPr lang="en-US" sz="1200" dirty="0" err="1" smtClean="0">
                <a:latin typeface="Times New Roman"/>
                <a:cs typeface="Times New Roman"/>
              </a:rPr>
              <a:t>ế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của</a:t>
            </a:r>
            <a:r>
              <a:rPr lang="en-US" sz="1200" dirty="0" smtClean="0">
                <a:latin typeface="Times New Roman"/>
                <a:cs typeface="Times New Roman"/>
              </a:rPr>
              <a:t> n</a:t>
            </a:r>
            <a:r>
              <a:rPr sz="1200" spc="-70" dirty="0" smtClean="0">
                <a:latin typeface="Times New Roman"/>
                <a:cs typeface="Times New Roman"/>
              </a:rPr>
              <a:t>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bộ qua </a:t>
            </a:r>
            <a:r>
              <a:rPr sz="1200" spc="-5" dirty="0">
                <a:latin typeface="Times New Roman"/>
                <a:cs typeface="Times New Roman"/>
              </a:rPr>
              <a:t>hầm </a:t>
            </a:r>
            <a:r>
              <a:rPr sz="1200" dirty="0">
                <a:latin typeface="Times New Roman"/>
                <a:cs typeface="Times New Roman"/>
              </a:rPr>
              <a:t>mà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biển </a:t>
            </a:r>
            <a:r>
              <a:rPr sz="1200" spc="-5" dirty="0">
                <a:latin typeface="Times New Roman"/>
                <a:cs typeface="Times New Roman"/>
              </a:rPr>
              <a:t>số I.424c </a:t>
            </a:r>
            <a:r>
              <a:rPr sz="1200" dirty="0">
                <a:latin typeface="Times New Roman"/>
                <a:cs typeface="Times New Roman"/>
              </a:rPr>
              <a:t>hoặc </a:t>
            </a:r>
            <a:r>
              <a:rPr sz="1200" spc="-5" dirty="0">
                <a:latin typeface="Times New Roman"/>
                <a:cs typeface="Times New Roman"/>
              </a:rPr>
              <a:t>I.424d </a:t>
            </a:r>
            <a:r>
              <a:rPr sz="1200" dirty="0">
                <a:latin typeface="Times New Roman"/>
                <a:cs typeface="Times New Roman"/>
              </a:rPr>
              <a:t>cho phù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05101" y="4424044"/>
            <a:ext cx="1778000" cy="53848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120775">
              <a:lnSpc>
                <a:spcPct val="100000"/>
              </a:lnSpc>
              <a:spcBef>
                <a:spcPts val="675"/>
              </a:spcBef>
            </a:pPr>
            <a:r>
              <a:rPr sz="1200" spc="-5" dirty="0">
                <a:latin typeface="Times New Roman"/>
                <a:cs typeface="Times New Roman"/>
              </a:rPr>
              <a:t>I.424c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I.425 </a:t>
            </a:r>
            <a:r>
              <a:rPr sz="1200" b="1" i="1" spc="-5" dirty="0">
                <a:latin typeface="Times New Roman"/>
                <a:cs typeface="Times New Roman"/>
              </a:rPr>
              <a:t>“Bệnh</a:t>
            </a:r>
            <a:r>
              <a:rPr sz="1200" b="1" i="1" spc="-6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viện”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30190" y="4497450"/>
            <a:ext cx="4159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0" dirty="0">
                <a:latin typeface="Times New Roman"/>
                <a:cs typeface="Times New Roman"/>
              </a:rPr>
              <a:t>I</a:t>
            </a:r>
            <a:r>
              <a:rPr sz="1200" dirty="0">
                <a:latin typeface="Times New Roman"/>
                <a:cs typeface="Times New Roman"/>
              </a:rPr>
              <a:t>.424d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47952" y="5009768"/>
            <a:ext cx="5605780" cy="6305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56565" algn="just">
              <a:lnSpc>
                <a:spcPct val="110400"/>
              </a:lnSpc>
              <a:spcBef>
                <a:spcPts val="95"/>
              </a:spcBef>
            </a:pPr>
            <a:r>
              <a:rPr sz="1200" spc="-5" dirty="0">
                <a:latin typeface="Times New Roman"/>
                <a:cs typeface="Times New Roman"/>
              </a:rPr>
              <a:t>Biển chỉ </a:t>
            </a:r>
            <a:r>
              <a:rPr sz="1200" dirty="0">
                <a:latin typeface="Times New Roman"/>
                <a:cs typeface="Times New Roman"/>
              </a:rPr>
              <a:t>dẫn những </a:t>
            </a:r>
            <a:r>
              <a:rPr sz="1200" spc="-5" dirty="0">
                <a:latin typeface="Times New Roman"/>
                <a:cs typeface="Times New Roman"/>
              </a:rPr>
              <a:t>chỗ có cơ sở </a:t>
            </a:r>
            <a:r>
              <a:rPr sz="1200" dirty="0">
                <a:latin typeface="Times New Roman"/>
                <a:cs typeface="Times New Roman"/>
              </a:rPr>
              <a:t>điều trị </a:t>
            </a:r>
            <a:r>
              <a:rPr sz="1200" spc="-5" dirty="0">
                <a:latin typeface="Times New Roman"/>
                <a:cs typeface="Times New Roman"/>
              </a:rPr>
              <a:t>bệnh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spc="-5" dirty="0" err="1">
                <a:latin typeface="Times New Roman"/>
                <a:cs typeface="Times New Roman"/>
              </a:rPr>
              <a:t>gần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114" dirty="0" err="1" smtClean="0">
                <a:latin typeface="Times New Roman"/>
                <a:cs typeface="Times New Roman"/>
              </a:rPr>
              <a:t>nh</a:t>
            </a:r>
            <a:r>
              <a:rPr lang="vi-VN" sz="1200" spc="-114" dirty="0" smtClean="0">
                <a:latin typeface="Times New Roman"/>
                <a:cs typeface="Times New Roman"/>
              </a:rPr>
              <a:t>ư</a:t>
            </a:r>
            <a:r>
              <a:rPr sz="1200" spc="-114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bệnh </a:t>
            </a:r>
            <a:r>
              <a:rPr sz="1200" dirty="0">
                <a:latin typeface="Times New Roman"/>
                <a:cs typeface="Times New Roman"/>
              </a:rPr>
              <a:t>viện, </a:t>
            </a:r>
            <a:r>
              <a:rPr sz="1200" spc="-5" dirty="0">
                <a:latin typeface="Times New Roman"/>
                <a:cs typeface="Times New Roman"/>
              </a:rPr>
              <a:t>bệnh </a:t>
            </a:r>
            <a:r>
              <a:rPr sz="1200" spc="-150" dirty="0">
                <a:latin typeface="Times New Roman"/>
                <a:cs typeface="Times New Roman"/>
              </a:rPr>
              <a:t>xá,  </a:t>
            </a:r>
            <a:r>
              <a:rPr sz="1200" spc="-5" dirty="0">
                <a:latin typeface="Times New Roman"/>
                <a:cs typeface="Times New Roman"/>
              </a:rPr>
              <a:t>trạm </a:t>
            </a:r>
            <a:r>
              <a:rPr sz="1200" spc="5" dirty="0">
                <a:latin typeface="Times New Roman"/>
                <a:cs typeface="Times New Roman"/>
              </a:rPr>
              <a:t>xá </a:t>
            </a:r>
            <a:r>
              <a:rPr sz="1200" dirty="0">
                <a:latin typeface="Times New Roman"/>
                <a:cs typeface="Times New Roman"/>
              </a:rPr>
              <a:t>v.v... </a:t>
            </a:r>
            <a:r>
              <a:rPr sz="1200" spc="-5" dirty="0">
                <a:latin typeface="Times New Roman"/>
                <a:cs typeface="Times New Roman"/>
              </a:rPr>
              <a:t>Gặp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 err="1">
                <a:latin typeface="Times New Roman"/>
                <a:cs typeface="Times New Roman"/>
              </a:rPr>
              <a:t>này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>
                <a:latin typeface="Times New Roman"/>
                <a:cs typeface="Times New Roman"/>
              </a:rPr>
              <a:t>thông đi </a:t>
            </a:r>
            <a:r>
              <a:rPr sz="1200" spc="-5" dirty="0">
                <a:latin typeface="Times New Roman"/>
                <a:cs typeface="Times New Roman"/>
              </a:rPr>
              <a:t>chậm, chú </a:t>
            </a:r>
            <a:r>
              <a:rPr sz="1200" dirty="0">
                <a:latin typeface="Times New Roman"/>
                <a:cs typeface="Times New Roman"/>
              </a:rPr>
              <a:t>ý quan </a:t>
            </a:r>
            <a:r>
              <a:rPr sz="1200" spc="-5" dirty="0">
                <a:latin typeface="Times New Roman"/>
                <a:cs typeface="Times New Roman"/>
              </a:rPr>
              <a:t>sát </a:t>
            </a:r>
            <a:r>
              <a:rPr sz="1200" dirty="0">
                <a:latin typeface="Times New Roman"/>
                <a:cs typeface="Times New Roman"/>
              </a:rPr>
              <a:t>và không </a:t>
            </a:r>
            <a:r>
              <a:rPr sz="1200" spc="-85" dirty="0">
                <a:latin typeface="Times New Roman"/>
                <a:cs typeface="Times New Roman"/>
              </a:rPr>
              <a:t>sử  </a:t>
            </a:r>
            <a:r>
              <a:rPr sz="1200" dirty="0">
                <a:latin typeface="Times New Roman"/>
                <a:cs typeface="Times New Roman"/>
              </a:rPr>
              <a:t>dụng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còi.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05101" y="6796746"/>
            <a:ext cx="3597275" cy="85407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160270">
              <a:lnSpc>
                <a:spcPct val="100000"/>
              </a:lnSpc>
              <a:spcBef>
                <a:spcPts val="770"/>
              </a:spcBef>
            </a:pPr>
            <a:r>
              <a:rPr sz="1400" spc="-5" dirty="0">
                <a:latin typeface="Times New Roman"/>
                <a:cs typeface="Times New Roman"/>
              </a:rPr>
              <a:t>I.425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I.426 </a:t>
            </a:r>
            <a:r>
              <a:rPr sz="1200" b="1" i="1" spc="-5" dirty="0">
                <a:latin typeface="Times New Roman"/>
                <a:cs typeface="Times New Roman"/>
              </a:rPr>
              <a:t>“Trạm cấp</a:t>
            </a:r>
            <a:r>
              <a:rPr sz="1200" b="1" i="1" spc="1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cứu”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1200" spc="-5" dirty="0">
                <a:latin typeface="Times New Roman"/>
                <a:cs typeface="Times New Roman"/>
              </a:rPr>
              <a:t>Biển chỉ </a:t>
            </a:r>
            <a:r>
              <a:rPr sz="1200" dirty="0">
                <a:latin typeface="Times New Roman"/>
                <a:cs typeface="Times New Roman"/>
              </a:rPr>
              <a:t>dẫn những </a:t>
            </a:r>
            <a:r>
              <a:rPr sz="1200" spc="-5" dirty="0">
                <a:latin typeface="Times New Roman"/>
                <a:cs typeface="Times New Roman"/>
              </a:rPr>
              <a:t>chỗ </a:t>
            </a:r>
            <a:r>
              <a:rPr sz="1200" dirty="0">
                <a:latin typeface="Times New Roman"/>
                <a:cs typeface="Times New Roman"/>
              </a:rPr>
              <a:t>có </a:t>
            </a:r>
            <a:r>
              <a:rPr sz="1200" spc="-5" dirty="0">
                <a:latin typeface="Times New Roman"/>
                <a:cs typeface="Times New Roman"/>
              </a:rPr>
              <a:t>trạm cấp </a:t>
            </a:r>
            <a:r>
              <a:rPr sz="1200" dirty="0">
                <a:latin typeface="Times New Roman"/>
                <a:cs typeface="Times New Roman"/>
              </a:rPr>
              <a:t>cứu y tế ở </a:t>
            </a:r>
            <a:r>
              <a:rPr sz="1200" spc="-10" dirty="0" err="1">
                <a:latin typeface="Times New Roman"/>
                <a:cs typeface="Times New Roman"/>
              </a:rPr>
              <a:t>gần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đ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ờng</a:t>
            </a:r>
            <a:r>
              <a:rPr sz="1200" spc="-8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05101" y="9218167"/>
            <a:ext cx="2517775" cy="52578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625"/>
              </a:spcBef>
            </a:pPr>
            <a:r>
              <a:rPr sz="1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1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sz="12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426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I.427a </a:t>
            </a:r>
            <a:r>
              <a:rPr sz="1200" b="1" i="1" spc="-5" dirty="0">
                <a:latin typeface="Times New Roman"/>
                <a:cs typeface="Times New Roman"/>
              </a:rPr>
              <a:t>“Trạm sửa</a:t>
            </a:r>
            <a:r>
              <a:rPr sz="1200" b="1" i="1" spc="-3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chữa”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386964" y="900683"/>
            <a:ext cx="1181100" cy="11808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628515" y="932179"/>
            <a:ext cx="1149350" cy="1149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269489" y="3113658"/>
            <a:ext cx="1346073" cy="133477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012690" y="3153028"/>
            <a:ext cx="1295400" cy="1295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469640" y="5734811"/>
            <a:ext cx="1174750" cy="117449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485515" y="7745348"/>
            <a:ext cx="1149159" cy="15398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99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850747"/>
            <a:ext cx="5606415" cy="495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6565">
              <a:lnSpc>
                <a:spcPct val="11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Biển chỉ dẫn </a:t>
            </a:r>
            <a:r>
              <a:rPr sz="1200" dirty="0">
                <a:latin typeface="Times New Roman"/>
                <a:cs typeface="Times New Roman"/>
              </a:rPr>
              <a:t>những nơi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spc="-5" dirty="0" err="1">
                <a:latin typeface="Times New Roman"/>
                <a:cs typeface="Times New Roman"/>
              </a:rPr>
              <a:t>đặt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x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ởng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chuyên </a:t>
            </a:r>
            <a:r>
              <a:rPr sz="1200" dirty="0">
                <a:latin typeface="Times New Roman"/>
                <a:cs typeface="Times New Roman"/>
              </a:rPr>
              <a:t>phục vụ </a:t>
            </a:r>
            <a:r>
              <a:rPr sz="1200" spc="-5" dirty="0">
                <a:latin typeface="Times New Roman"/>
                <a:cs typeface="Times New Roman"/>
              </a:rPr>
              <a:t>sửa </a:t>
            </a:r>
            <a:r>
              <a:rPr sz="1400" dirty="0">
                <a:latin typeface="Times New Roman"/>
                <a:cs typeface="Times New Roman"/>
              </a:rPr>
              <a:t>chữa </a:t>
            </a:r>
            <a:r>
              <a:rPr sz="1400" spc="-5" dirty="0">
                <a:latin typeface="Times New Roman"/>
                <a:cs typeface="Times New Roman"/>
              </a:rPr>
              <a:t>xe </a:t>
            </a:r>
            <a:r>
              <a:rPr sz="1400" dirty="0">
                <a:latin typeface="Times New Roman"/>
                <a:cs typeface="Times New Roman"/>
              </a:rPr>
              <a:t>ô </a:t>
            </a:r>
            <a:r>
              <a:rPr sz="1400" spc="-5" dirty="0">
                <a:latin typeface="Times New Roman"/>
                <a:cs typeface="Times New Roman"/>
              </a:rPr>
              <a:t>tô, </a:t>
            </a:r>
            <a:r>
              <a:rPr sz="1400" spc="-10" dirty="0">
                <a:latin typeface="Times New Roman"/>
                <a:cs typeface="Times New Roman"/>
              </a:rPr>
              <a:t>mô </a:t>
            </a:r>
            <a:r>
              <a:rPr sz="1400" spc="-100" dirty="0">
                <a:latin typeface="Times New Roman"/>
                <a:cs typeface="Times New Roman"/>
              </a:rPr>
              <a:t>tô  </a:t>
            </a:r>
            <a:r>
              <a:rPr sz="1400" spc="-5" dirty="0" err="1">
                <a:latin typeface="Times New Roman"/>
                <a:cs typeface="Times New Roman"/>
              </a:rPr>
              <a:t>trên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65" dirty="0" smtClean="0">
                <a:latin typeface="Times New Roman"/>
                <a:cs typeface="Times New Roman"/>
              </a:rPr>
              <a:t>đ</a:t>
            </a:r>
            <a:r>
              <a:rPr lang="vi-VN" sz="1400" spc="-65" dirty="0" smtClean="0">
                <a:latin typeface="Times New Roman"/>
                <a:cs typeface="Times New Roman"/>
              </a:rPr>
              <a:t>ư</a:t>
            </a:r>
            <a:r>
              <a:rPr sz="1400" spc="-65" dirty="0" err="1" smtClean="0">
                <a:latin typeface="Times New Roman"/>
                <a:cs typeface="Times New Roman"/>
              </a:rPr>
              <a:t>ờng</a:t>
            </a:r>
            <a:r>
              <a:rPr sz="1400" spc="-65" dirty="0">
                <a:latin typeface="Times New Roman"/>
                <a:cs typeface="Times New Roman"/>
              </a:rPr>
              <a:t>.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7952" y="3083178"/>
            <a:ext cx="5603240" cy="1007110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855"/>
              </a:spcBef>
            </a:pPr>
            <a:r>
              <a:rPr sz="1200" spc="-5" dirty="0">
                <a:latin typeface="Times New Roman"/>
                <a:cs typeface="Times New Roman"/>
              </a:rPr>
              <a:t>I.427a</a:t>
            </a:r>
            <a:endParaRPr sz="1200" dirty="0">
              <a:latin typeface="Times New Roman"/>
              <a:cs typeface="Times New Roman"/>
            </a:endParaRPr>
          </a:p>
          <a:p>
            <a:pPr marL="384175">
              <a:lnSpc>
                <a:spcPct val="100000"/>
              </a:lnSpc>
              <a:spcBef>
                <a:spcPts val="755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I.427b “Trạm </a:t>
            </a:r>
            <a:r>
              <a:rPr sz="1200" b="1" i="1" dirty="0">
                <a:latin typeface="Times New Roman"/>
                <a:cs typeface="Times New Roman"/>
              </a:rPr>
              <a:t>kiểm tra tải trọng</a:t>
            </a:r>
            <a:r>
              <a:rPr sz="1200" b="1" i="1" spc="-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xe”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371475">
              <a:lnSpc>
                <a:spcPts val="1380"/>
              </a:lnSpc>
              <a:spcBef>
                <a:spcPts val="615"/>
              </a:spcBef>
            </a:pPr>
            <a:r>
              <a:rPr sz="1200" spc="-5" dirty="0">
                <a:latin typeface="Times New Roman"/>
                <a:cs typeface="Times New Roman"/>
              </a:rPr>
              <a:t>Biển chỉ dẫn </a:t>
            </a:r>
            <a:r>
              <a:rPr sz="1200" dirty="0">
                <a:latin typeface="Times New Roman"/>
                <a:cs typeface="Times New Roman"/>
              </a:rPr>
              <a:t>nơi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dirty="0">
                <a:latin typeface="Times New Roman"/>
                <a:cs typeface="Times New Roman"/>
              </a:rPr>
              <a:t>trạm kiểm tra tải trọng xe, </a:t>
            </a:r>
            <a:r>
              <a:rPr sz="1200" spc="-5" dirty="0">
                <a:latin typeface="Times New Roman"/>
                <a:cs typeface="Times New Roman"/>
              </a:rPr>
              <a:t>phải đặt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số I.427b "Trạm </a:t>
            </a:r>
            <a:r>
              <a:rPr sz="1200" dirty="0">
                <a:latin typeface="Times New Roman"/>
                <a:cs typeface="Times New Roman"/>
              </a:rPr>
              <a:t>kiểm  tra tải trọng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xe".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7952" y="5860160"/>
            <a:ext cx="5603875" cy="1219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I.427b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I.428 </a:t>
            </a:r>
            <a:r>
              <a:rPr sz="1200" b="1" i="1" spc="-5" dirty="0">
                <a:latin typeface="Times New Roman"/>
                <a:cs typeface="Times New Roman"/>
              </a:rPr>
              <a:t>“Cửa hàng </a:t>
            </a:r>
            <a:r>
              <a:rPr sz="1200" b="1" i="1" dirty="0">
                <a:latin typeface="Times New Roman"/>
                <a:cs typeface="Times New Roman"/>
              </a:rPr>
              <a:t>xăng</a:t>
            </a:r>
            <a:r>
              <a:rPr sz="1200" b="1" i="1" spc="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dầu”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2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Biển chỉ dẫn </a:t>
            </a:r>
            <a:r>
              <a:rPr sz="1200" dirty="0">
                <a:latin typeface="Times New Roman"/>
                <a:cs typeface="Times New Roman"/>
              </a:rPr>
              <a:t>những nơi có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dirty="0">
                <a:latin typeface="Times New Roman"/>
                <a:cs typeface="Times New Roman"/>
              </a:rPr>
              <a:t>trạm kinh </a:t>
            </a:r>
            <a:r>
              <a:rPr sz="1200" spc="-5" dirty="0">
                <a:latin typeface="Times New Roman"/>
                <a:cs typeface="Times New Roman"/>
              </a:rPr>
              <a:t>doanh </a:t>
            </a:r>
            <a:r>
              <a:rPr sz="1200" dirty="0">
                <a:latin typeface="Times New Roman"/>
                <a:cs typeface="Times New Roman"/>
              </a:rPr>
              <a:t>xăng dầu phục vụ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cơ </a:t>
            </a:r>
            <a:r>
              <a:rPr sz="1200" spc="-5" dirty="0">
                <a:latin typeface="Times New Roman"/>
                <a:cs typeface="Times New Roman"/>
              </a:rPr>
              <a:t>giới </a:t>
            </a:r>
            <a:r>
              <a:rPr sz="1200" dirty="0">
                <a:latin typeface="Times New Roman"/>
                <a:cs typeface="Times New Roman"/>
              </a:rPr>
              <a:t>đi 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05101" y="8893555"/>
            <a:ext cx="2759075" cy="86233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R="247650" algn="r">
              <a:lnSpc>
                <a:spcPct val="100000"/>
              </a:lnSpc>
              <a:spcBef>
                <a:spcPts val="865"/>
              </a:spcBef>
            </a:pPr>
            <a:r>
              <a:rPr sz="1200" spc="-20" dirty="0">
                <a:latin typeface="Times New Roman"/>
                <a:cs typeface="Times New Roman"/>
              </a:rPr>
              <a:t>I</a:t>
            </a:r>
            <a:r>
              <a:rPr sz="1200" dirty="0">
                <a:latin typeface="Times New Roman"/>
                <a:cs typeface="Times New Roman"/>
              </a:rPr>
              <a:t>.428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429 “Nơi </a:t>
            </a:r>
            <a:r>
              <a:rPr sz="1200" b="1" i="1" spc="-5" dirty="0">
                <a:latin typeface="Times New Roman"/>
                <a:cs typeface="Times New Roman"/>
              </a:rPr>
              <a:t>rửa</a:t>
            </a:r>
            <a:r>
              <a:rPr sz="1200" b="1" i="1" spc="-20" dirty="0">
                <a:latin typeface="Times New Roman"/>
                <a:cs typeface="Times New Roman"/>
              </a:rPr>
              <a:t> </a:t>
            </a:r>
            <a:r>
              <a:rPr sz="1200" b="1" i="1" spc="-10" dirty="0">
                <a:latin typeface="Times New Roman"/>
                <a:cs typeface="Times New Roman"/>
              </a:rPr>
              <a:t>xe”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5" dirty="0">
                <a:latin typeface="Times New Roman"/>
                <a:cs typeface="Times New Roman"/>
              </a:rPr>
              <a:t>Biển chỉ </a:t>
            </a:r>
            <a:r>
              <a:rPr sz="1200" dirty="0">
                <a:latin typeface="Times New Roman"/>
                <a:cs typeface="Times New Roman"/>
              </a:rPr>
              <a:t>dẫn những nơi có bố trí </a:t>
            </a:r>
            <a:r>
              <a:rPr sz="1200" spc="-5" dirty="0">
                <a:latin typeface="Times New Roman"/>
                <a:cs typeface="Times New Roman"/>
              </a:rPr>
              <a:t>chỗ rửa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437890" y="1446910"/>
            <a:ext cx="1244409" cy="1651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431540" y="4160646"/>
            <a:ext cx="1256893" cy="1651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402965" y="7173976"/>
            <a:ext cx="1308100" cy="17354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2775330"/>
            <a:ext cx="5605145" cy="1064895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880"/>
              </a:spcBef>
            </a:pPr>
            <a:r>
              <a:rPr sz="1200" spc="-5" dirty="0">
                <a:latin typeface="Times New Roman"/>
                <a:cs typeface="Times New Roman"/>
              </a:rPr>
              <a:t>I.429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8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I.430 </a:t>
            </a:r>
            <a:r>
              <a:rPr sz="1200" b="1" i="1" spc="-5" dirty="0">
                <a:latin typeface="Times New Roman"/>
                <a:cs typeface="Times New Roman"/>
              </a:rPr>
              <a:t>“Điện</a:t>
            </a:r>
            <a:r>
              <a:rPr sz="1200" b="1" i="1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thoại”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0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Biển chỉ </a:t>
            </a:r>
            <a:r>
              <a:rPr sz="1200" dirty="0">
                <a:latin typeface="Times New Roman"/>
                <a:cs typeface="Times New Roman"/>
              </a:rPr>
              <a:t>dẫn những nơi </a:t>
            </a:r>
            <a:r>
              <a:rPr sz="1200" spc="-5" dirty="0">
                <a:latin typeface="Times New Roman"/>
                <a:cs typeface="Times New Roman"/>
              </a:rPr>
              <a:t>có đặt trạm </a:t>
            </a:r>
            <a:r>
              <a:rPr sz="1200" dirty="0">
                <a:latin typeface="Times New Roman"/>
                <a:cs typeface="Times New Roman"/>
              </a:rPr>
              <a:t>điện thoại công cộng </a:t>
            </a:r>
            <a:r>
              <a:rPr sz="1200" spc="-5" dirty="0">
                <a:latin typeface="Times New Roman"/>
                <a:cs typeface="Times New Roman"/>
              </a:rPr>
              <a:t>chuyên </a:t>
            </a:r>
            <a:r>
              <a:rPr sz="1200" dirty="0">
                <a:latin typeface="Times New Roman"/>
                <a:cs typeface="Times New Roman"/>
              </a:rPr>
              <a:t>phục </a:t>
            </a:r>
            <a:r>
              <a:rPr sz="1200" spc="5" dirty="0" err="1">
                <a:latin typeface="Times New Roman"/>
                <a:cs typeface="Times New Roman"/>
              </a:rPr>
              <a:t>vụ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10" dirty="0" smtClean="0">
                <a:latin typeface="Times New Roman"/>
                <a:cs typeface="Times New Roman"/>
              </a:rPr>
              <a:t>ng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err="1" smtClean="0">
                <a:latin typeface="Times New Roman"/>
                <a:cs typeface="Times New Roman"/>
              </a:rPr>
              <a:t>ời</a:t>
            </a:r>
            <a:r>
              <a:rPr sz="1200" spc="-110" dirty="0" smtClean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2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47952" y="5812916"/>
            <a:ext cx="5607685" cy="106362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65"/>
              </a:spcBef>
            </a:pPr>
            <a:r>
              <a:rPr sz="1200" spc="-5" dirty="0">
                <a:latin typeface="Times New Roman"/>
                <a:cs typeface="Times New Roman"/>
              </a:rPr>
              <a:t>I.430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I.431 </a:t>
            </a:r>
            <a:r>
              <a:rPr sz="1200" b="1" i="1" spc="-5" dirty="0">
                <a:latin typeface="Times New Roman"/>
                <a:cs typeface="Times New Roman"/>
              </a:rPr>
              <a:t>“Trạm dừng</a:t>
            </a:r>
            <a:r>
              <a:rPr sz="1200" b="1" i="1" spc="1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nghỉ”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800"/>
              </a:lnSpc>
              <a:spcBef>
                <a:spcPts val="565"/>
              </a:spcBef>
            </a:pPr>
            <a:r>
              <a:rPr sz="1200" spc="-5" dirty="0">
                <a:latin typeface="Times New Roman"/>
                <a:cs typeface="Times New Roman"/>
              </a:rPr>
              <a:t>Biển chỉ dẫn </a:t>
            </a:r>
            <a:r>
              <a:rPr sz="1200" dirty="0">
                <a:latin typeface="Times New Roman"/>
                <a:cs typeface="Times New Roman"/>
              </a:rPr>
              <a:t>những nơi </a:t>
            </a:r>
            <a:r>
              <a:rPr sz="1200" spc="-5" dirty="0">
                <a:latin typeface="Times New Roman"/>
                <a:cs typeface="Times New Roman"/>
              </a:rPr>
              <a:t>có cửa </a:t>
            </a:r>
            <a:r>
              <a:rPr sz="1200" spc="5" dirty="0">
                <a:latin typeface="Times New Roman"/>
                <a:cs typeface="Times New Roman"/>
              </a:rPr>
              <a:t>hàng </a:t>
            </a:r>
            <a:r>
              <a:rPr sz="1200" spc="-5" dirty="0">
                <a:latin typeface="Times New Roman"/>
                <a:cs typeface="Times New Roman"/>
              </a:rPr>
              <a:t>ăn </a:t>
            </a:r>
            <a:r>
              <a:rPr sz="1200" dirty="0">
                <a:latin typeface="Times New Roman"/>
                <a:cs typeface="Times New Roman"/>
              </a:rPr>
              <a:t>uống phục </a:t>
            </a:r>
            <a:r>
              <a:rPr sz="1200" dirty="0" err="1">
                <a:latin typeface="Times New Roman"/>
                <a:cs typeface="Times New Roman"/>
              </a:rPr>
              <a:t>vụ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tham gia giao </a:t>
            </a:r>
            <a:r>
              <a:rPr sz="1200" spc="-40" dirty="0" err="1">
                <a:latin typeface="Times New Roman"/>
                <a:cs typeface="Times New Roman"/>
              </a:rPr>
              <a:t>thông</a:t>
            </a:r>
            <a:r>
              <a:rPr sz="1200" spc="-40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2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bộ.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05101" y="8847835"/>
            <a:ext cx="5116830" cy="86233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R="416559" algn="ctr">
              <a:lnSpc>
                <a:spcPct val="100000"/>
              </a:lnSpc>
              <a:spcBef>
                <a:spcPts val="865"/>
              </a:spcBef>
            </a:pPr>
            <a:r>
              <a:rPr sz="1200" spc="-5" dirty="0">
                <a:latin typeface="Times New Roman"/>
                <a:cs typeface="Times New Roman"/>
              </a:rPr>
              <a:t>I.431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I.432 </a:t>
            </a:r>
            <a:r>
              <a:rPr sz="1200" b="1" i="1" spc="-5" dirty="0">
                <a:latin typeface="Times New Roman"/>
                <a:cs typeface="Times New Roman"/>
              </a:rPr>
              <a:t>“Khách</a:t>
            </a:r>
            <a:r>
              <a:rPr sz="1200" b="1" i="1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sạn”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5" dirty="0">
                <a:latin typeface="Times New Roman"/>
                <a:cs typeface="Times New Roman"/>
              </a:rPr>
              <a:t>Biển chỉ </a:t>
            </a:r>
            <a:r>
              <a:rPr sz="1200" dirty="0">
                <a:latin typeface="Times New Roman"/>
                <a:cs typeface="Times New Roman"/>
              </a:rPr>
              <a:t>dẫn những nơi có </a:t>
            </a:r>
            <a:r>
              <a:rPr sz="1200" spc="-5" dirty="0">
                <a:latin typeface="Times New Roman"/>
                <a:cs typeface="Times New Roman"/>
              </a:rPr>
              <a:t>khách sạn </a:t>
            </a:r>
            <a:r>
              <a:rPr sz="1200" dirty="0">
                <a:latin typeface="Times New Roman"/>
                <a:cs typeface="Times New Roman"/>
              </a:rPr>
              <a:t>phục </a:t>
            </a:r>
            <a:r>
              <a:rPr sz="1200" dirty="0" err="1">
                <a:latin typeface="Times New Roman"/>
                <a:cs typeface="Times New Roman"/>
              </a:rPr>
              <a:t>vụ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ng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ời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80" dirty="0" smtClean="0">
                <a:latin typeface="Times New Roman"/>
                <a:cs typeface="Times New Roman"/>
              </a:rPr>
              <a:t> </a:t>
            </a:r>
            <a:r>
              <a:rPr sz="1200" spc="-105" dirty="0">
                <a:latin typeface="Times New Roman"/>
                <a:cs typeface="Times New Roman"/>
              </a:rPr>
              <a:t>bộ.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336290" y="900683"/>
            <a:ext cx="1438275" cy="19232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336290" y="3935348"/>
            <a:ext cx="1438275" cy="19240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336290" y="6970776"/>
            <a:ext cx="1438275" cy="19232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101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05101" y="2758566"/>
            <a:ext cx="2516505" cy="86106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865"/>
              </a:spcBef>
            </a:pPr>
            <a:r>
              <a:rPr sz="1200" spc="-20" dirty="0">
                <a:latin typeface="Times New Roman"/>
                <a:cs typeface="Times New Roman"/>
              </a:rPr>
              <a:t>I</a:t>
            </a:r>
            <a:r>
              <a:rPr sz="1200" dirty="0">
                <a:latin typeface="Times New Roman"/>
                <a:cs typeface="Times New Roman"/>
              </a:rPr>
              <a:t>.432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I.433a “Nơi </a:t>
            </a:r>
            <a:r>
              <a:rPr sz="1200" b="1" i="1" spc="-5" dirty="0">
                <a:latin typeface="Times New Roman"/>
                <a:cs typeface="Times New Roman"/>
              </a:rPr>
              <a:t>nghỉ</a:t>
            </a:r>
            <a:r>
              <a:rPr sz="1200" b="1" i="1" spc="-8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mát”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1200" spc="-5" dirty="0">
                <a:latin typeface="Times New Roman"/>
                <a:cs typeface="Times New Roman"/>
              </a:rPr>
              <a:t>Biển chỉ </a:t>
            </a:r>
            <a:r>
              <a:rPr sz="1200" dirty="0">
                <a:latin typeface="Times New Roman"/>
                <a:cs typeface="Times New Roman"/>
              </a:rPr>
              <a:t>dẫn những nơi </a:t>
            </a:r>
            <a:r>
              <a:rPr sz="1200" spc="-5" dirty="0">
                <a:latin typeface="Times New Roman"/>
                <a:cs typeface="Times New Roman"/>
              </a:rPr>
              <a:t>nghỉ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mát.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7952" y="5575172"/>
            <a:ext cx="5603240" cy="135826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855"/>
              </a:spcBef>
            </a:pPr>
            <a:r>
              <a:rPr sz="1200" spc="-5" dirty="0">
                <a:latin typeface="Times New Roman"/>
                <a:cs typeface="Times New Roman"/>
              </a:rPr>
              <a:t>I.433a</a:t>
            </a:r>
            <a:endParaRPr sz="1200" dirty="0">
              <a:latin typeface="Times New Roman"/>
              <a:cs typeface="Times New Roman"/>
            </a:endParaRPr>
          </a:p>
          <a:p>
            <a:pPr marL="384175" algn="just">
              <a:lnSpc>
                <a:spcPct val="100000"/>
              </a:lnSpc>
              <a:spcBef>
                <a:spcPts val="755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I.433 (b,c,d) </a:t>
            </a:r>
            <a:r>
              <a:rPr sz="1200" b="1" i="1" dirty="0">
                <a:latin typeface="Times New Roman"/>
                <a:cs typeface="Times New Roman"/>
              </a:rPr>
              <a:t>- Báo hiệu </a:t>
            </a:r>
            <a:r>
              <a:rPr sz="1200" b="1" i="1" spc="-5" dirty="0">
                <a:latin typeface="Times New Roman"/>
                <a:cs typeface="Times New Roman"/>
              </a:rPr>
              <a:t>nơi cắm </a:t>
            </a:r>
            <a:r>
              <a:rPr sz="1200" b="1" i="1" dirty="0">
                <a:latin typeface="Times New Roman"/>
                <a:cs typeface="Times New Roman"/>
              </a:rPr>
              <a:t>trại, </a:t>
            </a:r>
            <a:r>
              <a:rPr sz="1200" b="1" i="1" spc="-5" dirty="0">
                <a:latin typeface="Times New Roman"/>
                <a:cs typeface="Times New Roman"/>
              </a:rPr>
              <a:t>nhà </a:t>
            </a:r>
            <a:r>
              <a:rPr sz="1200" b="1" i="1" dirty="0">
                <a:latin typeface="Times New Roman"/>
                <a:cs typeface="Times New Roman"/>
              </a:rPr>
              <a:t>nghỉ lưu</a:t>
            </a:r>
            <a:r>
              <a:rPr sz="1200" b="1" i="1" spc="1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động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371475" algn="just">
              <a:lnSpc>
                <a:spcPct val="959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Biển chỉ dẫn </a:t>
            </a:r>
            <a:r>
              <a:rPr sz="1200" dirty="0">
                <a:latin typeface="Times New Roman"/>
                <a:cs typeface="Times New Roman"/>
              </a:rPr>
              <a:t>sắp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>
                <a:latin typeface="Times New Roman"/>
                <a:cs typeface="Times New Roman"/>
              </a:rPr>
              <a:t>nơi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vị trí </a:t>
            </a:r>
            <a:r>
              <a:rPr sz="1200" spc="-5" dirty="0">
                <a:latin typeface="Times New Roman"/>
                <a:cs typeface="Times New Roman"/>
              </a:rPr>
              <a:t>cắm </a:t>
            </a:r>
            <a:r>
              <a:rPr sz="1200" dirty="0">
                <a:latin typeface="Times New Roman"/>
                <a:cs typeface="Times New Roman"/>
              </a:rPr>
              <a:t>trại, nơi tập </a:t>
            </a:r>
            <a:r>
              <a:rPr sz="1200" spc="-5" dirty="0">
                <a:latin typeface="Times New Roman"/>
                <a:cs typeface="Times New Roman"/>
              </a:rPr>
              <a:t>kết </a:t>
            </a:r>
            <a:r>
              <a:rPr sz="1200" dirty="0" err="1">
                <a:latin typeface="Times New Roman"/>
                <a:cs typeface="Times New Roman"/>
              </a:rPr>
              <a:t>nhà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10" dirty="0" smtClean="0">
                <a:latin typeface="Times New Roman"/>
                <a:cs typeface="Times New Roman"/>
              </a:rPr>
              <a:t>l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u </a:t>
            </a:r>
            <a:r>
              <a:rPr sz="1200" spc="-5" dirty="0">
                <a:latin typeface="Times New Roman"/>
                <a:cs typeface="Times New Roman"/>
              </a:rPr>
              <a:t>động. </a:t>
            </a:r>
            <a:r>
              <a:rPr sz="1200" spc="-5" dirty="0" err="1">
                <a:latin typeface="Times New Roman"/>
                <a:cs typeface="Times New Roman"/>
              </a:rPr>
              <a:t>Biển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báo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được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đặt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 err="1">
                <a:latin typeface="Times New Roman"/>
                <a:cs typeface="Times New Roman"/>
              </a:rPr>
              <a:t>tuyến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đối </a:t>
            </a:r>
            <a:r>
              <a:rPr sz="1200" spc="-5" dirty="0">
                <a:latin typeface="Times New Roman"/>
                <a:cs typeface="Times New Roman"/>
              </a:rPr>
              <a:t>ngoại </a:t>
            </a:r>
            <a:r>
              <a:rPr sz="1200" dirty="0">
                <a:latin typeface="Times New Roman"/>
                <a:cs typeface="Times New Roman"/>
              </a:rPr>
              <a:t>và các </a:t>
            </a:r>
            <a:r>
              <a:rPr sz="1200" spc="-5" dirty="0" err="1">
                <a:latin typeface="Times New Roman"/>
                <a:cs typeface="Times New Roman"/>
              </a:rPr>
              <a:t>tuyến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 err="1">
                <a:latin typeface="Times New Roman"/>
                <a:cs typeface="Times New Roman"/>
              </a:rPr>
              <a:t>nhiều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n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ngoài </a:t>
            </a:r>
            <a:r>
              <a:rPr sz="1200" dirty="0" err="1">
                <a:latin typeface="Times New Roman"/>
                <a:cs typeface="Times New Roman"/>
              </a:rPr>
              <a:t>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lại</a:t>
            </a:r>
            <a:r>
              <a:rPr sz="1200" dirty="0" smtClean="0">
                <a:latin typeface="Times New Roman"/>
                <a:cs typeface="Times New Roman"/>
              </a:rPr>
              <a:t>.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Biển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số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I.433b "Nơi </a:t>
            </a:r>
            <a:r>
              <a:rPr sz="1200" dirty="0">
                <a:latin typeface="Times New Roman"/>
                <a:cs typeface="Times New Roman"/>
              </a:rPr>
              <a:t>cắm </a:t>
            </a:r>
            <a:r>
              <a:rPr sz="1200" spc="-5" dirty="0">
                <a:latin typeface="Times New Roman"/>
                <a:cs typeface="Times New Roman"/>
              </a:rPr>
              <a:t>trại",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số I.433c “Nơi </a:t>
            </a:r>
            <a:r>
              <a:rPr sz="1200" dirty="0">
                <a:latin typeface="Times New Roman"/>
                <a:cs typeface="Times New Roman"/>
              </a:rPr>
              <a:t>dành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 err="1">
                <a:latin typeface="Times New Roman"/>
                <a:cs typeface="Times New Roman"/>
              </a:rPr>
              <a:t>nhà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10" dirty="0" smtClean="0">
                <a:latin typeface="Times New Roman"/>
                <a:cs typeface="Times New Roman"/>
              </a:rPr>
              <a:t>l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u </a:t>
            </a:r>
            <a:r>
              <a:rPr sz="1200" spc="-5" dirty="0">
                <a:latin typeface="Times New Roman"/>
                <a:cs typeface="Times New Roman"/>
              </a:rPr>
              <a:t>động” </a:t>
            </a:r>
            <a:r>
              <a:rPr sz="1200" dirty="0">
                <a:latin typeface="Times New Roman"/>
                <a:cs typeface="Times New Roman"/>
              </a:rPr>
              <a:t>hoặc biển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spc="-35" dirty="0">
                <a:latin typeface="Times New Roman"/>
                <a:cs typeface="Times New Roman"/>
              </a:rPr>
              <a:t>I.433d  </a:t>
            </a:r>
            <a:r>
              <a:rPr sz="1200" spc="-5" dirty="0">
                <a:latin typeface="Times New Roman"/>
                <a:cs typeface="Times New Roman"/>
              </a:rPr>
              <a:t>“Nơi cắm trại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 err="1">
                <a:latin typeface="Times New Roman"/>
                <a:cs typeface="Times New Roman"/>
              </a:rPr>
              <a:t>nhà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10" dirty="0" smtClean="0">
                <a:latin typeface="Times New Roman"/>
                <a:cs typeface="Times New Roman"/>
              </a:rPr>
              <a:t>l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u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động”.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7952" y="8809735"/>
            <a:ext cx="5601970" cy="958215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948690">
              <a:lnSpc>
                <a:spcPct val="100000"/>
              </a:lnSpc>
              <a:spcBef>
                <a:spcPts val="665"/>
              </a:spcBef>
              <a:tabLst>
                <a:tab pos="2893060" algn="l"/>
                <a:tab pos="4722495" algn="l"/>
              </a:tabLst>
            </a:pPr>
            <a:r>
              <a:rPr sz="1200" spc="-5" dirty="0">
                <a:latin typeface="Times New Roman"/>
                <a:cs typeface="Times New Roman"/>
              </a:rPr>
              <a:t>I.433b	I.433c	I.433d</a:t>
            </a:r>
            <a:endParaRPr sz="1200" dirty="0">
              <a:latin typeface="Times New Roman"/>
              <a:cs typeface="Times New Roman"/>
            </a:endParaRPr>
          </a:p>
          <a:p>
            <a:pPr marL="382905">
              <a:lnSpc>
                <a:spcPct val="100000"/>
              </a:lnSpc>
              <a:spcBef>
                <a:spcPts val="56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I.433e </a:t>
            </a:r>
            <a:r>
              <a:rPr sz="1200" b="1" i="1" dirty="0">
                <a:latin typeface="Times New Roman"/>
                <a:cs typeface="Times New Roman"/>
              </a:rPr>
              <a:t>- Báo </a:t>
            </a:r>
            <a:r>
              <a:rPr sz="1200" b="1" i="1" spc="-5" dirty="0">
                <a:latin typeface="Times New Roman"/>
                <a:cs typeface="Times New Roman"/>
              </a:rPr>
              <a:t>hiệu </a:t>
            </a:r>
            <a:r>
              <a:rPr sz="1200" b="1" i="1" dirty="0">
                <a:latin typeface="Times New Roman"/>
                <a:cs typeface="Times New Roman"/>
              </a:rPr>
              <a:t>nhà trọ </a:t>
            </a:r>
            <a:r>
              <a:rPr sz="1200" b="1" i="1" spc="-5" dirty="0">
                <a:latin typeface="Times New Roman"/>
                <a:cs typeface="Times New Roman"/>
              </a:rPr>
              <a:t>(Youth Hostel)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371475">
              <a:lnSpc>
                <a:spcPts val="1380"/>
              </a:lnSpc>
              <a:spcBef>
                <a:spcPts val="615"/>
              </a:spcBef>
            </a:pPr>
            <a:r>
              <a:rPr sz="1200" spc="-5" dirty="0">
                <a:latin typeface="Times New Roman"/>
                <a:cs typeface="Times New Roman"/>
              </a:rPr>
              <a:t>Biển chỉ dẫn sắp đến </a:t>
            </a:r>
            <a:r>
              <a:rPr sz="1200" dirty="0">
                <a:latin typeface="Times New Roman"/>
                <a:cs typeface="Times New Roman"/>
              </a:rPr>
              <a:t>nơi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nhà trọ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dirty="0" err="1">
                <a:latin typeface="Times New Roman"/>
                <a:cs typeface="Times New Roman"/>
              </a:rPr>
              <a:t>tuyến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đối </a:t>
            </a:r>
            <a:r>
              <a:rPr sz="1200" spc="-5" dirty="0">
                <a:latin typeface="Times New Roman"/>
                <a:cs typeface="Times New Roman"/>
              </a:rPr>
              <a:t>ngoại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-45" dirty="0" err="1">
                <a:latin typeface="Times New Roman"/>
                <a:cs typeface="Times New Roman"/>
              </a:rPr>
              <a:t>tuyến</a:t>
            </a:r>
            <a:r>
              <a:rPr sz="1200" spc="-45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 err="1">
                <a:latin typeface="Times New Roman"/>
                <a:cs typeface="Times New Roman"/>
              </a:rPr>
              <a:t>nhiều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n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ớc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ngoài </a:t>
            </a:r>
            <a:r>
              <a:rPr sz="1200" dirty="0">
                <a:latin typeface="Times New Roman"/>
                <a:cs typeface="Times New Roman"/>
              </a:rPr>
              <a:t>đi lại.</a:t>
            </a:r>
          </a:p>
        </p:txBody>
      </p:sp>
      <p:sp>
        <p:nvSpPr>
          <p:cNvPr id="5" name="object 5"/>
          <p:cNvSpPr/>
          <p:nvPr/>
        </p:nvSpPr>
        <p:spPr>
          <a:xfrm>
            <a:off x="3345815" y="900683"/>
            <a:ext cx="1428750" cy="19047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375025" y="3715511"/>
            <a:ext cx="1428750" cy="19043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764664" y="7002779"/>
            <a:ext cx="1381125" cy="18284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593465" y="7002779"/>
            <a:ext cx="1362075" cy="182841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22265" y="7002779"/>
            <a:ext cx="1390650" cy="18224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102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2777997"/>
            <a:ext cx="5606415" cy="1545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I.433e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</a:pPr>
            <a:r>
              <a:rPr sz="1200" dirty="0">
                <a:latin typeface="Times New Roman"/>
                <a:cs typeface="Times New Roman"/>
              </a:rPr>
              <a:t>- </a:t>
            </a: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434a “Bến xe</a:t>
            </a:r>
            <a:r>
              <a:rPr sz="1200" b="1" i="1" spc="-1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buýt”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300"/>
              </a:lnSpc>
              <a:spcBef>
                <a:spcPts val="595"/>
              </a:spcBef>
            </a:pPr>
            <a:r>
              <a:rPr sz="1200" spc="-5" dirty="0">
                <a:latin typeface="Times New Roman"/>
                <a:cs typeface="Times New Roman"/>
              </a:rPr>
              <a:t>Biển chỉ dẫn </a:t>
            </a:r>
            <a:r>
              <a:rPr sz="1200" dirty="0">
                <a:latin typeface="Times New Roman"/>
                <a:cs typeface="Times New Roman"/>
              </a:rPr>
              <a:t>những </a:t>
            </a:r>
            <a:r>
              <a:rPr sz="1200" spc="-5" dirty="0">
                <a:latin typeface="Times New Roman"/>
                <a:cs typeface="Times New Roman"/>
              </a:rPr>
              <a:t>chỗ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10" dirty="0">
                <a:latin typeface="Times New Roman"/>
                <a:cs typeface="Times New Roman"/>
              </a:rPr>
              <a:t>buýt </a:t>
            </a:r>
            <a:r>
              <a:rPr sz="1200" dirty="0">
                <a:latin typeface="Times New Roman"/>
                <a:cs typeface="Times New Roman"/>
              </a:rPr>
              <a:t>dừng </a:t>
            </a:r>
            <a:r>
              <a:rPr sz="1200" spc="-5" dirty="0">
                <a:latin typeface="Times New Roman"/>
                <a:cs typeface="Times New Roman"/>
              </a:rPr>
              <a:t>cho hành khách </a:t>
            </a:r>
            <a:r>
              <a:rPr sz="1200" dirty="0">
                <a:latin typeface="Times New Roman"/>
                <a:cs typeface="Times New Roman"/>
              </a:rPr>
              <a:t>lên </a:t>
            </a:r>
            <a:r>
              <a:rPr sz="1200" spc="-5" dirty="0">
                <a:latin typeface="Times New Roman"/>
                <a:cs typeface="Times New Roman"/>
              </a:rPr>
              <a:t>xuống. Biển </a:t>
            </a:r>
            <a:r>
              <a:rPr sz="1200" spc="5" dirty="0">
                <a:latin typeface="Times New Roman"/>
                <a:cs typeface="Times New Roman"/>
              </a:rPr>
              <a:t>số </a:t>
            </a:r>
            <a:r>
              <a:rPr sz="1200" spc="-5" dirty="0">
                <a:latin typeface="Times New Roman"/>
                <a:cs typeface="Times New Roman"/>
              </a:rPr>
              <a:t>I.434a 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bố trí </a:t>
            </a:r>
            <a:r>
              <a:rPr sz="1200" spc="-5" dirty="0">
                <a:latin typeface="Times New Roman"/>
                <a:cs typeface="Times New Roman"/>
              </a:rPr>
              <a:t>kết </a:t>
            </a:r>
            <a:r>
              <a:rPr sz="1200" dirty="0">
                <a:latin typeface="Times New Roman"/>
                <a:cs typeface="Times New Roman"/>
              </a:rPr>
              <a:t>hợp với biển phụ để </a:t>
            </a:r>
            <a:r>
              <a:rPr sz="1200" spc="-5" dirty="0">
                <a:latin typeface="Times New Roman"/>
                <a:cs typeface="Times New Roman"/>
              </a:rPr>
              <a:t>chỉ dẫn các </a:t>
            </a:r>
            <a:r>
              <a:rPr sz="1200" dirty="0">
                <a:latin typeface="Times New Roman"/>
                <a:cs typeface="Times New Roman"/>
              </a:rPr>
              <a:t>thông tin về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tuyến, </a:t>
            </a:r>
            <a:r>
              <a:rPr sz="1200" dirty="0">
                <a:latin typeface="Times New Roman"/>
                <a:cs typeface="Times New Roman"/>
              </a:rPr>
              <a:t>tên </a:t>
            </a:r>
            <a:r>
              <a:rPr sz="1200" spc="-5" dirty="0">
                <a:latin typeface="Times New Roman"/>
                <a:cs typeface="Times New Roman"/>
              </a:rPr>
              <a:t>tuyến, </a:t>
            </a:r>
            <a:r>
              <a:rPr sz="1200" spc="-45" dirty="0">
                <a:latin typeface="Times New Roman"/>
                <a:cs typeface="Times New Roman"/>
              </a:rPr>
              <a:t>điểm  </a:t>
            </a:r>
            <a:r>
              <a:rPr sz="1200" spc="-5" dirty="0">
                <a:latin typeface="Times New Roman"/>
                <a:cs typeface="Times New Roman"/>
              </a:rPr>
              <a:t>đầu, </a:t>
            </a:r>
            <a:r>
              <a:rPr sz="1200" dirty="0">
                <a:latin typeface="Times New Roman"/>
                <a:cs typeface="Times New Roman"/>
              </a:rPr>
              <a:t>điểm </a:t>
            </a:r>
            <a:r>
              <a:rPr sz="1200" spc="-5" dirty="0">
                <a:latin typeface="Times New Roman"/>
                <a:cs typeface="Times New Roman"/>
              </a:rPr>
              <a:t>cuối </a:t>
            </a:r>
            <a:r>
              <a:rPr sz="1200" dirty="0">
                <a:latin typeface="Times New Roman"/>
                <a:cs typeface="Times New Roman"/>
              </a:rPr>
              <a:t>và lộ trình </a:t>
            </a:r>
            <a:r>
              <a:rPr sz="1200" spc="-5" dirty="0">
                <a:latin typeface="Times New Roman"/>
                <a:cs typeface="Times New Roman"/>
              </a:rPr>
              <a:t>tuyến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buýt. Biển </a:t>
            </a:r>
            <a:r>
              <a:rPr sz="1200" dirty="0">
                <a:latin typeface="Times New Roman"/>
                <a:cs typeface="Times New Roman"/>
              </a:rPr>
              <a:t>phụ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thể bố trí </a:t>
            </a:r>
            <a:r>
              <a:rPr sz="1200" spc="-5" dirty="0">
                <a:latin typeface="Times New Roman"/>
                <a:cs typeface="Times New Roman"/>
              </a:rPr>
              <a:t>liền </a:t>
            </a:r>
            <a:r>
              <a:rPr sz="1200" spc="5" dirty="0">
                <a:latin typeface="Times New Roman"/>
                <a:cs typeface="Times New Roman"/>
              </a:rPr>
              <a:t>kề </a:t>
            </a:r>
            <a:r>
              <a:rPr sz="1200" dirty="0">
                <a:latin typeface="Times New Roman"/>
                <a:cs typeface="Times New Roman"/>
              </a:rPr>
              <a:t>với biển </a:t>
            </a:r>
            <a:r>
              <a:rPr sz="1200" spc="-5" dirty="0">
                <a:latin typeface="Times New Roman"/>
                <a:cs typeface="Times New Roman"/>
              </a:rPr>
              <a:t>số I.434a  hoặc </a:t>
            </a:r>
            <a:r>
              <a:rPr sz="1200" dirty="0">
                <a:latin typeface="Times New Roman"/>
                <a:cs typeface="Times New Roman"/>
              </a:rPr>
              <a:t>trong khu vực đón trả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khách.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7952" y="6241160"/>
            <a:ext cx="5605780" cy="119840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65"/>
              </a:spcBef>
            </a:pPr>
            <a:r>
              <a:rPr sz="1200" spc="-5" dirty="0">
                <a:latin typeface="Times New Roman"/>
                <a:cs typeface="Times New Roman"/>
              </a:rPr>
              <a:t>I.434a</a:t>
            </a:r>
            <a:endParaRPr sz="1200" dirty="0">
              <a:latin typeface="Times New Roman"/>
              <a:cs typeface="Times New Roman"/>
            </a:endParaRPr>
          </a:p>
          <a:p>
            <a:pPr marL="384175" algn="just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I.434b </a:t>
            </a:r>
            <a:r>
              <a:rPr sz="1200" b="1" i="1" dirty="0">
                <a:latin typeface="Times New Roman"/>
                <a:cs typeface="Times New Roman"/>
              </a:rPr>
              <a:t>"Bến xe</a:t>
            </a:r>
            <a:r>
              <a:rPr sz="1200" b="1" i="1" spc="-3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tải"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371475" algn="just">
              <a:lnSpc>
                <a:spcPts val="1380"/>
              </a:lnSpc>
              <a:spcBef>
                <a:spcPts val="615"/>
              </a:spcBef>
            </a:pPr>
            <a:r>
              <a:rPr sz="1200" spc="-5" dirty="0">
                <a:latin typeface="Times New Roman"/>
                <a:cs typeface="Times New Roman"/>
              </a:rPr>
              <a:t>Biển chỉ dẫn </a:t>
            </a:r>
            <a:r>
              <a:rPr sz="1200" dirty="0">
                <a:latin typeface="Times New Roman"/>
                <a:cs typeface="Times New Roman"/>
              </a:rPr>
              <a:t>khu vực đỗ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tải để </a:t>
            </a:r>
            <a:r>
              <a:rPr sz="1200" spc="-5" dirty="0">
                <a:latin typeface="Times New Roman"/>
                <a:cs typeface="Times New Roman"/>
              </a:rPr>
              <a:t>nhận </a:t>
            </a:r>
            <a:r>
              <a:rPr sz="1200" dirty="0">
                <a:latin typeface="Times New Roman"/>
                <a:cs typeface="Times New Roman"/>
              </a:rPr>
              <a:t>và trả </a:t>
            </a:r>
            <a:r>
              <a:rPr sz="1200" spc="-5" dirty="0">
                <a:latin typeface="Times New Roman"/>
                <a:cs typeface="Times New Roman"/>
              </a:rPr>
              <a:t>hàng hoá. </a:t>
            </a:r>
            <a:r>
              <a:rPr sz="1200" dirty="0" err="1">
                <a:latin typeface="Times New Roman"/>
                <a:cs typeface="Times New Roman"/>
              </a:rPr>
              <a:t>Trong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khu </a:t>
            </a:r>
            <a:r>
              <a:rPr sz="1200" spc="-70" dirty="0">
                <a:latin typeface="Times New Roman"/>
                <a:cs typeface="Times New Roman"/>
              </a:rPr>
              <a:t>vực  </a:t>
            </a:r>
            <a:r>
              <a:rPr sz="1200" dirty="0">
                <a:latin typeface="Times New Roman"/>
                <a:cs typeface="Times New Roman"/>
              </a:rPr>
              <a:t>đỗ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tải không phải là bến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hiện </a:t>
            </a:r>
            <a:r>
              <a:rPr sz="1200" spc="-5" dirty="0">
                <a:latin typeface="Times New Roman"/>
                <a:cs typeface="Times New Roman"/>
              </a:rPr>
              <a:t>hành </a:t>
            </a:r>
            <a:r>
              <a:rPr sz="1200" dirty="0">
                <a:latin typeface="Times New Roman"/>
                <a:cs typeface="Times New Roman"/>
              </a:rPr>
              <a:t>thì </a:t>
            </a:r>
            <a:r>
              <a:rPr sz="1200" spc="5" dirty="0">
                <a:latin typeface="Times New Roman"/>
                <a:cs typeface="Times New Roman"/>
              </a:rPr>
              <a:t>thay </a:t>
            </a:r>
            <a:r>
              <a:rPr sz="1200" dirty="0">
                <a:latin typeface="Times New Roman"/>
                <a:cs typeface="Times New Roman"/>
              </a:rPr>
              <a:t>chữ </a:t>
            </a:r>
            <a:r>
              <a:rPr sz="1200" spc="-5" dirty="0">
                <a:latin typeface="Times New Roman"/>
                <a:cs typeface="Times New Roman"/>
              </a:rPr>
              <a:t>“Bến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tải” trên  biển </a:t>
            </a:r>
            <a:r>
              <a:rPr sz="1200" spc="-5" dirty="0">
                <a:latin typeface="Times New Roman"/>
                <a:cs typeface="Times New Roman"/>
              </a:rPr>
              <a:t>thành chữ “Điểm </a:t>
            </a:r>
            <a:r>
              <a:rPr sz="1200" dirty="0">
                <a:latin typeface="Times New Roman"/>
                <a:cs typeface="Times New Roman"/>
              </a:rPr>
              <a:t>dừng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tải”.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60672" y="9823195"/>
            <a:ext cx="3790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Times New Roman"/>
                <a:cs typeface="Times New Roman"/>
              </a:rPr>
              <a:t>I</a:t>
            </a:r>
            <a:r>
              <a:rPr sz="1200" dirty="0">
                <a:latin typeface="Times New Roman"/>
                <a:cs typeface="Times New Roman"/>
              </a:rPr>
              <a:t>434b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364865" y="900683"/>
            <a:ext cx="1390650" cy="18285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355340" y="4418456"/>
            <a:ext cx="1409573" cy="18695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298190" y="7496555"/>
            <a:ext cx="1517650" cy="22757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103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05101" y="786130"/>
            <a:ext cx="3987800" cy="57404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2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I.435 “Bến xe</a:t>
            </a:r>
            <a:r>
              <a:rPr sz="1200" b="1" i="1" spc="-1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điện”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1200" spc="-5" dirty="0">
                <a:latin typeface="Times New Roman"/>
                <a:cs typeface="Times New Roman"/>
              </a:rPr>
              <a:t>Biển chỉ </a:t>
            </a:r>
            <a:r>
              <a:rPr sz="1200" dirty="0">
                <a:latin typeface="Times New Roman"/>
                <a:cs typeface="Times New Roman"/>
              </a:rPr>
              <a:t>dẫn những </a:t>
            </a:r>
            <a:r>
              <a:rPr sz="1200" spc="-5" dirty="0">
                <a:latin typeface="Times New Roman"/>
                <a:cs typeface="Times New Roman"/>
              </a:rPr>
              <a:t>chỗ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điện </a:t>
            </a:r>
            <a:r>
              <a:rPr sz="1200" spc="-5" dirty="0">
                <a:latin typeface="Times New Roman"/>
                <a:cs typeface="Times New Roman"/>
              </a:rPr>
              <a:t>dừng cho </a:t>
            </a:r>
            <a:r>
              <a:rPr sz="1200" dirty="0">
                <a:latin typeface="Times New Roman"/>
                <a:cs typeface="Times New Roman"/>
              </a:rPr>
              <a:t>hành khách lên</a:t>
            </a:r>
            <a:r>
              <a:rPr sz="1200" spc="-5" dirty="0">
                <a:latin typeface="Times New Roman"/>
                <a:cs typeface="Times New Roman"/>
              </a:rPr>
              <a:t> xuống.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7952" y="3534282"/>
            <a:ext cx="5605145" cy="126492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865"/>
              </a:spcBef>
            </a:pPr>
            <a:r>
              <a:rPr sz="1200" spc="-5" dirty="0">
                <a:latin typeface="Times New Roman"/>
                <a:cs typeface="Times New Roman"/>
              </a:rPr>
              <a:t>I.435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I.436 </a:t>
            </a:r>
            <a:r>
              <a:rPr sz="1200" b="1" i="1" spc="-5" dirty="0">
                <a:latin typeface="Times New Roman"/>
                <a:cs typeface="Times New Roman"/>
              </a:rPr>
              <a:t>“Trạm cảnh sát </a:t>
            </a:r>
            <a:r>
              <a:rPr sz="1200" b="1" i="1" dirty="0">
                <a:latin typeface="Times New Roman"/>
                <a:cs typeface="Times New Roman"/>
              </a:rPr>
              <a:t>giao</a:t>
            </a:r>
            <a:r>
              <a:rPr sz="1200" b="1" i="1" spc="2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thông”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000"/>
              </a:lnSpc>
              <a:spcBef>
                <a:spcPts val="590"/>
              </a:spcBef>
            </a:pPr>
            <a:r>
              <a:rPr sz="1200" spc="-5" dirty="0">
                <a:latin typeface="Times New Roman"/>
                <a:cs typeface="Times New Roman"/>
              </a:rPr>
              <a:t>Biển chỉ dẫn </a:t>
            </a:r>
            <a:r>
              <a:rPr sz="1200" dirty="0">
                <a:latin typeface="Times New Roman"/>
                <a:cs typeface="Times New Roman"/>
              </a:rPr>
              <a:t>những nơi </a:t>
            </a:r>
            <a:r>
              <a:rPr sz="1200" spc="-5" dirty="0">
                <a:latin typeface="Times New Roman"/>
                <a:cs typeface="Times New Roman"/>
              </a:rPr>
              <a:t>có đặt </a:t>
            </a:r>
            <a:r>
              <a:rPr sz="1200" dirty="0">
                <a:latin typeface="Times New Roman"/>
                <a:cs typeface="Times New Roman"/>
              </a:rPr>
              <a:t>trạm cảnh </a:t>
            </a:r>
            <a:r>
              <a:rPr sz="1200" spc="-5" dirty="0">
                <a:latin typeface="Times New Roman"/>
                <a:cs typeface="Times New Roman"/>
              </a:rPr>
              <a:t>sát giao thông.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và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lang="en-US" sz="1200" spc="-55" dirty="0">
                <a:latin typeface="Times New Roman"/>
                <a:cs typeface="Times New Roman"/>
              </a:rPr>
              <a:t> </a:t>
            </a:r>
            <a:r>
              <a:rPr lang="en-US" sz="1200" spc="-55" dirty="0" err="1" smtClean="0">
                <a:latin typeface="Times New Roman"/>
                <a:cs typeface="Times New Roman"/>
              </a:rPr>
              <a:t>tiện</a:t>
            </a:r>
            <a:r>
              <a:rPr lang="en-US" sz="1200" spc="-5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tham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tuân theo những điều </a:t>
            </a:r>
            <a:r>
              <a:rPr sz="1200" spc="-5" dirty="0">
                <a:latin typeface="Times New Roman"/>
                <a:cs typeface="Times New Roman"/>
              </a:rPr>
              <a:t>Luật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bộ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kh</a:t>
            </a:r>
            <a:r>
              <a:rPr lang="en-US" sz="1200" dirty="0" err="1" smtClean="0">
                <a:latin typeface="Times New Roman"/>
                <a:cs typeface="Times New Roman"/>
              </a:rPr>
              <a:t>i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đi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qua </a:t>
            </a:r>
            <a:r>
              <a:rPr sz="1200" dirty="0">
                <a:latin typeface="Times New Roman"/>
                <a:cs typeface="Times New Roman"/>
              </a:rPr>
              <a:t>nơi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này.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7952" y="6720078"/>
            <a:ext cx="5604510" cy="1376659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855"/>
              </a:spcBef>
            </a:pPr>
            <a:r>
              <a:rPr sz="1200" spc="-5" dirty="0">
                <a:latin typeface="Times New Roman"/>
                <a:cs typeface="Times New Roman"/>
              </a:rPr>
              <a:t>I.436</a:t>
            </a:r>
            <a:endParaRPr sz="1200" dirty="0">
              <a:latin typeface="Times New Roman"/>
              <a:cs typeface="Times New Roman"/>
            </a:endParaRPr>
          </a:p>
          <a:p>
            <a:pPr marL="384175" algn="just">
              <a:lnSpc>
                <a:spcPct val="100000"/>
              </a:lnSpc>
              <a:spcBef>
                <a:spcPts val="755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I.439 "Tên cầu"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371475" algn="just">
              <a:lnSpc>
                <a:spcPts val="138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Biển ghi </a:t>
            </a:r>
            <a:r>
              <a:rPr sz="1200" dirty="0">
                <a:latin typeface="Times New Roman"/>
                <a:cs typeface="Times New Roman"/>
              </a:rPr>
              <a:t>các thông tin về một </a:t>
            </a:r>
            <a:r>
              <a:rPr sz="1200" spc="-5" dirty="0">
                <a:latin typeface="Times New Roman"/>
                <a:cs typeface="Times New Roman"/>
              </a:rPr>
              <a:t>cầu, chỉ đặt </a:t>
            </a:r>
            <a:r>
              <a:rPr sz="1200" dirty="0">
                <a:latin typeface="Times New Roman"/>
                <a:cs typeface="Times New Roman"/>
              </a:rPr>
              <a:t>biển khi </a:t>
            </a:r>
            <a:r>
              <a:rPr sz="1200" spc="-5" dirty="0">
                <a:latin typeface="Times New Roman"/>
                <a:cs typeface="Times New Roman"/>
              </a:rPr>
              <a:t>chiều dài cầu </a:t>
            </a:r>
            <a:r>
              <a:rPr sz="1200" dirty="0">
                <a:latin typeface="Times New Roman"/>
                <a:cs typeface="Times New Roman"/>
              </a:rPr>
              <a:t>lớn hơn 30 m và </a:t>
            </a:r>
            <a:r>
              <a:rPr sz="1200" spc="-5" dirty="0">
                <a:latin typeface="Times New Roman"/>
                <a:cs typeface="Times New Roman"/>
              </a:rPr>
              <a:t>các  cầu có chiều dài </a:t>
            </a:r>
            <a:r>
              <a:rPr sz="1200" dirty="0">
                <a:latin typeface="Times New Roman"/>
                <a:cs typeface="Times New Roman"/>
              </a:rPr>
              <a:t>nhỏ hơn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dirty="0">
                <a:latin typeface="Times New Roman"/>
                <a:cs typeface="Times New Roman"/>
              </a:rPr>
              <a:t>bằng 30 m </a:t>
            </a:r>
            <a:r>
              <a:rPr sz="1200" spc="-65" dirty="0" err="1" smtClean="0">
                <a:latin typeface="Times New Roman"/>
                <a:cs typeface="Times New Roman"/>
              </a:rPr>
              <a:t>nh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smtClean="0">
                <a:latin typeface="Times New Roman"/>
                <a:cs typeface="Times New Roman"/>
              </a:rPr>
              <a:t>ng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tên </a:t>
            </a:r>
            <a:r>
              <a:rPr sz="1200" spc="-10" dirty="0">
                <a:latin typeface="Times New Roman"/>
                <a:cs typeface="Times New Roman"/>
              </a:rPr>
              <a:t>gắn </a:t>
            </a:r>
            <a:r>
              <a:rPr sz="1200" dirty="0">
                <a:latin typeface="Times New Roman"/>
                <a:cs typeface="Times New Roman"/>
              </a:rPr>
              <a:t>với địa danh </a:t>
            </a:r>
            <a:r>
              <a:rPr sz="1200" spc="-5" dirty="0">
                <a:latin typeface="Times New Roman"/>
                <a:cs typeface="Times New Roman"/>
              </a:rPr>
              <a:t>văn hóa, lịch </a:t>
            </a:r>
            <a:r>
              <a:rPr sz="1200" spc="-65" dirty="0">
                <a:latin typeface="Times New Roman"/>
                <a:cs typeface="Times New Roman"/>
              </a:rPr>
              <a:t>sử.  </a:t>
            </a:r>
            <a:r>
              <a:rPr sz="1200" spc="-5" dirty="0">
                <a:latin typeface="Times New Roman"/>
                <a:cs typeface="Times New Roman"/>
              </a:rPr>
              <a:t>Không </a:t>
            </a:r>
            <a:r>
              <a:rPr sz="1200" dirty="0">
                <a:latin typeface="Times New Roman"/>
                <a:cs typeface="Times New Roman"/>
              </a:rPr>
              <a:t>lắp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dirty="0">
                <a:latin typeface="Times New Roman"/>
                <a:cs typeface="Times New Roman"/>
              </a:rPr>
              <a:t>biển tên </a:t>
            </a:r>
            <a:r>
              <a:rPr sz="1200" spc="-5" dirty="0">
                <a:latin typeface="Times New Roman"/>
                <a:cs typeface="Times New Roman"/>
              </a:rPr>
              <a:t>cầu </a:t>
            </a:r>
            <a:r>
              <a:rPr sz="1200" dirty="0">
                <a:latin typeface="Times New Roman"/>
                <a:cs typeface="Times New Roman"/>
              </a:rPr>
              <a:t>đối với </a:t>
            </a:r>
            <a:r>
              <a:rPr sz="1200" spc="-5" dirty="0">
                <a:latin typeface="Times New Roman"/>
                <a:cs typeface="Times New Roman"/>
              </a:rPr>
              <a:t>cầu có </a:t>
            </a:r>
            <a:r>
              <a:rPr sz="1200" dirty="0" err="1">
                <a:latin typeface="Times New Roman"/>
                <a:cs typeface="Times New Roman"/>
              </a:rPr>
              <a:t>biểu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t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riêng và cầu trong khu vực đô </a:t>
            </a:r>
            <a:r>
              <a:rPr sz="1200" spc="-70" dirty="0">
                <a:latin typeface="Times New Roman"/>
                <a:cs typeface="Times New Roman"/>
              </a:rPr>
              <a:t>thị  </a:t>
            </a:r>
            <a:r>
              <a:rPr sz="1200" dirty="0">
                <a:latin typeface="Times New Roman"/>
                <a:cs typeface="Times New Roman"/>
              </a:rPr>
              <a:t>(nội thành phố, nội thị </a:t>
            </a:r>
            <a:r>
              <a:rPr sz="1200" spc="-5" dirty="0">
                <a:latin typeface="Times New Roman"/>
                <a:cs typeface="Times New Roman"/>
              </a:rPr>
              <a:t>xã). Trên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"Tên </a:t>
            </a:r>
            <a:r>
              <a:rPr sz="1200" dirty="0">
                <a:latin typeface="Times New Roman"/>
                <a:cs typeface="Times New Roman"/>
              </a:rPr>
              <a:t>cầu" </a:t>
            </a:r>
            <a:r>
              <a:rPr sz="1200" spc="-5" dirty="0">
                <a:latin typeface="Times New Roman"/>
                <a:cs typeface="Times New Roman"/>
              </a:rPr>
              <a:t>ghi: Tên cầu, </a:t>
            </a:r>
            <a:r>
              <a:rPr sz="1200" spc="10" dirty="0">
                <a:latin typeface="Times New Roman"/>
                <a:cs typeface="Times New Roman"/>
              </a:rPr>
              <a:t>lý </a:t>
            </a:r>
            <a:r>
              <a:rPr sz="1200" dirty="0">
                <a:latin typeface="Times New Roman"/>
                <a:cs typeface="Times New Roman"/>
              </a:rPr>
              <a:t>trình và </a:t>
            </a:r>
            <a:r>
              <a:rPr sz="1200" dirty="0" err="1">
                <a:latin typeface="Times New Roman"/>
                <a:cs typeface="Times New Roman"/>
              </a:rPr>
              <a:t>tên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19758" y="9125203"/>
            <a:ext cx="4780280" cy="782955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2501900">
              <a:lnSpc>
                <a:spcPct val="100000"/>
              </a:lnSpc>
              <a:spcBef>
                <a:spcPts val="665"/>
              </a:spcBef>
            </a:pPr>
            <a:r>
              <a:rPr sz="1200" spc="-5" dirty="0">
                <a:latin typeface="Times New Roman"/>
                <a:cs typeface="Times New Roman"/>
              </a:rPr>
              <a:t>I.439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6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I.440 "Đường </a:t>
            </a:r>
            <a:r>
              <a:rPr sz="1200" b="1" i="1" dirty="0">
                <a:latin typeface="Times New Roman"/>
                <a:cs typeface="Times New Roman"/>
              </a:rPr>
              <a:t>đang thi</a:t>
            </a:r>
            <a:r>
              <a:rPr sz="1200" b="1" i="1" spc="-1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công"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sz="1200" spc="-5" dirty="0">
                <a:latin typeface="Times New Roman"/>
                <a:cs typeface="Times New Roman"/>
              </a:rPr>
              <a:t>Biển chỉ </a:t>
            </a:r>
            <a:r>
              <a:rPr sz="1200" dirty="0">
                <a:latin typeface="Times New Roman"/>
                <a:cs typeface="Times New Roman"/>
              </a:rPr>
              <a:t>dẫn những </a:t>
            </a:r>
            <a:r>
              <a:rPr sz="1200" spc="-5" dirty="0" err="1">
                <a:latin typeface="Times New Roman"/>
                <a:cs typeface="Times New Roman"/>
              </a:rPr>
              <a:t>đoạn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đang thi </a:t>
            </a:r>
            <a:r>
              <a:rPr sz="1200" spc="-5" dirty="0">
                <a:latin typeface="Times New Roman"/>
                <a:cs typeface="Times New Roman"/>
              </a:rPr>
              <a:t>công </a:t>
            </a:r>
            <a:r>
              <a:rPr sz="1200" dirty="0">
                <a:latin typeface="Times New Roman"/>
                <a:cs typeface="Times New Roman"/>
              </a:rPr>
              <a:t>sửa </a:t>
            </a:r>
            <a:r>
              <a:rPr sz="1200" spc="-5" dirty="0">
                <a:latin typeface="Times New Roman"/>
                <a:cs typeface="Times New Roman"/>
              </a:rPr>
              <a:t>chữa </a:t>
            </a:r>
            <a:r>
              <a:rPr sz="1200" dirty="0">
                <a:latin typeface="Times New Roman"/>
                <a:cs typeface="Times New Roman"/>
              </a:rPr>
              <a:t>hoặc nâng </a:t>
            </a:r>
            <a:r>
              <a:rPr sz="1200" spc="-5" dirty="0">
                <a:latin typeface="Times New Roman"/>
                <a:cs typeface="Times New Roman"/>
              </a:rPr>
              <a:t>cấp </a:t>
            </a:r>
            <a:r>
              <a:rPr sz="1200" dirty="0">
                <a:latin typeface="Times New Roman"/>
                <a:cs typeface="Times New Roman"/>
              </a:rPr>
              <a:t>cải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5" dirty="0">
                <a:latin typeface="Times New Roman"/>
                <a:cs typeface="Times New Roman"/>
              </a:rPr>
              <a:t>tạo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336290" y="1658111"/>
            <a:ext cx="1438275" cy="19232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364865" y="4893944"/>
            <a:ext cx="1387093" cy="184023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288665" y="8147430"/>
            <a:ext cx="1990725" cy="10001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104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872997"/>
            <a:ext cx="5600065" cy="38354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409575">
              <a:lnSpc>
                <a:spcPts val="1380"/>
              </a:lnSpc>
              <a:spcBef>
                <a:spcPts val="195"/>
              </a:spcBef>
            </a:pPr>
            <a:r>
              <a:rPr sz="1200" spc="-5" dirty="0">
                <a:latin typeface="Times New Roman"/>
                <a:cs typeface="Times New Roman"/>
              </a:rPr>
              <a:t>Biển số I.440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đặt ở </a:t>
            </a:r>
            <a:r>
              <a:rPr sz="1200" spc="-5" dirty="0">
                <a:latin typeface="Times New Roman"/>
                <a:cs typeface="Times New Roman"/>
              </a:rPr>
              <a:t>hai đầu </a:t>
            </a:r>
            <a:r>
              <a:rPr sz="1200" spc="-5" dirty="0" err="1">
                <a:latin typeface="Times New Roman"/>
                <a:cs typeface="Times New Roman"/>
              </a:rPr>
              <a:t>đoạn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đang thi công sửa chữa </a:t>
            </a:r>
            <a:r>
              <a:rPr sz="1200" dirty="0" err="1">
                <a:latin typeface="Times New Roman"/>
                <a:cs typeface="Times New Roman"/>
              </a:rPr>
              <a:t>hoặc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nâng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cấp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cải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tạo </a:t>
            </a:r>
            <a:r>
              <a:rPr sz="1200" dirty="0" err="1">
                <a:latin typeface="Times New Roman"/>
                <a:cs typeface="Times New Roman"/>
              </a:rPr>
              <a:t>và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đặt sau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số I.441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(a,b,c).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7952" y="2151634"/>
            <a:ext cx="5605780" cy="130937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457834" algn="ctr">
              <a:lnSpc>
                <a:spcPct val="100000"/>
              </a:lnSpc>
              <a:spcBef>
                <a:spcPts val="660"/>
              </a:spcBef>
            </a:pPr>
            <a:r>
              <a:rPr sz="1200" spc="-5" dirty="0">
                <a:latin typeface="Times New Roman"/>
                <a:cs typeface="Times New Roman"/>
              </a:rPr>
              <a:t>I.440</a:t>
            </a:r>
            <a:endParaRPr sz="1200" dirty="0">
              <a:latin typeface="Times New Roman"/>
              <a:cs typeface="Times New Roman"/>
            </a:endParaRPr>
          </a:p>
          <a:p>
            <a:pPr marL="384175" algn="just">
              <a:lnSpc>
                <a:spcPct val="100000"/>
              </a:lnSpc>
              <a:spcBef>
                <a:spcPts val="565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I.441 (a,b,c) "Báo </a:t>
            </a:r>
            <a:r>
              <a:rPr sz="1200" b="1" i="1" dirty="0">
                <a:latin typeface="Times New Roman"/>
                <a:cs typeface="Times New Roman"/>
              </a:rPr>
              <a:t>hiệu phía trước </a:t>
            </a:r>
            <a:r>
              <a:rPr sz="1200" b="1" i="1" spc="-5" dirty="0">
                <a:latin typeface="Times New Roman"/>
                <a:cs typeface="Times New Roman"/>
              </a:rPr>
              <a:t>có công </a:t>
            </a:r>
            <a:r>
              <a:rPr sz="1200" b="1" i="1" dirty="0">
                <a:latin typeface="Times New Roman"/>
                <a:cs typeface="Times New Roman"/>
              </a:rPr>
              <a:t>trường thi</a:t>
            </a:r>
            <a:r>
              <a:rPr sz="1200" b="1" i="1" spc="-1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công"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371475" algn="just">
              <a:lnSpc>
                <a:spcPct val="959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>
                <a:latin typeface="Times New Roman"/>
                <a:cs typeface="Times New Roman"/>
              </a:rPr>
              <a:t>báo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>
                <a:latin typeface="Times New Roman"/>
                <a:cs typeface="Times New Roman"/>
              </a:rPr>
              <a:t>thông biết </a:t>
            </a:r>
            <a:r>
              <a:rPr sz="1200" dirty="0" err="1">
                <a:latin typeface="Times New Roman"/>
                <a:cs typeface="Times New Roman"/>
              </a:rPr>
              <a:t>phía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 err="1">
                <a:latin typeface="Times New Roman"/>
                <a:cs typeface="Times New Roman"/>
              </a:rPr>
              <a:t>công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thi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công</a:t>
            </a:r>
            <a:r>
              <a:rPr sz="1200" spc="-5" dirty="0" smtClean="0">
                <a:latin typeface="Times New Roman"/>
                <a:cs typeface="Times New Roman"/>
              </a:rPr>
              <a:t>,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sửa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chữa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hoặc nâng </a:t>
            </a:r>
            <a:r>
              <a:rPr sz="1200" spc="-5" dirty="0">
                <a:latin typeface="Times New Roman"/>
                <a:cs typeface="Times New Roman"/>
              </a:rPr>
              <a:t>cấp. </a:t>
            </a:r>
            <a:r>
              <a:rPr sz="1200" dirty="0">
                <a:latin typeface="Times New Roman"/>
                <a:cs typeface="Times New Roman"/>
              </a:rPr>
              <a:t>Cùng với biển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spc="-10" dirty="0">
                <a:latin typeface="Times New Roman"/>
                <a:cs typeface="Times New Roman"/>
              </a:rPr>
              <a:t>I.441 </a:t>
            </a:r>
            <a:r>
              <a:rPr sz="1200" spc="-5" dirty="0">
                <a:latin typeface="Times New Roman"/>
                <a:cs typeface="Times New Roman"/>
              </a:rPr>
              <a:t>(a,b,c) phải đặt kèm </a:t>
            </a:r>
            <a:r>
              <a:rPr sz="1200" dirty="0">
                <a:latin typeface="Times New Roman"/>
                <a:cs typeface="Times New Roman"/>
              </a:rPr>
              <a:t>theo biển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W.227. </a:t>
            </a:r>
            <a:r>
              <a:rPr sz="1200" spc="-5" dirty="0">
                <a:latin typeface="Times New Roman"/>
                <a:cs typeface="Times New Roman"/>
              </a:rPr>
              <a:t>Khi  cần thiết có </a:t>
            </a:r>
            <a:r>
              <a:rPr sz="1200" dirty="0">
                <a:latin typeface="Times New Roman"/>
                <a:cs typeface="Times New Roman"/>
              </a:rPr>
              <a:t>thể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dirty="0">
                <a:latin typeface="Times New Roman"/>
                <a:cs typeface="Times New Roman"/>
              </a:rPr>
              <a:t>thêm biển P.127 </a:t>
            </a:r>
            <a:r>
              <a:rPr sz="1200" spc="-5" dirty="0">
                <a:latin typeface="Times New Roman"/>
                <a:cs typeface="Times New Roman"/>
              </a:rPr>
              <a:t>"Tốc </a:t>
            </a:r>
            <a:r>
              <a:rPr sz="1200" dirty="0">
                <a:latin typeface="Times New Roman"/>
                <a:cs typeface="Times New Roman"/>
              </a:rPr>
              <a:t>độ tối đa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phép" và biển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P.134 </a:t>
            </a:r>
            <a:r>
              <a:rPr sz="1200" spc="-10" dirty="0">
                <a:latin typeface="Times New Roman"/>
                <a:cs typeface="Times New Roman"/>
              </a:rPr>
              <a:t>"Hết </a:t>
            </a:r>
            <a:r>
              <a:rPr sz="1200" dirty="0">
                <a:latin typeface="Times New Roman"/>
                <a:cs typeface="Times New Roman"/>
              </a:rPr>
              <a:t>hạn  </a:t>
            </a:r>
            <a:r>
              <a:rPr sz="1200" spc="-5" dirty="0">
                <a:latin typeface="Times New Roman"/>
                <a:cs typeface="Times New Roman"/>
              </a:rPr>
              <a:t>chế </a:t>
            </a:r>
            <a:r>
              <a:rPr sz="1200" dirty="0">
                <a:latin typeface="Times New Roman"/>
                <a:cs typeface="Times New Roman"/>
              </a:rPr>
              <a:t>tốc độ tối đa" khi kết thúc </a:t>
            </a:r>
            <a:r>
              <a:rPr sz="1200" spc="-5" dirty="0" err="1">
                <a:latin typeface="Times New Roman"/>
                <a:cs typeface="Times New Roman"/>
              </a:rPr>
              <a:t>đoạn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thi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công.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7952" y="5124068"/>
            <a:ext cx="5607685" cy="1191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9560" algn="ctr">
              <a:lnSpc>
                <a:spcPct val="100000"/>
              </a:lnSpc>
              <a:spcBef>
                <a:spcPts val="100"/>
              </a:spcBef>
              <a:tabLst>
                <a:tab pos="2005964" algn="l"/>
                <a:tab pos="3947795" algn="l"/>
              </a:tabLst>
            </a:pPr>
            <a:r>
              <a:rPr sz="1200" spc="-5" dirty="0">
                <a:latin typeface="Times New Roman"/>
                <a:cs typeface="Times New Roman"/>
              </a:rPr>
              <a:t>I.441a	I.441b	I.441c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105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I.442 “Chợ”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000"/>
              </a:lnSpc>
              <a:spcBef>
                <a:spcPts val="585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sắp </a:t>
            </a:r>
            <a:r>
              <a:rPr sz="1200" dirty="0">
                <a:latin typeface="Times New Roman"/>
                <a:cs typeface="Times New Roman"/>
              </a:rPr>
              <a:t>đến khu vực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họp </a:t>
            </a:r>
            <a:r>
              <a:rPr sz="1200" spc="-5" dirty="0">
                <a:latin typeface="Times New Roman"/>
                <a:cs typeface="Times New Roman"/>
              </a:rPr>
              <a:t>chợ,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giới </a:t>
            </a:r>
            <a:r>
              <a:rPr sz="1200" dirty="0">
                <a:latin typeface="Times New Roman"/>
                <a:cs typeface="Times New Roman"/>
              </a:rPr>
              <a:t>qua lại khu vực </a:t>
            </a:r>
            <a:r>
              <a:rPr sz="1200" spc="-65" dirty="0">
                <a:latin typeface="Times New Roman"/>
                <a:cs typeface="Times New Roman"/>
              </a:rPr>
              <a:t>này 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chú ý làm </a:t>
            </a:r>
            <a:r>
              <a:rPr sz="1200" spc="-5" dirty="0">
                <a:latin typeface="Times New Roman"/>
                <a:cs typeface="Times New Roman"/>
              </a:rPr>
              <a:t>chủ </a:t>
            </a:r>
            <a:r>
              <a:rPr sz="1200" dirty="0">
                <a:latin typeface="Times New Roman"/>
                <a:cs typeface="Times New Roman"/>
              </a:rPr>
              <a:t>tốc độ.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47952" y="7735061"/>
            <a:ext cx="5606415" cy="1064895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80"/>
              </a:spcBef>
            </a:pPr>
            <a:r>
              <a:rPr sz="1200" spc="-5" dirty="0">
                <a:latin typeface="Times New Roman"/>
                <a:cs typeface="Times New Roman"/>
              </a:rPr>
              <a:t>I.443</a:t>
            </a:r>
            <a:endParaRPr sz="1200" dirty="0">
              <a:latin typeface="Times New Roman"/>
              <a:cs typeface="Times New Roman"/>
            </a:endParaRPr>
          </a:p>
          <a:p>
            <a:pPr marL="927100">
              <a:lnSpc>
                <a:spcPct val="100000"/>
              </a:lnSpc>
              <a:spcBef>
                <a:spcPts val="78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I.443 “Xe </a:t>
            </a:r>
            <a:r>
              <a:rPr sz="1200" b="1" i="1" spc="-5" dirty="0">
                <a:latin typeface="Times New Roman"/>
                <a:cs typeface="Times New Roman"/>
              </a:rPr>
              <a:t>kéo</a:t>
            </a:r>
            <a:r>
              <a:rPr sz="1200" b="1" i="1" spc="-1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moóc”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0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có kéo </a:t>
            </a:r>
            <a:r>
              <a:rPr sz="1200" dirty="0">
                <a:latin typeface="Times New Roman"/>
                <a:cs typeface="Times New Roman"/>
              </a:rPr>
              <a:t>moóc. </a:t>
            </a: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spc="5" dirty="0" err="1">
                <a:latin typeface="Times New Roman"/>
                <a:cs typeface="Times New Roman"/>
              </a:rPr>
              <a:t>này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đặt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nóc buồng lái của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75" dirty="0">
                <a:latin typeface="Times New Roman"/>
                <a:cs typeface="Times New Roman"/>
              </a:rPr>
              <a:t>kéo  </a:t>
            </a:r>
            <a:r>
              <a:rPr sz="1200" dirty="0">
                <a:latin typeface="Times New Roman"/>
                <a:cs typeface="Times New Roman"/>
              </a:rPr>
              <a:t>moóc </a:t>
            </a:r>
            <a:r>
              <a:rPr sz="1200" spc="-5" dirty="0">
                <a:latin typeface="Times New Roman"/>
                <a:cs typeface="Times New Roman"/>
              </a:rPr>
              <a:t>(hoặc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sơ </a:t>
            </a:r>
            <a:r>
              <a:rPr sz="1200" dirty="0">
                <a:latin typeface="Times New Roman"/>
                <a:cs typeface="Times New Roman"/>
              </a:rPr>
              <a:t>mi rơ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moóc).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193414" y="1327403"/>
            <a:ext cx="2190750" cy="8474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736725" y="3540632"/>
            <a:ext cx="1181100" cy="15335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565525" y="3531107"/>
            <a:ext cx="1190625" cy="15430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394325" y="3531107"/>
            <a:ext cx="1190625" cy="15430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361690" y="6410197"/>
            <a:ext cx="1396746" cy="137287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105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2390902"/>
            <a:ext cx="5607050" cy="6540637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55"/>
              </a:spcBef>
            </a:pPr>
            <a:r>
              <a:rPr sz="1200" spc="-5" dirty="0">
                <a:latin typeface="Times New Roman"/>
                <a:cs typeface="Times New Roman"/>
              </a:rPr>
              <a:t>I.444</a:t>
            </a:r>
            <a:endParaRPr sz="1200" dirty="0">
              <a:latin typeface="Times New Roman"/>
              <a:cs typeface="Times New Roman"/>
            </a:endParaRPr>
          </a:p>
          <a:p>
            <a:pPr marL="100965" indent="-88900">
              <a:lnSpc>
                <a:spcPct val="100000"/>
              </a:lnSpc>
              <a:spcBef>
                <a:spcPts val="755"/>
              </a:spcBef>
              <a:buFont typeface="Times New Roman"/>
              <a:buChar char="-"/>
              <a:tabLst>
                <a:tab pos="101600" algn="l"/>
              </a:tabLst>
            </a:pP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I.444 </a:t>
            </a:r>
            <a:r>
              <a:rPr sz="1200" b="1" i="1" spc="-5" dirty="0">
                <a:latin typeface="Times New Roman"/>
                <a:cs typeface="Times New Roman"/>
              </a:rPr>
              <a:t>“Biển báo </a:t>
            </a:r>
            <a:r>
              <a:rPr sz="1200" b="1" i="1" dirty="0">
                <a:latin typeface="Times New Roman"/>
                <a:cs typeface="Times New Roman"/>
              </a:rPr>
              <a:t>phân biệt địa</a:t>
            </a:r>
            <a:r>
              <a:rPr sz="1200" b="1" i="1" spc="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điểm”</a:t>
            </a:r>
            <a:endParaRPr sz="1200" dirty="0">
              <a:latin typeface="Times New Roman"/>
              <a:cs typeface="Times New Roman"/>
            </a:endParaRPr>
          </a:p>
          <a:p>
            <a:pPr marL="12700" marR="6350" indent="456565">
              <a:lnSpc>
                <a:spcPct val="110000"/>
              </a:lnSpc>
              <a:spcBef>
                <a:spcPts val="605"/>
              </a:spcBef>
            </a:pPr>
            <a:r>
              <a:rPr sz="1200" spc="-5" dirty="0">
                <a:latin typeface="Times New Roman"/>
                <a:cs typeface="Times New Roman"/>
              </a:rPr>
              <a:t>Biển chỉ dẫn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dirty="0" err="1">
                <a:latin typeface="Times New Roman"/>
                <a:cs typeface="Times New Roman"/>
              </a:rPr>
              <a:t>biết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nơi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những địa </a:t>
            </a:r>
            <a:r>
              <a:rPr sz="1200" spc="-114" dirty="0">
                <a:latin typeface="Times New Roman"/>
                <a:cs typeface="Times New Roman"/>
              </a:rPr>
              <a:t>điểm  </a:t>
            </a:r>
            <a:r>
              <a:rPr sz="1200" spc="-5" dirty="0">
                <a:latin typeface="Times New Roman"/>
                <a:cs typeface="Times New Roman"/>
              </a:rPr>
              <a:t>quan trọng, </a:t>
            </a:r>
            <a:r>
              <a:rPr sz="1200" dirty="0">
                <a:latin typeface="Times New Roman"/>
                <a:cs typeface="Times New Roman"/>
              </a:rPr>
              <a:t>các loại biển </a:t>
            </a:r>
            <a:r>
              <a:rPr sz="1200" spc="-5" dirty="0">
                <a:latin typeface="Times New Roman"/>
                <a:cs typeface="Times New Roman"/>
              </a:rPr>
              <a:t>báo phân </a:t>
            </a:r>
            <a:r>
              <a:rPr sz="1200" dirty="0">
                <a:latin typeface="Times New Roman"/>
                <a:cs typeface="Times New Roman"/>
              </a:rPr>
              <a:t>biệt địa </a:t>
            </a:r>
            <a:r>
              <a:rPr sz="1200" spc="-5" dirty="0">
                <a:latin typeface="Times New Roman"/>
                <a:cs typeface="Times New Roman"/>
              </a:rPr>
              <a:t>điểm </a:t>
            </a:r>
            <a:r>
              <a:rPr sz="1200" dirty="0">
                <a:latin typeface="Times New Roman"/>
                <a:cs typeface="Times New Roman"/>
              </a:rPr>
              <a:t>chủ </a:t>
            </a:r>
            <a:r>
              <a:rPr sz="1200" spc="-10" dirty="0">
                <a:latin typeface="Times New Roman"/>
                <a:cs typeface="Times New Roman"/>
              </a:rPr>
              <a:t>yếu </a:t>
            </a:r>
            <a:r>
              <a:rPr sz="1200" dirty="0">
                <a:latin typeface="Times New Roman"/>
                <a:cs typeface="Times New Roman"/>
              </a:rPr>
              <a:t>bao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gồm:</a:t>
            </a:r>
            <a:endParaRPr sz="1200" dirty="0">
              <a:latin typeface="Times New Roman"/>
              <a:cs typeface="Times New Roman"/>
            </a:endParaRPr>
          </a:p>
          <a:p>
            <a:pPr marL="478790" lvl="1" indent="-95250">
              <a:lnSpc>
                <a:spcPts val="1410"/>
              </a:lnSpc>
              <a:spcBef>
                <a:spcPts val="730"/>
              </a:spcBef>
              <a:buChar char="-"/>
              <a:tabLst>
                <a:tab pos="479425" algn="l"/>
              </a:tabLst>
            </a:pPr>
            <a:r>
              <a:rPr sz="1200" spc="-5" dirty="0">
                <a:latin typeface="Times New Roman"/>
                <a:cs typeface="Times New Roman"/>
              </a:rPr>
              <a:t>Biển số I.444a </a:t>
            </a:r>
            <a:r>
              <a:rPr sz="1200" dirty="0">
                <a:latin typeface="Times New Roman"/>
                <a:cs typeface="Times New Roman"/>
              </a:rPr>
              <a:t>“Ga </a:t>
            </a:r>
            <a:r>
              <a:rPr sz="1200" spc="-5" dirty="0">
                <a:latin typeface="Times New Roman"/>
                <a:cs typeface="Times New Roman"/>
              </a:rPr>
              <a:t>tàu”đặt </a:t>
            </a:r>
            <a:r>
              <a:rPr sz="1200" dirty="0">
                <a:latin typeface="Times New Roman"/>
                <a:cs typeface="Times New Roman"/>
              </a:rPr>
              <a:t>biển ở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nhau </a:t>
            </a:r>
            <a:r>
              <a:rPr sz="1200" spc="-5" dirty="0" err="1">
                <a:latin typeface="Times New Roman"/>
                <a:cs typeface="Times New Roman"/>
              </a:rPr>
              <a:t>chỉ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vào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g</a:t>
            </a:r>
            <a:r>
              <a:rPr lang="en-US" sz="1200" dirty="0" err="1" smtClean="0">
                <a:latin typeface="Times New Roman"/>
                <a:cs typeface="Times New Roman"/>
              </a:rPr>
              <a:t>a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xe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lửa</a:t>
            </a:r>
            <a:r>
              <a:rPr sz="1200" spc="-5" dirty="0">
                <a:latin typeface="Times New Roman"/>
                <a:cs typeface="Times New Roman"/>
              </a:rPr>
              <a:t>;</a:t>
            </a:r>
            <a:endParaRPr sz="1200" dirty="0">
              <a:latin typeface="Times New Roman"/>
              <a:cs typeface="Times New Roman"/>
            </a:endParaRPr>
          </a:p>
          <a:p>
            <a:pPr marL="480059" lvl="1" indent="-96520">
              <a:lnSpc>
                <a:spcPts val="1410"/>
              </a:lnSpc>
              <a:spcBef>
                <a:spcPts val="540"/>
              </a:spcBef>
              <a:buChar char="-"/>
              <a:tabLst>
                <a:tab pos="480695" algn="l"/>
              </a:tabLst>
            </a:pPr>
            <a:r>
              <a:rPr sz="1200" spc="-5" dirty="0">
                <a:latin typeface="Times New Roman"/>
                <a:cs typeface="Times New Roman"/>
              </a:rPr>
              <a:t>Biển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số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I.444b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“sân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bay”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đặt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biển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ở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5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nhau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với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5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vào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sân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bay</a:t>
            </a:r>
            <a:r>
              <a:rPr sz="1200" spc="-5" dirty="0">
                <a:latin typeface="Times New Roman"/>
                <a:cs typeface="Times New Roman"/>
              </a:rPr>
              <a:t>;</a:t>
            </a:r>
            <a:endParaRPr sz="1200" dirty="0">
              <a:latin typeface="Times New Roman"/>
              <a:cs typeface="Times New Roman"/>
            </a:endParaRPr>
          </a:p>
          <a:p>
            <a:pPr marL="12700" marR="9525" lvl="1" indent="371475">
              <a:lnSpc>
                <a:spcPts val="1380"/>
              </a:lnSpc>
              <a:spcBef>
                <a:spcPts val="635"/>
              </a:spcBef>
              <a:buChar char="-"/>
              <a:tabLst>
                <a:tab pos="485140" algn="l"/>
              </a:tabLst>
            </a:pPr>
            <a:r>
              <a:rPr sz="1200" spc="-5" dirty="0">
                <a:latin typeface="Times New Roman"/>
                <a:cs typeface="Times New Roman"/>
              </a:rPr>
              <a:t>Biển số I.444c “bãi </a:t>
            </a:r>
            <a:r>
              <a:rPr sz="1200" dirty="0">
                <a:latin typeface="Times New Roman"/>
                <a:cs typeface="Times New Roman"/>
              </a:rPr>
              <a:t>đậu xe”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dirty="0">
                <a:latin typeface="Times New Roman"/>
                <a:cs typeface="Times New Roman"/>
              </a:rPr>
              <a:t>biển ở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nhau </a:t>
            </a:r>
            <a:r>
              <a:rPr sz="1200" dirty="0" err="1">
                <a:latin typeface="Times New Roman"/>
                <a:cs typeface="Times New Roman"/>
              </a:rPr>
              <a:t>với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vào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spc="-229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bãi </a:t>
            </a:r>
            <a:r>
              <a:rPr sz="1200" dirty="0">
                <a:latin typeface="Times New Roman"/>
                <a:cs typeface="Times New Roman"/>
              </a:rPr>
              <a:t>đậu xe;</a:t>
            </a:r>
          </a:p>
          <a:p>
            <a:pPr marL="12700" marR="5080" lvl="1" indent="371475">
              <a:lnSpc>
                <a:spcPts val="1380"/>
              </a:lnSpc>
              <a:spcBef>
                <a:spcPts val="605"/>
              </a:spcBef>
              <a:buChar char="-"/>
              <a:tabLst>
                <a:tab pos="476250" algn="l"/>
              </a:tabLst>
            </a:pPr>
            <a:r>
              <a:rPr sz="1200" spc="-5" dirty="0">
                <a:latin typeface="Times New Roman"/>
                <a:cs typeface="Times New Roman"/>
              </a:rPr>
              <a:t>Biển số I.444d “bến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 err="1">
                <a:latin typeface="Times New Roman"/>
                <a:cs typeface="Times New Roman"/>
              </a:rPr>
              <a:t>khách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dài” </a:t>
            </a:r>
            <a:r>
              <a:rPr sz="1200" dirty="0">
                <a:latin typeface="Times New Roman"/>
                <a:cs typeface="Times New Roman"/>
              </a:rPr>
              <a:t>đặt biển ở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giao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nhau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với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225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vào bến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 err="1">
                <a:latin typeface="Times New Roman"/>
                <a:cs typeface="Times New Roman"/>
              </a:rPr>
              <a:t>khách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dài;</a:t>
            </a:r>
            <a:endParaRPr sz="1200" dirty="0">
              <a:latin typeface="Times New Roman"/>
              <a:cs typeface="Times New Roman"/>
            </a:endParaRPr>
          </a:p>
          <a:p>
            <a:pPr marL="12700" marR="8255" lvl="1" indent="371475">
              <a:lnSpc>
                <a:spcPts val="1380"/>
              </a:lnSpc>
              <a:spcBef>
                <a:spcPts val="600"/>
              </a:spcBef>
              <a:buChar char="-"/>
              <a:tabLst>
                <a:tab pos="474980" algn="l"/>
              </a:tabLst>
            </a:pPr>
            <a:r>
              <a:rPr sz="1200" spc="-5" dirty="0">
                <a:latin typeface="Times New Roman"/>
                <a:cs typeface="Times New Roman"/>
              </a:rPr>
              <a:t>Biển số I.444e “trạm </a:t>
            </a:r>
            <a:r>
              <a:rPr sz="1200" dirty="0">
                <a:latin typeface="Times New Roman"/>
                <a:cs typeface="Times New Roman"/>
              </a:rPr>
              <a:t>cấp </a:t>
            </a:r>
            <a:r>
              <a:rPr sz="1200" spc="-5" dirty="0">
                <a:latin typeface="Times New Roman"/>
                <a:cs typeface="Times New Roman"/>
              </a:rPr>
              <a:t>cứu” đặt </a:t>
            </a:r>
            <a:r>
              <a:rPr sz="1200" dirty="0">
                <a:latin typeface="Times New Roman"/>
                <a:cs typeface="Times New Roman"/>
              </a:rPr>
              <a:t>biển ở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nhau </a:t>
            </a:r>
            <a:r>
              <a:rPr sz="1200" dirty="0" err="1">
                <a:latin typeface="Times New Roman"/>
                <a:cs typeface="Times New Roman"/>
              </a:rPr>
              <a:t>với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vào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bệnh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viện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trạm </a:t>
            </a:r>
            <a:r>
              <a:rPr sz="1200" dirty="0">
                <a:latin typeface="Times New Roman"/>
                <a:cs typeface="Times New Roman"/>
              </a:rPr>
              <a:t>cấp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cứu;</a:t>
            </a:r>
            <a:endParaRPr sz="1200" dirty="0">
              <a:latin typeface="Times New Roman"/>
              <a:cs typeface="Times New Roman"/>
            </a:endParaRPr>
          </a:p>
          <a:p>
            <a:pPr marL="12700" marR="5080" lvl="1" indent="371475">
              <a:lnSpc>
                <a:spcPts val="1380"/>
              </a:lnSpc>
              <a:spcBef>
                <a:spcPts val="600"/>
              </a:spcBef>
              <a:buChar char="-"/>
              <a:tabLst>
                <a:tab pos="490220" algn="l"/>
              </a:tabLst>
            </a:pPr>
            <a:r>
              <a:rPr sz="1200" spc="-5" dirty="0">
                <a:latin typeface="Times New Roman"/>
                <a:cs typeface="Times New Roman"/>
              </a:rPr>
              <a:t>Biển số I.444f </a:t>
            </a:r>
            <a:r>
              <a:rPr sz="1200" dirty="0">
                <a:latin typeface="Times New Roman"/>
                <a:cs typeface="Times New Roman"/>
              </a:rPr>
              <a:t>“bến tàu </a:t>
            </a:r>
            <a:r>
              <a:rPr sz="1200" spc="-5" dirty="0">
                <a:latin typeface="Times New Roman"/>
                <a:cs typeface="Times New Roman"/>
              </a:rPr>
              <a:t>khách” đặt </a:t>
            </a:r>
            <a:r>
              <a:rPr sz="1200" dirty="0">
                <a:latin typeface="Times New Roman"/>
                <a:cs typeface="Times New Roman"/>
              </a:rPr>
              <a:t>biển ở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spc="-5" dirty="0" err="1">
                <a:latin typeface="Times New Roman"/>
                <a:cs typeface="Times New Roman"/>
              </a:rPr>
              <a:t>nhau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với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đường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vào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bến </a:t>
            </a:r>
            <a:r>
              <a:rPr sz="1200" dirty="0">
                <a:latin typeface="Times New Roman"/>
                <a:cs typeface="Times New Roman"/>
              </a:rPr>
              <a:t>tàu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khách;</a:t>
            </a:r>
            <a:endParaRPr sz="1200" dirty="0">
              <a:latin typeface="Times New Roman"/>
              <a:cs typeface="Times New Roman"/>
            </a:endParaRPr>
          </a:p>
          <a:p>
            <a:pPr marL="12700" marR="9525" lvl="1" indent="371475">
              <a:lnSpc>
                <a:spcPts val="1380"/>
              </a:lnSpc>
              <a:spcBef>
                <a:spcPts val="600"/>
              </a:spcBef>
              <a:buChar char="-"/>
              <a:tabLst>
                <a:tab pos="482600" algn="l"/>
              </a:tabLst>
            </a:pPr>
            <a:r>
              <a:rPr sz="1200" spc="-5" dirty="0">
                <a:latin typeface="Times New Roman"/>
                <a:cs typeface="Times New Roman"/>
              </a:rPr>
              <a:t>Biển số I.444g “khu </a:t>
            </a:r>
            <a:r>
              <a:rPr sz="1200" dirty="0">
                <a:latin typeface="Times New Roman"/>
                <a:cs typeface="Times New Roman"/>
              </a:rPr>
              <a:t>danh thắng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du lịch” đặt biển ở </a:t>
            </a:r>
            <a:r>
              <a:rPr sz="1200" spc="-65" dirty="0" err="1" smtClean="0">
                <a:latin typeface="Times New Roman"/>
                <a:cs typeface="Times New Roman"/>
              </a:rPr>
              <a:t>tr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spc="-114" dirty="0">
                <a:latin typeface="Times New Roman"/>
                <a:cs typeface="Times New Roman"/>
              </a:rPr>
              <a:t>nhau  </a:t>
            </a:r>
            <a:r>
              <a:rPr sz="1200" dirty="0" err="1">
                <a:latin typeface="Times New Roman"/>
                <a:cs typeface="Times New Roman"/>
              </a:rPr>
              <a:t>với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vào </a:t>
            </a:r>
            <a:r>
              <a:rPr sz="1200" dirty="0">
                <a:latin typeface="Times New Roman"/>
                <a:cs typeface="Times New Roman"/>
              </a:rPr>
              <a:t>khu danh thắng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du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lịch;</a:t>
            </a:r>
            <a:endParaRPr sz="1200" dirty="0">
              <a:latin typeface="Times New Roman"/>
              <a:cs typeface="Times New Roman"/>
            </a:endParaRPr>
          </a:p>
          <a:p>
            <a:pPr marL="12700" marR="8890" lvl="1" indent="371475">
              <a:lnSpc>
                <a:spcPts val="1380"/>
              </a:lnSpc>
              <a:spcBef>
                <a:spcPts val="600"/>
              </a:spcBef>
              <a:buChar char="-"/>
              <a:tabLst>
                <a:tab pos="487045" algn="l"/>
              </a:tabLst>
            </a:pPr>
            <a:r>
              <a:rPr sz="1200" spc="-5" dirty="0">
                <a:latin typeface="Times New Roman"/>
                <a:cs typeface="Times New Roman"/>
              </a:rPr>
              <a:t>Biển số I.444h “trạm </a:t>
            </a:r>
            <a:r>
              <a:rPr sz="1200" dirty="0">
                <a:latin typeface="Times New Roman"/>
                <a:cs typeface="Times New Roman"/>
              </a:rPr>
              <a:t>xăng” đặt biển ở </a:t>
            </a:r>
            <a:r>
              <a:rPr sz="1200" spc="-65" dirty="0" err="1" smtClean="0">
                <a:latin typeface="Times New Roman"/>
                <a:cs typeface="Times New Roman"/>
              </a:rPr>
              <a:t>tr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nhau </a:t>
            </a:r>
            <a:r>
              <a:rPr sz="1200" dirty="0" err="1">
                <a:latin typeface="Times New Roman"/>
                <a:cs typeface="Times New Roman"/>
              </a:rPr>
              <a:t>với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vào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trạm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bán xăng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dầu;</a:t>
            </a:r>
            <a:endParaRPr sz="1200" dirty="0">
              <a:latin typeface="Times New Roman"/>
              <a:cs typeface="Times New Roman"/>
            </a:endParaRPr>
          </a:p>
          <a:p>
            <a:pPr marL="12700" marR="7620" lvl="1" indent="371475">
              <a:lnSpc>
                <a:spcPts val="1380"/>
              </a:lnSpc>
              <a:spcBef>
                <a:spcPts val="600"/>
              </a:spcBef>
              <a:buChar char="-"/>
              <a:tabLst>
                <a:tab pos="482600" algn="l"/>
              </a:tabLst>
            </a:pPr>
            <a:r>
              <a:rPr sz="1200" spc="-5" dirty="0">
                <a:latin typeface="Times New Roman"/>
                <a:cs typeface="Times New Roman"/>
              </a:rPr>
              <a:t>Biển số I.444i “trạm </a:t>
            </a:r>
            <a:r>
              <a:rPr sz="1200" dirty="0">
                <a:latin typeface="Times New Roman"/>
                <a:cs typeface="Times New Roman"/>
              </a:rPr>
              <a:t>rửa xe”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dirty="0">
                <a:latin typeface="Times New Roman"/>
                <a:cs typeface="Times New Roman"/>
              </a:rPr>
              <a:t>biển ở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nhau </a:t>
            </a:r>
            <a:r>
              <a:rPr sz="1200" dirty="0" err="1">
                <a:latin typeface="Times New Roman"/>
                <a:cs typeface="Times New Roman"/>
              </a:rPr>
              <a:t>với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vào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trạm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phục vụ </a:t>
            </a:r>
            <a:r>
              <a:rPr sz="1200" spc="-5" dirty="0">
                <a:latin typeface="Times New Roman"/>
                <a:cs typeface="Times New Roman"/>
              </a:rPr>
              <a:t>rửa </a:t>
            </a:r>
            <a:r>
              <a:rPr sz="1200" dirty="0">
                <a:latin typeface="Times New Roman"/>
                <a:cs typeface="Times New Roman"/>
              </a:rPr>
              <a:t>xe;</a:t>
            </a:r>
          </a:p>
          <a:p>
            <a:pPr marL="486409" lvl="1" indent="-102870">
              <a:lnSpc>
                <a:spcPts val="1410"/>
              </a:lnSpc>
              <a:spcBef>
                <a:spcPts val="505"/>
              </a:spcBef>
              <a:buChar char="-"/>
              <a:tabLst>
                <a:tab pos="487045" algn="l"/>
              </a:tabLst>
            </a:pPr>
            <a:r>
              <a:rPr sz="1200" spc="-5" dirty="0">
                <a:latin typeface="Times New Roman"/>
                <a:cs typeface="Times New Roman"/>
              </a:rPr>
              <a:t>Biển số I.444j “bến </a:t>
            </a:r>
            <a:r>
              <a:rPr sz="1200" dirty="0">
                <a:latin typeface="Times New Roman"/>
                <a:cs typeface="Times New Roman"/>
              </a:rPr>
              <a:t>phà” đặt biển ở </a:t>
            </a:r>
            <a:r>
              <a:rPr sz="1200" spc="-65" dirty="0" err="1" smtClean="0">
                <a:latin typeface="Times New Roman"/>
                <a:cs typeface="Times New Roman"/>
              </a:rPr>
              <a:t>tr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nhau </a:t>
            </a:r>
            <a:r>
              <a:rPr sz="1200" dirty="0" err="1">
                <a:latin typeface="Times New Roman"/>
                <a:cs typeface="Times New Roman"/>
              </a:rPr>
              <a:t>với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ra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bến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p</a:t>
            </a:r>
            <a:r>
              <a:rPr sz="1200" spc="-5" dirty="0" err="1" smtClean="0">
                <a:latin typeface="Times New Roman"/>
                <a:cs typeface="Times New Roman"/>
              </a:rPr>
              <a:t>hà</a:t>
            </a:r>
            <a:r>
              <a:rPr sz="1200" spc="-5" dirty="0">
                <a:latin typeface="Times New Roman"/>
                <a:cs typeface="Times New Roman"/>
              </a:rPr>
              <a:t>;</a:t>
            </a:r>
            <a:endParaRPr sz="1200" dirty="0">
              <a:latin typeface="Times New Roman"/>
              <a:cs typeface="Times New Roman"/>
            </a:endParaRPr>
          </a:p>
          <a:p>
            <a:pPr marL="12700" marR="9525" lvl="1" indent="371475">
              <a:lnSpc>
                <a:spcPts val="1380"/>
              </a:lnSpc>
              <a:spcBef>
                <a:spcPts val="635"/>
              </a:spcBef>
              <a:buChar char="-"/>
              <a:tabLst>
                <a:tab pos="480695" algn="l"/>
              </a:tabLst>
            </a:pPr>
            <a:r>
              <a:rPr sz="1200" spc="-5" dirty="0">
                <a:latin typeface="Times New Roman"/>
                <a:cs typeface="Times New Roman"/>
              </a:rPr>
              <a:t>Biển số I.444k “ga </a:t>
            </a:r>
            <a:r>
              <a:rPr sz="1200" dirty="0">
                <a:latin typeface="Times New Roman"/>
                <a:cs typeface="Times New Roman"/>
              </a:rPr>
              <a:t>tàu điện </a:t>
            </a:r>
            <a:r>
              <a:rPr sz="1200" spc="-5" dirty="0">
                <a:latin typeface="Times New Roman"/>
                <a:cs typeface="Times New Roman"/>
              </a:rPr>
              <a:t>ngầm” </a:t>
            </a:r>
            <a:r>
              <a:rPr sz="1200" dirty="0">
                <a:latin typeface="Times New Roman"/>
                <a:cs typeface="Times New Roman"/>
              </a:rPr>
              <a:t>đặt biển ở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nhau </a:t>
            </a:r>
            <a:r>
              <a:rPr sz="1200" dirty="0" err="1">
                <a:latin typeface="Times New Roman"/>
                <a:cs typeface="Times New Roman"/>
              </a:rPr>
              <a:t>với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155" dirty="0">
                <a:latin typeface="Times New Roman"/>
                <a:cs typeface="Times New Roman"/>
              </a:rPr>
              <a:t>vào  </a:t>
            </a:r>
            <a:r>
              <a:rPr sz="1200" spc="-10" dirty="0">
                <a:latin typeface="Times New Roman"/>
                <a:cs typeface="Times New Roman"/>
              </a:rPr>
              <a:t>ga </a:t>
            </a:r>
            <a:r>
              <a:rPr sz="1200" dirty="0">
                <a:latin typeface="Times New Roman"/>
                <a:cs typeface="Times New Roman"/>
              </a:rPr>
              <a:t>tàu điện </a:t>
            </a:r>
            <a:r>
              <a:rPr sz="1200" spc="-5" dirty="0">
                <a:latin typeface="Times New Roman"/>
                <a:cs typeface="Times New Roman"/>
              </a:rPr>
              <a:t>ngầm;</a:t>
            </a:r>
            <a:endParaRPr sz="1200" dirty="0">
              <a:latin typeface="Times New Roman"/>
              <a:cs typeface="Times New Roman"/>
            </a:endParaRPr>
          </a:p>
          <a:p>
            <a:pPr marL="12700" marR="8890" lvl="1" indent="371475">
              <a:lnSpc>
                <a:spcPts val="1380"/>
              </a:lnSpc>
              <a:spcBef>
                <a:spcPts val="600"/>
              </a:spcBef>
              <a:buChar char="-"/>
              <a:tabLst>
                <a:tab pos="483870" algn="l"/>
              </a:tabLst>
            </a:pPr>
            <a:r>
              <a:rPr sz="1200" spc="-5" dirty="0">
                <a:latin typeface="Times New Roman"/>
                <a:cs typeface="Times New Roman"/>
              </a:rPr>
              <a:t>Biển số I.444l “khu </a:t>
            </a:r>
            <a:r>
              <a:rPr sz="1200" dirty="0">
                <a:latin typeface="Times New Roman"/>
                <a:cs typeface="Times New Roman"/>
              </a:rPr>
              <a:t>vực dịch vụ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khách </a:t>
            </a:r>
            <a:r>
              <a:rPr sz="1200" dirty="0" err="1">
                <a:latin typeface="Times New Roman"/>
                <a:cs typeface="Times New Roman"/>
              </a:rPr>
              <a:t>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”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dirty="0">
                <a:latin typeface="Times New Roman"/>
                <a:cs typeface="Times New Roman"/>
              </a:rPr>
              <a:t>biển ở </a:t>
            </a:r>
            <a:r>
              <a:rPr sz="1200" spc="-65" dirty="0" err="1" smtClean="0">
                <a:latin typeface="Times New Roman"/>
                <a:cs typeface="Times New Roman"/>
              </a:rPr>
              <a:t>tr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nơi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đường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giao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nhau </a:t>
            </a:r>
            <a:r>
              <a:rPr sz="1200" dirty="0" err="1">
                <a:latin typeface="Times New Roman"/>
                <a:cs typeface="Times New Roman"/>
              </a:rPr>
              <a:t>với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vào </a:t>
            </a:r>
            <a:r>
              <a:rPr sz="1200" spc="-5" dirty="0">
                <a:latin typeface="Times New Roman"/>
                <a:cs typeface="Times New Roman"/>
              </a:rPr>
              <a:t>trạm </a:t>
            </a:r>
            <a:r>
              <a:rPr sz="1200" dirty="0">
                <a:latin typeface="Times New Roman"/>
                <a:cs typeface="Times New Roman"/>
              </a:rPr>
              <a:t>dừng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nghỉ;</a:t>
            </a:r>
            <a:endParaRPr sz="1200" dirty="0">
              <a:latin typeface="Times New Roman"/>
              <a:cs typeface="Times New Roman"/>
            </a:endParaRPr>
          </a:p>
          <a:p>
            <a:pPr marL="12700" marR="10795" lvl="1" indent="371475">
              <a:lnSpc>
                <a:spcPts val="1380"/>
              </a:lnSpc>
              <a:spcBef>
                <a:spcPts val="600"/>
              </a:spcBef>
              <a:buChar char="-"/>
              <a:tabLst>
                <a:tab pos="499109" algn="l"/>
              </a:tabLst>
            </a:pPr>
            <a:r>
              <a:rPr sz="1200" spc="-5" dirty="0">
                <a:latin typeface="Times New Roman"/>
                <a:cs typeface="Times New Roman"/>
              </a:rPr>
              <a:t>Biển số I.444m “trạm sửa chữa </a:t>
            </a:r>
            <a:r>
              <a:rPr sz="1200" dirty="0">
                <a:latin typeface="Times New Roman"/>
                <a:cs typeface="Times New Roman"/>
              </a:rPr>
              <a:t>xe”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dirty="0">
                <a:latin typeface="Times New Roman"/>
                <a:cs typeface="Times New Roman"/>
              </a:rPr>
              <a:t>biển ở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nhau </a:t>
            </a:r>
            <a:r>
              <a:rPr sz="1200" spc="-140" dirty="0" err="1">
                <a:latin typeface="Times New Roman"/>
                <a:cs typeface="Times New Roman"/>
              </a:rPr>
              <a:t>với</a:t>
            </a:r>
            <a:r>
              <a:rPr sz="1200" spc="-140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vào trạm sửa chữa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trong khu dịch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vụ.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875789" y="9640654"/>
          <a:ext cx="4611370" cy="16877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6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00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8771">
                <a:tc>
                  <a:txBody>
                    <a:bodyPr/>
                    <a:lstStyle/>
                    <a:p>
                      <a:pPr marL="127000">
                        <a:lnSpc>
                          <a:spcPts val="12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I.444a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I.444b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03275">
                        <a:lnSpc>
                          <a:spcPts val="12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I.444c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3288665" y="900683"/>
            <a:ext cx="1536318" cy="15104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424939" y="9095282"/>
            <a:ext cx="1562099" cy="4667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498215" y="9095282"/>
            <a:ext cx="1371600" cy="4667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426075" y="9095282"/>
            <a:ext cx="1495425" cy="4667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106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872742" y="1444836"/>
          <a:ext cx="4608195" cy="25526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3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26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23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1387">
                <a:tc>
                  <a:txBody>
                    <a:bodyPr/>
                    <a:lstStyle/>
                    <a:p>
                      <a:pPr marL="127000">
                        <a:lnSpc>
                          <a:spcPts val="131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I.444d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95655">
                        <a:lnSpc>
                          <a:spcPts val="131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I.444e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0014" algn="r">
                        <a:lnSpc>
                          <a:spcPts val="1310"/>
                        </a:lnSpc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.44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f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49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I.444g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792480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I.444h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R="124460" algn="r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.444i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49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4351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I.444j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79248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I.444k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R="124460" algn="r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.444l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13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788035">
                        <a:lnSpc>
                          <a:spcPts val="1360"/>
                        </a:lnSpc>
                        <a:spcBef>
                          <a:spcPts val="83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I.444m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1247952" y="4238370"/>
            <a:ext cx="5607685" cy="4174861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469265">
              <a:lnSpc>
                <a:spcPct val="100000"/>
              </a:lnSpc>
              <a:spcBef>
                <a:spcPts val="625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I.445 </a:t>
            </a:r>
            <a:r>
              <a:rPr sz="1200" b="1" i="1" dirty="0">
                <a:latin typeface="Times New Roman"/>
                <a:cs typeface="Times New Roman"/>
              </a:rPr>
              <a:t>"Biển </a:t>
            </a:r>
            <a:r>
              <a:rPr sz="1200" b="1" i="1" spc="-5" dirty="0">
                <a:latin typeface="Times New Roman"/>
                <a:cs typeface="Times New Roman"/>
              </a:rPr>
              <a:t>báo </a:t>
            </a:r>
            <a:r>
              <a:rPr sz="1200" b="1" i="1" spc="5" dirty="0">
                <a:latin typeface="Times New Roman"/>
                <a:cs typeface="Times New Roman"/>
              </a:rPr>
              <a:t>mô </a:t>
            </a:r>
            <a:r>
              <a:rPr sz="1200" b="1" i="1" dirty="0">
                <a:latin typeface="Times New Roman"/>
                <a:cs typeface="Times New Roman"/>
              </a:rPr>
              <a:t>tả </a:t>
            </a:r>
            <a:r>
              <a:rPr sz="1200" b="1" i="1" spc="-5" dirty="0">
                <a:latin typeface="Times New Roman"/>
                <a:cs typeface="Times New Roman"/>
              </a:rPr>
              <a:t>tình </a:t>
            </a:r>
            <a:r>
              <a:rPr sz="1200" b="1" i="1" dirty="0">
                <a:latin typeface="Times New Roman"/>
                <a:cs typeface="Times New Roman"/>
              </a:rPr>
              <a:t>trạng</a:t>
            </a:r>
            <a:r>
              <a:rPr sz="1200" b="1" i="1" spc="-1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đường”</a:t>
            </a:r>
            <a:endParaRPr sz="1200" dirty="0">
              <a:latin typeface="Times New Roman"/>
              <a:cs typeface="Times New Roman"/>
            </a:endParaRPr>
          </a:p>
          <a:p>
            <a:pPr marL="12700" marR="7620" indent="456565">
              <a:lnSpc>
                <a:spcPct val="110100"/>
              </a:lnSpc>
              <a:spcBef>
                <a:spcPts val="385"/>
              </a:spcBef>
            </a:pPr>
            <a:r>
              <a:rPr sz="1200" spc="-5" dirty="0">
                <a:latin typeface="Times New Roman"/>
                <a:cs typeface="Times New Roman"/>
              </a:rPr>
              <a:t>Biển chỉ dẫn nhằm bảo đảm cho giao </a:t>
            </a:r>
            <a:r>
              <a:rPr sz="1200" dirty="0">
                <a:latin typeface="Times New Roman"/>
                <a:cs typeface="Times New Roman"/>
              </a:rPr>
              <a:t>thông thông </a:t>
            </a:r>
            <a:r>
              <a:rPr sz="1200" spc="-5" dirty="0">
                <a:latin typeface="Times New Roman"/>
                <a:cs typeface="Times New Roman"/>
              </a:rPr>
              <a:t>suốt, </a:t>
            </a:r>
            <a:r>
              <a:rPr sz="1200" dirty="0">
                <a:latin typeface="Times New Roman"/>
                <a:cs typeface="Times New Roman"/>
              </a:rPr>
              <a:t>phòng </a:t>
            </a:r>
            <a:r>
              <a:rPr sz="1200" spc="-5" dirty="0">
                <a:latin typeface="Times New Roman"/>
                <a:cs typeface="Times New Roman"/>
              </a:rPr>
              <a:t>tránh </a:t>
            </a:r>
            <a:r>
              <a:rPr sz="1200" dirty="0">
                <a:latin typeface="Times New Roman"/>
                <a:cs typeface="Times New Roman"/>
              </a:rPr>
              <a:t>tai </a:t>
            </a:r>
            <a:r>
              <a:rPr sz="1200" spc="-5" dirty="0">
                <a:latin typeface="Times New Roman"/>
                <a:cs typeface="Times New Roman"/>
              </a:rPr>
              <a:t>nạn. </a:t>
            </a:r>
            <a:r>
              <a:rPr sz="1200" spc="-5" dirty="0" err="1">
                <a:latin typeface="Times New Roman"/>
                <a:cs typeface="Times New Roman"/>
              </a:rPr>
              <a:t>Biển</a:t>
            </a:r>
            <a:r>
              <a:rPr sz="1200" spc="-5" dirty="0">
                <a:latin typeface="Times New Roman"/>
                <a:cs typeface="Times New Roman"/>
              </a:rPr>
              <a:t> 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đặt tại </a:t>
            </a:r>
            <a:r>
              <a:rPr sz="1200" dirty="0">
                <a:latin typeface="Times New Roman"/>
                <a:cs typeface="Times New Roman"/>
              </a:rPr>
              <a:t>những vị trí </a:t>
            </a:r>
            <a:r>
              <a:rPr sz="1200" spc="-5" dirty="0">
                <a:latin typeface="Times New Roman"/>
                <a:cs typeface="Times New Roman"/>
              </a:rPr>
              <a:t>thuận </a:t>
            </a:r>
            <a:r>
              <a:rPr sz="1200" dirty="0">
                <a:latin typeface="Times New Roman"/>
                <a:cs typeface="Times New Roman"/>
              </a:rPr>
              <a:t>lợi,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loại biển báo hiệu </a:t>
            </a:r>
            <a:r>
              <a:rPr sz="1200" spc="-5" dirty="0">
                <a:latin typeface="Times New Roman"/>
                <a:cs typeface="Times New Roman"/>
              </a:rPr>
              <a:t>kiểu </a:t>
            </a:r>
            <a:r>
              <a:rPr sz="1200" dirty="0">
                <a:latin typeface="Times New Roman"/>
                <a:cs typeface="Times New Roman"/>
              </a:rPr>
              <a:t>mô tả </a:t>
            </a:r>
            <a:r>
              <a:rPr sz="1200" spc="-5" dirty="0">
                <a:latin typeface="Times New Roman"/>
                <a:cs typeface="Times New Roman"/>
              </a:rPr>
              <a:t>chủ </a:t>
            </a:r>
            <a:r>
              <a:rPr sz="1200" spc="-10" dirty="0">
                <a:latin typeface="Times New Roman"/>
                <a:cs typeface="Times New Roman"/>
              </a:rPr>
              <a:t>yếu </a:t>
            </a:r>
            <a:r>
              <a:rPr sz="1200" spc="-5" dirty="0">
                <a:latin typeface="Times New Roman"/>
                <a:cs typeface="Times New Roman"/>
              </a:rPr>
              <a:t>bao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gồm: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45"/>
              </a:spcBef>
            </a:pPr>
            <a:r>
              <a:rPr sz="1200" spc="-5" dirty="0">
                <a:latin typeface="Times New Roman"/>
                <a:cs typeface="Times New Roman"/>
              </a:rPr>
              <a:t>Biển số I.445a </a:t>
            </a:r>
            <a:r>
              <a:rPr sz="1200" dirty="0">
                <a:latin typeface="Times New Roman"/>
                <a:cs typeface="Times New Roman"/>
              </a:rPr>
              <a:t>: </a:t>
            </a: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 err="1">
                <a:latin typeface="Times New Roman"/>
                <a:cs typeface="Times New Roman"/>
              </a:rPr>
              <a:t>báo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trơn cần </a:t>
            </a:r>
            <a:r>
              <a:rPr sz="1200" spc="5" dirty="0">
                <a:latin typeface="Times New Roman"/>
                <a:cs typeface="Times New Roman"/>
              </a:rPr>
              <a:t>chạy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chậm.</a:t>
            </a:r>
          </a:p>
          <a:p>
            <a:pPr marL="469265">
              <a:lnSpc>
                <a:spcPct val="100000"/>
              </a:lnSpc>
              <a:spcBef>
                <a:spcPts val="740"/>
              </a:spcBef>
            </a:pPr>
            <a:r>
              <a:rPr sz="1200" spc="-5" dirty="0">
                <a:latin typeface="Times New Roman"/>
                <a:cs typeface="Times New Roman"/>
              </a:rPr>
              <a:t>Biển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số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I.445b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: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Biển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5" dirty="0" err="1">
                <a:latin typeface="Times New Roman"/>
                <a:cs typeface="Times New Roman"/>
              </a:rPr>
              <a:t>báo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dốc,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tầm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nhìn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hạn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chế,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chạy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chậm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lái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cẩn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1200" dirty="0">
                <a:latin typeface="Times New Roman"/>
                <a:cs typeface="Times New Roman"/>
              </a:rPr>
              <a:t>thận.</a:t>
            </a:r>
          </a:p>
          <a:p>
            <a:pPr marL="469265">
              <a:lnSpc>
                <a:spcPct val="100000"/>
              </a:lnSpc>
              <a:spcBef>
                <a:spcPts val="740"/>
              </a:spcBef>
            </a:pPr>
            <a:r>
              <a:rPr sz="1200" spc="-5" dirty="0">
                <a:latin typeface="Times New Roman"/>
                <a:cs typeface="Times New Roman"/>
              </a:rPr>
              <a:t>Biển số I.445c </a:t>
            </a:r>
            <a:r>
              <a:rPr sz="1200" dirty="0">
                <a:latin typeface="Times New Roman"/>
                <a:cs typeface="Times New Roman"/>
              </a:rPr>
              <a:t>: </a:t>
            </a: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>
                <a:latin typeface="Times New Roman"/>
                <a:cs typeface="Times New Roman"/>
              </a:rPr>
              <a:t>báo </a:t>
            </a:r>
            <a:r>
              <a:rPr sz="1200" spc="-5" dirty="0" err="1">
                <a:latin typeface="Times New Roman"/>
                <a:cs typeface="Times New Roman"/>
              </a:rPr>
              <a:t>đoạn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s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ơng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mù dày đặc, chạy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chậm.</a:t>
            </a:r>
          </a:p>
          <a:p>
            <a:pPr marL="469265" marR="380365">
              <a:lnSpc>
                <a:spcPct val="151700"/>
              </a:lnSpc>
            </a:pPr>
            <a:r>
              <a:rPr sz="1200" spc="-5" dirty="0">
                <a:latin typeface="Times New Roman"/>
                <a:cs typeface="Times New Roman"/>
              </a:rPr>
              <a:t>Biển số I.445d </a:t>
            </a:r>
            <a:r>
              <a:rPr sz="1200" dirty="0">
                <a:latin typeface="Times New Roman"/>
                <a:cs typeface="Times New Roman"/>
              </a:rPr>
              <a:t>: </a:t>
            </a:r>
            <a:r>
              <a:rPr sz="1200" spc="-5" dirty="0">
                <a:latin typeface="Times New Roman"/>
                <a:cs typeface="Times New Roman"/>
              </a:rPr>
              <a:t>Biển báo </a:t>
            </a:r>
            <a:r>
              <a:rPr sz="1200" spc="-5" dirty="0" err="1">
                <a:latin typeface="Times New Roman"/>
                <a:cs typeface="Times New Roman"/>
              </a:rPr>
              <a:t>đoạn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spc="-5" dirty="0" err="1">
                <a:latin typeface="Times New Roman"/>
                <a:cs typeface="Times New Roman"/>
              </a:rPr>
              <a:t>nền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yếu,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 err="1">
                <a:latin typeface="Times New Roman"/>
                <a:cs typeface="Times New Roman"/>
              </a:rPr>
              <a:t>phải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cẩn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thận</a:t>
            </a:r>
            <a:r>
              <a:rPr sz="1200" spc="-95" dirty="0" smtClean="0">
                <a:latin typeface="Times New Roman"/>
                <a:cs typeface="Times New Roman"/>
              </a:rPr>
              <a:t>.  </a:t>
            </a:r>
            <a:r>
              <a:rPr sz="1200" spc="-5" dirty="0">
                <a:latin typeface="Times New Roman"/>
                <a:cs typeface="Times New Roman"/>
              </a:rPr>
              <a:t>Biển số I.445e </a:t>
            </a:r>
            <a:r>
              <a:rPr sz="1200" dirty="0">
                <a:latin typeface="Times New Roman"/>
                <a:cs typeface="Times New Roman"/>
              </a:rPr>
              <a:t>: </a:t>
            </a: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>
                <a:latin typeface="Times New Roman"/>
                <a:cs typeface="Times New Roman"/>
              </a:rPr>
              <a:t>báo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cỡ </a:t>
            </a:r>
            <a:r>
              <a:rPr sz="1200" dirty="0">
                <a:latin typeface="Times New Roman"/>
                <a:cs typeface="Times New Roman"/>
              </a:rPr>
              <a:t>lớn đi </a:t>
            </a:r>
            <a:r>
              <a:rPr sz="1200" spc="-5" dirty="0">
                <a:latin typeface="Times New Roman"/>
                <a:cs typeface="Times New Roman"/>
              </a:rPr>
              <a:t>sát </a:t>
            </a:r>
            <a:r>
              <a:rPr sz="1200" dirty="0">
                <a:latin typeface="Times New Roman"/>
                <a:cs typeface="Times New Roman"/>
              </a:rPr>
              <a:t>về </a:t>
            </a:r>
            <a:r>
              <a:rPr sz="1200" spc="-5" dirty="0">
                <a:latin typeface="Times New Roman"/>
                <a:cs typeface="Times New Roman"/>
              </a:rPr>
              <a:t>bên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phải.</a:t>
            </a:r>
            <a:endParaRPr sz="1200" dirty="0">
              <a:latin typeface="Times New Roman"/>
              <a:cs typeface="Times New Roman"/>
            </a:endParaRPr>
          </a:p>
          <a:p>
            <a:pPr marL="12700" marR="5715" indent="456565">
              <a:lnSpc>
                <a:spcPct val="11020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Biển số I.445f </a:t>
            </a:r>
            <a:r>
              <a:rPr sz="1200" dirty="0">
                <a:latin typeface="Times New Roman"/>
                <a:cs typeface="Times New Roman"/>
              </a:rPr>
              <a:t>: </a:t>
            </a: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>
                <a:latin typeface="Times New Roman"/>
                <a:cs typeface="Times New Roman"/>
              </a:rPr>
              <a:t>báo </a:t>
            </a:r>
            <a:r>
              <a:rPr sz="1200" spc="-5" dirty="0">
                <a:latin typeface="Times New Roman"/>
                <a:cs typeface="Times New Roman"/>
              </a:rPr>
              <a:t>chú </a:t>
            </a:r>
            <a:r>
              <a:rPr sz="1200" dirty="0">
                <a:latin typeface="Times New Roman"/>
                <a:cs typeface="Times New Roman"/>
              </a:rPr>
              <a:t>ý </a:t>
            </a:r>
            <a:r>
              <a:rPr sz="1200" spc="-5" dirty="0">
                <a:latin typeface="Times New Roman"/>
                <a:cs typeface="Times New Roman"/>
              </a:rPr>
              <a:t>gió quét </a:t>
            </a:r>
            <a:r>
              <a:rPr sz="1200" dirty="0">
                <a:latin typeface="Times New Roman"/>
                <a:cs typeface="Times New Roman"/>
              </a:rPr>
              <a:t>ngang. </a:t>
            </a:r>
            <a:r>
              <a:rPr sz="1200" spc="5" dirty="0" err="1">
                <a:latin typeface="Times New Roman"/>
                <a:cs typeface="Times New Roman"/>
              </a:rPr>
              <a:t>Biển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dirty="0">
                <a:latin typeface="Times New Roman"/>
                <a:cs typeface="Times New Roman"/>
              </a:rPr>
              <a:t>ở vị trí </a:t>
            </a:r>
            <a:r>
              <a:rPr sz="1200" spc="-5" dirty="0">
                <a:latin typeface="Times New Roman"/>
                <a:cs typeface="Times New Roman"/>
              </a:rPr>
              <a:t>thích </a:t>
            </a:r>
            <a:r>
              <a:rPr sz="1200" dirty="0">
                <a:latin typeface="Times New Roman"/>
                <a:cs typeface="Times New Roman"/>
              </a:rPr>
              <a:t>hợp </a:t>
            </a:r>
            <a:r>
              <a:rPr sz="1200" spc="-65" dirty="0">
                <a:latin typeface="Times New Roman"/>
                <a:cs typeface="Times New Roman"/>
              </a:rPr>
              <a:t>nơi  </a:t>
            </a:r>
            <a:r>
              <a:rPr sz="1200" spc="-5" dirty="0">
                <a:latin typeface="Times New Roman"/>
                <a:cs typeface="Times New Roman"/>
              </a:rPr>
              <a:t>sắp sửa vào cầu </a:t>
            </a:r>
            <a:r>
              <a:rPr sz="1200" dirty="0">
                <a:latin typeface="Times New Roman"/>
                <a:cs typeface="Times New Roman"/>
              </a:rPr>
              <a:t>lớn </a:t>
            </a:r>
            <a:r>
              <a:rPr sz="1200" spc="-5" dirty="0">
                <a:latin typeface="Times New Roman"/>
                <a:cs typeface="Times New Roman"/>
              </a:rPr>
              <a:t>hoặc cửa </a:t>
            </a:r>
            <a:r>
              <a:rPr sz="1200" dirty="0" err="1">
                <a:latin typeface="Times New Roman"/>
                <a:cs typeface="Times New Roman"/>
              </a:rPr>
              <a:t>núi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gió </a:t>
            </a:r>
            <a:r>
              <a:rPr sz="1200" dirty="0" err="1">
                <a:latin typeface="Times New Roman"/>
                <a:cs typeface="Times New Roman"/>
              </a:rPr>
              <a:t>ngang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c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độ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mạnh.</a:t>
            </a:r>
          </a:p>
          <a:p>
            <a:pPr marL="12700" marR="5080" indent="456565">
              <a:lnSpc>
                <a:spcPct val="110000"/>
              </a:lnSpc>
            </a:pPr>
            <a:r>
              <a:rPr sz="1200" spc="-5" dirty="0">
                <a:latin typeface="Times New Roman"/>
                <a:cs typeface="Times New Roman"/>
              </a:rPr>
              <a:t>Biển số I.445g </a:t>
            </a:r>
            <a:r>
              <a:rPr sz="1200" dirty="0">
                <a:latin typeface="Times New Roman"/>
                <a:cs typeface="Times New Roman"/>
              </a:rPr>
              <a:t>: </a:t>
            </a:r>
            <a:r>
              <a:rPr sz="1200" spc="-5" dirty="0">
                <a:latin typeface="Times New Roman"/>
                <a:cs typeface="Times New Roman"/>
              </a:rPr>
              <a:t>Biển chỉ dẫn </a:t>
            </a:r>
            <a:r>
              <a:rPr sz="1200" spc="-5" dirty="0" err="1">
                <a:latin typeface="Times New Roman"/>
                <a:cs typeface="Times New Roman"/>
              </a:rPr>
              <a:t>đoạn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nguy hiểm </a:t>
            </a:r>
            <a:r>
              <a:rPr sz="1200" spc="5" dirty="0">
                <a:latin typeface="Times New Roman"/>
                <a:cs typeface="Times New Roman"/>
              </a:rPr>
              <a:t>hay xẩy </a:t>
            </a:r>
            <a:r>
              <a:rPr sz="1200" dirty="0">
                <a:latin typeface="Times New Roman"/>
                <a:cs typeface="Times New Roman"/>
              </a:rPr>
              <a:t>ra tai nạn. </a:t>
            </a:r>
            <a:r>
              <a:rPr sz="1200" spc="-5" dirty="0" err="1" smtClean="0">
                <a:latin typeface="Times New Roman"/>
                <a:cs typeface="Times New Roman"/>
              </a:rPr>
              <a:t>Biển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được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đặt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ở nơi </a:t>
            </a:r>
            <a:r>
              <a:rPr sz="1200" spc="-5" dirty="0">
                <a:latin typeface="Times New Roman"/>
                <a:cs typeface="Times New Roman"/>
              </a:rPr>
              <a:t>thích </a:t>
            </a:r>
            <a:r>
              <a:rPr sz="1200" dirty="0" err="1">
                <a:latin typeface="Times New Roman"/>
                <a:cs typeface="Times New Roman"/>
              </a:rPr>
              <a:t>hợp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khivào </a:t>
            </a:r>
            <a:r>
              <a:rPr sz="1200" spc="-5" dirty="0" err="1">
                <a:latin typeface="Times New Roman"/>
                <a:cs typeface="Times New Roman"/>
              </a:rPr>
              <a:t>đoạn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hay xảy </a:t>
            </a:r>
            <a:r>
              <a:rPr sz="1200" dirty="0">
                <a:latin typeface="Times New Roman"/>
                <a:cs typeface="Times New Roman"/>
              </a:rPr>
              <a:t>ra tai </a:t>
            </a:r>
            <a:r>
              <a:rPr sz="1200" spc="-5" dirty="0">
                <a:latin typeface="Times New Roman"/>
                <a:cs typeface="Times New Roman"/>
              </a:rPr>
              <a:t>nạn </a:t>
            </a:r>
            <a:r>
              <a:rPr sz="1200" dirty="0">
                <a:latin typeface="Times New Roman"/>
                <a:cs typeface="Times New Roman"/>
              </a:rPr>
              <a:t>vì những lý do </a:t>
            </a:r>
            <a:r>
              <a:rPr sz="1200" spc="-80" dirty="0" err="1" smtClean="0">
                <a:latin typeface="Times New Roman"/>
                <a:cs typeface="Times New Roman"/>
              </a:rPr>
              <a:t>nh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smtClean="0">
                <a:latin typeface="Times New Roman"/>
                <a:cs typeface="Times New Roman"/>
              </a:rPr>
              <a:t>:</a:t>
            </a:r>
            <a:r>
              <a:rPr lang="en-US" sz="1200" spc="45" dirty="0">
                <a:latin typeface="Times New Roman"/>
                <a:cs typeface="Times New Roman"/>
              </a:rPr>
              <a:t> </a:t>
            </a:r>
            <a:r>
              <a:rPr lang="en-US" sz="1200" spc="45" dirty="0" err="1" smtClean="0">
                <a:latin typeface="Times New Roman"/>
                <a:cs typeface="Times New Roman"/>
              </a:rPr>
              <a:t>đường</a:t>
            </a:r>
            <a:r>
              <a:rPr lang="en-US" sz="1200" spc="4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quanh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co, </a:t>
            </a:r>
            <a:r>
              <a:rPr sz="1200" dirty="0">
                <a:latin typeface="Times New Roman"/>
                <a:cs typeface="Times New Roman"/>
              </a:rPr>
              <a:t>thời tiết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kém.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45"/>
              </a:spcBef>
            </a:pPr>
            <a:r>
              <a:rPr sz="1200" spc="-5" dirty="0">
                <a:latin typeface="Times New Roman"/>
                <a:cs typeface="Times New Roman"/>
              </a:rPr>
              <a:t>Biển số I.445h </a:t>
            </a:r>
            <a:r>
              <a:rPr sz="1200" dirty="0">
                <a:latin typeface="Times New Roman"/>
                <a:cs typeface="Times New Roman"/>
              </a:rPr>
              <a:t>: </a:t>
            </a:r>
            <a:r>
              <a:rPr sz="1200" spc="-5" dirty="0">
                <a:latin typeface="Times New Roman"/>
                <a:cs typeface="Times New Roman"/>
              </a:rPr>
              <a:t>Biển chỉ </a:t>
            </a:r>
            <a:r>
              <a:rPr sz="1200" spc="-5" dirty="0" err="1">
                <a:latin typeface="Times New Roman"/>
                <a:cs typeface="Times New Roman"/>
              </a:rPr>
              <a:t>dẫn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xuống dốc liên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tục.</a:t>
            </a:r>
          </a:p>
          <a:p>
            <a:pPr marL="12700" marR="6350" indent="456565">
              <a:lnSpc>
                <a:spcPct val="110000"/>
              </a:lnSpc>
              <a:spcBef>
                <a:spcPts val="600"/>
              </a:spcBef>
            </a:pPr>
            <a:r>
              <a:rPr sz="1200" spc="-5" dirty="0" err="1">
                <a:latin typeface="Times New Roman"/>
                <a:cs typeface="Times New Roman"/>
              </a:rPr>
              <a:t>Biển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đặt ở nơi </a:t>
            </a:r>
            <a:r>
              <a:rPr sz="1200" spc="-5" dirty="0">
                <a:latin typeface="Times New Roman"/>
                <a:cs typeface="Times New Roman"/>
              </a:rPr>
              <a:t>thích </a:t>
            </a:r>
            <a:r>
              <a:rPr sz="1200" dirty="0">
                <a:latin typeface="Times New Roman"/>
                <a:cs typeface="Times New Roman"/>
              </a:rPr>
              <a:t>hợp khi </a:t>
            </a:r>
            <a:r>
              <a:rPr sz="1200" spc="-5" dirty="0">
                <a:latin typeface="Times New Roman"/>
                <a:cs typeface="Times New Roman"/>
              </a:rPr>
              <a:t>sắp vào </a:t>
            </a:r>
            <a:r>
              <a:rPr sz="1200" dirty="0" err="1">
                <a:latin typeface="Times New Roman"/>
                <a:cs typeface="Times New Roman"/>
              </a:rPr>
              <a:t>đọan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xuống dốc </a:t>
            </a:r>
            <a:r>
              <a:rPr sz="1200" spc="-5" dirty="0" err="1">
                <a:latin typeface="Times New Roman"/>
                <a:cs typeface="Times New Roman"/>
              </a:rPr>
              <a:t>liên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tục</a:t>
            </a:r>
            <a:r>
              <a:rPr sz="1200" dirty="0" smtClean="0">
                <a:latin typeface="Times New Roman"/>
                <a:cs typeface="Times New Roman"/>
              </a:rPr>
              <a:t>,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nhằm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nhắc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nhở 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phải lái </a:t>
            </a:r>
            <a:r>
              <a:rPr sz="1200" dirty="0">
                <a:latin typeface="Times New Roman"/>
                <a:cs typeface="Times New Roman"/>
              </a:rPr>
              <a:t>cẩn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thận.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827022" y="9221554"/>
          <a:ext cx="4448810" cy="16877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71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88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87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8771">
                <a:tc>
                  <a:txBody>
                    <a:bodyPr/>
                    <a:lstStyle/>
                    <a:p>
                      <a:pPr marL="127000">
                        <a:lnSpc>
                          <a:spcPts val="12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I.445a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I.445b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57555">
                        <a:lnSpc>
                          <a:spcPts val="12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I.445c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1424939" y="900683"/>
            <a:ext cx="1562099" cy="4664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393440" y="900683"/>
            <a:ext cx="1581150" cy="4664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359400" y="900683"/>
            <a:ext cx="1638300" cy="46647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453514" y="1694814"/>
            <a:ext cx="1495424" cy="4667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345815" y="1694814"/>
            <a:ext cx="1676400" cy="4667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83225" y="1694814"/>
            <a:ext cx="1381125" cy="46672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510664" y="2489199"/>
            <a:ext cx="1381124" cy="46672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288665" y="2489199"/>
            <a:ext cx="1790700" cy="46672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235575" y="2489199"/>
            <a:ext cx="1876425" cy="46672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238500" y="3284219"/>
            <a:ext cx="1924050" cy="46608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441450" y="8567292"/>
            <a:ext cx="1419225" cy="54292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347973" y="8567292"/>
            <a:ext cx="1419225" cy="54292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252339" y="8567292"/>
            <a:ext cx="1419224" cy="54292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107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822450" y="1629240"/>
          <a:ext cx="4458335" cy="11885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79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8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06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6543">
                <a:tc>
                  <a:txBody>
                    <a:bodyPr/>
                    <a:lstStyle/>
                    <a:p>
                      <a:pPr marL="127000">
                        <a:lnSpc>
                          <a:spcPts val="131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I.445d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I.445e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0810" algn="r">
                        <a:lnSpc>
                          <a:spcPts val="1310"/>
                        </a:lnSpc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.44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f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65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27000">
                        <a:lnSpc>
                          <a:spcPts val="1360"/>
                        </a:lnSpc>
                        <a:spcBef>
                          <a:spcPts val="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I.445g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R="119380" algn="r">
                        <a:lnSpc>
                          <a:spcPts val="1360"/>
                        </a:lnSpc>
                        <a:spcBef>
                          <a:spcPts val="5"/>
                        </a:spcBef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.445h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1247952" y="2863723"/>
            <a:ext cx="5608320" cy="98425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469265" algn="just">
              <a:lnSpc>
                <a:spcPct val="100000"/>
              </a:lnSpc>
              <a:spcBef>
                <a:spcPts val="840"/>
              </a:spcBef>
            </a:pPr>
            <a:r>
              <a:rPr sz="1200" i="1" dirty="0">
                <a:latin typeface="Times New Roman"/>
                <a:cs typeface="Times New Roman"/>
              </a:rPr>
              <a:t>- </a:t>
            </a: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I.446 </a:t>
            </a:r>
            <a:r>
              <a:rPr sz="1200" b="1" i="1" spc="-5" dirty="0">
                <a:latin typeface="Times New Roman"/>
                <a:cs typeface="Times New Roman"/>
              </a:rPr>
              <a:t>“Nơi </a:t>
            </a:r>
            <a:r>
              <a:rPr sz="1200" b="1" i="1" dirty="0">
                <a:latin typeface="Times New Roman"/>
                <a:cs typeface="Times New Roman"/>
              </a:rPr>
              <a:t>đỗ xe dành </a:t>
            </a:r>
            <a:r>
              <a:rPr sz="1200" b="1" i="1" spc="-5" dirty="0">
                <a:latin typeface="Times New Roman"/>
                <a:cs typeface="Times New Roman"/>
              </a:rPr>
              <a:t>cho </a:t>
            </a:r>
            <a:r>
              <a:rPr sz="1200" b="1" i="1" dirty="0">
                <a:latin typeface="Times New Roman"/>
                <a:cs typeface="Times New Roman"/>
              </a:rPr>
              <a:t>người tàn</a:t>
            </a:r>
            <a:r>
              <a:rPr sz="1200" b="1" i="1" spc="-2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tật”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400"/>
              </a:lnSpc>
              <a:spcBef>
                <a:spcPts val="595"/>
              </a:spcBef>
            </a:pPr>
            <a:r>
              <a:rPr sz="1200" spc="-5" dirty="0">
                <a:latin typeface="Times New Roman"/>
                <a:cs typeface="Times New Roman"/>
              </a:rPr>
              <a:t>Biển chỉ dẫn </a:t>
            </a:r>
            <a:r>
              <a:rPr sz="1200" dirty="0">
                <a:latin typeface="Times New Roman"/>
                <a:cs typeface="Times New Roman"/>
              </a:rPr>
              <a:t>vị trí </a:t>
            </a:r>
            <a:r>
              <a:rPr sz="1200" spc="-5" dirty="0">
                <a:latin typeface="Times New Roman"/>
                <a:cs typeface="Times New Roman"/>
              </a:rPr>
              <a:t>thiết </a:t>
            </a:r>
            <a:r>
              <a:rPr sz="1200" dirty="0">
                <a:latin typeface="Times New Roman"/>
                <a:cs typeface="Times New Roman"/>
              </a:rPr>
              <a:t>bị </a:t>
            </a:r>
            <a:r>
              <a:rPr sz="1200" spc="-5" dirty="0">
                <a:latin typeface="Times New Roman"/>
                <a:cs typeface="Times New Roman"/>
              </a:rPr>
              <a:t>chuyên </a:t>
            </a:r>
            <a:r>
              <a:rPr sz="1200" dirty="0">
                <a:latin typeface="Times New Roman"/>
                <a:cs typeface="Times New Roman"/>
              </a:rPr>
              <a:t>dùng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5" dirty="0" smtClean="0">
                <a:latin typeface="Times New Roman"/>
                <a:cs typeface="Times New Roman"/>
              </a:rPr>
              <a:t>ng</a:t>
            </a:r>
            <a:r>
              <a:rPr lang="vi-VN" sz="1200" spc="-75" dirty="0" smtClean="0">
                <a:latin typeface="Times New Roman"/>
                <a:cs typeface="Times New Roman"/>
              </a:rPr>
              <a:t>ư</a:t>
            </a:r>
            <a:r>
              <a:rPr sz="1200" spc="-75" dirty="0" err="1" smtClean="0">
                <a:latin typeface="Times New Roman"/>
                <a:cs typeface="Times New Roman"/>
              </a:rPr>
              <a:t>ời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tàn tật. </a:t>
            </a:r>
            <a:r>
              <a:rPr sz="1200" spc="-5" dirty="0" err="1">
                <a:latin typeface="Times New Roman"/>
                <a:cs typeface="Times New Roman"/>
              </a:rPr>
              <a:t>Biển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dirty="0" err="1">
                <a:latin typeface="Times New Roman"/>
                <a:cs typeface="Times New Roman"/>
              </a:rPr>
              <a:t>tại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vị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trí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thích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</a:t>
            </a:r>
            <a:r>
              <a:rPr sz="1200" spc="-5" dirty="0">
                <a:latin typeface="Times New Roman"/>
                <a:cs typeface="Times New Roman"/>
              </a:rPr>
              <a:t>gần </a:t>
            </a:r>
            <a:r>
              <a:rPr sz="1200" dirty="0">
                <a:latin typeface="Times New Roman"/>
                <a:cs typeface="Times New Roman"/>
              </a:rPr>
              <a:t>nơi thiết bị </a:t>
            </a:r>
            <a:r>
              <a:rPr sz="1200" spc="-5" dirty="0">
                <a:latin typeface="Times New Roman"/>
                <a:cs typeface="Times New Roman"/>
              </a:rPr>
              <a:t>chuyên </a:t>
            </a:r>
            <a:r>
              <a:rPr sz="1200" dirty="0">
                <a:latin typeface="Times New Roman"/>
                <a:cs typeface="Times New Roman"/>
              </a:rPr>
              <a:t>dùng </a:t>
            </a:r>
            <a:r>
              <a:rPr sz="1200" spc="-5" dirty="0">
                <a:latin typeface="Times New Roman"/>
                <a:cs typeface="Times New Roman"/>
              </a:rPr>
              <a:t>dành </a:t>
            </a:r>
            <a:r>
              <a:rPr sz="1200" dirty="0">
                <a:latin typeface="Times New Roman"/>
                <a:cs typeface="Times New Roman"/>
              </a:rPr>
              <a:t>riêng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tàn </a:t>
            </a:r>
            <a:r>
              <a:rPr sz="1200" dirty="0">
                <a:latin typeface="Times New Roman"/>
                <a:cs typeface="Times New Roman"/>
              </a:rPr>
              <a:t>tật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thể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kết </a:t>
            </a:r>
            <a:r>
              <a:rPr sz="1200" spc="-65" dirty="0">
                <a:latin typeface="Times New Roman"/>
                <a:cs typeface="Times New Roman"/>
              </a:rPr>
              <a:t>hợp  </a:t>
            </a:r>
            <a:r>
              <a:rPr sz="1200" dirty="0">
                <a:latin typeface="Times New Roman"/>
                <a:cs typeface="Times New Roman"/>
              </a:rPr>
              <a:t>với </a:t>
            </a: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>
                <a:latin typeface="Times New Roman"/>
                <a:cs typeface="Times New Roman"/>
              </a:rPr>
              <a:t>P.131a </a:t>
            </a:r>
            <a:r>
              <a:rPr sz="1200" spc="-5" dirty="0">
                <a:latin typeface="Times New Roman"/>
                <a:cs typeface="Times New Roman"/>
              </a:rPr>
              <a:t>“Cấm </a:t>
            </a:r>
            <a:r>
              <a:rPr sz="1200" dirty="0">
                <a:latin typeface="Times New Roman"/>
                <a:cs typeface="Times New Roman"/>
              </a:rPr>
              <a:t>đỗ xe” và biển </a:t>
            </a:r>
            <a:r>
              <a:rPr sz="1200" spc="-5" dirty="0">
                <a:latin typeface="Times New Roman"/>
                <a:cs typeface="Times New Roman"/>
              </a:rPr>
              <a:t>số I.408 “Nơi </a:t>
            </a:r>
            <a:r>
              <a:rPr sz="1200" dirty="0">
                <a:latin typeface="Times New Roman"/>
                <a:cs typeface="Times New Roman"/>
              </a:rPr>
              <a:t>đỗ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xe”.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47952" y="5023484"/>
            <a:ext cx="5601970" cy="105918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3810" algn="ctr">
              <a:lnSpc>
                <a:spcPct val="100000"/>
              </a:lnSpc>
              <a:spcBef>
                <a:spcPts val="840"/>
              </a:spcBef>
            </a:pPr>
            <a:r>
              <a:rPr sz="1200" spc="-5" dirty="0">
                <a:latin typeface="Times New Roman"/>
                <a:cs typeface="Times New Roman"/>
              </a:rPr>
              <a:t>I.446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45"/>
              </a:spcBef>
            </a:pPr>
            <a:r>
              <a:rPr sz="1200" i="1" dirty="0">
                <a:latin typeface="Times New Roman"/>
                <a:cs typeface="Times New Roman"/>
              </a:rPr>
              <a:t>- </a:t>
            </a: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I.447 (a, b, </a:t>
            </a:r>
            <a:r>
              <a:rPr sz="1200" b="1" i="1" spc="-5" dirty="0">
                <a:latin typeface="Times New Roman"/>
                <a:cs typeface="Times New Roman"/>
              </a:rPr>
              <a:t>c, </a:t>
            </a:r>
            <a:r>
              <a:rPr sz="1200" b="1" i="1" dirty="0">
                <a:latin typeface="Times New Roman"/>
                <a:cs typeface="Times New Roman"/>
              </a:rPr>
              <a:t>d) </a:t>
            </a:r>
            <a:r>
              <a:rPr sz="1200" b="1" i="1" spc="-5" dirty="0">
                <a:latin typeface="Times New Roman"/>
                <a:cs typeface="Times New Roman"/>
              </a:rPr>
              <a:t>“Biển </a:t>
            </a:r>
            <a:r>
              <a:rPr sz="1200" b="1" i="1" dirty="0">
                <a:latin typeface="Times New Roman"/>
                <a:cs typeface="Times New Roman"/>
              </a:rPr>
              <a:t>báo </a:t>
            </a:r>
            <a:r>
              <a:rPr sz="1200" b="1" i="1" spc="-5" dirty="0">
                <a:latin typeface="Times New Roman"/>
                <a:cs typeface="Times New Roman"/>
              </a:rPr>
              <a:t>cầu vượt </a:t>
            </a:r>
            <a:r>
              <a:rPr sz="1200" b="1" i="1" dirty="0">
                <a:latin typeface="Times New Roman"/>
                <a:cs typeface="Times New Roman"/>
              </a:rPr>
              <a:t>liên thông”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000"/>
              </a:lnSpc>
              <a:spcBef>
                <a:spcPts val="600"/>
              </a:spcBef>
            </a:pPr>
            <a:r>
              <a:rPr sz="1200" spc="-5" dirty="0" err="1">
                <a:latin typeface="Times New Roman"/>
                <a:cs typeface="Times New Roman"/>
              </a:rPr>
              <a:t>Biển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đặt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khi </a:t>
            </a:r>
            <a:r>
              <a:rPr sz="1200" spc="-5" dirty="0">
                <a:latin typeface="Times New Roman"/>
                <a:cs typeface="Times New Roman"/>
              </a:rPr>
              <a:t>vào </a:t>
            </a:r>
            <a:r>
              <a:rPr sz="1200" spc="-5" dirty="0" err="1">
                <a:latin typeface="Times New Roman"/>
                <a:cs typeface="Times New Roman"/>
              </a:rPr>
              <a:t>cầu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. </a:t>
            </a:r>
            <a:r>
              <a:rPr sz="1200" spc="-5" dirty="0">
                <a:latin typeface="Times New Roman"/>
                <a:cs typeface="Times New Roman"/>
              </a:rPr>
              <a:t>Biển chỉ dẫn </a:t>
            </a:r>
            <a:r>
              <a:rPr sz="1200" dirty="0">
                <a:latin typeface="Times New Roman"/>
                <a:cs typeface="Times New Roman"/>
              </a:rPr>
              <a:t>tại </a:t>
            </a:r>
            <a:r>
              <a:rPr sz="1200" spc="-5" dirty="0" err="1">
                <a:latin typeface="Times New Roman"/>
                <a:cs typeface="Times New Roman"/>
              </a:rPr>
              <a:t>cầu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liên </a:t>
            </a:r>
            <a:r>
              <a:rPr sz="1200" spc="-5" dirty="0" err="1">
                <a:latin typeface="Times New Roman"/>
                <a:cs typeface="Times New Roman"/>
              </a:rPr>
              <a:t>thông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xe</a:t>
            </a:r>
            <a:r>
              <a:rPr lang="en-US" sz="1200" spc="5" dirty="0">
                <a:latin typeface="Times New Roman"/>
                <a:cs typeface="Times New Roman"/>
              </a:rPr>
              <a:t> </a:t>
            </a:r>
            <a:r>
              <a:rPr lang="en-US" sz="1200" spc="5" dirty="0" err="1" smtClean="0">
                <a:latin typeface="Times New Roman"/>
                <a:cs typeface="Times New Roman"/>
              </a:rPr>
              <a:t>có</a:t>
            </a:r>
            <a:r>
              <a:rPr lang="en-US" sz="1200" spc="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thể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thẳng hoặc theo chỉ </a:t>
            </a:r>
            <a:r>
              <a:rPr sz="1200" spc="-5" dirty="0">
                <a:latin typeface="Times New Roman"/>
                <a:cs typeface="Times New Roman"/>
              </a:rPr>
              <a:t>dẫn trên </a:t>
            </a:r>
            <a:r>
              <a:rPr sz="1200" dirty="0">
                <a:latin typeface="Times New Roman"/>
                <a:cs typeface="Times New Roman"/>
              </a:rPr>
              <a:t>hình vẽ để rẽ trái </a:t>
            </a:r>
            <a:r>
              <a:rPr sz="1200" spc="5" dirty="0">
                <a:latin typeface="Times New Roman"/>
                <a:cs typeface="Times New Roman"/>
              </a:rPr>
              <a:t>hay </a:t>
            </a:r>
            <a:r>
              <a:rPr sz="1200" spc="-5" dirty="0">
                <a:latin typeface="Times New Roman"/>
                <a:cs typeface="Times New Roman"/>
              </a:rPr>
              <a:t>rẽ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phải.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715895" y="7828026"/>
            <a:ext cx="41020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Times New Roman"/>
                <a:cs typeface="Times New Roman"/>
              </a:rPr>
              <a:t>I</a:t>
            </a:r>
            <a:r>
              <a:rPr sz="1200" dirty="0">
                <a:latin typeface="Times New Roman"/>
                <a:cs typeface="Times New Roman"/>
              </a:rPr>
              <a:t>.44</a:t>
            </a:r>
            <a:r>
              <a:rPr sz="1200" spc="10" dirty="0">
                <a:latin typeface="Times New Roman"/>
                <a:cs typeface="Times New Roman"/>
              </a:rPr>
              <a:t>7</a:t>
            </a:r>
            <a:r>
              <a:rPr sz="1200" dirty="0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970526" y="7828026"/>
            <a:ext cx="4159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0" dirty="0">
                <a:latin typeface="Times New Roman"/>
                <a:cs typeface="Times New Roman"/>
              </a:rPr>
              <a:t>I</a:t>
            </a:r>
            <a:r>
              <a:rPr sz="1200" dirty="0">
                <a:latin typeface="Times New Roman"/>
                <a:cs typeface="Times New Roman"/>
              </a:rPr>
              <a:t>.447b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53995" y="9783571"/>
            <a:ext cx="41020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Times New Roman"/>
                <a:cs typeface="Times New Roman"/>
              </a:rPr>
              <a:t>I</a:t>
            </a:r>
            <a:r>
              <a:rPr sz="1200" dirty="0">
                <a:latin typeface="Times New Roman"/>
                <a:cs typeface="Times New Roman"/>
              </a:rPr>
              <a:t>.44</a:t>
            </a:r>
            <a:r>
              <a:rPr sz="1200" spc="10" dirty="0">
                <a:latin typeface="Times New Roman"/>
                <a:cs typeface="Times New Roman"/>
              </a:rPr>
              <a:t>7</a:t>
            </a:r>
            <a:r>
              <a:rPr sz="1200" dirty="0"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32426" y="9783571"/>
            <a:ext cx="4159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0" dirty="0">
                <a:latin typeface="Times New Roman"/>
                <a:cs typeface="Times New Roman"/>
              </a:rPr>
              <a:t>I</a:t>
            </a:r>
            <a:r>
              <a:rPr sz="1200" dirty="0">
                <a:latin typeface="Times New Roman"/>
                <a:cs typeface="Times New Roman"/>
              </a:rPr>
              <a:t>.447d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450975" y="976629"/>
            <a:ext cx="1409700" cy="5429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357498" y="976629"/>
            <a:ext cx="1409700" cy="5429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261864" y="976629"/>
            <a:ext cx="1409699" cy="5429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279525" y="1980310"/>
            <a:ext cx="1743075" cy="5429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261864" y="1980310"/>
            <a:ext cx="1409699" cy="5429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498215" y="3942587"/>
            <a:ext cx="1123950" cy="11239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402714" y="6177533"/>
            <a:ext cx="2562225" cy="159943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145915" y="6177533"/>
            <a:ext cx="2562225" cy="159943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402714" y="8132064"/>
            <a:ext cx="2562225" cy="159975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145915" y="8132064"/>
            <a:ext cx="2562225" cy="159975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108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810513"/>
            <a:ext cx="5604510" cy="112458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384175">
              <a:lnSpc>
                <a:spcPct val="100000"/>
              </a:lnSpc>
              <a:spcBef>
                <a:spcPts val="615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I.448 </a:t>
            </a:r>
            <a:r>
              <a:rPr sz="1200" b="1" i="1" dirty="0">
                <a:latin typeface="Times New Roman"/>
                <a:cs typeface="Times New Roman"/>
              </a:rPr>
              <a:t>"Làn </a:t>
            </a:r>
            <a:r>
              <a:rPr sz="1200" b="1" i="1" spc="-5" dirty="0">
                <a:latin typeface="Times New Roman"/>
                <a:cs typeface="Times New Roman"/>
              </a:rPr>
              <a:t>đường cứu nạn </a:t>
            </a:r>
            <a:r>
              <a:rPr sz="1200" b="1" i="1" dirty="0">
                <a:latin typeface="Times New Roman"/>
                <a:cs typeface="Times New Roman"/>
              </a:rPr>
              <a:t>hay làn </a:t>
            </a:r>
            <a:r>
              <a:rPr sz="1200" b="1" i="1" spc="-5" dirty="0">
                <a:latin typeface="Times New Roman"/>
                <a:cs typeface="Times New Roman"/>
              </a:rPr>
              <a:t>thoát </a:t>
            </a:r>
            <a:r>
              <a:rPr sz="1200" b="1" i="1" dirty="0">
                <a:latin typeface="Times New Roman"/>
                <a:cs typeface="Times New Roman"/>
              </a:rPr>
              <a:t>xe khẩn</a:t>
            </a:r>
            <a:r>
              <a:rPr sz="1200" b="1" i="1" spc="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cấp"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371475">
              <a:lnSpc>
                <a:spcPts val="138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Biển chỉ dẫn gồm </a:t>
            </a:r>
            <a:r>
              <a:rPr sz="1200" dirty="0">
                <a:latin typeface="Times New Roman"/>
                <a:cs typeface="Times New Roman"/>
              </a:rPr>
              <a:t>3 </a:t>
            </a:r>
            <a:r>
              <a:rPr sz="1200" spc="-5" dirty="0">
                <a:latin typeface="Times New Roman"/>
                <a:cs typeface="Times New Roman"/>
              </a:rPr>
              <a:t>cặp </a:t>
            </a:r>
            <a:r>
              <a:rPr sz="1200" dirty="0">
                <a:latin typeface="Times New Roman"/>
                <a:cs typeface="Times New Roman"/>
              </a:rPr>
              <a:t>biển ở </a:t>
            </a:r>
            <a:r>
              <a:rPr sz="1200" spc="-5" dirty="0">
                <a:latin typeface="Times New Roman"/>
                <a:cs typeface="Times New Roman"/>
              </a:rPr>
              <a:t>các cự </a:t>
            </a:r>
            <a:r>
              <a:rPr sz="1200" spc="5" dirty="0">
                <a:latin typeface="Times New Roman"/>
                <a:cs typeface="Times New Roman"/>
              </a:rPr>
              <a:t>ly </a:t>
            </a:r>
            <a:r>
              <a:rPr sz="1200" dirty="0">
                <a:latin typeface="Times New Roman"/>
                <a:cs typeface="Times New Roman"/>
              </a:rPr>
              <a:t>2 km, 1 km và 300 m </a:t>
            </a:r>
            <a:r>
              <a:rPr sz="1200" spc="-5" dirty="0">
                <a:latin typeface="Times New Roman"/>
                <a:cs typeface="Times New Roman"/>
              </a:rPr>
              <a:t>nhằm chỉ dẫn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tham gia giao </a:t>
            </a:r>
            <a:r>
              <a:rPr sz="1200" dirty="0">
                <a:latin typeface="Times New Roman"/>
                <a:cs typeface="Times New Roman"/>
              </a:rPr>
              <a:t>thông biết vị trí và khoảng </a:t>
            </a:r>
            <a:r>
              <a:rPr sz="1200" spc="-5" dirty="0">
                <a:latin typeface="Times New Roman"/>
                <a:cs typeface="Times New Roman"/>
              </a:rPr>
              <a:t>cách có </a:t>
            </a:r>
            <a:r>
              <a:rPr sz="1200" dirty="0">
                <a:latin typeface="Times New Roman"/>
                <a:cs typeface="Times New Roman"/>
              </a:rPr>
              <a:t>làn cứu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nạn.</a:t>
            </a:r>
            <a:endParaRPr sz="1200" dirty="0">
              <a:latin typeface="Times New Roman"/>
              <a:cs typeface="Times New Roman"/>
            </a:endParaRPr>
          </a:p>
          <a:p>
            <a:pPr marL="12700" marR="6350" indent="371475">
              <a:lnSpc>
                <a:spcPts val="138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Nếu sơ </a:t>
            </a:r>
            <a:r>
              <a:rPr sz="1200" dirty="0">
                <a:latin typeface="Times New Roman"/>
                <a:cs typeface="Times New Roman"/>
              </a:rPr>
              <a:t>đồ, hình thái vị trí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cứu nạn </a:t>
            </a:r>
            <a:r>
              <a:rPr sz="1200" dirty="0">
                <a:latin typeface="Times New Roman"/>
                <a:cs typeface="Times New Roman"/>
              </a:rPr>
              <a:t>không phù hợp với hình vẽ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spc="-80" dirty="0">
                <a:latin typeface="Times New Roman"/>
                <a:cs typeface="Times New Roman"/>
              </a:rPr>
              <a:t>các 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I.448 </a:t>
            </a:r>
            <a:r>
              <a:rPr sz="1200" dirty="0">
                <a:latin typeface="Times New Roman"/>
                <a:cs typeface="Times New Roman"/>
              </a:rPr>
              <a:t>thì </a:t>
            </a:r>
            <a:r>
              <a:rPr sz="1200" spc="-5" dirty="0">
                <a:latin typeface="Times New Roman"/>
                <a:cs typeface="Times New Roman"/>
              </a:rPr>
              <a:t>phải điều </a:t>
            </a:r>
            <a:r>
              <a:rPr sz="1200" dirty="0">
                <a:latin typeface="Times New Roman"/>
                <a:cs typeface="Times New Roman"/>
              </a:rPr>
              <a:t>chỉnh hình vẽ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phù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47952" y="3605911"/>
            <a:ext cx="5600700" cy="95821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2873375">
              <a:lnSpc>
                <a:spcPct val="100000"/>
              </a:lnSpc>
              <a:spcBef>
                <a:spcPts val="660"/>
              </a:spcBef>
            </a:pPr>
            <a:r>
              <a:rPr sz="1200" spc="-5" dirty="0">
                <a:latin typeface="Times New Roman"/>
                <a:cs typeface="Times New Roman"/>
              </a:rPr>
              <a:t>I.448</a:t>
            </a:r>
            <a:endParaRPr sz="1200" dirty="0">
              <a:latin typeface="Times New Roman"/>
              <a:cs typeface="Times New Roman"/>
            </a:endParaRPr>
          </a:p>
          <a:p>
            <a:pPr marL="384175">
              <a:lnSpc>
                <a:spcPct val="100000"/>
              </a:lnSpc>
              <a:spcBef>
                <a:spcPts val="565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I.449 </a:t>
            </a:r>
            <a:r>
              <a:rPr sz="1200" b="1" i="1" dirty="0">
                <a:latin typeface="Times New Roman"/>
                <a:cs typeface="Times New Roman"/>
              </a:rPr>
              <a:t>"Biển tên</a:t>
            </a:r>
            <a:r>
              <a:rPr sz="1200" b="1" i="1" spc="-1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đường"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371475">
              <a:lnSpc>
                <a:spcPts val="1380"/>
              </a:lnSpc>
              <a:spcBef>
                <a:spcPts val="615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>
                <a:latin typeface="Times New Roman"/>
                <a:cs typeface="Times New Roman"/>
              </a:rPr>
              <a:t>báo </a:t>
            </a:r>
            <a:r>
              <a:rPr sz="1200" dirty="0" err="1">
                <a:latin typeface="Times New Roman"/>
                <a:cs typeface="Times New Roman"/>
              </a:rPr>
              <a:t>tên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cho các </a:t>
            </a:r>
            <a:r>
              <a:rPr sz="1200" spc="-5" dirty="0" err="1">
                <a:latin typeface="Times New Roman"/>
                <a:cs typeface="Times New Roman"/>
              </a:rPr>
              <a:t>tuyến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đối ngoại,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biển </a:t>
            </a:r>
            <a:r>
              <a:rPr sz="1200" spc="-5" dirty="0">
                <a:latin typeface="Times New Roman"/>
                <a:cs typeface="Times New Roman"/>
              </a:rPr>
              <a:t>số I.449 “</a:t>
            </a:r>
            <a:r>
              <a:rPr sz="1200" spc="-5" dirty="0" err="1" smtClean="0">
                <a:latin typeface="Times New Roman"/>
                <a:cs typeface="Times New Roman"/>
              </a:rPr>
              <a:t>Biể</a:t>
            </a:r>
            <a:r>
              <a:rPr lang="en-US" sz="1200" spc="-5" dirty="0" err="1" smtClean="0">
                <a:latin typeface="Times New Roman"/>
                <a:cs typeface="Times New Roman"/>
              </a:rPr>
              <a:t>n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tên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0" dirty="0" smtClean="0">
                <a:latin typeface="Times New Roman"/>
                <a:cs typeface="Times New Roman"/>
              </a:rPr>
              <a:t>đ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>
                <a:latin typeface="Times New Roman"/>
                <a:cs typeface="Times New Roman"/>
              </a:rPr>
              <a:t>”. </a:t>
            </a:r>
            <a:r>
              <a:rPr sz="1200" spc="-5" dirty="0">
                <a:latin typeface="Times New Roman"/>
                <a:cs typeface="Times New Roman"/>
              </a:rPr>
              <a:t>Biển I.449 có </a:t>
            </a:r>
            <a:r>
              <a:rPr sz="1200" dirty="0">
                <a:latin typeface="Times New Roman"/>
                <a:cs typeface="Times New Roman"/>
              </a:rPr>
              <a:t>nền màu xanh </a:t>
            </a:r>
            <a:r>
              <a:rPr sz="1200" spc="-5" dirty="0">
                <a:latin typeface="Times New Roman"/>
                <a:cs typeface="Times New Roman"/>
              </a:rPr>
              <a:t>đậm, </a:t>
            </a:r>
            <a:r>
              <a:rPr sz="1200" dirty="0">
                <a:latin typeface="Times New Roman"/>
                <a:cs typeface="Times New Roman"/>
              </a:rPr>
              <a:t>chữ màu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trắng.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7952" y="5721476"/>
            <a:ext cx="5608320" cy="4270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I.449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 marL="279400" lvl="1" indent="-266700" algn="just">
              <a:lnSpc>
                <a:spcPct val="100000"/>
              </a:lnSpc>
              <a:spcBef>
                <a:spcPts val="1035"/>
              </a:spcBef>
              <a:buAutoNum type="arabicPeriod" startAt="6"/>
              <a:tabLst>
                <a:tab pos="279400" algn="l"/>
              </a:tabLst>
            </a:pPr>
            <a:r>
              <a:rPr sz="1200" spc="-5" dirty="0">
                <a:latin typeface="Times New Roman"/>
                <a:cs typeface="Times New Roman"/>
              </a:rPr>
              <a:t>BIỂN PHỤ</a:t>
            </a:r>
            <a:endParaRPr sz="1200" dirty="0">
              <a:latin typeface="Times New Roman"/>
              <a:cs typeface="Times New Roman"/>
            </a:endParaRPr>
          </a:p>
          <a:p>
            <a:pPr marL="393700" lvl="2" indent="-381000" algn="just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393700" algn="l"/>
              </a:tabLst>
            </a:pPr>
            <a:r>
              <a:rPr sz="1200" b="1" dirty="0">
                <a:latin typeface="Times New Roman"/>
                <a:cs typeface="Times New Roman"/>
              </a:rPr>
              <a:t>Tác dụng và </a:t>
            </a:r>
            <a:r>
              <a:rPr sz="1200" b="1" spc="-5" dirty="0">
                <a:latin typeface="Times New Roman"/>
                <a:cs typeface="Times New Roman"/>
              </a:rPr>
              <a:t>cách </a:t>
            </a:r>
            <a:r>
              <a:rPr sz="1200" b="1" dirty="0">
                <a:latin typeface="Times New Roman"/>
                <a:cs typeface="Times New Roman"/>
              </a:rPr>
              <a:t>nhận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biết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2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Nhóm </a:t>
            </a:r>
            <a:r>
              <a:rPr sz="1200" dirty="0">
                <a:latin typeface="Times New Roman"/>
                <a:cs typeface="Times New Roman"/>
              </a:rPr>
              <a:t>biển phụ </a:t>
            </a:r>
            <a:r>
              <a:rPr sz="1200" spc="-5" dirty="0">
                <a:latin typeface="Times New Roman"/>
                <a:cs typeface="Times New Roman"/>
              </a:rPr>
              <a:t>gồm có </a:t>
            </a:r>
            <a:r>
              <a:rPr sz="1200" dirty="0">
                <a:latin typeface="Times New Roman"/>
                <a:cs typeface="Times New Roman"/>
              </a:rPr>
              <a:t>31 </a:t>
            </a:r>
            <a:r>
              <a:rPr sz="1200" spc="-5" dirty="0">
                <a:latin typeface="Times New Roman"/>
                <a:cs typeface="Times New Roman"/>
              </a:rPr>
              <a:t>kiểu, </a:t>
            </a:r>
            <a:r>
              <a:rPr sz="1200" dirty="0">
                <a:latin typeface="Times New Roman"/>
                <a:cs typeface="Times New Roman"/>
              </a:rPr>
              <a:t>mã S (phụ) </a:t>
            </a:r>
            <a:r>
              <a:rPr sz="1200" spc="-85" dirty="0" smtClean="0">
                <a:latin typeface="Times New Roman"/>
                <a:cs typeface="Times New Roman"/>
              </a:rPr>
              <a:t>đ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ợc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đánh số </a:t>
            </a:r>
            <a:r>
              <a:rPr sz="1200" dirty="0">
                <a:latin typeface="Times New Roman"/>
                <a:cs typeface="Times New Roman"/>
              </a:rPr>
              <a:t>thứ tự từ biển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spc="-40" dirty="0">
                <a:latin typeface="Times New Roman"/>
                <a:cs typeface="Times New Roman"/>
              </a:rPr>
              <a:t>S.501 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S.510, </a:t>
            </a:r>
            <a:r>
              <a:rPr sz="1200" spc="-5" dirty="0">
                <a:latin typeface="Times New Roman"/>
                <a:cs typeface="Times New Roman"/>
              </a:rPr>
              <a:t>Biển chỉ dẫn </a:t>
            </a:r>
            <a:r>
              <a:rPr sz="1200" dirty="0">
                <a:latin typeface="Times New Roman"/>
                <a:cs typeface="Times New Roman"/>
              </a:rPr>
              <a:t>theo hiệp định </a:t>
            </a:r>
            <a:r>
              <a:rPr sz="1200" spc="-5" dirty="0">
                <a:latin typeface="Times New Roman"/>
                <a:cs typeface="Times New Roman"/>
              </a:rPr>
              <a:t>GMS </a:t>
            </a:r>
            <a:r>
              <a:rPr sz="1200" dirty="0">
                <a:latin typeface="Times New Roman"/>
                <a:cs typeface="Times New Roman"/>
              </a:rPr>
              <a:t>từ biển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S.G7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S.G12 và  biển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phụ </a:t>
            </a:r>
            <a:r>
              <a:rPr sz="1200" spc="-5" dirty="0">
                <a:latin typeface="Times New Roman"/>
                <a:cs typeface="Times New Roman"/>
              </a:rPr>
              <a:t>“Ngoại </a:t>
            </a:r>
            <a:r>
              <a:rPr sz="1200" dirty="0">
                <a:latin typeface="Times New Roman"/>
                <a:cs typeface="Times New Roman"/>
              </a:rPr>
              <a:t>lệ” </a:t>
            </a:r>
            <a:r>
              <a:rPr sz="1200" spc="-50" dirty="0" err="1" smtClean="0">
                <a:latin typeface="Times New Roman"/>
                <a:cs typeface="Times New Roman"/>
              </a:rPr>
              <a:t>th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dirty="0">
                <a:latin typeface="Times New Roman"/>
                <a:cs typeface="Times New Roman"/>
              </a:rPr>
              <a:t>kết hợp </a:t>
            </a:r>
            <a:r>
              <a:rPr sz="1200" spc="-5" dirty="0">
                <a:latin typeface="Times New Roman"/>
                <a:cs typeface="Times New Roman"/>
              </a:rPr>
              <a:t>(</a:t>
            </a:r>
            <a:r>
              <a:rPr sz="1200" spc="-5" dirty="0" err="1">
                <a:latin typeface="Times New Roman"/>
                <a:cs typeface="Times New Roman"/>
              </a:rPr>
              <a:t>đặt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d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ới</a:t>
            </a:r>
            <a:r>
              <a:rPr sz="1200" spc="-65" dirty="0">
                <a:latin typeface="Times New Roman"/>
                <a:cs typeface="Times New Roman"/>
              </a:rPr>
              <a:t>) </a:t>
            </a:r>
            <a:r>
              <a:rPr sz="1200" dirty="0">
                <a:latin typeface="Times New Roman"/>
                <a:cs typeface="Times New Roman"/>
              </a:rPr>
              <a:t>một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 err="1">
                <a:latin typeface="Times New Roman"/>
                <a:cs typeface="Times New Roman"/>
              </a:rPr>
              <a:t>báo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nguy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hiểm</a:t>
            </a:r>
            <a:r>
              <a:rPr sz="1200" spc="-135" dirty="0" smtClean="0">
                <a:latin typeface="Times New Roman"/>
                <a:cs typeface="Times New Roman"/>
              </a:rPr>
              <a:t>, </a:t>
            </a:r>
            <a:r>
              <a:rPr sz="1200" spc="3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báo cấm hoặc hạn </a:t>
            </a:r>
            <a:r>
              <a:rPr sz="1200" dirty="0">
                <a:latin typeface="Times New Roman"/>
                <a:cs typeface="Times New Roman"/>
              </a:rPr>
              <a:t>chế, biển hiệu lệnh và biển </a:t>
            </a:r>
            <a:r>
              <a:rPr sz="1200" spc="-5" dirty="0">
                <a:latin typeface="Times New Roman"/>
                <a:cs typeface="Times New Roman"/>
              </a:rPr>
              <a:t>chỉ dẫn nhằm thuyết </a:t>
            </a:r>
            <a:r>
              <a:rPr sz="1200" dirty="0">
                <a:latin typeface="Times New Roman"/>
                <a:cs typeface="Times New Roman"/>
              </a:rPr>
              <a:t>minh bổ </a:t>
            </a:r>
            <a:r>
              <a:rPr sz="1200" spc="-5" dirty="0">
                <a:latin typeface="Times New Roman"/>
                <a:cs typeface="Times New Roman"/>
              </a:rPr>
              <a:t>sung </a:t>
            </a:r>
            <a:r>
              <a:rPr sz="1200" dirty="0">
                <a:latin typeface="Times New Roman"/>
                <a:cs typeface="Times New Roman"/>
              </a:rPr>
              <a:t>để  hiểu </a:t>
            </a:r>
            <a:r>
              <a:rPr sz="1200" spc="-5" dirty="0">
                <a:latin typeface="Times New Roman"/>
                <a:cs typeface="Times New Roman"/>
              </a:rPr>
              <a:t>rõ </a:t>
            </a:r>
            <a:r>
              <a:rPr sz="1200" dirty="0">
                <a:latin typeface="Times New Roman"/>
                <a:cs typeface="Times New Roman"/>
              </a:rPr>
              <a:t>các biển đó. Riêng biển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S.507 </a:t>
            </a:r>
            <a:r>
              <a:rPr sz="1200" spc="-55" dirty="0">
                <a:latin typeface="Times New Roman"/>
                <a:cs typeface="Times New Roman"/>
              </a:rPr>
              <a:t>“</a:t>
            </a:r>
            <a:r>
              <a:rPr sz="1200" spc="-55" dirty="0" smtClean="0">
                <a:latin typeface="Times New Roman"/>
                <a:cs typeface="Times New Roman"/>
              </a:rPr>
              <a:t>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ớng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rẽ”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dùng độc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lập.</a:t>
            </a:r>
          </a:p>
          <a:p>
            <a:pPr marL="12700" marR="8255" indent="456565" algn="just">
              <a:lnSpc>
                <a:spcPct val="11000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>
                <a:latin typeface="Times New Roman"/>
                <a:cs typeface="Times New Roman"/>
              </a:rPr>
              <a:t>phụ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dạng hình chữ nhật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dirty="0">
                <a:latin typeface="Times New Roman"/>
                <a:cs typeface="Times New Roman"/>
              </a:rPr>
              <a:t>hình vuông,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biển phụ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nền mầu trắng,  viền </a:t>
            </a:r>
            <a:r>
              <a:rPr sz="1200" spc="-5" dirty="0">
                <a:latin typeface="Times New Roman"/>
                <a:cs typeface="Times New Roman"/>
              </a:rPr>
              <a:t>đen, </a:t>
            </a:r>
            <a:r>
              <a:rPr sz="1200" dirty="0">
                <a:latin typeface="Times New Roman"/>
                <a:cs typeface="Times New Roman"/>
              </a:rPr>
              <a:t>hình vẽ và </a:t>
            </a:r>
            <a:r>
              <a:rPr sz="1200" spc="-5" dirty="0">
                <a:latin typeface="Times New Roman"/>
                <a:cs typeface="Times New Roman"/>
              </a:rPr>
              <a:t>chữ </a:t>
            </a:r>
            <a:r>
              <a:rPr sz="1200" dirty="0">
                <a:latin typeface="Times New Roman"/>
                <a:cs typeface="Times New Roman"/>
              </a:rPr>
              <a:t>viết mầu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đen.</a:t>
            </a:r>
            <a:endParaRPr sz="1200" dirty="0">
              <a:latin typeface="Times New Roman"/>
              <a:cs typeface="Times New Roman"/>
            </a:endParaRPr>
          </a:p>
          <a:p>
            <a:pPr marL="393065" lvl="2" indent="-381000" algn="just">
              <a:lnSpc>
                <a:spcPct val="100000"/>
              </a:lnSpc>
              <a:spcBef>
                <a:spcPts val="770"/>
              </a:spcBef>
              <a:buAutoNum type="arabicPeriod" startAt="2"/>
              <a:tabLst>
                <a:tab pos="393700" algn="l"/>
              </a:tabLst>
            </a:pPr>
            <a:r>
              <a:rPr sz="1200" b="1" dirty="0">
                <a:latin typeface="Times New Roman"/>
                <a:cs typeface="Times New Roman"/>
              </a:rPr>
              <a:t>Ý </a:t>
            </a:r>
            <a:r>
              <a:rPr sz="1200" b="1" spc="-5" dirty="0">
                <a:latin typeface="Times New Roman"/>
                <a:cs typeface="Times New Roman"/>
              </a:rPr>
              <a:t>nghĩa </a:t>
            </a:r>
            <a:r>
              <a:rPr sz="1200" b="1" dirty="0">
                <a:latin typeface="Times New Roman"/>
                <a:cs typeface="Times New Roman"/>
              </a:rPr>
              <a:t>các loại </a:t>
            </a:r>
            <a:r>
              <a:rPr sz="1200" b="1" spc="-5" dirty="0">
                <a:latin typeface="Times New Roman"/>
                <a:cs typeface="Times New Roman"/>
              </a:rPr>
              <a:t>biển</a:t>
            </a:r>
            <a:r>
              <a:rPr sz="1200" b="1" spc="-7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phụ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720"/>
              </a:spcBef>
            </a:pPr>
            <a:r>
              <a:rPr sz="1200" i="1" dirty="0">
                <a:latin typeface="Times New Roman"/>
                <a:cs typeface="Times New Roman"/>
              </a:rPr>
              <a:t>- </a:t>
            </a: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S.501 </a:t>
            </a:r>
            <a:r>
              <a:rPr sz="1200" b="1" i="1" spc="-5" dirty="0">
                <a:latin typeface="Times New Roman"/>
                <a:cs typeface="Times New Roman"/>
              </a:rPr>
              <a:t>“Phạm </a:t>
            </a:r>
            <a:r>
              <a:rPr sz="1200" b="1" i="1" spc="-10" dirty="0">
                <a:latin typeface="Times New Roman"/>
                <a:cs typeface="Times New Roman"/>
              </a:rPr>
              <a:t>vi </a:t>
            </a:r>
            <a:r>
              <a:rPr sz="1200" b="1" i="1" dirty="0">
                <a:latin typeface="Times New Roman"/>
                <a:cs typeface="Times New Roman"/>
              </a:rPr>
              <a:t>tác dụng </a:t>
            </a:r>
            <a:r>
              <a:rPr sz="1200" b="1" i="1" spc="-5" dirty="0">
                <a:latin typeface="Times New Roman"/>
                <a:cs typeface="Times New Roman"/>
              </a:rPr>
              <a:t>của</a:t>
            </a:r>
            <a:r>
              <a:rPr sz="1200" b="1" i="1" spc="1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biển”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000"/>
              </a:lnSpc>
              <a:spcBef>
                <a:spcPts val="615"/>
              </a:spcBef>
            </a:pPr>
            <a:r>
              <a:rPr sz="1200" spc="-5" dirty="0" err="1">
                <a:latin typeface="Times New Roman"/>
                <a:cs typeface="Times New Roman"/>
              </a:rPr>
              <a:t>Biển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đặt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d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ới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loại biển báo nguy hiểm, biển </a:t>
            </a:r>
            <a:r>
              <a:rPr sz="1200" spc="-5" dirty="0">
                <a:latin typeface="Times New Roman"/>
                <a:cs typeface="Times New Roman"/>
              </a:rPr>
              <a:t>báo cấm </a:t>
            </a:r>
            <a:r>
              <a:rPr sz="1200" dirty="0">
                <a:latin typeface="Times New Roman"/>
                <a:cs typeface="Times New Roman"/>
              </a:rPr>
              <a:t>hoặc </a:t>
            </a:r>
            <a:r>
              <a:rPr sz="1200" spc="-5" dirty="0">
                <a:latin typeface="Times New Roman"/>
                <a:cs typeface="Times New Roman"/>
              </a:rPr>
              <a:t>hạn </a:t>
            </a:r>
            <a:r>
              <a:rPr sz="1200" dirty="0">
                <a:latin typeface="Times New Roman"/>
                <a:cs typeface="Times New Roman"/>
              </a:rPr>
              <a:t>chế. </a:t>
            </a:r>
            <a:r>
              <a:rPr sz="1200" spc="-114" dirty="0">
                <a:latin typeface="Times New Roman"/>
                <a:cs typeface="Times New Roman"/>
              </a:rPr>
              <a:t>Biển  </a:t>
            </a:r>
            <a:r>
              <a:rPr sz="1200" dirty="0">
                <a:latin typeface="Times New Roman"/>
                <a:cs typeface="Times New Roman"/>
              </a:rPr>
              <a:t>thông báo </a:t>
            </a:r>
            <a:r>
              <a:rPr sz="1200" spc="-5" dirty="0">
                <a:latin typeface="Times New Roman"/>
                <a:cs typeface="Times New Roman"/>
              </a:rPr>
              <a:t>chiều </a:t>
            </a:r>
            <a:r>
              <a:rPr sz="1200" dirty="0">
                <a:latin typeface="Times New Roman"/>
                <a:cs typeface="Times New Roman"/>
              </a:rPr>
              <a:t>dài </a:t>
            </a:r>
            <a:r>
              <a:rPr sz="1200" dirty="0" err="1">
                <a:latin typeface="Times New Roman"/>
                <a:cs typeface="Times New Roman"/>
              </a:rPr>
              <a:t>đoạn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nguy hiểm </a:t>
            </a:r>
            <a:r>
              <a:rPr sz="1200" spc="5" dirty="0">
                <a:latin typeface="Times New Roman"/>
                <a:cs typeface="Times New Roman"/>
              </a:rPr>
              <a:t>hay </a:t>
            </a:r>
            <a:r>
              <a:rPr sz="1200" spc="-5" dirty="0" err="1">
                <a:latin typeface="Times New Roman"/>
                <a:cs typeface="Times New Roman"/>
              </a:rPr>
              <a:t>đoạn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phải thi hành lệnh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spc="-110" dirty="0">
                <a:latin typeface="Times New Roman"/>
                <a:cs typeface="Times New Roman"/>
              </a:rPr>
              <a:t>hoặc  </a:t>
            </a:r>
            <a:r>
              <a:rPr sz="1200" spc="-5" dirty="0">
                <a:latin typeface="Times New Roman"/>
                <a:cs typeface="Times New Roman"/>
              </a:rPr>
              <a:t>hạn chế.</a:t>
            </a:r>
            <a:endParaRPr sz="1200" dirty="0">
              <a:latin typeface="Times New Roman"/>
              <a:cs typeface="Times New Roman"/>
            </a:endParaRPr>
          </a:p>
          <a:p>
            <a:pPr marL="12700" marR="8890" indent="456565" algn="just">
              <a:lnSpc>
                <a:spcPct val="110800"/>
              </a:lnSpc>
              <a:spcBef>
                <a:spcPts val="585"/>
              </a:spcBef>
            </a:pPr>
            <a:r>
              <a:rPr sz="1200" dirty="0">
                <a:latin typeface="Times New Roman"/>
                <a:cs typeface="Times New Roman"/>
              </a:rPr>
              <a:t>Chiều </a:t>
            </a:r>
            <a:r>
              <a:rPr sz="1200" spc="-5" dirty="0">
                <a:latin typeface="Times New Roman"/>
                <a:cs typeface="Times New Roman"/>
              </a:rPr>
              <a:t>dài đoạn </a:t>
            </a:r>
            <a:r>
              <a:rPr sz="1200" dirty="0">
                <a:latin typeface="Times New Roman"/>
                <a:cs typeface="Times New Roman"/>
              </a:rPr>
              <a:t>nguy hiểm </a:t>
            </a:r>
            <a:r>
              <a:rPr sz="1200" spc="-5" dirty="0">
                <a:latin typeface="Times New Roman"/>
                <a:cs typeface="Times New Roman"/>
              </a:rPr>
              <a:t>hoặc cấm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hạn </a:t>
            </a:r>
            <a:r>
              <a:rPr sz="1200" dirty="0">
                <a:latin typeface="Times New Roman"/>
                <a:cs typeface="Times New Roman"/>
              </a:rPr>
              <a:t>chế </a:t>
            </a:r>
            <a:r>
              <a:rPr sz="1200" spc="-5" dirty="0">
                <a:latin typeface="Times New Roman"/>
                <a:cs typeface="Times New Roman"/>
              </a:rPr>
              <a:t>ghi </a:t>
            </a:r>
            <a:r>
              <a:rPr sz="1200" dirty="0">
                <a:latin typeface="Times New Roman"/>
                <a:cs typeface="Times New Roman"/>
              </a:rPr>
              <a:t>theo đơn vị mét (m) và </a:t>
            </a:r>
            <a:r>
              <a:rPr sz="1200" spc="5" dirty="0">
                <a:latin typeface="Times New Roman"/>
                <a:cs typeface="Times New Roman"/>
              </a:rPr>
              <a:t>lấy  </a:t>
            </a:r>
            <a:r>
              <a:rPr sz="1200" spc="-5" dirty="0">
                <a:latin typeface="Times New Roman"/>
                <a:cs typeface="Times New Roman"/>
              </a:rPr>
              <a:t>chẵn đến </a:t>
            </a:r>
            <a:r>
              <a:rPr sz="1200" dirty="0">
                <a:latin typeface="Times New Roman"/>
                <a:cs typeface="Times New Roman"/>
              </a:rPr>
              <a:t>hàng </a:t>
            </a:r>
            <a:r>
              <a:rPr sz="1200" spc="-5" dirty="0">
                <a:latin typeface="Times New Roman"/>
                <a:cs typeface="Times New Roman"/>
              </a:rPr>
              <a:t>chục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mét.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2655189" y="2257043"/>
            <a:ext cx="3164840" cy="1371600"/>
            <a:chOff x="2655189" y="2257043"/>
            <a:chExt cx="3164840" cy="1371600"/>
          </a:xfrm>
        </p:grpSpPr>
        <p:sp>
          <p:nvSpPr>
            <p:cNvPr id="6" name="object 6"/>
            <p:cNvSpPr/>
            <p:nvPr/>
          </p:nvSpPr>
          <p:spPr>
            <a:xfrm>
              <a:off x="2655189" y="2257043"/>
              <a:ext cx="1038225" cy="13712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3721989" y="2257043"/>
              <a:ext cx="1034435" cy="137121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4788789" y="2257043"/>
              <a:ext cx="1030674" cy="13712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9" name="object 9"/>
          <p:cNvSpPr/>
          <p:nvPr/>
        </p:nvSpPr>
        <p:spPr>
          <a:xfrm>
            <a:off x="3079114" y="4634483"/>
            <a:ext cx="1962150" cy="10378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109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1817877"/>
            <a:ext cx="5606415" cy="1539240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457200" algn="ctr">
              <a:lnSpc>
                <a:spcPct val="100000"/>
              </a:lnSpc>
              <a:spcBef>
                <a:spcPts val="845"/>
              </a:spcBef>
            </a:pPr>
            <a:r>
              <a:rPr sz="1200" dirty="0">
                <a:latin typeface="Times New Roman"/>
                <a:cs typeface="Times New Roman"/>
              </a:rPr>
              <a:t>S.501</a:t>
            </a:r>
          </a:p>
          <a:p>
            <a:pPr marL="469265" algn="just">
              <a:lnSpc>
                <a:spcPct val="100000"/>
              </a:lnSpc>
              <a:spcBef>
                <a:spcPts val="740"/>
              </a:spcBef>
            </a:pPr>
            <a:r>
              <a:rPr sz="1200" i="1" dirty="0">
                <a:latin typeface="Times New Roman"/>
                <a:cs typeface="Times New Roman"/>
              </a:rPr>
              <a:t>- </a:t>
            </a: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S.502 </a:t>
            </a:r>
            <a:r>
              <a:rPr sz="1200" b="1" i="1" spc="-5" dirty="0">
                <a:latin typeface="Times New Roman"/>
                <a:cs typeface="Times New Roman"/>
              </a:rPr>
              <a:t>“Khoảng cách đến </a:t>
            </a:r>
            <a:r>
              <a:rPr sz="1200" b="1" i="1" dirty="0">
                <a:latin typeface="Times New Roman"/>
                <a:cs typeface="Times New Roman"/>
              </a:rPr>
              <a:t>đối </a:t>
            </a:r>
            <a:r>
              <a:rPr sz="1200" b="1" i="1" spc="-5" dirty="0">
                <a:latin typeface="Times New Roman"/>
                <a:cs typeface="Times New Roman"/>
              </a:rPr>
              <a:t>tượng báo</a:t>
            </a:r>
            <a:r>
              <a:rPr sz="1200" b="1" i="1" spc="1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hiệu”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100"/>
              </a:lnSpc>
              <a:spcBef>
                <a:spcPts val="610"/>
              </a:spcBef>
            </a:pPr>
            <a:r>
              <a:rPr sz="1200" spc="-5" dirty="0" err="1">
                <a:latin typeface="Times New Roman"/>
                <a:cs typeface="Times New Roman"/>
              </a:rPr>
              <a:t>Biển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đặt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d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ới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loại biển báo nguy hiểm, biển </a:t>
            </a:r>
            <a:r>
              <a:rPr sz="1200" spc="-5" dirty="0">
                <a:latin typeface="Times New Roman"/>
                <a:cs typeface="Times New Roman"/>
              </a:rPr>
              <a:t>báo cấm hoặc </a:t>
            </a:r>
            <a:r>
              <a:rPr sz="1200" spc="-5" dirty="0" err="1">
                <a:latin typeface="Times New Roman"/>
                <a:cs typeface="Times New Roman"/>
              </a:rPr>
              <a:t>hạn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chế</a:t>
            </a:r>
            <a:r>
              <a:rPr sz="1200" dirty="0" smtClean="0">
                <a:latin typeface="Times New Roman"/>
                <a:cs typeface="Times New Roman"/>
              </a:rPr>
              <a:t>,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biển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hiệu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lệnh và biển </a:t>
            </a:r>
            <a:r>
              <a:rPr sz="1200" spc="-5" dirty="0">
                <a:latin typeface="Times New Roman"/>
                <a:cs typeface="Times New Roman"/>
              </a:rPr>
              <a:t>chỉ </a:t>
            </a:r>
            <a:r>
              <a:rPr sz="1200" dirty="0">
                <a:latin typeface="Times New Roman"/>
                <a:cs typeface="Times New Roman"/>
              </a:rPr>
              <a:t>dẫn . </a:t>
            </a: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khoảng </a:t>
            </a:r>
            <a:r>
              <a:rPr sz="1200" spc="-5" dirty="0">
                <a:latin typeface="Times New Roman"/>
                <a:cs typeface="Times New Roman"/>
              </a:rPr>
              <a:t>cách </a:t>
            </a:r>
            <a:r>
              <a:rPr sz="1200" dirty="0">
                <a:latin typeface="Times New Roman"/>
                <a:cs typeface="Times New Roman"/>
              </a:rPr>
              <a:t>thực tế từ vị trí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 err="1">
                <a:latin typeface="Times New Roman"/>
                <a:cs typeface="Times New Roman"/>
              </a:rPr>
              <a:t>đối</a:t>
            </a:r>
            <a:r>
              <a:rPr sz="1200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t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hiệu ở </a:t>
            </a:r>
            <a:r>
              <a:rPr sz="1200" dirty="0" err="1">
                <a:latin typeface="Times New Roman"/>
                <a:cs typeface="Times New Roman"/>
              </a:rPr>
              <a:t>phía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ớc</a:t>
            </a:r>
            <a:r>
              <a:rPr sz="1200" spc="-5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745"/>
              </a:spcBef>
            </a:pPr>
            <a:r>
              <a:rPr sz="1200" dirty="0">
                <a:latin typeface="Times New Roman"/>
                <a:cs typeface="Times New Roman"/>
              </a:rPr>
              <a:t>Con </a:t>
            </a:r>
            <a:r>
              <a:rPr sz="1200" spc="-5" dirty="0">
                <a:latin typeface="Times New Roman"/>
                <a:cs typeface="Times New Roman"/>
              </a:rPr>
              <a:t>số trên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ghi theo </a:t>
            </a:r>
            <a:r>
              <a:rPr sz="1200" dirty="0">
                <a:latin typeface="Times New Roman"/>
                <a:cs typeface="Times New Roman"/>
              </a:rPr>
              <a:t>đơn vị mét (m) và </a:t>
            </a:r>
            <a:r>
              <a:rPr sz="1200" spc="5" dirty="0">
                <a:latin typeface="Times New Roman"/>
                <a:cs typeface="Times New Roman"/>
              </a:rPr>
              <a:t>lấy </a:t>
            </a:r>
            <a:r>
              <a:rPr sz="1200" dirty="0">
                <a:latin typeface="Times New Roman"/>
                <a:cs typeface="Times New Roman"/>
              </a:rPr>
              <a:t>chẵn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>
                <a:latin typeface="Times New Roman"/>
                <a:cs typeface="Times New Roman"/>
              </a:rPr>
              <a:t>hàng </a:t>
            </a:r>
            <a:r>
              <a:rPr sz="1200" spc="-5" dirty="0">
                <a:latin typeface="Times New Roman"/>
                <a:cs typeface="Times New Roman"/>
              </a:rPr>
              <a:t>chục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mét.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47952" y="4367910"/>
            <a:ext cx="5607685" cy="154241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65"/>
              </a:spcBef>
            </a:pPr>
            <a:r>
              <a:rPr sz="1200" dirty="0">
                <a:latin typeface="Times New Roman"/>
                <a:cs typeface="Times New Roman"/>
              </a:rPr>
              <a:t>S.502</a:t>
            </a:r>
          </a:p>
          <a:p>
            <a:pPr marL="469265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S.503(a, </a:t>
            </a:r>
            <a:r>
              <a:rPr sz="1200" b="1" i="1" dirty="0">
                <a:latin typeface="Times New Roman"/>
                <a:cs typeface="Times New Roman"/>
              </a:rPr>
              <a:t>b, </a:t>
            </a:r>
            <a:r>
              <a:rPr sz="1200" b="1" i="1" spc="-5" dirty="0">
                <a:latin typeface="Times New Roman"/>
                <a:cs typeface="Times New Roman"/>
              </a:rPr>
              <a:t>c, </a:t>
            </a:r>
            <a:r>
              <a:rPr sz="1200" b="1" i="1" dirty="0">
                <a:latin typeface="Times New Roman"/>
                <a:cs typeface="Times New Roman"/>
              </a:rPr>
              <a:t>d, </a:t>
            </a:r>
            <a:r>
              <a:rPr sz="1200" b="1" i="1" spc="-5" dirty="0">
                <a:latin typeface="Times New Roman"/>
                <a:cs typeface="Times New Roman"/>
              </a:rPr>
              <a:t>e, f) </a:t>
            </a:r>
            <a:r>
              <a:rPr sz="1200" b="1" i="1" dirty="0">
                <a:latin typeface="Times New Roman"/>
                <a:cs typeface="Times New Roman"/>
              </a:rPr>
              <a:t>“Hướng tác dụng </a:t>
            </a:r>
            <a:r>
              <a:rPr sz="1200" b="1" i="1" spc="-5" dirty="0">
                <a:latin typeface="Times New Roman"/>
                <a:cs typeface="Times New Roman"/>
              </a:rPr>
              <a:t>của</a:t>
            </a:r>
            <a:r>
              <a:rPr sz="1200" b="1" i="1" dirty="0">
                <a:latin typeface="Times New Roman"/>
                <a:cs typeface="Times New Roman"/>
              </a:rPr>
              <a:t> biển”</a:t>
            </a:r>
            <a:endParaRPr sz="1200" dirty="0">
              <a:latin typeface="Times New Roman"/>
              <a:cs typeface="Times New Roman"/>
            </a:endParaRPr>
          </a:p>
          <a:p>
            <a:pPr marL="12700" marR="8255" indent="456565">
              <a:lnSpc>
                <a:spcPct val="1100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Biển số </a:t>
            </a:r>
            <a:r>
              <a:rPr sz="1200" dirty="0">
                <a:latin typeface="Times New Roman"/>
                <a:cs typeface="Times New Roman"/>
              </a:rPr>
              <a:t>S.503 </a:t>
            </a:r>
            <a:r>
              <a:rPr sz="1200" spc="-5" dirty="0">
                <a:latin typeface="Times New Roman"/>
                <a:cs typeface="Times New Roman"/>
              </a:rPr>
              <a:t>(a, </a:t>
            </a:r>
            <a:r>
              <a:rPr sz="1200" dirty="0">
                <a:latin typeface="Times New Roman"/>
                <a:cs typeface="Times New Roman"/>
              </a:rPr>
              <a:t>b, </a:t>
            </a:r>
            <a:r>
              <a:rPr sz="1200" spc="-5" dirty="0">
                <a:latin typeface="Times New Roman"/>
                <a:cs typeface="Times New Roman"/>
              </a:rPr>
              <a:t>c)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spc="-5" dirty="0" err="1">
                <a:latin typeface="Times New Roman"/>
                <a:cs typeface="Times New Roman"/>
              </a:rPr>
              <a:t>bên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d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ới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báo cấm, </a:t>
            </a:r>
            <a:r>
              <a:rPr sz="1200" dirty="0">
                <a:latin typeface="Times New Roman"/>
                <a:cs typeface="Times New Roman"/>
              </a:rPr>
              <a:t>biển hiệu lệnh để </a:t>
            </a:r>
            <a:r>
              <a:rPr sz="1200" spc="-155" dirty="0" err="1">
                <a:latin typeface="Times New Roman"/>
                <a:cs typeface="Times New Roman"/>
              </a:rPr>
              <a:t>chỉ</a:t>
            </a:r>
            <a:r>
              <a:rPr sz="1200" spc="-155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tác dụng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dirty="0" err="1">
                <a:latin typeface="Times New Roman"/>
                <a:cs typeface="Times New Roman"/>
              </a:rPr>
              <a:t>là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h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vuông </a:t>
            </a:r>
            <a:r>
              <a:rPr sz="1200" spc="-5" dirty="0">
                <a:latin typeface="Times New Roman"/>
                <a:cs typeface="Times New Roman"/>
              </a:rPr>
              <a:t>góc </a:t>
            </a:r>
            <a:r>
              <a:rPr sz="1200" dirty="0">
                <a:latin typeface="Times New Roman"/>
                <a:cs typeface="Times New Roman"/>
              </a:rPr>
              <a:t>với chiều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đi.</a:t>
            </a:r>
          </a:p>
          <a:p>
            <a:pPr marL="12700" marR="5080" indent="456565">
              <a:lnSpc>
                <a:spcPct val="110000"/>
              </a:lnSpc>
              <a:spcBef>
                <a:spcPts val="615"/>
              </a:spcBef>
            </a:pPr>
            <a:r>
              <a:rPr sz="1200" spc="-5" dirty="0">
                <a:latin typeface="Times New Roman"/>
                <a:cs typeface="Times New Roman"/>
              </a:rPr>
              <a:t>Biển số </a:t>
            </a:r>
            <a:r>
              <a:rPr sz="1200" dirty="0">
                <a:latin typeface="Times New Roman"/>
                <a:cs typeface="Times New Roman"/>
              </a:rPr>
              <a:t>S.503b để </a:t>
            </a:r>
            <a:r>
              <a:rPr sz="1200" spc="-5" dirty="0">
                <a:latin typeface="Times New Roman"/>
                <a:cs typeface="Times New Roman"/>
              </a:rPr>
              <a:t>chỉ </a:t>
            </a:r>
            <a:r>
              <a:rPr sz="1200" dirty="0">
                <a:latin typeface="Times New Roman"/>
                <a:cs typeface="Times New Roman"/>
              </a:rPr>
              <a:t>đồng thời 2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tác dụng (trái và </a:t>
            </a:r>
            <a:r>
              <a:rPr sz="1200" spc="-5" dirty="0">
                <a:latin typeface="Times New Roman"/>
                <a:cs typeface="Times New Roman"/>
              </a:rPr>
              <a:t>phải) </a:t>
            </a:r>
            <a:r>
              <a:rPr sz="1200" dirty="0">
                <a:latin typeface="Times New Roman"/>
                <a:cs typeface="Times New Roman"/>
              </a:rPr>
              <a:t>của biển </a:t>
            </a:r>
            <a:r>
              <a:rPr sz="1200" spc="-50" dirty="0">
                <a:latin typeface="Times New Roman"/>
                <a:cs typeface="Times New Roman"/>
              </a:rPr>
              <a:t>chính  </a:t>
            </a:r>
            <a:r>
              <a:rPr sz="1200" spc="-5" dirty="0" err="1">
                <a:latin typeface="Times New Roman"/>
                <a:cs typeface="Times New Roman"/>
              </a:rPr>
              <a:t>hoặc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đặt với </a:t>
            </a:r>
            <a:r>
              <a:rPr sz="1200" spc="-5" dirty="0">
                <a:latin typeface="Times New Roman"/>
                <a:cs typeface="Times New Roman"/>
              </a:rPr>
              <a:t>biển báo nhắc </a:t>
            </a:r>
            <a:r>
              <a:rPr sz="1200" dirty="0">
                <a:latin typeface="Times New Roman"/>
                <a:cs typeface="Times New Roman"/>
              </a:rPr>
              <a:t>lại lệnh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và hiệu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lệnh.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7952" y="6877050"/>
            <a:ext cx="5607685" cy="146304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1003300" algn="just">
              <a:lnSpc>
                <a:spcPct val="100000"/>
              </a:lnSpc>
              <a:spcBef>
                <a:spcPts val="840"/>
              </a:spcBef>
              <a:tabLst>
                <a:tab pos="2565400" algn="l"/>
                <a:tab pos="4175125" algn="l"/>
              </a:tabLst>
            </a:pPr>
            <a:r>
              <a:rPr sz="1200" dirty="0">
                <a:latin typeface="Times New Roman"/>
                <a:cs typeface="Times New Roman"/>
              </a:rPr>
              <a:t>S.503a	S.503b	S.503c</a:t>
            </a:r>
          </a:p>
          <a:p>
            <a:pPr marL="12700" marR="8255" indent="456565" algn="just">
              <a:lnSpc>
                <a:spcPct val="110400"/>
              </a:lnSpc>
              <a:spcBef>
                <a:spcPts val="595"/>
              </a:spcBef>
            </a:pPr>
            <a:r>
              <a:rPr sz="1200" spc="-5" dirty="0">
                <a:latin typeface="Times New Roman"/>
                <a:cs typeface="Times New Roman"/>
              </a:rPr>
              <a:t>Biển số </a:t>
            </a:r>
            <a:r>
              <a:rPr sz="1200" dirty="0">
                <a:latin typeface="Times New Roman"/>
                <a:cs typeface="Times New Roman"/>
              </a:rPr>
              <a:t>S.503(d, </a:t>
            </a:r>
            <a:r>
              <a:rPr sz="1200" spc="-5" dirty="0">
                <a:latin typeface="Times New Roman"/>
                <a:cs typeface="Times New Roman"/>
              </a:rPr>
              <a:t>e, </a:t>
            </a:r>
            <a:r>
              <a:rPr sz="1200" dirty="0">
                <a:latin typeface="Times New Roman"/>
                <a:cs typeface="Times New Roman"/>
              </a:rPr>
              <a:t>f) </a:t>
            </a:r>
            <a:r>
              <a:rPr sz="1200" spc="-90" dirty="0" smtClean="0">
                <a:latin typeface="Times New Roman"/>
                <a:cs typeface="Times New Roman"/>
              </a:rPr>
              <a:t>đ</a:t>
            </a:r>
            <a:r>
              <a:rPr lang="vi-VN" sz="1200" spc="-90" dirty="0" smtClean="0">
                <a:latin typeface="Times New Roman"/>
                <a:cs typeface="Times New Roman"/>
              </a:rPr>
              <a:t>ư</a:t>
            </a:r>
            <a:r>
              <a:rPr sz="1200" spc="-90" dirty="0" err="1" smtClean="0">
                <a:latin typeface="Times New Roman"/>
                <a:cs typeface="Times New Roman"/>
              </a:rPr>
              <a:t>ợc</a:t>
            </a:r>
            <a:r>
              <a:rPr sz="1200" spc="-9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spc="-5" dirty="0" err="1">
                <a:latin typeface="Times New Roman"/>
                <a:cs typeface="Times New Roman"/>
              </a:rPr>
              <a:t>bên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d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ới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124 </a:t>
            </a:r>
            <a:r>
              <a:rPr sz="1200" spc="-5" dirty="0">
                <a:latin typeface="Times New Roman"/>
                <a:cs typeface="Times New Roman"/>
              </a:rPr>
              <a:t>“Cấm </a:t>
            </a:r>
            <a:r>
              <a:rPr sz="1200" dirty="0">
                <a:latin typeface="Times New Roman"/>
                <a:cs typeface="Times New Roman"/>
              </a:rPr>
              <a:t>quay xe”, biển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spc="-125" dirty="0">
                <a:latin typeface="Times New Roman"/>
                <a:cs typeface="Times New Roman"/>
              </a:rPr>
              <a:t>130  </a:t>
            </a:r>
            <a:r>
              <a:rPr sz="1200" spc="-5" dirty="0">
                <a:latin typeface="Times New Roman"/>
                <a:cs typeface="Times New Roman"/>
              </a:rPr>
              <a:t>“Cấm </a:t>
            </a:r>
            <a:r>
              <a:rPr sz="1200" dirty="0">
                <a:latin typeface="Times New Roman"/>
                <a:cs typeface="Times New Roman"/>
              </a:rPr>
              <a:t>dừng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và đỗ xe”, biển </a:t>
            </a:r>
            <a:r>
              <a:rPr sz="1200" spc="-5" dirty="0">
                <a:latin typeface="Times New Roman"/>
                <a:cs typeface="Times New Roman"/>
              </a:rPr>
              <a:t>số 131(a, </a:t>
            </a:r>
            <a:r>
              <a:rPr sz="1200" dirty="0">
                <a:latin typeface="Times New Roman"/>
                <a:cs typeface="Times New Roman"/>
              </a:rPr>
              <a:t>b, </a:t>
            </a:r>
            <a:r>
              <a:rPr sz="1200" spc="-5" dirty="0">
                <a:latin typeface="Times New Roman"/>
                <a:cs typeface="Times New Roman"/>
              </a:rPr>
              <a:t>c) </a:t>
            </a:r>
            <a:r>
              <a:rPr sz="1200" dirty="0">
                <a:latin typeface="Times New Roman"/>
                <a:cs typeface="Times New Roman"/>
              </a:rPr>
              <a:t>“Cấm đỗ xe” </a:t>
            </a:r>
            <a:r>
              <a:rPr sz="1200" dirty="0" err="1">
                <a:latin typeface="Times New Roman"/>
                <a:cs typeface="Times New Roman"/>
              </a:rPr>
              <a:t>để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tác dụng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105" dirty="0" err="1">
                <a:latin typeface="Times New Roman"/>
                <a:cs typeface="Times New Roman"/>
              </a:rPr>
              <a:t>là</a:t>
            </a:r>
            <a:r>
              <a:rPr sz="1200" spc="-105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song song với chiều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đi.</a:t>
            </a:r>
          </a:p>
          <a:p>
            <a:pPr marL="12700" marR="5080" indent="456565" algn="just">
              <a:lnSpc>
                <a:spcPct val="1100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Biển số </a:t>
            </a:r>
            <a:r>
              <a:rPr sz="1200" dirty="0">
                <a:latin typeface="Times New Roman"/>
                <a:cs typeface="Times New Roman"/>
              </a:rPr>
              <a:t>S.503e để </a:t>
            </a:r>
            <a:r>
              <a:rPr sz="1200" spc="-5" dirty="0">
                <a:latin typeface="Times New Roman"/>
                <a:cs typeface="Times New Roman"/>
              </a:rPr>
              <a:t>chỉ </a:t>
            </a:r>
            <a:r>
              <a:rPr sz="1200" dirty="0">
                <a:latin typeface="Times New Roman"/>
                <a:cs typeface="Times New Roman"/>
              </a:rPr>
              <a:t>đồng thời 2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tác dụng (xuôi </a:t>
            </a:r>
            <a:r>
              <a:rPr sz="1200" dirty="0" err="1">
                <a:latin typeface="Times New Roman"/>
                <a:cs typeface="Times New Roman"/>
              </a:rPr>
              <a:t>và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ng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ợc</a:t>
            </a:r>
            <a:r>
              <a:rPr sz="1200" spc="-55" dirty="0">
                <a:latin typeface="Times New Roman"/>
                <a:cs typeface="Times New Roman"/>
              </a:rPr>
              <a:t>) </a:t>
            </a:r>
            <a:r>
              <a:rPr sz="1200" spc="-5" dirty="0" err="1">
                <a:latin typeface="Times New Roman"/>
                <a:cs typeface="Times New Roman"/>
              </a:rPr>
              <a:t>của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biển</a:t>
            </a:r>
            <a:r>
              <a:rPr lang="en-US" sz="1200" spc="5" dirty="0">
                <a:latin typeface="Times New Roman"/>
                <a:cs typeface="Times New Roman"/>
              </a:rPr>
              <a:t> </a:t>
            </a:r>
            <a:r>
              <a:rPr lang="en-US" sz="1200" spc="5" dirty="0" err="1" smtClean="0">
                <a:latin typeface="Times New Roman"/>
                <a:cs typeface="Times New Roman"/>
              </a:rPr>
              <a:t>báo</a:t>
            </a:r>
            <a:r>
              <a:rPr lang="en-US"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nhắc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lại lệnh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dừng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đỗ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xe.</a:t>
            </a:r>
          </a:p>
        </p:txBody>
      </p:sp>
      <p:sp>
        <p:nvSpPr>
          <p:cNvPr id="5" name="object 5"/>
          <p:cNvSpPr/>
          <p:nvPr/>
        </p:nvSpPr>
        <p:spPr>
          <a:xfrm>
            <a:off x="3164839" y="900683"/>
            <a:ext cx="2238375" cy="9617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260090" y="3453383"/>
            <a:ext cx="1600200" cy="9612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736725" y="6282562"/>
            <a:ext cx="1600200" cy="6381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444875" y="6282562"/>
            <a:ext cx="1600200" cy="6381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153025" y="6282562"/>
            <a:ext cx="1600200" cy="63817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736725" y="8435339"/>
            <a:ext cx="638175" cy="159961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565525" y="8435339"/>
            <a:ext cx="638175" cy="159961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394325" y="8435339"/>
            <a:ext cx="638175" cy="159961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776985"/>
            <a:ext cx="3841750" cy="169418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659765">
              <a:lnSpc>
                <a:spcPct val="100000"/>
              </a:lnSpc>
              <a:spcBef>
                <a:spcPts val="865"/>
              </a:spcBef>
              <a:tabLst>
                <a:tab pos="2232025" algn="l"/>
              </a:tabLst>
            </a:pPr>
            <a:r>
              <a:rPr sz="1200" dirty="0">
                <a:latin typeface="Times New Roman"/>
                <a:cs typeface="Times New Roman"/>
              </a:rPr>
              <a:t>S.503d	S.503e</a:t>
            </a:r>
          </a:p>
          <a:p>
            <a:pPr marL="469265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S.504 “Làn</a:t>
            </a:r>
            <a:r>
              <a:rPr sz="1200" b="1" i="1" spc="-5" dirty="0">
                <a:latin typeface="Times New Roman"/>
                <a:cs typeface="Times New Roman"/>
              </a:rPr>
              <a:t> đường”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20"/>
              </a:spcBef>
            </a:pPr>
            <a:r>
              <a:rPr sz="1200" spc="-5" dirty="0" err="1">
                <a:latin typeface="Times New Roman"/>
                <a:cs typeface="Times New Roman"/>
              </a:rPr>
              <a:t>Biển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đ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ợc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đặt </a:t>
            </a:r>
            <a:r>
              <a:rPr sz="1200" dirty="0" err="1">
                <a:latin typeface="Times New Roman"/>
                <a:cs typeface="Times New Roman"/>
              </a:rPr>
              <a:t>bên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d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ới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các biển </a:t>
            </a:r>
            <a:r>
              <a:rPr sz="1200" spc="-5" dirty="0">
                <a:latin typeface="Times New Roman"/>
                <a:cs typeface="Times New Roman"/>
              </a:rPr>
              <a:t>báo cấm </a:t>
            </a:r>
            <a:r>
              <a:rPr sz="1200" dirty="0">
                <a:latin typeface="Times New Roman"/>
                <a:cs typeface="Times New Roman"/>
              </a:rPr>
              <a:t>và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biển</a:t>
            </a:r>
          </a:p>
          <a:p>
            <a:pPr marL="12700" marR="5080">
              <a:lnSpc>
                <a:spcPct val="151700"/>
              </a:lnSpc>
              <a:spcBef>
                <a:spcPts val="10"/>
              </a:spcBef>
            </a:pP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lệnh </a:t>
            </a:r>
            <a:r>
              <a:rPr sz="1200" spc="5" dirty="0">
                <a:latin typeface="Times New Roman"/>
                <a:cs typeface="Times New Roman"/>
              </a:rPr>
              <a:t>hay </a:t>
            </a:r>
            <a:r>
              <a:rPr sz="1200" spc="-5" dirty="0" err="1">
                <a:latin typeface="Times New Roman"/>
                <a:cs typeface="Times New Roman"/>
              </a:rPr>
              <a:t>bên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d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ới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đèn tín hiệu để </a:t>
            </a:r>
            <a:r>
              <a:rPr sz="1200" spc="-5" dirty="0">
                <a:latin typeface="Times New Roman"/>
                <a:cs typeface="Times New Roman"/>
              </a:rPr>
              <a:t>chỉ </a:t>
            </a:r>
            <a:r>
              <a:rPr sz="1200" spc="-5" dirty="0" err="1">
                <a:latin typeface="Times New Roman"/>
                <a:cs typeface="Times New Roman"/>
              </a:rPr>
              <a:t>làn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chịu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hiệu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lực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biển (hay </a:t>
            </a:r>
            <a:r>
              <a:rPr sz="1200" spc="-5" dirty="0">
                <a:latin typeface="Times New Roman"/>
                <a:cs typeface="Times New Roman"/>
              </a:rPr>
              <a:t>đèn </a:t>
            </a:r>
            <a:r>
              <a:rPr sz="1200" dirty="0">
                <a:latin typeface="Times New Roman"/>
                <a:cs typeface="Times New Roman"/>
              </a:rPr>
              <a:t>tín hiệu)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lệnh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và hiệu lệnh </a:t>
            </a:r>
            <a:r>
              <a:rPr sz="1200" spc="-5" dirty="0">
                <a:latin typeface="Times New Roman"/>
                <a:cs typeface="Times New Roman"/>
              </a:rPr>
              <a:t>trên 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2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đó.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182361" y="874521"/>
            <a:ext cx="4286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S.503f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7952" y="3441319"/>
            <a:ext cx="5603875" cy="128460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2854960">
              <a:lnSpc>
                <a:spcPct val="100000"/>
              </a:lnSpc>
              <a:spcBef>
                <a:spcPts val="640"/>
              </a:spcBef>
            </a:pPr>
            <a:r>
              <a:rPr sz="1200" dirty="0">
                <a:latin typeface="Times New Roman"/>
                <a:cs typeface="Times New Roman"/>
              </a:rPr>
              <a:t>S.504</a:t>
            </a:r>
          </a:p>
          <a:p>
            <a:pPr marL="469265">
              <a:lnSpc>
                <a:spcPct val="100000"/>
              </a:lnSpc>
              <a:spcBef>
                <a:spcPts val="540"/>
              </a:spcBef>
            </a:pPr>
            <a:r>
              <a:rPr sz="1200" i="1" dirty="0">
                <a:latin typeface="Times New Roman"/>
                <a:cs typeface="Times New Roman"/>
              </a:rPr>
              <a:t>- </a:t>
            </a: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S.505a “Loại </a:t>
            </a:r>
            <a:r>
              <a:rPr sz="1200" b="1" i="1" spc="-10" dirty="0">
                <a:latin typeface="Times New Roman"/>
                <a:cs typeface="Times New Roman"/>
              </a:rPr>
              <a:t>xe”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40"/>
              </a:spcBef>
            </a:pPr>
            <a:r>
              <a:rPr sz="1200" spc="-5" dirty="0" err="1">
                <a:latin typeface="Times New Roman"/>
                <a:cs typeface="Times New Roman"/>
              </a:rPr>
              <a:t>Biển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đ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ợc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đặt </a:t>
            </a:r>
            <a:r>
              <a:rPr sz="1200" dirty="0" err="1">
                <a:latin typeface="Times New Roman"/>
                <a:cs typeface="Times New Roman"/>
              </a:rPr>
              <a:t>bên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d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ới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các biển </a:t>
            </a:r>
            <a:r>
              <a:rPr sz="1200" spc="-5" dirty="0">
                <a:latin typeface="Times New Roman"/>
                <a:cs typeface="Times New Roman"/>
              </a:rPr>
              <a:t>báo cấm </a:t>
            </a:r>
            <a:r>
              <a:rPr sz="1200" dirty="0">
                <a:latin typeface="Times New Roman"/>
                <a:cs typeface="Times New Roman"/>
              </a:rPr>
              <a:t>và biển hiệu </a:t>
            </a:r>
            <a:r>
              <a:rPr sz="1200" spc="-5" dirty="0">
                <a:latin typeface="Times New Roman"/>
                <a:cs typeface="Times New Roman"/>
              </a:rPr>
              <a:t>lệnh </a:t>
            </a:r>
            <a:r>
              <a:rPr sz="1200" spc="5" dirty="0">
                <a:latin typeface="Times New Roman"/>
                <a:cs typeface="Times New Roman"/>
              </a:rPr>
              <a:t>hay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chỉ </a:t>
            </a:r>
            <a:r>
              <a:rPr sz="1200" spc="5" dirty="0">
                <a:latin typeface="Times New Roman"/>
                <a:cs typeface="Times New Roman"/>
              </a:rPr>
              <a:t>dẫn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để</a:t>
            </a:r>
          </a:p>
          <a:p>
            <a:pPr marL="12700" marR="5080">
              <a:lnSpc>
                <a:spcPct val="1100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chỉ các </a:t>
            </a:r>
            <a:r>
              <a:rPr sz="1200" dirty="0">
                <a:latin typeface="Times New Roman"/>
                <a:cs typeface="Times New Roman"/>
              </a:rPr>
              <a:t>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chịu hiệu lực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báo cấm, </a:t>
            </a:r>
            <a:r>
              <a:rPr sz="1200" dirty="0">
                <a:latin typeface="Times New Roman"/>
                <a:cs typeface="Times New Roman"/>
              </a:rPr>
              <a:t>biển hiệu lệnh </a:t>
            </a:r>
            <a:r>
              <a:rPr sz="1200" spc="5" dirty="0">
                <a:latin typeface="Times New Roman"/>
                <a:cs typeface="Times New Roman"/>
              </a:rPr>
              <a:t>hay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chỉ dẫn </a:t>
            </a:r>
            <a:r>
              <a:rPr sz="1200" dirty="0">
                <a:latin typeface="Times New Roman"/>
                <a:cs typeface="Times New Roman"/>
              </a:rPr>
              <a:t>đối với  </a:t>
            </a:r>
            <a:r>
              <a:rPr sz="1200" spc="-5" dirty="0">
                <a:latin typeface="Times New Roman"/>
                <a:cs typeface="Times New Roman"/>
              </a:rPr>
              <a:t>riêng </a:t>
            </a:r>
            <a:r>
              <a:rPr sz="1200" dirty="0">
                <a:latin typeface="Times New Roman"/>
                <a:cs typeface="Times New Roman"/>
              </a:rPr>
              <a:t>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đó. Tùy theo 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mà lựa </a:t>
            </a:r>
            <a:r>
              <a:rPr sz="1200" spc="-5" dirty="0">
                <a:latin typeface="Times New Roman"/>
                <a:cs typeface="Times New Roman"/>
              </a:rPr>
              <a:t>chọn </a:t>
            </a:r>
            <a:r>
              <a:rPr sz="1200" spc="5" dirty="0">
                <a:latin typeface="Times New Roman"/>
                <a:cs typeface="Times New Roman"/>
              </a:rPr>
              <a:t>ký </a:t>
            </a:r>
            <a:r>
              <a:rPr sz="1200" dirty="0" err="1">
                <a:latin typeface="Times New Roman"/>
                <a:cs typeface="Times New Roman"/>
              </a:rPr>
              <a:t>hiệu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t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hình thích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47952" y="5564504"/>
            <a:ext cx="5607050" cy="2189702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65"/>
              </a:spcBef>
            </a:pPr>
            <a:r>
              <a:rPr sz="1200" dirty="0">
                <a:latin typeface="Times New Roman"/>
                <a:cs typeface="Times New Roman"/>
              </a:rPr>
              <a:t>S.505a</a:t>
            </a:r>
          </a:p>
          <a:p>
            <a:pPr marL="469265">
              <a:lnSpc>
                <a:spcPct val="100000"/>
              </a:lnSpc>
              <a:spcBef>
                <a:spcPts val="770"/>
              </a:spcBef>
            </a:pPr>
            <a:r>
              <a:rPr sz="1200" b="1" dirty="0">
                <a:latin typeface="Times New Roman"/>
                <a:cs typeface="Times New Roman"/>
              </a:rPr>
              <a:t>- </a:t>
            </a:r>
            <a:r>
              <a:rPr sz="1200" b="1" i="1" dirty="0">
                <a:latin typeface="Times New Roman"/>
                <a:cs typeface="Times New Roman"/>
              </a:rPr>
              <a:t>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S.505b "Loại </a:t>
            </a:r>
            <a:r>
              <a:rPr sz="1200" b="1" i="1" spc="-10" dirty="0">
                <a:latin typeface="Times New Roman"/>
                <a:cs typeface="Times New Roman"/>
              </a:rPr>
              <a:t>xe </a:t>
            </a:r>
            <a:r>
              <a:rPr sz="1200" b="1" i="1" dirty="0">
                <a:latin typeface="Times New Roman"/>
                <a:cs typeface="Times New Roman"/>
              </a:rPr>
              <a:t>hạn </a:t>
            </a:r>
            <a:r>
              <a:rPr sz="1200" b="1" i="1" spc="-5" dirty="0">
                <a:latin typeface="Times New Roman"/>
                <a:cs typeface="Times New Roman"/>
              </a:rPr>
              <a:t>chế </a:t>
            </a:r>
            <a:r>
              <a:rPr sz="1200" b="1" i="1" dirty="0">
                <a:latin typeface="Times New Roman"/>
                <a:cs typeface="Times New Roman"/>
              </a:rPr>
              <a:t>qua</a:t>
            </a:r>
            <a:r>
              <a:rPr sz="1200" b="1" i="1" spc="-5" dirty="0">
                <a:latin typeface="Times New Roman"/>
                <a:cs typeface="Times New Roman"/>
              </a:rPr>
              <a:t> cầu"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371475" algn="just">
              <a:lnSpc>
                <a:spcPct val="95900"/>
              </a:lnSpc>
              <a:spcBef>
                <a:spcPts val="765"/>
              </a:spcBef>
            </a:pPr>
            <a:r>
              <a:rPr sz="1200" spc="-5" dirty="0" err="1">
                <a:latin typeface="Times New Roman"/>
                <a:cs typeface="Times New Roman"/>
              </a:rPr>
              <a:t>Biển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đặt </a:t>
            </a:r>
            <a:r>
              <a:rPr sz="1200" spc="-5" dirty="0" err="1">
                <a:latin typeface="Times New Roman"/>
                <a:cs typeface="Times New Roman"/>
              </a:rPr>
              <a:t>bên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d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ới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báo số </a:t>
            </a:r>
            <a:r>
              <a:rPr sz="1200" dirty="0">
                <a:latin typeface="Times New Roman"/>
                <a:cs typeface="Times New Roman"/>
              </a:rPr>
              <a:t>P.106a “Cấm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tải” để </a:t>
            </a:r>
            <a:r>
              <a:rPr sz="1200" spc="-5" dirty="0">
                <a:latin typeface="Times New Roman"/>
                <a:cs typeface="Times New Roman"/>
              </a:rPr>
              <a:t>chỉ </a:t>
            </a:r>
            <a:r>
              <a:rPr sz="1200" spc="10" dirty="0">
                <a:latin typeface="Times New Roman"/>
                <a:cs typeface="Times New Roman"/>
              </a:rPr>
              <a:t>các </a:t>
            </a:r>
            <a:r>
              <a:rPr sz="1200" dirty="0" err="1">
                <a:latin typeface="Times New Roman"/>
                <a:cs typeface="Times New Roman"/>
              </a:rPr>
              <a:t>loại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xe</a:t>
            </a:r>
            <a:r>
              <a:rPr lang="en-US" sz="1200" spc="5" dirty="0">
                <a:latin typeface="Times New Roman"/>
                <a:cs typeface="Times New Roman"/>
              </a:rPr>
              <a:t> </a:t>
            </a:r>
            <a:r>
              <a:rPr lang="en-US" sz="1200" spc="5" dirty="0" err="1" smtClean="0">
                <a:latin typeface="Times New Roman"/>
                <a:cs typeface="Times New Roman"/>
              </a:rPr>
              <a:t>tải</a:t>
            </a:r>
            <a:r>
              <a:rPr lang="en-US"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chịu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hiệu lực của biển báo và tải trọng toàn bộ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cho phép (bao gồm </a:t>
            </a:r>
            <a:r>
              <a:rPr sz="1200" dirty="0">
                <a:latin typeface="Times New Roman"/>
                <a:cs typeface="Times New Roman"/>
              </a:rPr>
              <a:t>tải trọng bản thân </a:t>
            </a:r>
            <a:r>
              <a:rPr sz="1200" spc="5" dirty="0">
                <a:latin typeface="Times New Roman"/>
                <a:cs typeface="Times New Roman"/>
              </a:rPr>
              <a:t>xe 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dirty="0" err="1">
                <a:latin typeface="Times New Roman"/>
                <a:cs typeface="Times New Roman"/>
              </a:rPr>
              <a:t>khối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chuyên </a:t>
            </a:r>
            <a:r>
              <a:rPr sz="1200" dirty="0">
                <a:latin typeface="Times New Roman"/>
                <a:cs typeface="Times New Roman"/>
              </a:rPr>
              <a:t>chở </a:t>
            </a:r>
            <a:r>
              <a:rPr sz="1200" spc="-5" dirty="0">
                <a:latin typeface="Times New Roman"/>
                <a:cs typeface="Times New Roman"/>
              </a:rPr>
              <a:t>cho phép) </a:t>
            </a:r>
            <a:r>
              <a:rPr sz="1200" spc="-65" dirty="0" smtClean="0">
                <a:latin typeface="Times New Roman"/>
                <a:cs typeface="Times New Roman"/>
              </a:rPr>
              <a:t>t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ơng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ứng với </a:t>
            </a:r>
            <a:r>
              <a:rPr sz="1200" spc="-5" dirty="0">
                <a:latin typeface="Times New Roman"/>
                <a:cs typeface="Times New Roman"/>
              </a:rPr>
              <a:t>mỗi </a:t>
            </a:r>
            <a:r>
              <a:rPr sz="1200" dirty="0">
                <a:latin typeface="Times New Roman"/>
                <a:cs typeface="Times New Roman"/>
              </a:rPr>
              <a:t>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không phụ thuộc </a:t>
            </a:r>
            <a:r>
              <a:rPr sz="1200" spc="-5" dirty="0">
                <a:latin typeface="Times New Roman"/>
                <a:cs typeface="Times New Roman"/>
              </a:rPr>
              <a:t>vào </a:t>
            </a:r>
            <a:r>
              <a:rPr sz="1200" spc="-229" dirty="0" err="1">
                <a:latin typeface="Times New Roman"/>
                <a:cs typeface="Times New Roman"/>
              </a:rPr>
              <a:t>số</a:t>
            </a:r>
            <a:r>
              <a:rPr sz="1200" spc="-229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2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trục.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371475" algn="just">
              <a:lnSpc>
                <a:spcPts val="1380"/>
              </a:lnSpc>
              <a:spcBef>
                <a:spcPts val="640"/>
              </a:spcBef>
            </a:pP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hợp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cầu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hư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hỏng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đột xuất, </a:t>
            </a:r>
            <a:r>
              <a:rPr sz="1200" spc="-5" dirty="0">
                <a:latin typeface="Times New Roman"/>
                <a:cs typeface="Times New Roman"/>
              </a:rPr>
              <a:t>cầu có </a:t>
            </a:r>
            <a:r>
              <a:rPr sz="1200" dirty="0">
                <a:latin typeface="Times New Roman"/>
                <a:cs typeface="Times New Roman"/>
              </a:rPr>
              <a:t>tải trọng khai thác thấp, </a:t>
            </a:r>
            <a:r>
              <a:rPr sz="1200" spc="-5" dirty="0">
                <a:latin typeface="Times New Roman"/>
                <a:cs typeface="Times New Roman"/>
              </a:rPr>
              <a:t>ngoài </a:t>
            </a:r>
            <a:r>
              <a:rPr sz="1200" spc="5" dirty="0" err="1">
                <a:latin typeface="Times New Roman"/>
                <a:cs typeface="Times New Roman"/>
              </a:rPr>
              <a:t>việc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đặt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biển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báo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hiệu S.505b </a:t>
            </a:r>
            <a:r>
              <a:rPr sz="1200" spc="-5" dirty="0">
                <a:latin typeface="Times New Roman"/>
                <a:cs typeface="Times New Roman"/>
              </a:rPr>
              <a:t>còn </a:t>
            </a:r>
            <a:r>
              <a:rPr sz="1200" dirty="0">
                <a:latin typeface="Times New Roman"/>
                <a:cs typeface="Times New Roman"/>
              </a:rPr>
              <a:t>phải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dirty="0">
                <a:latin typeface="Times New Roman"/>
                <a:cs typeface="Times New Roman"/>
              </a:rPr>
              <a:t>bổ </a:t>
            </a:r>
            <a:r>
              <a:rPr sz="1200" spc="-5" dirty="0">
                <a:latin typeface="Times New Roman"/>
                <a:cs typeface="Times New Roman"/>
              </a:rPr>
              <a:t>sung </a:t>
            </a:r>
            <a:r>
              <a:rPr sz="1200" dirty="0">
                <a:latin typeface="Times New Roman"/>
                <a:cs typeface="Times New Roman"/>
              </a:rPr>
              <a:t>các bảng thông tin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dẫn </a:t>
            </a:r>
            <a:r>
              <a:rPr sz="1200" dirty="0">
                <a:latin typeface="Times New Roman"/>
                <a:cs typeface="Times New Roman"/>
              </a:rPr>
              <a:t>ở hai </a:t>
            </a:r>
            <a:r>
              <a:rPr sz="1200" spc="-5" dirty="0">
                <a:latin typeface="Times New Roman"/>
                <a:cs typeface="Times New Roman"/>
              </a:rPr>
              <a:t>đầu đoạn </a:t>
            </a:r>
            <a:r>
              <a:rPr sz="1200" spc="-40" dirty="0">
                <a:latin typeface="Times New Roman"/>
                <a:cs typeface="Times New Roman"/>
              </a:rPr>
              <a:t>tuyến  </a:t>
            </a:r>
            <a:r>
              <a:rPr sz="1200" dirty="0">
                <a:latin typeface="Times New Roman"/>
                <a:cs typeface="Times New Roman"/>
              </a:rPr>
              <a:t>để thông báo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5" dirty="0">
                <a:latin typeface="Times New Roman"/>
                <a:cs typeface="Times New Roman"/>
              </a:rPr>
              <a:t>về </a:t>
            </a:r>
            <a:r>
              <a:rPr sz="1200" dirty="0">
                <a:latin typeface="Times New Roman"/>
                <a:cs typeface="Times New Roman"/>
              </a:rPr>
              <a:t>vị trí </a:t>
            </a:r>
            <a:r>
              <a:rPr sz="1200" spc="-5" dirty="0">
                <a:latin typeface="Times New Roman"/>
                <a:cs typeface="Times New Roman"/>
              </a:rPr>
              <a:t>tải </a:t>
            </a:r>
            <a:r>
              <a:rPr sz="1200" dirty="0">
                <a:latin typeface="Times New Roman"/>
                <a:cs typeface="Times New Roman"/>
              </a:rPr>
              <a:t>trọng của cầu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tải trọng khai </a:t>
            </a:r>
            <a:r>
              <a:rPr sz="1200" spc="-60" dirty="0">
                <a:latin typeface="Times New Roman"/>
                <a:cs typeface="Times New Roman"/>
              </a:rPr>
              <a:t>thác  </a:t>
            </a:r>
            <a:r>
              <a:rPr sz="1200" dirty="0">
                <a:latin typeface="Times New Roman"/>
                <a:cs typeface="Times New Roman"/>
              </a:rPr>
              <a:t>thấp </a:t>
            </a:r>
            <a:r>
              <a:rPr sz="1200" spc="-5" dirty="0">
                <a:latin typeface="Times New Roman"/>
                <a:cs typeface="Times New Roman"/>
              </a:rPr>
              <a:t>nhất </a:t>
            </a:r>
            <a:r>
              <a:rPr sz="1200" dirty="0">
                <a:latin typeface="Times New Roman"/>
                <a:cs typeface="Times New Roman"/>
              </a:rPr>
              <a:t>nằm trong </a:t>
            </a:r>
            <a:r>
              <a:rPr sz="1200" spc="-5" dirty="0">
                <a:latin typeface="Times New Roman"/>
                <a:cs typeface="Times New Roman"/>
              </a:rPr>
              <a:t>đoạn tuyến.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52696" y="9780523"/>
            <a:ext cx="4540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S.505b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488690" y="2566796"/>
            <a:ext cx="1600200" cy="9620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660140" y="5099303"/>
            <a:ext cx="800100" cy="4855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317240" y="7797189"/>
            <a:ext cx="1933575" cy="19335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111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810513"/>
            <a:ext cx="5604510" cy="112458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384175">
              <a:lnSpc>
                <a:spcPct val="100000"/>
              </a:lnSpc>
              <a:spcBef>
                <a:spcPts val="615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S.505c "Tải </a:t>
            </a:r>
            <a:r>
              <a:rPr sz="1200" b="1" i="1" spc="-5" dirty="0">
                <a:latin typeface="Times New Roman"/>
                <a:cs typeface="Times New Roman"/>
              </a:rPr>
              <a:t>trọng </a:t>
            </a:r>
            <a:r>
              <a:rPr sz="1200" b="1" i="1" dirty="0">
                <a:latin typeface="Times New Roman"/>
                <a:cs typeface="Times New Roman"/>
              </a:rPr>
              <a:t>trục hạn </a:t>
            </a:r>
            <a:r>
              <a:rPr sz="1200" b="1" i="1" spc="-5" dirty="0">
                <a:latin typeface="Times New Roman"/>
                <a:cs typeface="Times New Roman"/>
              </a:rPr>
              <a:t>chế </a:t>
            </a:r>
            <a:r>
              <a:rPr sz="1200" b="1" i="1" dirty="0">
                <a:latin typeface="Times New Roman"/>
                <a:cs typeface="Times New Roman"/>
              </a:rPr>
              <a:t>qua</a:t>
            </a:r>
            <a:r>
              <a:rPr sz="1200" b="1" i="1" spc="-2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cầu"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371475">
              <a:lnSpc>
                <a:spcPts val="1380"/>
              </a:lnSpc>
              <a:spcBef>
                <a:spcPts val="610"/>
              </a:spcBef>
            </a:pPr>
            <a:r>
              <a:rPr sz="1200" spc="-5" dirty="0" err="1">
                <a:latin typeface="Times New Roman"/>
                <a:cs typeface="Times New Roman"/>
              </a:rPr>
              <a:t>Biển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spc="-5" dirty="0" err="1">
                <a:latin typeface="Times New Roman"/>
                <a:cs typeface="Times New Roman"/>
              </a:rPr>
              <a:t>bên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d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ới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báo số </a:t>
            </a:r>
            <a:r>
              <a:rPr sz="1200" dirty="0">
                <a:latin typeface="Times New Roman"/>
                <a:cs typeface="Times New Roman"/>
              </a:rPr>
              <a:t>P.106a </a:t>
            </a:r>
            <a:r>
              <a:rPr sz="1200" spc="-5" dirty="0">
                <a:latin typeface="Times New Roman"/>
                <a:cs typeface="Times New Roman"/>
              </a:rPr>
              <a:t>“Cấm </a:t>
            </a:r>
            <a:r>
              <a:rPr sz="1200" dirty="0">
                <a:latin typeface="Times New Roman"/>
                <a:cs typeface="Times New Roman"/>
              </a:rPr>
              <a:t>ôtô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tải” để </a:t>
            </a:r>
            <a:r>
              <a:rPr sz="1200" spc="-5" dirty="0">
                <a:latin typeface="Times New Roman"/>
                <a:cs typeface="Times New Roman"/>
              </a:rPr>
              <a:t>chỉ các </a:t>
            </a:r>
            <a:r>
              <a:rPr sz="1200" dirty="0">
                <a:latin typeface="Times New Roman"/>
                <a:cs typeface="Times New Roman"/>
              </a:rPr>
              <a:t>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tải </a:t>
            </a:r>
            <a:r>
              <a:rPr sz="1200" spc="-229" dirty="0">
                <a:latin typeface="Times New Roman"/>
                <a:cs typeface="Times New Roman"/>
              </a:rPr>
              <a:t>có  </a:t>
            </a:r>
            <a:r>
              <a:rPr sz="1200" dirty="0">
                <a:latin typeface="Times New Roman"/>
                <a:cs typeface="Times New Roman"/>
              </a:rPr>
              <a:t>tải trọng trục lớn </a:t>
            </a:r>
            <a:r>
              <a:rPr sz="1200" spc="-5" dirty="0">
                <a:latin typeface="Times New Roman"/>
                <a:cs typeface="Times New Roman"/>
              </a:rPr>
              <a:t>nhất </a:t>
            </a:r>
            <a:r>
              <a:rPr sz="1200" dirty="0">
                <a:latin typeface="Times New Roman"/>
                <a:cs typeface="Times New Roman"/>
              </a:rPr>
              <a:t>cho </a:t>
            </a:r>
            <a:r>
              <a:rPr sz="1200" spc="-5" dirty="0" err="1">
                <a:latin typeface="Times New Roman"/>
                <a:cs typeface="Times New Roman"/>
              </a:rPr>
              <a:t>phép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t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ơng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ứng với mỗi </a:t>
            </a:r>
            <a:r>
              <a:rPr sz="1200" spc="-5" dirty="0">
                <a:latin typeface="Times New Roman"/>
                <a:cs typeface="Times New Roman"/>
              </a:rPr>
              <a:t>loại </a:t>
            </a:r>
            <a:r>
              <a:rPr sz="1200" dirty="0">
                <a:latin typeface="Times New Roman"/>
                <a:cs typeface="Times New Roman"/>
              </a:rPr>
              <a:t>trục </a:t>
            </a:r>
            <a:r>
              <a:rPr sz="1200" spc="-5" dirty="0">
                <a:latin typeface="Times New Roman"/>
                <a:cs typeface="Times New Roman"/>
              </a:rPr>
              <a:t>(trục </a:t>
            </a:r>
            <a:r>
              <a:rPr sz="1200" dirty="0">
                <a:latin typeface="Times New Roman"/>
                <a:cs typeface="Times New Roman"/>
              </a:rPr>
              <a:t>đơn, trục </a:t>
            </a:r>
            <a:r>
              <a:rPr sz="1200" spc="-5" dirty="0">
                <a:latin typeface="Times New Roman"/>
                <a:cs typeface="Times New Roman"/>
              </a:rPr>
              <a:t>kép, </a:t>
            </a:r>
            <a:r>
              <a:rPr sz="1200" dirty="0">
                <a:latin typeface="Times New Roman"/>
                <a:cs typeface="Times New Roman"/>
              </a:rPr>
              <a:t>trục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ba).</a:t>
            </a:r>
          </a:p>
          <a:p>
            <a:pPr marL="12700" marR="5715" indent="371475">
              <a:lnSpc>
                <a:spcPts val="138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>
                <a:latin typeface="Times New Roman"/>
                <a:cs typeface="Times New Roman"/>
              </a:rPr>
              <a:t>S.505c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đặt cùng với biển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S.505b </a:t>
            </a:r>
            <a:r>
              <a:rPr sz="1200" dirty="0" err="1">
                <a:latin typeface="Times New Roman"/>
                <a:cs typeface="Times New Roman"/>
              </a:rPr>
              <a:t>bên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d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ới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P.106 và </a:t>
            </a:r>
            <a:r>
              <a:rPr sz="1200" spc="-5" dirty="0" err="1">
                <a:latin typeface="Times New Roman"/>
                <a:cs typeface="Times New Roman"/>
              </a:rPr>
              <a:t>các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xe</a:t>
            </a:r>
            <a:r>
              <a:rPr lang="en-US" sz="1200" spc="5" dirty="0">
                <a:latin typeface="Times New Roman"/>
                <a:cs typeface="Times New Roman"/>
              </a:rPr>
              <a:t> </a:t>
            </a:r>
            <a:r>
              <a:rPr lang="en-US" sz="1200" spc="5" dirty="0" smtClean="0">
                <a:latin typeface="Times New Roman"/>
                <a:cs typeface="Times New Roman"/>
              </a:rPr>
              <a:t>qua </a:t>
            </a:r>
            <a:r>
              <a:rPr sz="1200" spc="-5" dirty="0" err="1" smtClean="0">
                <a:latin typeface="Times New Roman"/>
                <a:cs typeface="Times New Roman"/>
              </a:rPr>
              <a:t>cầu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thỏa mãn điều kiện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cả </a:t>
            </a:r>
            <a:r>
              <a:rPr sz="1200" spc="-5" dirty="0">
                <a:latin typeface="Times New Roman"/>
                <a:cs typeface="Times New Roman"/>
              </a:rPr>
              <a:t>hai biển </a:t>
            </a:r>
            <a:r>
              <a:rPr sz="1200" dirty="0">
                <a:latin typeface="Times New Roman"/>
                <a:cs typeface="Times New Roman"/>
              </a:rPr>
              <a:t>(biển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S.505b và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S.505c);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7952" y="3637914"/>
            <a:ext cx="6064885" cy="16954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78740" algn="ctr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Times New Roman"/>
                <a:cs typeface="Times New Roman"/>
              </a:rPr>
              <a:t>Hình F.7 </a:t>
            </a:r>
            <a:r>
              <a:rPr sz="1200" b="1" dirty="0">
                <a:latin typeface="Times New Roman"/>
                <a:cs typeface="Times New Roman"/>
              </a:rPr>
              <a:t>- Biển </a:t>
            </a:r>
            <a:r>
              <a:rPr sz="1200" b="1" spc="-5" dirty="0">
                <a:latin typeface="Times New Roman"/>
                <a:cs typeface="Times New Roman"/>
              </a:rPr>
              <a:t>số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S.505c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5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S.506(a, </a:t>
            </a:r>
            <a:r>
              <a:rPr sz="1200" b="1" i="1" dirty="0">
                <a:latin typeface="Times New Roman"/>
                <a:cs typeface="Times New Roman"/>
              </a:rPr>
              <a:t>b) “Hướng </a:t>
            </a:r>
            <a:r>
              <a:rPr sz="1200" b="1" i="1" spc="-5" dirty="0">
                <a:latin typeface="Times New Roman"/>
                <a:cs typeface="Times New Roman"/>
              </a:rPr>
              <a:t>đường ưu</a:t>
            </a:r>
            <a:r>
              <a:rPr sz="1200" b="1" i="1" spc="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tiên”</a:t>
            </a:r>
            <a:endParaRPr sz="1200" dirty="0">
              <a:latin typeface="Times New Roman"/>
              <a:cs typeface="Times New Roman"/>
            </a:endParaRPr>
          </a:p>
          <a:p>
            <a:pPr marL="12700" marR="6350" indent="456565" algn="just">
              <a:lnSpc>
                <a:spcPct val="1100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Biển số </a:t>
            </a:r>
            <a:r>
              <a:rPr sz="1200" dirty="0">
                <a:latin typeface="Times New Roman"/>
                <a:cs typeface="Times New Roman"/>
              </a:rPr>
              <a:t>S.506a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đặt ở </a:t>
            </a:r>
            <a:r>
              <a:rPr sz="1200" spc="-80" dirty="0" smtClean="0">
                <a:latin typeface="Times New Roman"/>
                <a:cs typeface="Times New Roman"/>
              </a:rPr>
              <a:t>d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ới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chỉ dẫn số I.401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</a:t>
            </a:r>
            <a:r>
              <a:rPr lang="en-US" sz="1200" spc="-65" dirty="0" err="1" smtClean="0">
                <a:latin typeface="Times New Roman"/>
                <a:cs typeface="Times New Roman"/>
              </a:rPr>
              <a:t>g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ưu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để </a:t>
            </a:r>
            <a:r>
              <a:rPr sz="1200" spc="-5" dirty="0" err="1">
                <a:latin typeface="Times New Roman"/>
                <a:cs typeface="Times New Roman"/>
              </a:rPr>
              <a:t>chỉ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dẫn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cho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người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lái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xe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này </a:t>
            </a:r>
            <a:r>
              <a:rPr sz="1200" dirty="0" err="1">
                <a:latin typeface="Times New Roman"/>
                <a:cs typeface="Times New Roman"/>
              </a:rPr>
              <a:t>biết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ưu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tiên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ở </a:t>
            </a:r>
            <a:r>
              <a:rPr sz="1200" spc="-5" dirty="0" err="1" smtClean="0">
                <a:latin typeface="Times New Roman"/>
                <a:cs typeface="Times New Roman"/>
              </a:rPr>
              <a:t>ng</a:t>
            </a:r>
            <a:r>
              <a:rPr lang="en-US" sz="1200" spc="-5" dirty="0" err="1" smtClean="0">
                <a:latin typeface="Times New Roman"/>
                <a:cs typeface="Times New Roman"/>
              </a:rPr>
              <a:t>ã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tư</a:t>
            </a:r>
            <a:r>
              <a:rPr lang="en-US" sz="1200" spc="-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400"/>
              </a:lnSpc>
              <a:spcBef>
                <a:spcPts val="595"/>
              </a:spcBef>
            </a:pPr>
            <a:r>
              <a:rPr sz="1200" spc="-5" dirty="0">
                <a:latin typeface="Times New Roman"/>
                <a:cs typeface="Times New Roman"/>
              </a:rPr>
              <a:t>Biển số </a:t>
            </a:r>
            <a:r>
              <a:rPr sz="1200" dirty="0">
                <a:latin typeface="Times New Roman"/>
                <a:cs typeface="Times New Roman"/>
              </a:rPr>
              <a:t>S.506b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đặt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spc="-80" dirty="0" smtClean="0">
                <a:latin typeface="Times New Roman"/>
                <a:cs typeface="Times New Roman"/>
              </a:rPr>
              <a:t>d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ới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hiệu sốW.208 và biển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cấm </a:t>
            </a:r>
            <a:r>
              <a:rPr sz="1200" spc="-5" dirty="0" err="1">
                <a:latin typeface="Times New Roman"/>
                <a:cs typeface="Times New Roman"/>
              </a:rPr>
              <a:t>số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R.122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trên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không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ưu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tiên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để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chỉ dẫn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này </a:t>
            </a:r>
            <a:r>
              <a:rPr sz="1200" dirty="0" err="1">
                <a:latin typeface="Times New Roman"/>
                <a:cs typeface="Times New Roman"/>
              </a:rPr>
              <a:t>biết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</a:t>
            </a:r>
            <a:r>
              <a:rPr lang="en-US" sz="1200" spc="-65" dirty="0" err="1" smtClean="0">
                <a:latin typeface="Times New Roman"/>
                <a:cs typeface="Times New Roman"/>
              </a:rPr>
              <a:t>g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ưu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ở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ngã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tư</a:t>
            </a:r>
            <a:r>
              <a:rPr lang="en-US" sz="1200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05101" y="7148321"/>
            <a:ext cx="1781175" cy="53784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R="40640" algn="r">
              <a:lnSpc>
                <a:spcPct val="100000"/>
              </a:lnSpc>
              <a:spcBef>
                <a:spcPts val="675"/>
              </a:spcBef>
            </a:pPr>
            <a:r>
              <a:rPr sz="1200" spc="-5" dirty="0">
                <a:latin typeface="Times New Roman"/>
                <a:cs typeface="Times New Roman"/>
              </a:rPr>
              <a:t>S.506a</a:t>
            </a:r>
            <a:endParaRPr sz="12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575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S.507 </a:t>
            </a:r>
            <a:r>
              <a:rPr sz="1200" b="1" i="1" spc="-5" dirty="0">
                <a:latin typeface="Times New Roman"/>
                <a:cs typeface="Times New Roman"/>
              </a:rPr>
              <a:t>“Hướng</a:t>
            </a:r>
            <a:r>
              <a:rPr sz="1200" b="1" i="1" spc="-8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rẽ”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01590" y="7221473"/>
            <a:ext cx="4540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S.506b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47952" y="7733538"/>
            <a:ext cx="5608320" cy="427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6565">
              <a:lnSpc>
                <a:spcPct val="110000"/>
              </a:lnSpc>
              <a:spcBef>
                <a:spcPts val="100"/>
              </a:spcBef>
            </a:pPr>
            <a:r>
              <a:rPr sz="1200" spc="-5" dirty="0" err="1">
                <a:latin typeface="Times New Roman"/>
                <a:cs typeface="Times New Roman"/>
              </a:rPr>
              <a:t>Biển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độc lập để </a:t>
            </a:r>
            <a:r>
              <a:rPr sz="1200" spc="-5" dirty="0" err="1">
                <a:latin typeface="Times New Roman"/>
                <a:cs typeface="Times New Roman"/>
              </a:rPr>
              <a:t>báo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40" dirty="0" err="1" smtClean="0">
                <a:latin typeface="Times New Roman"/>
                <a:cs typeface="Times New Roman"/>
              </a:rPr>
              <a:t>tr</a:t>
            </a:r>
            <a:r>
              <a:rPr lang="vi-VN" sz="1200" spc="-40" dirty="0" smtClean="0">
                <a:latin typeface="Times New Roman"/>
                <a:cs typeface="Times New Roman"/>
              </a:rPr>
              <a:t>ư</a:t>
            </a:r>
            <a:r>
              <a:rPr sz="1200" spc="-40" dirty="0" err="1" smtClean="0">
                <a:latin typeface="Times New Roman"/>
                <a:cs typeface="Times New Roman"/>
              </a:rPr>
              <a:t>ớc</a:t>
            </a:r>
            <a:r>
              <a:rPr lang="en-US" sz="1200" spc="-40" dirty="0" smtClean="0">
                <a:latin typeface="Times New Roman"/>
                <a:cs typeface="Times New Roman"/>
              </a:rPr>
              <a:t> </a:t>
            </a:r>
            <a:r>
              <a:rPr sz="1200" spc="-40" dirty="0" err="1" smtClean="0">
                <a:latin typeface="Times New Roman"/>
                <a:cs typeface="Times New Roman"/>
              </a:rPr>
              <a:t>cho</a:t>
            </a:r>
            <a:r>
              <a:rPr sz="1200" spc="-40" dirty="0" smtClean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biết </a:t>
            </a:r>
            <a:r>
              <a:rPr sz="1200" spc="-10" dirty="0">
                <a:latin typeface="Times New Roman"/>
                <a:cs typeface="Times New Roman"/>
              </a:rPr>
              <a:t>gần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spc="-5" dirty="0" err="1">
                <a:latin typeface="Times New Roman"/>
                <a:cs typeface="Times New Roman"/>
              </a:rPr>
              <a:t>chỗ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rẽ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nguy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hiểm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 để </a:t>
            </a:r>
            <a:r>
              <a:rPr sz="1200" spc="-5" dirty="0" err="1">
                <a:latin typeface="Times New Roman"/>
                <a:cs typeface="Times New Roman"/>
              </a:rPr>
              <a:t>chỉ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2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rẽ.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47952" y="9058147"/>
            <a:ext cx="5605780" cy="784860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2298700">
              <a:lnSpc>
                <a:spcPct val="100000"/>
              </a:lnSpc>
              <a:spcBef>
                <a:spcPts val="855"/>
              </a:spcBef>
            </a:pPr>
            <a:r>
              <a:rPr sz="1200" dirty="0">
                <a:latin typeface="Times New Roman"/>
                <a:cs typeface="Times New Roman"/>
              </a:rPr>
              <a:t>S.507</a:t>
            </a:r>
            <a:endParaRPr sz="120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00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5" dirty="0">
                <a:latin typeface="Times New Roman"/>
                <a:cs typeface="Times New Roman"/>
              </a:rPr>
              <a:t>thay </a:t>
            </a:r>
            <a:r>
              <a:rPr sz="1200" dirty="0">
                <a:latin typeface="Times New Roman"/>
                <a:cs typeface="Times New Roman"/>
              </a:rPr>
              <a:t>thế cho việc </a:t>
            </a:r>
            <a:r>
              <a:rPr sz="1200" spc="-5" dirty="0">
                <a:latin typeface="Times New Roman"/>
                <a:cs typeface="Times New Roman"/>
              </a:rPr>
              <a:t>đặt các </a:t>
            </a:r>
            <a:r>
              <a:rPr sz="1200" dirty="0">
                <a:latin typeface="Times New Roman"/>
                <a:cs typeface="Times New Roman"/>
              </a:rPr>
              <a:t>biển báo nguy hiểm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W.201(a, b) </a:t>
            </a:r>
            <a:r>
              <a:rPr sz="1200" spc="5" dirty="0">
                <a:latin typeface="Times New Roman"/>
                <a:cs typeface="Times New Roman"/>
              </a:rPr>
              <a:t>và  </a:t>
            </a:r>
            <a:r>
              <a:rPr sz="1200" spc="-5" dirty="0">
                <a:latin typeface="Times New Roman"/>
                <a:cs typeface="Times New Roman"/>
              </a:rPr>
              <a:t>W.202(a, </a:t>
            </a:r>
            <a:r>
              <a:rPr sz="1200" dirty="0">
                <a:latin typeface="Times New Roman"/>
                <a:cs typeface="Times New Roman"/>
              </a:rPr>
              <a:t>b).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226689" y="2005583"/>
            <a:ext cx="2038350" cy="15807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479039" y="5907277"/>
            <a:ext cx="1333500" cy="1333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765040" y="5916802"/>
            <a:ext cx="1323975" cy="13239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574289" y="8255634"/>
            <a:ext cx="3419475" cy="8477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112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1063498"/>
            <a:ext cx="5605145" cy="153289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469265" algn="just">
              <a:lnSpc>
                <a:spcPct val="100000"/>
              </a:lnSpc>
              <a:spcBef>
                <a:spcPts val="82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S.508 “Biểu </a:t>
            </a:r>
            <a:r>
              <a:rPr sz="1200" b="1" i="1" spc="-10" dirty="0">
                <a:latin typeface="Times New Roman"/>
                <a:cs typeface="Times New Roman"/>
              </a:rPr>
              <a:t>thị </a:t>
            </a:r>
            <a:r>
              <a:rPr sz="1200" b="1" i="1" dirty="0">
                <a:latin typeface="Times New Roman"/>
                <a:cs typeface="Times New Roman"/>
              </a:rPr>
              <a:t>thời</a:t>
            </a:r>
            <a:r>
              <a:rPr sz="1200" b="1" i="1" spc="1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gian”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400"/>
              </a:lnSpc>
              <a:spcBef>
                <a:spcPts val="570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>
                <a:latin typeface="Times New Roman"/>
                <a:cs typeface="Times New Roman"/>
              </a:rPr>
              <a:t>biểu thị thời </a:t>
            </a:r>
            <a:r>
              <a:rPr sz="1200" spc="-5" dirty="0">
                <a:latin typeface="Times New Roman"/>
                <a:cs typeface="Times New Roman"/>
              </a:rPr>
              <a:t>gian </a:t>
            </a:r>
            <a:r>
              <a:rPr sz="1200" dirty="0">
                <a:latin typeface="Times New Roman"/>
                <a:cs typeface="Times New Roman"/>
              </a:rPr>
              <a:t>quy định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một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 err="1">
                <a:latin typeface="Times New Roman"/>
                <a:cs typeface="Times New Roman"/>
              </a:rPr>
              <a:t>và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đặt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d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ới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biển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báo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cấm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hoặc biển hiệu lệnh </a:t>
            </a:r>
            <a:r>
              <a:rPr sz="1200" spc="-5" dirty="0">
                <a:latin typeface="Times New Roman"/>
                <a:cs typeface="Times New Roman"/>
              </a:rPr>
              <a:t>nhằm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phạm vi thời </a:t>
            </a:r>
            <a:r>
              <a:rPr sz="1200" spc="-5" dirty="0">
                <a:latin typeface="Times New Roman"/>
                <a:cs typeface="Times New Roman"/>
              </a:rPr>
              <a:t>gian </a:t>
            </a:r>
            <a:r>
              <a:rPr sz="1200" dirty="0">
                <a:latin typeface="Times New Roman"/>
                <a:cs typeface="Times New Roman"/>
              </a:rPr>
              <a:t>hiệu lực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các biển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cấm,  biển </a:t>
            </a:r>
            <a:r>
              <a:rPr sz="1200" spc="-5" dirty="0">
                <a:latin typeface="Times New Roman"/>
                <a:cs typeface="Times New Roman"/>
              </a:rPr>
              <a:t>hiệu </a:t>
            </a:r>
            <a:r>
              <a:rPr sz="1200" dirty="0">
                <a:latin typeface="Times New Roman"/>
                <a:cs typeface="Times New Roman"/>
              </a:rPr>
              <a:t>lệnh.</a:t>
            </a:r>
          </a:p>
          <a:p>
            <a:pPr marL="469265" marR="2205355" algn="just">
              <a:lnSpc>
                <a:spcPct val="151700"/>
              </a:lnSpc>
            </a:pPr>
            <a:r>
              <a:rPr sz="1200" spc="-5" dirty="0">
                <a:latin typeface="Times New Roman"/>
                <a:cs typeface="Times New Roman"/>
              </a:rPr>
              <a:t>Biển số </a:t>
            </a:r>
            <a:r>
              <a:rPr sz="1200" dirty="0">
                <a:latin typeface="Times New Roman"/>
                <a:cs typeface="Times New Roman"/>
              </a:rPr>
              <a:t>S.508a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một </a:t>
            </a:r>
            <a:r>
              <a:rPr sz="1200" spc="-5" dirty="0">
                <a:latin typeface="Times New Roman"/>
                <a:cs typeface="Times New Roman"/>
              </a:rPr>
              <a:t>phạm </a:t>
            </a:r>
            <a:r>
              <a:rPr sz="1200" dirty="0">
                <a:latin typeface="Times New Roman"/>
                <a:cs typeface="Times New Roman"/>
              </a:rPr>
              <a:t>vi thời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gian.  Biển số </a:t>
            </a:r>
            <a:r>
              <a:rPr sz="1200" dirty="0">
                <a:latin typeface="Times New Roman"/>
                <a:cs typeface="Times New Roman"/>
              </a:rPr>
              <a:t>S.508b quy định </a:t>
            </a:r>
            <a:r>
              <a:rPr sz="1200" spc="-5" dirty="0">
                <a:latin typeface="Times New Roman"/>
                <a:cs typeface="Times New Roman"/>
              </a:rPr>
              <a:t>hai </a:t>
            </a:r>
            <a:r>
              <a:rPr sz="1200" dirty="0">
                <a:latin typeface="Times New Roman"/>
                <a:cs typeface="Times New Roman"/>
              </a:rPr>
              <a:t>phạm vi thời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gian.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19758" y="4372228"/>
            <a:ext cx="2701290" cy="584200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555625">
              <a:lnSpc>
                <a:spcPct val="100000"/>
              </a:lnSpc>
              <a:spcBef>
                <a:spcPts val="855"/>
              </a:spcBef>
            </a:pPr>
            <a:r>
              <a:rPr sz="1200" dirty="0">
                <a:latin typeface="Times New Roman"/>
                <a:cs typeface="Times New Roman"/>
              </a:rPr>
              <a:t>S.508a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S.509 </a:t>
            </a:r>
            <a:r>
              <a:rPr sz="1200" b="1" i="1" spc="-5" dirty="0">
                <a:latin typeface="Times New Roman"/>
                <a:cs typeface="Times New Roman"/>
              </a:rPr>
              <a:t>"Thuyết </a:t>
            </a:r>
            <a:r>
              <a:rPr sz="1200" b="1" i="1" dirty="0">
                <a:latin typeface="Times New Roman"/>
                <a:cs typeface="Times New Roman"/>
              </a:rPr>
              <a:t>minh biển</a:t>
            </a:r>
            <a:r>
              <a:rPr sz="1200" b="1" i="1" spc="-5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chính"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01817" y="4468494"/>
            <a:ext cx="4540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S.508b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47952" y="4996052"/>
            <a:ext cx="5602605" cy="999633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371475" algn="just">
              <a:lnSpc>
                <a:spcPts val="1380"/>
              </a:lnSpc>
              <a:spcBef>
                <a:spcPts val="195"/>
              </a:spcBef>
            </a:pPr>
            <a:r>
              <a:rPr sz="1200" spc="-5" dirty="0">
                <a:latin typeface="Times New Roman"/>
                <a:cs typeface="Times New Roman"/>
              </a:rPr>
              <a:t>Biển số </a:t>
            </a:r>
            <a:r>
              <a:rPr sz="1200" dirty="0">
                <a:latin typeface="Times New Roman"/>
                <a:cs typeface="Times New Roman"/>
              </a:rPr>
              <a:t>S.509a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đặt </a:t>
            </a:r>
            <a:r>
              <a:rPr sz="1200" dirty="0">
                <a:latin typeface="Times New Roman"/>
                <a:cs typeface="Times New Roman"/>
              </a:rPr>
              <a:t>để bổ sung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W.239 </a:t>
            </a:r>
            <a:r>
              <a:rPr sz="1200" spc="-60" dirty="0">
                <a:latin typeface="Times New Roman"/>
                <a:cs typeface="Times New Roman"/>
              </a:rPr>
              <a:t>"</a:t>
            </a:r>
            <a:r>
              <a:rPr sz="1200" spc="-60" dirty="0" smtClean="0">
                <a:latin typeface="Times New Roman"/>
                <a:cs typeface="Times New Roman"/>
              </a:rPr>
              <a:t>Đ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ờng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cáp </a:t>
            </a:r>
            <a:r>
              <a:rPr sz="1200" dirty="0" err="1">
                <a:latin typeface="Times New Roman"/>
                <a:cs typeface="Times New Roman"/>
              </a:rPr>
              <a:t>điện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ở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phía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", "Chiều cao an </a:t>
            </a:r>
            <a:r>
              <a:rPr sz="1200" dirty="0">
                <a:latin typeface="Times New Roman"/>
                <a:cs typeface="Times New Roman"/>
              </a:rPr>
              <a:t>toàn" </a:t>
            </a:r>
            <a:r>
              <a:rPr sz="1200" spc="-5" dirty="0" err="1">
                <a:latin typeface="Times New Roman"/>
                <a:cs typeface="Times New Roman"/>
              </a:rPr>
              <a:t>bên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d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ới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số W.239, </a:t>
            </a:r>
            <a:r>
              <a:rPr sz="1200" dirty="0">
                <a:latin typeface="Times New Roman"/>
                <a:cs typeface="Times New Roman"/>
              </a:rPr>
              <a:t>biển này </a:t>
            </a:r>
            <a:r>
              <a:rPr sz="1200" spc="-5" dirty="0">
                <a:latin typeface="Times New Roman"/>
                <a:cs typeface="Times New Roman"/>
              </a:rPr>
              <a:t>chỉ </a:t>
            </a:r>
            <a:r>
              <a:rPr sz="1200" dirty="0">
                <a:latin typeface="Times New Roman"/>
                <a:cs typeface="Times New Roman"/>
              </a:rPr>
              <a:t>rõ chiều </a:t>
            </a:r>
            <a:r>
              <a:rPr sz="1200" spc="-5" dirty="0">
                <a:latin typeface="Times New Roman"/>
                <a:cs typeface="Times New Roman"/>
              </a:rPr>
              <a:t>cao cho </a:t>
            </a:r>
            <a:r>
              <a:rPr sz="1200" spc="-65" dirty="0" err="1">
                <a:latin typeface="Times New Roman"/>
                <a:cs typeface="Times New Roman"/>
              </a:rPr>
              <a:t>các</a:t>
            </a:r>
            <a:r>
              <a:rPr sz="1200" spc="-65" dirty="0">
                <a:latin typeface="Times New Roman"/>
                <a:cs typeface="Times New Roman"/>
              </a:rPr>
              <a:t> 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đi qua </a:t>
            </a:r>
            <a:r>
              <a:rPr sz="1200" spc="-5" dirty="0">
                <a:latin typeface="Times New Roman"/>
                <a:cs typeface="Times New Roman"/>
              </a:rPr>
              <a:t>an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toàn.</a:t>
            </a:r>
          </a:p>
          <a:p>
            <a:pPr marL="12700" marR="6350" indent="371475" algn="just">
              <a:lnSpc>
                <a:spcPts val="138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Biển số </a:t>
            </a:r>
            <a:r>
              <a:rPr sz="1200" dirty="0">
                <a:latin typeface="Times New Roman"/>
                <a:cs typeface="Times New Roman"/>
              </a:rPr>
              <a:t>S.509b </a:t>
            </a:r>
            <a:r>
              <a:rPr sz="1200" spc="-5" dirty="0">
                <a:latin typeface="Times New Roman"/>
                <a:cs typeface="Times New Roman"/>
              </a:rPr>
              <a:t>"Cấm </a:t>
            </a:r>
            <a:r>
              <a:rPr sz="1200" dirty="0">
                <a:latin typeface="Times New Roman"/>
                <a:cs typeface="Times New Roman"/>
              </a:rPr>
              <a:t>đỗ xe"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đặt </a:t>
            </a:r>
            <a:r>
              <a:rPr sz="1200" spc="-5" dirty="0" err="1">
                <a:latin typeface="Times New Roman"/>
                <a:cs typeface="Times New Roman"/>
              </a:rPr>
              <a:t>bên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d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ới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để </a:t>
            </a:r>
            <a:r>
              <a:rPr sz="1200" dirty="0">
                <a:latin typeface="Times New Roman"/>
                <a:cs typeface="Times New Roman"/>
              </a:rPr>
              <a:t>bổ sung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spc="-45" dirty="0">
                <a:latin typeface="Times New Roman"/>
                <a:cs typeface="Times New Roman"/>
              </a:rPr>
              <a:t>P.130(a,b,c)  </a:t>
            </a:r>
            <a:r>
              <a:rPr sz="1200" spc="-5" dirty="0">
                <a:latin typeface="Times New Roman"/>
                <a:cs typeface="Times New Roman"/>
              </a:rPr>
              <a:t>"Cấm dừng, </a:t>
            </a:r>
            <a:r>
              <a:rPr sz="1200" dirty="0">
                <a:latin typeface="Times New Roman"/>
                <a:cs typeface="Times New Roman"/>
              </a:rPr>
              <a:t>đỗ </a:t>
            </a:r>
            <a:r>
              <a:rPr sz="1200" spc="-5" dirty="0">
                <a:latin typeface="Times New Roman"/>
                <a:cs typeface="Times New Roman"/>
              </a:rPr>
              <a:t>xe",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P.131 </a:t>
            </a:r>
            <a:r>
              <a:rPr sz="1200" spc="-5" dirty="0">
                <a:latin typeface="Times New Roman"/>
                <a:cs typeface="Times New Roman"/>
              </a:rPr>
              <a:t>(a,b,c) "Cấm </a:t>
            </a:r>
            <a:r>
              <a:rPr sz="1200" dirty="0">
                <a:latin typeface="Times New Roman"/>
                <a:cs typeface="Times New Roman"/>
              </a:rPr>
              <a:t>đỗ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xe".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47952" y="7933181"/>
            <a:ext cx="5603875" cy="1179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22400">
              <a:lnSpc>
                <a:spcPct val="100000"/>
              </a:lnSpc>
              <a:spcBef>
                <a:spcPts val="100"/>
              </a:spcBef>
              <a:tabLst>
                <a:tab pos="4204335" algn="l"/>
              </a:tabLst>
            </a:pPr>
            <a:r>
              <a:rPr sz="1200" b="1" dirty="0">
                <a:latin typeface="Times New Roman"/>
                <a:cs typeface="Times New Roman"/>
              </a:rPr>
              <a:t>S.509a	</a:t>
            </a:r>
            <a:r>
              <a:rPr sz="1200" b="1" spc="-5" dirty="0">
                <a:latin typeface="Times New Roman"/>
                <a:cs typeface="Times New Roman"/>
              </a:rPr>
              <a:t>S.509b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05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S.510 </a:t>
            </a:r>
            <a:r>
              <a:rPr sz="1200" b="1" i="1" spc="-5" dirty="0">
                <a:latin typeface="Times New Roman"/>
                <a:cs typeface="Times New Roman"/>
              </a:rPr>
              <a:t>“Chú </a:t>
            </a:r>
            <a:r>
              <a:rPr sz="1200" b="1" i="1" dirty="0">
                <a:latin typeface="Times New Roman"/>
                <a:cs typeface="Times New Roman"/>
              </a:rPr>
              <a:t>ý đường </a:t>
            </a:r>
            <a:r>
              <a:rPr sz="1200" b="1" i="1" spc="-5" dirty="0">
                <a:latin typeface="Times New Roman"/>
                <a:cs typeface="Times New Roman"/>
              </a:rPr>
              <a:t>trơn có </a:t>
            </a:r>
            <a:r>
              <a:rPr sz="1200" b="1" i="1" dirty="0">
                <a:latin typeface="Times New Roman"/>
                <a:cs typeface="Times New Roman"/>
              </a:rPr>
              <a:t>băng </a:t>
            </a:r>
            <a:r>
              <a:rPr sz="1200" b="1" i="1" spc="-5" dirty="0">
                <a:latin typeface="Times New Roman"/>
                <a:cs typeface="Times New Roman"/>
              </a:rPr>
              <a:t>tuyết”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ts val="1380"/>
              </a:lnSpc>
              <a:spcBef>
                <a:spcPts val="615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>
                <a:latin typeface="Times New Roman"/>
                <a:cs typeface="Times New Roman"/>
              </a:rPr>
              <a:t>cảnh </a:t>
            </a:r>
            <a:r>
              <a:rPr sz="1200" spc="-5" dirty="0" err="1">
                <a:latin typeface="Times New Roman"/>
                <a:cs typeface="Times New Roman"/>
              </a:rPr>
              <a:t>báo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trơn, </a:t>
            </a:r>
            <a:r>
              <a:rPr sz="1200" spc="-5" dirty="0">
                <a:latin typeface="Times New Roman"/>
                <a:cs typeface="Times New Roman"/>
              </a:rPr>
              <a:t>có tuyết </a:t>
            </a:r>
            <a:r>
              <a:rPr sz="1200" dirty="0">
                <a:latin typeface="Times New Roman"/>
                <a:cs typeface="Times New Roman"/>
              </a:rPr>
              <a:t>trong những ngày trời </a:t>
            </a:r>
            <a:r>
              <a:rPr sz="1200" spc="-5" dirty="0">
                <a:latin typeface="Times New Roman"/>
                <a:cs typeface="Times New Roman"/>
              </a:rPr>
              <a:t>có tuyết. Biển </a:t>
            </a:r>
            <a:r>
              <a:rPr sz="1200" dirty="0">
                <a:latin typeface="Times New Roman"/>
                <a:cs typeface="Times New Roman"/>
              </a:rPr>
              <a:t>hình </a:t>
            </a:r>
            <a:r>
              <a:rPr sz="1200" spc="-75" dirty="0">
                <a:latin typeface="Times New Roman"/>
                <a:cs typeface="Times New Roman"/>
              </a:rPr>
              <a:t>chữ  </a:t>
            </a:r>
            <a:r>
              <a:rPr sz="1200" spc="-5" dirty="0">
                <a:latin typeface="Times New Roman"/>
                <a:cs typeface="Times New Roman"/>
              </a:rPr>
              <a:t>nhật </a:t>
            </a:r>
            <a:r>
              <a:rPr sz="1200" dirty="0">
                <a:latin typeface="Times New Roman"/>
                <a:cs typeface="Times New Roman"/>
              </a:rPr>
              <a:t>nền đỏ, </a:t>
            </a:r>
            <a:r>
              <a:rPr sz="1200" spc="-5" dirty="0">
                <a:latin typeface="Times New Roman"/>
                <a:cs typeface="Times New Roman"/>
              </a:rPr>
              <a:t>chữ </a:t>
            </a:r>
            <a:r>
              <a:rPr sz="1200" dirty="0">
                <a:latin typeface="Times New Roman"/>
                <a:cs typeface="Times New Roman"/>
              </a:rPr>
              <a:t>và viền màu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trắng.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793239" y="3617594"/>
            <a:ext cx="2247900" cy="800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536440" y="2970275"/>
            <a:ext cx="2247900" cy="144741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783714" y="6051803"/>
            <a:ext cx="1828800" cy="18286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526915" y="6689851"/>
            <a:ext cx="1895475" cy="11906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113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2821049"/>
            <a:ext cx="5602605" cy="958215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665"/>
              </a:spcBef>
            </a:pPr>
            <a:r>
              <a:rPr sz="1200" dirty="0">
                <a:latin typeface="Times New Roman"/>
                <a:cs typeface="Times New Roman"/>
              </a:rPr>
              <a:t>S.510</a:t>
            </a: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60"/>
              </a:spcBef>
            </a:pPr>
            <a:r>
              <a:rPr sz="1200" b="1" dirty="0">
                <a:latin typeface="Times New Roman"/>
                <a:cs typeface="Times New Roman"/>
              </a:rPr>
              <a:t>- Biển </a:t>
            </a:r>
            <a:r>
              <a:rPr sz="1200" b="1" spc="-5" dirty="0">
                <a:latin typeface="Times New Roman"/>
                <a:cs typeface="Times New Roman"/>
              </a:rPr>
              <a:t>(G,7; G,8 theo </a:t>
            </a:r>
            <a:r>
              <a:rPr sz="1200" b="1" dirty="0">
                <a:latin typeface="Times New Roman"/>
                <a:cs typeface="Times New Roman"/>
              </a:rPr>
              <a:t>GMS) </a:t>
            </a:r>
            <a:r>
              <a:rPr sz="1200" b="1" spc="-5" dirty="0">
                <a:latin typeface="Times New Roman"/>
                <a:cs typeface="Times New Roman"/>
              </a:rPr>
              <a:t>“chỉ </a:t>
            </a:r>
            <a:r>
              <a:rPr sz="1200" b="1" dirty="0">
                <a:latin typeface="Times New Roman"/>
                <a:cs typeface="Times New Roman"/>
              </a:rPr>
              <a:t>dẫn </a:t>
            </a:r>
            <a:r>
              <a:rPr sz="1200" b="1" spc="-5" dirty="0">
                <a:latin typeface="Times New Roman"/>
                <a:cs typeface="Times New Roman"/>
              </a:rPr>
              <a:t>tới </a:t>
            </a:r>
            <a:r>
              <a:rPr sz="1200" b="1" dirty="0">
                <a:latin typeface="Times New Roman"/>
                <a:cs typeface="Times New Roman"/>
              </a:rPr>
              <a:t>địa điểm cắm </a:t>
            </a:r>
            <a:r>
              <a:rPr sz="1200" b="1" spc="-5" dirty="0">
                <a:latin typeface="Times New Roman"/>
                <a:cs typeface="Times New Roman"/>
              </a:rPr>
              <a:t>trại, </a:t>
            </a:r>
            <a:r>
              <a:rPr sz="1200" b="1" dirty="0">
                <a:latin typeface="Times New Roman"/>
                <a:cs typeface="Times New Roman"/>
              </a:rPr>
              <a:t>tới nhà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trọ”</a:t>
            </a:r>
            <a:endParaRPr sz="1200">
              <a:latin typeface="Times New Roman"/>
              <a:cs typeface="Times New Roman"/>
            </a:endParaRPr>
          </a:p>
          <a:p>
            <a:pPr marL="12700" marR="5080" indent="371475">
              <a:lnSpc>
                <a:spcPts val="1380"/>
              </a:lnSpc>
              <a:spcBef>
                <a:spcPts val="615"/>
              </a:spcBef>
            </a:pPr>
            <a:r>
              <a:rPr sz="1200" spc="-5" dirty="0">
                <a:latin typeface="Times New Roman"/>
                <a:cs typeface="Times New Roman"/>
              </a:rPr>
              <a:t>Để chỉ dẫn </a:t>
            </a:r>
            <a:r>
              <a:rPr sz="1200" dirty="0">
                <a:latin typeface="Times New Roman"/>
                <a:cs typeface="Times New Roman"/>
              </a:rPr>
              <a:t>tới địa điểm </a:t>
            </a:r>
            <a:r>
              <a:rPr sz="1200" spc="-5" dirty="0">
                <a:latin typeface="Times New Roman"/>
                <a:cs typeface="Times New Roman"/>
              </a:rPr>
              <a:t>cắm trại hoặc </a:t>
            </a:r>
            <a:r>
              <a:rPr sz="1200" dirty="0">
                <a:latin typeface="Times New Roman"/>
                <a:cs typeface="Times New Roman"/>
              </a:rPr>
              <a:t>nhà trọ, phải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S.G,7 </a:t>
            </a:r>
            <a:r>
              <a:rPr sz="1200" spc="-5" dirty="0">
                <a:latin typeface="Times New Roman"/>
                <a:cs typeface="Times New Roman"/>
              </a:rPr>
              <a:t>"Địa </a:t>
            </a:r>
            <a:r>
              <a:rPr sz="1200" dirty="0">
                <a:latin typeface="Times New Roman"/>
                <a:cs typeface="Times New Roman"/>
              </a:rPr>
              <a:t>điểm </a:t>
            </a:r>
            <a:r>
              <a:rPr sz="1200" spc="-5" dirty="0">
                <a:latin typeface="Times New Roman"/>
                <a:cs typeface="Times New Roman"/>
              </a:rPr>
              <a:t>cắm  trại" </a:t>
            </a:r>
            <a:r>
              <a:rPr sz="1200" dirty="0">
                <a:latin typeface="Times New Roman"/>
                <a:cs typeface="Times New Roman"/>
              </a:rPr>
              <a:t>hoặc S.G,8 </a:t>
            </a:r>
            <a:r>
              <a:rPr sz="1200" spc="-5" dirty="0">
                <a:latin typeface="Times New Roman"/>
                <a:cs typeface="Times New Roman"/>
              </a:rPr>
              <a:t>“Địa </a:t>
            </a:r>
            <a:r>
              <a:rPr sz="1200" dirty="0">
                <a:latin typeface="Times New Roman"/>
                <a:cs typeface="Times New Roman"/>
              </a:rPr>
              <a:t>điểm nhà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trọ”.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7952" y="4673980"/>
            <a:ext cx="5602605" cy="1154803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3810" algn="ctr">
              <a:lnSpc>
                <a:spcPct val="100000"/>
              </a:lnSpc>
              <a:spcBef>
                <a:spcPts val="665"/>
              </a:spcBef>
              <a:tabLst>
                <a:tab pos="2557145" algn="l"/>
              </a:tabLst>
            </a:pPr>
            <a:r>
              <a:rPr sz="1200" spc="-5" dirty="0">
                <a:latin typeface="Times New Roman"/>
                <a:cs typeface="Times New Roman"/>
              </a:rPr>
              <a:t>S.G,7	S.G,8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370205">
              <a:lnSpc>
                <a:spcPts val="1380"/>
              </a:lnSpc>
              <a:spcBef>
                <a:spcPts val="660"/>
              </a:spcBef>
            </a:pPr>
            <a:r>
              <a:rPr sz="1200" b="1" dirty="0">
                <a:latin typeface="Times New Roman"/>
                <a:cs typeface="Times New Roman"/>
              </a:rPr>
              <a:t>- Biển </a:t>
            </a:r>
            <a:r>
              <a:rPr sz="1200" b="1" spc="-5" dirty="0">
                <a:latin typeface="Times New Roman"/>
                <a:cs typeface="Times New Roman"/>
              </a:rPr>
              <a:t>(G,9b </a:t>
            </a:r>
            <a:r>
              <a:rPr sz="1200" b="1" dirty="0">
                <a:latin typeface="Times New Roman"/>
                <a:cs typeface="Times New Roman"/>
              </a:rPr>
              <a:t>theo GMS) “Chỉ dẫn </a:t>
            </a:r>
            <a:r>
              <a:rPr sz="1200" b="1" spc="-5" dirty="0">
                <a:latin typeface="Times New Roman"/>
                <a:cs typeface="Times New Roman"/>
              </a:rPr>
              <a:t>tới điểm </a:t>
            </a:r>
            <a:r>
              <a:rPr sz="1200" b="1" dirty="0">
                <a:latin typeface="Times New Roman"/>
                <a:cs typeface="Times New Roman"/>
              </a:rPr>
              <a:t>đỗ xe dành </a:t>
            </a:r>
            <a:r>
              <a:rPr sz="1200" b="1" spc="-5" dirty="0">
                <a:latin typeface="Times New Roman"/>
                <a:cs typeface="Times New Roman"/>
              </a:rPr>
              <a:t>cho lái </a:t>
            </a:r>
            <a:r>
              <a:rPr sz="1200" b="1" dirty="0">
                <a:latin typeface="Times New Roman"/>
                <a:cs typeface="Times New Roman"/>
              </a:rPr>
              <a:t>xe </a:t>
            </a:r>
            <a:r>
              <a:rPr sz="1200" b="1" spc="-5" dirty="0">
                <a:latin typeface="Times New Roman"/>
                <a:cs typeface="Times New Roman"/>
              </a:rPr>
              <a:t>muốn sử </a:t>
            </a:r>
            <a:r>
              <a:rPr sz="1200" b="1" spc="-5" dirty="0" err="1">
                <a:latin typeface="Times New Roman"/>
                <a:cs typeface="Times New Roman"/>
              </a:rPr>
              <a:t>dụng</a:t>
            </a:r>
            <a:r>
              <a:rPr sz="1200" b="1" spc="-5" dirty="0">
                <a:latin typeface="Times New Roman"/>
                <a:cs typeface="Times New Roman"/>
              </a:rPr>
              <a:t>  </a:t>
            </a:r>
            <a:r>
              <a:rPr sz="1200" b="1" spc="-45" dirty="0" err="1" smtClean="0">
                <a:latin typeface="Times New Roman"/>
                <a:cs typeface="Times New Roman"/>
              </a:rPr>
              <a:t>ph</a:t>
            </a:r>
            <a:r>
              <a:rPr lang="vi-VN" sz="1200" b="1" spc="-45" dirty="0" smtClean="0">
                <a:latin typeface="Times New Roman"/>
                <a:cs typeface="Times New Roman"/>
              </a:rPr>
              <a:t>ư</a:t>
            </a:r>
            <a:r>
              <a:rPr sz="1200" b="1" spc="-45" dirty="0" err="1" smtClean="0">
                <a:latin typeface="Times New Roman"/>
                <a:cs typeface="Times New Roman"/>
              </a:rPr>
              <a:t>ơng</a:t>
            </a:r>
            <a:r>
              <a:rPr sz="1200" b="1" spc="-45" dirty="0" smtClean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tiện công</a:t>
            </a:r>
            <a:r>
              <a:rPr sz="1200" b="1" spc="4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cộng”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370205">
              <a:lnSpc>
                <a:spcPts val="1380"/>
              </a:lnSpc>
              <a:spcBef>
                <a:spcPts val="580"/>
              </a:spcBef>
            </a:pPr>
            <a:r>
              <a:rPr sz="1200" spc="-5" dirty="0">
                <a:latin typeface="Times New Roman"/>
                <a:cs typeface="Times New Roman"/>
              </a:rPr>
              <a:t>Biển chỉ dẫn </a:t>
            </a:r>
            <a:r>
              <a:rPr sz="1200" dirty="0">
                <a:latin typeface="Times New Roman"/>
                <a:cs typeface="Times New Roman"/>
              </a:rPr>
              <a:t>tới địa điểm đỗ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dành 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muốn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 err="1">
                <a:latin typeface="Times New Roman"/>
                <a:cs typeface="Times New Roman"/>
              </a:rPr>
              <a:t>dụng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ph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ơng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spc="-60" dirty="0">
                <a:latin typeface="Times New Roman"/>
                <a:cs typeface="Times New Roman"/>
              </a:rPr>
              <a:t>tiện  </a:t>
            </a:r>
            <a:r>
              <a:rPr sz="1200" spc="-5" dirty="0">
                <a:latin typeface="Times New Roman"/>
                <a:cs typeface="Times New Roman"/>
              </a:rPr>
              <a:t>công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cộng.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7952" y="6635495"/>
            <a:ext cx="5608320" cy="1154803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65"/>
              </a:spcBef>
            </a:pPr>
            <a:r>
              <a:rPr sz="1200" spc="-5" dirty="0">
                <a:latin typeface="Times New Roman"/>
                <a:cs typeface="Times New Roman"/>
              </a:rPr>
              <a:t>S.G,9b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370205" algn="just">
              <a:lnSpc>
                <a:spcPts val="1380"/>
              </a:lnSpc>
              <a:spcBef>
                <a:spcPts val="665"/>
              </a:spcBef>
            </a:pPr>
            <a:r>
              <a:rPr sz="1200" b="1" i="1" dirty="0">
                <a:latin typeface="Times New Roman"/>
                <a:cs typeface="Times New Roman"/>
              </a:rPr>
              <a:t>- Biển (S.G,11a; </a:t>
            </a:r>
            <a:r>
              <a:rPr sz="1200" b="1" i="1" spc="-5" dirty="0">
                <a:latin typeface="Times New Roman"/>
                <a:cs typeface="Times New Roman"/>
              </a:rPr>
              <a:t>G,11c theo </a:t>
            </a:r>
            <a:r>
              <a:rPr sz="1200" b="1" i="1" dirty="0">
                <a:latin typeface="Times New Roman"/>
                <a:cs typeface="Times New Roman"/>
              </a:rPr>
              <a:t>hiệp </a:t>
            </a:r>
            <a:r>
              <a:rPr sz="1200" b="1" i="1" spc="-5" dirty="0">
                <a:latin typeface="Times New Roman"/>
                <a:cs typeface="Times New Roman"/>
              </a:rPr>
              <a:t>định GMS) chỉ </a:t>
            </a:r>
            <a:r>
              <a:rPr sz="1200" b="1" i="1" dirty="0">
                <a:latin typeface="Times New Roman"/>
                <a:cs typeface="Times New Roman"/>
              </a:rPr>
              <a:t>dẫn </a:t>
            </a:r>
            <a:r>
              <a:rPr sz="1200" b="1" i="1" spc="-5" dirty="0">
                <a:latin typeface="Times New Roman"/>
                <a:cs typeface="Times New Roman"/>
              </a:rPr>
              <a:t>số lượng </a:t>
            </a:r>
            <a:r>
              <a:rPr sz="1200" b="1" i="1" dirty="0">
                <a:latin typeface="Times New Roman"/>
                <a:cs typeface="Times New Roman"/>
              </a:rPr>
              <a:t>làn </a:t>
            </a:r>
            <a:r>
              <a:rPr sz="1200" b="1" i="1" spc="-5" dirty="0">
                <a:latin typeface="Times New Roman"/>
                <a:cs typeface="Times New Roman"/>
              </a:rPr>
              <a:t>và hướng </a:t>
            </a:r>
            <a:r>
              <a:rPr sz="1200" b="1" i="1" dirty="0">
                <a:latin typeface="Times New Roman"/>
                <a:cs typeface="Times New Roman"/>
              </a:rPr>
              <a:t>đi </a:t>
            </a:r>
            <a:r>
              <a:rPr sz="1200" b="1" i="1" spc="-5" dirty="0">
                <a:latin typeface="Times New Roman"/>
                <a:cs typeface="Times New Roman"/>
              </a:rPr>
              <a:t>cho  </a:t>
            </a:r>
            <a:r>
              <a:rPr sz="1200" b="1" i="1" dirty="0">
                <a:latin typeface="Times New Roman"/>
                <a:cs typeface="Times New Roman"/>
              </a:rPr>
              <a:t>từng</a:t>
            </a:r>
            <a:r>
              <a:rPr sz="1200" b="1" i="1" spc="-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làn.</a:t>
            </a:r>
            <a:endParaRPr sz="1200" dirty="0">
              <a:latin typeface="Times New Roman"/>
              <a:cs typeface="Times New Roman"/>
            </a:endParaRPr>
          </a:p>
          <a:p>
            <a:pPr marL="12700" marR="11430" indent="456565" algn="just">
              <a:lnSpc>
                <a:spcPts val="138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báo cho </a:t>
            </a:r>
            <a:r>
              <a:rPr sz="1200" dirty="0">
                <a:latin typeface="Times New Roman"/>
                <a:cs typeface="Times New Roman"/>
              </a:rPr>
              <a:t>lái xe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làn </a:t>
            </a:r>
            <a:r>
              <a:rPr sz="1200" dirty="0" err="1">
                <a:latin typeface="Times New Roman"/>
                <a:cs typeface="Times New Roman"/>
              </a:rPr>
              <a:t>và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từng làn xe, các biển này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spc="-95" dirty="0">
                <a:latin typeface="Times New Roman"/>
                <a:cs typeface="Times New Roman"/>
              </a:rPr>
              <a:t>số  </a:t>
            </a:r>
            <a:r>
              <a:rPr sz="1200" dirty="0">
                <a:latin typeface="Times New Roman"/>
                <a:cs typeface="Times New Roman"/>
              </a:rPr>
              <a:t>mũi tên </a:t>
            </a:r>
            <a:r>
              <a:rPr sz="1200" spc="-5" dirty="0">
                <a:latin typeface="Times New Roman"/>
                <a:cs typeface="Times New Roman"/>
              </a:rPr>
              <a:t>bằng </a:t>
            </a:r>
            <a:r>
              <a:rPr sz="1200" spc="-5" dirty="0" err="1">
                <a:latin typeface="Times New Roman"/>
                <a:cs typeface="Times New Roman"/>
              </a:rPr>
              <a:t>số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làn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10" dirty="0">
                <a:latin typeface="Times New Roman"/>
                <a:cs typeface="Times New Roman"/>
              </a:rPr>
              <a:t>đi </a:t>
            </a:r>
            <a:r>
              <a:rPr sz="1200" spc="-5" dirty="0" err="1">
                <a:latin typeface="Times New Roman"/>
                <a:cs typeface="Times New Roman"/>
              </a:rPr>
              <a:t>cùng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 chỉ </a:t>
            </a:r>
            <a:r>
              <a:rPr sz="1200" spc="-5" dirty="0">
                <a:latin typeface="Times New Roman"/>
                <a:cs typeface="Times New Roman"/>
              </a:rPr>
              <a:t>dẫn </a:t>
            </a:r>
            <a:r>
              <a:rPr sz="1200" spc="-5" dirty="0" err="1">
                <a:latin typeface="Times New Roman"/>
                <a:cs typeface="Times New Roman"/>
              </a:rPr>
              <a:t>số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làn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10" dirty="0" err="1">
                <a:latin typeface="Times New Roman"/>
                <a:cs typeface="Times New Roman"/>
              </a:rPr>
              <a:t>của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đi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sắp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tới</a:t>
            </a:r>
            <a:r>
              <a:rPr sz="12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618233" y="9428479"/>
            <a:ext cx="4929505" cy="5283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R="53975" algn="ctr">
              <a:lnSpc>
                <a:spcPct val="100000"/>
              </a:lnSpc>
              <a:spcBef>
                <a:spcPts val="640"/>
              </a:spcBef>
              <a:tabLst>
                <a:tab pos="2019300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S.G,11a	S.G,11c</a:t>
            </a: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40"/>
              </a:spcBef>
            </a:pPr>
            <a:r>
              <a:rPr sz="1200" b="1" i="1" dirty="0">
                <a:latin typeface="Times New Roman"/>
                <a:cs typeface="Times New Roman"/>
              </a:rPr>
              <a:t>- Biển </a:t>
            </a:r>
            <a:r>
              <a:rPr sz="1200" b="1" i="1" spc="-5" dirty="0">
                <a:latin typeface="Times New Roman"/>
                <a:cs typeface="Times New Roman"/>
              </a:rPr>
              <a:t>G,12(a,b) </a:t>
            </a:r>
            <a:r>
              <a:rPr sz="1200" b="1" i="1" dirty="0">
                <a:latin typeface="Times New Roman"/>
                <a:cs typeface="Times New Roman"/>
              </a:rPr>
              <a:t>( theo hiệp định </a:t>
            </a:r>
            <a:r>
              <a:rPr sz="1200" b="1" i="1" spc="-5" dirty="0">
                <a:latin typeface="Times New Roman"/>
                <a:cs typeface="Times New Roman"/>
              </a:rPr>
              <a:t>GMS) “chỉ </a:t>
            </a:r>
            <a:r>
              <a:rPr sz="1200" b="1" i="1" dirty="0">
                <a:latin typeface="Times New Roman"/>
                <a:cs typeface="Times New Roman"/>
              </a:rPr>
              <a:t>dẫn làn đường </a:t>
            </a:r>
            <a:r>
              <a:rPr sz="1200" b="1" i="1" spc="-5" dirty="0">
                <a:latin typeface="Times New Roman"/>
                <a:cs typeface="Times New Roman"/>
              </a:rPr>
              <a:t>không lưu</a:t>
            </a:r>
            <a:r>
              <a:rPr sz="1200" b="1" i="1" spc="-114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thông”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212464" y="900683"/>
            <a:ext cx="1695450" cy="19428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459864" y="3858894"/>
            <a:ext cx="2495550" cy="838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126865" y="3849623"/>
            <a:ext cx="2524125" cy="84747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840989" y="5878067"/>
            <a:ext cx="2438400" cy="7810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431414" y="7977275"/>
            <a:ext cx="1514475" cy="15049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164965" y="7977275"/>
            <a:ext cx="1514475" cy="15049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114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05101" y="872997"/>
            <a:ext cx="342772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Biển chỉ </a:t>
            </a:r>
            <a:r>
              <a:rPr sz="1200" dirty="0">
                <a:latin typeface="Times New Roman"/>
                <a:cs typeface="Times New Roman"/>
              </a:rPr>
              <a:t>dẫn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biết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10" dirty="0" smtClean="0">
                <a:latin typeface="Times New Roman"/>
                <a:cs typeface="Times New Roman"/>
              </a:rPr>
              <a:t>l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u</a:t>
            </a:r>
            <a:r>
              <a:rPr sz="1200" spc="55" dirty="0" smtClean="0">
                <a:latin typeface="Times New Roman"/>
                <a:cs typeface="Times New Roman"/>
              </a:rPr>
              <a:t> </a:t>
            </a:r>
            <a:r>
              <a:rPr sz="1200" spc="-70" dirty="0">
                <a:latin typeface="Times New Roman"/>
                <a:cs typeface="Times New Roman"/>
              </a:rPr>
              <a:t>thông.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7952" y="2600832"/>
            <a:ext cx="5601970" cy="112839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02690" algn="just">
              <a:lnSpc>
                <a:spcPct val="100000"/>
              </a:lnSpc>
              <a:spcBef>
                <a:spcPts val="640"/>
              </a:spcBef>
              <a:tabLst>
                <a:tab pos="3679825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S.G,12a	S.G,12b</a:t>
            </a:r>
            <a:endParaRPr sz="1200" dirty="0">
              <a:latin typeface="Times New Roman"/>
              <a:cs typeface="Times New Roman"/>
            </a:endParaRPr>
          </a:p>
          <a:p>
            <a:pPr marL="382905" algn="just">
              <a:lnSpc>
                <a:spcPct val="100000"/>
              </a:lnSpc>
              <a:spcBef>
                <a:spcPts val="545"/>
              </a:spcBef>
            </a:pPr>
            <a:r>
              <a:rPr sz="1200" b="1" i="1" dirty="0">
                <a:latin typeface="Times New Roman"/>
                <a:cs typeface="Times New Roman"/>
              </a:rPr>
              <a:t>- Biển H,6 “Ngoại lệ” </a:t>
            </a:r>
            <a:r>
              <a:rPr sz="1200" b="1" i="1" spc="-5" dirty="0">
                <a:latin typeface="Times New Roman"/>
                <a:cs typeface="Times New Roman"/>
              </a:rPr>
              <a:t>(biển </a:t>
            </a:r>
            <a:r>
              <a:rPr sz="1200" b="1" i="1" dirty="0">
                <a:latin typeface="Times New Roman"/>
                <a:cs typeface="Times New Roman"/>
              </a:rPr>
              <a:t>báo phụ </a:t>
            </a:r>
            <a:r>
              <a:rPr sz="1200" b="1" i="1" spc="-5" dirty="0">
                <a:latin typeface="Times New Roman"/>
                <a:cs typeface="Times New Roman"/>
              </a:rPr>
              <a:t>theo </a:t>
            </a:r>
            <a:r>
              <a:rPr sz="1200" b="1" i="1" dirty="0">
                <a:latin typeface="Times New Roman"/>
                <a:cs typeface="Times New Roman"/>
              </a:rPr>
              <a:t>hiệp </a:t>
            </a:r>
            <a:r>
              <a:rPr sz="1200" b="1" i="1" spc="-5" dirty="0">
                <a:latin typeface="Times New Roman"/>
                <a:cs typeface="Times New Roman"/>
              </a:rPr>
              <a:t>định</a:t>
            </a:r>
            <a:r>
              <a:rPr sz="1200" b="1" i="1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GMS)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370205" algn="just">
              <a:lnSpc>
                <a:spcPts val="138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Biển chỉ </a:t>
            </a:r>
            <a:r>
              <a:rPr sz="1200" dirty="0" err="1">
                <a:latin typeface="Times New Roman"/>
                <a:cs typeface="Times New Roman"/>
              </a:rPr>
              <a:t>các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mà biển </a:t>
            </a:r>
            <a:r>
              <a:rPr sz="1200" spc="-5" dirty="0">
                <a:latin typeface="Times New Roman"/>
                <a:cs typeface="Times New Roman"/>
              </a:rPr>
              <a:t>cấm hoặc hạn </a:t>
            </a:r>
            <a:r>
              <a:rPr sz="1200" spc="-5" dirty="0" err="1">
                <a:latin typeface="Times New Roman"/>
                <a:cs typeface="Times New Roman"/>
              </a:rPr>
              <a:t>chế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coi </a:t>
            </a:r>
            <a:r>
              <a:rPr sz="1200" dirty="0">
                <a:latin typeface="Times New Roman"/>
                <a:cs typeface="Times New Roman"/>
              </a:rPr>
              <a:t>là không </a:t>
            </a:r>
            <a:r>
              <a:rPr sz="1200" dirty="0" err="1">
                <a:latin typeface="Times New Roman"/>
                <a:cs typeface="Times New Roman"/>
              </a:rPr>
              <a:t>áp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dụng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đặc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biệt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một nhóm </a:t>
            </a:r>
            <a:r>
              <a:rPr sz="1200" dirty="0" err="1">
                <a:latin typeface="Times New Roman"/>
                <a:cs typeface="Times New Roman"/>
              </a:rPr>
              <a:t>đối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t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nào </a:t>
            </a:r>
            <a:r>
              <a:rPr sz="1200" dirty="0">
                <a:latin typeface="Times New Roman"/>
                <a:cs typeface="Times New Roman"/>
              </a:rPr>
              <a:t>đó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thể hiện nhóm </a:t>
            </a:r>
            <a:r>
              <a:rPr sz="1200" dirty="0" err="1">
                <a:latin typeface="Times New Roman"/>
                <a:cs typeface="Times New Roman"/>
              </a:rPr>
              <a:t>đối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t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đó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cùng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với cụm từ </a:t>
            </a:r>
            <a:r>
              <a:rPr sz="1200" spc="-5" dirty="0">
                <a:latin typeface="Times New Roman"/>
                <a:cs typeface="Times New Roman"/>
              </a:rPr>
              <a:t>“Except </a:t>
            </a:r>
            <a:r>
              <a:rPr sz="1200" dirty="0">
                <a:latin typeface="Times New Roman"/>
                <a:cs typeface="Times New Roman"/>
              </a:rPr>
              <a:t>- </a:t>
            </a:r>
            <a:r>
              <a:rPr sz="1200" spc="-5" dirty="0">
                <a:latin typeface="Times New Roman"/>
                <a:cs typeface="Times New Roman"/>
              </a:rPr>
              <a:t>Ngoại lệ”.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65245" y="4782692"/>
            <a:ext cx="3733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S.H,6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069464" y="1114043"/>
            <a:ext cx="1504950" cy="15046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622165" y="1114043"/>
            <a:ext cx="1504950" cy="15046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212464" y="3799712"/>
            <a:ext cx="1685925" cy="9334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115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116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247952" y="776985"/>
            <a:ext cx="6064250" cy="918065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R="450215" algn="ctr">
              <a:lnSpc>
                <a:spcPct val="100000"/>
              </a:lnSpc>
              <a:spcBef>
                <a:spcPts val="865"/>
              </a:spcBef>
            </a:pPr>
            <a:r>
              <a:rPr sz="1200" spc="-5" dirty="0" smtClean="0">
                <a:latin typeface="Times New Roman"/>
                <a:cs typeface="Times New Roman"/>
              </a:rPr>
              <a:t>CH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ƠNG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IV</a:t>
            </a:r>
            <a:endParaRPr sz="1200" dirty="0">
              <a:latin typeface="Times New Roman"/>
              <a:cs typeface="Times New Roman"/>
            </a:endParaRPr>
          </a:p>
          <a:p>
            <a:pPr marR="451484" algn="ctr">
              <a:lnSpc>
                <a:spcPct val="100000"/>
              </a:lnSpc>
              <a:spcBef>
                <a:spcPts val="770"/>
              </a:spcBef>
            </a:pPr>
            <a:r>
              <a:rPr sz="1200" b="1" spc="-5" dirty="0">
                <a:latin typeface="Times New Roman"/>
                <a:cs typeface="Times New Roman"/>
              </a:rPr>
              <a:t>CÁC </a:t>
            </a:r>
            <a:r>
              <a:rPr sz="1200" b="1" dirty="0">
                <a:latin typeface="Times New Roman"/>
                <a:cs typeface="Times New Roman"/>
              </a:rPr>
              <a:t>BÁO </a:t>
            </a:r>
            <a:r>
              <a:rPr sz="1200" b="1" spc="-5" dirty="0">
                <a:latin typeface="Times New Roman"/>
                <a:cs typeface="Times New Roman"/>
              </a:rPr>
              <a:t>HIỆU </a:t>
            </a:r>
            <a:r>
              <a:rPr sz="1200" b="1" dirty="0" smtClean="0">
                <a:latin typeface="Times New Roman"/>
                <a:cs typeface="Times New Roman"/>
              </a:rPr>
              <a:t>Đ</a:t>
            </a:r>
            <a:r>
              <a:rPr lang="vi-VN" sz="1200" b="1" dirty="0" smtClean="0">
                <a:latin typeface="Times New Roman"/>
                <a:cs typeface="Times New Roman"/>
              </a:rPr>
              <a:t>Ư</a:t>
            </a:r>
            <a:r>
              <a:rPr sz="1200" b="1" dirty="0" smtClean="0">
                <a:latin typeface="Times New Roman"/>
                <a:cs typeface="Times New Roman"/>
              </a:rPr>
              <a:t>ỜNG </a:t>
            </a:r>
            <a:r>
              <a:rPr sz="1200" b="1" dirty="0">
                <a:latin typeface="Times New Roman"/>
                <a:cs typeface="Times New Roman"/>
              </a:rPr>
              <a:t>BỘ</a:t>
            </a:r>
            <a:r>
              <a:rPr sz="1200" b="1" spc="-5" dirty="0">
                <a:latin typeface="Times New Roman"/>
                <a:cs typeface="Times New Roman"/>
              </a:rPr>
              <a:t> KHÁC</a:t>
            </a:r>
            <a:endParaRPr sz="1200" dirty="0">
              <a:latin typeface="Times New Roman"/>
              <a:cs typeface="Times New Roman"/>
            </a:endParaRPr>
          </a:p>
          <a:p>
            <a:pPr marL="278765" lvl="1" indent="-266700" algn="just">
              <a:lnSpc>
                <a:spcPct val="100000"/>
              </a:lnSpc>
              <a:spcBef>
                <a:spcPts val="720"/>
              </a:spcBef>
              <a:buAutoNum type="arabicPeriod"/>
              <a:tabLst>
                <a:tab pos="279400" algn="l"/>
              </a:tabLst>
            </a:pPr>
            <a:r>
              <a:rPr sz="1200" spc="-5" dirty="0">
                <a:latin typeface="Times New Roman"/>
                <a:cs typeface="Times New Roman"/>
              </a:rPr>
              <a:t>VẠCH KẺ </a:t>
            </a:r>
            <a:r>
              <a:rPr sz="1200" spc="-10" dirty="0" smtClean="0">
                <a:latin typeface="Times New Roman"/>
                <a:cs typeface="Times New Roman"/>
              </a:rPr>
              <a:t>Đ</a:t>
            </a:r>
            <a:r>
              <a:rPr lang="vi-VN" sz="1200" spc="-10" dirty="0" smtClean="0">
                <a:latin typeface="Times New Roman"/>
                <a:cs typeface="Times New Roman"/>
              </a:rPr>
              <a:t>Ư</a:t>
            </a:r>
            <a:r>
              <a:rPr sz="1200" spc="-10" dirty="0" smtClean="0">
                <a:latin typeface="Times New Roman"/>
                <a:cs typeface="Times New Roman"/>
              </a:rPr>
              <a:t>ỜNG</a:t>
            </a:r>
            <a:endParaRPr sz="1200" dirty="0">
              <a:latin typeface="Times New Roman"/>
              <a:cs typeface="Times New Roman"/>
            </a:endParaRPr>
          </a:p>
          <a:p>
            <a:pPr marL="393700" lvl="2" indent="-381000" algn="just">
              <a:lnSpc>
                <a:spcPct val="100000"/>
              </a:lnSpc>
              <a:spcBef>
                <a:spcPts val="780"/>
              </a:spcBef>
              <a:buAutoNum type="arabicPeriod"/>
              <a:tabLst>
                <a:tab pos="393700" algn="l"/>
              </a:tabLst>
            </a:pPr>
            <a:r>
              <a:rPr sz="1200" b="1" dirty="0">
                <a:latin typeface="Times New Roman"/>
                <a:cs typeface="Times New Roman"/>
              </a:rPr>
              <a:t>Tác dụng </a:t>
            </a:r>
            <a:r>
              <a:rPr sz="1200" b="1" spc="-5" dirty="0">
                <a:latin typeface="Times New Roman"/>
                <a:cs typeface="Times New Roman"/>
              </a:rPr>
              <a:t>của vạch </a:t>
            </a:r>
            <a:r>
              <a:rPr sz="1200" b="1" dirty="0" err="1">
                <a:latin typeface="Times New Roman"/>
                <a:cs typeface="Times New Roman"/>
              </a:rPr>
              <a:t>kẻ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spc="-55" dirty="0" smtClean="0">
                <a:latin typeface="Times New Roman"/>
                <a:cs typeface="Times New Roman"/>
              </a:rPr>
              <a:t>đ</a:t>
            </a:r>
            <a:r>
              <a:rPr lang="vi-VN" sz="1200" b="1" spc="-55" dirty="0" smtClean="0">
                <a:latin typeface="Times New Roman"/>
                <a:cs typeface="Times New Roman"/>
              </a:rPr>
              <a:t>ư</a:t>
            </a:r>
            <a:r>
              <a:rPr sz="1200" b="1" spc="-55" dirty="0" err="1" smtClean="0">
                <a:latin typeface="Times New Roman"/>
                <a:cs typeface="Times New Roman"/>
              </a:rPr>
              <a:t>ờng</a:t>
            </a:r>
            <a:endParaRPr sz="1200" dirty="0">
              <a:latin typeface="Times New Roman"/>
              <a:cs typeface="Times New Roman"/>
            </a:endParaRPr>
          </a:p>
          <a:p>
            <a:pPr marL="12700" marR="463550" indent="456565" algn="just">
              <a:lnSpc>
                <a:spcPts val="1380"/>
              </a:lnSpc>
              <a:spcBef>
                <a:spcPts val="805"/>
              </a:spcBef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spc="5" dirty="0" err="1">
                <a:latin typeface="Times New Roman"/>
                <a:cs typeface="Times New Roman"/>
              </a:rPr>
              <a:t>kẻ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(vạch </a:t>
            </a:r>
            <a:r>
              <a:rPr sz="1200" dirty="0">
                <a:latin typeface="Times New Roman"/>
                <a:cs typeface="Times New Roman"/>
              </a:rPr>
              <a:t>tín hiệu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 err="1">
                <a:latin typeface="Times New Roman"/>
                <a:cs typeface="Times New Roman"/>
              </a:rPr>
              <a:t>mặt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) </a:t>
            </a:r>
            <a:r>
              <a:rPr sz="1200" dirty="0">
                <a:latin typeface="Times New Roman"/>
                <a:cs typeface="Times New Roman"/>
              </a:rPr>
              <a:t>là một dạng </a:t>
            </a:r>
            <a:r>
              <a:rPr sz="1200" spc="5" dirty="0" err="1">
                <a:latin typeface="Times New Roman"/>
                <a:cs typeface="Times New Roman"/>
              </a:rPr>
              <a:t>báo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hiệu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để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dẫn, điều </a:t>
            </a:r>
            <a:r>
              <a:rPr sz="1200" spc="-5" dirty="0">
                <a:latin typeface="Times New Roman"/>
                <a:cs typeface="Times New Roman"/>
              </a:rPr>
              <a:t>khiển giao </a:t>
            </a:r>
            <a:r>
              <a:rPr sz="1200" dirty="0">
                <a:latin typeface="Times New Roman"/>
                <a:cs typeface="Times New Roman"/>
              </a:rPr>
              <a:t>thông nhằm nâng cao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toàn và khả năng thông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xe.</a:t>
            </a:r>
          </a:p>
          <a:p>
            <a:pPr marL="12700" marR="466090" indent="456565" algn="just">
              <a:lnSpc>
                <a:spcPct val="110000"/>
              </a:lnSpc>
              <a:spcBef>
                <a:spcPts val="370"/>
              </a:spcBef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 err="1">
                <a:latin typeface="Times New Roman"/>
                <a:cs typeface="Times New Roman"/>
              </a:rPr>
              <a:t>kẻ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có thể dùng độc lập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thể kết hợp với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loại biển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spc="-55" dirty="0" err="1">
                <a:latin typeface="Times New Roman"/>
                <a:cs typeface="Times New Roman"/>
              </a:rPr>
              <a:t>hiệu</a:t>
            </a:r>
            <a:r>
              <a:rPr sz="1200" spc="-55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hoặc </a:t>
            </a:r>
            <a:r>
              <a:rPr sz="1200" spc="-5" dirty="0">
                <a:latin typeface="Times New Roman"/>
                <a:cs typeface="Times New Roman"/>
              </a:rPr>
              <a:t>đèn </a:t>
            </a:r>
            <a:r>
              <a:rPr sz="1200" dirty="0">
                <a:latin typeface="Times New Roman"/>
                <a:cs typeface="Times New Roman"/>
              </a:rPr>
              <a:t>tín hiệu </a:t>
            </a:r>
            <a:r>
              <a:rPr sz="1200" spc="-5" dirty="0">
                <a:latin typeface="Times New Roman"/>
                <a:cs typeface="Times New Roman"/>
              </a:rPr>
              <a:t>chỉ </a:t>
            </a:r>
            <a:r>
              <a:rPr sz="1200" spc="5" dirty="0">
                <a:latin typeface="Times New Roman"/>
                <a:cs typeface="Times New Roman"/>
              </a:rPr>
              <a:t>huy </a:t>
            </a:r>
            <a:r>
              <a:rPr sz="1200" spc="-5" dirty="0">
                <a:latin typeface="Times New Roman"/>
                <a:cs typeface="Times New Roman"/>
              </a:rPr>
              <a:t>giao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thông.</a:t>
            </a:r>
            <a:endParaRPr sz="1200" dirty="0">
              <a:latin typeface="Times New Roman"/>
              <a:cs typeface="Times New Roman"/>
            </a:endParaRPr>
          </a:p>
          <a:p>
            <a:pPr marL="12700" marR="462280" indent="456565" algn="just">
              <a:lnSpc>
                <a:spcPct val="1102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spc="5" dirty="0" err="1">
                <a:latin typeface="Times New Roman"/>
                <a:cs typeface="Times New Roman"/>
              </a:rPr>
              <a:t>kẻ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bao </a:t>
            </a:r>
            <a:r>
              <a:rPr sz="1200" spc="-5" dirty="0">
                <a:latin typeface="Times New Roman"/>
                <a:cs typeface="Times New Roman"/>
              </a:rPr>
              <a:t>gồm các </a:t>
            </a:r>
            <a:r>
              <a:rPr sz="1200" dirty="0">
                <a:latin typeface="Times New Roman"/>
                <a:cs typeface="Times New Roman"/>
              </a:rPr>
              <a:t>loại tín </a:t>
            </a:r>
            <a:r>
              <a:rPr sz="1200" dirty="0" err="1">
                <a:latin typeface="Times New Roman"/>
                <a:cs typeface="Times New Roman"/>
              </a:rPr>
              <a:t>hiệu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10" dirty="0" err="1" smtClean="0">
                <a:latin typeface="Times New Roman"/>
                <a:cs typeface="Times New Roman"/>
              </a:rPr>
              <a:t>nh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kẻ, mũi tên, </a:t>
            </a:r>
            <a:r>
              <a:rPr sz="1200" spc="-5" dirty="0" err="1">
                <a:latin typeface="Times New Roman"/>
                <a:cs typeface="Times New Roman"/>
              </a:rPr>
              <a:t>chữ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viết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hoặc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hình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vẽ ở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 err="1">
                <a:latin typeface="Times New Roman"/>
                <a:cs typeface="Times New Roman"/>
              </a:rPr>
              <a:t>mặt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chạy, </a:t>
            </a:r>
            <a:r>
              <a:rPr sz="1200" dirty="0">
                <a:latin typeface="Times New Roman"/>
                <a:cs typeface="Times New Roman"/>
              </a:rPr>
              <a:t>trên thành vỉa </a:t>
            </a:r>
            <a:r>
              <a:rPr sz="1200" spc="-5" dirty="0">
                <a:latin typeface="Times New Roman"/>
                <a:cs typeface="Times New Roman"/>
              </a:rPr>
              <a:t>hè, trên các </a:t>
            </a:r>
            <a:r>
              <a:rPr sz="1200" dirty="0">
                <a:latin typeface="Times New Roman"/>
                <a:cs typeface="Times New Roman"/>
              </a:rPr>
              <a:t>công trình giao thông và </a:t>
            </a:r>
            <a:r>
              <a:rPr sz="1200" spc="-70" dirty="0">
                <a:latin typeface="Times New Roman"/>
                <a:cs typeface="Times New Roman"/>
              </a:rPr>
              <a:t>một 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phận </a:t>
            </a:r>
            <a:r>
              <a:rPr sz="1200" dirty="0">
                <a:latin typeface="Times New Roman"/>
                <a:cs typeface="Times New Roman"/>
              </a:rPr>
              <a:t>khác </a:t>
            </a:r>
            <a:r>
              <a:rPr sz="1200" spc="-5" dirty="0" err="1">
                <a:latin typeface="Times New Roman"/>
                <a:cs typeface="Times New Roman"/>
              </a:rPr>
              <a:t>của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để quy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spc="-5" dirty="0">
                <a:latin typeface="Times New Roman"/>
                <a:cs typeface="Times New Roman"/>
              </a:rPr>
              <a:t>trật </a:t>
            </a:r>
            <a:r>
              <a:rPr sz="1200" dirty="0">
                <a:latin typeface="Times New Roman"/>
                <a:cs typeface="Times New Roman"/>
              </a:rPr>
              <a:t>tự </a:t>
            </a:r>
            <a:r>
              <a:rPr sz="1200" spc="-5" dirty="0">
                <a:latin typeface="Times New Roman"/>
                <a:cs typeface="Times New Roman"/>
              </a:rPr>
              <a:t>giao thông, chỉ </a:t>
            </a:r>
            <a:r>
              <a:rPr sz="1200" dirty="0">
                <a:latin typeface="Times New Roman"/>
                <a:cs typeface="Times New Roman"/>
              </a:rPr>
              <a:t>rõ khổ </a:t>
            </a:r>
            <a:r>
              <a:rPr sz="1200" spc="-5" dirty="0">
                <a:latin typeface="Times New Roman"/>
                <a:cs typeface="Times New Roman"/>
              </a:rPr>
              <a:t>giới </a:t>
            </a:r>
            <a:r>
              <a:rPr sz="1200" dirty="0">
                <a:latin typeface="Times New Roman"/>
                <a:cs typeface="Times New Roman"/>
              </a:rPr>
              <a:t>hạn của các </a:t>
            </a:r>
            <a:r>
              <a:rPr sz="1200" spc="-50" dirty="0">
                <a:latin typeface="Times New Roman"/>
                <a:cs typeface="Times New Roman"/>
              </a:rPr>
              <a:t>công  </a:t>
            </a:r>
            <a:r>
              <a:rPr sz="1200" dirty="0">
                <a:latin typeface="Times New Roman"/>
                <a:cs typeface="Times New Roman"/>
              </a:rPr>
              <a:t>trình </a:t>
            </a:r>
            <a:r>
              <a:rPr sz="1200" spc="-5" dirty="0">
                <a:latin typeface="Times New Roman"/>
                <a:cs typeface="Times New Roman"/>
              </a:rPr>
              <a:t>giao thông, </a:t>
            </a:r>
            <a:r>
              <a:rPr sz="1200" spc="-5" dirty="0" err="1">
                <a:latin typeface="Times New Roman"/>
                <a:cs typeface="Times New Roman"/>
              </a:rPr>
              <a:t>chỉ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của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chạy </a:t>
            </a:r>
            <a:r>
              <a:rPr sz="1200" spc="-5" dirty="0">
                <a:latin typeface="Times New Roman"/>
                <a:cs typeface="Times New Roman"/>
              </a:rPr>
              <a:t>chỉ giới mép </a:t>
            </a:r>
            <a:r>
              <a:rPr sz="1200" dirty="0" err="1">
                <a:latin typeface="Times New Roman"/>
                <a:cs typeface="Times New Roman"/>
              </a:rPr>
              <a:t>mặt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,</a:t>
            </a:r>
            <a:r>
              <a:rPr lang="en-US" sz="1200" spc="-55" dirty="0" smtClean="0">
                <a:latin typeface="Times New Roman"/>
                <a:cs typeface="Times New Roman"/>
              </a:rPr>
              <a:t> </a:t>
            </a:r>
            <a:r>
              <a:rPr lang="en-US" sz="1200" spc="-55" dirty="0" err="1" smtClean="0">
                <a:latin typeface="Times New Roman"/>
                <a:cs typeface="Times New Roman"/>
              </a:rPr>
              <a:t>chỉ</a:t>
            </a:r>
            <a:r>
              <a:rPr lang="en-US"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giới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  <a:p>
            <a:pPr marL="393700" lvl="2" indent="-381000" algn="just">
              <a:lnSpc>
                <a:spcPct val="100000"/>
              </a:lnSpc>
              <a:spcBef>
                <a:spcPts val="770"/>
              </a:spcBef>
              <a:buAutoNum type="arabicPeriod" startAt="2"/>
              <a:tabLst>
                <a:tab pos="393700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Hiệu </a:t>
            </a:r>
            <a:r>
              <a:rPr sz="1200" b="1" dirty="0">
                <a:latin typeface="Times New Roman"/>
                <a:cs typeface="Times New Roman"/>
              </a:rPr>
              <a:t>lực </a:t>
            </a:r>
            <a:r>
              <a:rPr sz="1200" b="1" spc="-5" dirty="0">
                <a:latin typeface="Times New Roman"/>
                <a:cs typeface="Times New Roman"/>
              </a:rPr>
              <a:t>của vạch </a:t>
            </a:r>
            <a:r>
              <a:rPr sz="1200" b="1" dirty="0" err="1">
                <a:latin typeface="Times New Roman"/>
                <a:cs typeface="Times New Roman"/>
              </a:rPr>
              <a:t>kẻ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5" dirty="0" smtClean="0">
                <a:latin typeface="Times New Roman"/>
                <a:cs typeface="Times New Roman"/>
              </a:rPr>
              <a:t>đ</a:t>
            </a:r>
            <a:r>
              <a:rPr lang="vi-VN" sz="1200" b="1" spc="-55" dirty="0" smtClean="0">
                <a:latin typeface="Times New Roman"/>
                <a:cs typeface="Times New Roman"/>
              </a:rPr>
              <a:t>ư</a:t>
            </a:r>
            <a:r>
              <a:rPr sz="1200" b="1" spc="-55" dirty="0" err="1" smtClean="0">
                <a:latin typeface="Times New Roman"/>
                <a:cs typeface="Times New Roman"/>
              </a:rPr>
              <a:t>ờng</a:t>
            </a:r>
            <a:endParaRPr sz="1200" dirty="0">
              <a:latin typeface="Times New Roman"/>
              <a:cs typeface="Times New Roman"/>
            </a:endParaRPr>
          </a:p>
          <a:p>
            <a:pPr marL="12700" marR="468630" indent="456565" algn="just">
              <a:lnSpc>
                <a:spcPct val="110000"/>
              </a:lnSpc>
              <a:spcBef>
                <a:spcPts val="585"/>
              </a:spcBef>
            </a:pPr>
            <a:r>
              <a:rPr sz="1200" spc="-5" dirty="0" err="1">
                <a:latin typeface="Times New Roman"/>
                <a:cs typeface="Times New Roman"/>
              </a:rPr>
              <a:t>Trong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ở một nơi vừa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vạch </a:t>
            </a:r>
            <a:r>
              <a:rPr sz="1200" dirty="0" err="1">
                <a:latin typeface="Times New Roman"/>
                <a:cs typeface="Times New Roman"/>
              </a:rPr>
              <a:t>kẻ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vừa </a:t>
            </a:r>
            <a:r>
              <a:rPr sz="1200" spc="-5" dirty="0">
                <a:latin typeface="Times New Roman"/>
                <a:cs typeface="Times New Roman"/>
              </a:rPr>
              <a:t>có cả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 err="1">
                <a:latin typeface="Times New Roman"/>
                <a:cs typeface="Times New Roman"/>
              </a:rPr>
              <a:t>báo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thì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người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tham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>
                <a:latin typeface="Times New Roman"/>
                <a:cs typeface="Times New Roman"/>
              </a:rPr>
              <a:t>thông phải </a:t>
            </a:r>
            <a:r>
              <a:rPr sz="1200" spc="-5" dirty="0">
                <a:latin typeface="Times New Roman"/>
                <a:cs typeface="Times New Roman"/>
              </a:rPr>
              <a:t>tuân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" dirty="0">
                <a:latin typeface="Times New Roman"/>
                <a:cs typeface="Times New Roman"/>
              </a:rPr>
              <a:t>sự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spc="-5" dirty="0">
                <a:latin typeface="Times New Roman"/>
                <a:cs typeface="Times New Roman"/>
              </a:rPr>
              <a:t>khiển </a:t>
            </a:r>
            <a:r>
              <a:rPr sz="1200" dirty="0">
                <a:latin typeface="Times New Roman"/>
                <a:cs typeface="Times New Roman"/>
              </a:rPr>
              <a:t>của biển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hiệu.</a:t>
            </a:r>
          </a:p>
          <a:p>
            <a:pPr marL="12700" marR="464820" indent="456565" algn="just">
              <a:lnSpc>
                <a:spcPct val="95900"/>
              </a:lnSpc>
              <a:spcBef>
                <a:spcPts val="795"/>
              </a:spcBef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spc="5" dirty="0" err="1">
                <a:latin typeface="Times New Roman"/>
                <a:cs typeface="Times New Roman"/>
              </a:rPr>
              <a:t>kẻ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khi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độc lập </a:t>
            </a:r>
            <a:r>
              <a:rPr sz="1200" dirty="0" err="1">
                <a:latin typeface="Times New Roman"/>
                <a:cs typeface="Times New Roman"/>
              </a:rPr>
              <a:t>thì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tuân theo </a:t>
            </a:r>
            <a:r>
              <a:rPr sz="1200" spc="-409" dirty="0">
                <a:latin typeface="Times New Roman"/>
                <a:cs typeface="Times New Roman"/>
              </a:rPr>
              <a:t>ý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nghĩa của </a:t>
            </a:r>
            <a:r>
              <a:rPr sz="1200" dirty="0">
                <a:latin typeface="Times New Roman"/>
                <a:cs typeface="Times New Roman"/>
              </a:rPr>
              <a:t>vạch </a:t>
            </a:r>
            <a:r>
              <a:rPr sz="1200" dirty="0" err="1">
                <a:latin typeface="Times New Roman"/>
                <a:cs typeface="Times New Roman"/>
              </a:rPr>
              <a:t>kẻ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.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 err="1">
                <a:latin typeface="Times New Roman"/>
                <a:cs typeface="Times New Roman"/>
              </a:rPr>
              <a:t>kẻ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khi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-5" dirty="0">
                <a:latin typeface="Times New Roman"/>
                <a:cs typeface="Times New Roman"/>
              </a:rPr>
              <a:t>kết </a:t>
            </a:r>
            <a:r>
              <a:rPr sz="1200" dirty="0">
                <a:latin typeface="Times New Roman"/>
                <a:cs typeface="Times New Roman"/>
              </a:rPr>
              <a:t>hợp với </a:t>
            </a:r>
            <a:r>
              <a:rPr sz="1200" spc="-5" dirty="0">
                <a:latin typeface="Times New Roman"/>
                <a:cs typeface="Times New Roman"/>
              </a:rPr>
              <a:t>đèn </a:t>
            </a:r>
            <a:r>
              <a:rPr sz="1200" spc="5" dirty="0">
                <a:latin typeface="Times New Roman"/>
                <a:cs typeface="Times New Roman"/>
              </a:rPr>
              <a:t>tín </a:t>
            </a:r>
            <a:r>
              <a:rPr sz="1200" dirty="0">
                <a:latin typeface="Times New Roman"/>
                <a:cs typeface="Times New Roman"/>
              </a:rPr>
              <a:t>hiệu, </a:t>
            </a:r>
            <a:r>
              <a:rPr sz="1200" dirty="0" err="1" smtClean="0">
                <a:latin typeface="Times New Roman"/>
                <a:cs typeface="Times New Roman"/>
              </a:rPr>
              <a:t>biển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báo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hiệu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thì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tuân theo ý </a:t>
            </a:r>
            <a:r>
              <a:rPr sz="1200" spc="-5" dirty="0">
                <a:latin typeface="Times New Roman"/>
                <a:cs typeface="Times New Roman"/>
              </a:rPr>
              <a:t>nghĩa, </a:t>
            </a:r>
            <a:r>
              <a:rPr sz="1200" dirty="0">
                <a:latin typeface="Times New Roman"/>
                <a:cs typeface="Times New Roman"/>
              </a:rPr>
              <a:t>hiệu lệnh của </a:t>
            </a:r>
            <a:r>
              <a:rPr sz="1200" spc="-5" dirty="0">
                <a:latin typeface="Times New Roman"/>
                <a:cs typeface="Times New Roman"/>
              </a:rPr>
              <a:t>cả </a:t>
            </a:r>
            <a:r>
              <a:rPr sz="1200" spc="-5" dirty="0" err="1">
                <a:latin typeface="Times New Roman"/>
                <a:cs typeface="Times New Roman"/>
              </a:rPr>
              <a:t>vạch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kẻ</a:t>
            </a:r>
            <a:r>
              <a:rPr lang="en-US" sz="1200" spc="5" dirty="0">
                <a:latin typeface="Times New Roman"/>
                <a:cs typeface="Times New Roman"/>
              </a:rPr>
              <a:t> </a:t>
            </a:r>
            <a:r>
              <a:rPr lang="en-US" sz="1200" spc="5" dirty="0" err="1" smtClean="0">
                <a:latin typeface="Times New Roman"/>
                <a:cs typeface="Times New Roman"/>
              </a:rPr>
              <a:t>đường</a:t>
            </a:r>
            <a:r>
              <a:rPr lang="en-US" sz="1200" spc="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và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đèn </a:t>
            </a:r>
            <a:r>
              <a:rPr sz="1200" dirty="0">
                <a:latin typeface="Times New Roman"/>
                <a:cs typeface="Times New Roman"/>
              </a:rPr>
              <a:t>tín hiệu, biển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hiệu theo thứ tự: </a:t>
            </a:r>
            <a:r>
              <a:rPr sz="1200" spc="-5" dirty="0">
                <a:latin typeface="Times New Roman"/>
                <a:cs typeface="Times New Roman"/>
              </a:rPr>
              <a:t>Hiệu </a:t>
            </a:r>
            <a:r>
              <a:rPr sz="1200" dirty="0">
                <a:latin typeface="Times New Roman"/>
                <a:cs typeface="Times New Roman"/>
              </a:rPr>
              <a:t>lệnh </a:t>
            </a:r>
            <a:r>
              <a:rPr sz="1200" spc="-5" dirty="0">
                <a:latin typeface="Times New Roman"/>
                <a:cs typeface="Times New Roman"/>
              </a:rPr>
              <a:t>của đèn </a:t>
            </a:r>
            <a:r>
              <a:rPr sz="1200" dirty="0">
                <a:latin typeface="Times New Roman"/>
                <a:cs typeface="Times New Roman"/>
              </a:rPr>
              <a:t>tín hiệu, Hiệu lệnh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biển 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hiệu;</a:t>
            </a:r>
          </a:p>
          <a:p>
            <a:pPr marL="393065" lvl="2" indent="-381000" algn="just">
              <a:lnSpc>
                <a:spcPct val="100000"/>
              </a:lnSpc>
              <a:spcBef>
                <a:spcPts val="575"/>
              </a:spcBef>
              <a:buAutoNum type="arabicPeriod" startAt="3"/>
              <a:tabLst>
                <a:tab pos="393700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Phân </a:t>
            </a:r>
            <a:r>
              <a:rPr sz="1200" b="1" dirty="0">
                <a:latin typeface="Times New Roman"/>
                <a:cs typeface="Times New Roman"/>
              </a:rPr>
              <a:t>loại </a:t>
            </a:r>
            <a:r>
              <a:rPr sz="1200" b="1" spc="-5" dirty="0">
                <a:latin typeface="Times New Roman"/>
                <a:cs typeface="Times New Roman"/>
              </a:rPr>
              <a:t>vạch </a:t>
            </a:r>
            <a:r>
              <a:rPr sz="1200" b="1" dirty="0" err="1">
                <a:latin typeface="Times New Roman"/>
                <a:cs typeface="Times New Roman"/>
              </a:rPr>
              <a:t>kẻ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5" dirty="0" smtClean="0">
                <a:latin typeface="Times New Roman"/>
                <a:cs typeface="Times New Roman"/>
              </a:rPr>
              <a:t>đ</a:t>
            </a:r>
            <a:r>
              <a:rPr lang="vi-VN" sz="1200" b="1" spc="-55" dirty="0" smtClean="0">
                <a:latin typeface="Times New Roman"/>
                <a:cs typeface="Times New Roman"/>
              </a:rPr>
              <a:t>ư</a:t>
            </a:r>
            <a:r>
              <a:rPr sz="1200" b="1" spc="-55" dirty="0" err="1" smtClean="0">
                <a:latin typeface="Times New Roman"/>
                <a:cs typeface="Times New Roman"/>
              </a:rPr>
              <a:t>ờng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20"/>
              </a:spcBef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 err="1">
                <a:latin typeface="Times New Roman"/>
                <a:cs typeface="Times New Roman"/>
              </a:rPr>
              <a:t>kẻ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chia làm hai loại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:</a:t>
            </a:r>
          </a:p>
          <a:p>
            <a:pPr marL="12700" marR="467359" lvl="3" indent="456565">
              <a:lnSpc>
                <a:spcPct val="110000"/>
              </a:lnSpc>
              <a:spcBef>
                <a:spcPts val="610"/>
              </a:spcBef>
              <a:buAutoNum type="alphaLcParenR"/>
              <a:tabLst>
                <a:tab pos="637540" algn="l"/>
              </a:tabLst>
            </a:pPr>
            <a:r>
              <a:rPr sz="1200" spc="-5" dirty="0">
                <a:latin typeface="Times New Roman"/>
                <a:cs typeface="Times New Roman"/>
              </a:rPr>
              <a:t>Vạch nằm </a:t>
            </a:r>
            <a:r>
              <a:rPr sz="1200" dirty="0">
                <a:latin typeface="Times New Roman"/>
                <a:cs typeface="Times New Roman"/>
              </a:rPr>
              <a:t>ngang </a:t>
            </a:r>
            <a:r>
              <a:rPr sz="1200" spc="-5" dirty="0">
                <a:latin typeface="Times New Roman"/>
                <a:cs typeface="Times New Roman"/>
              </a:rPr>
              <a:t>(bao gồm </a:t>
            </a:r>
            <a:r>
              <a:rPr sz="1200" dirty="0">
                <a:latin typeface="Times New Roman"/>
                <a:cs typeface="Times New Roman"/>
              </a:rPr>
              <a:t>vạch </a:t>
            </a:r>
            <a:r>
              <a:rPr sz="1200" dirty="0" err="1">
                <a:latin typeface="Times New Roman"/>
                <a:cs typeface="Times New Roman"/>
              </a:rPr>
              <a:t>dọc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dirty="0" err="1">
                <a:latin typeface="Times New Roman"/>
                <a:cs typeface="Times New Roman"/>
              </a:rPr>
              <a:t>ngang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dirty="0" err="1">
                <a:latin typeface="Times New Roman"/>
                <a:cs typeface="Times New Roman"/>
              </a:rPr>
              <a:t>những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loại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khác</a:t>
            </a:r>
            <a:r>
              <a:rPr lang="en-US" sz="1200" dirty="0" smtClean="0">
                <a:latin typeface="Times New Roman"/>
                <a:cs typeface="Times New Roman"/>
              </a:rPr>
              <a:t> )</a:t>
            </a:r>
            <a:r>
              <a:rPr sz="1200" spc="-90" dirty="0" smtClean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dùng để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dirty="0" err="1">
                <a:latin typeface="Times New Roman"/>
                <a:cs typeface="Times New Roman"/>
              </a:rPr>
              <a:t>phần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chạy). Vạch có </a:t>
            </a:r>
            <a:r>
              <a:rPr sz="1200" dirty="0">
                <a:latin typeface="Times New Roman"/>
                <a:cs typeface="Times New Roman"/>
              </a:rPr>
              <a:t>màu </a:t>
            </a:r>
            <a:r>
              <a:rPr sz="1200" spc="-5" dirty="0">
                <a:latin typeface="Times New Roman"/>
                <a:cs typeface="Times New Roman"/>
              </a:rPr>
              <a:t>trắng, </a:t>
            </a:r>
            <a:r>
              <a:rPr sz="1200" dirty="0">
                <a:latin typeface="Times New Roman"/>
                <a:cs typeface="Times New Roman"/>
              </a:rPr>
              <a:t>trừ một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có màu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vàng.</a:t>
            </a:r>
            <a:endParaRPr sz="1200" dirty="0">
              <a:latin typeface="Times New Roman"/>
              <a:cs typeface="Times New Roman"/>
            </a:endParaRPr>
          </a:p>
          <a:p>
            <a:pPr marL="12700" marR="464820" indent="456565">
              <a:lnSpc>
                <a:spcPct val="110000"/>
              </a:lnSpc>
              <a:spcBef>
                <a:spcPts val="605"/>
              </a:spcBef>
              <a:buChar char="-"/>
              <a:tabLst>
                <a:tab pos="566420" algn="l"/>
              </a:tabLst>
            </a:pPr>
            <a:r>
              <a:rPr sz="1200" spc="-5" dirty="0">
                <a:latin typeface="Times New Roman"/>
                <a:cs typeface="Times New Roman"/>
              </a:rPr>
              <a:t>Vạch phân </a:t>
            </a:r>
            <a:r>
              <a:rPr sz="1200" dirty="0">
                <a:latin typeface="Times New Roman"/>
                <a:cs typeface="Times New Roman"/>
              </a:rPr>
              <a:t>chia </a:t>
            </a:r>
            <a:r>
              <a:rPr sz="1200" spc="-5" dirty="0">
                <a:latin typeface="Times New Roman"/>
                <a:cs typeface="Times New Roman"/>
              </a:rPr>
              <a:t>hai chiều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chạy: Vạch có </a:t>
            </a:r>
            <a:r>
              <a:rPr sz="1200" dirty="0">
                <a:latin typeface="Times New Roman"/>
                <a:cs typeface="Times New Roman"/>
              </a:rPr>
              <a:t>màu </a:t>
            </a:r>
            <a:r>
              <a:rPr sz="1200" spc="-5" dirty="0">
                <a:latin typeface="Times New Roman"/>
                <a:cs typeface="Times New Roman"/>
              </a:rPr>
              <a:t>vàng, nét liền hoặc </a:t>
            </a:r>
            <a:r>
              <a:rPr sz="1200" dirty="0">
                <a:latin typeface="Times New Roman"/>
                <a:cs typeface="Times New Roman"/>
              </a:rPr>
              <a:t>nét đứt </a:t>
            </a:r>
            <a:r>
              <a:rPr sz="1200" spc="-5" dirty="0">
                <a:latin typeface="Times New Roman"/>
                <a:cs typeface="Times New Roman"/>
              </a:rPr>
              <a:t>hoặc  có </a:t>
            </a:r>
            <a:r>
              <a:rPr sz="1200" dirty="0">
                <a:latin typeface="Times New Roman"/>
                <a:cs typeface="Times New Roman"/>
              </a:rPr>
              <a:t>thể </a:t>
            </a:r>
            <a:r>
              <a:rPr sz="1200" spc="-5" dirty="0">
                <a:latin typeface="Times New Roman"/>
                <a:cs typeface="Times New Roman"/>
              </a:rPr>
              <a:t>kết </a:t>
            </a:r>
            <a:r>
              <a:rPr sz="1200" dirty="0">
                <a:latin typeface="Times New Roman"/>
                <a:cs typeface="Times New Roman"/>
              </a:rPr>
              <a:t>hợp </a:t>
            </a:r>
            <a:r>
              <a:rPr sz="1200" spc="-5" dirty="0">
                <a:latin typeface="Times New Roman"/>
                <a:cs typeface="Times New Roman"/>
              </a:rPr>
              <a:t>cả </a:t>
            </a:r>
            <a:r>
              <a:rPr sz="1200" dirty="0">
                <a:latin typeface="Times New Roman"/>
                <a:cs typeface="Times New Roman"/>
              </a:rPr>
              <a:t>hai </a:t>
            </a:r>
            <a:r>
              <a:rPr sz="1200" spc="-5" dirty="0">
                <a:latin typeface="Times New Roman"/>
                <a:cs typeface="Times New Roman"/>
              </a:rPr>
              <a:t>loại nét </a:t>
            </a:r>
            <a:r>
              <a:rPr sz="1200" dirty="0">
                <a:latin typeface="Times New Roman"/>
                <a:cs typeface="Times New Roman"/>
              </a:rPr>
              <a:t>liền và </a:t>
            </a:r>
            <a:r>
              <a:rPr sz="1200" spc="-5" dirty="0">
                <a:latin typeface="Times New Roman"/>
                <a:cs typeface="Times New Roman"/>
              </a:rPr>
              <a:t>nét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đứt.</a:t>
            </a:r>
          </a:p>
          <a:p>
            <a:pPr marL="563880" indent="-95250">
              <a:lnSpc>
                <a:spcPct val="100000"/>
              </a:lnSpc>
              <a:spcBef>
                <a:spcPts val="755"/>
              </a:spcBef>
              <a:buChar char="-"/>
              <a:tabLst>
                <a:tab pos="564515" algn="l"/>
              </a:tabLst>
            </a:pPr>
            <a:r>
              <a:rPr sz="1200" spc="-5" dirty="0">
                <a:latin typeface="Times New Roman"/>
                <a:cs typeface="Times New Roman"/>
              </a:rPr>
              <a:t>Vạch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phân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chia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các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làn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chạy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cùng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chiều: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Vạch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màu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trắng,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nét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liền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hoặc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nét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1200" dirty="0">
                <a:latin typeface="Times New Roman"/>
                <a:cs typeface="Times New Roman"/>
              </a:rPr>
              <a:t>đứt.</a:t>
            </a:r>
          </a:p>
          <a:p>
            <a:pPr marL="12700" marR="466090" indent="456565" algn="just">
              <a:lnSpc>
                <a:spcPct val="110000"/>
              </a:lnSpc>
              <a:spcBef>
                <a:spcPts val="600"/>
              </a:spcBef>
            </a:pPr>
            <a:r>
              <a:rPr sz="1200" dirty="0">
                <a:latin typeface="Times New Roman"/>
                <a:cs typeface="Times New Roman"/>
              </a:rPr>
              <a:t>b)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đứng kẻ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thành vỉa hè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công trình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và một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phận  khác </a:t>
            </a:r>
            <a:r>
              <a:rPr sz="1200" dirty="0" err="1">
                <a:latin typeface="Times New Roman"/>
                <a:cs typeface="Times New Roman"/>
              </a:rPr>
              <a:t>của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. </a:t>
            </a:r>
            <a:r>
              <a:rPr sz="1200" spc="-5" dirty="0">
                <a:latin typeface="Times New Roman"/>
                <a:cs typeface="Times New Roman"/>
              </a:rPr>
              <a:t>Loại </a:t>
            </a:r>
            <a:r>
              <a:rPr sz="1200" dirty="0">
                <a:latin typeface="Times New Roman"/>
                <a:cs typeface="Times New Roman"/>
              </a:rPr>
              <a:t>vạch </a:t>
            </a:r>
            <a:r>
              <a:rPr sz="1200" spc="5" dirty="0">
                <a:latin typeface="Times New Roman"/>
                <a:cs typeface="Times New Roman"/>
              </a:rPr>
              <a:t>này </a:t>
            </a:r>
            <a:r>
              <a:rPr sz="1200" dirty="0">
                <a:latin typeface="Times New Roman"/>
                <a:cs typeface="Times New Roman"/>
              </a:rPr>
              <a:t>kết hợp </a:t>
            </a:r>
            <a:r>
              <a:rPr sz="1200" spc="-5" dirty="0">
                <a:latin typeface="Times New Roman"/>
                <a:cs typeface="Times New Roman"/>
              </a:rPr>
              <a:t>giữa </a:t>
            </a:r>
            <a:r>
              <a:rPr sz="1200" dirty="0">
                <a:latin typeface="Times New Roman"/>
                <a:cs typeface="Times New Roman"/>
              </a:rPr>
              <a:t>vạch vàng và vạch đen hoặc vạch trắng </a:t>
            </a:r>
            <a:r>
              <a:rPr sz="1200" spc="-90" dirty="0">
                <a:latin typeface="Times New Roman"/>
                <a:cs typeface="Times New Roman"/>
              </a:rPr>
              <a:t>và 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đỏ.</a:t>
            </a:r>
          </a:p>
          <a:p>
            <a:pPr marL="507365" lvl="3" indent="-495300" algn="just">
              <a:lnSpc>
                <a:spcPct val="100000"/>
              </a:lnSpc>
              <a:spcBef>
                <a:spcPts val="780"/>
              </a:spcBef>
              <a:buAutoNum type="arabicPeriod"/>
              <a:tabLst>
                <a:tab pos="508000" algn="l"/>
              </a:tabLst>
            </a:pPr>
            <a:r>
              <a:rPr sz="1200" b="1" i="1" dirty="0">
                <a:latin typeface="Times New Roman"/>
                <a:cs typeface="Times New Roman"/>
              </a:rPr>
              <a:t>Ý </a:t>
            </a:r>
            <a:r>
              <a:rPr sz="1200" b="1" i="1" spc="-5" dirty="0">
                <a:latin typeface="Times New Roman"/>
                <a:cs typeface="Times New Roman"/>
              </a:rPr>
              <a:t>nghĩa </a:t>
            </a:r>
            <a:r>
              <a:rPr sz="1200" b="1" i="1" dirty="0">
                <a:latin typeface="Times New Roman"/>
                <a:cs typeface="Times New Roman"/>
              </a:rPr>
              <a:t>các loại </a:t>
            </a:r>
            <a:r>
              <a:rPr sz="1200" b="1" i="1" spc="-5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nằm</a:t>
            </a:r>
            <a:r>
              <a:rPr sz="1200" b="1" i="1" spc="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ngang</a:t>
            </a:r>
            <a:endParaRPr sz="1200" dirty="0">
              <a:latin typeface="Times New Roman"/>
              <a:cs typeface="Times New Roman"/>
            </a:endParaRPr>
          </a:p>
          <a:p>
            <a:pPr marL="12700" marR="5080" lvl="4" indent="456565" algn="just">
              <a:lnSpc>
                <a:spcPct val="110100"/>
              </a:lnSpc>
              <a:spcBef>
                <a:spcPts val="575"/>
              </a:spcBef>
              <a:buAutoNum type="alphaLcParenR"/>
              <a:tabLst>
                <a:tab pos="628650" algn="l"/>
              </a:tabLst>
            </a:pPr>
            <a:r>
              <a:rPr sz="1200" spc="-5" dirty="0">
                <a:latin typeface="Times New Roman"/>
                <a:cs typeface="Times New Roman"/>
              </a:rPr>
              <a:t>Vạch phân chia hai </a:t>
            </a:r>
            <a:r>
              <a:rPr sz="1200" dirty="0">
                <a:latin typeface="Times New Roman"/>
                <a:cs typeface="Times New Roman"/>
              </a:rPr>
              <a:t>chiều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10" dirty="0">
                <a:latin typeface="Times New Roman"/>
                <a:cs typeface="Times New Roman"/>
              </a:rPr>
              <a:t>chạy: </a:t>
            </a:r>
            <a:r>
              <a:rPr sz="1200" spc="-5" dirty="0">
                <a:latin typeface="Times New Roman"/>
                <a:cs typeface="Times New Roman"/>
              </a:rPr>
              <a:t>Gồm có </a:t>
            </a:r>
            <a:r>
              <a:rPr sz="1200" dirty="0">
                <a:latin typeface="Times New Roman"/>
                <a:cs typeface="Times New Roman"/>
              </a:rPr>
              <a:t>05 kiểu,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đánh số </a:t>
            </a:r>
            <a:r>
              <a:rPr sz="1200" dirty="0">
                <a:latin typeface="Times New Roman"/>
                <a:cs typeface="Times New Roman"/>
              </a:rPr>
              <a:t>thứ </a:t>
            </a:r>
            <a:r>
              <a:rPr sz="1200" spc="-5" dirty="0">
                <a:latin typeface="Times New Roman"/>
                <a:cs typeface="Times New Roman"/>
              </a:rPr>
              <a:t>tự </a:t>
            </a:r>
            <a:r>
              <a:rPr sz="1200" dirty="0">
                <a:latin typeface="Times New Roman"/>
                <a:cs typeface="Times New Roman"/>
              </a:rPr>
              <a:t>từ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1.1 </a:t>
            </a:r>
            <a:r>
              <a:rPr sz="1200" spc="-75" dirty="0">
                <a:latin typeface="Times New Roman"/>
                <a:cs typeface="Times New Roman"/>
              </a:rPr>
              <a:t>đến 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1.5:</a:t>
            </a:r>
          </a:p>
          <a:p>
            <a:pPr marL="12700" marR="461645" indent="370205" algn="just">
              <a:lnSpc>
                <a:spcPts val="1380"/>
              </a:lnSpc>
              <a:spcBef>
                <a:spcPts val="825"/>
              </a:spcBef>
            </a:pPr>
            <a:r>
              <a:rPr sz="1200" b="1" i="1" dirty="0">
                <a:latin typeface="Times New Roman"/>
                <a:cs typeface="Times New Roman"/>
              </a:rPr>
              <a:t>- </a:t>
            </a:r>
            <a:r>
              <a:rPr sz="1200" b="1" i="1" spc="-5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1.1: phân </a:t>
            </a:r>
            <a:r>
              <a:rPr sz="1200" b="1" i="1" spc="-5" dirty="0">
                <a:latin typeface="Times New Roman"/>
                <a:cs typeface="Times New Roman"/>
              </a:rPr>
              <a:t>chia </a:t>
            </a:r>
            <a:r>
              <a:rPr sz="1200" b="1" i="1" spc="5" dirty="0">
                <a:latin typeface="Times New Roman"/>
                <a:cs typeface="Times New Roman"/>
              </a:rPr>
              <a:t>hai </a:t>
            </a:r>
            <a:r>
              <a:rPr sz="1200" b="1" i="1" spc="-5" dirty="0">
                <a:latin typeface="Times New Roman"/>
                <a:cs typeface="Times New Roman"/>
              </a:rPr>
              <a:t>chiều </a:t>
            </a:r>
            <a:r>
              <a:rPr sz="1200" b="1" i="1" dirty="0">
                <a:latin typeface="Times New Roman"/>
                <a:cs typeface="Times New Roman"/>
              </a:rPr>
              <a:t>xe </a:t>
            </a:r>
            <a:r>
              <a:rPr sz="1200" b="1" i="1" spc="-5" dirty="0">
                <a:latin typeface="Times New Roman"/>
                <a:cs typeface="Times New Roman"/>
              </a:rPr>
              <a:t>chạy (vạch </a:t>
            </a:r>
            <a:r>
              <a:rPr sz="1200" b="1" i="1" dirty="0">
                <a:latin typeface="Times New Roman"/>
                <a:cs typeface="Times New Roman"/>
              </a:rPr>
              <a:t>tim </a:t>
            </a:r>
            <a:r>
              <a:rPr sz="1200" b="1" i="1" spc="-5" dirty="0">
                <a:latin typeface="Times New Roman"/>
                <a:cs typeface="Times New Roman"/>
              </a:rPr>
              <a:t>đường), </a:t>
            </a:r>
            <a:r>
              <a:rPr sz="1200" b="1" i="1" dirty="0">
                <a:latin typeface="Times New Roman"/>
                <a:cs typeface="Times New Roman"/>
              </a:rPr>
              <a:t>dạng </a:t>
            </a:r>
            <a:r>
              <a:rPr sz="1200" b="1" i="1" spc="-5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đơn, đứt </a:t>
            </a:r>
            <a:r>
              <a:rPr sz="1200" b="1" i="1" spc="5" dirty="0">
                <a:latin typeface="Times New Roman"/>
                <a:cs typeface="Times New Roman"/>
              </a:rPr>
              <a:t>nét</a:t>
            </a:r>
            <a:r>
              <a:rPr sz="1200" spc="5" dirty="0">
                <a:latin typeface="Times New Roman"/>
                <a:cs typeface="Times New Roman"/>
              </a:rPr>
              <a:t>:  </a:t>
            </a:r>
            <a:r>
              <a:rPr sz="1200" spc="-10" dirty="0">
                <a:latin typeface="Times New Roman"/>
                <a:cs typeface="Times New Roman"/>
              </a:rPr>
              <a:t>Là </a:t>
            </a:r>
            <a:r>
              <a:rPr sz="1200" dirty="0">
                <a:latin typeface="Times New Roman"/>
                <a:cs typeface="Times New Roman"/>
              </a:rPr>
              <a:t>loại vạch nét đứt mầu vàng, rộng 15 </a:t>
            </a:r>
            <a:r>
              <a:rPr sz="1200" spc="-5" dirty="0">
                <a:latin typeface="Times New Roman"/>
                <a:cs typeface="Times New Roman"/>
              </a:rPr>
              <a:t>cm, </a:t>
            </a:r>
            <a:r>
              <a:rPr sz="1200" dirty="0">
                <a:latin typeface="Times New Roman"/>
                <a:cs typeface="Times New Roman"/>
              </a:rPr>
              <a:t>kẻ </a:t>
            </a:r>
            <a:r>
              <a:rPr sz="1200" dirty="0" err="1">
                <a:latin typeface="Times New Roman"/>
                <a:cs typeface="Times New Roman"/>
              </a:rPr>
              <a:t>trên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để </a:t>
            </a:r>
            <a:r>
              <a:rPr sz="1200" spc="-5" dirty="0">
                <a:latin typeface="Times New Roman"/>
                <a:cs typeface="Times New Roman"/>
              </a:rPr>
              <a:t>phân chia </a:t>
            </a:r>
            <a:r>
              <a:rPr sz="1200" dirty="0">
                <a:latin typeface="Times New Roman"/>
                <a:cs typeface="Times New Roman"/>
              </a:rPr>
              <a:t>hai </a:t>
            </a:r>
            <a:r>
              <a:rPr sz="1200" spc="-5" dirty="0">
                <a:latin typeface="Times New Roman"/>
                <a:cs typeface="Times New Roman"/>
              </a:rPr>
              <a:t>chiều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0" dirty="0" err="1">
                <a:latin typeface="Times New Roman"/>
                <a:cs typeface="Times New Roman"/>
              </a:rPr>
              <a:t>chạy</a:t>
            </a:r>
            <a:r>
              <a:rPr sz="1200" spc="-50" dirty="0">
                <a:latin typeface="Times New Roman"/>
                <a:cs typeface="Times New Roman"/>
              </a:rPr>
              <a:t> 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ợc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chiều nhau </a:t>
            </a:r>
            <a:r>
              <a:rPr sz="1200" dirty="0">
                <a:latin typeface="Times New Roman"/>
                <a:cs typeface="Times New Roman"/>
              </a:rPr>
              <a:t>ở những </a:t>
            </a:r>
            <a:r>
              <a:rPr sz="1200" spc="-5" dirty="0" err="1">
                <a:latin typeface="Times New Roman"/>
                <a:cs typeface="Times New Roman"/>
              </a:rPr>
              <a:t>đoạn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từ 2 làn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trở lên, không </a:t>
            </a:r>
            <a:r>
              <a:rPr sz="1200" spc="-5" dirty="0">
                <a:latin typeface="Times New Roman"/>
                <a:cs typeface="Times New Roman"/>
              </a:rPr>
              <a:t>có dải phân cách </a:t>
            </a:r>
            <a:r>
              <a:rPr sz="1200" spc="-85" dirty="0">
                <a:latin typeface="Times New Roman"/>
                <a:cs typeface="Times New Roman"/>
              </a:rPr>
              <a:t>giữa.  </a:t>
            </a:r>
            <a:r>
              <a:rPr sz="1200" spc="-5" dirty="0" err="1">
                <a:latin typeface="Times New Roman"/>
                <a:cs typeface="Times New Roman"/>
              </a:rPr>
              <a:t>Xe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phép cắt </a:t>
            </a:r>
            <a:r>
              <a:rPr sz="1200" dirty="0">
                <a:latin typeface="Times New Roman"/>
                <a:cs typeface="Times New Roman"/>
              </a:rPr>
              <a:t>qua để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chiều </a:t>
            </a:r>
            <a:r>
              <a:rPr sz="1200" dirty="0">
                <a:latin typeface="Times New Roman"/>
                <a:cs typeface="Times New Roman"/>
              </a:rPr>
              <a:t>từ </a:t>
            </a:r>
            <a:r>
              <a:rPr sz="1200" spc="-5" dirty="0">
                <a:latin typeface="Times New Roman"/>
                <a:cs typeface="Times New Roman"/>
              </a:rPr>
              <a:t>cả hai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phía.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6405371"/>
            <a:ext cx="5605145" cy="1554400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2527300">
              <a:lnSpc>
                <a:spcPct val="100000"/>
              </a:lnSpc>
              <a:spcBef>
                <a:spcPts val="655"/>
              </a:spcBef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1.2</a:t>
            </a:r>
          </a:p>
          <a:p>
            <a:pPr marL="469265" marR="5080">
              <a:lnSpc>
                <a:spcPct val="111700"/>
              </a:lnSpc>
              <a:spcBef>
                <a:spcPts val="385"/>
              </a:spcBef>
            </a:pPr>
            <a:r>
              <a:rPr sz="1200" dirty="0">
                <a:latin typeface="Times New Roman"/>
                <a:cs typeface="Times New Roman"/>
              </a:rPr>
              <a:t>- </a:t>
            </a:r>
            <a:r>
              <a:rPr sz="1200" b="1" i="1" spc="-10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1.3: </a:t>
            </a:r>
            <a:r>
              <a:rPr sz="1200" b="1" i="1" spc="-5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phân </a:t>
            </a:r>
            <a:r>
              <a:rPr sz="1200" b="1" i="1" spc="-5" dirty="0">
                <a:latin typeface="Times New Roman"/>
                <a:cs typeface="Times New Roman"/>
              </a:rPr>
              <a:t>chia </a:t>
            </a:r>
            <a:r>
              <a:rPr sz="1200" b="1" i="1" dirty="0">
                <a:latin typeface="Times New Roman"/>
                <a:cs typeface="Times New Roman"/>
              </a:rPr>
              <a:t>hai </a:t>
            </a:r>
            <a:r>
              <a:rPr sz="1200" b="1" i="1" spc="-5" dirty="0">
                <a:latin typeface="Times New Roman"/>
                <a:cs typeface="Times New Roman"/>
              </a:rPr>
              <a:t>chiều </a:t>
            </a:r>
            <a:r>
              <a:rPr sz="1200" b="1" i="1" dirty="0">
                <a:latin typeface="Times New Roman"/>
                <a:cs typeface="Times New Roman"/>
              </a:rPr>
              <a:t>xe </a:t>
            </a:r>
            <a:r>
              <a:rPr sz="1200" b="1" i="1" spc="-5" dirty="0">
                <a:latin typeface="Times New Roman"/>
                <a:cs typeface="Times New Roman"/>
              </a:rPr>
              <a:t>chạy </a:t>
            </a:r>
            <a:r>
              <a:rPr sz="1200" b="1" i="1" dirty="0">
                <a:latin typeface="Times New Roman"/>
                <a:cs typeface="Times New Roman"/>
              </a:rPr>
              <a:t>ngược </a:t>
            </a:r>
            <a:r>
              <a:rPr sz="1200" b="1" i="1" spc="-5" dirty="0">
                <a:latin typeface="Times New Roman"/>
                <a:cs typeface="Times New Roman"/>
              </a:rPr>
              <a:t>chiều (vạch tim đường),  </a:t>
            </a:r>
            <a:r>
              <a:rPr sz="1200" b="1" i="1" dirty="0">
                <a:latin typeface="Times New Roman"/>
                <a:cs typeface="Times New Roman"/>
              </a:rPr>
              <a:t>dạng </a:t>
            </a:r>
            <a:r>
              <a:rPr sz="1200" b="1" i="1" spc="-5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đôi, nét liền.</a:t>
            </a:r>
            <a:endParaRPr sz="1200" dirty="0">
              <a:latin typeface="Times New Roman"/>
              <a:cs typeface="Times New Roman"/>
            </a:endParaRPr>
          </a:p>
          <a:p>
            <a:pPr marL="12700" marR="6985" indent="456565" algn="just">
              <a:lnSpc>
                <a:spcPts val="1380"/>
              </a:lnSpc>
              <a:spcBef>
                <a:spcPts val="815"/>
              </a:spcBef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dùng để </a:t>
            </a:r>
            <a:r>
              <a:rPr sz="1200" spc="-5" dirty="0">
                <a:latin typeface="Times New Roman"/>
                <a:cs typeface="Times New Roman"/>
              </a:rPr>
              <a:t>phân chia hai chiều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chạy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từ 4 làn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trở </a:t>
            </a:r>
            <a:r>
              <a:rPr sz="1200" spc="-5" dirty="0">
                <a:latin typeface="Times New Roman"/>
                <a:cs typeface="Times New Roman"/>
              </a:rPr>
              <a:t>lên, </a:t>
            </a:r>
            <a:r>
              <a:rPr sz="1200" spc="-40" dirty="0">
                <a:latin typeface="Times New Roman"/>
                <a:cs typeface="Times New Roman"/>
              </a:rPr>
              <a:t>không  </a:t>
            </a:r>
            <a:r>
              <a:rPr sz="1200" spc="-5" dirty="0">
                <a:latin typeface="Times New Roman"/>
                <a:cs typeface="Times New Roman"/>
              </a:rPr>
              <a:t>có dải phân cách giữa,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lấn làn,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đè lên </a:t>
            </a:r>
            <a:r>
              <a:rPr sz="1200" spc="-5" dirty="0">
                <a:latin typeface="Times New Roman"/>
                <a:cs typeface="Times New Roman"/>
              </a:rPr>
              <a:t>vạch. </a:t>
            </a:r>
            <a:r>
              <a:rPr sz="1200" spc="-5" dirty="0" err="1">
                <a:latin typeface="Times New Roman"/>
                <a:cs typeface="Times New Roman"/>
              </a:rPr>
              <a:t>Vạch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này</a:t>
            </a:r>
            <a:r>
              <a:rPr lang="en-US" sz="1200" spc="5" dirty="0">
                <a:latin typeface="Times New Roman"/>
                <a:cs typeface="Times New Roman"/>
              </a:rPr>
              <a:t> </a:t>
            </a:r>
            <a:r>
              <a:rPr lang="en-US" sz="1200" spc="5" dirty="0" err="1" smtClean="0">
                <a:latin typeface="Times New Roman"/>
                <a:cs typeface="Times New Roman"/>
              </a:rPr>
              <a:t>thường</a:t>
            </a:r>
            <a:r>
              <a:rPr lang="en-US"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sử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dụng ở </a:t>
            </a:r>
            <a:r>
              <a:rPr sz="1200" dirty="0" err="1">
                <a:latin typeface="Times New Roman"/>
                <a:cs typeface="Times New Roman"/>
              </a:rPr>
              <a:t>đoạn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5" dirty="0">
                <a:latin typeface="Times New Roman"/>
                <a:cs typeface="Times New Roman"/>
              </a:rPr>
              <a:t>đảm </a:t>
            </a:r>
            <a:r>
              <a:rPr sz="1200" spc="-5" dirty="0">
                <a:latin typeface="Times New Roman"/>
                <a:cs typeface="Times New Roman"/>
              </a:rPr>
              <a:t>bảo </a:t>
            </a:r>
            <a:r>
              <a:rPr sz="1200" dirty="0">
                <a:latin typeface="Times New Roman"/>
                <a:cs typeface="Times New Roman"/>
              </a:rPr>
              <a:t>tầm </a:t>
            </a:r>
            <a:r>
              <a:rPr sz="1200" dirty="0" err="1">
                <a:latin typeface="Times New Roman"/>
                <a:cs typeface="Times New Roman"/>
              </a:rPr>
              <a:t>nhìn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xe, nguy </a:t>
            </a:r>
            <a:r>
              <a:rPr sz="1200" spc="-5" dirty="0">
                <a:latin typeface="Times New Roman"/>
                <a:cs typeface="Times New Roman"/>
              </a:rPr>
              <a:t>cơ </a:t>
            </a:r>
            <a:r>
              <a:rPr sz="1200" dirty="0">
                <a:latin typeface="Times New Roman"/>
                <a:cs typeface="Times New Roman"/>
              </a:rPr>
              <a:t>tai nạn </a:t>
            </a:r>
            <a:r>
              <a:rPr sz="1200" spc="-5" dirty="0" err="1">
                <a:latin typeface="Times New Roman"/>
                <a:cs typeface="Times New Roman"/>
              </a:rPr>
              <a:t>giao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thông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đối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đầu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lớn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dirty="0">
                <a:latin typeface="Times New Roman"/>
                <a:cs typeface="Times New Roman"/>
              </a:rPr>
              <a:t>ở các vị trí </a:t>
            </a:r>
            <a:r>
              <a:rPr sz="1200" spc="-5" dirty="0">
                <a:latin typeface="Times New Roman"/>
                <a:cs typeface="Times New Roman"/>
              </a:rPr>
              <a:t>cần thiết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khác.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711703" y="1334287"/>
            <a:ext cx="3117018" cy="16587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72446" y="897512"/>
            <a:ext cx="150495" cy="17632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050" spc="-95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L1</a:t>
            </a:r>
            <a:endParaRPr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95799" y="897512"/>
            <a:ext cx="150495" cy="17632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050" spc="-95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L2</a:t>
            </a:r>
            <a:endParaRPr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81039" y="1819535"/>
            <a:ext cx="141064" cy="1492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135"/>
              </a:lnSpc>
            </a:pPr>
            <a:r>
              <a:rPr sz="1050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387352" y="1032929"/>
            <a:ext cx="3213735" cy="1221105"/>
          </a:xfrm>
          <a:custGeom>
            <a:avLst/>
            <a:gdLst/>
            <a:ahLst/>
            <a:cxnLst/>
            <a:rect l="l" t="t" r="r" b="b"/>
            <a:pathLst>
              <a:path w="3213735" h="1221105">
                <a:moveTo>
                  <a:pt x="1713389" y="266788"/>
                </a:moveTo>
                <a:lnTo>
                  <a:pt x="1713389" y="0"/>
                </a:lnTo>
              </a:path>
              <a:path w="3213735" h="1221105">
                <a:moveTo>
                  <a:pt x="2200516" y="266788"/>
                </a:moveTo>
                <a:lnTo>
                  <a:pt x="2200516" y="0"/>
                </a:lnTo>
              </a:path>
              <a:path w="3213735" h="1221105">
                <a:moveTo>
                  <a:pt x="1713389" y="64759"/>
                </a:moveTo>
                <a:lnTo>
                  <a:pt x="2200516" y="64759"/>
                </a:lnTo>
              </a:path>
              <a:path w="3213735" h="1221105">
                <a:moveTo>
                  <a:pt x="1752281" y="25699"/>
                </a:moveTo>
                <a:lnTo>
                  <a:pt x="1674599" y="103819"/>
                </a:lnTo>
              </a:path>
              <a:path w="3213735" h="1221105">
                <a:moveTo>
                  <a:pt x="2161521" y="103819"/>
                </a:moveTo>
                <a:lnTo>
                  <a:pt x="2239203" y="25699"/>
                </a:lnTo>
              </a:path>
              <a:path w="3213735" h="1221105">
                <a:moveTo>
                  <a:pt x="2200516" y="266788"/>
                </a:moveTo>
                <a:lnTo>
                  <a:pt x="2200516" y="0"/>
                </a:lnTo>
              </a:path>
              <a:path w="3213735" h="1221105">
                <a:moveTo>
                  <a:pt x="3174872" y="266788"/>
                </a:moveTo>
                <a:lnTo>
                  <a:pt x="3174872" y="0"/>
                </a:lnTo>
              </a:path>
              <a:path w="3213735" h="1221105">
                <a:moveTo>
                  <a:pt x="2200516" y="64759"/>
                </a:moveTo>
                <a:lnTo>
                  <a:pt x="3174872" y="64759"/>
                </a:lnTo>
              </a:path>
              <a:path w="3213735" h="1221105">
                <a:moveTo>
                  <a:pt x="2239203" y="25699"/>
                </a:moveTo>
                <a:lnTo>
                  <a:pt x="2161521" y="103819"/>
                </a:lnTo>
              </a:path>
              <a:path w="3213735" h="1221105">
                <a:moveTo>
                  <a:pt x="3135672" y="103819"/>
                </a:moveTo>
                <a:lnTo>
                  <a:pt x="3213559" y="25699"/>
                </a:lnTo>
              </a:path>
              <a:path w="3213735" h="1221105">
                <a:moveTo>
                  <a:pt x="282435" y="1142958"/>
                </a:moveTo>
                <a:lnTo>
                  <a:pt x="0" y="1142958"/>
                </a:lnTo>
              </a:path>
              <a:path w="3213735" h="1221105">
                <a:moveTo>
                  <a:pt x="282435" y="1118523"/>
                </a:moveTo>
                <a:lnTo>
                  <a:pt x="0" y="1118523"/>
                </a:lnTo>
              </a:path>
              <a:path w="3213735" h="1221105">
                <a:moveTo>
                  <a:pt x="64792" y="1142958"/>
                </a:moveTo>
                <a:lnTo>
                  <a:pt x="64792" y="1220547"/>
                </a:lnTo>
              </a:path>
              <a:path w="3213735" h="1221105">
                <a:moveTo>
                  <a:pt x="64792" y="1118523"/>
                </a:moveTo>
                <a:lnTo>
                  <a:pt x="64792" y="758246"/>
                </a:lnTo>
              </a:path>
              <a:path w="3213735" h="1221105">
                <a:moveTo>
                  <a:pt x="64792" y="1142958"/>
                </a:moveTo>
                <a:lnTo>
                  <a:pt x="64792" y="1118523"/>
                </a:lnTo>
              </a:path>
              <a:path w="3213735" h="1221105">
                <a:moveTo>
                  <a:pt x="104013" y="1181497"/>
                </a:moveTo>
                <a:lnTo>
                  <a:pt x="25818" y="1103868"/>
                </a:lnTo>
              </a:path>
              <a:path w="3213735" h="1221105">
                <a:moveTo>
                  <a:pt x="25818" y="1079698"/>
                </a:moveTo>
                <a:lnTo>
                  <a:pt x="104013" y="1157572"/>
                </a:lnTo>
              </a:path>
            </a:pathLst>
          </a:custGeom>
          <a:ln w="3175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47952" y="2875559"/>
            <a:ext cx="5601335" cy="1723549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R="1009650" algn="r">
              <a:lnSpc>
                <a:spcPct val="100000"/>
              </a:lnSpc>
              <a:spcBef>
                <a:spcPts val="840"/>
              </a:spcBef>
            </a:pPr>
            <a:r>
              <a:rPr sz="1050" spc="-60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§¬n </a:t>
            </a:r>
            <a:r>
              <a:rPr sz="1050" spc="-220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vÞ:</a:t>
            </a:r>
            <a:r>
              <a:rPr sz="1050" spc="-185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050" spc="-120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endParaRPr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13355" algn="just">
              <a:lnSpc>
                <a:spcPct val="100000"/>
              </a:lnSpc>
              <a:spcBef>
                <a:spcPts val="819"/>
              </a:spcBef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1.1</a:t>
            </a:r>
          </a:p>
          <a:p>
            <a:pPr marL="12700" marR="5080" indent="370205" algn="just">
              <a:lnSpc>
                <a:spcPts val="1380"/>
              </a:lnSpc>
              <a:spcBef>
                <a:spcPts val="95"/>
              </a:spcBef>
            </a:pPr>
            <a:r>
              <a:rPr sz="1200" b="1" i="1" dirty="0">
                <a:latin typeface="Times New Roman"/>
                <a:cs typeface="Times New Roman"/>
              </a:rPr>
              <a:t>- </a:t>
            </a:r>
            <a:r>
              <a:rPr sz="1200" b="1" i="1" spc="-5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1.2: </a:t>
            </a:r>
            <a:r>
              <a:rPr sz="1200" b="1" i="1" spc="-5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phân </a:t>
            </a:r>
            <a:r>
              <a:rPr sz="1200" b="1" i="1" spc="-5" dirty="0">
                <a:latin typeface="Times New Roman"/>
                <a:cs typeface="Times New Roman"/>
              </a:rPr>
              <a:t>chia </a:t>
            </a:r>
            <a:r>
              <a:rPr sz="1200" b="1" i="1" dirty="0">
                <a:latin typeface="Times New Roman"/>
                <a:cs typeface="Times New Roman"/>
              </a:rPr>
              <a:t>hai </a:t>
            </a:r>
            <a:r>
              <a:rPr sz="1200" b="1" i="1" spc="-5" dirty="0">
                <a:latin typeface="Times New Roman"/>
                <a:cs typeface="Times New Roman"/>
              </a:rPr>
              <a:t>chiều </a:t>
            </a:r>
            <a:r>
              <a:rPr sz="1200" b="1" i="1" dirty="0">
                <a:latin typeface="Times New Roman"/>
                <a:cs typeface="Times New Roman"/>
              </a:rPr>
              <a:t>xe </a:t>
            </a:r>
            <a:r>
              <a:rPr sz="1200" b="1" i="1" spc="-5" dirty="0">
                <a:latin typeface="Times New Roman"/>
                <a:cs typeface="Times New Roman"/>
              </a:rPr>
              <a:t>chạy (vạch </a:t>
            </a:r>
            <a:r>
              <a:rPr sz="1200" b="1" i="1" dirty="0">
                <a:latin typeface="Times New Roman"/>
                <a:cs typeface="Times New Roman"/>
              </a:rPr>
              <a:t>tim </a:t>
            </a:r>
            <a:r>
              <a:rPr sz="1200" b="1" i="1" spc="-5" dirty="0">
                <a:latin typeface="Times New Roman"/>
                <a:cs typeface="Times New Roman"/>
              </a:rPr>
              <a:t>đường), </a:t>
            </a:r>
            <a:r>
              <a:rPr sz="1200" b="1" i="1" dirty="0">
                <a:latin typeface="Times New Roman"/>
                <a:cs typeface="Times New Roman"/>
              </a:rPr>
              <a:t>dạng </a:t>
            </a:r>
            <a:r>
              <a:rPr sz="1200" b="1" i="1" spc="-5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đơn,  </a:t>
            </a:r>
            <a:r>
              <a:rPr sz="1200" b="1" i="1" spc="-5" dirty="0">
                <a:latin typeface="Times New Roman"/>
                <a:cs typeface="Times New Roman"/>
              </a:rPr>
              <a:t>nét </a:t>
            </a:r>
            <a:r>
              <a:rPr sz="1200" b="1" i="1" dirty="0">
                <a:latin typeface="Times New Roman"/>
                <a:cs typeface="Times New Roman"/>
              </a:rPr>
              <a:t>liền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ts val="1380"/>
              </a:lnSpc>
              <a:spcBef>
                <a:spcPts val="580"/>
              </a:spcBef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dùng để phân </a:t>
            </a:r>
            <a:r>
              <a:rPr sz="1200" spc="-5" dirty="0">
                <a:latin typeface="Times New Roman"/>
                <a:cs typeface="Times New Roman"/>
              </a:rPr>
              <a:t>chia hai chiều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chạy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2 hoặc 3 làn xe, không </a:t>
            </a:r>
            <a:r>
              <a:rPr sz="1200" spc="-85" dirty="0">
                <a:latin typeface="Times New Roman"/>
                <a:cs typeface="Times New Roman"/>
              </a:rPr>
              <a:t>có  </a:t>
            </a:r>
            <a:r>
              <a:rPr sz="1200" spc="-5" dirty="0">
                <a:latin typeface="Times New Roman"/>
                <a:cs typeface="Times New Roman"/>
              </a:rPr>
              <a:t>dải phân cách giữa;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lấn làn,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đè lên vạch. Vạch </a:t>
            </a:r>
            <a:r>
              <a:rPr sz="1200" dirty="0" err="1">
                <a:latin typeface="Times New Roman"/>
                <a:cs typeface="Times New Roman"/>
              </a:rPr>
              <a:t>này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th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50" dirty="0" smtClean="0">
                <a:latin typeface="Times New Roman"/>
                <a:cs typeface="Times New Roman"/>
              </a:rPr>
              <a:t> </a:t>
            </a:r>
            <a:r>
              <a:rPr lang="en-US" sz="1200" spc="-50" dirty="0" err="1" smtClean="0">
                <a:latin typeface="Times New Roman"/>
                <a:cs typeface="Times New Roman"/>
              </a:rPr>
              <a:t>sử</a:t>
            </a:r>
            <a:r>
              <a:rPr lang="en-US" sz="1200" spc="-5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dụng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dirty="0" err="1">
                <a:latin typeface="Times New Roman"/>
                <a:cs typeface="Times New Roman"/>
              </a:rPr>
              <a:t>đoạn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không đảm </a:t>
            </a:r>
            <a:r>
              <a:rPr sz="1200" spc="-5" dirty="0">
                <a:latin typeface="Times New Roman"/>
                <a:cs typeface="Times New Roman"/>
              </a:rPr>
              <a:t>bảo </a:t>
            </a:r>
            <a:r>
              <a:rPr sz="1200" dirty="0">
                <a:latin typeface="Times New Roman"/>
                <a:cs typeface="Times New Roman"/>
              </a:rPr>
              <a:t>tầm </a:t>
            </a:r>
            <a:r>
              <a:rPr sz="1200" dirty="0" err="1">
                <a:latin typeface="Times New Roman"/>
                <a:cs typeface="Times New Roman"/>
              </a:rPr>
              <a:t>nhìn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v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ợt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xe, nguy </a:t>
            </a:r>
            <a:r>
              <a:rPr sz="1200" spc="-5" dirty="0">
                <a:latin typeface="Times New Roman"/>
                <a:cs typeface="Times New Roman"/>
              </a:rPr>
              <a:t>cơ </a:t>
            </a:r>
            <a:r>
              <a:rPr sz="1200" dirty="0">
                <a:latin typeface="Times New Roman"/>
                <a:cs typeface="Times New Roman"/>
              </a:rPr>
              <a:t>tai </a:t>
            </a:r>
            <a:r>
              <a:rPr sz="1200" spc="-5" dirty="0">
                <a:latin typeface="Times New Roman"/>
                <a:cs typeface="Times New Roman"/>
              </a:rPr>
              <a:t>nạn giao </a:t>
            </a:r>
            <a:r>
              <a:rPr sz="1200" dirty="0">
                <a:latin typeface="Times New Roman"/>
                <a:cs typeface="Times New Roman"/>
              </a:rPr>
              <a:t>thông đối </a:t>
            </a:r>
            <a:r>
              <a:rPr sz="1200" spc="-145" dirty="0">
                <a:latin typeface="Times New Roman"/>
                <a:cs typeface="Times New Roman"/>
              </a:rPr>
              <a:t>đầu  </a:t>
            </a:r>
            <a:r>
              <a:rPr sz="1200" dirty="0">
                <a:latin typeface="Times New Roman"/>
                <a:cs typeface="Times New Roman"/>
              </a:rPr>
              <a:t>lớn </a:t>
            </a:r>
            <a:r>
              <a:rPr sz="1200" spc="-5" dirty="0">
                <a:latin typeface="Times New Roman"/>
                <a:cs typeface="Times New Roman"/>
              </a:rPr>
              <a:t>(vạch </a:t>
            </a:r>
            <a:r>
              <a:rPr sz="1200" dirty="0">
                <a:latin typeface="Times New Roman"/>
                <a:cs typeface="Times New Roman"/>
              </a:rPr>
              <a:t>đơn, liền </a:t>
            </a:r>
            <a:r>
              <a:rPr sz="1200" spc="-5" dirty="0">
                <a:latin typeface="Times New Roman"/>
                <a:cs typeface="Times New Roman"/>
              </a:rPr>
              <a:t>nét, </a:t>
            </a:r>
            <a:r>
              <a:rPr sz="1200" dirty="0">
                <a:latin typeface="Times New Roman"/>
                <a:cs typeface="Times New Roman"/>
              </a:rPr>
              <a:t>màu </a:t>
            </a:r>
            <a:r>
              <a:rPr sz="1200" spc="-5" dirty="0">
                <a:latin typeface="Times New Roman"/>
                <a:cs typeface="Times New Roman"/>
              </a:rPr>
              <a:t>vàng, </a:t>
            </a:r>
            <a:r>
              <a:rPr sz="1200" dirty="0">
                <a:latin typeface="Times New Roman"/>
                <a:cs typeface="Times New Roman"/>
              </a:rPr>
              <a:t>bề rộng vạch 15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cm).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717411" y="4666396"/>
            <a:ext cx="3108230" cy="16717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80392" y="5156206"/>
            <a:ext cx="141064" cy="1492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135"/>
              </a:lnSpc>
            </a:pPr>
            <a:r>
              <a:rPr sz="1050" spc="-5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387410" y="5127235"/>
            <a:ext cx="3437890" cy="466090"/>
            <a:chOff x="2387410" y="5127235"/>
            <a:chExt cx="3437890" cy="466090"/>
          </a:xfrm>
        </p:grpSpPr>
        <p:sp>
          <p:nvSpPr>
            <p:cNvPr id="12" name="object 12"/>
            <p:cNvSpPr/>
            <p:nvPr/>
          </p:nvSpPr>
          <p:spPr>
            <a:xfrm>
              <a:off x="2714548" y="5486272"/>
              <a:ext cx="3107055" cy="24765"/>
            </a:xfrm>
            <a:custGeom>
              <a:avLst/>
              <a:gdLst/>
              <a:ahLst/>
              <a:cxnLst/>
              <a:rect l="l" t="t" r="r" b="b"/>
              <a:pathLst>
                <a:path w="3107054" h="24764">
                  <a:moveTo>
                    <a:pt x="3106547" y="0"/>
                  </a:moveTo>
                  <a:lnTo>
                    <a:pt x="0" y="0"/>
                  </a:lnTo>
                  <a:lnTo>
                    <a:pt x="0" y="24676"/>
                  </a:lnTo>
                  <a:lnTo>
                    <a:pt x="3106547" y="24676"/>
                  </a:lnTo>
                  <a:lnTo>
                    <a:pt x="3106547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387410" y="5127235"/>
              <a:ext cx="282575" cy="466090"/>
            </a:xfrm>
            <a:custGeom>
              <a:avLst/>
              <a:gdLst/>
              <a:ahLst/>
              <a:cxnLst/>
              <a:rect l="l" t="t" r="r" b="b"/>
              <a:pathLst>
                <a:path w="282575" h="466089">
                  <a:moveTo>
                    <a:pt x="282334" y="387362"/>
                  </a:moveTo>
                  <a:lnTo>
                    <a:pt x="0" y="387362"/>
                  </a:lnTo>
                </a:path>
                <a:path w="282575" h="466089">
                  <a:moveTo>
                    <a:pt x="282334" y="362674"/>
                  </a:moveTo>
                  <a:lnTo>
                    <a:pt x="0" y="362674"/>
                  </a:lnTo>
                </a:path>
                <a:path w="282575" h="466089">
                  <a:moveTo>
                    <a:pt x="64987" y="387362"/>
                  </a:moveTo>
                  <a:lnTo>
                    <a:pt x="64987" y="465618"/>
                  </a:lnTo>
                </a:path>
                <a:path w="282575" h="466089">
                  <a:moveTo>
                    <a:pt x="64987" y="362674"/>
                  </a:moveTo>
                  <a:lnTo>
                    <a:pt x="64987" y="0"/>
                  </a:lnTo>
                </a:path>
                <a:path w="282575" h="466089">
                  <a:moveTo>
                    <a:pt x="64987" y="387362"/>
                  </a:moveTo>
                  <a:lnTo>
                    <a:pt x="64987" y="362674"/>
                  </a:lnTo>
                </a:path>
                <a:path w="282575" h="466089">
                  <a:moveTo>
                    <a:pt x="103920" y="426632"/>
                  </a:moveTo>
                  <a:lnTo>
                    <a:pt x="26042" y="347808"/>
                  </a:lnTo>
                </a:path>
                <a:path w="282575" h="466089">
                  <a:moveTo>
                    <a:pt x="26042" y="323676"/>
                  </a:moveTo>
                  <a:lnTo>
                    <a:pt x="103920" y="401944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2714560" y="5486255"/>
              <a:ext cx="3107055" cy="24765"/>
            </a:xfrm>
            <a:custGeom>
              <a:avLst/>
              <a:gdLst/>
              <a:ahLst/>
              <a:cxnLst/>
              <a:rect l="l" t="t" r="r" b="b"/>
              <a:pathLst>
                <a:path w="3107054" h="24764">
                  <a:moveTo>
                    <a:pt x="0" y="24685"/>
                  </a:moveTo>
                  <a:lnTo>
                    <a:pt x="3106594" y="24685"/>
                  </a:lnTo>
                  <a:lnTo>
                    <a:pt x="3106594" y="0"/>
                  </a:lnTo>
                  <a:lnTo>
                    <a:pt x="0" y="0"/>
                  </a:lnTo>
                  <a:lnTo>
                    <a:pt x="0" y="24685"/>
                  </a:lnTo>
                  <a:close/>
                </a:path>
              </a:pathLst>
            </a:custGeom>
            <a:ln w="8122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288002" y="6312224"/>
            <a:ext cx="553720" cy="17761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050" spc="-60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§¬n </a:t>
            </a:r>
            <a:r>
              <a:rPr sz="1050" spc="-215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vÞ:</a:t>
            </a:r>
            <a:r>
              <a:rPr sz="1050" spc="-190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050" spc="-114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endParaRPr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851983" y="8033722"/>
            <a:ext cx="3328670" cy="1781810"/>
            <a:chOff x="2851983" y="8033722"/>
            <a:chExt cx="3328670" cy="1781810"/>
          </a:xfrm>
        </p:grpSpPr>
        <p:sp>
          <p:nvSpPr>
            <p:cNvPr id="17" name="object 17"/>
            <p:cNvSpPr/>
            <p:nvPr/>
          </p:nvSpPr>
          <p:spPr>
            <a:xfrm>
              <a:off x="2855687" y="8033722"/>
              <a:ext cx="3324561" cy="17815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2851975" y="8937078"/>
              <a:ext cx="3322954" cy="26670"/>
            </a:xfrm>
            <a:custGeom>
              <a:avLst/>
              <a:gdLst/>
              <a:ahLst/>
              <a:cxnLst/>
              <a:rect l="l" t="t" r="r" b="b"/>
              <a:pathLst>
                <a:path w="3322954" h="26670">
                  <a:moveTo>
                    <a:pt x="3322497" y="0"/>
                  </a:moveTo>
                  <a:lnTo>
                    <a:pt x="0" y="0"/>
                  </a:lnTo>
                  <a:lnTo>
                    <a:pt x="0" y="26276"/>
                  </a:lnTo>
                  <a:lnTo>
                    <a:pt x="3322497" y="26276"/>
                  </a:lnTo>
                  <a:lnTo>
                    <a:pt x="3322497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5605036" y="9787883"/>
            <a:ext cx="589280" cy="1891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50" spc="-75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§¬n </a:t>
            </a:r>
            <a:r>
              <a:rPr sz="1150" spc="-245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vÞ:</a:t>
            </a:r>
            <a:r>
              <a:rPr sz="1150" spc="-200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50" spc="-145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endParaRPr sz="1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846586" y="8870745"/>
            <a:ext cx="3333750" cy="98425"/>
            <a:chOff x="2846586" y="8870745"/>
            <a:chExt cx="3333750" cy="98425"/>
          </a:xfrm>
        </p:grpSpPr>
        <p:sp>
          <p:nvSpPr>
            <p:cNvPr id="21" name="object 21"/>
            <p:cNvSpPr/>
            <p:nvPr/>
          </p:nvSpPr>
          <p:spPr>
            <a:xfrm>
              <a:off x="2851983" y="8937079"/>
              <a:ext cx="3322954" cy="26670"/>
            </a:xfrm>
            <a:custGeom>
              <a:avLst/>
              <a:gdLst/>
              <a:ahLst/>
              <a:cxnLst/>
              <a:rect l="l" t="t" r="r" b="b"/>
              <a:pathLst>
                <a:path w="3322954" h="26670">
                  <a:moveTo>
                    <a:pt x="0" y="26271"/>
                  </a:moveTo>
                  <a:lnTo>
                    <a:pt x="3322504" y="26271"/>
                  </a:lnTo>
                  <a:lnTo>
                    <a:pt x="3322504" y="0"/>
                  </a:lnTo>
                  <a:lnTo>
                    <a:pt x="0" y="0"/>
                  </a:lnTo>
                  <a:lnTo>
                    <a:pt x="0" y="26271"/>
                  </a:lnTo>
                  <a:close/>
                </a:path>
              </a:pathLst>
            </a:custGeom>
            <a:ln w="10564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2851975" y="8876143"/>
              <a:ext cx="3322954" cy="26034"/>
            </a:xfrm>
            <a:custGeom>
              <a:avLst/>
              <a:gdLst/>
              <a:ahLst/>
              <a:cxnLst/>
              <a:rect l="l" t="t" r="r" b="b"/>
              <a:pathLst>
                <a:path w="3322954" h="26034">
                  <a:moveTo>
                    <a:pt x="3322497" y="0"/>
                  </a:moveTo>
                  <a:lnTo>
                    <a:pt x="0" y="0"/>
                  </a:lnTo>
                  <a:lnTo>
                    <a:pt x="0" y="25908"/>
                  </a:lnTo>
                  <a:lnTo>
                    <a:pt x="3322497" y="25908"/>
                  </a:lnTo>
                  <a:lnTo>
                    <a:pt x="3322497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2851983" y="8876142"/>
              <a:ext cx="3322954" cy="26034"/>
            </a:xfrm>
            <a:custGeom>
              <a:avLst/>
              <a:gdLst/>
              <a:ahLst/>
              <a:cxnLst/>
              <a:rect l="l" t="t" r="r" b="b"/>
              <a:pathLst>
                <a:path w="3322954" h="26034">
                  <a:moveTo>
                    <a:pt x="0" y="25906"/>
                  </a:moveTo>
                  <a:lnTo>
                    <a:pt x="3322504" y="25906"/>
                  </a:lnTo>
                  <a:lnTo>
                    <a:pt x="3322504" y="0"/>
                  </a:lnTo>
                  <a:lnTo>
                    <a:pt x="0" y="0"/>
                  </a:lnTo>
                  <a:lnTo>
                    <a:pt x="0" y="25906"/>
                  </a:lnTo>
                  <a:close/>
                </a:path>
              </a:pathLst>
            </a:custGeom>
            <a:ln w="10564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2388395" y="8524685"/>
            <a:ext cx="307777" cy="15811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210"/>
              </a:lnSpc>
            </a:pPr>
            <a:r>
              <a:rPr sz="1150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sz="1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2571860" y="8880564"/>
            <a:ext cx="285750" cy="26670"/>
            <a:chOff x="2571860" y="8880564"/>
            <a:chExt cx="285750" cy="26670"/>
          </a:xfrm>
        </p:grpSpPr>
        <p:sp>
          <p:nvSpPr>
            <p:cNvPr id="26" name="object 26"/>
            <p:cNvSpPr/>
            <p:nvPr/>
          </p:nvSpPr>
          <p:spPr>
            <a:xfrm>
              <a:off x="2856908" y="8879847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0" y="25909"/>
                  </a:moveTo>
                  <a:lnTo>
                    <a:pt x="0" y="27977"/>
                  </a:lnTo>
                </a:path>
                <a:path h="28575">
                  <a:moveTo>
                    <a:pt x="0" y="0"/>
                  </a:moveTo>
                  <a:lnTo>
                    <a:pt x="0" y="206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2572178" y="888088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185" y="-1034"/>
                  </a:moveTo>
                  <a:lnTo>
                    <a:pt x="185" y="103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2388395" y="9165396"/>
            <a:ext cx="307777" cy="15811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210"/>
              </a:lnSpc>
            </a:pPr>
            <a:r>
              <a:rPr sz="1150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sz="1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571860" y="8941496"/>
            <a:ext cx="285750" cy="27305"/>
            <a:chOff x="2571860" y="8941496"/>
            <a:chExt cx="285750" cy="27305"/>
          </a:xfrm>
        </p:grpSpPr>
        <p:sp>
          <p:nvSpPr>
            <p:cNvPr id="30" name="object 30"/>
            <p:cNvSpPr/>
            <p:nvPr/>
          </p:nvSpPr>
          <p:spPr>
            <a:xfrm>
              <a:off x="2856908" y="8940780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0" y="0"/>
                  </a:moveTo>
                  <a:lnTo>
                    <a:pt x="0" y="2068"/>
                  </a:lnTo>
                </a:path>
                <a:path h="28575">
                  <a:moveTo>
                    <a:pt x="0" y="26278"/>
                  </a:moveTo>
                  <a:lnTo>
                    <a:pt x="0" y="2834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2572178" y="896809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185" y="-1034"/>
                  </a:moveTo>
                  <a:lnTo>
                    <a:pt x="185" y="103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2909276" y="9139046"/>
            <a:ext cx="307777" cy="3308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210"/>
              </a:lnSpc>
            </a:pPr>
            <a:r>
              <a:rPr sz="1150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15-50</a:t>
            </a:r>
            <a:endParaRPr sz="1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502783" y="8494150"/>
            <a:ext cx="875030" cy="1006475"/>
            <a:chOff x="2502783" y="8494150"/>
            <a:chExt cx="875030" cy="1006475"/>
          </a:xfrm>
        </p:grpSpPr>
        <p:sp>
          <p:nvSpPr>
            <p:cNvPr id="34" name="object 34"/>
            <p:cNvSpPr/>
            <p:nvPr/>
          </p:nvSpPr>
          <p:spPr>
            <a:xfrm>
              <a:off x="3092873" y="8905756"/>
              <a:ext cx="285115" cy="37465"/>
            </a:xfrm>
            <a:custGeom>
              <a:avLst/>
              <a:gdLst/>
              <a:ahLst/>
              <a:cxnLst/>
              <a:rect l="l" t="t" r="r" b="b"/>
              <a:pathLst>
                <a:path w="285114" h="37465">
                  <a:moveTo>
                    <a:pt x="284544" y="0"/>
                  </a:moveTo>
                  <a:lnTo>
                    <a:pt x="284544" y="2068"/>
                  </a:lnTo>
                </a:path>
                <a:path w="285114" h="37465">
                  <a:moveTo>
                    <a:pt x="284544" y="35023"/>
                  </a:moveTo>
                  <a:lnTo>
                    <a:pt x="284544" y="37091"/>
                  </a:lnTo>
                </a:path>
                <a:path w="285114" h="37465">
                  <a:moveTo>
                    <a:pt x="0" y="35023"/>
                  </a:moveTo>
                  <a:lnTo>
                    <a:pt x="0" y="3709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2502783" y="8494150"/>
              <a:ext cx="822960" cy="1006475"/>
            </a:xfrm>
            <a:custGeom>
              <a:avLst/>
              <a:gdLst/>
              <a:ahLst/>
              <a:cxnLst/>
              <a:rect l="l" t="t" r="r" b="b"/>
              <a:pathLst>
                <a:path w="822960" h="1006475">
                  <a:moveTo>
                    <a:pt x="301716" y="412640"/>
                  </a:moveTo>
                  <a:lnTo>
                    <a:pt x="0" y="412640"/>
                  </a:lnTo>
                </a:path>
                <a:path w="822960" h="1006475">
                  <a:moveTo>
                    <a:pt x="301716" y="386731"/>
                  </a:moveTo>
                  <a:lnTo>
                    <a:pt x="0" y="386731"/>
                  </a:lnTo>
                </a:path>
                <a:path w="822960" h="1006475">
                  <a:moveTo>
                    <a:pt x="69394" y="412640"/>
                  </a:moveTo>
                  <a:lnTo>
                    <a:pt x="69394" y="496557"/>
                  </a:lnTo>
                </a:path>
                <a:path w="822960" h="1006475">
                  <a:moveTo>
                    <a:pt x="69394" y="386731"/>
                  </a:moveTo>
                  <a:lnTo>
                    <a:pt x="69394" y="0"/>
                  </a:lnTo>
                </a:path>
                <a:path w="822960" h="1006475">
                  <a:moveTo>
                    <a:pt x="69394" y="412640"/>
                  </a:moveTo>
                  <a:lnTo>
                    <a:pt x="69394" y="386731"/>
                  </a:lnTo>
                </a:path>
                <a:path w="822960" h="1006475">
                  <a:moveTo>
                    <a:pt x="111042" y="454960"/>
                  </a:moveTo>
                  <a:lnTo>
                    <a:pt x="27761" y="371044"/>
                  </a:lnTo>
                </a:path>
                <a:path w="822960" h="1006475">
                  <a:moveTo>
                    <a:pt x="27761" y="344780"/>
                  </a:moveTo>
                  <a:lnTo>
                    <a:pt x="111042" y="428327"/>
                  </a:lnTo>
                </a:path>
                <a:path w="822960" h="1006475">
                  <a:moveTo>
                    <a:pt x="301716" y="447663"/>
                  </a:moveTo>
                  <a:lnTo>
                    <a:pt x="0" y="447663"/>
                  </a:lnTo>
                </a:path>
                <a:path w="822960" h="1006475">
                  <a:moveTo>
                    <a:pt x="301716" y="473941"/>
                  </a:moveTo>
                  <a:lnTo>
                    <a:pt x="0" y="473941"/>
                  </a:lnTo>
                </a:path>
                <a:path w="822960" h="1006475">
                  <a:moveTo>
                    <a:pt x="69394" y="447663"/>
                  </a:moveTo>
                  <a:lnTo>
                    <a:pt x="69394" y="364116"/>
                  </a:lnTo>
                </a:path>
                <a:path w="822960" h="1006475">
                  <a:moveTo>
                    <a:pt x="69394" y="473941"/>
                  </a:moveTo>
                  <a:lnTo>
                    <a:pt x="69394" y="860702"/>
                  </a:lnTo>
                </a:path>
                <a:path w="822960" h="1006475">
                  <a:moveTo>
                    <a:pt x="69394" y="447663"/>
                  </a:moveTo>
                  <a:lnTo>
                    <a:pt x="69394" y="473941"/>
                  </a:lnTo>
                </a:path>
                <a:path w="822960" h="1006475">
                  <a:moveTo>
                    <a:pt x="27761" y="405712"/>
                  </a:moveTo>
                  <a:lnTo>
                    <a:pt x="111042" y="489259"/>
                  </a:lnTo>
                </a:path>
                <a:path w="822960" h="1006475">
                  <a:moveTo>
                    <a:pt x="111042" y="515538"/>
                  </a:moveTo>
                  <a:lnTo>
                    <a:pt x="27761" y="431976"/>
                  </a:lnTo>
                </a:path>
                <a:path w="822960" h="1006475">
                  <a:moveTo>
                    <a:pt x="822582" y="412640"/>
                  </a:moveTo>
                  <a:lnTo>
                    <a:pt x="520501" y="412640"/>
                  </a:lnTo>
                </a:path>
                <a:path w="822960" h="1006475">
                  <a:moveTo>
                    <a:pt x="822582" y="447663"/>
                  </a:moveTo>
                  <a:lnTo>
                    <a:pt x="520501" y="447663"/>
                  </a:lnTo>
                </a:path>
                <a:path w="822960" h="1006475">
                  <a:moveTo>
                    <a:pt x="589904" y="412640"/>
                  </a:moveTo>
                  <a:lnTo>
                    <a:pt x="589904" y="329093"/>
                  </a:lnTo>
                </a:path>
                <a:path w="822960" h="1006475">
                  <a:moveTo>
                    <a:pt x="589904" y="447663"/>
                  </a:moveTo>
                  <a:lnTo>
                    <a:pt x="589904" y="1006290"/>
                  </a:lnTo>
                </a:path>
                <a:path w="822960" h="1006475">
                  <a:moveTo>
                    <a:pt x="589904" y="412640"/>
                  </a:moveTo>
                  <a:lnTo>
                    <a:pt x="589904" y="447663"/>
                  </a:lnTo>
                </a:path>
                <a:path w="822960" h="1006475">
                  <a:moveTo>
                    <a:pt x="548271" y="371044"/>
                  </a:moveTo>
                  <a:lnTo>
                    <a:pt x="631552" y="454960"/>
                  </a:lnTo>
                </a:path>
                <a:path w="822960" h="1006475">
                  <a:moveTo>
                    <a:pt x="631552" y="489259"/>
                  </a:moveTo>
                  <a:lnTo>
                    <a:pt x="548271" y="405712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117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8954515"/>
            <a:ext cx="5605145" cy="87312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2300605" algn="just">
              <a:lnSpc>
                <a:spcPct val="100000"/>
              </a:lnSpc>
              <a:spcBef>
                <a:spcPts val="615"/>
              </a:spcBef>
            </a:pPr>
            <a:r>
              <a:rPr sz="1200" b="1" spc="-5" dirty="0">
                <a:latin typeface="Times New Roman"/>
                <a:cs typeface="Times New Roman"/>
              </a:rPr>
              <a:t>Vùng </a:t>
            </a:r>
            <a:r>
              <a:rPr sz="1200" b="1" spc="-5" dirty="0" err="1">
                <a:latin typeface="Times New Roman"/>
                <a:cs typeface="Times New Roman"/>
              </a:rPr>
              <a:t>cấm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spc="-65" dirty="0" smtClean="0">
                <a:latin typeface="Times New Roman"/>
                <a:cs typeface="Times New Roman"/>
              </a:rPr>
              <a:t>v</a:t>
            </a:r>
            <a:r>
              <a:rPr lang="vi-VN" sz="1200" b="1" spc="-65" dirty="0" smtClean="0">
                <a:latin typeface="Times New Roman"/>
                <a:cs typeface="Times New Roman"/>
              </a:rPr>
              <a:t>ư</a:t>
            </a:r>
            <a:r>
              <a:rPr sz="1200" b="1" spc="-65" dirty="0" err="1" smtClean="0">
                <a:latin typeface="Times New Roman"/>
                <a:cs typeface="Times New Roman"/>
              </a:rPr>
              <a:t>ợt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ts val="138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Theo chiều </a:t>
            </a:r>
            <a:r>
              <a:rPr sz="1200" spc="5" dirty="0">
                <a:latin typeface="Times New Roman"/>
                <a:cs typeface="Times New Roman"/>
              </a:rPr>
              <a:t>xe chạy </a:t>
            </a:r>
            <a:r>
              <a:rPr sz="1200" dirty="0">
                <a:latin typeface="Times New Roman"/>
                <a:cs typeface="Times New Roman"/>
              </a:rPr>
              <a:t>khi </a:t>
            </a:r>
            <a:r>
              <a:rPr sz="1200" spc="-10" dirty="0">
                <a:latin typeface="Times New Roman"/>
                <a:cs typeface="Times New Roman"/>
              </a:rPr>
              <a:t>gặp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1.4 (khi tầm nhìn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ợc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chiều </a:t>
            </a:r>
            <a:r>
              <a:rPr sz="1200" dirty="0" err="1">
                <a:latin typeface="Times New Roman"/>
                <a:cs typeface="Times New Roman"/>
              </a:rPr>
              <a:t>bị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khuất</a:t>
            </a:r>
            <a:r>
              <a:rPr sz="1200" dirty="0" smtClean="0">
                <a:latin typeface="Times New Roman"/>
                <a:cs typeface="Times New Roman"/>
              </a:rPr>
              <a:t>)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người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lái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phải tuyệt </a:t>
            </a:r>
            <a:r>
              <a:rPr sz="1200" dirty="0">
                <a:latin typeface="Times New Roman"/>
                <a:cs typeface="Times New Roman"/>
              </a:rPr>
              <a:t>đối tuân thủ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 err="1">
                <a:latin typeface="Times New Roman"/>
                <a:cs typeface="Times New Roman"/>
              </a:rPr>
              <a:t>kẻ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đi đúng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lấn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làn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smtClean="0">
                <a:latin typeface="Times New Roman"/>
                <a:cs typeface="Times New Roman"/>
              </a:rPr>
              <a:t>sang </a:t>
            </a:r>
            <a:r>
              <a:rPr sz="1200" dirty="0" err="1" smtClean="0">
                <a:latin typeface="Times New Roman"/>
                <a:cs typeface="Times New Roman"/>
              </a:rPr>
              <a:t>làn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ợc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chiều </a:t>
            </a:r>
            <a:r>
              <a:rPr sz="1200" dirty="0">
                <a:latin typeface="Times New Roman"/>
                <a:cs typeface="Times New Roman"/>
              </a:rPr>
              <a:t>(thể hiện vùng </a:t>
            </a:r>
            <a:r>
              <a:rPr sz="1200" dirty="0" err="1">
                <a:latin typeface="Times New Roman"/>
                <a:cs typeface="Times New Roman"/>
              </a:rPr>
              <a:t>cấm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hình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vẽ).</a:t>
            </a:r>
            <a:endParaRPr sz="1200" dirty="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900486" y="2964526"/>
            <a:ext cx="3112135" cy="1658620"/>
            <a:chOff x="2900486" y="2964526"/>
            <a:chExt cx="3112135" cy="1658620"/>
          </a:xfrm>
        </p:grpSpPr>
        <p:sp>
          <p:nvSpPr>
            <p:cNvPr id="4" name="object 4"/>
            <p:cNvSpPr/>
            <p:nvPr/>
          </p:nvSpPr>
          <p:spPr>
            <a:xfrm>
              <a:off x="2903440" y="2964526"/>
              <a:ext cx="3109136" cy="165808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900477" y="3805960"/>
              <a:ext cx="3107690" cy="24765"/>
            </a:xfrm>
            <a:custGeom>
              <a:avLst/>
              <a:gdLst/>
              <a:ahLst/>
              <a:cxnLst/>
              <a:rect l="l" t="t" r="r" b="b"/>
              <a:pathLst>
                <a:path w="3107690" h="24764">
                  <a:moveTo>
                    <a:pt x="3107486" y="0"/>
                  </a:moveTo>
                  <a:lnTo>
                    <a:pt x="0" y="0"/>
                  </a:lnTo>
                  <a:lnTo>
                    <a:pt x="0" y="24460"/>
                  </a:lnTo>
                  <a:lnTo>
                    <a:pt x="3107486" y="24460"/>
                  </a:lnTo>
                  <a:lnTo>
                    <a:pt x="3107486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247952" y="4518571"/>
            <a:ext cx="5603240" cy="114173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R="829310" algn="r">
              <a:lnSpc>
                <a:spcPct val="100000"/>
              </a:lnSpc>
              <a:spcBef>
                <a:spcPts val="730"/>
              </a:spcBef>
            </a:pPr>
            <a:r>
              <a:rPr sz="1050" spc="-60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§¬n </a:t>
            </a:r>
            <a:r>
              <a:rPr sz="1050" spc="-220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vÞ:</a:t>
            </a:r>
            <a:r>
              <a:rPr sz="1050" spc="-190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050" spc="-125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endParaRPr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7300" algn="just">
              <a:lnSpc>
                <a:spcPct val="100000"/>
              </a:lnSpc>
              <a:spcBef>
                <a:spcPts val="690"/>
              </a:spcBef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1.4</a:t>
            </a:r>
          </a:p>
          <a:p>
            <a:pPr marL="12700" marR="5080" indent="370205" algn="just">
              <a:lnSpc>
                <a:spcPct val="96700"/>
              </a:lnSpc>
              <a:spcBef>
                <a:spcPts val="590"/>
              </a:spcBef>
            </a:pPr>
            <a:r>
              <a:rPr sz="1200" i="1" dirty="0">
                <a:latin typeface="Times New Roman"/>
                <a:cs typeface="Times New Roman"/>
              </a:rPr>
              <a:t>* </a:t>
            </a:r>
            <a:r>
              <a:rPr sz="1200" b="1" i="1" dirty="0">
                <a:latin typeface="Times New Roman"/>
                <a:cs typeface="Times New Roman"/>
              </a:rPr>
              <a:t>Xử lý </a:t>
            </a:r>
            <a:r>
              <a:rPr sz="1200" b="1" i="1" spc="-5" dirty="0">
                <a:latin typeface="Times New Roman"/>
                <a:cs typeface="Times New Roman"/>
              </a:rPr>
              <a:t>của </a:t>
            </a:r>
            <a:r>
              <a:rPr sz="1200" b="1" i="1" dirty="0">
                <a:latin typeface="Times New Roman"/>
                <a:cs typeface="Times New Roman"/>
              </a:rPr>
              <a:t>người điều khiển </a:t>
            </a:r>
            <a:r>
              <a:rPr sz="1200" b="1" i="1" spc="-5" dirty="0">
                <a:latin typeface="Times New Roman"/>
                <a:cs typeface="Times New Roman"/>
              </a:rPr>
              <a:t>phương tiện giao </a:t>
            </a:r>
            <a:r>
              <a:rPr sz="1200" b="1" i="1" dirty="0">
                <a:latin typeface="Times New Roman"/>
                <a:cs typeface="Times New Roman"/>
              </a:rPr>
              <a:t>thông </a:t>
            </a:r>
            <a:r>
              <a:rPr sz="1200" b="1" i="1" spc="-5" dirty="0">
                <a:latin typeface="Times New Roman"/>
                <a:cs typeface="Times New Roman"/>
              </a:rPr>
              <a:t>cơ </a:t>
            </a:r>
            <a:r>
              <a:rPr sz="1200" b="1" i="1" dirty="0">
                <a:latin typeface="Times New Roman"/>
                <a:cs typeface="Times New Roman"/>
              </a:rPr>
              <a:t>giới </a:t>
            </a:r>
            <a:r>
              <a:rPr sz="1200" b="1" i="1" spc="-5" dirty="0">
                <a:latin typeface="Times New Roman"/>
                <a:cs typeface="Times New Roman"/>
              </a:rPr>
              <a:t>đường </a:t>
            </a:r>
            <a:r>
              <a:rPr sz="1200" b="1" i="1" dirty="0">
                <a:latin typeface="Times New Roman"/>
                <a:cs typeface="Times New Roman"/>
              </a:rPr>
              <a:t>bộ khi gặp  </a:t>
            </a:r>
            <a:r>
              <a:rPr sz="1200" b="1" i="1" spc="-5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phân </a:t>
            </a:r>
            <a:r>
              <a:rPr sz="1200" b="1" i="1" spc="-5" dirty="0">
                <a:latin typeface="Times New Roman"/>
                <a:cs typeface="Times New Roman"/>
              </a:rPr>
              <a:t>chia </a:t>
            </a:r>
            <a:r>
              <a:rPr sz="1200" b="1" i="1" dirty="0">
                <a:latin typeface="Times New Roman"/>
                <a:cs typeface="Times New Roman"/>
              </a:rPr>
              <a:t>hai </a:t>
            </a:r>
            <a:r>
              <a:rPr sz="1200" b="1" i="1" spc="-5" dirty="0">
                <a:latin typeface="Times New Roman"/>
                <a:cs typeface="Times New Roman"/>
              </a:rPr>
              <a:t>chiều </a:t>
            </a:r>
            <a:r>
              <a:rPr sz="1200" b="1" i="1" dirty="0">
                <a:latin typeface="Times New Roman"/>
                <a:cs typeface="Times New Roman"/>
              </a:rPr>
              <a:t>xe </a:t>
            </a:r>
            <a:r>
              <a:rPr sz="1200" b="1" i="1" spc="-5" dirty="0">
                <a:latin typeface="Times New Roman"/>
                <a:cs typeface="Times New Roman"/>
              </a:rPr>
              <a:t>chạy </a:t>
            </a:r>
            <a:r>
              <a:rPr sz="1200" b="1" i="1" dirty="0">
                <a:latin typeface="Times New Roman"/>
                <a:cs typeface="Times New Roman"/>
              </a:rPr>
              <a:t>trong đường </a:t>
            </a:r>
            <a:r>
              <a:rPr sz="1200" b="1" i="1" spc="-5" dirty="0">
                <a:latin typeface="Times New Roman"/>
                <a:cs typeface="Times New Roman"/>
              </a:rPr>
              <a:t>cong nằm </a:t>
            </a:r>
            <a:r>
              <a:rPr sz="1200" b="1" i="1" dirty="0">
                <a:latin typeface="Times New Roman"/>
                <a:cs typeface="Times New Roman"/>
              </a:rPr>
              <a:t>hoặc đường </a:t>
            </a:r>
            <a:r>
              <a:rPr sz="1200" b="1" i="1" spc="-5" dirty="0">
                <a:latin typeface="Times New Roman"/>
                <a:cs typeface="Times New Roman"/>
              </a:rPr>
              <a:t>cong </a:t>
            </a:r>
            <a:r>
              <a:rPr sz="1200" b="1" i="1" dirty="0">
                <a:latin typeface="Times New Roman"/>
                <a:cs typeface="Times New Roman"/>
              </a:rPr>
              <a:t>đứng không  đảm bảo </a:t>
            </a:r>
            <a:r>
              <a:rPr sz="1200" b="1" i="1" spc="-5" dirty="0">
                <a:latin typeface="Times New Roman"/>
                <a:cs typeface="Times New Roman"/>
              </a:rPr>
              <a:t>tầm nhìn vượt </a:t>
            </a:r>
            <a:r>
              <a:rPr sz="1200" b="1" i="1" dirty="0">
                <a:latin typeface="Times New Roman"/>
                <a:cs typeface="Times New Roman"/>
              </a:rPr>
              <a:t>xe an</a:t>
            </a:r>
            <a:r>
              <a:rPr sz="1200" b="1" i="1" spc="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toàn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900486" y="3805957"/>
            <a:ext cx="3107690" cy="24765"/>
          </a:xfrm>
          <a:custGeom>
            <a:avLst/>
            <a:gdLst/>
            <a:ahLst/>
            <a:cxnLst/>
            <a:rect l="l" t="t" r="r" b="b"/>
            <a:pathLst>
              <a:path w="3107690" h="24764">
                <a:moveTo>
                  <a:pt x="0" y="24457"/>
                </a:moveTo>
                <a:lnTo>
                  <a:pt x="3107508" y="24457"/>
                </a:lnTo>
                <a:lnTo>
                  <a:pt x="3107508" y="0"/>
                </a:lnTo>
                <a:lnTo>
                  <a:pt x="0" y="0"/>
                </a:lnTo>
                <a:lnTo>
                  <a:pt x="0" y="24457"/>
                </a:lnTo>
                <a:close/>
              </a:path>
            </a:pathLst>
          </a:custGeom>
          <a:ln w="8430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66868" y="3420770"/>
            <a:ext cx="141064" cy="14986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130"/>
              </a:lnSpc>
            </a:pPr>
            <a:r>
              <a:rPr sz="1050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66868" y="4017057"/>
            <a:ext cx="141064" cy="14986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130"/>
              </a:lnSpc>
            </a:pPr>
            <a:r>
              <a:rPr sz="1050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572375" y="3392399"/>
            <a:ext cx="3440429" cy="802640"/>
            <a:chOff x="2572375" y="3392399"/>
            <a:chExt cx="3440429" cy="802640"/>
          </a:xfrm>
        </p:grpSpPr>
        <p:sp>
          <p:nvSpPr>
            <p:cNvPr id="11" name="object 11"/>
            <p:cNvSpPr/>
            <p:nvPr/>
          </p:nvSpPr>
          <p:spPr>
            <a:xfrm>
              <a:off x="2904265" y="380975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295" y="-825"/>
                  </a:moveTo>
                  <a:lnTo>
                    <a:pt x="295" y="825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573327" y="3393351"/>
              <a:ext cx="282575" cy="800735"/>
            </a:xfrm>
            <a:custGeom>
              <a:avLst/>
              <a:gdLst/>
              <a:ahLst/>
              <a:cxnLst/>
              <a:rect l="l" t="t" r="r" b="b"/>
              <a:pathLst>
                <a:path w="282575" h="800735">
                  <a:moveTo>
                    <a:pt x="282294" y="384079"/>
                  </a:moveTo>
                  <a:lnTo>
                    <a:pt x="0" y="384079"/>
                  </a:lnTo>
                </a:path>
                <a:path w="282575" h="800735">
                  <a:moveTo>
                    <a:pt x="282294" y="359915"/>
                  </a:moveTo>
                  <a:lnTo>
                    <a:pt x="0" y="359915"/>
                  </a:lnTo>
                </a:path>
                <a:path w="282575" h="800735">
                  <a:moveTo>
                    <a:pt x="65252" y="384079"/>
                  </a:moveTo>
                  <a:lnTo>
                    <a:pt x="65252" y="461816"/>
                  </a:lnTo>
                </a:path>
                <a:path w="282575" h="800735">
                  <a:moveTo>
                    <a:pt x="65252" y="359915"/>
                  </a:moveTo>
                  <a:lnTo>
                    <a:pt x="65252" y="0"/>
                  </a:lnTo>
                </a:path>
                <a:path w="282575" h="800735">
                  <a:moveTo>
                    <a:pt x="65252" y="384079"/>
                  </a:moveTo>
                  <a:lnTo>
                    <a:pt x="65252" y="359915"/>
                  </a:lnTo>
                </a:path>
                <a:path w="282575" h="800735">
                  <a:moveTo>
                    <a:pt x="103713" y="422800"/>
                  </a:moveTo>
                  <a:lnTo>
                    <a:pt x="26223" y="345063"/>
                  </a:lnTo>
                </a:path>
                <a:path w="282575" h="800735">
                  <a:moveTo>
                    <a:pt x="26223" y="320898"/>
                  </a:moveTo>
                  <a:lnTo>
                    <a:pt x="103713" y="398636"/>
                  </a:lnTo>
                </a:path>
                <a:path w="282575" h="800735">
                  <a:moveTo>
                    <a:pt x="282294" y="416400"/>
                  </a:moveTo>
                  <a:lnTo>
                    <a:pt x="0" y="416400"/>
                  </a:lnTo>
                </a:path>
                <a:path w="282575" h="800735">
                  <a:moveTo>
                    <a:pt x="282294" y="440847"/>
                  </a:moveTo>
                  <a:lnTo>
                    <a:pt x="0" y="440847"/>
                  </a:lnTo>
                </a:path>
                <a:path w="282575" h="800735">
                  <a:moveTo>
                    <a:pt x="65252" y="416400"/>
                  </a:moveTo>
                  <a:lnTo>
                    <a:pt x="65252" y="338650"/>
                  </a:lnTo>
                </a:path>
                <a:path w="282575" h="800735">
                  <a:moveTo>
                    <a:pt x="65252" y="440847"/>
                  </a:moveTo>
                  <a:lnTo>
                    <a:pt x="65252" y="800726"/>
                  </a:lnTo>
                </a:path>
                <a:path w="282575" h="800735">
                  <a:moveTo>
                    <a:pt x="65252" y="416400"/>
                  </a:moveTo>
                  <a:lnTo>
                    <a:pt x="65252" y="440847"/>
                  </a:lnTo>
                </a:path>
                <a:path w="282575" h="800735">
                  <a:moveTo>
                    <a:pt x="26223" y="377383"/>
                  </a:moveTo>
                  <a:lnTo>
                    <a:pt x="103713" y="455404"/>
                  </a:lnTo>
                </a:path>
                <a:path w="282575" h="800735">
                  <a:moveTo>
                    <a:pt x="103713" y="479863"/>
                  </a:moveTo>
                  <a:lnTo>
                    <a:pt x="26223" y="401842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900476" y="3749471"/>
              <a:ext cx="408305" cy="24765"/>
            </a:xfrm>
            <a:custGeom>
              <a:avLst/>
              <a:gdLst/>
              <a:ahLst/>
              <a:cxnLst/>
              <a:rect l="l" t="t" r="r" b="b"/>
              <a:pathLst>
                <a:path w="408304" h="24764">
                  <a:moveTo>
                    <a:pt x="407847" y="0"/>
                  </a:moveTo>
                  <a:lnTo>
                    <a:pt x="0" y="0"/>
                  </a:lnTo>
                  <a:lnTo>
                    <a:pt x="0" y="24180"/>
                  </a:lnTo>
                  <a:lnTo>
                    <a:pt x="407847" y="24180"/>
                  </a:lnTo>
                  <a:lnTo>
                    <a:pt x="407847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2900485" y="3749480"/>
              <a:ext cx="408305" cy="24765"/>
            </a:xfrm>
            <a:custGeom>
              <a:avLst/>
              <a:gdLst/>
              <a:ahLst/>
              <a:cxnLst/>
              <a:rect l="l" t="t" r="r" b="b"/>
              <a:pathLst>
                <a:path w="408304" h="24764">
                  <a:moveTo>
                    <a:pt x="0" y="24166"/>
                  </a:moveTo>
                  <a:lnTo>
                    <a:pt x="407849" y="24166"/>
                  </a:lnTo>
                  <a:lnTo>
                    <a:pt x="407849" y="0"/>
                  </a:lnTo>
                  <a:lnTo>
                    <a:pt x="0" y="0"/>
                  </a:lnTo>
                  <a:lnTo>
                    <a:pt x="0" y="24166"/>
                  </a:lnTo>
                  <a:close/>
                </a:path>
              </a:pathLst>
            </a:custGeom>
            <a:ln w="843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281919" y="3749471"/>
              <a:ext cx="487045" cy="24765"/>
            </a:xfrm>
            <a:custGeom>
              <a:avLst/>
              <a:gdLst/>
              <a:ahLst/>
              <a:cxnLst/>
              <a:rect l="l" t="t" r="r" b="b"/>
              <a:pathLst>
                <a:path w="487045" h="24764">
                  <a:moveTo>
                    <a:pt x="486803" y="0"/>
                  </a:moveTo>
                  <a:lnTo>
                    <a:pt x="0" y="0"/>
                  </a:lnTo>
                  <a:lnTo>
                    <a:pt x="0" y="24180"/>
                  </a:lnTo>
                  <a:lnTo>
                    <a:pt x="486803" y="24180"/>
                  </a:lnTo>
                  <a:lnTo>
                    <a:pt x="486803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4281931" y="3749480"/>
              <a:ext cx="487045" cy="24765"/>
            </a:xfrm>
            <a:custGeom>
              <a:avLst/>
              <a:gdLst/>
              <a:ahLst/>
              <a:cxnLst/>
              <a:rect l="l" t="t" r="r" b="b"/>
              <a:pathLst>
                <a:path w="487045" h="24764">
                  <a:moveTo>
                    <a:pt x="0" y="24166"/>
                  </a:moveTo>
                  <a:lnTo>
                    <a:pt x="486803" y="24166"/>
                  </a:lnTo>
                  <a:lnTo>
                    <a:pt x="486803" y="0"/>
                  </a:lnTo>
                  <a:lnTo>
                    <a:pt x="0" y="0"/>
                  </a:lnTo>
                  <a:lnTo>
                    <a:pt x="0" y="24166"/>
                  </a:lnTo>
                  <a:close/>
                </a:path>
              </a:pathLst>
            </a:custGeom>
            <a:ln w="843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5742305" y="3749471"/>
              <a:ext cx="266065" cy="24765"/>
            </a:xfrm>
            <a:custGeom>
              <a:avLst/>
              <a:gdLst/>
              <a:ahLst/>
              <a:cxnLst/>
              <a:rect l="l" t="t" r="r" b="b"/>
              <a:pathLst>
                <a:path w="266064" h="24764">
                  <a:moveTo>
                    <a:pt x="265658" y="0"/>
                  </a:moveTo>
                  <a:lnTo>
                    <a:pt x="0" y="0"/>
                  </a:lnTo>
                  <a:lnTo>
                    <a:pt x="0" y="24180"/>
                  </a:lnTo>
                  <a:lnTo>
                    <a:pt x="265658" y="24180"/>
                  </a:lnTo>
                  <a:lnTo>
                    <a:pt x="265658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5742307" y="3749480"/>
              <a:ext cx="266065" cy="24765"/>
            </a:xfrm>
            <a:custGeom>
              <a:avLst/>
              <a:gdLst/>
              <a:ahLst/>
              <a:cxnLst/>
              <a:rect l="l" t="t" r="r" b="b"/>
              <a:pathLst>
                <a:path w="266064" h="24764">
                  <a:moveTo>
                    <a:pt x="0" y="24166"/>
                  </a:moveTo>
                  <a:lnTo>
                    <a:pt x="265686" y="24166"/>
                  </a:lnTo>
                  <a:lnTo>
                    <a:pt x="265686" y="0"/>
                  </a:lnTo>
                  <a:lnTo>
                    <a:pt x="0" y="0"/>
                  </a:lnTo>
                  <a:lnTo>
                    <a:pt x="0" y="24166"/>
                  </a:lnTo>
                  <a:close/>
                </a:path>
              </a:pathLst>
            </a:custGeom>
            <a:ln w="843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247952" y="807465"/>
            <a:ext cx="5605780" cy="1928733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2519680" algn="just">
              <a:lnSpc>
                <a:spcPct val="100000"/>
              </a:lnSpc>
              <a:spcBef>
                <a:spcPts val="640"/>
              </a:spcBef>
            </a:pPr>
            <a:r>
              <a:rPr sz="1200" b="1" spc="-5" dirty="0">
                <a:latin typeface="Times New Roman"/>
                <a:cs typeface="Times New Roman"/>
              </a:rPr>
              <a:t>Vạch </a:t>
            </a:r>
            <a:r>
              <a:rPr sz="1200" b="1" dirty="0">
                <a:latin typeface="Times New Roman"/>
                <a:cs typeface="Times New Roman"/>
              </a:rPr>
              <a:t>1.3</a:t>
            </a:r>
            <a:endParaRPr sz="1200" dirty="0">
              <a:latin typeface="Times New Roman"/>
              <a:cs typeface="Times New Roman"/>
            </a:endParaRPr>
          </a:p>
          <a:p>
            <a:pPr marL="12700" marR="8890" indent="456565" algn="just">
              <a:lnSpc>
                <a:spcPts val="1380"/>
              </a:lnSpc>
              <a:spcBef>
                <a:spcPts val="635"/>
              </a:spcBef>
            </a:pPr>
            <a:r>
              <a:rPr sz="1200" b="1" i="1" dirty="0">
                <a:latin typeface="Times New Roman"/>
                <a:cs typeface="Times New Roman"/>
              </a:rPr>
              <a:t>- </a:t>
            </a:r>
            <a:r>
              <a:rPr sz="1200" b="1" i="1" spc="-10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1.4: </a:t>
            </a:r>
            <a:r>
              <a:rPr sz="1200" b="1" i="1" spc="-10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phân </a:t>
            </a:r>
            <a:r>
              <a:rPr sz="1200" b="1" i="1" spc="-5" dirty="0">
                <a:latin typeface="Times New Roman"/>
                <a:cs typeface="Times New Roman"/>
              </a:rPr>
              <a:t>chia </a:t>
            </a:r>
            <a:r>
              <a:rPr sz="1200" b="1" i="1" dirty="0">
                <a:latin typeface="Times New Roman"/>
                <a:cs typeface="Times New Roman"/>
              </a:rPr>
              <a:t>hai </a:t>
            </a:r>
            <a:r>
              <a:rPr sz="1200" b="1" i="1" spc="-5" dirty="0">
                <a:latin typeface="Times New Roman"/>
                <a:cs typeface="Times New Roman"/>
              </a:rPr>
              <a:t>chiều </a:t>
            </a:r>
            <a:r>
              <a:rPr sz="1200" b="1" i="1" dirty="0">
                <a:latin typeface="Times New Roman"/>
                <a:cs typeface="Times New Roman"/>
              </a:rPr>
              <a:t>xe </a:t>
            </a:r>
            <a:r>
              <a:rPr sz="1200" b="1" i="1" spc="-5" dirty="0">
                <a:latin typeface="Times New Roman"/>
                <a:cs typeface="Times New Roman"/>
              </a:rPr>
              <a:t>chạy, </a:t>
            </a:r>
            <a:r>
              <a:rPr sz="1200" b="1" i="1" dirty="0">
                <a:latin typeface="Times New Roman"/>
                <a:cs typeface="Times New Roman"/>
              </a:rPr>
              <a:t>dạng </a:t>
            </a:r>
            <a:r>
              <a:rPr sz="1200" b="1" i="1" spc="-5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đôi </a:t>
            </a:r>
            <a:r>
              <a:rPr sz="1200" b="1" i="1" spc="-5" dirty="0">
                <a:latin typeface="Times New Roman"/>
                <a:cs typeface="Times New Roman"/>
              </a:rPr>
              <a:t>gồm </a:t>
            </a:r>
            <a:r>
              <a:rPr sz="1200" b="1" i="1" dirty="0">
                <a:latin typeface="Times New Roman"/>
                <a:cs typeface="Times New Roman"/>
              </a:rPr>
              <a:t>một </a:t>
            </a:r>
            <a:r>
              <a:rPr sz="1200" b="1" i="1" spc="-5" dirty="0">
                <a:latin typeface="Times New Roman"/>
                <a:cs typeface="Times New Roman"/>
              </a:rPr>
              <a:t>vạch nét  liền, </a:t>
            </a:r>
            <a:r>
              <a:rPr sz="1200" b="1" i="1" dirty="0">
                <a:latin typeface="Times New Roman"/>
                <a:cs typeface="Times New Roman"/>
              </a:rPr>
              <a:t>một </a:t>
            </a:r>
            <a:r>
              <a:rPr sz="1200" b="1" i="1" spc="-5" dirty="0">
                <a:latin typeface="Times New Roman"/>
                <a:cs typeface="Times New Roman"/>
              </a:rPr>
              <a:t>vạch nét</a:t>
            </a:r>
            <a:r>
              <a:rPr sz="1200" b="1" i="1" spc="-1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đứt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ts val="138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dùng để </a:t>
            </a:r>
            <a:r>
              <a:rPr sz="1200" spc="-5" dirty="0">
                <a:latin typeface="Times New Roman"/>
                <a:cs typeface="Times New Roman"/>
              </a:rPr>
              <a:t>phân chia hai chiều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chạy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từ 2 làn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trở </a:t>
            </a:r>
            <a:r>
              <a:rPr sz="1200" spc="-5" dirty="0">
                <a:latin typeface="Times New Roman"/>
                <a:cs typeface="Times New Roman"/>
              </a:rPr>
              <a:t>lên, </a:t>
            </a:r>
            <a:r>
              <a:rPr sz="1200" spc="-40" dirty="0">
                <a:latin typeface="Times New Roman"/>
                <a:cs typeface="Times New Roman"/>
              </a:rPr>
              <a:t>không  </a:t>
            </a:r>
            <a:r>
              <a:rPr sz="1200" spc="-5" dirty="0">
                <a:latin typeface="Times New Roman"/>
                <a:cs typeface="Times New Roman"/>
              </a:rPr>
              <a:t>có dải phân cách hai </a:t>
            </a:r>
            <a:r>
              <a:rPr sz="1200" dirty="0">
                <a:latin typeface="Times New Roman"/>
                <a:cs typeface="Times New Roman"/>
              </a:rPr>
              <a:t>chiều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chạy, sử </a:t>
            </a:r>
            <a:r>
              <a:rPr sz="1200" dirty="0">
                <a:latin typeface="Times New Roman"/>
                <a:cs typeface="Times New Roman"/>
              </a:rPr>
              <a:t>dụng ở các </a:t>
            </a:r>
            <a:r>
              <a:rPr sz="1200" spc="-5" dirty="0">
                <a:latin typeface="Times New Roman"/>
                <a:cs typeface="Times New Roman"/>
              </a:rPr>
              <a:t>đoạn </a:t>
            </a:r>
            <a:r>
              <a:rPr sz="1200" dirty="0">
                <a:latin typeface="Times New Roman"/>
                <a:cs typeface="Times New Roman"/>
              </a:rPr>
              <a:t>cần </a:t>
            </a:r>
            <a:r>
              <a:rPr sz="1200" spc="-5" dirty="0">
                <a:latin typeface="Times New Roman"/>
                <a:cs typeface="Times New Roman"/>
              </a:rPr>
              <a:t>thiết phải </a:t>
            </a:r>
            <a:r>
              <a:rPr sz="1200" dirty="0">
                <a:latin typeface="Times New Roman"/>
                <a:cs typeface="Times New Roman"/>
              </a:rPr>
              <a:t>cấm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ợc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chiều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dirty="0" err="1">
                <a:latin typeface="Times New Roman"/>
                <a:cs typeface="Times New Roman"/>
              </a:rPr>
              <a:t>một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h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chạy </a:t>
            </a:r>
            <a:r>
              <a:rPr sz="1200" spc="-5" dirty="0">
                <a:latin typeface="Times New Roman"/>
                <a:cs typeface="Times New Roman"/>
              </a:rPr>
              <a:t>nhất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spc="5" dirty="0">
                <a:latin typeface="Times New Roman"/>
                <a:cs typeface="Times New Roman"/>
              </a:rPr>
              <a:t>để </a:t>
            </a:r>
            <a:r>
              <a:rPr sz="1200" spc="-5" dirty="0">
                <a:latin typeface="Times New Roman"/>
                <a:cs typeface="Times New Roman"/>
              </a:rPr>
              <a:t>đảm bảo an </a:t>
            </a:r>
            <a:r>
              <a:rPr sz="1200" dirty="0">
                <a:latin typeface="Times New Roman"/>
                <a:cs typeface="Times New Roman"/>
              </a:rPr>
              <a:t>toàn. Xe trên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tiếp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giáp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với vạch đứt </a:t>
            </a:r>
            <a:r>
              <a:rPr sz="1200" dirty="0" err="1">
                <a:latin typeface="Times New Roman"/>
                <a:cs typeface="Times New Roman"/>
              </a:rPr>
              <a:t>nét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đ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ợc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phép cắt </a:t>
            </a:r>
            <a:r>
              <a:rPr sz="1200" dirty="0">
                <a:latin typeface="Times New Roman"/>
                <a:cs typeface="Times New Roman"/>
              </a:rPr>
              <a:t>qua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ợc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chiều khi cần </a:t>
            </a:r>
            <a:r>
              <a:rPr sz="1200" spc="-5" dirty="0">
                <a:latin typeface="Times New Roman"/>
                <a:cs typeface="Times New Roman"/>
              </a:rPr>
              <a:t>thiết;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100" dirty="0">
                <a:latin typeface="Times New Roman"/>
                <a:cs typeface="Times New Roman"/>
              </a:rPr>
              <a:t>trên 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tiếp giáp </a:t>
            </a:r>
            <a:r>
              <a:rPr sz="1200" dirty="0">
                <a:latin typeface="Times New Roman"/>
                <a:cs typeface="Times New Roman"/>
              </a:rPr>
              <a:t>với vạch </a:t>
            </a:r>
            <a:r>
              <a:rPr sz="1200" spc="-5" dirty="0">
                <a:latin typeface="Times New Roman"/>
                <a:cs typeface="Times New Roman"/>
              </a:rPr>
              <a:t>liền nét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cắt </a:t>
            </a:r>
            <a:r>
              <a:rPr sz="1200" dirty="0">
                <a:latin typeface="Times New Roman"/>
                <a:cs typeface="Times New Roman"/>
              </a:rPr>
              <a:t>qua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vạch.</a:t>
            </a:r>
            <a:endParaRPr sz="1200" dirty="0">
              <a:latin typeface="Times New Roman"/>
              <a:cs typeface="Times New Roman"/>
            </a:endParaRPr>
          </a:p>
          <a:p>
            <a:pPr marL="3221355">
              <a:lnSpc>
                <a:spcPct val="100000"/>
              </a:lnSpc>
              <a:spcBef>
                <a:spcPts val="710"/>
              </a:spcBef>
              <a:tabLst>
                <a:tab pos="3943985" algn="l"/>
              </a:tabLst>
            </a:pPr>
            <a:r>
              <a:rPr sz="1050" spc="-100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L1	L2</a:t>
            </a:r>
            <a:endParaRPr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953660" y="3992402"/>
            <a:ext cx="282129" cy="30988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130"/>
              </a:lnSpc>
            </a:pPr>
            <a:r>
              <a:rPr sz="1050" spc="-5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sz="1050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050" spc="-5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3060131" y="2663478"/>
            <a:ext cx="2726055" cy="1666875"/>
            <a:chOff x="3060131" y="2663478"/>
            <a:chExt cx="2726055" cy="1666875"/>
          </a:xfrm>
        </p:grpSpPr>
        <p:sp>
          <p:nvSpPr>
            <p:cNvPr id="22" name="object 22"/>
            <p:cNvSpPr/>
            <p:nvPr/>
          </p:nvSpPr>
          <p:spPr>
            <a:xfrm>
              <a:off x="3391365" y="380975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141" y="-825"/>
                  </a:moveTo>
                  <a:lnTo>
                    <a:pt x="141" y="825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3125088" y="380975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147" y="-825"/>
                  </a:moveTo>
                  <a:lnTo>
                    <a:pt x="147" y="825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3060131" y="2663478"/>
              <a:ext cx="2725420" cy="1666875"/>
            </a:xfrm>
            <a:custGeom>
              <a:avLst/>
              <a:gdLst/>
              <a:ahLst/>
              <a:cxnLst/>
              <a:rect l="l" t="t" r="r" b="b"/>
              <a:pathLst>
                <a:path w="2725420" h="1666875">
                  <a:moveTo>
                    <a:pt x="1225579" y="266983"/>
                  </a:moveTo>
                  <a:lnTo>
                    <a:pt x="1225579" y="0"/>
                  </a:lnTo>
                </a:path>
                <a:path w="2725420" h="1666875">
                  <a:moveTo>
                    <a:pt x="1712371" y="266983"/>
                  </a:moveTo>
                  <a:lnTo>
                    <a:pt x="1712371" y="0"/>
                  </a:lnTo>
                </a:path>
                <a:path w="2725420" h="1666875">
                  <a:moveTo>
                    <a:pt x="1225579" y="64948"/>
                  </a:moveTo>
                  <a:lnTo>
                    <a:pt x="1712371" y="64948"/>
                  </a:lnTo>
                </a:path>
                <a:path w="2725420" h="1666875">
                  <a:moveTo>
                    <a:pt x="1264679" y="25932"/>
                  </a:moveTo>
                  <a:lnTo>
                    <a:pt x="1186598" y="103964"/>
                  </a:lnTo>
                </a:path>
                <a:path w="2725420" h="1666875">
                  <a:moveTo>
                    <a:pt x="1673390" y="103964"/>
                  </a:moveTo>
                  <a:lnTo>
                    <a:pt x="1751471" y="25932"/>
                  </a:lnTo>
                </a:path>
                <a:path w="2725420" h="1666875">
                  <a:moveTo>
                    <a:pt x="1712371" y="266983"/>
                  </a:moveTo>
                  <a:lnTo>
                    <a:pt x="1712371" y="0"/>
                  </a:lnTo>
                </a:path>
                <a:path w="2725420" h="1666875">
                  <a:moveTo>
                    <a:pt x="2685956" y="266983"/>
                  </a:moveTo>
                  <a:lnTo>
                    <a:pt x="2685956" y="0"/>
                  </a:lnTo>
                </a:path>
                <a:path w="2725420" h="1666875">
                  <a:moveTo>
                    <a:pt x="1712371" y="64948"/>
                  </a:moveTo>
                  <a:lnTo>
                    <a:pt x="2685956" y="64948"/>
                  </a:lnTo>
                </a:path>
                <a:path w="2725420" h="1666875">
                  <a:moveTo>
                    <a:pt x="1751471" y="25932"/>
                  </a:moveTo>
                  <a:lnTo>
                    <a:pt x="1673390" y="103964"/>
                  </a:lnTo>
                </a:path>
                <a:path w="2725420" h="1666875">
                  <a:moveTo>
                    <a:pt x="2646975" y="103964"/>
                  </a:moveTo>
                  <a:lnTo>
                    <a:pt x="2725055" y="25932"/>
                  </a:lnTo>
                </a:path>
                <a:path w="2725420" h="1666875">
                  <a:moveTo>
                    <a:pt x="282578" y="1113952"/>
                  </a:moveTo>
                  <a:lnTo>
                    <a:pt x="0" y="1113952"/>
                  </a:lnTo>
                </a:path>
                <a:path w="2725420" h="1666875">
                  <a:moveTo>
                    <a:pt x="282578" y="1146273"/>
                  </a:moveTo>
                  <a:lnTo>
                    <a:pt x="0" y="1146273"/>
                  </a:lnTo>
                </a:path>
                <a:path w="2725420" h="1666875">
                  <a:moveTo>
                    <a:pt x="64956" y="1113952"/>
                  </a:moveTo>
                  <a:lnTo>
                    <a:pt x="64956" y="1035919"/>
                  </a:lnTo>
                </a:path>
                <a:path w="2725420" h="1666875">
                  <a:moveTo>
                    <a:pt x="64956" y="1146273"/>
                  </a:moveTo>
                  <a:lnTo>
                    <a:pt x="64956" y="1666566"/>
                  </a:lnTo>
                </a:path>
                <a:path w="2725420" h="1666875">
                  <a:moveTo>
                    <a:pt x="64956" y="1113952"/>
                  </a:moveTo>
                  <a:lnTo>
                    <a:pt x="64956" y="1146273"/>
                  </a:lnTo>
                </a:path>
                <a:path w="2725420" h="1666875">
                  <a:moveTo>
                    <a:pt x="25928" y="1074935"/>
                  </a:moveTo>
                  <a:lnTo>
                    <a:pt x="103997" y="1152673"/>
                  </a:lnTo>
                </a:path>
                <a:path w="2725420" h="1666875">
                  <a:moveTo>
                    <a:pt x="103997" y="1185277"/>
                  </a:moveTo>
                  <a:lnTo>
                    <a:pt x="25928" y="1107256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25" name="object 25"/>
          <p:cNvSpPr/>
          <p:nvPr/>
        </p:nvSpPr>
        <p:spPr>
          <a:xfrm>
            <a:off x="1279525" y="6253225"/>
            <a:ext cx="5545716" cy="27505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118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876045"/>
            <a:ext cx="5601970" cy="820096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6350" indent="456565">
              <a:lnSpc>
                <a:spcPts val="1380"/>
              </a:lnSpc>
              <a:spcBef>
                <a:spcPts val="195"/>
              </a:spcBef>
            </a:pPr>
            <a:r>
              <a:rPr sz="1200" b="1" i="1" dirty="0">
                <a:latin typeface="Times New Roman"/>
                <a:cs typeface="Times New Roman"/>
              </a:rPr>
              <a:t>* </a:t>
            </a:r>
            <a:r>
              <a:rPr sz="1200" b="1" i="1" spc="-10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phân </a:t>
            </a:r>
            <a:r>
              <a:rPr sz="1200" b="1" i="1" spc="-5" dirty="0">
                <a:latin typeface="Times New Roman"/>
                <a:cs typeface="Times New Roman"/>
              </a:rPr>
              <a:t>chia </a:t>
            </a:r>
            <a:r>
              <a:rPr sz="1200" b="1" i="1" dirty="0">
                <a:latin typeface="Times New Roman"/>
                <a:cs typeface="Times New Roman"/>
              </a:rPr>
              <a:t>hai chiều xe </a:t>
            </a:r>
            <a:r>
              <a:rPr sz="1200" b="1" i="1" spc="-5" dirty="0">
                <a:latin typeface="Times New Roman"/>
                <a:cs typeface="Times New Roman"/>
              </a:rPr>
              <a:t>chạy cho </a:t>
            </a:r>
            <a:r>
              <a:rPr sz="1200" b="1" i="1" dirty="0">
                <a:latin typeface="Times New Roman"/>
                <a:cs typeface="Times New Roman"/>
              </a:rPr>
              <a:t>đường </a:t>
            </a:r>
            <a:r>
              <a:rPr sz="1200" b="1" i="1" spc="-5" dirty="0">
                <a:latin typeface="Times New Roman"/>
                <a:cs typeface="Times New Roman"/>
              </a:rPr>
              <a:t>có </a:t>
            </a:r>
            <a:r>
              <a:rPr sz="1200" b="1" i="1" dirty="0">
                <a:latin typeface="Times New Roman"/>
                <a:cs typeface="Times New Roman"/>
              </a:rPr>
              <a:t>3 làn </a:t>
            </a:r>
            <a:r>
              <a:rPr sz="1200" b="1" i="1" spc="5" dirty="0">
                <a:latin typeface="Times New Roman"/>
                <a:cs typeface="Times New Roman"/>
              </a:rPr>
              <a:t>xe </a:t>
            </a:r>
            <a:r>
              <a:rPr sz="1200" b="1" i="1" dirty="0">
                <a:latin typeface="Times New Roman"/>
                <a:cs typeface="Times New Roman"/>
              </a:rPr>
              <a:t>trong khu vực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làn  đường trên một </a:t>
            </a:r>
            <a:r>
              <a:rPr sz="1200" b="1" i="1" spc="-5" dirty="0">
                <a:latin typeface="Times New Roman"/>
                <a:cs typeface="Times New Roman"/>
              </a:rPr>
              <a:t>hướng thay </a:t>
            </a:r>
            <a:r>
              <a:rPr sz="1200" b="1" i="1" dirty="0">
                <a:latin typeface="Times New Roman"/>
                <a:cs typeface="Times New Roman"/>
              </a:rPr>
              <a:t>đổi từ một làn </a:t>
            </a:r>
            <a:r>
              <a:rPr sz="1200" b="1" i="1" spc="-5" dirty="0">
                <a:latin typeface="Times New Roman"/>
                <a:cs typeface="Times New Roman"/>
              </a:rPr>
              <a:t>sang </a:t>
            </a:r>
            <a:r>
              <a:rPr sz="1200" b="1" i="1" dirty="0">
                <a:latin typeface="Times New Roman"/>
                <a:cs typeface="Times New Roman"/>
              </a:rPr>
              <a:t>hai làn </a:t>
            </a:r>
            <a:r>
              <a:rPr sz="1200" b="1" i="1" spc="-5" dirty="0">
                <a:latin typeface="Times New Roman"/>
                <a:cs typeface="Times New Roman"/>
              </a:rPr>
              <a:t>và ngược</a:t>
            </a:r>
            <a:r>
              <a:rPr sz="1200" b="1" i="1" spc="-6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lại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ts val="138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Vạch sơn </a:t>
            </a:r>
            <a:r>
              <a:rPr sz="1200" dirty="0">
                <a:latin typeface="Times New Roman"/>
                <a:cs typeface="Times New Roman"/>
              </a:rPr>
              <a:t>phân </a:t>
            </a:r>
            <a:r>
              <a:rPr sz="1200" spc="-5" dirty="0">
                <a:latin typeface="Times New Roman"/>
                <a:cs typeface="Times New Roman"/>
              </a:rPr>
              <a:t>chia </a:t>
            </a:r>
            <a:r>
              <a:rPr sz="1200" dirty="0">
                <a:latin typeface="Times New Roman"/>
                <a:cs typeface="Times New Roman"/>
              </a:rPr>
              <a:t>hai </a:t>
            </a:r>
            <a:r>
              <a:rPr sz="1200" spc="-5" dirty="0">
                <a:latin typeface="Times New Roman"/>
                <a:cs typeface="Times New Roman"/>
              </a:rPr>
              <a:t>chiều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chạy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3 làn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trong khu vực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spc="-60" dirty="0" err="1">
                <a:latin typeface="Times New Roman"/>
                <a:cs typeface="Times New Roman"/>
              </a:rPr>
              <a:t>làn</a:t>
            </a:r>
            <a:r>
              <a:rPr sz="1200" spc="-60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trên </a:t>
            </a:r>
            <a:r>
              <a:rPr sz="1200" dirty="0" err="1">
                <a:latin typeface="Times New Roman"/>
                <a:cs typeface="Times New Roman"/>
              </a:rPr>
              <a:t>một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thay đổi từ một </a:t>
            </a:r>
            <a:r>
              <a:rPr sz="1200" spc="-5" dirty="0">
                <a:latin typeface="Times New Roman"/>
                <a:cs typeface="Times New Roman"/>
              </a:rPr>
              <a:t>làn sang </a:t>
            </a:r>
            <a:r>
              <a:rPr sz="1200" spc="5" dirty="0">
                <a:latin typeface="Times New Roman"/>
                <a:cs typeface="Times New Roman"/>
              </a:rPr>
              <a:t>hai </a:t>
            </a:r>
            <a:r>
              <a:rPr sz="1200" spc="-5" dirty="0">
                <a:latin typeface="Times New Roman"/>
                <a:cs typeface="Times New Roman"/>
              </a:rPr>
              <a:t>làn </a:t>
            </a:r>
            <a:r>
              <a:rPr sz="1200" dirty="0" err="1">
                <a:latin typeface="Times New Roman"/>
                <a:cs typeface="Times New Roman"/>
              </a:rPr>
              <a:t>và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ợc</a:t>
            </a:r>
            <a:r>
              <a:rPr sz="1200" spc="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lại: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47952" y="5098160"/>
            <a:ext cx="5607050" cy="1864934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370205" algn="just">
              <a:lnSpc>
                <a:spcPts val="1380"/>
              </a:lnSpc>
              <a:spcBef>
                <a:spcPts val="195"/>
              </a:spcBef>
            </a:pPr>
            <a:r>
              <a:rPr sz="1200" spc="-5" dirty="0">
                <a:latin typeface="Times New Roman"/>
                <a:cs typeface="Times New Roman"/>
              </a:rPr>
              <a:t>Theo chiều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chạy </a:t>
            </a:r>
            <a:r>
              <a:rPr sz="1200" dirty="0" err="1">
                <a:latin typeface="Times New Roman"/>
                <a:cs typeface="Times New Roman"/>
              </a:rPr>
              <a:t>khi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10" dirty="0">
                <a:latin typeface="Times New Roman"/>
                <a:cs typeface="Times New Roman"/>
              </a:rPr>
              <a:t>gặp </a:t>
            </a:r>
            <a:r>
              <a:rPr sz="1200" dirty="0">
                <a:latin typeface="Times New Roman"/>
                <a:cs typeface="Times New Roman"/>
              </a:rPr>
              <a:t>vạch 1.3 thì </a:t>
            </a:r>
            <a:r>
              <a:rPr sz="1200" spc="-5" dirty="0">
                <a:latin typeface="Times New Roman"/>
                <a:cs typeface="Times New Roman"/>
              </a:rPr>
              <a:t>tuyệt </a:t>
            </a:r>
            <a:r>
              <a:rPr sz="1200" dirty="0">
                <a:latin typeface="Times New Roman"/>
                <a:cs typeface="Times New Roman"/>
              </a:rPr>
              <a:t>đối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chạy </a:t>
            </a:r>
            <a:r>
              <a:rPr sz="1200" spc="-100" dirty="0">
                <a:latin typeface="Times New Roman"/>
                <a:cs typeface="Times New Roman"/>
              </a:rPr>
              <a:t>sang 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ợc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chiều để </a:t>
            </a:r>
            <a:r>
              <a:rPr sz="1200" spc="-5" dirty="0">
                <a:latin typeface="Times New Roman"/>
                <a:cs typeface="Times New Roman"/>
              </a:rPr>
              <a:t>tránh </a:t>
            </a:r>
            <a:r>
              <a:rPr sz="1200" dirty="0">
                <a:latin typeface="Times New Roman"/>
                <a:cs typeface="Times New Roman"/>
              </a:rPr>
              <a:t>tai </a:t>
            </a:r>
            <a:r>
              <a:rPr sz="1200" spc="-5" dirty="0">
                <a:latin typeface="Times New Roman"/>
                <a:cs typeface="Times New Roman"/>
              </a:rPr>
              <a:t>nạn </a:t>
            </a:r>
            <a:r>
              <a:rPr sz="1200" spc="5" dirty="0">
                <a:latin typeface="Times New Roman"/>
                <a:cs typeface="Times New Roman"/>
              </a:rPr>
              <a:t>xảy </a:t>
            </a:r>
            <a:r>
              <a:rPr sz="1200" dirty="0">
                <a:latin typeface="Times New Roman"/>
                <a:cs typeface="Times New Roman"/>
              </a:rPr>
              <a:t>ra trên vùng </a:t>
            </a:r>
            <a:r>
              <a:rPr sz="1200" spc="-5" dirty="0">
                <a:latin typeface="Times New Roman"/>
                <a:cs typeface="Times New Roman"/>
              </a:rPr>
              <a:t>có gạch chéo. Ngoài </a:t>
            </a:r>
            <a:r>
              <a:rPr sz="1200" dirty="0" err="1">
                <a:latin typeface="Times New Roman"/>
                <a:cs typeface="Times New Roman"/>
              </a:rPr>
              <a:t>ra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khi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gặp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vạch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1.4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đ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ợc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chạy sang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ợc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chiều </a:t>
            </a:r>
            <a:r>
              <a:rPr sz="1200" dirty="0" err="1">
                <a:latin typeface="Times New Roman"/>
                <a:cs typeface="Times New Roman"/>
              </a:rPr>
              <a:t>để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cùng </a:t>
            </a:r>
            <a:r>
              <a:rPr sz="1200" dirty="0" err="1">
                <a:latin typeface="Times New Roman"/>
                <a:cs typeface="Times New Roman"/>
              </a:rPr>
              <a:t>chiều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10" dirty="0" err="1" smtClean="0">
                <a:latin typeface="Times New Roman"/>
                <a:cs typeface="Times New Roman"/>
              </a:rPr>
              <a:t>nh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quy</a:t>
            </a:r>
            <a:r>
              <a:rPr lang="en-US" sz="1200" spc="5" dirty="0">
                <a:latin typeface="Times New Roman"/>
                <a:cs typeface="Times New Roman"/>
              </a:rPr>
              <a:t> </a:t>
            </a:r>
            <a:r>
              <a:rPr lang="en-US" sz="1200" spc="5" dirty="0" err="1" smtClean="0">
                <a:latin typeface="Times New Roman"/>
                <a:cs typeface="Times New Roman"/>
              </a:rPr>
              <a:t>định</a:t>
            </a:r>
            <a:r>
              <a:rPr lang="en-US"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của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vạch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1.4.</a:t>
            </a: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 marL="382905" algn="just">
              <a:lnSpc>
                <a:spcPct val="100000"/>
              </a:lnSpc>
              <a:spcBef>
                <a:spcPts val="1015"/>
              </a:spcBef>
            </a:pPr>
            <a:r>
              <a:rPr sz="1200" b="1" i="1" dirty="0">
                <a:latin typeface="Times New Roman"/>
                <a:cs typeface="Times New Roman"/>
              </a:rPr>
              <a:t>- </a:t>
            </a:r>
            <a:r>
              <a:rPr sz="1200" b="1" i="1" spc="-10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1.5: </a:t>
            </a:r>
            <a:r>
              <a:rPr sz="1200" b="1" i="1" spc="-5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xác định </a:t>
            </a:r>
            <a:r>
              <a:rPr sz="1200" b="1" i="1" spc="-5" dirty="0">
                <a:latin typeface="Times New Roman"/>
                <a:cs typeface="Times New Roman"/>
              </a:rPr>
              <a:t>ranh </a:t>
            </a:r>
            <a:r>
              <a:rPr sz="1200" b="1" i="1" dirty="0">
                <a:latin typeface="Times New Roman"/>
                <a:cs typeface="Times New Roman"/>
              </a:rPr>
              <a:t>giới làn </a:t>
            </a:r>
            <a:r>
              <a:rPr sz="1200" b="1" i="1" spc="-5" dirty="0">
                <a:latin typeface="Times New Roman"/>
                <a:cs typeface="Times New Roman"/>
              </a:rPr>
              <a:t>đường có </a:t>
            </a:r>
            <a:r>
              <a:rPr sz="1200" b="1" i="1" dirty="0">
                <a:latin typeface="Times New Roman"/>
                <a:cs typeface="Times New Roman"/>
              </a:rPr>
              <a:t>thể thay đổi hướng xe</a:t>
            </a:r>
            <a:r>
              <a:rPr sz="1200" b="1" i="1" spc="-3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chạy</a:t>
            </a:r>
            <a:endParaRPr sz="1200" dirty="0">
              <a:latin typeface="Times New Roman"/>
              <a:cs typeface="Times New Roman"/>
            </a:endParaRPr>
          </a:p>
          <a:p>
            <a:pPr marL="12700" marR="6985" indent="456565" algn="just">
              <a:lnSpc>
                <a:spcPct val="959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dùng </a:t>
            </a:r>
            <a:r>
              <a:rPr sz="1200" spc="5" dirty="0">
                <a:latin typeface="Times New Roman"/>
                <a:cs typeface="Times New Roman"/>
              </a:rPr>
              <a:t>để xác </a:t>
            </a:r>
            <a:r>
              <a:rPr sz="1200" dirty="0">
                <a:latin typeface="Times New Roman"/>
                <a:cs typeface="Times New Roman"/>
              </a:rPr>
              <a:t>định ranh </a:t>
            </a:r>
            <a:r>
              <a:rPr sz="1200" spc="-5" dirty="0">
                <a:latin typeface="Times New Roman"/>
                <a:cs typeface="Times New Roman"/>
              </a:rPr>
              <a:t>giới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thể </a:t>
            </a:r>
            <a:r>
              <a:rPr sz="1200" spc="5" dirty="0">
                <a:latin typeface="Times New Roman"/>
                <a:cs typeface="Times New Roman"/>
              </a:rPr>
              <a:t>thay </a:t>
            </a:r>
            <a:r>
              <a:rPr sz="1200" dirty="0" err="1">
                <a:latin typeface="Times New Roman"/>
                <a:cs typeface="Times New Roman"/>
              </a:rPr>
              <a:t>đổi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 err="1">
                <a:latin typeface="Times New Roman"/>
                <a:cs typeface="Times New Roman"/>
              </a:rPr>
              <a:t>chạy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trên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đó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theo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thời </a:t>
            </a:r>
            <a:r>
              <a:rPr sz="1200" spc="-5" dirty="0">
                <a:latin typeface="Times New Roman"/>
                <a:cs typeface="Times New Roman"/>
              </a:rPr>
              <a:t>gian.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chạy ở một thời điểm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thể đổi </a:t>
            </a:r>
            <a:r>
              <a:rPr sz="1200" spc="-5" dirty="0" err="1">
                <a:latin typeface="Times New Roman"/>
                <a:cs typeface="Times New Roman"/>
              </a:rPr>
              <a:t>chiều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lang="en-US" sz="1200" spc="-80" dirty="0">
                <a:latin typeface="Times New Roman"/>
                <a:cs typeface="Times New Roman"/>
              </a:rPr>
              <a:t> </a:t>
            </a:r>
            <a:r>
              <a:rPr lang="en-US" sz="1200" spc="-80" dirty="0" err="1" smtClean="0">
                <a:latin typeface="Times New Roman"/>
                <a:cs typeface="Times New Roman"/>
              </a:rPr>
              <a:t>quy</a:t>
            </a:r>
            <a:r>
              <a:rPr lang="en-US"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định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bởi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khiển </a:t>
            </a:r>
            <a:r>
              <a:rPr sz="1200" spc="-5" dirty="0">
                <a:latin typeface="Times New Roman"/>
                <a:cs typeface="Times New Roman"/>
              </a:rPr>
              <a:t>giao thông, </a:t>
            </a:r>
            <a:r>
              <a:rPr sz="1200" dirty="0">
                <a:latin typeface="Times New Roman"/>
                <a:cs typeface="Times New Roman"/>
              </a:rPr>
              <a:t>tín hiệu </a:t>
            </a:r>
            <a:r>
              <a:rPr sz="1200" spc="-5" dirty="0">
                <a:latin typeface="Times New Roman"/>
                <a:cs typeface="Times New Roman"/>
              </a:rPr>
              <a:t>đèn,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báo hoặc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khác </a:t>
            </a:r>
            <a:r>
              <a:rPr sz="1200" spc="-60" dirty="0">
                <a:latin typeface="Times New Roman"/>
                <a:cs typeface="Times New Roman"/>
              </a:rPr>
              <a:t>phù  </a:t>
            </a:r>
            <a:r>
              <a:rPr sz="1200" dirty="0">
                <a:latin typeface="Times New Roman"/>
                <a:cs typeface="Times New Roman"/>
              </a:rPr>
              <a:t>hợp.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05101" y="8878315"/>
            <a:ext cx="4692650" cy="1034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65020" indent="2058035">
              <a:lnSpc>
                <a:spcPct val="1375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Vạch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1.5 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1.5 là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đôi, đứt </a:t>
            </a:r>
            <a:r>
              <a:rPr sz="1200" spc="-5" dirty="0">
                <a:latin typeface="Times New Roman"/>
                <a:cs typeface="Times New Roman"/>
              </a:rPr>
              <a:t>nét, màu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vàng.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1200" dirty="0">
                <a:latin typeface="Times New Roman"/>
                <a:cs typeface="Times New Roman"/>
              </a:rPr>
              <a:t>b)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phân </a:t>
            </a:r>
            <a:r>
              <a:rPr sz="1200" spc="-5" dirty="0">
                <a:latin typeface="Times New Roman"/>
                <a:cs typeface="Times New Roman"/>
              </a:rPr>
              <a:t>chia các </a:t>
            </a:r>
            <a:r>
              <a:rPr sz="1200" spc="5" dirty="0">
                <a:latin typeface="Times New Roman"/>
                <a:cs typeface="Times New Roman"/>
              </a:rPr>
              <a:t>làn xe </a:t>
            </a:r>
            <a:r>
              <a:rPr sz="1200" dirty="0">
                <a:latin typeface="Times New Roman"/>
                <a:cs typeface="Times New Roman"/>
              </a:rPr>
              <a:t>chạy cùng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chiều: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60"/>
              </a:spcBef>
            </a:pPr>
            <a:r>
              <a:rPr sz="1200" b="1" i="1" dirty="0">
                <a:latin typeface="Times New Roman"/>
                <a:cs typeface="Times New Roman"/>
              </a:rPr>
              <a:t>- </a:t>
            </a:r>
            <a:r>
              <a:rPr sz="1200" b="1" i="1" spc="-10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2.1: </a:t>
            </a:r>
            <a:r>
              <a:rPr sz="1200" b="1" i="1" spc="-5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phân chia các làn xe </a:t>
            </a:r>
            <a:r>
              <a:rPr sz="1200" b="1" i="1" spc="-5" dirty="0">
                <a:latin typeface="Times New Roman"/>
                <a:cs typeface="Times New Roman"/>
              </a:rPr>
              <a:t>cùng chiều, </a:t>
            </a:r>
            <a:r>
              <a:rPr sz="1200" b="1" i="1" dirty="0">
                <a:latin typeface="Times New Roman"/>
                <a:cs typeface="Times New Roman"/>
              </a:rPr>
              <a:t>dạng </a:t>
            </a:r>
            <a:r>
              <a:rPr sz="1200" b="1" i="1" spc="-5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đơn, đứt</a:t>
            </a:r>
            <a:r>
              <a:rPr sz="1200" b="1" i="1" spc="-5" dirty="0">
                <a:latin typeface="Times New Roman"/>
                <a:cs typeface="Times New Roman"/>
              </a:rPr>
              <a:t> nét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285497" y="1772070"/>
            <a:ext cx="5536291" cy="15494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85546" y="3583549"/>
            <a:ext cx="5569607" cy="143593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279525" y="7208974"/>
            <a:ext cx="5943600" cy="16709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119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13058" y="2111736"/>
            <a:ext cx="3121660" cy="16610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7952" y="872997"/>
            <a:ext cx="5606415" cy="99060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456565">
              <a:lnSpc>
                <a:spcPts val="1380"/>
              </a:lnSpc>
              <a:spcBef>
                <a:spcPts val="195"/>
              </a:spcBef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dùng để </a:t>
            </a:r>
            <a:r>
              <a:rPr sz="1200" spc="-5" dirty="0">
                <a:latin typeface="Times New Roman"/>
                <a:cs typeface="Times New Roman"/>
              </a:rPr>
              <a:t>phân chia </a:t>
            </a:r>
            <a:r>
              <a:rPr sz="1200" dirty="0">
                <a:latin typeface="Times New Roman"/>
                <a:cs typeface="Times New Roman"/>
              </a:rPr>
              <a:t>các làn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cùng chiều,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đơn, đứt </a:t>
            </a:r>
            <a:r>
              <a:rPr sz="1200" spc="-5" dirty="0">
                <a:latin typeface="Times New Roman"/>
                <a:cs typeface="Times New Roman"/>
              </a:rPr>
              <a:t>nét, </a:t>
            </a:r>
            <a:r>
              <a:rPr sz="1200" dirty="0">
                <a:latin typeface="Times New Roman"/>
                <a:cs typeface="Times New Roman"/>
              </a:rPr>
              <a:t>màu </a:t>
            </a:r>
            <a:r>
              <a:rPr sz="1200" spc="-5" dirty="0">
                <a:latin typeface="Times New Roman"/>
                <a:cs typeface="Times New Roman"/>
              </a:rPr>
              <a:t>trắng. Bề  </a:t>
            </a:r>
            <a:r>
              <a:rPr sz="1200" dirty="0">
                <a:latin typeface="Times New Roman"/>
                <a:cs typeface="Times New Roman"/>
              </a:rPr>
              <a:t>rộng nét vẽ b = 15cm, chiều </a:t>
            </a:r>
            <a:r>
              <a:rPr sz="1200" spc="-5" dirty="0">
                <a:latin typeface="Times New Roman"/>
                <a:cs typeface="Times New Roman"/>
              </a:rPr>
              <a:t>dài </a:t>
            </a:r>
            <a:r>
              <a:rPr sz="1200" dirty="0">
                <a:latin typeface="Times New Roman"/>
                <a:cs typeface="Times New Roman"/>
              </a:rPr>
              <a:t>đoạn nét liền </a:t>
            </a:r>
            <a:r>
              <a:rPr sz="1200" spc="-10" dirty="0">
                <a:latin typeface="Times New Roman"/>
                <a:cs typeface="Times New Roman"/>
              </a:rPr>
              <a:t>L1 </a:t>
            </a:r>
            <a:r>
              <a:rPr sz="1200" dirty="0">
                <a:latin typeface="Times New Roman"/>
                <a:cs typeface="Times New Roman"/>
              </a:rPr>
              <a:t>= </a:t>
            </a:r>
            <a:r>
              <a:rPr sz="1200" spc="-5" dirty="0">
                <a:latin typeface="Times New Roman"/>
                <a:cs typeface="Times New Roman"/>
              </a:rPr>
              <a:t>(1 </a:t>
            </a:r>
            <a:r>
              <a:rPr sz="1200" dirty="0">
                <a:latin typeface="Times New Roman"/>
                <a:cs typeface="Times New Roman"/>
              </a:rPr>
              <a:t>m - 3 m); </a:t>
            </a:r>
            <a:r>
              <a:rPr sz="1200" spc="-5" dirty="0">
                <a:latin typeface="Times New Roman"/>
                <a:cs typeface="Times New Roman"/>
              </a:rPr>
              <a:t>chiều </a:t>
            </a:r>
            <a:r>
              <a:rPr sz="1200" dirty="0">
                <a:latin typeface="Times New Roman"/>
                <a:cs typeface="Times New Roman"/>
              </a:rPr>
              <a:t>dài </a:t>
            </a:r>
            <a:r>
              <a:rPr sz="1200" spc="-5" dirty="0">
                <a:latin typeface="Times New Roman"/>
                <a:cs typeface="Times New Roman"/>
              </a:rPr>
              <a:t>đoạn nét </a:t>
            </a:r>
            <a:r>
              <a:rPr sz="1200" dirty="0">
                <a:latin typeface="Times New Roman"/>
                <a:cs typeface="Times New Roman"/>
              </a:rPr>
              <a:t>đứt (3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</a:t>
            </a:r>
          </a:p>
          <a:p>
            <a:pPr marL="12700" marR="10795">
              <a:lnSpc>
                <a:spcPts val="1380"/>
              </a:lnSpc>
            </a:pPr>
            <a:r>
              <a:rPr sz="1200" dirty="0">
                <a:latin typeface="Times New Roman"/>
                <a:cs typeface="Times New Roman"/>
              </a:rPr>
              <a:t>- 9 m); </a:t>
            </a:r>
            <a:r>
              <a:rPr sz="1200" spc="5" dirty="0">
                <a:latin typeface="Times New Roman"/>
                <a:cs typeface="Times New Roman"/>
              </a:rPr>
              <a:t>tỷ </a:t>
            </a:r>
            <a:r>
              <a:rPr sz="1200" dirty="0">
                <a:latin typeface="Times New Roman"/>
                <a:cs typeface="Times New Roman"/>
              </a:rPr>
              <a:t>lệ </a:t>
            </a:r>
            <a:r>
              <a:rPr sz="1200" spc="-5" dirty="0">
                <a:latin typeface="Times New Roman"/>
                <a:cs typeface="Times New Roman"/>
              </a:rPr>
              <a:t>L1/L2 </a:t>
            </a:r>
            <a:r>
              <a:rPr sz="1200" dirty="0">
                <a:latin typeface="Times New Roman"/>
                <a:cs typeface="Times New Roman"/>
              </a:rPr>
              <a:t>= 1:3. </a:t>
            </a:r>
            <a:r>
              <a:rPr sz="1200" spc="-5" dirty="0">
                <a:latin typeface="Times New Roman"/>
                <a:cs typeface="Times New Roman"/>
              </a:rPr>
              <a:t>Gặp vạch </a:t>
            </a:r>
            <a:r>
              <a:rPr sz="1200" spc="5" dirty="0" err="1">
                <a:latin typeface="Times New Roman"/>
                <a:cs typeface="Times New Roman"/>
              </a:rPr>
              <a:t>này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dirty="0" err="1">
                <a:latin typeface="Times New Roman"/>
                <a:cs typeface="Times New Roman"/>
              </a:rPr>
              <a:t>khiển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cơ </a:t>
            </a:r>
            <a:r>
              <a:rPr sz="1200" spc="-110" dirty="0" err="1">
                <a:latin typeface="Times New Roman"/>
                <a:cs typeface="Times New Roman"/>
              </a:rPr>
              <a:t>giới</a:t>
            </a:r>
            <a:r>
              <a:rPr sz="1200" spc="-110" dirty="0">
                <a:latin typeface="Times New Roman"/>
                <a:cs typeface="Times New Roman"/>
              </a:rPr>
              <a:t> 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bộ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phép chuyển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qua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vạch.</a:t>
            </a:r>
          </a:p>
          <a:p>
            <a:pPr marL="3041015">
              <a:lnSpc>
                <a:spcPct val="100000"/>
              </a:lnSpc>
              <a:spcBef>
                <a:spcPts val="715"/>
              </a:spcBef>
              <a:tabLst>
                <a:tab pos="3764915" algn="l"/>
              </a:tabLst>
            </a:pPr>
            <a:r>
              <a:rPr sz="1050" spc="-100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L1	</a:t>
            </a:r>
            <a:r>
              <a:rPr sz="1050" spc="-105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L2</a:t>
            </a:r>
            <a:endParaRPr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81767" y="2598104"/>
            <a:ext cx="141064" cy="14986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130"/>
              </a:lnSpc>
            </a:pPr>
            <a:r>
              <a:rPr sz="1050" spc="-5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387622" y="1810176"/>
            <a:ext cx="3219450" cy="1222375"/>
          </a:xfrm>
          <a:custGeom>
            <a:avLst/>
            <a:gdLst/>
            <a:ahLst/>
            <a:cxnLst/>
            <a:rect l="l" t="t" r="r" b="b"/>
            <a:pathLst>
              <a:path w="3219450" h="1222375">
                <a:moveTo>
                  <a:pt x="1716284" y="267213"/>
                </a:moveTo>
                <a:lnTo>
                  <a:pt x="1716284" y="0"/>
                </a:lnTo>
              </a:path>
              <a:path w="3219450" h="1222375">
                <a:moveTo>
                  <a:pt x="2204191" y="267213"/>
                </a:moveTo>
                <a:lnTo>
                  <a:pt x="2204191" y="0"/>
                </a:lnTo>
              </a:path>
              <a:path w="3219450" h="1222375">
                <a:moveTo>
                  <a:pt x="1716284" y="64586"/>
                </a:moveTo>
                <a:lnTo>
                  <a:pt x="2204191" y="64586"/>
                </a:lnTo>
              </a:path>
              <a:path w="3219450" h="1222375">
                <a:moveTo>
                  <a:pt x="1755268" y="25853"/>
                </a:moveTo>
                <a:lnTo>
                  <a:pt x="1677300" y="103786"/>
                </a:lnTo>
              </a:path>
              <a:path w="3219450" h="1222375">
                <a:moveTo>
                  <a:pt x="2165207" y="103786"/>
                </a:moveTo>
                <a:lnTo>
                  <a:pt x="2243362" y="25853"/>
                </a:lnTo>
              </a:path>
              <a:path w="3219450" h="1222375">
                <a:moveTo>
                  <a:pt x="2204191" y="267213"/>
                </a:moveTo>
                <a:lnTo>
                  <a:pt x="2204191" y="0"/>
                </a:lnTo>
              </a:path>
              <a:path w="3219450" h="1222375">
                <a:moveTo>
                  <a:pt x="3180099" y="267213"/>
                </a:moveTo>
                <a:lnTo>
                  <a:pt x="3180099" y="0"/>
                </a:lnTo>
              </a:path>
              <a:path w="3219450" h="1222375">
                <a:moveTo>
                  <a:pt x="2204191" y="64586"/>
                </a:moveTo>
                <a:lnTo>
                  <a:pt x="3180099" y="64586"/>
                </a:lnTo>
              </a:path>
              <a:path w="3219450" h="1222375">
                <a:moveTo>
                  <a:pt x="2243362" y="25853"/>
                </a:moveTo>
                <a:lnTo>
                  <a:pt x="2165207" y="103786"/>
                </a:lnTo>
              </a:path>
              <a:path w="3219450" h="1222375">
                <a:moveTo>
                  <a:pt x="3140928" y="103786"/>
                </a:moveTo>
                <a:lnTo>
                  <a:pt x="3219083" y="25853"/>
                </a:lnTo>
              </a:path>
              <a:path w="3219450" h="1222375">
                <a:moveTo>
                  <a:pt x="283124" y="1144175"/>
                </a:moveTo>
                <a:lnTo>
                  <a:pt x="0" y="1144175"/>
                </a:lnTo>
              </a:path>
              <a:path w="3219450" h="1222375">
                <a:moveTo>
                  <a:pt x="283124" y="1119721"/>
                </a:moveTo>
                <a:lnTo>
                  <a:pt x="0" y="1119721"/>
                </a:lnTo>
              </a:path>
              <a:path w="3219450" h="1222375">
                <a:moveTo>
                  <a:pt x="65019" y="1144175"/>
                </a:moveTo>
                <a:lnTo>
                  <a:pt x="65019" y="1222127"/>
                </a:lnTo>
              </a:path>
              <a:path w="3219450" h="1222375">
                <a:moveTo>
                  <a:pt x="65019" y="1119721"/>
                </a:moveTo>
                <a:lnTo>
                  <a:pt x="65019" y="759174"/>
                </a:lnTo>
              </a:path>
              <a:path w="3219450" h="1222375">
                <a:moveTo>
                  <a:pt x="65019" y="1144175"/>
                </a:moveTo>
                <a:lnTo>
                  <a:pt x="65019" y="1119721"/>
                </a:lnTo>
              </a:path>
              <a:path w="3219450" h="1222375">
                <a:moveTo>
                  <a:pt x="103985" y="1183188"/>
                </a:moveTo>
                <a:lnTo>
                  <a:pt x="25821" y="1105254"/>
                </a:lnTo>
              </a:path>
              <a:path w="3219450" h="1222375">
                <a:moveTo>
                  <a:pt x="25821" y="1080801"/>
                </a:moveTo>
                <a:lnTo>
                  <a:pt x="103985" y="1158921"/>
                </a:lnTo>
              </a:path>
            </a:pathLst>
          </a:custGeom>
          <a:ln w="3175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47952" y="3673766"/>
            <a:ext cx="5601335" cy="1223412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R="1003935" algn="r">
              <a:lnSpc>
                <a:spcPct val="100000"/>
              </a:lnSpc>
              <a:spcBef>
                <a:spcPts val="700"/>
              </a:spcBef>
            </a:pPr>
            <a:r>
              <a:rPr sz="1050" spc="-60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§¬n </a:t>
            </a:r>
            <a:r>
              <a:rPr sz="1050" spc="-215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vÞ:</a:t>
            </a:r>
            <a:r>
              <a:rPr sz="1050" spc="-204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050" spc="-120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endParaRPr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7300">
              <a:lnSpc>
                <a:spcPct val="100000"/>
              </a:lnSpc>
              <a:spcBef>
                <a:spcPts val="650"/>
              </a:spcBef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2.1</a:t>
            </a:r>
          </a:p>
          <a:p>
            <a:pPr marL="469265">
              <a:lnSpc>
                <a:spcPct val="100000"/>
              </a:lnSpc>
              <a:spcBef>
                <a:spcPts val="565"/>
              </a:spcBef>
            </a:pPr>
            <a:r>
              <a:rPr sz="1200" b="1" i="1" dirty="0">
                <a:latin typeface="Times New Roman"/>
                <a:cs typeface="Times New Roman"/>
              </a:rPr>
              <a:t>- </a:t>
            </a:r>
            <a:r>
              <a:rPr sz="1200" b="1" i="1" spc="-10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2.2: </a:t>
            </a:r>
            <a:r>
              <a:rPr sz="1200" b="1" i="1" spc="-5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phân chia các làn xe </a:t>
            </a:r>
            <a:r>
              <a:rPr sz="1200" b="1" i="1" spc="-5" dirty="0">
                <a:latin typeface="Times New Roman"/>
                <a:cs typeface="Times New Roman"/>
              </a:rPr>
              <a:t>cùng chiều, </a:t>
            </a:r>
            <a:r>
              <a:rPr sz="1200" b="1" i="1" dirty="0">
                <a:latin typeface="Times New Roman"/>
                <a:cs typeface="Times New Roman"/>
              </a:rPr>
              <a:t>dạng </a:t>
            </a:r>
            <a:r>
              <a:rPr sz="1200" b="1" i="1" spc="-5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đơn, </a:t>
            </a:r>
            <a:r>
              <a:rPr sz="1200" b="1" i="1" spc="-5" dirty="0">
                <a:latin typeface="Times New Roman"/>
                <a:cs typeface="Times New Roman"/>
              </a:rPr>
              <a:t>liền</a:t>
            </a:r>
            <a:r>
              <a:rPr sz="1200" b="1" i="1" spc="2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nét.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ts val="1380"/>
              </a:lnSpc>
              <a:spcBef>
                <a:spcPts val="615"/>
              </a:spcBef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dùng </a:t>
            </a:r>
            <a:r>
              <a:rPr sz="1200" spc="5" dirty="0">
                <a:latin typeface="Times New Roman"/>
                <a:cs typeface="Times New Roman"/>
              </a:rPr>
              <a:t>để </a:t>
            </a:r>
            <a:r>
              <a:rPr sz="1200" spc="-5" dirty="0">
                <a:latin typeface="Times New Roman"/>
                <a:cs typeface="Times New Roman"/>
              </a:rPr>
              <a:t>phân chia các </a:t>
            </a:r>
            <a:r>
              <a:rPr sz="1200" dirty="0">
                <a:latin typeface="Times New Roman"/>
                <a:cs typeface="Times New Roman"/>
              </a:rPr>
              <a:t>làn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cùng chiều </a:t>
            </a:r>
            <a:r>
              <a:rPr sz="1200" dirty="0" err="1">
                <a:latin typeface="Times New Roman"/>
                <a:cs typeface="Times New Roman"/>
              </a:rPr>
              <a:t>trong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không </a:t>
            </a:r>
            <a:r>
              <a:rPr sz="1200" spc="-5" dirty="0">
                <a:latin typeface="Times New Roman"/>
                <a:cs typeface="Times New Roman"/>
              </a:rPr>
              <a:t>cho phép </a:t>
            </a:r>
            <a:r>
              <a:rPr sz="1200" spc="-100" dirty="0">
                <a:latin typeface="Times New Roman"/>
                <a:cs typeface="Times New Roman"/>
              </a:rPr>
              <a:t>xe  </a:t>
            </a:r>
            <a:r>
              <a:rPr sz="1200" spc="-5" dirty="0">
                <a:latin typeface="Times New Roman"/>
                <a:cs typeface="Times New Roman"/>
              </a:rPr>
              <a:t>chuyển </a:t>
            </a:r>
            <a:r>
              <a:rPr sz="1200" dirty="0">
                <a:latin typeface="Times New Roman"/>
                <a:cs typeface="Times New Roman"/>
              </a:rPr>
              <a:t>làn hoặc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làn </a:t>
            </a:r>
            <a:r>
              <a:rPr sz="1200" spc="-5" dirty="0">
                <a:latin typeface="Times New Roman"/>
                <a:cs typeface="Times New Roman"/>
              </a:rPr>
              <a:t>khác;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lấn </a:t>
            </a:r>
            <a:r>
              <a:rPr sz="1200" spc="-5" dirty="0">
                <a:latin typeface="Times New Roman"/>
                <a:cs typeface="Times New Roman"/>
              </a:rPr>
              <a:t>làn,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đè lên</a:t>
            </a:r>
            <a:r>
              <a:rPr sz="1200" spc="-11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vạch.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717397" y="4970578"/>
            <a:ext cx="3108276" cy="16627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81012" y="5457390"/>
            <a:ext cx="141064" cy="1492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130"/>
              </a:lnSpc>
            </a:pPr>
            <a:r>
              <a:rPr sz="1050" spc="-5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387014" y="5428748"/>
            <a:ext cx="3438525" cy="463550"/>
            <a:chOff x="2387014" y="5428748"/>
            <a:chExt cx="3438525" cy="463550"/>
          </a:xfrm>
        </p:grpSpPr>
        <p:sp>
          <p:nvSpPr>
            <p:cNvPr id="10" name="object 10"/>
            <p:cNvSpPr/>
            <p:nvPr/>
          </p:nvSpPr>
          <p:spPr>
            <a:xfrm>
              <a:off x="2714802" y="5786500"/>
              <a:ext cx="3107055" cy="24765"/>
            </a:xfrm>
            <a:custGeom>
              <a:avLst/>
              <a:gdLst/>
              <a:ahLst/>
              <a:cxnLst/>
              <a:rect l="l" t="t" r="r" b="b"/>
              <a:pathLst>
                <a:path w="3107054" h="24764">
                  <a:moveTo>
                    <a:pt x="3106826" y="0"/>
                  </a:moveTo>
                  <a:lnTo>
                    <a:pt x="0" y="0"/>
                  </a:lnTo>
                  <a:lnTo>
                    <a:pt x="0" y="24282"/>
                  </a:lnTo>
                  <a:lnTo>
                    <a:pt x="3106826" y="24282"/>
                  </a:lnTo>
                  <a:lnTo>
                    <a:pt x="31068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2387014" y="5428748"/>
              <a:ext cx="282575" cy="463550"/>
            </a:xfrm>
            <a:custGeom>
              <a:avLst/>
              <a:gdLst/>
              <a:ahLst/>
              <a:cxnLst/>
              <a:rect l="l" t="t" r="r" b="b"/>
              <a:pathLst>
                <a:path w="282575" h="463550">
                  <a:moveTo>
                    <a:pt x="282352" y="385355"/>
                  </a:moveTo>
                  <a:lnTo>
                    <a:pt x="0" y="385355"/>
                  </a:lnTo>
                </a:path>
                <a:path w="282575" h="463550">
                  <a:moveTo>
                    <a:pt x="282352" y="361069"/>
                  </a:moveTo>
                  <a:lnTo>
                    <a:pt x="0" y="361069"/>
                  </a:lnTo>
                </a:path>
                <a:path w="282575" h="463550">
                  <a:moveTo>
                    <a:pt x="65099" y="385355"/>
                  </a:moveTo>
                  <a:lnTo>
                    <a:pt x="65099" y="463345"/>
                  </a:lnTo>
                </a:path>
                <a:path w="282575" h="463550">
                  <a:moveTo>
                    <a:pt x="65099" y="361069"/>
                  </a:moveTo>
                  <a:lnTo>
                    <a:pt x="65099" y="0"/>
                  </a:lnTo>
                </a:path>
                <a:path w="282575" h="463550">
                  <a:moveTo>
                    <a:pt x="65099" y="385355"/>
                  </a:moveTo>
                  <a:lnTo>
                    <a:pt x="65099" y="361069"/>
                  </a:lnTo>
                </a:path>
                <a:path w="282575" h="463550">
                  <a:moveTo>
                    <a:pt x="103906" y="424484"/>
                  </a:moveTo>
                  <a:lnTo>
                    <a:pt x="26043" y="346494"/>
                  </a:lnTo>
                </a:path>
                <a:path w="282575" h="463550">
                  <a:moveTo>
                    <a:pt x="26043" y="321940"/>
                  </a:moveTo>
                  <a:lnTo>
                    <a:pt x="103906" y="400189"/>
                  </a:lnTo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714809" y="5786488"/>
              <a:ext cx="3107055" cy="24765"/>
            </a:xfrm>
            <a:custGeom>
              <a:avLst/>
              <a:gdLst/>
              <a:ahLst/>
              <a:cxnLst/>
              <a:rect l="l" t="t" r="r" b="b"/>
              <a:pathLst>
                <a:path w="3107054" h="24764">
                  <a:moveTo>
                    <a:pt x="0" y="24291"/>
                  </a:moveTo>
                  <a:lnTo>
                    <a:pt x="3106837" y="24291"/>
                  </a:lnTo>
                  <a:lnTo>
                    <a:pt x="3106837" y="0"/>
                  </a:lnTo>
                  <a:lnTo>
                    <a:pt x="0" y="0"/>
                  </a:lnTo>
                  <a:lnTo>
                    <a:pt x="0" y="24291"/>
                  </a:lnTo>
                  <a:close/>
                </a:path>
              </a:pathLst>
            </a:custGeom>
            <a:ln w="740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247952" y="6528594"/>
            <a:ext cx="5607050" cy="2709075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R="1019175" algn="r">
              <a:lnSpc>
                <a:spcPct val="100000"/>
              </a:lnSpc>
              <a:spcBef>
                <a:spcPts val="745"/>
              </a:spcBef>
            </a:pPr>
            <a:r>
              <a:rPr sz="1050" spc="-60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§¬n </a:t>
            </a:r>
            <a:r>
              <a:rPr sz="1050" spc="-215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vÞ:</a:t>
            </a:r>
            <a:r>
              <a:rPr sz="1050" spc="-200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050" spc="-125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endParaRPr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19680" algn="just">
              <a:lnSpc>
                <a:spcPct val="100000"/>
              </a:lnSpc>
              <a:spcBef>
                <a:spcPts val="705"/>
              </a:spcBef>
            </a:pPr>
            <a:r>
              <a:rPr sz="1200" b="1" spc="-5" dirty="0">
                <a:latin typeface="Times New Roman"/>
                <a:cs typeface="Times New Roman"/>
              </a:rPr>
              <a:t>Vạch </a:t>
            </a:r>
            <a:r>
              <a:rPr sz="1200" b="1" dirty="0">
                <a:latin typeface="Times New Roman"/>
                <a:cs typeface="Times New Roman"/>
              </a:rPr>
              <a:t>2.2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515"/>
              </a:spcBef>
            </a:pPr>
            <a:r>
              <a:rPr sz="1200" dirty="0">
                <a:latin typeface="Times New Roman"/>
                <a:cs typeface="Times New Roman"/>
              </a:rPr>
              <a:t>Quy </a:t>
            </a:r>
            <a:r>
              <a:rPr sz="1200" spc="-5" dirty="0">
                <a:latin typeface="Times New Roman"/>
                <a:cs typeface="Times New Roman"/>
              </a:rPr>
              <a:t>cách: </a:t>
            </a:r>
            <a:r>
              <a:rPr sz="1200" dirty="0">
                <a:latin typeface="Times New Roman"/>
                <a:cs typeface="Times New Roman"/>
              </a:rPr>
              <a:t>Vạch 2.2 là vạch đơn, liền </a:t>
            </a:r>
            <a:r>
              <a:rPr sz="1200" spc="-5" dirty="0">
                <a:latin typeface="Times New Roman"/>
                <a:cs typeface="Times New Roman"/>
              </a:rPr>
              <a:t>nét, </a:t>
            </a:r>
            <a:r>
              <a:rPr sz="1200" dirty="0">
                <a:latin typeface="Times New Roman"/>
                <a:cs typeface="Times New Roman"/>
              </a:rPr>
              <a:t>màu </a:t>
            </a:r>
            <a:r>
              <a:rPr sz="1200" spc="-5" dirty="0">
                <a:latin typeface="Times New Roman"/>
                <a:cs typeface="Times New Roman"/>
              </a:rPr>
              <a:t>trắng, </a:t>
            </a:r>
            <a:r>
              <a:rPr sz="1200" dirty="0">
                <a:latin typeface="Times New Roman"/>
                <a:cs typeface="Times New Roman"/>
              </a:rPr>
              <a:t>bề rộng vạch 15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cm.</a:t>
            </a:r>
            <a:endParaRPr sz="1200" dirty="0">
              <a:latin typeface="Times New Roman"/>
              <a:cs typeface="Times New Roman"/>
            </a:endParaRPr>
          </a:p>
          <a:p>
            <a:pPr marL="461645" algn="just">
              <a:lnSpc>
                <a:spcPct val="100000"/>
              </a:lnSpc>
              <a:spcBef>
                <a:spcPts val="565"/>
              </a:spcBef>
            </a:pPr>
            <a:r>
              <a:rPr sz="1200" b="1" i="1" dirty="0">
                <a:latin typeface="Times New Roman"/>
                <a:cs typeface="Times New Roman"/>
              </a:rPr>
              <a:t>- </a:t>
            </a:r>
            <a:r>
              <a:rPr sz="1200" b="1" i="1" spc="-10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2.3: </a:t>
            </a:r>
            <a:r>
              <a:rPr sz="1200" b="1" i="1" spc="-5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giới hạn làn </a:t>
            </a:r>
            <a:r>
              <a:rPr sz="1200" b="1" i="1" spc="-5" dirty="0">
                <a:latin typeface="Times New Roman"/>
                <a:cs typeface="Times New Roman"/>
              </a:rPr>
              <a:t>đường dành riêng </a:t>
            </a:r>
            <a:r>
              <a:rPr sz="1200" b="1" i="1" dirty="0">
                <a:latin typeface="Times New Roman"/>
                <a:cs typeface="Times New Roman"/>
              </a:rPr>
              <a:t>hoặc làn đường </a:t>
            </a:r>
            <a:r>
              <a:rPr sz="1200" b="1" i="1" spc="-10" dirty="0">
                <a:latin typeface="Times New Roman"/>
                <a:cs typeface="Times New Roman"/>
              </a:rPr>
              <a:t>ưu</a:t>
            </a:r>
            <a:r>
              <a:rPr sz="1200" b="1" i="1" spc="2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tiên</a:t>
            </a:r>
            <a:endParaRPr sz="1200" dirty="0">
              <a:latin typeface="Times New Roman"/>
              <a:cs typeface="Times New Roman"/>
            </a:endParaRPr>
          </a:p>
          <a:p>
            <a:pPr marL="12700" marR="9525" indent="456565" algn="just">
              <a:lnSpc>
                <a:spcPts val="138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Vạch giới hạn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dành riêng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một 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giới nhất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spc="-5" dirty="0">
                <a:latin typeface="Times New Roman"/>
                <a:cs typeface="Times New Roman"/>
              </a:rPr>
              <a:t>(vạch </a:t>
            </a:r>
            <a:r>
              <a:rPr sz="1200" spc="-50" dirty="0">
                <a:latin typeface="Times New Roman"/>
                <a:cs typeface="Times New Roman"/>
              </a:rPr>
              <a:t>liền  </a:t>
            </a:r>
            <a:r>
              <a:rPr sz="1200" spc="-5" dirty="0">
                <a:latin typeface="Times New Roman"/>
                <a:cs typeface="Times New Roman"/>
              </a:rPr>
              <a:t>nét), </a:t>
            </a:r>
            <a:r>
              <a:rPr sz="1200" dirty="0">
                <a:latin typeface="Times New Roman"/>
                <a:cs typeface="Times New Roman"/>
              </a:rPr>
              <a:t>các 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khác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>
                <a:latin typeface="Times New Roman"/>
                <a:cs typeface="Times New Roman"/>
              </a:rPr>
              <a:t>vào </a:t>
            </a:r>
            <a:r>
              <a:rPr sz="1200" dirty="0">
                <a:latin typeface="Times New Roman"/>
                <a:cs typeface="Times New Roman"/>
              </a:rPr>
              <a:t>làn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này trừ </a:t>
            </a:r>
            <a:r>
              <a:rPr sz="1200" dirty="0" err="1">
                <a:latin typeface="Times New Roman"/>
                <a:cs typeface="Times New Roman"/>
              </a:rPr>
              <a:t>những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</a:t>
            </a:r>
            <a:r>
              <a:rPr sz="1200" spc="-5" dirty="0">
                <a:latin typeface="Times New Roman"/>
                <a:cs typeface="Times New Roman"/>
              </a:rPr>
              <a:t>khẩn cấp </a:t>
            </a:r>
            <a:r>
              <a:rPr sz="1200" spc="-105" dirty="0">
                <a:latin typeface="Times New Roman"/>
                <a:cs typeface="Times New Roman"/>
              </a:rPr>
              <a:t>theo  </a:t>
            </a:r>
            <a:r>
              <a:rPr sz="1200" spc="-5" dirty="0">
                <a:latin typeface="Times New Roman"/>
                <a:cs typeface="Times New Roman"/>
              </a:rPr>
              <a:t>Luật </a:t>
            </a:r>
            <a:r>
              <a:rPr sz="1200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2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  <a:p>
            <a:pPr marL="12700" marR="5080" indent="456565" algn="just">
              <a:lnSpc>
                <a:spcPts val="138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Vạch giới hạn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ưu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một 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giới nhất </a:t>
            </a:r>
            <a:r>
              <a:rPr sz="1200" spc="5" dirty="0">
                <a:latin typeface="Times New Roman"/>
                <a:cs typeface="Times New Roman"/>
              </a:rPr>
              <a:t>định </a:t>
            </a:r>
            <a:r>
              <a:rPr sz="1200" spc="-5" dirty="0">
                <a:latin typeface="Times New Roman"/>
                <a:cs typeface="Times New Roman"/>
              </a:rPr>
              <a:t>(vạch </a:t>
            </a:r>
            <a:r>
              <a:rPr sz="1200" dirty="0">
                <a:latin typeface="Times New Roman"/>
                <a:cs typeface="Times New Roman"/>
              </a:rPr>
              <a:t>đứt </a:t>
            </a:r>
            <a:r>
              <a:rPr sz="1200" spc="-90" dirty="0">
                <a:latin typeface="Times New Roman"/>
                <a:cs typeface="Times New Roman"/>
              </a:rPr>
              <a:t>nét), 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khác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thể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 err="1">
                <a:latin typeface="Times New Roman"/>
                <a:cs typeface="Times New Roman"/>
              </a:rPr>
              <a:t>này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nh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smtClean="0">
                <a:latin typeface="Times New Roman"/>
                <a:cs typeface="Times New Roman"/>
              </a:rPr>
              <a:t>ng </a:t>
            </a:r>
            <a:r>
              <a:rPr sz="1200" spc="-5" dirty="0" err="1">
                <a:latin typeface="Times New Roman"/>
                <a:cs typeface="Times New Roman"/>
              </a:rPr>
              <a:t>phải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nh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lang="en-US" sz="1200" spc="-80" dirty="0">
                <a:latin typeface="Times New Roman"/>
                <a:cs typeface="Times New Roman"/>
              </a:rPr>
              <a:t> </a:t>
            </a:r>
            <a:r>
              <a:rPr lang="en-US" sz="1200" spc="-80" dirty="0" err="1" smtClean="0">
                <a:latin typeface="Times New Roman"/>
                <a:cs typeface="Times New Roman"/>
              </a:rPr>
              <a:t>ưu</a:t>
            </a:r>
            <a:r>
              <a:rPr lang="en-US" sz="1200" spc="-80" dirty="0" smtClean="0">
                <a:latin typeface="Times New Roman"/>
                <a:cs typeface="Times New Roman"/>
              </a:rPr>
              <a:t> </a:t>
            </a:r>
            <a:r>
              <a:rPr lang="en-US" sz="1200" spc="-80" dirty="0" err="1" smtClean="0">
                <a:latin typeface="Times New Roman"/>
                <a:cs typeface="Times New Roman"/>
              </a:rPr>
              <a:t>tiên</a:t>
            </a:r>
            <a:r>
              <a:rPr lang="en-US"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sử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dụng làn khi xuất </a:t>
            </a:r>
            <a:r>
              <a:rPr sz="1200" spc="-5" dirty="0">
                <a:latin typeface="Times New Roman"/>
                <a:cs typeface="Times New Roman"/>
              </a:rPr>
              <a:t>hiện </a:t>
            </a:r>
            <a:r>
              <a:rPr sz="1200" dirty="0">
                <a:latin typeface="Times New Roman"/>
                <a:cs typeface="Times New Roman"/>
              </a:rPr>
              <a:t>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này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làn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xe.</a:t>
            </a:r>
          </a:p>
          <a:p>
            <a:pPr marL="12700" marR="6985" indent="494665" algn="just">
              <a:lnSpc>
                <a:spcPts val="1380"/>
              </a:lnSpc>
              <a:spcBef>
                <a:spcPts val="605"/>
              </a:spcBef>
            </a:pPr>
            <a:r>
              <a:rPr sz="1200" spc="-5" dirty="0">
                <a:latin typeface="Times New Roman"/>
                <a:cs typeface="Times New Roman"/>
              </a:rPr>
              <a:t>Xe trên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dành riêng hoặc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ưu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thể </a:t>
            </a:r>
            <a:r>
              <a:rPr sz="1200" spc="-5" dirty="0">
                <a:latin typeface="Times New Roman"/>
                <a:cs typeface="Times New Roman"/>
              </a:rPr>
              <a:t>cắt </a:t>
            </a:r>
            <a:r>
              <a:rPr sz="1200" dirty="0">
                <a:latin typeface="Times New Roman"/>
                <a:cs typeface="Times New Roman"/>
              </a:rPr>
              <a:t>qua </a:t>
            </a:r>
            <a:r>
              <a:rPr sz="1200" spc="-5" dirty="0" err="1">
                <a:latin typeface="Times New Roman"/>
                <a:cs typeface="Times New Roman"/>
              </a:rPr>
              <a:t>các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vạch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này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khi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làn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hoặc </a:t>
            </a:r>
            <a:r>
              <a:rPr sz="1200" spc="-5" dirty="0" err="1">
                <a:latin typeface="Times New Roman"/>
                <a:cs typeface="Times New Roman"/>
              </a:rPr>
              <a:t>phần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chạy </a:t>
            </a:r>
            <a:r>
              <a:rPr sz="1200" spc="-5" dirty="0">
                <a:latin typeface="Times New Roman"/>
                <a:cs typeface="Times New Roman"/>
              </a:rPr>
              <a:t>liền </a:t>
            </a:r>
            <a:r>
              <a:rPr sz="1200" spc="5" dirty="0">
                <a:latin typeface="Times New Roman"/>
                <a:cs typeface="Times New Roman"/>
              </a:rPr>
              <a:t>kề </a:t>
            </a:r>
            <a:r>
              <a:rPr sz="1200" dirty="0">
                <a:latin typeface="Times New Roman"/>
                <a:cs typeface="Times New Roman"/>
              </a:rPr>
              <a:t>không cấm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loại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này.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120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3961002"/>
            <a:ext cx="5604510" cy="38119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10410" marR="1102995" indent="-901065" algn="just">
              <a:lnSpc>
                <a:spcPct val="1375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Minh họa bố </a:t>
            </a:r>
            <a:r>
              <a:rPr sz="1200" b="1" spc="-5" dirty="0">
                <a:latin typeface="Times New Roman"/>
                <a:cs typeface="Times New Roman"/>
              </a:rPr>
              <a:t>trí </a:t>
            </a:r>
            <a:r>
              <a:rPr sz="1200" b="1" dirty="0">
                <a:latin typeface="Times New Roman"/>
                <a:cs typeface="Times New Roman"/>
              </a:rPr>
              <a:t>vạch </a:t>
            </a:r>
            <a:r>
              <a:rPr sz="1200" b="1" spc="-5" dirty="0">
                <a:latin typeface="Times New Roman"/>
                <a:cs typeface="Times New Roman"/>
              </a:rPr>
              <a:t>giới </a:t>
            </a:r>
            <a:r>
              <a:rPr sz="1200" b="1" dirty="0">
                <a:latin typeface="Times New Roman"/>
                <a:cs typeface="Times New Roman"/>
              </a:rPr>
              <a:t>hạn </a:t>
            </a:r>
            <a:r>
              <a:rPr sz="1200" b="1" dirty="0" err="1">
                <a:latin typeface="Times New Roman"/>
                <a:cs typeface="Times New Roman"/>
              </a:rPr>
              <a:t>làn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5" dirty="0" smtClean="0">
                <a:latin typeface="Times New Roman"/>
                <a:cs typeface="Times New Roman"/>
              </a:rPr>
              <a:t>đ</a:t>
            </a:r>
            <a:r>
              <a:rPr lang="vi-VN" sz="1200" b="1" spc="-55" dirty="0" smtClean="0">
                <a:latin typeface="Times New Roman"/>
                <a:cs typeface="Times New Roman"/>
              </a:rPr>
              <a:t>ư</a:t>
            </a:r>
            <a:r>
              <a:rPr sz="1200" b="1" spc="-55" dirty="0" err="1" smtClean="0">
                <a:latin typeface="Times New Roman"/>
                <a:cs typeface="Times New Roman"/>
              </a:rPr>
              <a:t>ờng</a:t>
            </a:r>
            <a:r>
              <a:rPr sz="1200" b="1" spc="-55" dirty="0" smtClean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dành </a:t>
            </a:r>
            <a:r>
              <a:rPr sz="1200" b="1" spc="-50" dirty="0">
                <a:latin typeface="Times New Roman"/>
                <a:cs typeface="Times New Roman"/>
              </a:rPr>
              <a:t>riêng  </a:t>
            </a:r>
            <a:r>
              <a:rPr sz="1200" b="1" dirty="0" err="1">
                <a:latin typeface="Times New Roman"/>
                <a:cs typeface="Times New Roman"/>
              </a:rPr>
              <a:t>hoặc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lang="vi-VN" sz="1200" b="1" spc="-130" dirty="0" smtClean="0">
                <a:latin typeface="Times New Roman"/>
                <a:cs typeface="Times New Roman"/>
              </a:rPr>
              <a:t>ư</a:t>
            </a:r>
            <a:r>
              <a:rPr sz="1200" b="1" spc="-130" dirty="0" smtClean="0">
                <a:latin typeface="Times New Roman"/>
                <a:cs typeface="Times New Roman"/>
              </a:rPr>
              <a:t>u </a:t>
            </a:r>
            <a:r>
              <a:rPr sz="1200" b="1" spc="-5" dirty="0">
                <a:latin typeface="Times New Roman"/>
                <a:cs typeface="Times New Roman"/>
              </a:rPr>
              <a:t>tiên </a:t>
            </a:r>
            <a:r>
              <a:rPr sz="1200" b="1" dirty="0">
                <a:latin typeface="Times New Roman"/>
                <a:cs typeface="Times New Roman"/>
              </a:rPr>
              <a:t>cho xe</a:t>
            </a:r>
            <a:r>
              <a:rPr sz="1200" b="1" spc="-5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buýt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515"/>
              </a:spcBef>
            </a:pPr>
            <a:r>
              <a:rPr sz="1200" dirty="0">
                <a:latin typeface="Times New Roman"/>
                <a:cs typeface="Times New Roman"/>
              </a:rPr>
              <a:t>Quy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cách:</a:t>
            </a:r>
            <a:endParaRPr sz="1200" dirty="0">
              <a:latin typeface="Times New Roman"/>
              <a:cs typeface="Times New Roman"/>
            </a:endParaRPr>
          </a:p>
          <a:p>
            <a:pPr marL="12700" marR="8255" indent="456565" algn="just">
              <a:lnSpc>
                <a:spcPts val="1380"/>
              </a:lnSpc>
              <a:spcBef>
                <a:spcPts val="635"/>
              </a:spcBef>
              <a:buChar char="-"/>
              <a:tabLst>
                <a:tab pos="568960" algn="l"/>
              </a:tabLst>
            </a:pPr>
            <a:r>
              <a:rPr sz="1200" spc="-5" dirty="0">
                <a:latin typeface="Times New Roman"/>
                <a:cs typeface="Times New Roman"/>
              </a:rPr>
              <a:t>Vạch giới </a:t>
            </a:r>
            <a:r>
              <a:rPr sz="1200" dirty="0" err="1">
                <a:latin typeface="Times New Roman"/>
                <a:cs typeface="Times New Roman"/>
              </a:rPr>
              <a:t>hạn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dành riêng </a:t>
            </a:r>
            <a:r>
              <a:rPr sz="1200" dirty="0" err="1">
                <a:latin typeface="Times New Roman"/>
                <a:cs typeface="Times New Roman"/>
              </a:rPr>
              <a:t>hoặc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lang="vi-VN" sz="1200" dirty="0">
                <a:latin typeface="Times New Roman"/>
                <a:cs typeface="Times New Roman"/>
              </a:rPr>
              <a:t>ưu </a:t>
            </a:r>
            <a:r>
              <a:rPr lang="vi-VN" sz="1200" spc="-5" dirty="0">
                <a:latin typeface="Times New Roman"/>
                <a:cs typeface="Times New Roman"/>
              </a:rPr>
              <a:t>tiên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cấu tạo bằng </a:t>
            </a:r>
            <a:r>
              <a:rPr sz="1200" spc="-5" dirty="0" err="1">
                <a:latin typeface="Times New Roman"/>
                <a:cs typeface="Times New Roman"/>
              </a:rPr>
              <a:t>vạch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đơn</a:t>
            </a:r>
            <a:r>
              <a:rPr sz="1200" dirty="0" smtClean="0">
                <a:latin typeface="Times New Roman"/>
                <a:cs typeface="Times New Roman"/>
              </a:rPr>
              <a:t>,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màu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trắng</a:t>
            </a:r>
            <a:r>
              <a:rPr sz="1200" spc="-5" dirty="0">
                <a:latin typeface="Times New Roman"/>
                <a:cs typeface="Times New Roman"/>
              </a:rPr>
              <a:t>, </a:t>
            </a:r>
            <a:r>
              <a:rPr sz="1200" spc="5" dirty="0">
                <a:latin typeface="Times New Roman"/>
                <a:cs typeface="Times New Roman"/>
              </a:rPr>
              <a:t>bề </a:t>
            </a:r>
            <a:r>
              <a:rPr sz="1200" dirty="0">
                <a:latin typeface="Times New Roman"/>
                <a:cs typeface="Times New Roman"/>
              </a:rPr>
              <a:t>rộng vạch 30 cm.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2.3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thể </a:t>
            </a:r>
            <a:r>
              <a:rPr sz="1200" spc="5" dirty="0">
                <a:latin typeface="Times New Roman"/>
                <a:cs typeface="Times New Roman"/>
              </a:rPr>
              <a:t>là </a:t>
            </a:r>
            <a:r>
              <a:rPr sz="1200" dirty="0">
                <a:latin typeface="Times New Roman"/>
                <a:cs typeface="Times New Roman"/>
              </a:rPr>
              <a:t>vạch đứt </a:t>
            </a:r>
            <a:r>
              <a:rPr sz="1200" spc="-5" dirty="0">
                <a:latin typeface="Times New Roman"/>
                <a:cs typeface="Times New Roman"/>
              </a:rPr>
              <a:t>nét </a:t>
            </a:r>
            <a:r>
              <a:rPr sz="1200" dirty="0">
                <a:latin typeface="Times New Roman"/>
                <a:cs typeface="Times New Roman"/>
              </a:rPr>
              <a:t>hoặc vạch </a:t>
            </a:r>
            <a:r>
              <a:rPr sz="1200" spc="-5" dirty="0">
                <a:latin typeface="Times New Roman"/>
                <a:cs typeface="Times New Roman"/>
              </a:rPr>
              <a:t>liền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nét.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ts val="1380"/>
              </a:lnSpc>
              <a:spcBef>
                <a:spcPts val="600"/>
              </a:spcBef>
              <a:buChar char="-"/>
              <a:tabLst>
                <a:tab pos="561340" algn="l"/>
              </a:tabLst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2.3 dạng </a:t>
            </a:r>
            <a:r>
              <a:rPr sz="1200" spc="-5" dirty="0">
                <a:latin typeface="Times New Roman"/>
                <a:cs typeface="Times New Roman"/>
              </a:rPr>
              <a:t>nét </a:t>
            </a:r>
            <a:r>
              <a:rPr sz="1200" dirty="0">
                <a:latin typeface="Times New Roman"/>
                <a:cs typeface="Times New Roman"/>
              </a:rPr>
              <a:t>đứt </a:t>
            </a:r>
            <a:r>
              <a:rPr sz="1200" spc="-5" dirty="0" err="1">
                <a:latin typeface="Times New Roman"/>
                <a:cs typeface="Times New Roman"/>
              </a:rPr>
              <a:t>cũng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dùng để xác định </a:t>
            </a:r>
            <a:r>
              <a:rPr sz="1200" spc="-5" dirty="0">
                <a:latin typeface="Times New Roman"/>
                <a:cs typeface="Times New Roman"/>
              </a:rPr>
              <a:t>phạm </a:t>
            </a:r>
            <a:r>
              <a:rPr sz="1200" dirty="0">
                <a:latin typeface="Times New Roman"/>
                <a:cs typeface="Times New Roman"/>
              </a:rPr>
              <a:t>vi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dành </a:t>
            </a:r>
            <a:r>
              <a:rPr sz="1200" spc="-95" dirty="0" err="1">
                <a:latin typeface="Times New Roman"/>
                <a:cs typeface="Times New Roman"/>
              </a:rPr>
              <a:t>riêng</a:t>
            </a:r>
            <a:r>
              <a:rPr sz="1200" spc="-95" dirty="0">
                <a:latin typeface="Times New Roman"/>
                <a:cs typeface="Times New Roman"/>
              </a:rPr>
              <a:t>  </a:t>
            </a:r>
            <a:r>
              <a:rPr sz="1200" spc="-5" dirty="0" err="1" smtClean="0">
                <a:latin typeface="Times New Roman"/>
                <a:cs typeface="Times New Roman"/>
              </a:rPr>
              <a:t>hoặc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ưu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tiên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ở </a:t>
            </a:r>
            <a:r>
              <a:rPr sz="1200" dirty="0">
                <a:latin typeface="Times New Roman"/>
                <a:cs typeface="Times New Roman"/>
              </a:rPr>
              <a:t>vị trí </a:t>
            </a:r>
            <a:r>
              <a:rPr sz="1200" spc="-5" dirty="0">
                <a:latin typeface="Times New Roman"/>
                <a:cs typeface="Times New Roman"/>
              </a:rPr>
              <a:t>đầu hoặc cuối </a:t>
            </a:r>
            <a:r>
              <a:rPr sz="1200" spc="-5" dirty="0" err="1">
                <a:latin typeface="Times New Roman"/>
                <a:cs typeface="Times New Roman"/>
              </a:rPr>
              <a:t>làn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110" dirty="0" err="1" smtClean="0">
                <a:latin typeface="Times New Roman"/>
                <a:cs typeface="Times New Roman"/>
              </a:rPr>
              <a:t>nh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 </a:t>
            </a:r>
            <a:r>
              <a:rPr lang="en-US" sz="1200" spc="-11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minh </a:t>
            </a:r>
            <a:r>
              <a:rPr sz="1200" dirty="0">
                <a:latin typeface="Times New Roman"/>
                <a:cs typeface="Times New Roman"/>
              </a:rPr>
              <a:t>họa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hình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vẽ.</a:t>
            </a:r>
          </a:p>
          <a:p>
            <a:pPr marL="12700" marR="6350" indent="456565" algn="just">
              <a:lnSpc>
                <a:spcPct val="95400"/>
              </a:lnSpc>
              <a:spcBef>
                <a:spcPts val="575"/>
              </a:spcBef>
              <a:buChar char="-"/>
              <a:tabLst>
                <a:tab pos="570865" algn="l"/>
              </a:tabLst>
            </a:pPr>
            <a:r>
              <a:rPr sz="1200" spc="-5" dirty="0">
                <a:latin typeface="Times New Roman"/>
                <a:cs typeface="Times New Roman"/>
              </a:rPr>
              <a:t>Vạch giới </a:t>
            </a:r>
            <a:r>
              <a:rPr sz="1200" dirty="0">
                <a:latin typeface="Times New Roman"/>
                <a:cs typeface="Times New Roman"/>
              </a:rPr>
              <a:t>hạn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dành riêng </a:t>
            </a:r>
            <a:r>
              <a:rPr sz="1200" dirty="0" err="1">
                <a:latin typeface="Times New Roman"/>
                <a:cs typeface="Times New Roman"/>
              </a:rPr>
              <a:t>hoặc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lang="vi-VN" sz="1200" dirty="0">
                <a:latin typeface="Times New Roman"/>
                <a:cs typeface="Times New Roman"/>
              </a:rPr>
              <a:t>ưu </a:t>
            </a:r>
            <a:r>
              <a:rPr lang="vi-VN" sz="1200" spc="-5" dirty="0">
                <a:latin typeface="Times New Roman"/>
                <a:cs typeface="Times New Roman"/>
              </a:rPr>
              <a:t>tiên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đi </a:t>
            </a:r>
            <a:r>
              <a:rPr sz="1200" spc="-5" dirty="0" err="1">
                <a:latin typeface="Times New Roman"/>
                <a:cs typeface="Times New Roman"/>
              </a:rPr>
              <a:t>kèm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với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chữ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viết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biểu thị loại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đ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ợc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dành </a:t>
            </a:r>
            <a:r>
              <a:rPr sz="1200" dirty="0" err="1">
                <a:latin typeface="Times New Roman"/>
                <a:cs typeface="Times New Roman"/>
              </a:rPr>
              <a:t>riêng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hoặ</a:t>
            </a:r>
            <a:r>
              <a:rPr lang="en-US" sz="1200" spc="-5" dirty="0" err="1" smtClean="0">
                <a:latin typeface="Times New Roman"/>
                <a:cs typeface="Times New Roman"/>
              </a:rPr>
              <a:t>c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ưu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tiên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hoặc có </a:t>
            </a:r>
            <a:r>
              <a:rPr sz="1200" dirty="0">
                <a:latin typeface="Times New Roman"/>
                <a:cs typeface="Times New Roman"/>
              </a:rPr>
              <a:t>thể đi </a:t>
            </a:r>
            <a:r>
              <a:rPr sz="1200" spc="-5" dirty="0">
                <a:latin typeface="Times New Roman"/>
                <a:cs typeface="Times New Roman"/>
              </a:rPr>
              <a:t>kèm </a:t>
            </a:r>
            <a:r>
              <a:rPr sz="1200" dirty="0">
                <a:latin typeface="Times New Roman"/>
                <a:cs typeface="Times New Roman"/>
              </a:rPr>
              <a:t>với </a:t>
            </a:r>
            <a:r>
              <a:rPr sz="1200" spc="5" dirty="0">
                <a:latin typeface="Times New Roman"/>
                <a:cs typeface="Times New Roman"/>
              </a:rPr>
              <a:t>ký </a:t>
            </a:r>
            <a:r>
              <a:rPr sz="1200" dirty="0" err="1">
                <a:latin typeface="Times New Roman"/>
                <a:cs typeface="Times New Roman"/>
              </a:rPr>
              <a:t>hiệu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chỉ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loại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xe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phép 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5" dirty="0" err="1">
                <a:latin typeface="Times New Roman"/>
                <a:cs typeface="Times New Roman"/>
              </a:rPr>
              <a:t>làn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ts val="1380"/>
              </a:lnSpc>
              <a:spcBef>
                <a:spcPts val="635"/>
              </a:spcBef>
              <a:buChar char="-"/>
              <a:tabLst>
                <a:tab pos="560070" algn="l"/>
              </a:tabLst>
            </a:pPr>
            <a:r>
              <a:rPr sz="1200" spc="-5" dirty="0">
                <a:latin typeface="Times New Roman"/>
                <a:cs typeface="Times New Roman"/>
              </a:rPr>
              <a:t>Vạch giới hạn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dành </a:t>
            </a:r>
            <a:r>
              <a:rPr sz="1200" dirty="0">
                <a:latin typeface="Times New Roman"/>
                <a:cs typeface="Times New Roman"/>
              </a:rPr>
              <a:t>riêng </a:t>
            </a:r>
            <a:r>
              <a:rPr sz="1200" spc="-5" dirty="0" err="1">
                <a:latin typeface="Times New Roman"/>
                <a:cs typeface="Times New Roman"/>
              </a:rPr>
              <a:t>hoặc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lang="vi-VN" sz="1200" dirty="0">
                <a:latin typeface="Times New Roman"/>
                <a:cs typeface="Times New Roman"/>
              </a:rPr>
              <a:t>ưu </a:t>
            </a:r>
            <a:r>
              <a:rPr lang="vi-VN" sz="1200" spc="-5" dirty="0">
                <a:latin typeface="Times New Roman"/>
                <a:cs typeface="Times New Roman"/>
              </a:rPr>
              <a:t>tiên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kẻ từ </a:t>
            </a:r>
            <a:r>
              <a:rPr sz="1200" spc="-5" dirty="0">
                <a:latin typeface="Times New Roman"/>
                <a:cs typeface="Times New Roman"/>
              </a:rPr>
              <a:t>chỗ bắt đầu </a:t>
            </a:r>
            <a:r>
              <a:rPr sz="1200" spc="5" dirty="0" err="1">
                <a:latin typeface="Times New Roman"/>
                <a:cs typeface="Times New Roman"/>
              </a:rPr>
              <a:t>bố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trí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làn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dành riêng </a:t>
            </a:r>
            <a:r>
              <a:rPr sz="1200" dirty="0" err="1">
                <a:latin typeface="Times New Roman"/>
                <a:cs typeface="Times New Roman"/>
              </a:rPr>
              <a:t>hoặc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lang="vi-VN" sz="1200" dirty="0">
                <a:latin typeface="Times New Roman"/>
                <a:cs typeface="Times New Roman"/>
              </a:rPr>
              <a:t>ưu </a:t>
            </a:r>
            <a:r>
              <a:rPr lang="vi-VN" sz="1200" spc="-5" dirty="0">
                <a:latin typeface="Times New Roman"/>
                <a:cs typeface="Times New Roman"/>
              </a:rPr>
              <a:t>tiên </a:t>
            </a:r>
            <a:r>
              <a:rPr sz="1200" spc="-5" dirty="0" smtClean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cứ </a:t>
            </a:r>
            <a:r>
              <a:rPr sz="1200" dirty="0">
                <a:latin typeface="Times New Roman"/>
                <a:cs typeface="Times New Roman"/>
              </a:rPr>
              <a:t>qua một nút </a:t>
            </a:r>
            <a:r>
              <a:rPr sz="1200" spc="-5" dirty="0">
                <a:latin typeface="Times New Roman"/>
                <a:cs typeface="Times New Roman"/>
              </a:rPr>
              <a:t>giao phải </a:t>
            </a:r>
            <a:r>
              <a:rPr sz="1200" dirty="0">
                <a:latin typeface="Times New Roman"/>
                <a:cs typeface="Times New Roman"/>
              </a:rPr>
              <a:t>viết lại </a:t>
            </a:r>
            <a:r>
              <a:rPr sz="1200" spc="-5" dirty="0">
                <a:latin typeface="Times New Roman"/>
                <a:cs typeface="Times New Roman"/>
              </a:rPr>
              <a:t>chữ </a:t>
            </a:r>
            <a:r>
              <a:rPr sz="1200" dirty="0">
                <a:latin typeface="Times New Roman"/>
                <a:cs typeface="Times New Roman"/>
              </a:rPr>
              <a:t>một lần. </a:t>
            </a:r>
            <a:r>
              <a:rPr sz="1200" spc="-5" dirty="0">
                <a:latin typeface="Times New Roman"/>
                <a:cs typeface="Times New Roman"/>
              </a:rPr>
              <a:t>Nếu </a:t>
            </a:r>
            <a:r>
              <a:rPr sz="1200" spc="-65" dirty="0">
                <a:latin typeface="Times New Roman"/>
                <a:cs typeface="Times New Roman"/>
              </a:rPr>
              <a:t>khoảng  </a:t>
            </a:r>
            <a:r>
              <a:rPr sz="1200" spc="-5" dirty="0">
                <a:latin typeface="Times New Roman"/>
                <a:cs typeface="Times New Roman"/>
              </a:rPr>
              <a:t>cách giữa </a:t>
            </a:r>
            <a:r>
              <a:rPr sz="1200" dirty="0" err="1">
                <a:latin typeface="Times New Roman"/>
                <a:cs typeface="Times New Roman"/>
              </a:rPr>
              <a:t>các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ngã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tư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dài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hơn 500 m thì có thể viết </a:t>
            </a:r>
            <a:r>
              <a:rPr sz="1200" spc="-5" dirty="0">
                <a:latin typeface="Times New Roman"/>
                <a:cs typeface="Times New Roman"/>
              </a:rPr>
              <a:t>chữ nhắc </a:t>
            </a:r>
            <a:r>
              <a:rPr sz="1200" dirty="0">
                <a:latin typeface="Times New Roman"/>
                <a:cs typeface="Times New Roman"/>
              </a:rPr>
              <a:t>lại ở quãng </a:t>
            </a:r>
            <a:r>
              <a:rPr sz="1200" spc="-5" dirty="0">
                <a:latin typeface="Times New Roman"/>
                <a:cs typeface="Times New Roman"/>
              </a:rPr>
              <a:t>giữa </a:t>
            </a:r>
            <a:r>
              <a:rPr sz="1200" spc="-5" dirty="0" err="1">
                <a:latin typeface="Times New Roman"/>
                <a:cs typeface="Times New Roman"/>
              </a:rPr>
              <a:t>đoạn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530"/>
              </a:spcBef>
            </a:pPr>
            <a:r>
              <a:rPr sz="1200" b="1" i="1" spc="-5" dirty="0">
                <a:latin typeface="Times New Roman"/>
                <a:cs typeface="Times New Roman"/>
              </a:rPr>
              <a:t>c)Nhóm vạch </a:t>
            </a:r>
            <a:r>
              <a:rPr sz="1200" b="1" i="1" dirty="0">
                <a:latin typeface="Times New Roman"/>
                <a:cs typeface="Times New Roman"/>
              </a:rPr>
              <a:t>giới </a:t>
            </a:r>
            <a:r>
              <a:rPr sz="1200" b="1" i="1" spc="-5" dirty="0">
                <a:latin typeface="Times New Roman"/>
                <a:cs typeface="Times New Roman"/>
              </a:rPr>
              <a:t>hạn </a:t>
            </a:r>
            <a:r>
              <a:rPr sz="1200" b="1" i="1" dirty="0">
                <a:latin typeface="Times New Roman"/>
                <a:cs typeface="Times New Roman"/>
              </a:rPr>
              <a:t>mép </a:t>
            </a:r>
            <a:r>
              <a:rPr sz="1200" b="1" i="1" spc="-5" dirty="0">
                <a:latin typeface="Times New Roman"/>
                <a:cs typeface="Times New Roman"/>
              </a:rPr>
              <a:t>phần </a:t>
            </a:r>
            <a:r>
              <a:rPr sz="1200" b="1" i="1" dirty="0">
                <a:latin typeface="Times New Roman"/>
                <a:cs typeface="Times New Roman"/>
              </a:rPr>
              <a:t>đường xe</a:t>
            </a:r>
            <a:r>
              <a:rPr sz="1200" b="1" i="1" spc="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chạy</a:t>
            </a:r>
            <a:endParaRPr sz="1200" dirty="0">
              <a:latin typeface="Times New Roman"/>
              <a:cs typeface="Times New Roman"/>
            </a:endParaRPr>
          </a:p>
          <a:p>
            <a:pPr marL="12700" marR="106680" indent="456565">
              <a:lnSpc>
                <a:spcPts val="1380"/>
              </a:lnSpc>
              <a:spcBef>
                <a:spcPts val="145"/>
              </a:spcBef>
            </a:pPr>
            <a:r>
              <a:rPr sz="1200" b="1" dirty="0">
                <a:latin typeface="Times New Roman"/>
                <a:cs typeface="Times New Roman"/>
              </a:rPr>
              <a:t>- </a:t>
            </a:r>
            <a:r>
              <a:rPr sz="1200" b="1" i="1" spc="-10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3.1: </a:t>
            </a:r>
            <a:r>
              <a:rPr sz="1200" b="1" i="1" spc="-5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giới hạn mép ngoài </a:t>
            </a:r>
            <a:r>
              <a:rPr sz="1200" b="1" i="1" spc="-5" dirty="0">
                <a:latin typeface="Times New Roman"/>
                <a:cs typeface="Times New Roman"/>
              </a:rPr>
              <a:t>phần đường </a:t>
            </a:r>
            <a:r>
              <a:rPr sz="1200" b="1" i="1" dirty="0">
                <a:latin typeface="Times New Roman"/>
                <a:cs typeface="Times New Roman"/>
              </a:rPr>
              <a:t>xe </a:t>
            </a:r>
            <a:r>
              <a:rPr sz="1200" b="1" i="1" spc="-5" dirty="0">
                <a:latin typeface="Times New Roman"/>
                <a:cs typeface="Times New Roman"/>
              </a:rPr>
              <a:t>chạy </a:t>
            </a:r>
            <a:r>
              <a:rPr sz="1200" b="1" i="1" dirty="0">
                <a:latin typeface="Times New Roman"/>
                <a:cs typeface="Times New Roman"/>
              </a:rPr>
              <a:t>hoặc vạch phân </a:t>
            </a:r>
            <a:r>
              <a:rPr sz="1200" b="1" i="1" spc="-5" dirty="0">
                <a:latin typeface="Times New Roman"/>
                <a:cs typeface="Times New Roman"/>
              </a:rPr>
              <a:t>cách  </a:t>
            </a:r>
            <a:r>
              <a:rPr sz="1200" b="1" i="1" dirty="0">
                <a:latin typeface="Times New Roman"/>
                <a:cs typeface="Times New Roman"/>
              </a:rPr>
              <a:t>làn xe </a:t>
            </a:r>
            <a:r>
              <a:rPr sz="1200" b="1" i="1" spc="-5" dirty="0">
                <a:latin typeface="Times New Roman"/>
                <a:cs typeface="Times New Roman"/>
              </a:rPr>
              <a:t>cơ </a:t>
            </a:r>
            <a:r>
              <a:rPr sz="1200" b="1" i="1" dirty="0">
                <a:latin typeface="Times New Roman"/>
                <a:cs typeface="Times New Roman"/>
              </a:rPr>
              <a:t>giới và làn xe </a:t>
            </a:r>
            <a:r>
              <a:rPr sz="1200" b="1" i="1" spc="-5" dirty="0">
                <a:latin typeface="Times New Roman"/>
                <a:cs typeface="Times New Roman"/>
              </a:rPr>
              <a:t>thô</a:t>
            </a:r>
            <a:r>
              <a:rPr sz="1200" b="1" i="1" spc="-1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sơ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ts val="1390"/>
              </a:lnSpc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xác định mép ngoài </a:t>
            </a:r>
            <a:r>
              <a:rPr sz="1200" spc="-5" dirty="0" err="1">
                <a:latin typeface="Times New Roman"/>
                <a:cs typeface="Times New Roman"/>
              </a:rPr>
              <a:t>phần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chạy hoặc </a:t>
            </a:r>
            <a:r>
              <a:rPr sz="1200" spc="-5" dirty="0">
                <a:latin typeface="Times New Roman"/>
                <a:cs typeface="Times New Roman"/>
              </a:rPr>
              <a:t>phân cách </a:t>
            </a:r>
            <a:r>
              <a:rPr sz="1200" dirty="0">
                <a:latin typeface="Times New Roman"/>
                <a:cs typeface="Times New Roman"/>
              </a:rPr>
              <a:t>làn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giới và </a:t>
            </a:r>
            <a:r>
              <a:rPr sz="1200" spc="-55" dirty="0">
                <a:latin typeface="Times New Roman"/>
                <a:cs typeface="Times New Roman"/>
              </a:rPr>
              <a:t>xe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ts val="1405"/>
              </a:lnSpc>
            </a:pPr>
            <a:r>
              <a:rPr sz="1200" dirty="0">
                <a:latin typeface="Times New Roman"/>
                <a:cs typeface="Times New Roman"/>
              </a:rPr>
              <a:t>thô</a:t>
            </a:r>
            <a:r>
              <a:rPr sz="1200" spc="-5" dirty="0">
                <a:latin typeface="Times New Roman"/>
                <a:cs typeface="Times New Roman"/>
              </a:rPr>
              <a:t> sơ.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59864" y="900683"/>
            <a:ext cx="5191125" cy="30763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45564" y="7766418"/>
            <a:ext cx="5429250" cy="20288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121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845565"/>
            <a:ext cx="5608320" cy="3427861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27455" algn="just">
              <a:lnSpc>
                <a:spcPct val="100000"/>
              </a:lnSpc>
              <a:spcBef>
                <a:spcPts val="340"/>
              </a:spcBef>
            </a:pPr>
            <a:r>
              <a:rPr sz="1200" b="1" dirty="0">
                <a:latin typeface="Times New Roman"/>
                <a:cs typeface="Times New Roman"/>
              </a:rPr>
              <a:t>Minh họa bố </a:t>
            </a:r>
            <a:r>
              <a:rPr sz="1200" b="1" spc="-5" dirty="0">
                <a:latin typeface="Times New Roman"/>
                <a:cs typeface="Times New Roman"/>
              </a:rPr>
              <a:t>trí </a:t>
            </a:r>
            <a:r>
              <a:rPr sz="1200" b="1" dirty="0">
                <a:latin typeface="Times New Roman"/>
                <a:cs typeface="Times New Roman"/>
              </a:rPr>
              <a:t>vạch </a:t>
            </a:r>
            <a:r>
              <a:rPr sz="1200" b="1" spc="-5" dirty="0">
                <a:latin typeface="Times New Roman"/>
                <a:cs typeface="Times New Roman"/>
              </a:rPr>
              <a:t>giới </a:t>
            </a:r>
            <a:r>
              <a:rPr sz="1200" b="1" dirty="0">
                <a:latin typeface="Times New Roman"/>
                <a:cs typeface="Times New Roman"/>
              </a:rPr>
              <a:t>hạn </a:t>
            </a:r>
            <a:r>
              <a:rPr sz="1200" b="1" spc="-10" dirty="0">
                <a:latin typeface="Times New Roman"/>
                <a:cs typeface="Times New Roman"/>
              </a:rPr>
              <a:t>mép </a:t>
            </a:r>
            <a:r>
              <a:rPr sz="1200" b="1" dirty="0">
                <a:latin typeface="Times New Roman"/>
                <a:cs typeface="Times New Roman"/>
              </a:rPr>
              <a:t>phần xe </a:t>
            </a:r>
            <a:r>
              <a:rPr sz="1200" b="1" spc="-5" dirty="0">
                <a:latin typeface="Times New Roman"/>
                <a:cs typeface="Times New Roman"/>
              </a:rPr>
              <a:t>chạy</a:t>
            </a:r>
            <a:endParaRPr sz="1200" dirty="0">
              <a:latin typeface="Times New Roman"/>
              <a:cs typeface="Times New Roman"/>
            </a:endParaRPr>
          </a:p>
          <a:p>
            <a:pPr marL="558165" indent="-89535" algn="just">
              <a:lnSpc>
                <a:spcPct val="100000"/>
              </a:lnSpc>
              <a:spcBef>
                <a:spcPts val="240"/>
              </a:spcBef>
              <a:buChar char="-"/>
              <a:tabLst>
                <a:tab pos="558800" algn="l"/>
              </a:tabLst>
            </a:pPr>
            <a:r>
              <a:rPr sz="1200" b="1" i="1" spc="-5" dirty="0">
                <a:latin typeface="Times New Roman"/>
                <a:cs typeface="Times New Roman"/>
              </a:rPr>
              <a:t>Một số </a:t>
            </a:r>
            <a:r>
              <a:rPr sz="1200" b="1" i="1" dirty="0">
                <a:latin typeface="Times New Roman"/>
                <a:cs typeface="Times New Roman"/>
              </a:rPr>
              <a:t>loại </a:t>
            </a:r>
            <a:r>
              <a:rPr sz="1200" b="1" i="1" spc="-5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khác </a:t>
            </a:r>
            <a:r>
              <a:rPr sz="1200" b="1" i="1" spc="-5" dirty="0">
                <a:latin typeface="Times New Roman"/>
                <a:cs typeface="Times New Roman"/>
              </a:rPr>
              <a:t>có </a:t>
            </a:r>
            <a:r>
              <a:rPr sz="1200" b="1" i="1" dirty="0">
                <a:latin typeface="Times New Roman"/>
                <a:cs typeface="Times New Roman"/>
              </a:rPr>
              <a:t>thể </a:t>
            </a:r>
            <a:r>
              <a:rPr sz="1200" b="1" i="1" spc="-5" dirty="0">
                <a:latin typeface="Times New Roman"/>
                <a:cs typeface="Times New Roman"/>
              </a:rPr>
              <a:t>sử </a:t>
            </a:r>
            <a:r>
              <a:rPr sz="1200" b="1" i="1" dirty="0">
                <a:latin typeface="Times New Roman"/>
                <a:cs typeface="Times New Roman"/>
              </a:rPr>
              <a:t>dụng để xác định mép phần xe</a:t>
            </a:r>
            <a:r>
              <a:rPr sz="1200" b="1" i="1" spc="-4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chạy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ts val="1380"/>
              </a:lnSpc>
              <a:spcBef>
                <a:spcPts val="310"/>
              </a:spcBef>
              <a:buChar char="-"/>
              <a:tabLst>
                <a:tab pos="570865" algn="l"/>
              </a:tabLst>
            </a:pPr>
            <a:r>
              <a:rPr sz="1200" b="1" i="1" spc="-10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3.2; </a:t>
            </a:r>
            <a:r>
              <a:rPr sz="1200" b="1" i="1" spc="-5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3.3</a:t>
            </a:r>
            <a:r>
              <a:rPr sz="1200" dirty="0">
                <a:latin typeface="Times New Roman"/>
                <a:cs typeface="Times New Roman"/>
              </a:rPr>
              <a:t>.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để </a:t>
            </a:r>
            <a:r>
              <a:rPr sz="1200" spc="-5" dirty="0">
                <a:latin typeface="Times New Roman"/>
                <a:cs typeface="Times New Roman"/>
              </a:rPr>
              <a:t>phân cách giữa </a:t>
            </a:r>
            <a:r>
              <a:rPr sz="1200" dirty="0">
                <a:latin typeface="Times New Roman"/>
                <a:cs typeface="Times New Roman"/>
              </a:rPr>
              <a:t>làn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bản </a:t>
            </a:r>
            <a:r>
              <a:rPr sz="1200" dirty="0">
                <a:latin typeface="Times New Roman"/>
                <a:cs typeface="Times New Roman"/>
              </a:rPr>
              <a:t>và làn xe </a:t>
            </a:r>
            <a:r>
              <a:rPr sz="1200" spc="-5" dirty="0">
                <a:latin typeface="Times New Roman"/>
                <a:cs typeface="Times New Roman"/>
              </a:rPr>
              <a:t>chuyển  </a:t>
            </a:r>
            <a:r>
              <a:rPr sz="1200" dirty="0">
                <a:latin typeface="Times New Roman"/>
                <a:cs typeface="Times New Roman"/>
              </a:rPr>
              <a:t>tốc, </a:t>
            </a:r>
            <a:r>
              <a:rPr sz="1200" spc="-5" dirty="0">
                <a:latin typeface="Times New Roman"/>
                <a:cs typeface="Times New Roman"/>
              </a:rPr>
              <a:t>giữa </a:t>
            </a:r>
            <a:r>
              <a:rPr sz="1200" dirty="0">
                <a:latin typeface="Times New Roman"/>
                <a:cs typeface="Times New Roman"/>
              </a:rPr>
              <a:t>làn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bản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làn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phụ thêm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dirty="0">
                <a:latin typeface="Times New Roman"/>
                <a:cs typeface="Times New Roman"/>
              </a:rPr>
              <a:t>vạch </a:t>
            </a:r>
            <a:r>
              <a:rPr sz="1200" spc="-5" dirty="0">
                <a:latin typeface="Times New Roman"/>
                <a:cs typeface="Times New Roman"/>
              </a:rPr>
              <a:t>phân cách, </a:t>
            </a:r>
            <a:r>
              <a:rPr sz="1200" dirty="0">
                <a:latin typeface="Times New Roman"/>
                <a:cs typeface="Times New Roman"/>
              </a:rPr>
              <a:t>kênh hóa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làn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trong  khu vực </a:t>
            </a:r>
            <a:r>
              <a:rPr sz="1200" spc="-5" dirty="0">
                <a:latin typeface="Times New Roman"/>
                <a:cs typeface="Times New Roman"/>
              </a:rPr>
              <a:t>tách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nhập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làn.</a:t>
            </a:r>
          </a:p>
          <a:p>
            <a:pPr marL="12700" marR="10160" indent="456565" algn="just">
              <a:lnSpc>
                <a:spcPts val="1380"/>
              </a:lnSpc>
              <a:spcBef>
                <a:spcPts val="300"/>
              </a:spcBef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3.2</a:t>
            </a:r>
            <a:r>
              <a:rPr sz="1200" b="1" dirty="0">
                <a:latin typeface="Times New Roman"/>
                <a:cs typeface="Times New Roman"/>
              </a:rPr>
              <a:t>: </a:t>
            </a:r>
            <a:r>
              <a:rPr sz="1200" spc="-5" dirty="0">
                <a:latin typeface="Times New Roman"/>
                <a:cs typeface="Times New Roman"/>
              </a:rPr>
              <a:t>Vạch liền </a:t>
            </a:r>
            <a:r>
              <a:rPr sz="1200" dirty="0">
                <a:latin typeface="Times New Roman"/>
                <a:cs typeface="Times New Roman"/>
              </a:rPr>
              <a:t>nét, màu </a:t>
            </a:r>
            <a:r>
              <a:rPr sz="1200" spc="-5" dirty="0">
                <a:latin typeface="Times New Roman"/>
                <a:cs typeface="Times New Roman"/>
              </a:rPr>
              <a:t>trắng, </a:t>
            </a:r>
            <a:r>
              <a:rPr sz="1200" spc="5" dirty="0">
                <a:latin typeface="Times New Roman"/>
                <a:cs typeface="Times New Roman"/>
              </a:rPr>
              <a:t>bề </a:t>
            </a:r>
            <a:r>
              <a:rPr sz="1200" dirty="0">
                <a:latin typeface="Times New Roman"/>
                <a:cs typeface="Times New Roman"/>
              </a:rPr>
              <a:t>rộng vạch là 45 </a:t>
            </a:r>
            <a:r>
              <a:rPr sz="1200" spc="-5" dirty="0">
                <a:latin typeface="Times New Roman"/>
                <a:cs typeface="Times New Roman"/>
              </a:rPr>
              <a:t>cm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ôtô </a:t>
            </a:r>
            <a:r>
              <a:rPr sz="1200" spc="-5" dirty="0">
                <a:latin typeface="Times New Roman"/>
                <a:cs typeface="Times New Roman"/>
              </a:rPr>
              <a:t>cao </a:t>
            </a:r>
            <a:r>
              <a:rPr sz="1200" spc="-65" dirty="0">
                <a:latin typeface="Times New Roman"/>
                <a:cs typeface="Times New Roman"/>
              </a:rPr>
              <a:t>tốc  </a:t>
            </a:r>
            <a:r>
              <a:rPr sz="1200" dirty="0">
                <a:latin typeface="Times New Roman"/>
                <a:cs typeface="Times New Roman"/>
              </a:rPr>
              <a:t>và 30 </a:t>
            </a:r>
            <a:r>
              <a:rPr sz="1200" spc="-5" dirty="0">
                <a:latin typeface="Times New Roman"/>
                <a:cs typeface="Times New Roman"/>
              </a:rPr>
              <a:t>cm cho </a:t>
            </a:r>
            <a:r>
              <a:rPr sz="1200" dirty="0" err="1">
                <a:latin typeface="Times New Roman"/>
                <a:cs typeface="Times New Roman"/>
              </a:rPr>
              <a:t>các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khác. Xe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phép chuyển </a:t>
            </a:r>
            <a:r>
              <a:rPr sz="1200" dirty="0">
                <a:latin typeface="Times New Roman"/>
                <a:cs typeface="Times New Roman"/>
              </a:rPr>
              <a:t>làn qua vạch 3.2 </a:t>
            </a:r>
            <a:r>
              <a:rPr sz="1200" dirty="0" err="1" smtClean="0">
                <a:latin typeface="Times New Roman"/>
                <a:cs typeface="Times New Roman"/>
              </a:rPr>
              <a:t>trừ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các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ờng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</a:t>
            </a:r>
            <a:r>
              <a:rPr sz="1200" spc="-5" dirty="0">
                <a:latin typeface="Times New Roman"/>
                <a:cs typeface="Times New Roman"/>
              </a:rPr>
              <a:t>khẩn cấp </a:t>
            </a:r>
            <a:r>
              <a:rPr sz="1200" dirty="0">
                <a:latin typeface="Times New Roman"/>
                <a:cs typeface="Times New Roman"/>
              </a:rPr>
              <a:t>theo quy định </a:t>
            </a:r>
            <a:r>
              <a:rPr sz="1200" spc="-5" dirty="0">
                <a:latin typeface="Times New Roman"/>
                <a:cs typeface="Times New Roman"/>
              </a:rPr>
              <a:t>tại Luật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5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  <a:p>
            <a:pPr marL="12700" marR="5715" indent="456565" algn="just">
              <a:lnSpc>
                <a:spcPct val="95900"/>
              </a:lnSpc>
              <a:spcBef>
                <a:spcPts val="265"/>
              </a:spcBef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3.3</a:t>
            </a:r>
            <a:r>
              <a:rPr sz="1200" b="1" dirty="0">
                <a:latin typeface="Times New Roman"/>
                <a:cs typeface="Times New Roman"/>
              </a:rPr>
              <a:t>: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đứt nét, màu </a:t>
            </a:r>
            <a:r>
              <a:rPr sz="1200" spc="-5" dirty="0">
                <a:latin typeface="Times New Roman"/>
                <a:cs typeface="Times New Roman"/>
              </a:rPr>
              <a:t>trắng, </a:t>
            </a:r>
            <a:r>
              <a:rPr sz="1200" spc="5" dirty="0">
                <a:latin typeface="Times New Roman"/>
                <a:cs typeface="Times New Roman"/>
              </a:rPr>
              <a:t>bề </a:t>
            </a:r>
            <a:r>
              <a:rPr sz="1200" dirty="0">
                <a:latin typeface="Times New Roman"/>
                <a:cs typeface="Times New Roman"/>
              </a:rPr>
              <a:t>rộng vạch </a:t>
            </a:r>
            <a:r>
              <a:rPr sz="1200" spc="5" dirty="0">
                <a:latin typeface="Times New Roman"/>
                <a:cs typeface="Times New Roman"/>
              </a:rPr>
              <a:t>là </a:t>
            </a:r>
            <a:r>
              <a:rPr sz="1200" dirty="0">
                <a:latin typeface="Times New Roman"/>
                <a:cs typeface="Times New Roman"/>
              </a:rPr>
              <a:t>45 </a:t>
            </a:r>
            <a:r>
              <a:rPr sz="1200" spc="-5" dirty="0">
                <a:latin typeface="Times New Roman"/>
                <a:cs typeface="Times New Roman"/>
              </a:rPr>
              <a:t>cm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ôtô cao tốc </a:t>
            </a:r>
            <a:r>
              <a:rPr sz="1200" spc="-110" dirty="0">
                <a:latin typeface="Times New Roman"/>
                <a:cs typeface="Times New Roman"/>
              </a:rPr>
              <a:t>và  </a:t>
            </a:r>
            <a:r>
              <a:rPr sz="1200" dirty="0">
                <a:latin typeface="Times New Roman"/>
                <a:cs typeface="Times New Roman"/>
              </a:rPr>
              <a:t>30 </a:t>
            </a:r>
            <a:r>
              <a:rPr sz="1200" spc="-5" dirty="0">
                <a:latin typeface="Times New Roman"/>
                <a:cs typeface="Times New Roman"/>
              </a:rPr>
              <a:t>cm cho </a:t>
            </a:r>
            <a:r>
              <a:rPr sz="1200" spc="-5" dirty="0" err="1">
                <a:latin typeface="Times New Roman"/>
                <a:cs typeface="Times New Roman"/>
              </a:rPr>
              <a:t>các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khác. </a:t>
            </a:r>
            <a:r>
              <a:rPr sz="1200" spc="-5" dirty="0" err="1">
                <a:latin typeface="Times New Roman"/>
                <a:cs typeface="Times New Roman"/>
              </a:rPr>
              <a:t>Xe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phép cắt, chuyển </a:t>
            </a:r>
            <a:r>
              <a:rPr sz="1200" dirty="0">
                <a:latin typeface="Times New Roman"/>
                <a:cs typeface="Times New Roman"/>
              </a:rPr>
              <a:t>làn qua vạch. </a:t>
            </a:r>
            <a:r>
              <a:rPr sz="1200" spc="-5" dirty="0">
                <a:latin typeface="Times New Roman"/>
                <a:cs typeface="Times New Roman"/>
              </a:rPr>
              <a:t>Ngoài ra, </a:t>
            </a:r>
            <a:r>
              <a:rPr sz="1200" spc="-5" dirty="0" err="1">
                <a:latin typeface="Times New Roman"/>
                <a:cs typeface="Times New Roman"/>
              </a:rPr>
              <a:t>vạch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3.3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còn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để </a:t>
            </a:r>
            <a:r>
              <a:rPr sz="1200" spc="5" dirty="0">
                <a:latin typeface="Times New Roman"/>
                <a:cs typeface="Times New Roman"/>
              </a:rPr>
              <a:t>kẻ </a:t>
            </a:r>
            <a:r>
              <a:rPr sz="1200" dirty="0">
                <a:latin typeface="Times New Roman"/>
                <a:cs typeface="Times New Roman"/>
              </a:rPr>
              <a:t>đoạn </a:t>
            </a:r>
            <a:r>
              <a:rPr sz="1200" spc="-5" dirty="0">
                <a:latin typeface="Times New Roman"/>
                <a:cs typeface="Times New Roman"/>
              </a:rPr>
              <a:t>chuyển tiếp </a:t>
            </a:r>
            <a:r>
              <a:rPr sz="1200" dirty="0">
                <a:latin typeface="Times New Roman"/>
                <a:cs typeface="Times New Roman"/>
              </a:rPr>
              <a:t>từ vạch 2.1 sang vạch 3.2. Chiều </a:t>
            </a:r>
            <a:r>
              <a:rPr sz="1200" spc="10" dirty="0">
                <a:latin typeface="Times New Roman"/>
                <a:cs typeface="Times New Roman"/>
              </a:rPr>
              <a:t>dài </a:t>
            </a:r>
            <a:r>
              <a:rPr sz="1200" spc="-5" dirty="0">
                <a:latin typeface="Times New Roman"/>
                <a:cs typeface="Times New Roman"/>
              </a:rPr>
              <a:t>đoạn </a:t>
            </a:r>
            <a:r>
              <a:rPr sz="1200" spc="-40" dirty="0">
                <a:latin typeface="Times New Roman"/>
                <a:cs typeface="Times New Roman"/>
              </a:rPr>
              <a:t>chuyển  </a:t>
            </a:r>
            <a:r>
              <a:rPr sz="1200" spc="-5" dirty="0">
                <a:latin typeface="Times New Roman"/>
                <a:cs typeface="Times New Roman"/>
              </a:rPr>
              <a:t>tiếp </a:t>
            </a:r>
            <a:r>
              <a:rPr sz="1200" dirty="0">
                <a:latin typeface="Times New Roman"/>
                <a:cs typeface="Times New Roman"/>
              </a:rPr>
              <a:t>từ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2.1 sang vạch 3.2 trong khoảng từ 50 m đến 100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m.</a:t>
            </a:r>
          </a:p>
          <a:p>
            <a:pPr marL="12700" marR="9525" indent="456565" algn="just">
              <a:lnSpc>
                <a:spcPts val="1380"/>
              </a:lnSpc>
              <a:spcBef>
                <a:spcPts val="335"/>
              </a:spcBef>
              <a:buChar char="-"/>
              <a:tabLst>
                <a:tab pos="563245" algn="l"/>
              </a:tabLst>
            </a:pPr>
            <a:r>
              <a:rPr sz="1200" b="1" i="1" spc="-5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3.4. </a:t>
            </a:r>
            <a:r>
              <a:rPr sz="1200" dirty="0">
                <a:latin typeface="Times New Roman"/>
                <a:cs typeface="Times New Roman"/>
              </a:rPr>
              <a:t>Sử dụng để báo hiệu sắp </a:t>
            </a:r>
            <a:r>
              <a:rPr sz="1200" spc="-5" dirty="0">
                <a:latin typeface="Times New Roman"/>
                <a:cs typeface="Times New Roman"/>
              </a:rPr>
              <a:t>đến đến vạch </a:t>
            </a:r>
            <a:r>
              <a:rPr sz="1200" dirty="0">
                <a:latin typeface="Times New Roman"/>
                <a:cs typeface="Times New Roman"/>
              </a:rPr>
              <a:t>1.2 hoặc vạch 2.2; hoặc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 để kẻ </a:t>
            </a:r>
            <a:r>
              <a:rPr sz="1200" spc="-5" dirty="0">
                <a:latin typeface="Times New Roman"/>
                <a:cs typeface="Times New Roman"/>
              </a:rPr>
              <a:t>vạch chuyển tiếp </a:t>
            </a:r>
            <a:r>
              <a:rPr sz="1200" dirty="0">
                <a:latin typeface="Times New Roman"/>
                <a:cs typeface="Times New Roman"/>
              </a:rPr>
              <a:t>từ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1.1 </a:t>
            </a:r>
            <a:r>
              <a:rPr sz="1200" spc="-5" dirty="0">
                <a:latin typeface="Times New Roman"/>
                <a:cs typeface="Times New Roman"/>
              </a:rPr>
              <a:t>đến vạch </a:t>
            </a:r>
            <a:r>
              <a:rPr sz="1200" dirty="0">
                <a:latin typeface="Times New Roman"/>
                <a:cs typeface="Times New Roman"/>
              </a:rPr>
              <a:t>1.2;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dirty="0">
                <a:latin typeface="Times New Roman"/>
                <a:cs typeface="Times New Roman"/>
              </a:rPr>
              <a:t>từ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2.1 </a:t>
            </a:r>
            <a:r>
              <a:rPr sz="1200" spc="-5" dirty="0">
                <a:latin typeface="Times New Roman"/>
                <a:cs typeface="Times New Roman"/>
              </a:rPr>
              <a:t>đến vạch </a:t>
            </a:r>
            <a:r>
              <a:rPr sz="1200" dirty="0">
                <a:latin typeface="Times New Roman"/>
                <a:cs typeface="Times New Roman"/>
              </a:rPr>
              <a:t>2.2. </a:t>
            </a:r>
            <a:r>
              <a:rPr sz="1200" spc="-5" dirty="0">
                <a:latin typeface="Times New Roman"/>
                <a:cs typeface="Times New Roman"/>
              </a:rPr>
              <a:t>Bề </a:t>
            </a:r>
            <a:r>
              <a:rPr sz="1200" dirty="0">
                <a:latin typeface="Times New Roman"/>
                <a:cs typeface="Times New Roman"/>
              </a:rPr>
              <a:t>rộng 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3.4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5" dirty="0" err="1">
                <a:latin typeface="Times New Roman"/>
                <a:cs typeface="Times New Roman"/>
              </a:rPr>
              <a:t>lấy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t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ơng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ứng theo bề rộng của vạch 1.2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dirty="0">
                <a:latin typeface="Times New Roman"/>
                <a:cs typeface="Times New Roman"/>
              </a:rPr>
              <a:t>vạch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2.2.</a:t>
            </a:r>
          </a:p>
          <a:p>
            <a:pPr marL="469265" algn="just">
              <a:lnSpc>
                <a:spcPct val="100000"/>
              </a:lnSpc>
              <a:spcBef>
                <a:spcPts val="505"/>
              </a:spcBef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3.4</a:t>
            </a:r>
            <a:r>
              <a:rPr sz="1200" b="1" dirty="0">
                <a:latin typeface="Times New Roman"/>
                <a:cs typeface="Times New Roman"/>
              </a:rPr>
              <a:t>: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đứt </a:t>
            </a:r>
            <a:r>
              <a:rPr sz="1200" spc="-5" dirty="0">
                <a:latin typeface="Times New Roman"/>
                <a:cs typeface="Times New Roman"/>
              </a:rPr>
              <a:t>nét, </a:t>
            </a:r>
            <a:r>
              <a:rPr sz="1200" dirty="0">
                <a:latin typeface="Times New Roman"/>
                <a:cs typeface="Times New Roman"/>
              </a:rPr>
              <a:t>màu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trắng.</a:t>
            </a:r>
            <a:endParaRPr sz="1200" dirty="0">
              <a:latin typeface="Times New Roman"/>
              <a:cs typeface="Times New Roman"/>
            </a:endParaRPr>
          </a:p>
          <a:p>
            <a:pPr marL="559435" indent="-90805" algn="just">
              <a:lnSpc>
                <a:spcPct val="100000"/>
              </a:lnSpc>
              <a:spcBef>
                <a:spcPts val="565"/>
              </a:spcBef>
              <a:buChar char="-"/>
              <a:tabLst>
                <a:tab pos="560070" algn="l"/>
              </a:tabLst>
            </a:pPr>
            <a:r>
              <a:rPr sz="1200" b="1" i="1" spc="-10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phân làn đường </a:t>
            </a:r>
            <a:r>
              <a:rPr sz="1200" b="1" i="1" spc="-5" dirty="0">
                <a:latin typeface="Times New Roman"/>
                <a:cs typeface="Times New Roman"/>
              </a:rPr>
              <a:t>trong </a:t>
            </a:r>
            <a:r>
              <a:rPr sz="1200" b="1" i="1" dirty="0">
                <a:latin typeface="Times New Roman"/>
                <a:cs typeface="Times New Roman"/>
              </a:rPr>
              <a:t>khu </a:t>
            </a:r>
            <a:r>
              <a:rPr sz="1200" b="1" i="1" spc="-5" dirty="0">
                <a:latin typeface="Times New Roman"/>
                <a:cs typeface="Times New Roman"/>
              </a:rPr>
              <a:t>vực </a:t>
            </a:r>
            <a:r>
              <a:rPr sz="1200" b="1" i="1" dirty="0">
                <a:latin typeface="Times New Roman"/>
                <a:cs typeface="Times New Roman"/>
              </a:rPr>
              <a:t>tách và </a:t>
            </a:r>
            <a:r>
              <a:rPr sz="1200" b="1" i="1" spc="-5" dirty="0">
                <a:latin typeface="Times New Roman"/>
                <a:cs typeface="Times New Roman"/>
              </a:rPr>
              <a:t>nhập</a:t>
            </a:r>
            <a:r>
              <a:rPr sz="1200" b="1" i="1" spc="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làn</a:t>
            </a:r>
            <a:endParaRPr sz="1200" dirty="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5841256"/>
              </p:ext>
            </p:extLst>
          </p:nvPr>
        </p:nvGraphicFramePr>
        <p:xfrm>
          <a:off x="1189024" y="4299838"/>
          <a:ext cx="5718810" cy="572655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79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91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96594">
                <a:tc>
                  <a:txBody>
                    <a:bodyPr/>
                    <a:lstStyle/>
                    <a:p>
                      <a:pPr marL="67945" marR="62230" algn="just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Vạch sơn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khu vực tách làn kiểu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trực  tiếp. </a:t>
                      </a:r>
                      <a:r>
                        <a:rPr sz="1200" spc="-55" dirty="0" err="1" smtClean="0">
                          <a:latin typeface="Times New Roman"/>
                          <a:cs typeface="Times New Roman"/>
                        </a:rPr>
                        <a:t>Th</a:t>
                      </a:r>
                      <a:r>
                        <a:rPr lang="vi-VN" sz="1200" spc="-55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55" dirty="0" err="1" smtClean="0">
                          <a:latin typeface="Times New Roman"/>
                          <a:cs typeface="Times New Roman"/>
                        </a:rPr>
                        <a:t>ờng</a:t>
                      </a:r>
                      <a:r>
                        <a:rPr sz="1200" spc="-5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80" dirty="0" smtClean="0">
                          <a:latin typeface="Times New Roman"/>
                          <a:cs typeface="Times New Roman"/>
                        </a:rPr>
                        <a:t>đ</a:t>
                      </a:r>
                      <a:r>
                        <a:rPr lang="vi-VN" sz="1200" spc="-8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80" dirty="0" err="1" smtClean="0">
                          <a:latin typeface="Times New Roman"/>
                          <a:cs typeface="Times New Roman"/>
                        </a:rPr>
                        <a:t>ợc</a:t>
                      </a:r>
                      <a:r>
                        <a:rPr sz="1200" spc="-8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bố trí ở </a:t>
                      </a:r>
                      <a:r>
                        <a:rPr sz="1200" spc="-65" dirty="0" smtClean="0">
                          <a:latin typeface="Times New Roman"/>
                          <a:cs typeface="Times New Roman"/>
                        </a:rPr>
                        <a:t>đ</a:t>
                      </a:r>
                      <a:r>
                        <a:rPr lang="vi-VN" sz="1200" spc="-65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65" dirty="0" err="1" smtClean="0">
                          <a:latin typeface="Times New Roman"/>
                          <a:cs typeface="Times New Roman"/>
                        </a:rPr>
                        <a:t>ờng</a:t>
                      </a:r>
                      <a:r>
                        <a:rPr sz="1200" spc="-6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có</a:t>
                      </a:r>
                      <a:r>
                        <a:rPr lang="en-US" sz="1200" spc="-5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n-US" sz="1200" spc="-5" baseline="0" dirty="0" err="1" smtClean="0">
                          <a:latin typeface="Times New Roman"/>
                          <a:cs typeface="Times New Roman"/>
                        </a:rPr>
                        <a:t>tốc</a:t>
                      </a:r>
                      <a:r>
                        <a:rPr lang="en-US" sz="1200" spc="-5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độ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xe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chạy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thấp.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0056">
                <a:tc>
                  <a:txBody>
                    <a:bodyPr/>
                    <a:lstStyle/>
                    <a:p>
                      <a:pPr marL="67945" marR="60960" indent="37465" algn="just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Vạch sơn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khu vực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tách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làn kiểu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song 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song, </a:t>
                      </a:r>
                      <a:r>
                        <a:rPr sz="1200" spc="-55" dirty="0" err="1" smtClean="0">
                          <a:latin typeface="Times New Roman"/>
                          <a:cs typeface="Times New Roman"/>
                        </a:rPr>
                        <a:t>th</a:t>
                      </a:r>
                      <a:r>
                        <a:rPr lang="vi-VN" sz="1200" spc="-55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55" dirty="0" err="1" smtClean="0">
                          <a:latin typeface="Times New Roman"/>
                          <a:cs typeface="Times New Roman"/>
                        </a:rPr>
                        <a:t>ờng</a:t>
                      </a:r>
                      <a:r>
                        <a:rPr sz="1200" spc="-5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80" dirty="0" smtClean="0">
                          <a:latin typeface="Times New Roman"/>
                          <a:cs typeface="Times New Roman"/>
                        </a:rPr>
                        <a:t>đ</a:t>
                      </a:r>
                      <a:r>
                        <a:rPr lang="vi-VN" sz="1200" spc="-8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80" dirty="0" err="1" smtClean="0">
                          <a:latin typeface="Times New Roman"/>
                          <a:cs typeface="Times New Roman"/>
                        </a:rPr>
                        <a:t>ợc</a:t>
                      </a:r>
                      <a:r>
                        <a:rPr sz="1200" spc="-8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bố trí </a:t>
                      </a:r>
                      <a:r>
                        <a:rPr sz="1200" spc="-5" dirty="0" err="1">
                          <a:latin typeface="Times New Roman"/>
                          <a:cs typeface="Times New Roman"/>
                        </a:rPr>
                        <a:t>trên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65" dirty="0" smtClean="0">
                          <a:latin typeface="Times New Roman"/>
                          <a:cs typeface="Times New Roman"/>
                        </a:rPr>
                        <a:t>đ</a:t>
                      </a:r>
                      <a:r>
                        <a:rPr lang="vi-VN" sz="1200" spc="-65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65" dirty="0" err="1" smtClean="0">
                          <a:latin typeface="Times New Roman"/>
                          <a:cs typeface="Times New Roman"/>
                        </a:rPr>
                        <a:t>ờng</a:t>
                      </a:r>
                      <a:r>
                        <a:rPr lang="en-US" sz="1200" spc="-65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n-US" sz="1200" spc="-65" baseline="0" dirty="0" err="1" smtClean="0">
                          <a:latin typeface="Times New Roman"/>
                          <a:cs typeface="Times New Roman"/>
                        </a:rPr>
                        <a:t>cao</a:t>
                      </a:r>
                      <a:r>
                        <a:rPr lang="en-US" sz="1200" spc="-65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tốc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rẽ </a:t>
                      </a:r>
                      <a:r>
                        <a:rPr sz="1200" dirty="0" err="1">
                          <a:latin typeface="Times New Roman"/>
                          <a:cs typeface="Times New Roman"/>
                        </a:rPr>
                        <a:t>ra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65" dirty="0" smtClean="0">
                          <a:latin typeface="Times New Roman"/>
                          <a:cs typeface="Times New Roman"/>
                        </a:rPr>
                        <a:t>đ</a:t>
                      </a:r>
                      <a:r>
                        <a:rPr lang="vi-VN" sz="1200" spc="-65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65" dirty="0" err="1" smtClean="0">
                          <a:latin typeface="Times New Roman"/>
                          <a:cs typeface="Times New Roman"/>
                        </a:rPr>
                        <a:t>ờng</a:t>
                      </a:r>
                      <a:r>
                        <a:rPr sz="1200" spc="-6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nhánh,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cần </a:t>
                      </a:r>
                      <a:r>
                        <a:rPr sz="1200" spc="-5" dirty="0" err="1">
                          <a:latin typeface="Times New Roman"/>
                          <a:cs typeface="Times New Roman"/>
                        </a:rPr>
                        <a:t>có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60" dirty="0" err="1" smtClean="0">
                          <a:latin typeface="Times New Roman"/>
                          <a:cs typeface="Times New Roman"/>
                        </a:rPr>
                        <a:t>đoạn</a:t>
                      </a:r>
                      <a:r>
                        <a:rPr lang="en-US" sz="1200" spc="-60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n-US" sz="1200" spc="-60" baseline="0" dirty="0" err="1" smtClean="0">
                          <a:latin typeface="Times New Roman"/>
                          <a:cs typeface="Times New Roman"/>
                        </a:rPr>
                        <a:t>đường</a:t>
                      </a:r>
                      <a:r>
                        <a:rPr lang="en-US" sz="1200" spc="-60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giảm</a:t>
                      </a:r>
                      <a:r>
                        <a:rPr sz="12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tốc độ để đi </a:t>
                      </a:r>
                      <a:r>
                        <a:rPr sz="1200" spc="-5" dirty="0" err="1">
                          <a:latin typeface="Times New Roman"/>
                          <a:cs typeface="Times New Roman"/>
                        </a:rPr>
                        <a:t>vào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65" dirty="0" smtClean="0">
                          <a:latin typeface="Times New Roman"/>
                          <a:cs typeface="Times New Roman"/>
                        </a:rPr>
                        <a:t>đ</a:t>
                      </a:r>
                      <a:r>
                        <a:rPr lang="vi-VN" sz="1200" spc="-65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65" dirty="0" err="1" smtClean="0">
                          <a:latin typeface="Times New Roman"/>
                          <a:cs typeface="Times New Roman"/>
                        </a:rPr>
                        <a:t>ờng</a:t>
                      </a:r>
                      <a:r>
                        <a:rPr lang="en-US" sz="1200" spc="-65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n-US" sz="1200" spc="-65" baseline="0" dirty="0" err="1" smtClean="0">
                          <a:latin typeface="Times New Roman"/>
                          <a:cs typeface="Times New Roman"/>
                        </a:rPr>
                        <a:t>dẫn</a:t>
                      </a:r>
                      <a:r>
                        <a:rPr lang="en-US" sz="1200" spc="-65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ra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err="1">
                          <a:latin typeface="Times New Roman"/>
                          <a:cs typeface="Times New Roman"/>
                        </a:rPr>
                        <a:t>khỏi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65" dirty="0" smtClean="0">
                          <a:latin typeface="Times New Roman"/>
                          <a:cs typeface="Times New Roman"/>
                        </a:rPr>
                        <a:t>đ</a:t>
                      </a:r>
                      <a:r>
                        <a:rPr lang="vi-VN" sz="1200" spc="-65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65" dirty="0" err="1" smtClean="0">
                          <a:latin typeface="Times New Roman"/>
                          <a:cs typeface="Times New Roman"/>
                        </a:rPr>
                        <a:t>ờng</a:t>
                      </a:r>
                      <a:r>
                        <a:rPr sz="1200" spc="-6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cao</a:t>
                      </a:r>
                      <a:r>
                        <a:rPr sz="12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tốc.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8536">
                <a:tc>
                  <a:txBody>
                    <a:bodyPr/>
                    <a:lstStyle/>
                    <a:p>
                      <a:pPr marL="67945">
                        <a:lnSpc>
                          <a:spcPts val="131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200" spc="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Vạch</a:t>
                      </a:r>
                      <a:r>
                        <a:rPr sz="1200" spc="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sơn</a:t>
                      </a:r>
                      <a:r>
                        <a:rPr sz="1200" spc="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khu</a:t>
                      </a:r>
                      <a:r>
                        <a:rPr sz="1200" spc="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vực</a:t>
                      </a:r>
                      <a:r>
                        <a:rPr sz="1200" spc="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nhập</a:t>
                      </a:r>
                      <a:r>
                        <a:rPr sz="1200" spc="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làn</a:t>
                      </a:r>
                      <a:r>
                        <a:rPr sz="1200" spc="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kiểu</a:t>
                      </a:r>
                      <a:r>
                        <a:rPr sz="1200" spc="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trực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67945" marR="64135">
                        <a:lnSpc>
                          <a:spcPts val="1380"/>
                        </a:lnSpc>
                        <a:spcBef>
                          <a:spcPts val="6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tiếp, </a:t>
                      </a:r>
                      <a:r>
                        <a:rPr sz="1200" spc="-55" dirty="0" err="1" smtClean="0">
                          <a:latin typeface="Times New Roman"/>
                          <a:cs typeface="Times New Roman"/>
                        </a:rPr>
                        <a:t>th</a:t>
                      </a:r>
                      <a:r>
                        <a:rPr lang="vi-VN" sz="1200" spc="-55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55" dirty="0" err="1" smtClean="0">
                          <a:latin typeface="Times New Roman"/>
                          <a:cs typeface="Times New Roman"/>
                        </a:rPr>
                        <a:t>ờng</a:t>
                      </a:r>
                      <a:r>
                        <a:rPr sz="1200" spc="-5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80" dirty="0" smtClean="0">
                          <a:latin typeface="Times New Roman"/>
                          <a:cs typeface="Times New Roman"/>
                        </a:rPr>
                        <a:t>đ</a:t>
                      </a:r>
                      <a:r>
                        <a:rPr lang="vi-VN" sz="1200" spc="-8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80" dirty="0" err="1" smtClean="0">
                          <a:latin typeface="Times New Roman"/>
                          <a:cs typeface="Times New Roman"/>
                        </a:rPr>
                        <a:t>ợc</a:t>
                      </a:r>
                      <a:r>
                        <a:rPr sz="1200" spc="-8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bố trí ở </a:t>
                      </a:r>
                      <a:r>
                        <a:rPr sz="1200" spc="-65" dirty="0" smtClean="0">
                          <a:latin typeface="Times New Roman"/>
                          <a:cs typeface="Times New Roman"/>
                        </a:rPr>
                        <a:t>đ</a:t>
                      </a:r>
                      <a:r>
                        <a:rPr lang="vi-VN" sz="1200" spc="-65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65" dirty="0" err="1" smtClean="0">
                          <a:latin typeface="Times New Roman"/>
                          <a:cs typeface="Times New Roman"/>
                        </a:rPr>
                        <a:t>ờng</a:t>
                      </a:r>
                      <a:r>
                        <a:rPr sz="1200" spc="-6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có</a:t>
                      </a:r>
                      <a:r>
                        <a:rPr lang="en-US" sz="1200" spc="-5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n-US" sz="1200" spc="-5" baseline="0" dirty="0" err="1" smtClean="0">
                          <a:latin typeface="Times New Roman"/>
                          <a:cs typeface="Times New Roman"/>
                        </a:rPr>
                        <a:t>tốc</a:t>
                      </a:r>
                      <a:r>
                        <a:rPr lang="en-US" sz="1200" spc="-5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n-US" sz="1200" spc="-5" baseline="0" dirty="0" err="1" smtClean="0">
                          <a:latin typeface="Times New Roman"/>
                          <a:cs typeface="Times New Roman"/>
                        </a:rPr>
                        <a:t>độ</a:t>
                      </a:r>
                      <a:r>
                        <a:rPr lang="en-US" sz="1200" spc="-5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5" dirty="0" err="1" smtClean="0">
                          <a:latin typeface="Times New Roman"/>
                          <a:cs typeface="Times New Roman"/>
                        </a:rPr>
                        <a:t>xe</a:t>
                      </a:r>
                      <a:r>
                        <a:rPr sz="1200" spc="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chạy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thấp.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0310">
                <a:tc>
                  <a:txBody>
                    <a:bodyPr/>
                    <a:lstStyle/>
                    <a:p>
                      <a:pPr marL="67945" indent="37465" algn="just">
                        <a:lnSpc>
                          <a:spcPts val="132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Vạch sơn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khu vực nhập làn kiểu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có</a:t>
                      </a:r>
                      <a:r>
                        <a:rPr sz="1200" spc="229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làn</a:t>
                      </a:r>
                    </a:p>
                    <a:p>
                      <a:pPr marL="67945" marR="62230" algn="just">
                        <a:lnSpc>
                          <a:spcPct val="95600"/>
                        </a:lnSpc>
                        <a:spcBef>
                          <a:spcPts val="3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chuyển tiếp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song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song, </a:t>
                      </a:r>
                      <a:r>
                        <a:rPr sz="1200" spc="-55" dirty="0" err="1" smtClean="0">
                          <a:latin typeface="Times New Roman"/>
                          <a:cs typeface="Times New Roman"/>
                        </a:rPr>
                        <a:t>th</a:t>
                      </a:r>
                      <a:r>
                        <a:rPr lang="vi-VN" sz="1200" spc="-55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55" dirty="0" err="1" smtClean="0">
                          <a:latin typeface="Times New Roman"/>
                          <a:cs typeface="Times New Roman"/>
                        </a:rPr>
                        <a:t>ờng</a:t>
                      </a:r>
                      <a:r>
                        <a:rPr sz="1200" spc="-5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80" dirty="0" smtClean="0">
                          <a:latin typeface="Times New Roman"/>
                          <a:cs typeface="Times New Roman"/>
                        </a:rPr>
                        <a:t>đ</a:t>
                      </a:r>
                      <a:r>
                        <a:rPr lang="vi-VN" sz="1200" spc="-8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80" dirty="0" err="1" smtClean="0">
                          <a:latin typeface="Times New Roman"/>
                          <a:cs typeface="Times New Roman"/>
                        </a:rPr>
                        <a:t>ợc</a:t>
                      </a:r>
                      <a:r>
                        <a:rPr lang="en-US" sz="1200" spc="-80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n-US" sz="1200" spc="-80" baseline="0" dirty="0" err="1" smtClean="0">
                          <a:latin typeface="Times New Roman"/>
                          <a:cs typeface="Times New Roman"/>
                        </a:rPr>
                        <a:t>bố</a:t>
                      </a:r>
                      <a:r>
                        <a:rPr lang="en-US" sz="1200" spc="-80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trí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ở </a:t>
                      </a:r>
                      <a:r>
                        <a:rPr sz="1200" spc="-65" dirty="0" smtClean="0">
                          <a:latin typeface="Times New Roman"/>
                          <a:cs typeface="Times New Roman"/>
                        </a:rPr>
                        <a:t>đ</a:t>
                      </a:r>
                      <a:r>
                        <a:rPr lang="vi-VN" sz="1200" spc="-65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65" dirty="0" err="1" smtClean="0">
                          <a:latin typeface="Times New Roman"/>
                          <a:cs typeface="Times New Roman"/>
                        </a:rPr>
                        <a:t>ờng</a:t>
                      </a:r>
                      <a:r>
                        <a:rPr sz="1200" spc="-6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dẫn </a:t>
                      </a:r>
                      <a:r>
                        <a:rPr sz="1200" spc="-5" dirty="0" err="1">
                          <a:latin typeface="Times New Roman"/>
                          <a:cs typeface="Times New Roman"/>
                        </a:rPr>
                        <a:t>vào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70" dirty="0" smtClean="0">
                          <a:latin typeface="Times New Roman"/>
                          <a:cs typeface="Times New Roman"/>
                        </a:rPr>
                        <a:t>đ</a:t>
                      </a:r>
                      <a:r>
                        <a:rPr lang="vi-VN" sz="1200" spc="-7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70" dirty="0" err="1" smtClean="0">
                          <a:latin typeface="Times New Roman"/>
                          <a:cs typeface="Times New Roman"/>
                        </a:rPr>
                        <a:t>ờng</a:t>
                      </a:r>
                      <a:r>
                        <a:rPr sz="1200" spc="-7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err="1">
                          <a:latin typeface="Times New Roman"/>
                          <a:cs typeface="Times New Roman"/>
                        </a:rPr>
                        <a:t>cao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tốc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lang="en-US" sz="1200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n-US" sz="1200" baseline="0" dirty="0" err="1" smtClean="0">
                          <a:latin typeface="Times New Roman"/>
                          <a:cs typeface="Times New Roman"/>
                        </a:rPr>
                        <a:t>cần</a:t>
                      </a:r>
                      <a:r>
                        <a:rPr lang="en-US" sz="1200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có</a:t>
                      </a:r>
                      <a:r>
                        <a:rPr sz="12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err="1">
                          <a:latin typeface="Times New Roman"/>
                          <a:cs typeface="Times New Roman"/>
                        </a:rPr>
                        <a:t>đoạn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65" dirty="0" smtClean="0">
                          <a:latin typeface="Times New Roman"/>
                          <a:cs typeface="Times New Roman"/>
                        </a:rPr>
                        <a:t>đ</a:t>
                      </a:r>
                      <a:r>
                        <a:rPr lang="vi-VN" sz="1200" spc="-65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65" dirty="0" err="1" smtClean="0">
                          <a:latin typeface="Times New Roman"/>
                          <a:cs typeface="Times New Roman"/>
                        </a:rPr>
                        <a:t>ờng</a:t>
                      </a:r>
                      <a:r>
                        <a:rPr sz="1200" spc="-6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tăng tốc </a:t>
                      </a:r>
                      <a:r>
                        <a:rPr sz="1200" dirty="0" err="1">
                          <a:latin typeface="Times New Roman"/>
                          <a:cs typeface="Times New Roman"/>
                        </a:rPr>
                        <a:t>để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nhập</a:t>
                      </a:r>
                      <a:r>
                        <a:rPr lang="en-US" sz="1200" spc="-5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n-US" sz="1200" spc="-5" baseline="0" dirty="0" err="1" smtClean="0">
                          <a:latin typeface="Times New Roman"/>
                          <a:cs typeface="Times New Roman"/>
                        </a:rPr>
                        <a:t>làn</a:t>
                      </a:r>
                      <a:r>
                        <a:rPr lang="en-US" sz="1200" spc="-5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65" dirty="0" smtClean="0">
                          <a:latin typeface="Times New Roman"/>
                          <a:cs typeface="Times New Roman"/>
                        </a:rPr>
                        <a:t>đ</a:t>
                      </a:r>
                      <a:r>
                        <a:rPr lang="vi-VN" sz="1200" spc="-65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65" dirty="0" err="1" smtClean="0">
                          <a:latin typeface="Times New Roman"/>
                          <a:cs typeface="Times New Roman"/>
                        </a:rPr>
                        <a:t>ờng</a:t>
                      </a:r>
                      <a:r>
                        <a:rPr sz="1200" spc="-6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cao</a:t>
                      </a:r>
                      <a:r>
                        <a:rPr sz="1200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tốc.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1060">
                <a:tc>
                  <a:txBody>
                    <a:bodyPr/>
                    <a:lstStyle/>
                    <a:p>
                      <a:pPr marL="67945" marR="110489">
                        <a:lnSpc>
                          <a:spcPts val="1380"/>
                        </a:lnSpc>
                        <a:spcBef>
                          <a:spcPts val="1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Vạch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phân </a:t>
                      </a:r>
                      <a:r>
                        <a:rPr sz="1200" dirty="0" err="1">
                          <a:latin typeface="Times New Roman"/>
                          <a:cs typeface="Times New Roman"/>
                        </a:rPr>
                        <a:t>làn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70" dirty="0" smtClean="0">
                          <a:latin typeface="Times New Roman"/>
                          <a:cs typeface="Times New Roman"/>
                        </a:rPr>
                        <a:t>đ</a:t>
                      </a:r>
                      <a:r>
                        <a:rPr lang="vi-VN" sz="1200" spc="-7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70" dirty="0" err="1" smtClean="0">
                          <a:latin typeface="Times New Roman"/>
                          <a:cs typeface="Times New Roman"/>
                        </a:rPr>
                        <a:t>ờng</a:t>
                      </a:r>
                      <a:r>
                        <a:rPr sz="1200" spc="-7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ở điểm dừng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xe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trên tuyến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kiểu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bến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cảng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(có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vịnh dừng  đỗ), </a:t>
                      </a:r>
                      <a:r>
                        <a:rPr sz="1200" spc="-55" dirty="0" err="1" smtClean="0">
                          <a:latin typeface="Times New Roman"/>
                          <a:cs typeface="Times New Roman"/>
                        </a:rPr>
                        <a:t>tr</a:t>
                      </a:r>
                      <a:r>
                        <a:rPr lang="vi-VN" sz="1200" spc="-55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55" dirty="0" err="1" smtClean="0">
                          <a:latin typeface="Times New Roman"/>
                          <a:cs typeface="Times New Roman"/>
                        </a:rPr>
                        <a:t>ờng</a:t>
                      </a:r>
                      <a:r>
                        <a:rPr sz="1200" spc="-5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hợp không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sử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dụng vạch</a:t>
                      </a:r>
                      <a:r>
                        <a:rPr sz="12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65" dirty="0">
                          <a:latin typeface="Times New Roman"/>
                          <a:cs typeface="Times New Roman"/>
                        </a:rPr>
                        <a:t>5.1.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3958590" y="4305299"/>
            <a:ext cx="2876550" cy="11141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962234" y="5512972"/>
            <a:ext cx="2922766" cy="8067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958590" y="6887464"/>
            <a:ext cx="2800350" cy="990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192904" y="7961376"/>
            <a:ext cx="2638425" cy="7421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073743" y="9204553"/>
            <a:ext cx="2725563" cy="5962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122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8025882"/>
              </p:ext>
            </p:extLst>
          </p:nvPr>
        </p:nvGraphicFramePr>
        <p:xfrm>
          <a:off x="1189024" y="900683"/>
          <a:ext cx="5718810" cy="634720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79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91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59789">
                <a:tc>
                  <a:txBody>
                    <a:bodyPr/>
                    <a:lstStyle/>
                    <a:p>
                      <a:pPr marL="67945" marR="62865" algn="just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Vạch phân </a:t>
                      </a:r>
                      <a:r>
                        <a:rPr sz="1200" dirty="0" err="1">
                          <a:latin typeface="Times New Roman"/>
                          <a:cs typeface="Times New Roman"/>
                        </a:rPr>
                        <a:t>làn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65" dirty="0" smtClean="0">
                          <a:latin typeface="Times New Roman"/>
                          <a:cs typeface="Times New Roman"/>
                        </a:rPr>
                        <a:t>đ</a:t>
                      </a:r>
                      <a:r>
                        <a:rPr lang="vi-VN" sz="1200" spc="-65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65" dirty="0" err="1" smtClean="0">
                          <a:latin typeface="Times New Roman"/>
                          <a:cs typeface="Times New Roman"/>
                        </a:rPr>
                        <a:t>ờng</a:t>
                      </a:r>
                      <a:r>
                        <a:rPr sz="1200" spc="-6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ở điểm dừng </a:t>
                      </a:r>
                      <a:r>
                        <a:rPr sz="1200" spc="-114" dirty="0">
                          <a:latin typeface="Times New Roman"/>
                          <a:cs typeface="Times New Roman"/>
                        </a:rPr>
                        <a:t>xe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trên tuyến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kiểu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bến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cảng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(có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vịnh dừng  đỗ), </a:t>
                      </a:r>
                      <a:r>
                        <a:rPr sz="1200" spc="-55" dirty="0" err="1" smtClean="0">
                          <a:latin typeface="Times New Roman"/>
                          <a:cs typeface="Times New Roman"/>
                        </a:rPr>
                        <a:t>tr</a:t>
                      </a:r>
                      <a:r>
                        <a:rPr lang="vi-VN" sz="1200" spc="-55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55" dirty="0" err="1" smtClean="0">
                          <a:latin typeface="Times New Roman"/>
                          <a:cs typeface="Times New Roman"/>
                        </a:rPr>
                        <a:t>ờng</a:t>
                      </a:r>
                      <a:r>
                        <a:rPr sz="1200" spc="-5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hợp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sử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dụng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vạch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5.1.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8734">
                <a:tc>
                  <a:txBody>
                    <a:bodyPr/>
                    <a:lstStyle/>
                    <a:p>
                      <a:pPr marL="67945" marR="170180" algn="just">
                        <a:lnSpc>
                          <a:spcPts val="1380"/>
                        </a:lnSpc>
                        <a:spcBef>
                          <a:spcPts val="20"/>
                        </a:spcBef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vạch sơn trong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khu vực bề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rộng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phần  xe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chạy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bị thay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đổi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67945" marR="61594" indent="37465" algn="just">
                        <a:lnSpc>
                          <a:spcPct val="95900"/>
                        </a:lnSpc>
                        <a:spcBef>
                          <a:spcPts val="54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Trong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khu vực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bề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rộng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phần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xe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chạy bị  thay đổi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hoặc số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làn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xe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chạy tăng lên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hoặc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ít đi,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cần thiết phải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bố trí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các vạch  sơn trên </a:t>
                      </a:r>
                      <a:r>
                        <a:rPr sz="1200" dirty="0" err="1">
                          <a:latin typeface="Times New Roman"/>
                          <a:cs typeface="Times New Roman"/>
                        </a:rPr>
                        <a:t>mặt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65" dirty="0" smtClean="0">
                          <a:latin typeface="Times New Roman"/>
                          <a:cs typeface="Times New Roman"/>
                        </a:rPr>
                        <a:t>đ</a:t>
                      </a:r>
                      <a:r>
                        <a:rPr lang="vi-VN" sz="1200" spc="-65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65" dirty="0" err="1" smtClean="0">
                          <a:latin typeface="Times New Roman"/>
                          <a:cs typeface="Times New Roman"/>
                        </a:rPr>
                        <a:t>ờng</a:t>
                      </a:r>
                      <a:r>
                        <a:rPr sz="1200" spc="-6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(có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thể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kết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hợp </a:t>
                      </a:r>
                      <a:r>
                        <a:rPr sz="1200" spc="-80" dirty="0">
                          <a:latin typeface="Times New Roman"/>
                          <a:cs typeface="Times New Roman"/>
                        </a:rPr>
                        <a:t>với 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biển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báo)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để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cảnh </a:t>
                      </a:r>
                      <a:r>
                        <a:rPr sz="1200" spc="-5" dirty="0" err="1">
                          <a:latin typeface="Times New Roman"/>
                          <a:cs typeface="Times New Roman"/>
                        </a:rPr>
                        <a:t>báo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70" dirty="0" smtClean="0">
                          <a:latin typeface="Times New Roman"/>
                          <a:cs typeface="Times New Roman"/>
                        </a:rPr>
                        <a:t>ng</a:t>
                      </a:r>
                      <a:r>
                        <a:rPr lang="vi-VN" sz="1200" spc="-7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70" dirty="0" err="1" smtClean="0">
                          <a:latin typeface="Times New Roman"/>
                          <a:cs typeface="Times New Roman"/>
                        </a:rPr>
                        <a:t>ời</a:t>
                      </a:r>
                      <a:r>
                        <a:rPr sz="1200" spc="-7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tham </a:t>
                      </a:r>
                      <a:r>
                        <a:rPr sz="1200" spc="-80" dirty="0">
                          <a:latin typeface="Times New Roman"/>
                          <a:cs typeface="Times New Roman"/>
                        </a:rPr>
                        <a:t>gia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giao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thông điều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khiển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xe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thận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trọng</a:t>
                      </a:r>
                      <a:r>
                        <a:rPr sz="12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hơn.</a:t>
                      </a: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38680">
                <a:tc>
                  <a:txBody>
                    <a:bodyPr/>
                    <a:lstStyle/>
                    <a:p>
                      <a:pPr marL="67945" algn="just">
                        <a:lnSpc>
                          <a:spcPts val="1380"/>
                        </a:lnSpc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vạch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báo gần </a:t>
                      </a:r>
                      <a:r>
                        <a:rPr sz="1200" b="1" spc="-5" dirty="0" err="1">
                          <a:latin typeface="Times New Roman"/>
                          <a:cs typeface="Times New Roman"/>
                        </a:rPr>
                        <a:t>đến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0" dirty="0" err="1" smtClean="0">
                          <a:latin typeface="Times New Roman"/>
                          <a:cs typeface="Times New Roman"/>
                        </a:rPr>
                        <a:t>ch</a:t>
                      </a:r>
                      <a:r>
                        <a:rPr lang="vi-VN" sz="1200" b="1" spc="-5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b="1" spc="-50" dirty="0" err="1" smtClean="0">
                          <a:latin typeface="Times New Roman"/>
                          <a:cs typeface="Times New Roman"/>
                        </a:rPr>
                        <a:t>ớng</a:t>
                      </a:r>
                      <a:r>
                        <a:rPr sz="1200" b="1" spc="-5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ngại</a:t>
                      </a:r>
                      <a:r>
                        <a:rPr sz="1200" b="1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vật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67945" marR="62230" indent="266065" algn="just">
                        <a:lnSpc>
                          <a:spcPct val="95700"/>
                        </a:lnSpc>
                        <a:spcBef>
                          <a:spcPts val="57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Khi </a:t>
                      </a:r>
                      <a:r>
                        <a:rPr sz="1200" spc="-5" dirty="0" err="1">
                          <a:latin typeface="Times New Roman"/>
                          <a:cs typeface="Times New Roman"/>
                        </a:rPr>
                        <a:t>có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5" dirty="0" err="1" smtClean="0">
                          <a:latin typeface="Times New Roman"/>
                          <a:cs typeface="Times New Roman"/>
                        </a:rPr>
                        <a:t>ch</a:t>
                      </a:r>
                      <a:r>
                        <a:rPr lang="vi-VN" sz="1200" spc="-55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55" dirty="0" err="1" smtClean="0">
                          <a:latin typeface="Times New Roman"/>
                          <a:cs typeface="Times New Roman"/>
                        </a:rPr>
                        <a:t>ớng</a:t>
                      </a:r>
                      <a:r>
                        <a:rPr sz="1200" spc="-5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ngại vật </a:t>
                      </a:r>
                      <a:r>
                        <a:rPr sz="1200" spc="-5" dirty="0" err="1">
                          <a:latin typeface="Times New Roman"/>
                          <a:cs typeface="Times New Roman"/>
                        </a:rPr>
                        <a:t>trên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35" dirty="0" smtClean="0">
                          <a:latin typeface="Times New Roman"/>
                          <a:cs typeface="Times New Roman"/>
                        </a:rPr>
                        <a:t>đ</a:t>
                      </a:r>
                      <a:r>
                        <a:rPr lang="vi-VN" sz="1200" spc="-135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135" dirty="0" err="1" smtClean="0">
                          <a:latin typeface="Times New Roman"/>
                          <a:cs typeface="Times New Roman"/>
                        </a:rPr>
                        <a:t>ờng</a:t>
                      </a:r>
                      <a:r>
                        <a:rPr sz="1200" spc="-135" dirty="0">
                          <a:latin typeface="Times New Roman"/>
                          <a:cs typeface="Times New Roman"/>
                        </a:rPr>
                        <a:t>,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cần thiết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phải bố trí các vạch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sơn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trên  </a:t>
                      </a:r>
                      <a:r>
                        <a:rPr sz="1200" dirty="0" err="1">
                          <a:latin typeface="Times New Roman"/>
                          <a:cs typeface="Times New Roman"/>
                        </a:rPr>
                        <a:t>mặt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65" dirty="0" smtClean="0">
                          <a:latin typeface="Times New Roman"/>
                          <a:cs typeface="Times New Roman"/>
                        </a:rPr>
                        <a:t>đ</a:t>
                      </a:r>
                      <a:r>
                        <a:rPr lang="vi-VN" sz="1200" spc="-65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65" dirty="0" err="1" smtClean="0">
                          <a:latin typeface="Times New Roman"/>
                          <a:cs typeface="Times New Roman"/>
                        </a:rPr>
                        <a:t>ờng</a:t>
                      </a:r>
                      <a:r>
                        <a:rPr sz="1200" spc="-6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(có thể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kết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hợp với biển </a:t>
                      </a:r>
                      <a:r>
                        <a:rPr sz="1200" spc="-70" dirty="0">
                          <a:latin typeface="Times New Roman"/>
                          <a:cs typeface="Times New Roman"/>
                        </a:rPr>
                        <a:t>báo) 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để cảnh </a:t>
                      </a:r>
                      <a:r>
                        <a:rPr sz="1200" dirty="0" err="1">
                          <a:latin typeface="Times New Roman"/>
                          <a:cs typeface="Times New Roman"/>
                        </a:rPr>
                        <a:t>báo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70" dirty="0" smtClean="0">
                          <a:latin typeface="Times New Roman"/>
                          <a:cs typeface="Times New Roman"/>
                        </a:rPr>
                        <a:t>ng</a:t>
                      </a:r>
                      <a:r>
                        <a:rPr lang="vi-VN" sz="1200" spc="-7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70" dirty="0" err="1" smtClean="0">
                          <a:latin typeface="Times New Roman"/>
                          <a:cs typeface="Times New Roman"/>
                        </a:rPr>
                        <a:t>ời</a:t>
                      </a:r>
                      <a:r>
                        <a:rPr sz="1200" spc="-7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tham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gia giao 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thông 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điều khiển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xe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thận trọng hơn, vòng </a:t>
                      </a:r>
                      <a:r>
                        <a:rPr sz="1200" dirty="0" err="1">
                          <a:latin typeface="Times New Roman"/>
                          <a:cs typeface="Times New Roman"/>
                        </a:rPr>
                        <a:t>tránh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spc="-55" dirty="0" err="1" smtClean="0">
                          <a:latin typeface="Times New Roman"/>
                          <a:cs typeface="Times New Roman"/>
                        </a:rPr>
                        <a:t>ch</a:t>
                      </a:r>
                      <a:r>
                        <a:rPr lang="vi-VN" sz="1200" spc="-55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55" dirty="0" err="1" smtClean="0">
                          <a:latin typeface="Times New Roman"/>
                          <a:cs typeface="Times New Roman"/>
                        </a:rPr>
                        <a:t>ớng</a:t>
                      </a:r>
                      <a:r>
                        <a:rPr sz="1200" spc="-5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ngại vật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trên </a:t>
                      </a:r>
                      <a:r>
                        <a:rPr sz="1200" dirty="0" err="1">
                          <a:latin typeface="Times New Roman"/>
                          <a:cs typeface="Times New Roman"/>
                        </a:rPr>
                        <a:t>mặt</a:t>
                      </a:r>
                      <a:r>
                        <a:rPr sz="12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60" dirty="0" smtClean="0">
                          <a:latin typeface="Times New Roman"/>
                          <a:cs typeface="Times New Roman"/>
                        </a:rPr>
                        <a:t>đ</a:t>
                      </a:r>
                      <a:r>
                        <a:rPr lang="vi-VN" sz="1200" spc="-6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60" dirty="0" err="1" smtClean="0">
                          <a:latin typeface="Times New Roman"/>
                          <a:cs typeface="Times New Roman"/>
                        </a:rPr>
                        <a:t>ờng</a:t>
                      </a:r>
                      <a:r>
                        <a:rPr sz="1200" spc="-60" dirty="0">
                          <a:latin typeface="Times New Roman"/>
                          <a:cs typeface="Times New Roman"/>
                        </a:rPr>
                        <a:t>.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1247952" y="7411973"/>
            <a:ext cx="5604510" cy="147828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69265" algn="just">
              <a:lnSpc>
                <a:spcPct val="100000"/>
              </a:lnSpc>
              <a:spcBef>
                <a:spcPts val="640"/>
              </a:spcBef>
            </a:pPr>
            <a:r>
              <a:rPr sz="1200" b="1" i="1" dirty="0">
                <a:latin typeface="Times New Roman"/>
                <a:cs typeface="Times New Roman"/>
              </a:rPr>
              <a:t>d) </a:t>
            </a:r>
            <a:r>
              <a:rPr sz="1200" b="1" i="1" spc="-5" dirty="0">
                <a:latin typeface="Times New Roman"/>
                <a:cs typeface="Times New Roman"/>
              </a:rPr>
              <a:t>Nhóm vạch kênh </a:t>
            </a:r>
            <a:r>
              <a:rPr sz="1200" b="1" i="1" dirty="0">
                <a:latin typeface="Times New Roman"/>
                <a:cs typeface="Times New Roman"/>
              </a:rPr>
              <a:t>hóa dòng</a:t>
            </a:r>
            <a:r>
              <a:rPr sz="1200" b="1" i="1" spc="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xe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540"/>
              </a:spcBef>
            </a:pPr>
            <a:r>
              <a:rPr sz="1200" b="1" i="1" dirty="0">
                <a:latin typeface="Times New Roman"/>
                <a:cs typeface="Times New Roman"/>
              </a:rPr>
              <a:t>- </a:t>
            </a:r>
            <a:r>
              <a:rPr sz="1200" b="1" i="1" spc="-10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4.1: </a:t>
            </a:r>
            <a:r>
              <a:rPr sz="1200" b="1" i="1" spc="-5" dirty="0">
                <a:latin typeface="Times New Roman"/>
                <a:cs typeface="Times New Roman"/>
              </a:rPr>
              <a:t>Vạch kênh </a:t>
            </a:r>
            <a:r>
              <a:rPr sz="1200" b="1" i="1" dirty="0">
                <a:latin typeface="Times New Roman"/>
                <a:cs typeface="Times New Roman"/>
              </a:rPr>
              <a:t>hóa dòng xe dạng </a:t>
            </a:r>
            <a:r>
              <a:rPr sz="1200" b="1" i="1" spc="-5" dirty="0">
                <a:latin typeface="Times New Roman"/>
                <a:cs typeface="Times New Roman"/>
              </a:rPr>
              <a:t>gạch</a:t>
            </a:r>
            <a:r>
              <a:rPr sz="1200" b="1" i="1" spc="1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chéo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959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Vạch kênh </a:t>
            </a:r>
            <a:r>
              <a:rPr sz="1200" dirty="0">
                <a:latin typeface="Times New Roman"/>
                <a:cs typeface="Times New Roman"/>
              </a:rPr>
              <a:t>hóa dòng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dạng gạch </a:t>
            </a:r>
            <a:r>
              <a:rPr sz="1200" spc="-5" dirty="0" err="1">
                <a:latin typeface="Times New Roman"/>
                <a:cs typeface="Times New Roman"/>
              </a:rPr>
              <a:t>chéo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5" dirty="0">
                <a:latin typeface="Times New Roman"/>
                <a:cs typeface="Times New Roman"/>
              </a:rPr>
              <a:t>để </a:t>
            </a:r>
            <a:r>
              <a:rPr sz="1200" spc="-5" dirty="0">
                <a:latin typeface="Times New Roman"/>
                <a:cs typeface="Times New Roman"/>
              </a:rPr>
              <a:t>giới hạn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-5" dirty="0">
                <a:latin typeface="Times New Roman"/>
                <a:cs typeface="Times New Roman"/>
              </a:rPr>
              <a:t>phần </a:t>
            </a:r>
            <a:r>
              <a:rPr sz="1200" spc="-65" dirty="0" err="1">
                <a:latin typeface="Times New Roman"/>
                <a:cs typeface="Times New Roman"/>
              </a:rPr>
              <a:t>mặt</a:t>
            </a:r>
            <a:r>
              <a:rPr sz="1200" spc="-65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chạy </a:t>
            </a:r>
            <a:r>
              <a:rPr sz="1200" spc="5" dirty="0">
                <a:latin typeface="Times New Roman"/>
                <a:cs typeface="Times New Roman"/>
              </a:rPr>
              <a:t>mà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5" dirty="0">
                <a:latin typeface="Times New Roman"/>
                <a:cs typeface="Times New Roman"/>
              </a:rPr>
              <a:t>để </a:t>
            </a:r>
            <a:r>
              <a:rPr sz="1200" spc="-5" dirty="0">
                <a:latin typeface="Times New Roman"/>
                <a:cs typeface="Times New Roman"/>
              </a:rPr>
              <a:t>kênh </a:t>
            </a:r>
            <a:r>
              <a:rPr sz="1200" dirty="0">
                <a:latin typeface="Times New Roman"/>
                <a:cs typeface="Times New Roman"/>
              </a:rPr>
              <a:t>hóa các dòng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spc="-45" dirty="0">
                <a:latin typeface="Times New Roman"/>
                <a:cs typeface="Times New Roman"/>
              </a:rPr>
              <a:t>thông 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. </a:t>
            </a:r>
            <a:r>
              <a:rPr sz="1200" spc="-5" dirty="0">
                <a:latin typeface="Times New Roman"/>
                <a:cs typeface="Times New Roman"/>
              </a:rPr>
              <a:t>Khi vạch </a:t>
            </a:r>
            <a:r>
              <a:rPr sz="1200" dirty="0">
                <a:latin typeface="Times New Roman"/>
                <a:cs typeface="Times New Roman"/>
              </a:rPr>
              <a:t>4.1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sử dụng, </a:t>
            </a:r>
            <a:r>
              <a:rPr sz="1200" spc="-5" dirty="0" err="1">
                <a:latin typeface="Times New Roman"/>
                <a:cs typeface="Times New Roman"/>
              </a:rPr>
              <a:t>các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ph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ơng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giao </a:t>
            </a:r>
            <a:r>
              <a:rPr sz="1200" dirty="0">
                <a:latin typeface="Times New Roman"/>
                <a:cs typeface="Times New Roman"/>
              </a:rPr>
              <a:t>thông phải </a:t>
            </a:r>
            <a:r>
              <a:rPr sz="1200" dirty="0" err="1">
                <a:latin typeface="Times New Roman"/>
                <a:cs typeface="Times New Roman"/>
              </a:rPr>
              <a:t>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theo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tuyến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định,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lấn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hoặc cắt qua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trừ </a:t>
            </a:r>
            <a:r>
              <a:rPr sz="1200" dirty="0" err="1">
                <a:latin typeface="Times New Roman"/>
                <a:cs typeface="Times New Roman"/>
              </a:rPr>
              <a:t>những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</a:t>
            </a:r>
            <a:r>
              <a:rPr sz="1200" spc="-5" dirty="0">
                <a:latin typeface="Times New Roman"/>
                <a:cs typeface="Times New Roman"/>
              </a:rPr>
              <a:t>khẩn </a:t>
            </a:r>
            <a:r>
              <a:rPr sz="1200" spc="-235" dirty="0">
                <a:latin typeface="Times New Roman"/>
                <a:cs typeface="Times New Roman"/>
              </a:rPr>
              <a:t>cấp  </a:t>
            </a:r>
            <a:r>
              <a:rPr sz="1200" dirty="0">
                <a:latin typeface="Times New Roman"/>
                <a:cs typeface="Times New Roman"/>
              </a:rPr>
              <a:t>theo quy định </a:t>
            </a:r>
            <a:r>
              <a:rPr sz="1200" spc="-5" dirty="0">
                <a:latin typeface="Times New Roman"/>
                <a:cs typeface="Times New Roman"/>
              </a:rPr>
              <a:t>tại Luật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2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</p:txBody>
      </p:sp>
      <p:sp>
        <p:nvSpPr>
          <p:cNvPr id="4" name="object 4"/>
          <p:cNvSpPr/>
          <p:nvPr/>
        </p:nvSpPr>
        <p:spPr>
          <a:xfrm>
            <a:off x="3958590" y="906779"/>
            <a:ext cx="2861123" cy="7304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989959" y="1766569"/>
            <a:ext cx="2793365" cy="2762250"/>
            <a:chOff x="3989959" y="1766569"/>
            <a:chExt cx="2793365" cy="2762250"/>
          </a:xfrm>
        </p:grpSpPr>
        <p:sp>
          <p:nvSpPr>
            <p:cNvPr id="6" name="object 6"/>
            <p:cNvSpPr/>
            <p:nvPr/>
          </p:nvSpPr>
          <p:spPr>
            <a:xfrm>
              <a:off x="3989959" y="1766569"/>
              <a:ext cx="2793248" cy="93345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056634" y="2700019"/>
              <a:ext cx="2676525" cy="18288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8" name="object 8"/>
          <p:cNvSpPr/>
          <p:nvPr/>
        </p:nvSpPr>
        <p:spPr>
          <a:xfrm>
            <a:off x="4047109" y="4562026"/>
            <a:ext cx="2705100" cy="8716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123309" y="5615939"/>
            <a:ext cx="2552700" cy="69772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118471" y="6400964"/>
            <a:ext cx="2586113" cy="69954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123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2372612"/>
            <a:ext cx="5607685" cy="1506182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2527300" algn="just">
              <a:lnSpc>
                <a:spcPct val="100000"/>
              </a:lnSpc>
              <a:spcBef>
                <a:spcPts val="665"/>
              </a:spcBef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4.1</a:t>
            </a:r>
          </a:p>
          <a:p>
            <a:pPr marL="469265" algn="just">
              <a:lnSpc>
                <a:spcPct val="100000"/>
              </a:lnSpc>
              <a:spcBef>
                <a:spcPts val="560"/>
              </a:spcBef>
            </a:pPr>
            <a:r>
              <a:rPr sz="1200" b="1" i="1" dirty="0">
                <a:latin typeface="Times New Roman"/>
                <a:cs typeface="Times New Roman"/>
              </a:rPr>
              <a:t>- </a:t>
            </a:r>
            <a:r>
              <a:rPr sz="1200" b="1" i="1" spc="-10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4.2: </a:t>
            </a:r>
            <a:r>
              <a:rPr sz="1200" b="1" i="1" spc="-5" dirty="0">
                <a:latin typeface="Times New Roman"/>
                <a:cs typeface="Times New Roman"/>
              </a:rPr>
              <a:t>vạch kênh </a:t>
            </a:r>
            <a:r>
              <a:rPr sz="1200" b="1" i="1" dirty="0">
                <a:latin typeface="Times New Roman"/>
                <a:cs typeface="Times New Roman"/>
              </a:rPr>
              <a:t>hóa dòng xe dạng </a:t>
            </a:r>
            <a:r>
              <a:rPr sz="1200" b="1" i="1" spc="-5" dirty="0">
                <a:latin typeface="Times New Roman"/>
                <a:cs typeface="Times New Roman"/>
              </a:rPr>
              <a:t>chữ</a:t>
            </a:r>
            <a:r>
              <a:rPr sz="1200" b="1" i="1" spc="2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V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ts val="1380"/>
              </a:lnSpc>
              <a:spcBef>
                <a:spcPts val="615"/>
              </a:spcBef>
            </a:pPr>
            <a:r>
              <a:rPr sz="1200" spc="-5" dirty="0">
                <a:latin typeface="Times New Roman"/>
                <a:cs typeface="Times New Roman"/>
              </a:rPr>
              <a:t>Vạch kênh </a:t>
            </a:r>
            <a:r>
              <a:rPr sz="1200" dirty="0">
                <a:latin typeface="Times New Roman"/>
                <a:cs typeface="Times New Roman"/>
              </a:rPr>
              <a:t>hóa dòng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dạng chữ </a:t>
            </a:r>
            <a:r>
              <a:rPr sz="1200" dirty="0">
                <a:latin typeface="Times New Roman"/>
                <a:cs typeface="Times New Roman"/>
              </a:rPr>
              <a:t>V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để </a:t>
            </a:r>
            <a:r>
              <a:rPr sz="1200" spc="-5" dirty="0">
                <a:latin typeface="Times New Roman"/>
                <a:cs typeface="Times New Roman"/>
              </a:rPr>
              <a:t>giới hạn các </a:t>
            </a:r>
            <a:r>
              <a:rPr sz="1200" dirty="0" err="1">
                <a:latin typeface="Times New Roman"/>
                <a:cs typeface="Times New Roman"/>
              </a:rPr>
              <a:t>phần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mặt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đường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không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chạy mà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để </a:t>
            </a:r>
            <a:r>
              <a:rPr sz="1200" spc="-5" dirty="0">
                <a:latin typeface="Times New Roman"/>
                <a:cs typeface="Times New Roman"/>
              </a:rPr>
              <a:t>kênh </a:t>
            </a:r>
            <a:r>
              <a:rPr sz="1200" dirty="0">
                <a:latin typeface="Times New Roman"/>
                <a:cs typeface="Times New Roman"/>
              </a:rPr>
              <a:t>hóa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dòng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dirty="0" err="1">
                <a:latin typeface="Times New Roman"/>
                <a:cs typeface="Times New Roman"/>
              </a:rPr>
              <a:t>trên</a:t>
            </a:r>
            <a:r>
              <a:rPr sz="1200" dirty="0">
                <a:latin typeface="Times New Roman"/>
                <a:cs typeface="Times New Roman"/>
              </a:rPr>
              <a:t> 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. </a:t>
            </a:r>
            <a:r>
              <a:rPr sz="1200" spc="-5" dirty="0">
                <a:latin typeface="Times New Roman"/>
                <a:cs typeface="Times New Roman"/>
              </a:rPr>
              <a:t>Khi vạch </a:t>
            </a:r>
            <a:r>
              <a:rPr sz="1200" dirty="0">
                <a:latin typeface="Times New Roman"/>
                <a:cs typeface="Times New Roman"/>
              </a:rPr>
              <a:t>4.2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sử dụng, </a:t>
            </a:r>
            <a:r>
              <a:rPr sz="1200" spc="-5" dirty="0" err="1">
                <a:latin typeface="Times New Roman"/>
                <a:cs typeface="Times New Roman"/>
              </a:rPr>
              <a:t>các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 err="1">
                <a:latin typeface="Times New Roman"/>
                <a:cs typeface="Times New Roman"/>
              </a:rPr>
              <a:t>theo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tuyến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đường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quy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định,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lấn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hoặc </a:t>
            </a:r>
            <a:r>
              <a:rPr sz="1200" spc="-5" dirty="0">
                <a:latin typeface="Times New Roman"/>
                <a:cs typeface="Times New Roman"/>
              </a:rPr>
              <a:t>cắt </a:t>
            </a:r>
            <a:r>
              <a:rPr sz="1200" dirty="0">
                <a:latin typeface="Times New Roman"/>
                <a:cs typeface="Times New Roman"/>
              </a:rPr>
              <a:t>qua vạch trừ </a:t>
            </a:r>
            <a:r>
              <a:rPr sz="1200" dirty="0" err="1">
                <a:latin typeface="Times New Roman"/>
                <a:cs typeface="Times New Roman"/>
              </a:rPr>
              <a:t>những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khẩn </a:t>
            </a:r>
            <a:r>
              <a:rPr sz="1200" spc="-5" dirty="0" err="1">
                <a:latin typeface="Times New Roman"/>
                <a:cs typeface="Times New Roman"/>
              </a:rPr>
              <a:t>cấp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theo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quy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định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tại </a:t>
            </a:r>
            <a:r>
              <a:rPr sz="1200" spc="-10" dirty="0">
                <a:latin typeface="Times New Roman"/>
                <a:cs typeface="Times New Roman"/>
              </a:rPr>
              <a:t>Luật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47952" y="5486780"/>
            <a:ext cx="5606415" cy="967573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2527300" algn="just">
              <a:lnSpc>
                <a:spcPct val="100000"/>
              </a:lnSpc>
              <a:spcBef>
                <a:spcPts val="665"/>
              </a:spcBef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4.2</a:t>
            </a:r>
          </a:p>
          <a:p>
            <a:pPr marL="469265" algn="just">
              <a:lnSpc>
                <a:spcPct val="100000"/>
              </a:lnSpc>
              <a:spcBef>
                <a:spcPts val="560"/>
              </a:spcBef>
            </a:pPr>
            <a:r>
              <a:rPr sz="1200" b="1" i="1" dirty="0">
                <a:latin typeface="Times New Roman"/>
                <a:cs typeface="Times New Roman"/>
              </a:rPr>
              <a:t>- </a:t>
            </a:r>
            <a:r>
              <a:rPr sz="1200" b="1" i="1" spc="-10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4.1 </a:t>
            </a:r>
            <a:r>
              <a:rPr sz="1200" b="1" i="1" spc="-5" dirty="0">
                <a:latin typeface="Times New Roman"/>
                <a:cs typeface="Times New Roman"/>
              </a:rPr>
              <a:t>và </a:t>
            </a:r>
            <a:r>
              <a:rPr sz="1200" b="1" i="1" dirty="0">
                <a:latin typeface="Times New Roman"/>
                <a:cs typeface="Times New Roman"/>
              </a:rPr>
              <a:t>4.2 </a:t>
            </a:r>
            <a:r>
              <a:rPr sz="1200" b="1" i="1" spc="5" dirty="0">
                <a:latin typeface="Times New Roman"/>
                <a:cs typeface="Times New Roman"/>
              </a:rPr>
              <a:t>để </a:t>
            </a:r>
            <a:r>
              <a:rPr sz="1200" b="1" i="1" dirty="0">
                <a:latin typeface="Times New Roman"/>
                <a:cs typeface="Times New Roman"/>
              </a:rPr>
              <a:t>kênh hóa </a:t>
            </a:r>
            <a:r>
              <a:rPr sz="1200" b="1" i="1" spc="-5" dirty="0">
                <a:latin typeface="Times New Roman"/>
                <a:cs typeface="Times New Roman"/>
              </a:rPr>
              <a:t>các </a:t>
            </a:r>
            <a:r>
              <a:rPr sz="1200" b="1" i="1" dirty="0">
                <a:latin typeface="Times New Roman"/>
                <a:cs typeface="Times New Roman"/>
              </a:rPr>
              <a:t>dòng xe để dẫn </a:t>
            </a:r>
            <a:r>
              <a:rPr sz="1200" b="1" i="1" spc="-5" dirty="0">
                <a:latin typeface="Times New Roman"/>
                <a:cs typeface="Times New Roman"/>
              </a:rPr>
              <a:t>hướng </a:t>
            </a:r>
            <a:r>
              <a:rPr sz="1200" b="1" i="1" dirty="0">
                <a:latin typeface="Times New Roman"/>
                <a:cs typeface="Times New Roman"/>
              </a:rPr>
              <a:t>xe ở </a:t>
            </a:r>
            <a:r>
              <a:rPr sz="1200" b="1" i="1" spc="-5" dirty="0">
                <a:latin typeface="Times New Roman"/>
                <a:cs typeface="Times New Roman"/>
              </a:rPr>
              <a:t>trạm thu</a:t>
            </a:r>
            <a:r>
              <a:rPr sz="1200" b="1" i="1" spc="-1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phí: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ts val="1380"/>
              </a:lnSpc>
              <a:spcBef>
                <a:spcPts val="600"/>
              </a:spcBef>
            </a:pPr>
            <a:r>
              <a:rPr sz="1200" dirty="0">
                <a:latin typeface="Times New Roman"/>
                <a:cs typeface="Times New Roman"/>
              </a:rPr>
              <a:t>Tùy </a:t>
            </a:r>
            <a:r>
              <a:rPr sz="1200" dirty="0" err="1">
                <a:latin typeface="Times New Roman"/>
                <a:cs typeface="Times New Roman"/>
              </a:rPr>
              <a:t>theo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mà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thể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vạch 4.1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dirty="0">
                <a:latin typeface="Times New Roman"/>
                <a:cs typeface="Times New Roman"/>
              </a:rPr>
              <a:t>4.2 </a:t>
            </a:r>
            <a:r>
              <a:rPr sz="1200" spc="-5" dirty="0">
                <a:latin typeface="Times New Roman"/>
                <a:cs typeface="Times New Roman"/>
              </a:rPr>
              <a:t>kết </a:t>
            </a:r>
            <a:r>
              <a:rPr sz="1200" dirty="0">
                <a:latin typeface="Times New Roman"/>
                <a:cs typeface="Times New Roman"/>
              </a:rPr>
              <a:t>hợp với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spc="-50" dirty="0">
                <a:latin typeface="Times New Roman"/>
                <a:cs typeface="Times New Roman"/>
              </a:rPr>
              <a:t>đơn,  </a:t>
            </a:r>
            <a:r>
              <a:rPr sz="1200" spc="-5" dirty="0">
                <a:latin typeface="Times New Roman"/>
                <a:cs typeface="Times New Roman"/>
              </a:rPr>
              <a:t>liền nét </a:t>
            </a:r>
            <a:r>
              <a:rPr sz="1200" dirty="0">
                <a:latin typeface="Times New Roman"/>
                <a:cs typeface="Times New Roman"/>
              </a:rPr>
              <a:t>màu </a:t>
            </a:r>
            <a:r>
              <a:rPr sz="1200" spc="-5" dirty="0">
                <a:latin typeface="Times New Roman"/>
                <a:cs typeface="Times New Roman"/>
              </a:rPr>
              <a:t>trắng, </a:t>
            </a:r>
            <a:r>
              <a:rPr sz="1200" dirty="0">
                <a:latin typeface="Times New Roman"/>
                <a:cs typeface="Times New Roman"/>
              </a:rPr>
              <a:t>bề rộng vạch 20 </a:t>
            </a:r>
            <a:r>
              <a:rPr sz="1200" spc="-5" dirty="0">
                <a:latin typeface="Times New Roman"/>
                <a:cs typeface="Times New Roman"/>
              </a:rPr>
              <a:t>cm </a:t>
            </a:r>
            <a:r>
              <a:rPr sz="1200" spc="5" dirty="0">
                <a:latin typeface="Times New Roman"/>
                <a:cs typeface="Times New Roman"/>
              </a:rPr>
              <a:t>để </a:t>
            </a:r>
            <a:r>
              <a:rPr sz="1200" spc="-5" dirty="0" err="1">
                <a:latin typeface="Times New Roman"/>
                <a:cs typeface="Times New Roman"/>
              </a:rPr>
              <a:t>dẫn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h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>
                <a:latin typeface="Times New Roman"/>
                <a:cs typeface="Times New Roman"/>
              </a:rPr>
              <a:t>cửa thu phí của cổng </a:t>
            </a:r>
            <a:r>
              <a:rPr sz="1200" spc="-5" dirty="0">
                <a:latin typeface="Times New Roman"/>
                <a:cs typeface="Times New Roman"/>
              </a:rPr>
              <a:t>trạm </a:t>
            </a:r>
            <a:r>
              <a:rPr sz="1200" spc="-45" dirty="0">
                <a:latin typeface="Times New Roman"/>
                <a:cs typeface="Times New Roman"/>
              </a:rPr>
              <a:t>thu  </a:t>
            </a:r>
            <a:r>
              <a:rPr sz="1200" dirty="0">
                <a:latin typeface="Times New Roman"/>
                <a:cs typeface="Times New Roman"/>
              </a:rPr>
              <a:t>phí.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991739" y="9213595"/>
            <a:ext cx="2785110" cy="5283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2090420">
              <a:lnSpc>
                <a:spcPct val="100000"/>
              </a:lnSpc>
              <a:spcBef>
                <a:spcPts val="640"/>
              </a:spcBef>
            </a:pPr>
            <a:r>
              <a:rPr sz="1200" i="1" spc="-5" dirty="0">
                <a:latin typeface="Times New Roman"/>
                <a:cs typeface="Times New Roman"/>
              </a:rPr>
              <a:t>Đơn vị:</a:t>
            </a:r>
            <a:r>
              <a:rPr sz="1200" i="1" spc="-7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cm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spc="-5" dirty="0" err="1">
                <a:latin typeface="Times New Roman"/>
                <a:cs typeface="Times New Roman"/>
              </a:rPr>
              <a:t>dẫn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spc="-5" dirty="0">
                <a:latin typeface="Times New Roman"/>
                <a:cs typeface="Times New Roman"/>
              </a:rPr>
              <a:t>trạm </a:t>
            </a:r>
            <a:r>
              <a:rPr sz="1200" dirty="0">
                <a:latin typeface="Times New Roman"/>
                <a:cs typeface="Times New Roman"/>
              </a:rPr>
              <a:t>thu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phí</a:t>
            </a:r>
          </a:p>
        </p:txBody>
      </p:sp>
      <p:sp>
        <p:nvSpPr>
          <p:cNvPr id="5" name="object 5"/>
          <p:cNvSpPr/>
          <p:nvPr/>
        </p:nvSpPr>
        <p:spPr>
          <a:xfrm>
            <a:off x="1475394" y="933909"/>
            <a:ext cx="5169590" cy="142871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327661" y="3956810"/>
            <a:ext cx="5484680" cy="15320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136139" y="6689597"/>
            <a:ext cx="3838575" cy="25431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124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872997"/>
            <a:ext cx="5581015" cy="38354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456565">
              <a:lnSpc>
                <a:spcPts val="1380"/>
              </a:lnSpc>
              <a:spcBef>
                <a:spcPts val="195"/>
              </a:spcBef>
            </a:pPr>
            <a:r>
              <a:rPr sz="1200" b="1" i="1" dirty="0">
                <a:latin typeface="Times New Roman"/>
                <a:cs typeface="Times New Roman"/>
              </a:rPr>
              <a:t>- </a:t>
            </a:r>
            <a:r>
              <a:rPr sz="1200" b="1" i="1" spc="-10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4.1 </a:t>
            </a:r>
            <a:r>
              <a:rPr sz="1200" b="1" i="1" spc="-5" dirty="0">
                <a:latin typeface="Times New Roman"/>
                <a:cs typeface="Times New Roman"/>
              </a:rPr>
              <a:t>và </a:t>
            </a:r>
            <a:r>
              <a:rPr sz="1200" b="1" i="1" dirty="0">
                <a:latin typeface="Times New Roman"/>
                <a:cs typeface="Times New Roman"/>
              </a:rPr>
              <a:t>4.2 </a:t>
            </a:r>
            <a:r>
              <a:rPr sz="1200" b="1" i="1" spc="5" dirty="0">
                <a:latin typeface="Times New Roman"/>
                <a:cs typeface="Times New Roman"/>
              </a:rPr>
              <a:t>để </a:t>
            </a:r>
            <a:r>
              <a:rPr sz="1200" b="1" i="1" dirty="0">
                <a:latin typeface="Times New Roman"/>
                <a:cs typeface="Times New Roman"/>
              </a:rPr>
              <a:t>kênh hóa </a:t>
            </a:r>
            <a:r>
              <a:rPr sz="1200" b="1" i="1" spc="-5" dirty="0">
                <a:latin typeface="Times New Roman"/>
                <a:cs typeface="Times New Roman"/>
              </a:rPr>
              <a:t>các </a:t>
            </a:r>
            <a:r>
              <a:rPr sz="1200" b="1" i="1" dirty="0">
                <a:latin typeface="Times New Roman"/>
                <a:cs typeface="Times New Roman"/>
              </a:rPr>
              <a:t>dòng xe ở nút giao cùng mức: </a:t>
            </a:r>
            <a:r>
              <a:rPr sz="1200" spc="-5" dirty="0">
                <a:latin typeface="Times New Roman"/>
                <a:cs typeface="Times New Roman"/>
              </a:rPr>
              <a:t>Để kênh </a:t>
            </a:r>
            <a:r>
              <a:rPr sz="1200" dirty="0">
                <a:latin typeface="Times New Roman"/>
                <a:cs typeface="Times New Roman"/>
              </a:rPr>
              <a:t>hóa các  dòng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trong </a:t>
            </a:r>
            <a:r>
              <a:rPr sz="1200" spc="-5" dirty="0">
                <a:latin typeface="Times New Roman"/>
                <a:cs typeface="Times New Roman"/>
              </a:rPr>
              <a:t>phạm </a:t>
            </a:r>
            <a:r>
              <a:rPr sz="1200" dirty="0">
                <a:latin typeface="Times New Roman"/>
                <a:cs typeface="Times New Roman"/>
              </a:rPr>
              <a:t>vi các nút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cùng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mức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58923" y="3354451"/>
            <a:ext cx="29857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Times New Roman"/>
                <a:cs typeface="Times New Roman"/>
              </a:rPr>
              <a:t>Kênh </a:t>
            </a:r>
            <a:r>
              <a:rPr sz="1200" b="1" dirty="0">
                <a:latin typeface="Times New Roman"/>
                <a:cs typeface="Times New Roman"/>
              </a:rPr>
              <a:t>hóa dòng xe ở ngã ba </a:t>
            </a:r>
            <a:r>
              <a:rPr sz="1200" b="1" spc="-5" dirty="0">
                <a:latin typeface="Times New Roman"/>
                <a:cs typeface="Times New Roman"/>
              </a:rPr>
              <a:t>phức tạp </a:t>
            </a:r>
            <a:r>
              <a:rPr sz="1200" b="1" dirty="0">
                <a:latin typeface="Times New Roman"/>
                <a:cs typeface="Times New Roman"/>
              </a:rPr>
              <a:t>– </a:t>
            </a:r>
            <a:r>
              <a:rPr sz="1200" b="1" spc="-5" dirty="0">
                <a:latin typeface="Times New Roman"/>
                <a:cs typeface="Times New Roman"/>
              </a:rPr>
              <a:t>Mẫu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58923" y="5829680"/>
            <a:ext cx="29857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Times New Roman"/>
                <a:cs typeface="Times New Roman"/>
              </a:rPr>
              <a:t>Kênh </a:t>
            </a:r>
            <a:r>
              <a:rPr sz="1200" b="1" dirty="0">
                <a:latin typeface="Times New Roman"/>
                <a:cs typeface="Times New Roman"/>
              </a:rPr>
              <a:t>hóa dòng xe ở ngã ba </a:t>
            </a:r>
            <a:r>
              <a:rPr sz="1200" b="1" spc="-5" dirty="0">
                <a:latin typeface="Times New Roman"/>
                <a:cs typeface="Times New Roman"/>
              </a:rPr>
              <a:t>phức tạp </a:t>
            </a:r>
            <a:r>
              <a:rPr sz="1200" b="1" dirty="0">
                <a:latin typeface="Times New Roman"/>
                <a:cs typeface="Times New Roman"/>
              </a:rPr>
              <a:t>– </a:t>
            </a:r>
            <a:r>
              <a:rPr sz="1200" b="1" spc="-5" dirty="0">
                <a:latin typeface="Times New Roman"/>
                <a:cs typeface="Times New Roman"/>
              </a:rPr>
              <a:t>Mẫu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58923" y="9463531"/>
            <a:ext cx="29857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Times New Roman"/>
                <a:cs typeface="Times New Roman"/>
              </a:rPr>
              <a:t>Kênh </a:t>
            </a:r>
            <a:r>
              <a:rPr sz="1200" b="1" dirty="0">
                <a:latin typeface="Times New Roman"/>
                <a:cs typeface="Times New Roman"/>
              </a:rPr>
              <a:t>hóa dòng xe ở ngã ba </a:t>
            </a:r>
            <a:r>
              <a:rPr sz="1200" b="1" spc="-5" dirty="0">
                <a:latin typeface="Times New Roman"/>
                <a:cs typeface="Times New Roman"/>
              </a:rPr>
              <a:t>phức tạp </a:t>
            </a:r>
            <a:r>
              <a:rPr sz="1200" b="1" dirty="0">
                <a:latin typeface="Times New Roman"/>
                <a:cs typeface="Times New Roman"/>
              </a:rPr>
              <a:t>– </a:t>
            </a:r>
            <a:r>
              <a:rPr sz="1200" b="1" spc="-5" dirty="0">
                <a:latin typeface="Times New Roman"/>
                <a:cs typeface="Times New Roman"/>
              </a:rPr>
              <a:t>Mẫu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069464" y="1578863"/>
            <a:ext cx="3971925" cy="17237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431204" y="3805427"/>
            <a:ext cx="3198597" cy="1859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360237" y="6196596"/>
            <a:ext cx="3458094" cy="32133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125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58923" y="3496182"/>
            <a:ext cx="29857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Times New Roman"/>
                <a:cs typeface="Times New Roman"/>
              </a:rPr>
              <a:t>Kênh </a:t>
            </a:r>
            <a:r>
              <a:rPr sz="1200" b="1" dirty="0">
                <a:latin typeface="Times New Roman"/>
                <a:cs typeface="Times New Roman"/>
              </a:rPr>
              <a:t>hóa dòng xe ở ngã ba </a:t>
            </a:r>
            <a:r>
              <a:rPr sz="1200" b="1" spc="-5" dirty="0">
                <a:latin typeface="Times New Roman"/>
                <a:cs typeface="Times New Roman"/>
              </a:rPr>
              <a:t>phức tạp </a:t>
            </a:r>
            <a:r>
              <a:rPr sz="1200" b="1" dirty="0">
                <a:latin typeface="Times New Roman"/>
                <a:cs typeface="Times New Roman"/>
              </a:rPr>
              <a:t>– </a:t>
            </a:r>
            <a:r>
              <a:rPr sz="1200" b="1" spc="-5" dirty="0">
                <a:latin typeface="Times New Roman"/>
                <a:cs typeface="Times New Roman"/>
              </a:rPr>
              <a:t>Mẫu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4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58923" y="5899784"/>
            <a:ext cx="29857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Times New Roman"/>
                <a:cs typeface="Times New Roman"/>
              </a:rPr>
              <a:t>Kênh </a:t>
            </a:r>
            <a:r>
              <a:rPr sz="1200" b="1" dirty="0">
                <a:latin typeface="Times New Roman"/>
                <a:cs typeface="Times New Roman"/>
              </a:rPr>
              <a:t>hóa dòng xe ở ngã ba </a:t>
            </a:r>
            <a:r>
              <a:rPr sz="1200" b="1" spc="-5" dirty="0">
                <a:latin typeface="Times New Roman"/>
                <a:cs typeface="Times New Roman"/>
              </a:rPr>
              <a:t>phức tạp </a:t>
            </a:r>
            <a:r>
              <a:rPr sz="1200" b="1" dirty="0">
                <a:latin typeface="Times New Roman"/>
                <a:cs typeface="Times New Roman"/>
              </a:rPr>
              <a:t>– </a:t>
            </a:r>
            <a:r>
              <a:rPr sz="1200" b="1" spc="-5" dirty="0">
                <a:latin typeface="Times New Roman"/>
                <a:cs typeface="Times New Roman"/>
              </a:rPr>
              <a:t>Mẫu</a:t>
            </a:r>
            <a:r>
              <a:rPr sz="1200" b="1" spc="-4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7952" y="8907271"/>
            <a:ext cx="5601970" cy="112776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619250" algn="just">
              <a:lnSpc>
                <a:spcPct val="100000"/>
              </a:lnSpc>
              <a:spcBef>
                <a:spcPts val="640"/>
              </a:spcBef>
            </a:pPr>
            <a:r>
              <a:rPr sz="1200" b="1" spc="-5" dirty="0">
                <a:latin typeface="Times New Roman"/>
                <a:cs typeface="Times New Roman"/>
              </a:rPr>
              <a:t>Kênh </a:t>
            </a:r>
            <a:r>
              <a:rPr sz="1200" b="1" dirty="0">
                <a:latin typeface="Times New Roman"/>
                <a:cs typeface="Times New Roman"/>
              </a:rPr>
              <a:t>hóa dòng xe ở </a:t>
            </a:r>
            <a:r>
              <a:rPr sz="1200" b="1" dirty="0" err="1">
                <a:latin typeface="Times New Roman"/>
                <a:cs typeface="Times New Roman"/>
              </a:rPr>
              <a:t>ngã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130" dirty="0" smtClean="0">
                <a:latin typeface="Times New Roman"/>
                <a:cs typeface="Times New Roman"/>
              </a:rPr>
              <a:t>t</a:t>
            </a:r>
            <a:r>
              <a:rPr lang="vi-VN" sz="1200" b="1" spc="-130" dirty="0" smtClean="0">
                <a:latin typeface="Times New Roman"/>
                <a:cs typeface="Times New Roman"/>
              </a:rPr>
              <a:t>ư</a:t>
            </a:r>
            <a:r>
              <a:rPr sz="1200" b="1" spc="-130" dirty="0" smtClean="0">
                <a:latin typeface="Times New Roman"/>
                <a:cs typeface="Times New Roman"/>
              </a:rPr>
              <a:t> </a:t>
            </a:r>
            <a:r>
              <a:rPr lang="en-US" sz="1200" b="1" spc="-130" dirty="0" smtClean="0">
                <a:latin typeface="Times New Roman"/>
                <a:cs typeface="Times New Roman"/>
              </a:rPr>
              <a:t> </a:t>
            </a:r>
            <a:r>
              <a:rPr sz="1200" b="1" spc="-5" dirty="0" err="1" smtClean="0">
                <a:latin typeface="Times New Roman"/>
                <a:cs typeface="Times New Roman"/>
              </a:rPr>
              <a:t>phức</a:t>
            </a:r>
            <a:r>
              <a:rPr sz="1200" b="1" spc="-70" dirty="0" smtClean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tạp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540"/>
              </a:spcBef>
            </a:pPr>
            <a:r>
              <a:rPr sz="1200" b="1" i="1" dirty="0">
                <a:latin typeface="Times New Roman"/>
                <a:cs typeface="Times New Roman"/>
              </a:rPr>
              <a:t>- </a:t>
            </a:r>
            <a:r>
              <a:rPr sz="1200" b="1" i="1" spc="-10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4.3: </a:t>
            </a:r>
            <a:r>
              <a:rPr sz="1200" b="1" i="1" spc="-5" dirty="0">
                <a:latin typeface="Times New Roman"/>
                <a:cs typeface="Times New Roman"/>
              </a:rPr>
              <a:t>Vạch kênh </a:t>
            </a:r>
            <a:r>
              <a:rPr sz="1200" b="1" i="1" dirty="0">
                <a:latin typeface="Times New Roman"/>
                <a:cs typeface="Times New Roman"/>
              </a:rPr>
              <a:t>hóa dòng xe dạng </a:t>
            </a:r>
            <a:r>
              <a:rPr sz="1200" b="1" i="1" spc="-5" dirty="0">
                <a:latin typeface="Times New Roman"/>
                <a:cs typeface="Times New Roman"/>
              </a:rPr>
              <a:t>vành</a:t>
            </a:r>
            <a:r>
              <a:rPr sz="1200" b="1" i="1" spc="1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khuyên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ts val="138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Vạch kênh </a:t>
            </a:r>
            <a:r>
              <a:rPr sz="1200" dirty="0">
                <a:latin typeface="Times New Roman"/>
                <a:cs typeface="Times New Roman"/>
              </a:rPr>
              <a:t>hóa dòng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dạng </a:t>
            </a:r>
            <a:r>
              <a:rPr sz="1200" dirty="0">
                <a:latin typeface="Times New Roman"/>
                <a:cs typeface="Times New Roman"/>
              </a:rPr>
              <a:t>vàch </a:t>
            </a:r>
            <a:r>
              <a:rPr sz="1200" spc="-5" dirty="0" err="1">
                <a:latin typeface="Times New Roman"/>
                <a:cs typeface="Times New Roman"/>
              </a:rPr>
              <a:t>khuyên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kẻ ở trung </a:t>
            </a:r>
            <a:r>
              <a:rPr sz="1200" dirty="0" err="1">
                <a:latin typeface="Times New Roman"/>
                <a:cs typeface="Times New Roman"/>
              </a:rPr>
              <a:t>tâm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ngã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tư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giao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110" dirty="0">
                <a:latin typeface="Times New Roman"/>
                <a:cs typeface="Times New Roman"/>
              </a:rPr>
              <a:t>nhau  </a:t>
            </a:r>
            <a:r>
              <a:rPr sz="1200" spc="-5" dirty="0">
                <a:latin typeface="Times New Roman"/>
                <a:cs typeface="Times New Roman"/>
              </a:rPr>
              <a:t>cùng </a:t>
            </a:r>
            <a:r>
              <a:rPr sz="1200" dirty="0">
                <a:latin typeface="Times New Roman"/>
                <a:cs typeface="Times New Roman"/>
              </a:rPr>
              <a:t>mức để </a:t>
            </a:r>
            <a:r>
              <a:rPr sz="1200" spc="-5" dirty="0">
                <a:latin typeface="Times New Roman"/>
                <a:cs typeface="Times New Roman"/>
              </a:rPr>
              <a:t>chỉ </a:t>
            </a:r>
            <a:r>
              <a:rPr sz="1200" dirty="0">
                <a:latin typeface="Times New Roman"/>
                <a:cs typeface="Times New Roman"/>
              </a:rPr>
              <a:t>thị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-5" dirty="0" err="1">
                <a:latin typeface="Times New Roman"/>
                <a:cs typeface="Times New Roman"/>
              </a:rPr>
              <a:t>các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phải </a:t>
            </a:r>
            <a:r>
              <a:rPr sz="1200" spc="5" dirty="0">
                <a:latin typeface="Times New Roman"/>
                <a:cs typeface="Times New Roman"/>
              </a:rPr>
              <a:t>đi </a:t>
            </a:r>
            <a:r>
              <a:rPr sz="1200" dirty="0">
                <a:latin typeface="Times New Roman"/>
                <a:cs typeface="Times New Roman"/>
              </a:rPr>
              <a:t>vòng qua </a:t>
            </a:r>
            <a:r>
              <a:rPr sz="1200" spc="-5" dirty="0">
                <a:latin typeface="Times New Roman"/>
                <a:cs typeface="Times New Roman"/>
              </a:rPr>
              <a:t>phạm </a:t>
            </a:r>
            <a:r>
              <a:rPr sz="1200" dirty="0">
                <a:latin typeface="Times New Roman"/>
                <a:cs typeface="Times New Roman"/>
              </a:rPr>
              <a:t>vi kẻ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0" dirty="0" err="1">
                <a:latin typeface="Times New Roman"/>
                <a:cs typeface="Times New Roman"/>
              </a:rPr>
              <a:t>chiều</a:t>
            </a:r>
            <a:r>
              <a:rPr sz="1200" spc="-50" dirty="0">
                <a:latin typeface="Times New Roman"/>
                <a:cs typeface="Times New Roman"/>
              </a:rPr>
              <a:t> 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ợc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chiều </a:t>
            </a:r>
            <a:r>
              <a:rPr sz="1200" dirty="0">
                <a:latin typeface="Times New Roman"/>
                <a:cs typeface="Times New Roman"/>
              </a:rPr>
              <a:t>kim đồng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hồ.</a:t>
            </a:r>
          </a:p>
        </p:txBody>
      </p:sp>
      <p:sp>
        <p:nvSpPr>
          <p:cNvPr id="5" name="object 5"/>
          <p:cNvSpPr/>
          <p:nvPr/>
        </p:nvSpPr>
        <p:spPr>
          <a:xfrm>
            <a:off x="1983739" y="900683"/>
            <a:ext cx="4152900" cy="25429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078989" y="3771899"/>
            <a:ext cx="3952875" cy="207581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593214" y="6426834"/>
            <a:ext cx="4924425" cy="23624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126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872997"/>
            <a:ext cx="5606415" cy="38354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456565">
              <a:lnSpc>
                <a:spcPts val="1380"/>
              </a:lnSpc>
              <a:spcBef>
                <a:spcPts val="195"/>
              </a:spcBef>
            </a:pPr>
            <a:r>
              <a:rPr sz="1200" spc="-5" dirty="0">
                <a:latin typeface="Times New Roman"/>
                <a:cs typeface="Times New Roman"/>
              </a:rPr>
              <a:t>Khi vạch </a:t>
            </a:r>
            <a:r>
              <a:rPr sz="1200" dirty="0">
                <a:latin typeface="Times New Roman"/>
                <a:cs typeface="Times New Roman"/>
              </a:rPr>
              <a:t>4.3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sử dụng, </a:t>
            </a:r>
            <a:r>
              <a:rPr sz="1200" spc="-5" dirty="0" err="1">
                <a:latin typeface="Times New Roman"/>
                <a:cs typeface="Times New Roman"/>
              </a:rPr>
              <a:t>các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lấn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vạch</a:t>
            </a:r>
            <a:r>
              <a:rPr lang="en-US" sz="1200" spc="5" dirty="0" smtClean="0">
                <a:latin typeface="Times New Roman"/>
                <a:cs typeface="Times New Roman"/>
              </a:rPr>
              <a:t> </a:t>
            </a:r>
            <a:r>
              <a:rPr lang="en-US" sz="1200" spc="5" dirty="0" err="1" smtClean="0">
                <a:latin typeface="Times New Roman"/>
                <a:cs typeface="Times New Roman"/>
              </a:rPr>
              <a:t>hoặc</a:t>
            </a:r>
            <a:r>
              <a:rPr lang="en-US"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cắt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qua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trừ </a:t>
            </a:r>
            <a:r>
              <a:rPr sz="1200" dirty="0" err="1">
                <a:latin typeface="Times New Roman"/>
                <a:cs typeface="Times New Roman"/>
              </a:rPr>
              <a:t>những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</a:t>
            </a:r>
            <a:r>
              <a:rPr sz="1200" spc="-5" dirty="0">
                <a:latin typeface="Times New Roman"/>
                <a:cs typeface="Times New Roman"/>
              </a:rPr>
              <a:t>khẩn cấp </a:t>
            </a:r>
            <a:r>
              <a:rPr sz="1200" dirty="0">
                <a:latin typeface="Times New Roman"/>
                <a:cs typeface="Times New Roman"/>
              </a:rPr>
              <a:t>theo quy định </a:t>
            </a:r>
            <a:r>
              <a:rPr sz="1200" spc="-5" dirty="0">
                <a:latin typeface="Times New Roman"/>
                <a:cs typeface="Times New Roman"/>
              </a:rPr>
              <a:t>tại Luật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42614" y="3363594"/>
            <a:ext cx="18180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Times New Roman"/>
                <a:cs typeface="Times New Roman"/>
              </a:rPr>
              <a:t>Vạch </a:t>
            </a:r>
            <a:r>
              <a:rPr sz="1200" b="1" dirty="0">
                <a:latin typeface="Times New Roman"/>
                <a:cs typeface="Times New Roman"/>
              </a:rPr>
              <a:t>vành </a:t>
            </a:r>
            <a:r>
              <a:rPr sz="1200" b="1" spc="-5" dirty="0">
                <a:latin typeface="Times New Roman"/>
                <a:cs typeface="Times New Roman"/>
              </a:rPr>
              <a:t>khuyên </a:t>
            </a:r>
            <a:r>
              <a:rPr sz="1200" b="1" dirty="0">
                <a:latin typeface="Times New Roman"/>
                <a:cs typeface="Times New Roman"/>
              </a:rPr>
              <a:t>– </a:t>
            </a:r>
            <a:r>
              <a:rPr sz="1200" b="1" spc="-5" dirty="0">
                <a:latin typeface="Times New Roman"/>
                <a:cs typeface="Times New Roman"/>
              </a:rPr>
              <a:t>Mẫu</a:t>
            </a:r>
            <a:r>
              <a:rPr sz="1200" b="1" spc="-5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7952" y="6213728"/>
            <a:ext cx="5607685" cy="1926168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918970" algn="just">
              <a:lnSpc>
                <a:spcPct val="100000"/>
              </a:lnSpc>
              <a:spcBef>
                <a:spcPts val="640"/>
              </a:spcBef>
            </a:pPr>
            <a:r>
              <a:rPr sz="1200" b="1" spc="-5" dirty="0">
                <a:latin typeface="Times New Roman"/>
                <a:cs typeface="Times New Roman"/>
              </a:rPr>
              <a:t>Vạch </a:t>
            </a:r>
            <a:r>
              <a:rPr sz="1200" b="1" dirty="0">
                <a:latin typeface="Times New Roman"/>
                <a:cs typeface="Times New Roman"/>
              </a:rPr>
              <a:t>vành </a:t>
            </a:r>
            <a:r>
              <a:rPr sz="1200" b="1" spc="-5" dirty="0">
                <a:latin typeface="Times New Roman"/>
                <a:cs typeface="Times New Roman"/>
              </a:rPr>
              <a:t>khuyên </a:t>
            </a:r>
            <a:r>
              <a:rPr sz="1200" b="1" dirty="0">
                <a:latin typeface="Times New Roman"/>
                <a:cs typeface="Times New Roman"/>
              </a:rPr>
              <a:t>- </a:t>
            </a:r>
            <a:r>
              <a:rPr sz="1200" b="1" spc="-5" dirty="0">
                <a:latin typeface="Times New Roman"/>
                <a:cs typeface="Times New Roman"/>
              </a:rPr>
              <a:t>Mẫu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2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540"/>
              </a:spcBef>
            </a:pPr>
            <a:r>
              <a:rPr sz="1200" b="1" i="1" dirty="0">
                <a:latin typeface="Times New Roman"/>
                <a:cs typeface="Times New Roman"/>
              </a:rPr>
              <a:t>- </a:t>
            </a:r>
            <a:r>
              <a:rPr sz="1200" b="1" i="1" spc="-10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4.4: </a:t>
            </a:r>
            <a:r>
              <a:rPr sz="1200" b="1" i="1" spc="-5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kẻ kiểu mắt</a:t>
            </a:r>
            <a:r>
              <a:rPr sz="1200" b="1" i="1" spc="1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võng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ts val="1380"/>
              </a:lnSpc>
              <a:spcBef>
                <a:spcPts val="615"/>
              </a:spcBef>
            </a:pPr>
            <a:r>
              <a:rPr sz="1200" spc="-5" dirty="0">
                <a:latin typeface="Times New Roman"/>
                <a:cs typeface="Times New Roman"/>
              </a:rPr>
              <a:t>Áp dụng: Vạch </a:t>
            </a:r>
            <a:r>
              <a:rPr sz="1200" spc="5" dirty="0">
                <a:latin typeface="Times New Roman"/>
                <a:cs typeface="Times New Roman"/>
              </a:rPr>
              <a:t>kẻ </a:t>
            </a:r>
            <a:r>
              <a:rPr sz="1200" dirty="0">
                <a:latin typeface="Times New Roman"/>
                <a:cs typeface="Times New Roman"/>
              </a:rPr>
              <a:t>kiểu mắt </a:t>
            </a:r>
            <a:r>
              <a:rPr sz="1200" dirty="0" err="1">
                <a:latin typeface="Times New Roman"/>
                <a:cs typeface="Times New Roman"/>
              </a:rPr>
              <a:t>võng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để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khiển </a:t>
            </a:r>
            <a:r>
              <a:rPr sz="1200" spc="-95" dirty="0" err="1">
                <a:latin typeface="Times New Roman"/>
                <a:cs typeface="Times New Roman"/>
              </a:rPr>
              <a:t>không</a:t>
            </a:r>
            <a:r>
              <a:rPr sz="1200" spc="-95" dirty="0">
                <a:latin typeface="Times New Roman"/>
                <a:cs typeface="Times New Roman"/>
              </a:rPr>
              <a:t> 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dừng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trong </a:t>
            </a:r>
            <a:r>
              <a:rPr sz="1200" spc="-5" dirty="0">
                <a:latin typeface="Times New Roman"/>
                <a:cs typeface="Times New Roman"/>
              </a:rPr>
              <a:t>phạm </a:t>
            </a:r>
            <a:r>
              <a:rPr sz="1200" dirty="0">
                <a:latin typeface="Times New Roman"/>
                <a:cs typeface="Times New Roman"/>
              </a:rPr>
              <a:t>vi </a:t>
            </a:r>
            <a:r>
              <a:rPr sz="1200" spc="-5" dirty="0">
                <a:latin typeface="Times New Roman"/>
                <a:cs typeface="Times New Roman"/>
              </a:rPr>
              <a:t>phần </a:t>
            </a:r>
            <a:r>
              <a:rPr sz="1200" dirty="0" err="1">
                <a:latin typeface="Times New Roman"/>
                <a:cs typeface="Times New Roman"/>
              </a:rPr>
              <a:t>mặt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bố trí vạch </a:t>
            </a:r>
            <a:r>
              <a:rPr sz="1200" spc="5" dirty="0">
                <a:latin typeface="Times New Roman"/>
                <a:cs typeface="Times New Roman"/>
              </a:rPr>
              <a:t>để </a:t>
            </a:r>
            <a:r>
              <a:rPr sz="1200" spc="-5" dirty="0">
                <a:latin typeface="Times New Roman"/>
                <a:cs typeface="Times New Roman"/>
              </a:rPr>
              <a:t>tránh </a:t>
            </a:r>
            <a:r>
              <a:rPr sz="1200" dirty="0" err="1">
                <a:latin typeface="Times New Roman"/>
                <a:cs typeface="Times New Roman"/>
              </a:rPr>
              <a:t>ùn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tắc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giao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thông</a:t>
            </a:r>
            <a:r>
              <a:rPr sz="1200" spc="-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 marR="7620" indent="456565" algn="just">
              <a:lnSpc>
                <a:spcPts val="1380"/>
              </a:lnSpc>
              <a:spcBef>
                <a:spcPts val="600"/>
              </a:spcBef>
            </a:pPr>
            <a:r>
              <a:rPr sz="1200" dirty="0">
                <a:latin typeface="Times New Roman"/>
                <a:cs typeface="Times New Roman"/>
              </a:rPr>
              <a:t>- Tùy theo </a:t>
            </a:r>
            <a:r>
              <a:rPr sz="1200" spc="-5" dirty="0">
                <a:latin typeface="Times New Roman"/>
                <a:cs typeface="Times New Roman"/>
              </a:rPr>
              <a:t>sự </a:t>
            </a:r>
            <a:r>
              <a:rPr sz="1200" dirty="0">
                <a:latin typeface="Times New Roman"/>
                <a:cs typeface="Times New Roman"/>
              </a:rPr>
              <a:t>cần </a:t>
            </a:r>
            <a:r>
              <a:rPr sz="1200" spc="-5" dirty="0">
                <a:latin typeface="Times New Roman"/>
                <a:cs typeface="Times New Roman"/>
              </a:rPr>
              <a:t>thiết </a:t>
            </a:r>
            <a:r>
              <a:rPr sz="1200" dirty="0">
                <a:latin typeface="Times New Roman"/>
                <a:cs typeface="Times New Roman"/>
              </a:rPr>
              <a:t>mà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thể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vạch kẻ kiểu mắt võng ở các vị trí </a:t>
            </a:r>
            <a:r>
              <a:rPr sz="1200" spc="-5" dirty="0">
                <a:latin typeface="Times New Roman"/>
                <a:cs typeface="Times New Roman"/>
              </a:rPr>
              <a:t>thích  </a:t>
            </a:r>
            <a:r>
              <a:rPr sz="1200" dirty="0">
                <a:latin typeface="Times New Roman"/>
                <a:cs typeface="Times New Roman"/>
              </a:rPr>
              <a:t>hợp.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spc="5" dirty="0">
                <a:latin typeface="Times New Roman"/>
                <a:cs typeface="Times New Roman"/>
              </a:rPr>
              <a:t>kẻ </a:t>
            </a:r>
            <a:r>
              <a:rPr sz="1200" dirty="0">
                <a:latin typeface="Times New Roman"/>
                <a:cs typeface="Times New Roman"/>
              </a:rPr>
              <a:t>kiểu mắt võng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thể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để xác định </a:t>
            </a:r>
            <a:r>
              <a:rPr sz="1200" spc="-5" dirty="0">
                <a:latin typeface="Times New Roman"/>
                <a:cs typeface="Times New Roman"/>
              </a:rPr>
              <a:t>phạm </a:t>
            </a:r>
            <a:r>
              <a:rPr sz="1200" dirty="0">
                <a:latin typeface="Times New Roman"/>
                <a:cs typeface="Times New Roman"/>
              </a:rPr>
              <a:t>vi cấm dừng trong phạm vi  nút </a:t>
            </a:r>
            <a:r>
              <a:rPr sz="1200" spc="-5" dirty="0">
                <a:latin typeface="Times New Roman"/>
                <a:cs typeface="Times New Roman"/>
              </a:rPr>
              <a:t>giao giao </a:t>
            </a:r>
            <a:r>
              <a:rPr sz="1200" dirty="0">
                <a:latin typeface="Times New Roman"/>
                <a:cs typeface="Times New Roman"/>
              </a:rPr>
              <a:t>cùng </a:t>
            </a:r>
            <a:r>
              <a:rPr sz="1200" spc="-5" dirty="0">
                <a:latin typeface="Times New Roman"/>
                <a:cs typeface="Times New Roman"/>
              </a:rPr>
              <a:t>mức, trên nhánh dẫn cửa vào hoặc cửa </a:t>
            </a:r>
            <a:r>
              <a:rPr sz="1200" dirty="0">
                <a:latin typeface="Times New Roman"/>
                <a:cs typeface="Times New Roman"/>
              </a:rPr>
              <a:t>ra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nút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hoặc những vị trí  </a:t>
            </a:r>
            <a:r>
              <a:rPr sz="1200" dirty="0" err="1">
                <a:latin typeface="Times New Roman"/>
                <a:cs typeface="Times New Roman"/>
              </a:rPr>
              <a:t>mặt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cần </a:t>
            </a:r>
            <a:r>
              <a:rPr sz="1200" spc="-5" dirty="0">
                <a:latin typeface="Times New Roman"/>
                <a:cs typeface="Times New Roman"/>
              </a:rPr>
              <a:t>thiết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phép dừng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xe.</a:t>
            </a:r>
          </a:p>
        </p:txBody>
      </p:sp>
      <p:sp>
        <p:nvSpPr>
          <p:cNvPr id="5" name="object 5"/>
          <p:cNvSpPr/>
          <p:nvPr/>
        </p:nvSpPr>
        <p:spPr>
          <a:xfrm>
            <a:off x="2945764" y="1502663"/>
            <a:ext cx="2219325" cy="1809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774314" y="3639819"/>
            <a:ext cx="2562225" cy="2590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127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94558" y="5200268"/>
            <a:ext cx="271335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Times New Roman"/>
                <a:cs typeface="Times New Roman"/>
              </a:rPr>
              <a:t>vạch </a:t>
            </a:r>
            <a:r>
              <a:rPr sz="1200" b="1" dirty="0">
                <a:latin typeface="Times New Roman"/>
                <a:cs typeface="Times New Roman"/>
              </a:rPr>
              <a:t>kẻ kiểu </a:t>
            </a:r>
            <a:r>
              <a:rPr sz="1200" b="1" spc="-5" dirty="0">
                <a:latin typeface="Times New Roman"/>
                <a:cs typeface="Times New Roman"/>
              </a:rPr>
              <a:t>mắt </a:t>
            </a:r>
            <a:r>
              <a:rPr sz="1200" b="1" dirty="0">
                <a:latin typeface="Times New Roman"/>
                <a:cs typeface="Times New Roman"/>
              </a:rPr>
              <a:t>võng tại nút </a:t>
            </a:r>
            <a:r>
              <a:rPr sz="1200" b="1" dirty="0" err="1">
                <a:latin typeface="Times New Roman"/>
                <a:cs typeface="Times New Roman"/>
              </a:rPr>
              <a:t>giao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dirty="0" err="1" smtClean="0">
                <a:latin typeface="Times New Roman"/>
                <a:cs typeface="Times New Roman"/>
              </a:rPr>
              <a:t>ngã</a:t>
            </a:r>
            <a:r>
              <a:rPr lang="en-US" sz="1200" b="1" spc="-70" dirty="0">
                <a:latin typeface="Times New Roman"/>
                <a:cs typeface="Times New Roman"/>
              </a:rPr>
              <a:t> </a:t>
            </a:r>
            <a:r>
              <a:rPr lang="en-US" sz="1200" b="1" spc="-70" dirty="0" err="1" smtClean="0">
                <a:latin typeface="Times New Roman"/>
                <a:cs typeface="Times New Roman"/>
              </a:rPr>
              <a:t>tư</a:t>
            </a:r>
            <a:r>
              <a:rPr lang="en-US" sz="1200" b="1" spc="-70" dirty="0" smtClean="0">
                <a:latin typeface="Times New Roman"/>
                <a:cs typeface="Times New Roman"/>
              </a:rPr>
              <a:t> 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7952" y="8158733"/>
            <a:ext cx="5604510" cy="1729739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784985" algn="just">
              <a:lnSpc>
                <a:spcPct val="100000"/>
              </a:lnSpc>
              <a:spcBef>
                <a:spcPts val="615"/>
              </a:spcBef>
            </a:pPr>
            <a:r>
              <a:rPr sz="1200" b="1" dirty="0">
                <a:latin typeface="Times New Roman"/>
                <a:cs typeface="Times New Roman"/>
              </a:rPr>
              <a:t>a) </a:t>
            </a:r>
            <a:r>
              <a:rPr sz="1200" b="1" spc="-5" dirty="0">
                <a:latin typeface="Times New Roman"/>
                <a:cs typeface="Times New Roman"/>
              </a:rPr>
              <a:t>Áp </a:t>
            </a:r>
            <a:r>
              <a:rPr sz="1200" b="1" dirty="0">
                <a:latin typeface="Times New Roman"/>
                <a:cs typeface="Times New Roman"/>
              </a:rPr>
              <a:t>dụng </a:t>
            </a:r>
            <a:r>
              <a:rPr sz="1200" b="1" spc="-5" dirty="0">
                <a:latin typeface="Times New Roman"/>
                <a:cs typeface="Times New Roman"/>
              </a:rPr>
              <a:t>cho nút giao </a:t>
            </a:r>
            <a:r>
              <a:rPr sz="1200" b="1" dirty="0">
                <a:latin typeface="Times New Roman"/>
                <a:cs typeface="Times New Roman"/>
              </a:rPr>
              <a:t>ngã ba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95900"/>
              </a:lnSpc>
              <a:spcBef>
                <a:spcPts val="575"/>
              </a:spcBef>
              <a:buChar char="-"/>
              <a:tabLst>
                <a:tab pos="581660" algn="l"/>
              </a:tabLst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mắt võng kiểu đơn </a:t>
            </a:r>
            <a:r>
              <a:rPr sz="1200" spc="-5" dirty="0">
                <a:latin typeface="Times New Roman"/>
                <a:cs typeface="Times New Roman"/>
              </a:rPr>
              <a:t>giản: gồm </a:t>
            </a:r>
            <a:r>
              <a:rPr sz="1200" dirty="0">
                <a:latin typeface="Times New Roman"/>
                <a:cs typeface="Times New Roman"/>
              </a:rPr>
              <a:t>vạch </a:t>
            </a:r>
            <a:r>
              <a:rPr sz="1200" spc="-5" dirty="0">
                <a:latin typeface="Times New Roman"/>
                <a:cs typeface="Times New Roman"/>
              </a:rPr>
              <a:t>chéo </a:t>
            </a:r>
            <a:r>
              <a:rPr sz="1200" dirty="0">
                <a:latin typeface="Times New Roman"/>
                <a:cs typeface="Times New Roman"/>
              </a:rPr>
              <a:t>trong lòng hình </a:t>
            </a:r>
            <a:r>
              <a:rPr sz="1200" spc="-5" dirty="0">
                <a:latin typeface="Times New Roman"/>
                <a:cs typeface="Times New Roman"/>
              </a:rPr>
              <a:t>chữ </a:t>
            </a:r>
            <a:r>
              <a:rPr sz="1200" dirty="0">
                <a:latin typeface="Times New Roman"/>
                <a:cs typeface="Times New Roman"/>
              </a:rPr>
              <a:t>nhật, màu  </a:t>
            </a:r>
            <a:r>
              <a:rPr sz="1200" spc="-5" dirty="0">
                <a:latin typeface="Times New Roman"/>
                <a:cs typeface="Times New Roman"/>
              </a:rPr>
              <a:t>vàng, </a:t>
            </a:r>
            <a:r>
              <a:rPr sz="1200" dirty="0">
                <a:latin typeface="Times New Roman"/>
                <a:cs typeface="Times New Roman"/>
              </a:rPr>
              <a:t>bề rộng nét vẽ 20 </a:t>
            </a:r>
            <a:r>
              <a:rPr sz="1200" spc="-5" dirty="0">
                <a:latin typeface="Times New Roman"/>
                <a:cs typeface="Times New Roman"/>
              </a:rPr>
              <a:t>cm </a:t>
            </a:r>
            <a:r>
              <a:rPr sz="1200" dirty="0">
                <a:latin typeface="Times New Roman"/>
                <a:cs typeface="Times New Roman"/>
              </a:rPr>
              <a:t>- 40 </a:t>
            </a:r>
            <a:r>
              <a:rPr sz="1200" spc="-5" dirty="0">
                <a:latin typeface="Times New Roman"/>
                <a:cs typeface="Times New Roman"/>
              </a:rPr>
              <a:t>cm </a:t>
            </a:r>
            <a:r>
              <a:rPr sz="1200" dirty="0">
                <a:latin typeface="Times New Roman"/>
                <a:cs typeface="Times New Roman"/>
              </a:rPr>
              <a:t>(xem minh họa </a:t>
            </a:r>
            <a:r>
              <a:rPr sz="1200" spc="-5" dirty="0">
                <a:latin typeface="Times New Roman"/>
                <a:cs typeface="Times New Roman"/>
              </a:rPr>
              <a:t>trên Hình G.38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G.39); áp </a:t>
            </a:r>
            <a:r>
              <a:rPr sz="1200" dirty="0">
                <a:latin typeface="Times New Roman"/>
                <a:cs typeface="Times New Roman"/>
              </a:rPr>
              <a:t>dụng ở  khu vực trung tâm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dirty="0">
                <a:latin typeface="Times New Roman"/>
                <a:cs typeface="Times New Roman"/>
              </a:rPr>
              <a:t>trên </a:t>
            </a:r>
            <a:r>
              <a:rPr sz="1200" spc="-5" dirty="0">
                <a:latin typeface="Times New Roman"/>
                <a:cs typeface="Times New Roman"/>
              </a:rPr>
              <a:t>nhánh dẫn ra </a:t>
            </a:r>
            <a:r>
              <a:rPr sz="1200" dirty="0">
                <a:latin typeface="Times New Roman"/>
                <a:cs typeface="Times New Roman"/>
              </a:rPr>
              <a:t>hoặc vào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nút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10" dirty="0" smtClean="0">
                <a:latin typeface="Times New Roman"/>
                <a:cs typeface="Times New Roman"/>
              </a:rPr>
              <a:t>l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u </a:t>
            </a:r>
            <a:r>
              <a:rPr sz="1200" spc="-65" dirty="0" smtClean="0">
                <a:latin typeface="Times New Roman"/>
                <a:cs typeface="Times New Roman"/>
              </a:rPr>
              <a:t>l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120" dirty="0">
                <a:latin typeface="Times New Roman"/>
                <a:cs typeface="Times New Roman"/>
              </a:rPr>
              <a:t>ít.</a:t>
            </a:r>
            <a:endParaRPr sz="12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ts val="1380"/>
              </a:lnSpc>
              <a:spcBef>
                <a:spcPts val="635"/>
              </a:spcBef>
              <a:buChar char="-"/>
              <a:tabLst>
                <a:tab pos="576580" algn="l"/>
              </a:tabLst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mắt võng kiểu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45" dirty="0" err="1" smtClean="0">
                <a:latin typeface="Times New Roman"/>
                <a:cs typeface="Times New Roman"/>
              </a:rPr>
              <a:t>th</a:t>
            </a:r>
            <a:r>
              <a:rPr lang="vi-VN" sz="1200" spc="-45" dirty="0" smtClean="0">
                <a:latin typeface="Times New Roman"/>
                <a:cs typeface="Times New Roman"/>
              </a:rPr>
              <a:t>ư</a:t>
            </a:r>
            <a:r>
              <a:rPr sz="1200" spc="-45" dirty="0" err="1" smtClean="0">
                <a:latin typeface="Times New Roman"/>
                <a:cs typeface="Times New Roman"/>
              </a:rPr>
              <a:t>ờng</a:t>
            </a:r>
            <a:r>
              <a:rPr sz="1200" spc="-45" dirty="0">
                <a:latin typeface="Times New Roman"/>
                <a:cs typeface="Times New Roman"/>
              </a:rPr>
              <a:t>: </a:t>
            </a:r>
            <a:r>
              <a:rPr sz="1200" dirty="0">
                <a:latin typeface="Times New Roman"/>
                <a:cs typeface="Times New Roman"/>
              </a:rPr>
              <a:t>vạch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nét vẽ màu vàng, vạch vành </a:t>
            </a:r>
            <a:r>
              <a:rPr sz="1200" spc="-50" dirty="0">
                <a:latin typeface="Times New Roman"/>
                <a:cs typeface="Times New Roman"/>
              </a:rPr>
              <a:t>ngoài  </a:t>
            </a:r>
            <a:r>
              <a:rPr sz="1200" spc="-5" dirty="0">
                <a:latin typeface="Times New Roman"/>
                <a:cs typeface="Times New Roman"/>
              </a:rPr>
              <a:t>giới hạn phạm </a:t>
            </a:r>
            <a:r>
              <a:rPr sz="1200" dirty="0">
                <a:latin typeface="Times New Roman"/>
                <a:cs typeface="Times New Roman"/>
              </a:rPr>
              <a:t>vi kẻ vạch mắt võng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bề rộng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20 </a:t>
            </a:r>
            <a:r>
              <a:rPr sz="1200" spc="-5" dirty="0">
                <a:latin typeface="Times New Roman"/>
                <a:cs typeface="Times New Roman"/>
              </a:rPr>
              <a:t>cm. Vạch </a:t>
            </a:r>
            <a:r>
              <a:rPr sz="1200" dirty="0">
                <a:latin typeface="Times New Roman"/>
                <a:cs typeface="Times New Roman"/>
              </a:rPr>
              <a:t>mắt võng </a:t>
            </a:r>
            <a:r>
              <a:rPr sz="1200" spc="-5" dirty="0">
                <a:latin typeface="Times New Roman"/>
                <a:cs typeface="Times New Roman"/>
              </a:rPr>
              <a:t>bên </a:t>
            </a:r>
            <a:r>
              <a:rPr sz="1200" dirty="0">
                <a:latin typeface="Times New Roman"/>
                <a:cs typeface="Times New Roman"/>
              </a:rPr>
              <a:t>trong  </a:t>
            </a:r>
            <a:r>
              <a:rPr sz="1200" spc="-5" dirty="0">
                <a:latin typeface="Times New Roman"/>
                <a:cs typeface="Times New Roman"/>
              </a:rPr>
              <a:t>nghiêng </a:t>
            </a:r>
            <a:r>
              <a:rPr sz="1200" dirty="0">
                <a:latin typeface="Times New Roman"/>
                <a:cs typeface="Times New Roman"/>
              </a:rPr>
              <a:t>45° </a:t>
            </a:r>
            <a:r>
              <a:rPr sz="1200" spc="-5" dirty="0">
                <a:latin typeface="Times New Roman"/>
                <a:cs typeface="Times New Roman"/>
              </a:rPr>
              <a:t>so </a:t>
            </a:r>
            <a:r>
              <a:rPr sz="1200" dirty="0">
                <a:latin typeface="Times New Roman"/>
                <a:cs typeface="Times New Roman"/>
              </a:rPr>
              <a:t>với </a:t>
            </a:r>
            <a:r>
              <a:rPr sz="1200" spc="-5" dirty="0">
                <a:latin typeface="Times New Roman"/>
                <a:cs typeface="Times New Roman"/>
              </a:rPr>
              <a:t>vành ngoài, </a:t>
            </a:r>
            <a:r>
              <a:rPr sz="1200" dirty="0">
                <a:latin typeface="Times New Roman"/>
                <a:cs typeface="Times New Roman"/>
              </a:rPr>
              <a:t>vạch rộng 10 </a:t>
            </a:r>
            <a:r>
              <a:rPr sz="1200" spc="-5" dirty="0">
                <a:latin typeface="Times New Roman"/>
                <a:cs typeface="Times New Roman"/>
              </a:rPr>
              <a:t>cm </a:t>
            </a:r>
            <a:r>
              <a:rPr sz="1200" dirty="0">
                <a:latin typeface="Times New Roman"/>
                <a:cs typeface="Times New Roman"/>
              </a:rPr>
              <a:t>khoảng </a:t>
            </a:r>
            <a:r>
              <a:rPr sz="1200" spc="-5" dirty="0" err="1">
                <a:latin typeface="Times New Roman"/>
                <a:cs typeface="Times New Roman"/>
              </a:rPr>
              <a:t>cách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chéo </a:t>
            </a:r>
            <a:r>
              <a:rPr sz="1200" dirty="0">
                <a:latin typeface="Times New Roman"/>
                <a:cs typeface="Times New Roman"/>
              </a:rPr>
              <a:t>1 m - 5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m.</a:t>
            </a:r>
          </a:p>
          <a:p>
            <a:pPr marL="469265" algn="just">
              <a:lnSpc>
                <a:spcPct val="100000"/>
              </a:lnSpc>
              <a:spcBef>
                <a:spcPts val="530"/>
              </a:spcBef>
            </a:pPr>
            <a:r>
              <a:rPr sz="1200" b="1" i="1" spc="-5" dirty="0">
                <a:latin typeface="Times New Roman"/>
                <a:cs typeface="Times New Roman"/>
              </a:rPr>
              <a:t>e)Nhóm vạch </a:t>
            </a:r>
            <a:r>
              <a:rPr sz="1200" b="1" i="1" dirty="0">
                <a:latin typeface="Times New Roman"/>
                <a:cs typeface="Times New Roman"/>
              </a:rPr>
              <a:t>dọc đường </a:t>
            </a:r>
            <a:r>
              <a:rPr sz="1200" b="1" i="1" spc="-5" dirty="0">
                <a:latin typeface="Times New Roman"/>
                <a:cs typeface="Times New Roman"/>
              </a:rPr>
              <a:t>kéo </a:t>
            </a:r>
            <a:r>
              <a:rPr sz="1200" b="1" i="1" dirty="0">
                <a:latin typeface="Times New Roman"/>
                <a:cs typeface="Times New Roman"/>
              </a:rPr>
              <a:t>dài qua </a:t>
            </a:r>
            <a:r>
              <a:rPr sz="1200" b="1" i="1" spc="-5" dirty="0">
                <a:latin typeface="Times New Roman"/>
                <a:cs typeface="Times New Roman"/>
              </a:rPr>
              <a:t>phạm vi nút</a:t>
            </a:r>
            <a:r>
              <a:rPr sz="1200" b="1" i="1" spc="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giao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936114" y="900683"/>
            <a:ext cx="4238625" cy="42478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012314" y="5488576"/>
            <a:ext cx="4095750" cy="26832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128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810513"/>
            <a:ext cx="5603240" cy="1417696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469265" algn="just">
              <a:lnSpc>
                <a:spcPct val="100000"/>
              </a:lnSpc>
              <a:spcBef>
                <a:spcPts val="615"/>
              </a:spcBef>
            </a:pPr>
            <a:r>
              <a:rPr sz="1200" b="1" i="1" dirty="0">
                <a:latin typeface="Times New Roman"/>
                <a:cs typeface="Times New Roman"/>
              </a:rPr>
              <a:t>- </a:t>
            </a:r>
            <a:r>
              <a:rPr sz="1200" b="1" i="1" spc="-10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5.1: </a:t>
            </a:r>
            <a:r>
              <a:rPr sz="1200" b="1" i="1" spc="-5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dẫn </a:t>
            </a:r>
            <a:r>
              <a:rPr sz="1200" b="1" i="1" spc="-5" dirty="0">
                <a:latin typeface="Times New Roman"/>
                <a:cs typeface="Times New Roman"/>
              </a:rPr>
              <a:t>hướng rẽ </a:t>
            </a:r>
            <a:r>
              <a:rPr sz="1200" b="1" i="1" dirty="0">
                <a:latin typeface="Times New Roman"/>
                <a:cs typeface="Times New Roman"/>
              </a:rPr>
              <a:t>trái qua </a:t>
            </a:r>
            <a:r>
              <a:rPr sz="1200" b="1" i="1" spc="-10" dirty="0">
                <a:latin typeface="Times New Roman"/>
                <a:cs typeface="Times New Roman"/>
              </a:rPr>
              <a:t>phạm </a:t>
            </a:r>
            <a:r>
              <a:rPr sz="1200" b="1" i="1" spc="-5" dirty="0">
                <a:latin typeface="Times New Roman"/>
                <a:cs typeface="Times New Roman"/>
              </a:rPr>
              <a:t>vi </a:t>
            </a:r>
            <a:r>
              <a:rPr sz="1200" b="1" i="1" dirty="0">
                <a:latin typeface="Times New Roman"/>
                <a:cs typeface="Times New Roman"/>
              </a:rPr>
              <a:t>nút</a:t>
            </a:r>
            <a:r>
              <a:rPr sz="1200" b="1" i="1" spc="3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giao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ts val="138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dùng để </a:t>
            </a:r>
            <a:r>
              <a:rPr sz="1200" dirty="0" err="1">
                <a:latin typeface="Times New Roman"/>
                <a:cs typeface="Times New Roman"/>
              </a:rPr>
              <a:t>định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quỹ </a:t>
            </a:r>
            <a:r>
              <a:rPr sz="1200" spc="-5" dirty="0">
                <a:latin typeface="Times New Roman"/>
                <a:cs typeface="Times New Roman"/>
              </a:rPr>
              <a:t>đạo cho </a:t>
            </a:r>
            <a:r>
              <a:rPr sz="1200" dirty="0">
                <a:latin typeface="Times New Roman"/>
                <a:cs typeface="Times New Roman"/>
              </a:rPr>
              <a:t>dòng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rẽ </a:t>
            </a:r>
            <a:r>
              <a:rPr sz="1200" spc="-5" dirty="0">
                <a:latin typeface="Times New Roman"/>
                <a:cs typeface="Times New Roman"/>
              </a:rPr>
              <a:t>trái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" dirty="0">
                <a:latin typeface="Times New Roman"/>
                <a:cs typeface="Times New Roman"/>
              </a:rPr>
              <a:t>giải </a:t>
            </a:r>
            <a:r>
              <a:rPr sz="1200" dirty="0">
                <a:latin typeface="Times New Roman"/>
                <a:cs typeface="Times New Roman"/>
              </a:rPr>
              <a:t>pháp tổ </a:t>
            </a:r>
            <a:r>
              <a:rPr sz="1200" spc="-5" dirty="0">
                <a:latin typeface="Times New Roman"/>
                <a:cs typeface="Times New Roman"/>
              </a:rPr>
              <a:t>chức </a:t>
            </a:r>
            <a:r>
              <a:rPr sz="1200" spc="-60" dirty="0" err="1">
                <a:latin typeface="Times New Roman"/>
                <a:cs typeface="Times New Roman"/>
              </a:rPr>
              <a:t>làn</a:t>
            </a:r>
            <a:r>
              <a:rPr sz="1200" spc="-60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trong nút. Mục đích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là tăng tính </a:t>
            </a:r>
            <a:r>
              <a:rPr sz="1200" dirty="0" err="1">
                <a:latin typeface="Times New Roman"/>
                <a:cs typeface="Times New Roman"/>
              </a:rPr>
              <a:t>dẫn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xe</a:t>
            </a:r>
            <a:r>
              <a:rPr lang="en-US" sz="1200" spc="5" dirty="0">
                <a:latin typeface="Times New Roman"/>
                <a:cs typeface="Times New Roman"/>
              </a:rPr>
              <a:t> </a:t>
            </a:r>
            <a:r>
              <a:rPr lang="en-US" sz="1200" spc="5" dirty="0" err="1" smtClean="0">
                <a:latin typeface="Times New Roman"/>
                <a:cs typeface="Times New Roman"/>
              </a:rPr>
              <a:t>chạy</a:t>
            </a:r>
            <a:r>
              <a:rPr lang="en-US" sz="1200" spc="5" dirty="0" smtClean="0">
                <a:latin typeface="Times New Roman"/>
                <a:cs typeface="Times New Roman"/>
              </a:rPr>
              <a:t>,</a:t>
            </a:r>
            <a:r>
              <a:rPr sz="1200" spc="-140" dirty="0" smtClean="0">
                <a:latin typeface="Times New Roman"/>
                <a:cs typeface="Times New Roman"/>
              </a:rPr>
              <a:t> 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thể </a:t>
            </a:r>
            <a:r>
              <a:rPr sz="1200" spc="-5" dirty="0">
                <a:latin typeface="Times New Roman"/>
                <a:cs typeface="Times New Roman"/>
              </a:rPr>
              <a:t>cắt </a:t>
            </a:r>
            <a:r>
              <a:rPr sz="1200" dirty="0">
                <a:latin typeface="Times New Roman"/>
                <a:cs typeface="Times New Roman"/>
              </a:rPr>
              <a:t>qua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khi </a:t>
            </a:r>
            <a:r>
              <a:rPr sz="1200" spc="-5" dirty="0">
                <a:latin typeface="Times New Roman"/>
                <a:cs typeface="Times New Roman"/>
              </a:rPr>
              <a:t>cần thiết. Vạch </a:t>
            </a:r>
            <a:r>
              <a:rPr sz="1200" spc="-5" dirty="0" err="1">
                <a:latin typeface="Times New Roman"/>
                <a:cs typeface="Times New Roman"/>
              </a:rPr>
              <a:t>dẫn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rẽ </a:t>
            </a:r>
            <a:r>
              <a:rPr sz="1200" spc="-5" dirty="0">
                <a:latin typeface="Times New Roman"/>
                <a:cs typeface="Times New Roman"/>
              </a:rPr>
              <a:t>trái </a:t>
            </a:r>
            <a:r>
              <a:rPr sz="1200" dirty="0">
                <a:latin typeface="Times New Roman"/>
                <a:cs typeface="Times New Roman"/>
              </a:rPr>
              <a:t>qua </a:t>
            </a:r>
            <a:r>
              <a:rPr sz="1200" spc="-5" dirty="0">
                <a:latin typeface="Times New Roman"/>
                <a:cs typeface="Times New Roman"/>
              </a:rPr>
              <a:t>phạm </a:t>
            </a:r>
            <a:r>
              <a:rPr sz="1200" dirty="0">
                <a:latin typeface="Times New Roman"/>
                <a:cs typeface="Times New Roman"/>
              </a:rPr>
              <a:t>vi nút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là </a:t>
            </a:r>
            <a:r>
              <a:rPr sz="1200" spc="-55" dirty="0">
                <a:latin typeface="Times New Roman"/>
                <a:cs typeface="Times New Roman"/>
              </a:rPr>
              <a:t>đoạn  </a:t>
            </a:r>
            <a:r>
              <a:rPr sz="1200" spc="-5" dirty="0">
                <a:latin typeface="Times New Roman"/>
                <a:cs typeface="Times New Roman"/>
              </a:rPr>
              <a:t>kéo dài của vạch phân cách </a:t>
            </a:r>
            <a:r>
              <a:rPr sz="1200" dirty="0">
                <a:latin typeface="Times New Roman"/>
                <a:cs typeface="Times New Roman"/>
              </a:rPr>
              <a:t>hai </a:t>
            </a:r>
            <a:r>
              <a:rPr sz="1200" spc="-5" dirty="0">
                <a:latin typeface="Times New Roman"/>
                <a:cs typeface="Times New Roman"/>
              </a:rPr>
              <a:t>chiều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chạy </a:t>
            </a:r>
            <a:r>
              <a:rPr sz="1200" spc="-5" dirty="0">
                <a:latin typeface="Times New Roman"/>
                <a:cs typeface="Times New Roman"/>
              </a:rPr>
              <a:t>(vạch </a:t>
            </a:r>
            <a:r>
              <a:rPr sz="1200" dirty="0" err="1">
                <a:latin typeface="Times New Roman"/>
                <a:cs typeface="Times New Roman"/>
              </a:rPr>
              <a:t>tim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) </a:t>
            </a:r>
            <a:r>
              <a:rPr sz="1200" dirty="0">
                <a:latin typeface="Times New Roman"/>
                <a:cs typeface="Times New Roman"/>
              </a:rPr>
              <a:t>hoặc vạch </a:t>
            </a:r>
            <a:r>
              <a:rPr sz="1200" spc="-5" dirty="0">
                <a:latin typeface="Times New Roman"/>
                <a:cs typeface="Times New Roman"/>
              </a:rPr>
              <a:t>phân chia </a:t>
            </a:r>
            <a:r>
              <a:rPr sz="1200" spc="-70" dirty="0">
                <a:latin typeface="Times New Roman"/>
                <a:cs typeface="Times New Roman"/>
              </a:rPr>
              <a:t>các 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cùng </a:t>
            </a:r>
            <a:r>
              <a:rPr sz="1200" spc="-5" dirty="0">
                <a:latin typeface="Times New Roman"/>
                <a:cs typeface="Times New Roman"/>
              </a:rPr>
              <a:t>chiều. </a:t>
            </a:r>
            <a:r>
              <a:rPr sz="1200" dirty="0">
                <a:latin typeface="Times New Roman"/>
                <a:cs typeface="Times New Roman"/>
              </a:rPr>
              <a:t>Không nhất </a:t>
            </a:r>
            <a:r>
              <a:rPr sz="1200" spc="-5" dirty="0">
                <a:latin typeface="Times New Roman"/>
                <a:cs typeface="Times New Roman"/>
              </a:rPr>
              <a:t>thiết </a:t>
            </a:r>
            <a:r>
              <a:rPr sz="1200" dirty="0">
                <a:latin typeface="Times New Roman"/>
                <a:cs typeface="Times New Roman"/>
              </a:rPr>
              <a:t>phải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-5" dirty="0">
                <a:latin typeface="Times New Roman"/>
                <a:cs typeface="Times New Roman"/>
              </a:rPr>
              <a:t>cả hai </a:t>
            </a:r>
            <a:r>
              <a:rPr sz="1200" dirty="0">
                <a:latin typeface="Times New Roman"/>
                <a:cs typeface="Times New Roman"/>
              </a:rPr>
              <a:t>loại </a:t>
            </a:r>
            <a:r>
              <a:rPr sz="1200" spc="-5" dirty="0">
                <a:latin typeface="Times New Roman"/>
                <a:cs typeface="Times New Roman"/>
              </a:rPr>
              <a:t>vạch kéo dài </a:t>
            </a:r>
            <a:r>
              <a:rPr sz="1200" dirty="0">
                <a:latin typeface="Times New Roman"/>
                <a:cs typeface="Times New Roman"/>
              </a:rPr>
              <a:t>nói trên </a:t>
            </a:r>
            <a:r>
              <a:rPr sz="1200" spc="-85" dirty="0">
                <a:latin typeface="Times New Roman"/>
                <a:cs typeface="Times New Roman"/>
              </a:rPr>
              <a:t>để  </a:t>
            </a:r>
            <a:r>
              <a:rPr sz="1200" dirty="0" err="1">
                <a:latin typeface="Times New Roman"/>
                <a:cs typeface="Times New Roman"/>
              </a:rPr>
              <a:t>định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quỹ </a:t>
            </a:r>
            <a:r>
              <a:rPr sz="1200" spc="-5" dirty="0">
                <a:latin typeface="Times New Roman"/>
                <a:cs typeface="Times New Roman"/>
              </a:rPr>
              <a:t>đạo </a:t>
            </a:r>
            <a:r>
              <a:rPr sz="1200" dirty="0">
                <a:latin typeface="Times New Roman"/>
                <a:cs typeface="Times New Roman"/>
              </a:rPr>
              <a:t>dòng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rẽ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trái.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47952" y="5409056"/>
            <a:ext cx="5600700" cy="699550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469265" algn="just">
              <a:lnSpc>
                <a:spcPct val="100000"/>
              </a:lnSpc>
              <a:spcBef>
                <a:spcPts val="615"/>
              </a:spcBef>
            </a:pPr>
            <a:r>
              <a:rPr sz="1200" b="1" i="1" dirty="0">
                <a:latin typeface="Times New Roman"/>
                <a:cs typeface="Times New Roman"/>
              </a:rPr>
              <a:t>- </a:t>
            </a:r>
            <a:r>
              <a:rPr sz="1200" b="1" i="1" spc="-10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5.2: </a:t>
            </a:r>
            <a:r>
              <a:rPr sz="1200" b="1" i="1" spc="-5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phân làn đường </a:t>
            </a:r>
            <a:r>
              <a:rPr sz="1200" b="1" i="1" spc="-5" dirty="0">
                <a:latin typeface="Times New Roman"/>
                <a:cs typeface="Times New Roman"/>
              </a:rPr>
              <a:t>kéo </a:t>
            </a:r>
            <a:r>
              <a:rPr sz="1200" b="1" i="1" dirty="0">
                <a:latin typeface="Times New Roman"/>
                <a:cs typeface="Times New Roman"/>
              </a:rPr>
              <a:t>dài qua </a:t>
            </a:r>
            <a:r>
              <a:rPr sz="1200" b="1" i="1" spc="-10" dirty="0">
                <a:latin typeface="Times New Roman"/>
                <a:cs typeface="Times New Roman"/>
              </a:rPr>
              <a:t>phạm </a:t>
            </a:r>
            <a:r>
              <a:rPr sz="1200" b="1" i="1" spc="-5" dirty="0">
                <a:latin typeface="Times New Roman"/>
                <a:cs typeface="Times New Roman"/>
              </a:rPr>
              <a:t>vi nút</a:t>
            </a:r>
            <a:r>
              <a:rPr sz="1200" b="1" i="1" spc="4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giao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ts val="138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Vạch sử </a:t>
            </a:r>
            <a:r>
              <a:rPr sz="1200" dirty="0">
                <a:latin typeface="Times New Roman"/>
                <a:cs typeface="Times New Roman"/>
              </a:rPr>
              <a:t>dụng ở các nút </a:t>
            </a:r>
            <a:r>
              <a:rPr sz="1200" spc="-5" dirty="0">
                <a:latin typeface="Times New Roman"/>
                <a:cs typeface="Times New Roman"/>
              </a:rPr>
              <a:t>giao lệch </a:t>
            </a:r>
            <a:r>
              <a:rPr sz="1200" dirty="0">
                <a:latin typeface="Times New Roman"/>
                <a:cs typeface="Times New Roman"/>
              </a:rPr>
              <a:t>để </a:t>
            </a:r>
            <a:r>
              <a:rPr sz="1200" dirty="0" err="1">
                <a:latin typeface="Times New Roman"/>
                <a:cs typeface="Times New Roman"/>
              </a:rPr>
              <a:t>định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quỹ </a:t>
            </a:r>
            <a:r>
              <a:rPr sz="1200" spc="-5" dirty="0">
                <a:latin typeface="Times New Roman"/>
                <a:cs typeface="Times New Roman"/>
              </a:rPr>
              <a:t>đạo cho </a:t>
            </a:r>
            <a:r>
              <a:rPr sz="1200" dirty="0">
                <a:latin typeface="Times New Roman"/>
                <a:cs typeface="Times New Roman"/>
              </a:rPr>
              <a:t>dòng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40" dirty="0">
                <a:latin typeface="Times New Roman"/>
                <a:cs typeface="Times New Roman"/>
              </a:rPr>
              <a:t>thẳng.  </a:t>
            </a:r>
            <a:r>
              <a:rPr sz="1200" spc="-5" dirty="0">
                <a:latin typeface="Times New Roman"/>
                <a:cs typeface="Times New Roman"/>
              </a:rPr>
              <a:t>Mục </a:t>
            </a:r>
            <a:r>
              <a:rPr sz="1200" dirty="0">
                <a:latin typeface="Times New Roman"/>
                <a:cs typeface="Times New Roman"/>
              </a:rPr>
              <a:t>đích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vạch là tăng tính </a:t>
            </a:r>
            <a:r>
              <a:rPr sz="1200" spc="-5" dirty="0" err="1">
                <a:latin typeface="Times New Roman"/>
                <a:cs typeface="Times New Roman"/>
              </a:rPr>
              <a:t>dẫn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chạy;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thể cắt qua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khi </a:t>
            </a:r>
            <a:r>
              <a:rPr sz="1200" spc="-70" dirty="0">
                <a:latin typeface="Times New Roman"/>
                <a:cs typeface="Times New Roman"/>
              </a:rPr>
              <a:t>cần  </a:t>
            </a:r>
            <a:r>
              <a:rPr sz="1200" spc="-5" dirty="0">
                <a:latin typeface="Times New Roman"/>
                <a:cs typeface="Times New Roman"/>
              </a:rPr>
              <a:t>thiết.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05101" y="9596119"/>
            <a:ext cx="29705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dirty="0">
                <a:latin typeface="Times New Roman"/>
                <a:cs typeface="Times New Roman"/>
              </a:rPr>
              <a:t>- </a:t>
            </a:r>
            <a:r>
              <a:rPr sz="1200" b="1" i="1" spc="-10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5.3: </a:t>
            </a:r>
            <a:r>
              <a:rPr sz="1200" b="1" i="1" spc="-5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làn </a:t>
            </a:r>
            <a:r>
              <a:rPr sz="1200" b="1" i="1" spc="-5" dirty="0">
                <a:latin typeface="Times New Roman"/>
                <a:cs typeface="Times New Roman"/>
              </a:rPr>
              <a:t>chờ rẽ </a:t>
            </a:r>
            <a:r>
              <a:rPr sz="1200" b="1" i="1" dirty="0">
                <a:latin typeface="Times New Roman"/>
                <a:cs typeface="Times New Roman"/>
              </a:rPr>
              <a:t>trái </a:t>
            </a:r>
            <a:r>
              <a:rPr sz="1200" b="1" i="1" spc="-5" dirty="0">
                <a:latin typeface="Times New Roman"/>
                <a:cs typeface="Times New Roman"/>
              </a:rPr>
              <a:t>trong </a:t>
            </a:r>
            <a:r>
              <a:rPr sz="1200" b="1" i="1" dirty="0">
                <a:latin typeface="Times New Roman"/>
                <a:cs typeface="Times New Roman"/>
              </a:rPr>
              <a:t>nút</a:t>
            </a:r>
            <a:r>
              <a:rPr sz="1200" b="1" i="1" spc="-2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giao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14038" y="2305455"/>
            <a:ext cx="3898684" cy="30981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914257" y="6368447"/>
            <a:ext cx="4290060" cy="3165475"/>
            <a:chOff x="1914257" y="6368447"/>
            <a:chExt cx="4290060" cy="3165475"/>
          </a:xfrm>
        </p:grpSpPr>
        <p:sp>
          <p:nvSpPr>
            <p:cNvPr id="7" name="object 7"/>
            <p:cNvSpPr/>
            <p:nvPr/>
          </p:nvSpPr>
          <p:spPr>
            <a:xfrm>
              <a:off x="1923622" y="6377820"/>
              <a:ext cx="2666365" cy="2091689"/>
            </a:xfrm>
            <a:custGeom>
              <a:avLst/>
              <a:gdLst/>
              <a:ahLst/>
              <a:cxnLst/>
              <a:rect l="l" t="t" r="r" b="b"/>
              <a:pathLst>
                <a:path w="2666365" h="2091690">
                  <a:moveTo>
                    <a:pt x="0" y="1293946"/>
                  </a:moveTo>
                  <a:lnTo>
                    <a:pt x="1365" y="1292568"/>
                  </a:lnTo>
                </a:path>
                <a:path w="2666365" h="2091690">
                  <a:moveTo>
                    <a:pt x="0" y="1297941"/>
                  </a:moveTo>
                  <a:lnTo>
                    <a:pt x="5462" y="1292568"/>
                  </a:lnTo>
                </a:path>
                <a:path w="2666365" h="2091690">
                  <a:moveTo>
                    <a:pt x="0" y="1301661"/>
                  </a:moveTo>
                  <a:lnTo>
                    <a:pt x="9218" y="1292568"/>
                  </a:lnTo>
                </a:path>
                <a:path w="2666365" h="2091690">
                  <a:moveTo>
                    <a:pt x="0" y="1305794"/>
                  </a:moveTo>
                  <a:lnTo>
                    <a:pt x="13315" y="1292568"/>
                  </a:lnTo>
                </a:path>
                <a:path w="2666365" h="2091690">
                  <a:moveTo>
                    <a:pt x="0" y="1309514"/>
                  </a:moveTo>
                  <a:lnTo>
                    <a:pt x="17071" y="1292568"/>
                  </a:lnTo>
                </a:path>
                <a:path w="2666365" h="2091690">
                  <a:moveTo>
                    <a:pt x="0" y="1313647"/>
                  </a:moveTo>
                  <a:lnTo>
                    <a:pt x="21167" y="1292568"/>
                  </a:lnTo>
                </a:path>
                <a:path w="2666365" h="2091690">
                  <a:moveTo>
                    <a:pt x="0" y="1317780"/>
                  </a:moveTo>
                  <a:lnTo>
                    <a:pt x="25265" y="1292568"/>
                  </a:lnTo>
                </a:path>
                <a:path w="2666365" h="2091690">
                  <a:moveTo>
                    <a:pt x="0" y="1321500"/>
                  </a:moveTo>
                  <a:lnTo>
                    <a:pt x="29021" y="1292568"/>
                  </a:lnTo>
                </a:path>
                <a:path w="2666365" h="2091690">
                  <a:moveTo>
                    <a:pt x="0" y="1325909"/>
                  </a:moveTo>
                  <a:lnTo>
                    <a:pt x="33459" y="1292568"/>
                  </a:lnTo>
                </a:path>
                <a:path w="2666365" h="2091690">
                  <a:moveTo>
                    <a:pt x="0" y="1329629"/>
                  </a:moveTo>
                  <a:lnTo>
                    <a:pt x="37215" y="1292568"/>
                  </a:lnTo>
                </a:path>
                <a:path w="2666365" h="2091690">
                  <a:moveTo>
                    <a:pt x="0" y="1333762"/>
                  </a:moveTo>
                  <a:lnTo>
                    <a:pt x="41311" y="1292568"/>
                  </a:lnTo>
                </a:path>
                <a:path w="2666365" h="2091690">
                  <a:moveTo>
                    <a:pt x="0" y="1337757"/>
                  </a:moveTo>
                  <a:lnTo>
                    <a:pt x="45067" y="1292568"/>
                  </a:lnTo>
                </a:path>
                <a:path w="2666365" h="2091690">
                  <a:moveTo>
                    <a:pt x="0" y="1341477"/>
                  </a:moveTo>
                  <a:lnTo>
                    <a:pt x="49164" y="1292568"/>
                  </a:lnTo>
                </a:path>
                <a:path w="2666365" h="2091690">
                  <a:moveTo>
                    <a:pt x="0" y="1345610"/>
                  </a:moveTo>
                  <a:lnTo>
                    <a:pt x="53262" y="1292568"/>
                  </a:lnTo>
                </a:path>
                <a:path w="2666365" h="2091690">
                  <a:moveTo>
                    <a:pt x="0" y="1349330"/>
                  </a:moveTo>
                  <a:lnTo>
                    <a:pt x="57017" y="1292568"/>
                  </a:lnTo>
                </a:path>
                <a:path w="2666365" h="2091690">
                  <a:moveTo>
                    <a:pt x="0" y="1353463"/>
                  </a:moveTo>
                  <a:lnTo>
                    <a:pt x="61114" y="1292568"/>
                  </a:lnTo>
                </a:path>
                <a:path w="2666365" h="2091690">
                  <a:moveTo>
                    <a:pt x="0" y="1357872"/>
                  </a:moveTo>
                  <a:lnTo>
                    <a:pt x="64870" y="1292568"/>
                  </a:lnTo>
                </a:path>
                <a:path w="2666365" h="2091690">
                  <a:moveTo>
                    <a:pt x="0" y="1361591"/>
                  </a:moveTo>
                  <a:lnTo>
                    <a:pt x="68968" y="1292568"/>
                  </a:lnTo>
                </a:path>
                <a:path w="2666365" h="2091690">
                  <a:moveTo>
                    <a:pt x="0" y="1365725"/>
                  </a:moveTo>
                  <a:lnTo>
                    <a:pt x="73406" y="1292568"/>
                  </a:lnTo>
                </a:path>
                <a:path w="2666365" h="2091690">
                  <a:moveTo>
                    <a:pt x="0" y="1369444"/>
                  </a:moveTo>
                  <a:lnTo>
                    <a:pt x="76820" y="1292568"/>
                  </a:lnTo>
                </a:path>
                <a:path w="2666365" h="2091690">
                  <a:moveTo>
                    <a:pt x="0" y="1373578"/>
                  </a:moveTo>
                  <a:lnTo>
                    <a:pt x="81258" y="1292568"/>
                  </a:lnTo>
                </a:path>
                <a:path w="2666365" h="2091690">
                  <a:moveTo>
                    <a:pt x="0" y="1377573"/>
                  </a:moveTo>
                  <a:lnTo>
                    <a:pt x="85014" y="1292568"/>
                  </a:lnTo>
                </a:path>
                <a:path w="2666365" h="2091690">
                  <a:moveTo>
                    <a:pt x="0" y="1381293"/>
                  </a:moveTo>
                  <a:lnTo>
                    <a:pt x="89111" y="1292568"/>
                  </a:lnTo>
                </a:path>
                <a:path w="2666365" h="2091690">
                  <a:moveTo>
                    <a:pt x="0" y="1385426"/>
                  </a:moveTo>
                  <a:lnTo>
                    <a:pt x="93209" y="1292568"/>
                  </a:lnTo>
                </a:path>
                <a:path w="2666365" h="2091690">
                  <a:moveTo>
                    <a:pt x="0" y="1389146"/>
                  </a:moveTo>
                  <a:lnTo>
                    <a:pt x="96964" y="1292568"/>
                  </a:lnTo>
                </a:path>
                <a:path w="2666365" h="2091690">
                  <a:moveTo>
                    <a:pt x="0" y="1393554"/>
                  </a:moveTo>
                  <a:lnTo>
                    <a:pt x="101061" y="1292568"/>
                  </a:lnTo>
                </a:path>
                <a:path w="2666365" h="2091690">
                  <a:moveTo>
                    <a:pt x="0" y="1397687"/>
                  </a:moveTo>
                  <a:lnTo>
                    <a:pt x="104817" y="1292568"/>
                  </a:lnTo>
                </a:path>
                <a:path w="2666365" h="2091690">
                  <a:moveTo>
                    <a:pt x="0" y="1401407"/>
                  </a:moveTo>
                  <a:lnTo>
                    <a:pt x="108913" y="1292568"/>
                  </a:lnTo>
                </a:path>
                <a:path w="2666365" h="2091690">
                  <a:moveTo>
                    <a:pt x="0" y="1405540"/>
                  </a:moveTo>
                  <a:lnTo>
                    <a:pt x="113012" y="1292568"/>
                  </a:lnTo>
                </a:path>
                <a:path w="2666365" h="2091690">
                  <a:moveTo>
                    <a:pt x="0" y="1409260"/>
                  </a:moveTo>
                  <a:lnTo>
                    <a:pt x="116764" y="1292568"/>
                  </a:lnTo>
                </a:path>
                <a:path w="2666365" h="2091690">
                  <a:moveTo>
                    <a:pt x="0" y="1413393"/>
                  </a:moveTo>
                  <a:lnTo>
                    <a:pt x="121208" y="1292568"/>
                  </a:lnTo>
                </a:path>
                <a:path w="2666365" h="2091690">
                  <a:moveTo>
                    <a:pt x="0" y="1417389"/>
                  </a:moveTo>
                  <a:lnTo>
                    <a:pt x="124960" y="1292568"/>
                  </a:lnTo>
                </a:path>
                <a:path w="2666365" h="2091690">
                  <a:moveTo>
                    <a:pt x="0" y="1421109"/>
                  </a:moveTo>
                  <a:lnTo>
                    <a:pt x="129058" y="1292568"/>
                  </a:lnTo>
                </a:path>
                <a:path w="2666365" h="2091690">
                  <a:moveTo>
                    <a:pt x="0" y="1425242"/>
                  </a:moveTo>
                  <a:lnTo>
                    <a:pt x="132809" y="1292568"/>
                  </a:lnTo>
                </a:path>
                <a:path w="2666365" h="2091690">
                  <a:moveTo>
                    <a:pt x="0" y="1428962"/>
                  </a:moveTo>
                  <a:lnTo>
                    <a:pt x="136907" y="1292568"/>
                  </a:lnTo>
                </a:path>
                <a:path w="2666365" h="2091690">
                  <a:moveTo>
                    <a:pt x="0" y="1433370"/>
                  </a:moveTo>
                  <a:lnTo>
                    <a:pt x="141005" y="1292568"/>
                  </a:lnTo>
                </a:path>
                <a:path w="2666365" h="2091690">
                  <a:moveTo>
                    <a:pt x="0" y="1437503"/>
                  </a:moveTo>
                  <a:lnTo>
                    <a:pt x="144757" y="1292568"/>
                  </a:lnTo>
                </a:path>
                <a:path w="2666365" h="2091690">
                  <a:moveTo>
                    <a:pt x="0" y="1441223"/>
                  </a:moveTo>
                  <a:lnTo>
                    <a:pt x="148855" y="1292568"/>
                  </a:lnTo>
                </a:path>
                <a:path w="2666365" h="2091690">
                  <a:moveTo>
                    <a:pt x="0" y="1445356"/>
                  </a:moveTo>
                  <a:lnTo>
                    <a:pt x="152620" y="1292568"/>
                  </a:lnTo>
                </a:path>
                <a:path w="2666365" h="2091690">
                  <a:moveTo>
                    <a:pt x="0" y="1449076"/>
                  </a:moveTo>
                  <a:lnTo>
                    <a:pt x="156718" y="1292568"/>
                  </a:lnTo>
                </a:path>
                <a:path w="2666365" h="2091690">
                  <a:moveTo>
                    <a:pt x="0" y="1453209"/>
                  </a:moveTo>
                  <a:lnTo>
                    <a:pt x="161148" y="1292568"/>
                  </a:lnTo>
                </a:path>
                <a:path w="2666365" h="2091690">
                  <a:moveTo>
                    <a:pt x="0" y="1457205"/>
                  </a:moveTo>
                  <a:lnTo>
                    <a:pt x="164914" y="1292568"/>
                  </a:lnTo>
                </a:path>
                <a:path w="2666365" h="2091690">
                  <a:moveTo>
                    <a:pt x="0" y="1460924"/>
                  </a:moveTo>
                  <a:lnTo>
                    <a:pt x="169011" y="1292568"/>
                  </a:lnTo>
                </a:path>
                <a:path w="2666365" h="2091690">
                  <a:moveTo>
                    <a:pt x="0" y="1465471"/>
                  </a:moveTo>
                  <a:lnTo>
                    <a:pt x="172763" y="1292568"/>
                  </a:lnTo>
                </a:path>
                <a:path w="2666365" h="2091690">
                  <a:moveTo>
                    <a:pt x="0" y="1469466"/>
                  </a:moveTo>
                  <a:lnTo>
                    <a:pt x="176861" y="1292568"/>
                  </a:lnTo>
                </a:path>
                <a:path w="2666365" h="2091690">
                  <a:moveTo>
                    <a:pt x="0" y="1473186"/>
                  </a:moveTo>
                  <a:lnTo>
                    <a:pt x="180959" y="1292568"/>
                  </a:lnTo>
                </a:path>
                <a:path w="2666365" h="2091690">
                  <a:moveTo>
                    <a:pt x="0" y="1477319"/>
                  </a:moveTo>
                  <a:lnTo>
                    <a:pt x="184711" y="1292568"/>
                  </a:lnTo>
                </a:path>
                <a:path w="2666365" h="2091690">
                  <a:moveTo>
                    <a:pt x="0" y="1481039"/>
                  </a:moveTo>
                  <a:lnTo>
                    <a:pt x="188808" y="1292568"/>
                  </a:lnTo>
                </a:path>
                <a:path w="2666365" h="2091690">
                  <a:moveTo>
                    <a:pt x="0" y="1485172"/>
                  </a:moveTo>
                  <a:lnTo>
                    <a:pt x="192560" y="1292568"/>
                  </a:lnTo>
                </a:path>
                <a:path w="2666365" h="2091690">
                  <a:moveTo>
                    <a:pt x="0" y="1489167"/>
                  </a:moveTo>
                  <a:lnTo>
                    <a:pt x="196658" y="1292568"/>
                  </a:lnTo>
                </a:path>
                <a:path w="2666365" h="2091690">
                  <a:moveTo>
                    <a:pt x="0" y="1493025"/>
                  </a:moveTo>
                  <a:lnTo>
                    <a:pt x="201102" y="1292568"/>
                  </a:lnTo>
                </a:path>
                <a:path w="2666365" h="2091690">
                  <a:moveTo>
                    <a:pt x="0" y="1497434"/>
                  </a:moveTo>
                  <a:lnTo>
                    <a:pt x="204508" y="1292568"/>
                  </a:lnTo>
                </a:path>
                <a:path w="2666365" h="2091690">
                  <a:moveTo>
                    <a:pt x="0" y="1501154"/>
                  </a:moveTo>
                  <a:lnTo>
                    <a:pt x="208952" y="1292568"/>
                  </a:lnTo>
                </a:path>
                <a:path w="2666365" h="2091690">
                  <a:moveTo>
                    <a:pt x="0" y="1505287"/>
                  </a:moveTo>
                  <a:lnTo>
                    <a:pt x="212703" y="1292568"/>
                  </a:lnTo>
                </a:path>
                <a:path w="2666365" h="2091690">
                  <a:moveTo>
                    <a:pt x="0" y="1509282"/>
                  </a:moveTo>
                  <a:lnTo>
                    <a:pt x="216801" y="1292568"/>
                  </a:lnTo>
                </a:path>
                <a:path w="2666365" h="2091690">
                  <a:moveTo>
                    <a:pt x="0" y="1513002"/>
                  </a:moveTo>
                  <a:lnTo>
                    <a:pt x="220899" y="1292568"/>
                  </a:lnTo>
                </a:path>
                <a:path w="2666365" h="2091690">
                  <a:moveTo>
                    <a:pt x="0" y="1517135"/>
                  </a:moveTo>
                  <a:lnTo>
                    <a:pt x="224651" y="1292568"/>
                  </a:lnTo>
                </a:path>
                <a:path w="2666365" h="2091690">
                  <a:moveTo>
                    <a:pt x="0" y="1520855"/>
                  </a:moveTo>
                  <a:lnTo>
                    <a:pt x="228748" y="1292568"/>
                  </a:lnTo>
                </a:path>
                <a:path w="2666365" h="2091690">
                  <a:moveTo>
                    <a:pt x="0" y="1524988"/>
                  </a:moveTo>
                  <a:lnTo>
                    <a:pt x="232514" y="1292568"/>
                  </a:lnTo>
                </a:path>
                <a:path w="2666365" h="2091690">
                  <a:moveTo>
                    <a:pt x="0" y="1529397"/>
                  </a:moveTo>
                  <a:lnTo>
                    <a:pt x="236612" y="1292568"/>
                  </a:lnTo>
                </a:path>
                <a:path w="2666365" h="2091690">
                  <a:moveTo>
                    <a:pt x="0" y="1533116"/>
                  </a:moveTo>
                  <a:lnTo>
                    <a:pt x="240364" y="1292568"/>
                  </a:lnTo>
                </a:path>
                <a:path w="2666365" h="2091690">
                  <a:moveTo>
                    <a:pt x="0" y="1537250"/>
                  </a:moveTo>
                  <a:lnTo>
                    <a:pt x="244461" y="1292568"/>
                  </a:lnTo>
                </a:path>
                <a:path w="2666365" h="2091690">
                  <a:moveTo>
                    <a:pt x="0" y="1540969"/>
                  </a:moveTo>
                  <a:lnTo>
                    <a:pt x="248892" y="1292568"/>
                  </a:lnTo>
                </a:path>
                <a:path w="2666365" h="2091690">
                  <a:moveTo>
                    <a:pt x="0" y="1545103"/>
                  </a:moveTo>
                  <a:lnTo>
                    <a:pt x="252657" y="1292568"/>
                  </a:lnTo>
                </a:path>
                <a:path w="2666365" h="2091690">
                  <a:moveTo>
                    <a:pt x="0" y="1549098"/>
                  </a:moveTo>
                  <a:lnTo>
                    <a:pt x="256755" y="1292568"/>
                  </a:lnTo>
                </a:path>
                <a:path w="2666365" h="2091690">
                  <a:moveTo>
                    <a:pt x="0" y="1552818"/>
                  </a:moveTo>
                  <a:lnTo>
                    <a:pt x="260507" y="1292568"/>
                  </a:lnTo>
                </a:path>
                <a:path w="2666365" h="2091690">
                  <a:moveTo>
                    <a:pt x="0" y="1556951"/>
                  </a:moveTo>
                  <a:lnTo>
                    <a:pt x="264604" y="1292568"/>
                  </a:lnTo>
                </a:path>
                <a:path w="2666365" h="2091690">
                  <a:moveTo>
                    <a:pt x="0" y="1560671"/>
                  </a:moveTo>
                  <a:lnTo>
                    <a:pt x="268702" y="1292568"/>
                  </a:lnTo>
                </a:path>
                <a:path w="2666365" h="2091690">
                  <a:moveTo>
                    <a:pt x="0" y="1565079"/>
                  </a:moveTo>
                  <a:lnTo>
                    <a:pt x="272454" y="1292568"/>
                  </a:lnTo>
                </a:path>
                <a:path w="2666365" h="2091690">
                  <a:moveTo>
                    <a:pt x="0" y="1569212"/>
                  </a:moveTo>
                  <a:lnTo>
                    <a:pt x="276552" y="1292568"/>
                  </a:lnTo>
                </a:path>
                <a:path w="2666365" h="2091690">
                  <a:moveTo>
                    <a:pt x="0" y="1572932"/>
                  </a:moveTo>
                  <a:lnTo>
                    <a:pt x="280304" y="1292568"/>
                  </a:lnTo>
                </a:path>
                <a:path w="2666365" h="2091690">
                  <a:moveTo>
                    <a:pt x="0" y="1577065"/>
                  </a:moveTo>
                  <a:lnTo>
                    <a:pt x="284401" y="1292568"/>
                  </a:lnTo>
                </a:path>
                <a:path w="2666365" h="2091690">
                  <a:moveTo>
                    <a:pt x="0" y="1580785"/>
                  </a:moveTo>
                  <a:lnTo>
                    <a:pt x="288845" y="1292568"/>
                  </a:lnTo>
                </a:path>
                <a:path w="2666365" h="2091690">
                  <a:moveTo>
                    <a:pt x="0" y="1584918"/>
                  </a:moveTo>
                  <a:lnTo>
                    <a:pt x="292597" y="1292568"/>
                  </a:lnTo>
                </a:path>
                <a:path w="2666365" h="2091690">
                  <a:moveTo>
                    <a:pt x="0" y="1588914"/>
                  </a:moveTo>
                  <a:lnTo>
                    <a:pt x="296695" y="1292568"/>
                  </a:lnTo>
                </a:path>
                <a:path w="2666365" h="2091690">
                  <a:moveTo>
                    <a:pt x="0" y="1592634"/>
                  </a:moveTo>
                  <a:lnTo>
                    <a:pt x="300447" y="1292568"/>
                  </a:lnTo>
                </a:path>
                <a:path w="2666365" h="2091690">
                  <a:moveTo>
                    <a:pt x="0" y="1596767"/>
                  </a:moveTo>
                  <a:lnTo>
                    <a:pt x="304544" y="1292568"/>
                  </a:lnTo>
                </a:path>
                <a:path w="2666365" h="2091690">
                  <a:moveTo>
                    <a:pt x="0" y="1600487"/>
                  </a:moveTo>
                  <a:lnTo>
                    <a:pt x="308642" y="1292568"/>
                  </a:lnTo>
                </a:path>
                <a:path w="2666365" h="2091690">
                  <a:moveTo>
                    <a:pt x="0" y="1604895"/>
                  </a:moveTo>
                  <a:lnTo>
                    <a:pt x="312408" y="1292568"/>
                  </a:lnTo>
                </a:path>
                <a:path w="2666365" h="2091690">
                  <a:moveTo>
                    <a:pt x="0" y="1609028"/>
                  </a:moveTo>
                  <a:lnTo>
                    <a:pt x="316506" y="1292568"/>
                  </a:lnTo>
                </a:path>
                <a:path w="2666365" h="2091690">
                  <a:moveTo>
                    <a:pt x="0" y="1612748"/>
                  </a:moveTo>
                  <a:lnTo>
                    <a:pt x="320257" y="1292568"/>
                  </a:lnTo>
                </a:path>
                <a:path w="2666365" h="2091690">
                  <a:moveTo>
                    <a:pt x="0" y="1616881"/>
                  </a:moveTo>
                  <a:lnTo>
                    <a:pt x="324355" y="1292568"/>
                  </a:lnTo>
                </a:path>
                <a:path w="2666365" h="2091690">
                  <a:moveTo>
                    <a:pt x="0" y="1620601"/>
                  </a:moveTo>
                  <a:lnTo>
                    <a:pt x="328107" y="1292568"/>
                  </a:lnTo>
                </a:path>
                <a:path w="2666365" h="2091690">
                  <a:moveTo>
                    <a:pt x="0" y="1624734"/>
                  </a:moveTo>
                  <a:lnTo>
                    <a:pt x="332205" y="1292568"/>
                  </a:lnTo>
                </a:path>
                <a:path w="2666365" h="2091690">
                  <a:moveTo>
                    <a:pt x="0" y="1628730"/>
                  </a:moveTo>
                  <a:lnTo>
                    <a:pt x="336649" y="1292568"/>
                  </a:lnTo>
                </a:path>
                <a:path w="2666365" h="2091690">
                  <a:moveTo>
                    <a:pt x="0" y="1632449"/>
                  </a:moveTo>
                  <a:lnTo>
                    <a:pt x="340401" y="1292568"/>
                  </a:lnTo>
                </a:path>
                <a:path w="2666365" h="2091690">
                  <a:moveTo>
                    <a:pt x="0" y="1636858"/>
                  </a:moveTo>
                  <a:lnTo>
                    <a:pt x="344498" y="1292568"/>
                  </a:lnTo>
                </a:path>
                <a:path w="2666365" h="2091690">
                  <a:moveTo>
                    <a:pt x="0" y="1640716"/>
                  </a:moveTo>
                  <a:lnTo>
                    <a:pt x="348250" y="1292568"/>
                  </a:lnTo>
                </a:path>
                <a:path w="2666365" h="2091690">
                  <a:moveTo>
                    <a:pt x="0" y="1644711"/>
                  </a:moveTo>
                  <a:lnTo>
                    <a:pt x="352348" y="1292568"/>
                  </a:lnTo>
                </a:path>
                <a:path w="2666365" h="2091690">
                  <a:moveTo>
                    <a:pt x="0" y="1648844"/>
                  </a:moveTo>
                  <a:lnTo>
                    <a:pt x="356446" y="1292568"/>
                  </a:lnTo>
                </a:path>
                <a:path w="2666365" h="2091690">
                  <a:moveTo>
                    <a:pt x="0" y="1652564"/>
                  </a:moveTo>
                  <a:lnTo>
                    <a:pt x="360197" y="1292568"/>
                  </a:lnTo>
                </a:path>
                <a:path w="2666365" h="2091690">
                  <a:moveTo>
                    <a:pt x="0" y="1656697"/>
                  </a:moveTo>
                  <a:lnTo>
                    <a:pt x="364295" y="1292568"/>
                  </a:lnTo>
                </a:path>
                <a:path w="2666365" h="2091690">
                  <a:moveTo>
                    <a:pt x="0" y="1660417"/>
                  </a:moveTo>
                  <a:lnTo>
                    <a:pt x="368061" y="1292568"/>
                  </a:lnTo>
                </a:path>
                <a:path w="2666365" h="2091690">
                  <a:moveTo>
                    <a:pt x="0" y="1664550"/>
                  </a:moveTo>
                  <a:lnTo>
                    <a:pt x="372159" y="1292568"/>
                  </a:lnTo>
                </a:path>
                <a:path w="2666365" h="2091690">
                  <a:moveTo>
                    <a:pt x="0" y="1668959"/>
                  </a:moveTo>
                  <a:lnTo>
                    <a:pt x="376589" y="1292568"/>
                  </a:lnTo>
                </a:path>
                <a:path w="2666365" h="2091690">
                  <a:moveTo>
                    <a:pt x="0" y="1672679"/>
                  </a:moveTo>
                  <a:lnTo>
                    <a:pt x="380341" y="1292568"/>
                  </a:lnTo>
                </a:path>
                <a:path w="2666365" h="2091690">
                  <a:moveTo>
                    <a:pt x="0" y="1676674"/>
                  </a:moveTo>
                  <a:lnTo>
                    <a:pt x="384438" y="1292568"/>
                  </a:lnTo>
                </a:path>
                <a:path w="2666365" h="2091690">
                  <a:moveTo>
                    <a:pt x="0" y="1680532"/>
                  </a:moveTo>
                  <a:lnTo>
                    <a:pt x="388204" y="1292568"/>
                  </a:lnTo>
                </a:path>
                <a:path w="2666365" h="2091690">
                  <a:moveTo>
                    <a:pt x="0" y="1684527"/>
                  </a:moveTo>
                  <a:lnTo>
                    <a:pt x="392302" y="1292568"/>
                  </a:lnTo>
                </a:path>
                <a:path w="2666365" h="2091690">
                  <a:moveTo>
                    <a:pt x="0" y="1688660"/>
                  </a:moveTo>
                  <a:lnTo>
                    <a:pt x="396400" y="1292568"/>
                  </a:lnTo>
                </a:path>
                <a:path w="2666365" h="2091690">
                  <a:moveTo>
                    <a:pt x="0" y="1692380"/>
                  </a:moveTo>
                  <a:lnTo>
                    <a:pt x="400151" y="1292568"/>
                  </a:lnTo>
                </a:path>
                <a:path w="2666365" h="2091690">
                  <a:moveTo>
                    <a:pt x="0" y="1696513"/>
                  </a:moveTo>
                  <a:lnTo>
                    <a:pt x="404249" y="1292568"/>
                  </a:lnTo>
                </a:path>
                <a:path w="2666365" h="2091690">
                  <a:moveTo>
                    <a:pt x="0" y="1700233"/>
                  </a:moveTo>
                  <a:lnTo>
                    <a:pt x="408001" y="1292568"/>
                  </a:lnTo>
                </a:path>
                <a:path w="2666365" h="2091690">
                  <a:moveTo>
                    <a:pt x="0" y="1704642"/>
                  </a:moveTo>
                  <a:lnTo>
                    <a:pt x="412099" y="1292568"/>
                  </a:lnTo>
                </a:path>
                <a:path w="2666365" h="2091690">
                  <a:moveTo>
                    <a:pt x="0" y="1708775"/>
                  </a:moveTo>
                  <a:lnTo>
                    <a:pt x="415850" y="1292568"/>
                  </a:lnTo>
                </a:path>
                <a:path w="2666365" h="2091690">
                  <a:moveTo>
                    <a:pt x="0" y="1712494"/>
                  </a:moveTo>
                  <a:lnTo>
                    <a:pt x="419948" y="1292568"/>
                  </a:lnTo>
                </a:path>
                <a:path w="2666365" h="2091690">
                  <a:moveTo>
                    <a:pt x="0" y="1716490"/>
                  </a:moveTo>
                  <a:lnTo>
                    <a:pt x="424392" y="1292568"/>
                  </a:lnTo>
                </a:path>
                <a:path w="2666365" h="2091690">
                  <a:moveTo>
                    <a:pt x="0" y="1720347"/>
                  </a:moveTo>
                  <a:lnTo>
                    <a:pt x="428144" y="1292568"/>
                  </a:lnTo>
                </a:path>
                <a:path w="2666365" h="2091690">
                  <a:moveTo>
                    <a:pt x="0" y="1724343"/>
                  </a:moveTo>
                  <a:lnTo>
                    <a:pt x="432242" y="1292568"/>
                  </a:lnTo>
                </a:path>
                <a:path w="2666365" h="2091690">
                  <a:moveTo>
                    <a:pt x="0" y="1728476"/>
                  </a:moveTo>
                  <a:lnTo>
                    <a:pt x="435993" y="1292568"/>
                  </a:lnTo>
                </a:path>
                <a:path w="2666365" h="2091690">
                  <a:moveTo>
                    <a:pt x="0" y="1732196"/>
                  </a:moveTo>
                  <a:lnTo>
                    <a:pt x="440091" y="1292568"/>
                  </a:lnTo>
                </a:path>
                <a:path w="2666365" h="2091690">
                  <a:moveTo>
                    <a:pt x="0" y="1736604"/>
                  </a:moveTo>
                  <a:lnTo>
                    <a:pt x="444189" y="1292568"/>
                  </a:lnTo>
                </a:path>
                <a:path w="2666365" h="2091690">
                  <a:moveTo>
                    <a:pt x="0" y="1740324"/>
                  </a:moveTo>
                  <a:lnTo>
                    <a:pt x="447955" y="1292568"/>
                  </a:lnTo>
                </a:path>
                <a:path w="2666365" h="2091690">
                  <a:moveTo>
                    <a:pt x="0" y="1744457"/>
                  </a:moveTo>
                  <a:lnTo>
                    <a:pt x="452053" y="1292568"/>
                  </a:lnTo>
                </a:path>
                <a:path w="2666365" h="2091690">
                  <a:moveTo>
                    <a:pt x="0" y="1748590"/>
                  </a:moveTo>
                  <a:lnTo>
                    <a:pt x="455804" y="1292568"/>
                  </a:lnTo>
                </a:path>
                <a:path w="2666365" h="2091690">
                  <a:moveTo>
                    <a:pt x="0" y="1752310"/>
                  </a:moveTo>
                  <a:lnTo>
                    <a:pt x="459902" y="1292568"/>
                  </a:lnTo>
                </a:path>
                <a:path w="2666365" h="2091690">
                  <a:moveTo>
                    <a:pt x="0" y="1756306"/>
                  </a:moveTo>
                  <a:lnTo>
                    <a:pt x="464332" y="1292568"/>
                  </a:lnTo>
                </a:path>
                <a:path w="2666365" h="2091690">
                  <a:moveTo>
                    <a:pt x="0" y="1760163"/>
                  </a:moveTo>
                  <a:lnTo>
                    <a:pt x="468098" y="1292568"/>
                  </a:lnTo>
                </a:path>
                <a:path w="2666365" h="2091690">
                  <a:moveTo>
                    <a:pt x="0" y="1764159"/>
                  </a:moveTo>
                  <a:lnTo>
                    <a:pt x="472196" y="1292568"/>
                  </a:lnTo>
                </a:path>
                <a:path w="2666365" h="2091690">
                  <a:moveTo>
                    <a:pt x="0" y="1768567"/>
                  </a:moveTo>
                  <a:lnTo>
                    <a:pt x="475947" y="1292568"/>
                  </a:lnTo>
                </a:path>
                <a:path w="2666365" h="2091690">
                  <a:moveTo>
                    <a:pt x="0" y="1772012"/>
                  </a:moveTo>
                  <a:lnTo>
                    <a:pt x="480045" y="1292568"/>
                  </a:lnTo>
                </a:path>
                <a:path w="2666365" h="2091690">
                  <a:moveTo>
                    <a:pt x="0" y="1776420"/>
                  </a:moveTo>
                  <a:lnTo>
                    <a:pt x="484143" y="1292568"/>
                  </a:lnTo>
                </a:path>
                <a:path w="2666365" h="2091690">
                  <a:moveTo>
                    <a:pt x="0" y="1780140"/>
                  </a:moveTo>
                  <a:lnTo>
                    <a:pt x="487895" y="1292568"/>
                  </a:lnTo>
                </a:path>
                <a:path w="2666365" h="2091690">
                  <a:moveTo>
                    <a:pt x="0" y="1784273"/>
                  </a:moveTo>
                  <a:lnTo>
                    <a:pt x="491993" y="1292568"/>
                  </a:lnTo>
                </a:path>
                <a:path w="2666365" h="2091690">
                  <a:moveTo>
                    <a:pt x="0" y="1788365"/>
                  </a:moveTo>
                  <a:lnTo>
                    <a:pt x="495744" y="1292568"/>
                  </a:lnTo>
                </a:path>
                <a:path w="2666365" h="2091690">
                  <a:moveTo>
                    <a:pt x="0" y="1792112"/>
                  </a:moveTo>
                  <a:lnTo>
                    <a:pt x="499842" y="1292568"/>
                  </a:lnTo>
                </a:path>
                <a:path w="2666365" h="2091690">
                  <a:moveTo>
                    <a:pt x="0" y="1796190"/>
                  </a:moveTo>
                  <a:lnTo>
                    <a:pt x="504286" y="1292568"/>
                  </a:lnTo>
                </a:path>
                <a:path w="2666365" h="2091690">
                  <a:moveTo>
                    <a:pt x="0" y="1799938"/>
                  </a:moveTo>
                  <a:lnTo>
                    <a:pt x="508038" y="1292568"/>
                  </a:lnTo>
                </a:path>
                <a:path w="2666365" h="2091690">
                  <a:moveTo>
                    <a:pt x="0" y="1804016"/>
                  </a:moveTo>
                  <a:lnTo>
                    <a:pt x="512136" y="1292568"/>
                  </a:lnTo>
                </a:path>
                <a:path w="2666365" h="2091690">
                  <a:moveTo>
                    <a:pt x="0" y="1808438"/>
                  </a:moveTo>
                  <a:lnTo>
                    <a:pt x="515887" y="1292568"/>
                  </a:lnTo>
                </a:path>
                <a:path w="2666365" h="2091690">
                  <a:moveTo>
                    <a:pt x="0" y="1812186"/>
                  </a:moveTo>
                  <a:lnTo>
                    <a:pt x="519985" y="1292568"/>
                  </a:lnTo>
                </a:path>
                <a:path w="2666365" h="2091690">
                  <a:moveTo>
                    <a:pt x="0" y="1816264"/>
                  </a:moveTo>
                  <a:lnTo>
                    <a:pt x="523751" y="1292568"/>
                  </a:lnTo>
                </a:path>
                <a:path w="2666365" h="2091690">
                  <a:moveTo>
                    <a:pt x="0" y="1820011"/>
                  </a:moveTo>
                  <a:lnTo>
                    <a:pt x="527849" y="1292568"/>
                  </a:lnTo>
                </a:path>
                <a:path w="2666365" h="2091690">
                  <a:moveTo>
                    <a:pt x="0" y="1824089"/>
                  </a:moveTo>
                  <a:lnTo>
                    <a:pt x="531946" y="1292568"/>
                  </a:lnTo>
                </a:path>
                <a:path w="2666365" h="2091690">
                  <a:moveTo>
                    <a:pt x="0" y="1828181"/>
                  </a:moveTo>
                  <a:lnTo>
                    <a:pt x="535698" y="1292568"/>
                  </a:lnTo>
                </a:path>
                <a:path w="2666365" h="2091690">
                  <a:moveTo>
                    <a:pt x="0" y="1831928"/>
                  </a:moveTo>
                  <a:lnTo>
                    <a:pt x="539796" y="1292568"/>
                  </a:lnTo>
                </a:path>
                <a:path w="2666365" h="2091690">
                  <a:moveTo>
                    <a:pt x="0" y="1836006"/>
                  </a:moveTo>
                  <a:lnTo>
                    <a:pt x="543548" y="1292568"/>
                  </a:lnTo>
                </a:path>
                <a:path w="2666365" h="2091690">
                  <a:moveTo>
                    <a:pt x="0" y="1840429"/>
                  </a:moveTo>
                  <a:lnTo>
                    <a:pt x="547646" y="1292568"/>
                  </a:lnTo>
                </a:path>
                <a:path w="2666365" h="2091690">
                  <a:moveTo>
                    <a:pt x="0" y="1844176"/>
                  </a:moveTo>
                  <a:lnTo>
                    <a:pt x="552089" y="1292568"/>
                  </a:lnTo>
                </a:path>
                <a:path w="2666365" h="2091690">
                  <a:moveTo>
                    <a:pt x="0" y="1848254"/>
                  </a:moveTo>
                  <a:lnTo>
                    <a:pt x="555841" y="1292568"/>
                  </a:lnTo>
                </a:path>
                <a:path w="2666365" h="2091690">
                  <a:moveTo>
                    <a:pt x="0" y="1852001"/>
                  </a:moveTo>
                  <a:lnTo>
                    <a:pt x="559939" y="1292568"/>
                  </a:lnTo>
                </a:path>
                <a:path w="2666365" h="2091690">
                  <a:moveTo>
                    <a:pt x="0" y="1856080"/>
                  </a:moveTo>
                  <a:lnTo>
                    <a:pt x="563691" y="1292568"/>
                  </a:lnTo>
                </a:path>
                <a:path w="2666365" h="2091690">
                  <a:moveTo>
                    <a:pt x="0" y="1860171"/>
                  </a:moveTo>
                  <a:lnTo>
                    <a:pt x="567789" y="1292568"/>
                  </a:lnTo>
                </a:path>
                <a:path w="2666365" h="2091690">
                  <a:moveTo>
                    <a:pt x="0" y="1863905"/>
                  </a:moveTo>
                  <a:lnTo>
                    <a:pt x="571886" y="1292568"/>
                  </a:lnTo>
                </a:path>
                <a:path w="2666365" h="2091690">
                  <a:moveTo>
                    <a:pt x="0" y="1867997"/>
                  </a:moveTo>
                  <a:lnTo>
                    <a:pt x="575638" y="1292568"/>
                  </a:lnTo>
                </a:path>
                <a:path w="2666365" h="2091690">
                  <a:moveTo>
                    <a:pt x="0" y="1871744"/>
                  </a:moveTo>
                  <a:lnTo>
                    <a:pt x="579736" y="1292568"/>
                  </a:lnTo>
                </a:path>
                <a:path w="2666365" h="2091690">
                  <a:moveTo>
                    <a:pt x="0" y="1876167"/>
                  </a:moveTo>
                  <a:lnTo>
                    <a:pt x="583502" y="1292568"/>
                  </a:lnTo>
                </a:path>
                <a:path w="2666365" h="2091690">
                  <a:moveTo>
                    <a:pt x="0" y="1880245"/>
                  </a:moveTo>
                  <a:lnTo>
                    <a:pt x="587586" y="1292568"/>
                  </a:lnTo>
                </a:path>
                <a:path w="2666365" h="2091690">
                  <a:moveTo>
                    <a:pt x="0" y="1883992"/>
                  </a:moveTo>
                  <a:lnTo>
                    <a:pt x="592029" y="1292568"/>
                  </a:lnTo>
                </a:path>
                <a:path w="2666365" h="2091690">
                  <a:moveTo>
                    <a:pt x="0" y="1888070"/>
                  </a:moveTo>
                  <a:lnTo>
                    <a:pt x="595781" y="1292568"/>
                  </a:lnTo>
                </a:path>
                <a:path w="2666365" h="2091690">
                  <a:moveTo>
                    <a:pt x="0" y="1891817"/>
                  </a:moveTo>
                  <a:lnTo>
                    <a:pt x="599879" y="1292568"/>
                  </a:lnTo>
                </a:path>
                <a:path w="2666365" h="2091690">
                  <a:moveTo>
                    <a:pt x="0" y="1895895"/>
                  </a:moveTo>
                  <a:lnTo>
                    <a:pt x="603645" y="1292568"/>
                  </a:lnTo>
                </a:path>
                <a:path w="2666365" h="2091690">
                  <a:moveTo>
                    <a:pt x="0" y="1899987"/>
                  </a:moveTo>
                  <a:lnTo>
                    <a:pt x="607742" y="1292568"/>
                  </a:lnTo>
                </a:path>
                <a:path w="2666365" h="2091690">
                  <a:moveTo>
                    <a:pt x="0" y="1903721"/>
                  </a:moveTo>
                  <a:lnTo>
                    <a:pt x="611494" y="1292568"/>
                  </a:lnTo>
                </a:path>
                <a:path w="2666365" h="2091690">
                  <a:moveTo>
                    <a:pt x="0" y="1908157"/>
                  </a:moveTo>
                  <a:lnTo>
                    <a:pt x="615592" y="1292568"/>
                  </a:lnTo>
                </a:path>
                <a:path w="2666365" h="2091690">
                  <a:moveTo>
                    <a:pt x="0" y="1911891"/>
                  </a:moveTo>
                  <a:lnTo>
                    <a:pt x="619690" y="1292568"/>
                  </a:lnTo>
                </a:path>
                <a:path w="2666365" h="2091690">
                  <a:moveTo>
                    <a:pt x="0" y="1915982"/>
                  </a:moveTo>
                  <a:lnTo>
                    <a:pt x="623442" y="1292568"/>
                  </a:lnTo>
                </a:path>
                <a:path w="2666365" h="2091690">
                  <a:moveTo>
                    <a:pt x="0" y="1920060"/>
                  </a:moveTo>
                  <a:lnTo>
                    <a:pt x="627539" y="1292568"/>
                  </a:lnTo>
                </a:path>
                <a:path w="2666365" h="2091690">
                  <a:moveTo>
                    <a:pt x="0" y="1923808"/>
                  </a:moveTo>
                  <a:lnTo>
                    <a:pt x="631291" y="1292568"/>
                  </a:lnTo>
                </a:path>
                <a:path w="2666365" h="2091690">
                  <a:moveTo>
                    <a:pt x="0" y="1927886"/>
                  </a:moveTo>
                  <a:lnTo>
                    <a:pt x="635735" y="1292568"/>
                  </a:lnTo>
                </a:path>
                <a:path w="2666365" h="2091690">
                  <a:moveTo>
                    <a:pt x="0" y="1931633"/>
                  </a:moveTo>
                  <a:lnTo>
                    <a:pt x="639833" y="1292568"/>
                  </a:lnTo>
                </a:path>
                <a:path w="2666365" h="2091690">
                  <a:moveTo>
                    <a:pt x="0" y="1935711"/>
                  </a:moveTo>
                  <a:lnTo>
                    <a:pt x="643585" y="1292568"/>
                  </a:lnTo>
                </a:path>
                <a:path w="2666365" h="2091690">
                  <a:moveTo>
                    <a:pt x="0" y="1940134"/>
                  </a:moveTo>
                  <a:lnTo>
                    <a:pt x="647682" y="1292568"/>
                  </a:lnTo>
                </a:path>
                <a:path w="2666365" h="2091690">
                  <a:moveTo>
                    <a:pt x="0" y="1943537"/>
                  </a:moveTo>
                  <a:lnTo>
                    <a:pt x="651434" y="1292568"/>
                  </a:lnTo>
                </a:path>
                <a:path w="2666365" h="2091690">
                  <a:moveTo>
                    <a:pt x="0" y="1947973"/>
                  </a:moveTo>
                  <a:lnTo>
                    <a:pt x="655532" y="1292568"/>
                  </a:lnTo>
                </a:path>
                <a:path w="2666365" h="2091690">
                  <a:moveTo>
                    <a:pt x="0" y="1951706"/>
                  </a:moveTo>
                  <a:lnTo>
                    <a:pt x="659630" y="1292568"/>
                  </a:lnTo>
                </a:path>
                <a:path w="2666365" h="2091690">
                  <a:moveTo>
                    <a:pt x="0" y="1955798"/>
                  </a:moveTo>
                  <a:lnTo>
                    <a:pt x="663382" y="1292568"/>
                  </a:lnTo>
                </a:path>
                <a:path w="2666365" h="2091690">
                  <a:moveTo>
                    <a:pt x="0" y="1959876"/>
                  </a:moveTo>
                  <a:lnTo>
                    <a:pt x="667479" y="1292568"/>
                  </a:lnTo>
                </a:path>
                <a:path w="2666365" h="2091690">
                  <a:moveTo>
                    <a:pt x="0" y="1963624"/>
                  </a:moveTo>
                  <a:lnTo>
                    <a:pt x="671245" y="1292568"/>
                  </a:lnTo>
                </a:path>
                <a:path w="2666365" h="2091690">
                  <a:moveTo>
                    <a:pt x="0" y="1967702"/>
                  </a:moveTo>
                  <a:lnTo>
                    <a:pt x="675343" y="1292568"/>
                  </a:lnTo>
                </a:path>
                <a:path w="2666365" h="2091690">
                  <a:moveTo>
                    <a:pt x="0" y="1971449"/>
                  </a:moveTo>
                  <a:lnTo>
                    <a:pt x="679773" y="1292568"/>
                  </a:lnTo>
                </a:path>
                <a:path w="2666365" h="2091690">
                  <a:moveTo>
                    <a:pt x="0" y="1975527"/>
                  </a:moveTo>
                  <a:lnTo>
                    <a:pt x="683538" y="1292568"/>
                  </a:lnTo>
                </a:path>
                <a:path w="2666365" h="2091690">
                  <a:moveTo>
                    <a:pt x="0" y="1979963"/>
                  </a:moveTo>
                  <a:lnTo>
                    <a:pt x="687636" y="1292568"/>
                  </a:lnTo>
                </a:path>
                <a:path w="2666365" h="2091690">
                  <a:moveTo>
                    <a:pt x="0" y="1983697"/>
                  </a:moveTo>
                  <a:lnTo>
                    <a:pt x="691388" y="1292568"/>
                  </a:lnTo>
                </a:path>
                <a:path w="2666365" h="2091690">
                  <a:moveTo>
                    <a:pt x="0" y="1987789"/>
                  </a:moveTo>
                  <a:lnTo>
                    <a:pt x="695486" y="1292568"/>
                  </a:lnTo>
                </a:path>
                <a:path w="2666365" h="2091690">
                  <a:moveTo>
                    <a:pt x="0" y="1991522"/>
                  </a:moveTo>
                  <a:lnTo>
                    <a:pt x="699238" y="1292568"/>
                  </a:lnTo>
                </a:path>
                <a:path w="2666365" h="2091690">
                  <a:moveTo>
                    <a:pt x="0" y="1995614"/>
                  </a:moveTo>
                  <a:lnTo>
                    <a:pt x="703335" y="1292568"/>
                  </a:lnTo>
                </a:path>
                <a:path w="2666365" h="2091690">
                  <a:moveTo>
                    <a:pt x="0" y="1999692"/>
                  </a:moveTo>
                  <a:lnTo>
                    <a:pt x="707433" y="1292568"/>
                  </a:lnTo>
                </a:path>
                <a:path w="2666365" h="2091690">
                  <a:moveTo>
                    <a:pt x="0" y="2003439"/>
                  </a:moveTo>
                  <a:lnTo>
                    <a:pt x="711185" y="1292568"/>
                  </a:lnTo>
                </a:path>
                <a:path w="2666365" h="2091690">
                  <a:moveTo>
                    <a:pt x="0" y="2007518"/>
                  </a:moveTo>
                  <a:lnTo>
                    <a:pt x="715283" y="1292568"/>
                  </a:lnTo>
                </a:path>
                <a:path w="2666365" h="2091690">
                  <a:moveTo>
                    <a:pt x="0" y="2011265"/>
                  </a:moveTo>
                  <a:lnTo>
                    <a:pt x="719035" y="1292568"/>
                  </a:lnTo>
                </a:path>
                <a:path w="2666365" h="2091690">
                  <a:moveTo>
                    <a:pt x="0" y="2015687"/>
                  </a:moveTo>
                  <a:lnTo>
                    <a:pt x="723478" y="1292568"/>
                  </a:lnTo>
                </a:path>
                <a:path w="2666365" h="2091690">
                  <a:moveTo>
                    <a:pt x="0" y="2019779"/>
                  </a:moveTo>
                  <a:lnTo>
                    <a:pt x="727576" y="1292568"/>
                  </a:lnTo>
                </a:path>
                <a:path w="2666365" h="2091690">
                  <a:moveTo>
                    <a:pt x="0" y="2023513"/>
                  </a:moveTo>
                  <a:lnTo>
                    <a:pt x="731328" y="1292568"/>
                  </a:lnTo>
                </a:path>
                <a:path w="2666365" h="2091690">
                  <a:moveTo>
                    <a:pt x="0" y="2027605"/>
                  </a:moveTo>
                  <a:lnTo>
                    <a:pt x="735426" y="1292568"/>
                  </a:lnTo>
                </a:path>
                <a:path w="2666365" h="2091690">
                  <a:moveTo>
                    <a:pt x="0" y="2031338"/>
                  </a:moveTo>
                  <a:lnTo>
                    <a:pt x="739191" y="1292568"/>
                  </a:lnTo>
                </a:path>
                <a:path w="2666365" h="2091690">
                  <a:moveTo>
                    <a:pt x="0" y="2035430"/>
                  </a:moveTo>
                  <a:lnTo>
                    <a:pt x="743275" y="1292568"/>
                  </a:lnTo>
                </a:path>
                <a:path w="2666365" h="2091690">
                  <a:moveTo>
                    <a:pt x="0" y="2039508"/>
                  </a:moveTo>
                  <a:lnTo>
                    <a:pt x="747373" y="1292568"/>
                  </a:lnTo>
                </a:path>
                <a:path w="2666365" h="2091690">
                  <a:moveTo>
                    <a:pt x="0" y="2043255"/>
                  </a:moveTo>
                  <a:lnTo>
                    <a:pt x="751139" y="1292568"/>
                  </a:lnTo>
                </a:path>
                <a:path w="2666365" h="2091690">
                  <a:moveTo>
                    <a:pt x="0" y="2047678"/>
                  </a:moveTo>
                  <a:lnTo>
                    <a:pt x="755237" y="1292568"/>
                  </a:lnTo>
                </a:path>
                <a:path w="2666365" h="2091690">
                  <a:moveTo>
                    <a:pt x="0" y="2051425"/>
                  </a:moveTo>
                  <a:lnTo>
                    <a:pt x="758988" y="1292568"/>
                  </a:lnTo>
                </a:path>
                <a:path w="2666365" h="2091690">
                  <a:moveTo>
                    <a:pt x="0" y="2055503"/>
                  </a:moveTo>
                  <a:lnTo>
                    <a:pt x="763432" y="1292568"/>
                  </a:lnTo>
                </a:path>
                <a:path w="2666365" h="2091690">
                  <a:moveTo>
                    <a:pt x="0" y="2059595"/>
                  </a:moveTo>
                  <a:lnTo>
                    <a:pt x="767516" y="1292568"/>
                  </a:lnTo>
                </a:path>
                <a:path w="2666365" h="2091690">
                  <a:moveTo>
                    <a:pt x="0" y="2063329"/>
                  </a:moveTo>
                  <a:lnTo>
                    <a:pt x="771282" y="1292568"/>
                  </a:lnTo>
                </a:path>
                <a:path w="2666365" h="2091690">
                  <a:moveTo>
                    <a:pt x="0" y="2067420"/>
                  </a:moveTo>
                  <a:lnTo>
                    <a:pt x="775380" y="1292568"/>
                  </a:lnTo>
                </a:path>
                <a:path w="2666365" h="2091690">
                  <a:moveTo>
                    <a:pt x="0" y="2071154"/>
                  </a:moveTo>
                  <a:lnTo>
                    <a:pt x="779131" y="1292568"/>
                  </a:lnTo>
                </a:path>
                <a:path w="2666365" h="2091690">
                  <a:moveTo>
                    <a:pt x="0" y="2075246"/>
                  </a:moveTo>
                  <a:lnTo>
                    <a:pt x="783229" y="1292568"/>
                  </a:lnTo>
                </a:path>
                <a:path w="2666365" h="2091690">
                  <a:moveTo>
                    <a:pt x="0" y="2079668"/>
                  </a:moveTo>
                  <a:lnTo>
                    <a:pt x="787327" y="1292568"/>
                  </a:lnTo>
                </a:path>
                <a:path w="2666365" h="2091690">
                  <a:moveTo>
                    <a:pt x="0" y="2083416"/>
                  </a:moveTo>
                  <a:lnTo>
                    <a:pt x="791079" y="1292568"/>
                  </a:lnTo>
                </a:path>
                <a:path w="2666365" h="2091690">
                  <a:moveTo>
                    <a:pt x="0" y="2087494"/>
                  </a:moveTo>
                  <a:lnTo>
                    <a:pt x="795177" y="1292568"/>
                  </a:lnTo>
                </a:path>
                <a:path w="2666365" h="2091690">
                  <a:moveTo>
                    <a:pt x="0" y="2091241"/>
                  </a:moveTo>
                  <a:lnTo>
                    <a:pt x="798928" y="1292568"/>
                  </a:lnTo>
                </a:path>
                <a:path w="2666365" h="2091690">
                  <a:moveTo>
                    <a:pt x="3413" y="2091572"/>
                  </a:moveTo>
                  <a:lnTo>
                    <a:pt x="803026" y="1292568"/>
                  </a:lnTo>
                </a:path>
                <a:path w="2666365" h="2091690">
                  <a:moveTo>
                    <a:pt x="7510" y="2091572"/>
                  </a:moveTo>
                  <a:lnTo>
                    <a:pt x="806792" y="1292568"/>
                  </a:lnTo>
                </a:path>
                <a:path w="2666365" h="2091690">
                  <a:moveTo>
                    <a:pt x="11608" y="2091572"/>
                  </a:moveTo>
                  <a:lnTo>
                    <a:pt x="811222" y="1292568"/>
                  </a:lnTo>
                </a:path>
                <a:path w="2666365" h="2091690">
                  <a:moveTo>
                    <a:pt x="15364" y="2091572"/>
                  </a:moveTo>
                  <a:lnTo>
                    <a:pt x="815320" y="1292568"/>
                  </a:lnTo>
                </a:path>
                <a:path w="2666365" h="2091690">
                  <a:moveTo>
                    <a:pt x="19460" y="2091572"/>
                  </a:moveTo>
                  <a:lnTo>
                    <a:pt x="819071" y="1292568"/>
                  </a:lnTo>
                </a:path>
                <a:path w="2666365" h="2091690">
                  <a:moveTo>
                    <a:pt x="23216" y="2091572"/>
                  </a:moveTo>
                  <a:lnTo>
                    <a:pt x="823169" y="1292568"/>
                  </a:lnTo>
                </a:path>
                <a:path w="2666365" h="2091690">
                  <a:moveTo>
                    <a:pt x="27654" y="2091572"/>
                  </a:moveTo>
                  <a:lnTo>
                    <a:pt x="826935" y="1292568"/>
                  </a:lnTo>
                </a:path>
                <a:path w="2666365" h="2091690">
                  <a:moveTo>
                    <a:pt x="31068" y="2091572"/>
                  </a:moveTo>
                  <a:lnTo>
                    <a:pt x="831033" y="1292568"/>
                  </a:lnTo>
                </a:path>
                <a:path w="2666365" h="2091690">
                  <a:moveTo>
                    <a:pt x="35507" y="2091572"/>
                  </a:moveTo>
                  <a:lnTo>
                    <a:pt x="835131" y="1292568"/>
                  </a:lnTo>
                </a:path>
                <a:path w="2666365" h="2091690">
                  <a:moveTo>
                    <a:pt x="39604" y="2091572"/>
                  </a:moveTo>
                  <a:lnTo>
                    <a:pt x="838882" y="1292568"/>
                  </a:lnTo>
                </a:path>
                <a:path w="2666365" h="2091690">
                  <a:moveTo>
                    <a:pt x="43360" y="2091572"/>
                  </a:moveTo>
                  <a:lnTo>
                    <a:pt x="842980" y="1292568"/>
                  </a:lnTo>
                </a:path>
                <a:path w="2666365" h="2091690">
                  <a:moveTo>
                    <a:pt x="47457" y="2091572"/>
                  </a:moveTo>
                  <a:lnTo>
                    <a:pt x="846732" y="1292568"/>
                  </a:lnTo>
                </a:path>
                <a:path w="2666365" h="2091690">
                  <a:moveTo>
                    <a:pt x="51213" y="2091572"/>
                  </a:moveTo>
                  <a:lnTo>
                    <a:pt x="851176" y="1292568"/>
                  </a:lnTo>
                </a:path>
                <a:path w="2666365" h="2091690">
                  <a:moveTo>
                    <a:pt x="55311" y="2091572"/>
                  </a:moveTo>
                  <a:lnTo>
                    <a:pt x="855274" y="1292568"/>
                  </a:lnTo>
                </a:path>
                <a:path w="2666365" h="2091690">
                  <a:moveTo>
                    <a:pt x="59407" y="2091572"/>
                  </a:moveTo>
                  <a:lnTo>
                    <a:pt x="859025" y="1292568"/>
                  </a:lnTo>
                </a:path>
                <a:path w="2666365" h="2091690">
                  <a:moveTo>
                    <a:pt x="63163" y="2091572"/>
                  </a:moveTo>
                  <a:lnTo>
                    <a:pt x="863123" y="1292568"/>
                  </a:lnTo>
                </a:path>
                <a:path w="2666365" h="2091690">
                  <a:moveTo>
                    <a:pt x="67259" y="2091572"/>
                  </a:moveTo>
                  <a:lnTo>
                    <a:pt x="866875" y="1292568"/>
                  </a:lnTo>
                </a:path>
                <a:path w="2666365" h="2091690">
                  <a:moveTo>
                    <a:pt x="71015" y="2091572"/>
                  </a:moveTo>
                  <a:lnTo>
                    <a:pt x="870973" y="1292568"/>
                  </a:lnTo>
                </a:path>
                <a:path w="2666365" h="2091690">
                  <a:moveTo>
                    <a:pt x="75454" y="2091572"/>
                  </a:moveTo>
                  <a:lnTo>
                    <a:pt x="875071" y="1292568"/>
                  </a:lnTo>
                </a:path>
                <a:path w="2666365" h="2091690">
                  <a:moveTo>
                    <a:pt x="79551" y="2091572"/>
                  </a:moveTo>
                  <a:lnTo>
                    <a:pt x="878822" y="1292568"/>
                  </a:lnTo>
                </a:path>
                <a:path w="2666365" h="2091690">
                  <a:moveTo>
                    <a:pt x="83307" y="2091572"/>
                  </a:moveTo>
                  <a:lnTo>
                    <a:pt x="882920" y="1292568"/>
                  </a:lnTo>
                </a:path>
                <a:path w="2666365" h="2091690">
                  <a:moveTo>
                    <a:pt x="87404" y="2091572"/>
                  </a:moveTo>
                  <a:lnTo>
                    <a:pt x="886686" y="1292568"/>
                  </a:lnTo>
                </a:path>
                <a:path w="2666365" h="2091690">
                  <a:moveTo>
                    <a:pt x="91160" y="2091572"/>
                  </a:moveTo>
                  <a:lnTo>
                    <a:pt x="890784" y="1292568"/>
                  </a:lnTo>
                </a:path>
                <a:path w="2666365" h="2091690">
                  <a:moveTo>
                    <a:pt x="95256" y="2091572"/>
                  </a:moveTo>
                  <a:lnTo>
                    <a:pt x="894535" y="1292568"/>
                  </a:lnTo>
                </a:path>
                <a:path w="2666365" h="2091690">
                  <a:moveTo>
                    <a:pt x="99354" y="2091572"/>
                  </a:moveTo>
                  <a:lnTo>
                    <a:pt x="898965" y="1292568"/>
                  </a:lnTo>
                </a:path>
                <a:path w="2666365" h="2091690">
                  <a:moveTo>
                    <a:pt x="103110" y="2091572"/>
                  </a:moveTo>
                  <a:lnTo>
                    <a:pt x="903063" y="1292568"/>
                  </a:lnTo>
                </a:path>
                <a:path w="2666365" h="2091690">
                  <a:moveTo>
                    <a:pt x="107206" y="2091572"/>
                  </a:moveTo>
                  <a:lnTo>
                    <a:pt x="906829" y="1292568"/>
                  </a:lnTo>
                </a:path>
                <a:path w="2666365" h="2091690">
                  <a:moveTo>
                    <a:pt x="110962" y="2091572"/>
                  </a:moveTo>
                  <a:lnTo>
                    <a:pt x="910927" y="1292568"/>
                  </a:lnTo>
                </a:path>
                <a:path w="2666365" h="2091690">
                  <a:moveTo>
                    <a:pt x="115407" y="2091572"/>
                  </a:moveTo>
                  <a:lnTo>
                    <a:pt x="914678" y="1292568"/>
                  </a:lnTo>
                </a:path>
                <a:path w="2666365" h="2091690">
                  <a:moveTo>
                    <a:pt x="119159" y="2091572"/>
                  </a:moveTo>
                  <a:lnTo>
                    <a:pt x="918776" y="1292568"/>
                  </a:lnTo>
                </a:path>
                <a:path w="2666365" h="2091690">
                  <a:moveTo>
                    <a:pt x="123257" y="2091572"/>
                  </a:moveTo>
                  <a:lnTo>
                    <a:pt x="922874" y="1292568"/>
                  </a:lnTo>
                </a:path>
                <a:path w="2666365" h="2091690">
                  <a:moveTo>
                    <a:pt x="127355" y="2091572"/>
                  </a:moveTo>
                  <a:lnTo>
                    <a:pt x="926626" y="1292568"/>
                  </a:lnTo>
                </a:path>
                <a:path w="2666365" h="2091690">
                  <a:moveTo>
                    <a:pt x="131107" y="2091572"/>
                  </a:moveTo>
                  <a:lnTo>
                    <a:pt x="930724" y="1292568"/>
                  </a:lnTo>
                </a:path>
                <a:path w="2666365" h="2091690">
                  <a:moveTo>
                    <a:pt x="135204" y="2091572"/>
                  </a:moveTo>
                  <a:lnTo>
                    <a:pt x="934475" y="1292568"/>
                  </a:lnTo>
                </a:path>
                <a:path w="2666365" h="2091690">
                  <a:moveTo>
                    <a:pt x="138956" y="2091572"/>
                  </a:moveTo>
                  <a:lnTo>
                    <a:pt x="938919" y="1292568"/>
                  </a:lnTo>
                </a:path>
                <a:path w="2666365" h="2091690">
                  <a:moveTo>
                    <a:pt x="143054" y="2091572"/>
                  </a:moveTo>
                  <a:lnTo>
                    <a:pt x="943017" y="1292568"/>
                  </a:lnTo>
                </a:path>
                <a:path w="2666365" h="2091690">
                  <a:moveTo>
                    <a:pt x="147152" y="2091572"/>
                  </a:moveTo>
                  <a:lnTo>
                    <a:pt x="946769" y="1292568"/>
                  </a:lnTo>
                </a:path>
                <a:path w="2666365" h="2091690">
                  <a:moveTo>
                    <a:pt x="150904" y="2091572"/>
                  </a:moveTo>
                  <a:lnTo>
                    <a:pt x="950867" y="1292568"/>
                  </a:lnTo>
                </a:path>
                <a:path w="2666365" h="2091690">
                  <a:moveTo>
                    <a:pt x="155347" y="2091572"/>
                  </a:moveTo>
                  <a:lnTo>
                    <a:pt x="954618" y="1292568"/>
                  </a:lnTo>
                </a:path>
                <a:path w="2666365" h="2091690">
                  <a:moveTo>
                    <a:pt x="158767" y="2091572"/>
                  </a:moveTo>
                  <a:lnTo>
                    <a:pt x="958716" y="1292568"/>
                  </a:lnTo>
                </a:path>
                <a:path w="2666365" h="2091690">
                  <a:moveTo>
                    <a:pt x="163197" y="2091572"/>
                  </a:moveTo>
                  <a:lnTo>
                    <a:pt x="962814" y="1292568"/>
                  </a:lnTo>
                </a:path>
                <a:path w="2666365" h="2091690">
                  <a:moveTo>
                    <a:pt x="167295" y="2091572"/>
                  </a:moveTo>
                  <a:lnTo>
                    <a:pt x="966580" y="1292568"/>
                  </a:lnTo>
                </a:path>
                <a:path w="2666365" h="2091690">
                  <a:moveTo>
                    <a:pt x="171047" y="2091572"/>
                  </a:moveTo>
                  <a:lnTo>
                    <a:pt x="970677" y="1292568"/>
                  </a:lnTo>
                </a:path>
                <a:path w="2666365" h="2091690">
                  <a:moveTo>
                    <a:pt x="175144" y="2091572"/>
                  </a:moveTo>
                  <a:lnTo>
                    <a:pt x="974429" y="1292568"/>
                  </a:lnTo>
                </a:path>
                <a:path w="2666365" h="2091690">
                  <a:moveTo>
                    <a:pt x="178910" y="2091572"/>
                  </a:moveTo>
                  <a:lnTo>
                    <a:pt x="978859" y="1292568"/>
                  </a:lnTo>
                </a:path>
                <a:path w="2666365" h="2091690">
                  <a:moveTo>
                    <a:pt x="183008" y="2091572"/>
                  </a:moveTo>
                  <a:lnTo>
                    <a:pt x="982957" y="1292568"/>
                  </a:lnTo>
                </a:path>
                <a:path w="2666365" h="2091690">
                  <a:moveTo>
                    <a:pt x="187106" y="2091572"/>
                  </a:moveTo>
                  <a:lnTo>
                    <a:pt x="986723" y="1292155"/>
                  </a:lnTo>
                </a:path>
                <a:path w="2666365" h="2091690">
                  <a:moveTo>
                    <a:pt x="190857" y="2091572"/>
                  </a:moveTo>
                  <a:lnTo>
                    <a:pt x="990820" y="1292155"/>
                  </a:lnTo>
                </a:path>
                <a:path w="2666365" h="2091690">
                  <a:moveTo>
                    <a:pt x="194955" y="2091572"/>
                  </a:moveTo>
                  <a:lnTo>
                    <a:pt x="994918" y="1292155"/>
                  </a:lnTo>
                </a:path>
                <a:path w="2666365" h="2091690">
                  <a:moveTo>
                    <a:pt x="198707" y="2091572"/>
                  </a:moveTo>
                  <a:lnTo>
                    <a:pt x="999016" y="1291879"/>
                  </a:lnTo>
                </a:path>
                <a:path w="2666365" h="2091690">
                  <a:moveTo>
                    <a:pt x="203151" y="2091572"/>
                  </a:moveTo>
                  <a:lnTo>
                    <a:pt x="1003100" y="1291879"/>
                  </a:lnTo>
                </a:path>
                <a:path w="2666365" h="2091690">
                  <a:moveTo>
                    <a:pt x="207249" y="2091572"/>
                  </a:moveTo>
                  <a:lnTo>
                    <a:pt x="1007544" y="1291190"/>
                  </a:lnTo>
                </a:path>
                <a:path w="2666365" h="2091690">
                  <a:moveTo>
                    <a:pt x="211000" y="2091572"/>
                  </a:moveTo>
                  <a:lnTo>
                    <a:pt x="1011988" y="1291190"/>
                  </a:lnTo>
                </a:path>
                <a:path w="2666365" h="2091690">
                  <a:moveTo>
                    <a:pt x="215098" y="2091572"/>
                  </a:moveTo>
                  <a:lnTo>
                    <a:pt x="1016086" y="1290777"/>
                  </a:lnTo>
                </a:path>
                <a:path w="2666365" h="2091690">
                  <a:moveTo>
                    <a:pt x="218850" y="2091572"/>
                  </a:moveTo>
                  <a:lnTo>
                    <a:pt x="1020862" y="1290502"/>
                  </a:lnTo>
                </a:path>
                <a:path w="2666365" h="2091690">
                  <a:moveTo>
                    <a:pt x="222948" y="2091572"/>
                  </a:moveTo>
                  <a:lnTo>
                    <a:pt x="1024960" y="1290088"/>
                  </a:lnTo>
                </a:path>
                <a:path w="2666365" h="2091690">
                  <a:moveTo>
                    <a:pt x="226700" y="2091572"/>
                  </a:moveTo>
                  <a:lnTo>
                    <a:pt x="1029390" y="1289124"/>
                  </a:lnTo>
                </a:path>
                <a:path w="2666365" h="2091690">
                  <a:moveTo>
                    <a:pt x="230797" y="2091572"/>
                  </a:moveTo>
                  <a:lnTo>
                    <a:pt x="1034180" y="1288848"/>
                  </a:lnTo>
                </a:path>
                <a:path w="2666365" h="2091690">
                  <a:moveTo>
                    <a:pt x="234895" y="2091572"/>
                  </a:moveTo>
                  <a:lnTo>
                    <a:pt x="1038610" y="1288435"/>
                  </a:lnTo>
                </a:path>
                <a:path w="2666365" h="2091690">
                  <a:moveTo>
                    <a:pt x="238661" y="2091572"/>
                  </a:moveTo>
                  <a:lnTo>
                    <a:pt x="1043054" y="1287471"/>
                  </a:lnTo>
                </a:path>
                <a:path w="2666365" h="2091690">
                  <a:moveTo>
                    <a:pt x="243091" y="2091572"/>
                  </a:moveTo>
                  <a:lnTo>
                    <a:pt x="1048176" y="1286782"/>
                  </a:lnTo>
                </a:path>
                <a:path w="2666365" h="2091690">
                  <a:moveTo>
                    <a:pt x="246856" y="2091572"/>
                  </a:moveTo>
                  <a:lnTo>
                    <a:pt x="1052606" y="1285680"/>
                  </a:lnTo>
                </a:path>
                <a:path w="2666365" h="2091690">
                  <a:moveTo>
                    <a:pt x="250940" y="2091572"/>
                  </a:moveTo>
                  <a:lnTo>
                    <a:pt x="1057729" y="1284991"/>
                  </a:lnTo>
                </a:path>
                <a:path w="2666365" h="2091690">
                  <a:moveTo>
                    <a:pt x="255038" y="2091572"/>
                  </a:moveTo>
                  <a:lnTo>
                    <a:pt x="1062851" y="1284302"/>
                  </a:lnTo>
                </a:path>
                <a:path w="2666365" h="2091690">
                  <a:moveTo>
                    <a:pt x="258804" y="2091572"/>
                  </a:moveTo>
                  <a:lnTo>
                    <a:pt x="1067641" y="1283337"/>
                  </a:lnTo>
                </a:path>
                <a:path w="2666365" h="2091690">
                  <a:moveTo>
                    <a:pt x="262902" y="2091572"/>
                  </a:moveTo>
                  <a:lnTo>
                    <a:pt x="1072763" y="1281960"/>
                  </a:lnTo>
                </a:path>
                <a:path w="2666365" h="2091690">
                  <a:moveTo>
                    <a:pt x="266653" y="2091572"/>
                  </a:moveTo>
                  <a:lnTo>
                    <a:pt x="1077539" y="1280995"/>
                  </a:lnTo>
                </a:path>
                <a:path w="2666365" h="2091690">
                  <a:moveTo>
                    <a:pt x="270751" y="2091572"/>
                  </a:moveTo>
                  <a:lnTo>
                    <a:pt x="1082994" y="1279618"/>
                  </a:lnTo>
                </a:path>
                <a:path w="2666365" h="2091690">
                  <a:moveTo>
                    <a:pt x="274849" y="2091572"/>
                  </a:moveTo>
                  <a:lnTo>
                    <a:pt x="1088462" y="1278240"/>
                  </a:lnTo>
                </a:path>
                <a:path w="2666365" h="2091690">
                  <a:moveTo>
                    <a:pt x="278601" y="2091572"/>
                  </a:moveTo>
                  <a:lnTo>
                    <a:pt x="1093931" y="1277276"/>
                  </a:lnTo>
                </a:path>
                <a:path w="2666365" h="2091690">
                  <a:moveTo>
                    <a:pt x="282699" y="2091572"/>
                  </a:moveTo>
                  <a:lnTo>
                    <a:pt x="1099385" y="1275484"/>
                  </a:lnTo>
                </a:path>
                <a:path w="2666365" h="2091690">
                  <a:moveTo>
                    <a:pt x="286450" y="2091572"/>
                  </a:moveTo>
                  <a:lnTo>
                    <a:pt x="1104854" y="1273831"/>
                  </a:lnTo>
                </a:path>
                <a:path w="2666365" h="2091690">
                  <a:moveTo>
                    <a:pt x="290894" y="2091572"/>
                  </a:moveTo>
                  <a:lnTo>
                    <a:pt x="1110654" y="1272178"/>
                  </a:lnTo>
                </a:path>
                <a:path w="2666365" h="2091690">
                  <a:moveTo>
                    <a:pt x="294992" y="2091572"/>
                  </a:moveTo>
                  <a:lnTo>
                    <a:pt x="1116455" y="1270111"/>
                  </a:lnTo>
                </a:path>
                <a:path w="2666365" h="2091690">
                  <a:moveTo>
                    <a:pt x="298744" y="2091572"/>
                  </a:moveTo>
                  <a:lnTo>
                    <a:pt x="1122602" y="1268045"/>
                  </a:lnTo>
                </a:path>
                <a:path w="2666365" h="2091690">
                  <a:moveTo>
                    <a:pt x="302842" y="2091572"/>
                  </a:moveTo>
                  <a:lnTo>
                    <a:pt x="1128748" y="1265978"/>
                  </a:lnTo>
                </a:path>
                <a:path w="2666365" h="2091690">
                  <a:moveTo>
                    <a:pt x="306593" y="2091572"/>
                  </a:moveTo>
                  <a:lnTo>
                    <a:pt x="1135241" y="1263912"/>
                  </a:lnTo>
                </a:path>
                <a:path w="2666365" h="2091690">
                  <a:moveTo>
                    <a:pt x="310691" y="2091572"/>
                  </a:moveTo>
                  <a:lnTo>
                    <a:pt x="1141388" y="1261294"/>
                  </a:lnTo>
                </a:path>
                <a:path w="2666365" h="2091690">
                  <a:moveTo>
                    <a:pt x="314457" y="2091572"/>
                  </a:moveTo>
                  <a:lnTo>
                    <a:pt x="1148559" y="1258539"/>
                  </a:lnTo>
                </a:path>
                <a:path w="2666365" h="2091690">
                  <a:moveTo>
                    <a:pt x="318555" y="2091572"/>
                  </a:moveTo>
                  <a:lnTo>
                    <a:pt x="1155038" y="1255508"/>
                  </a:lnTo>
                </a:path>
                <a:path w="2666365" h="2091690">
                  <a:moveTo>
                    <a:pt x="322652" y="2091572"/>
                  </a:moveTo>
                  <a:lnTo>
                    <a:pt x="1162556" y="1252339"/>
                  </a:lnTo>
                </a:path>
                <a:path w="2666365" h="2091690">
                  <a:moveTo>
                    <a:pt x="326404" y="2091572"/>
                  </a:moveTo>
                  <a:lnTo>
                    <a:pt x="1170059" y="1249032"/>
                  </a:lnTo>
                </a:path>
                <a:path w="2666365" h="2091690">
                  <a:moveTo>
                    <a:pt x="330834" y="2091572"/>
                  </a:moveTo>
                  <a:lnTo>
                    <a:pt x="1177576" y="1244899"/>
                  </a:lnTo>
                </a:path>
                <a:path w="2666365" h="2091690">
                  <a:moveTo>
                    <a:pt x="334600" y="2091572"/>
                  </a:moveTo>
                  <a:lnTo>
                    <a:pt x="1185772" y="1240491"/>
                  </a:lnTo>
                </a:path>
                <a:path w="2666365" h="2091690">
                  <a:moveTo>
                    <a:pt x="338698" y="2091572"/>
                  </a:moveTo>
                  <a:lnTo>
                    <a:pt x="1194646" y="1236082"/>
                  </a:lnTo>
                </a:path>
                <a:path w="2666365" h="2091690">
                  <a:moveTo>
                    <a:pt x="342796" y="2091572"/>
                  </a:moveTo>
                  <a:lnTo>
                    <a:pt x="1204212" y="1230571"/>
                  </a:lnTo>
                </a:path>
                <a:path w="2666365" h="2091690">
                  <a:moveTo>
                    <a:pt x="346547" y="2091572"/>
                  </a:moveTo>
                  <a:lnTo>
                    <a:pt x="1214443" y="1224509"/>
                  </a:lnTo>
                </a:path>
                <a:path w="2666365" h="2091690">
                  <a:moveTo>
                    <a:pt x="350645" y="2091572"/>
                  </a:moveTo>
                  <a:lnTo>
                    <a:pt x="1225712" y="1216932"/>
                  </a:lnTo>
                </a:path>
                <a:path w="2666365" h="2091690">
                  <a:moveTo>
                    <a:pt x="354397" y="2091572"/>
                  </a:moveTo>
                  <a:lnTo>
                    <a:pt x="1239030" y="1207839"/>
                  </a:lnTo>
                </a:path>
                <a:path w="2666365" h="2091690">
                  <a:moveTo>
                    <a:pt x="358495" y="2091572"/>
                  </a:moveTo>
                  <a:lnTo>
                    <a:pt x="1255767" y="1194888"/>
                  </a:lnTo>
                </a:path>
                <a:path w="2666365" h="2091690">
                  <a:moveTo>
                    <a:pt x="1422062" y="3857"/>
                  </a:moveTo>
                  <a:lnTo>
                    <a:pt x="1425384" y="0"/>
                  </a:lnTo>
                </a:path>
                <a:path w="2666365" h="2091690">
                  <a:moveTo>
                    <a:pt x="1422062" y="7577"/>
                  </a:moveTo>
                  <a:lnTo>
                    <a:pt x="1429538" y="0"/>
                  </a:lnTo>
                </a:path>
                <a:path w="2666365" h="2091690">
                  <a:moveTo>
                    <a:pt x="1422062" y="11572"/>
                  </a:moveTo>
                  <a:lnTo>
                    <a:pt x="1433691" y="0"/>
                  </a:lnTo>
                </a:path>
                <a:path w="2666365" h="2091690">
                  <a:moveTo>
                    <a:pt x="1422062" y="15292"/>
                  </a:moveTo>
                  <a:lnTo>
                    <a:pt x="1437429" y="0"/>
                  </a:lnTo>
                </a:path>
                <a:path w="2666365" h="2091690">
                  <a:moveTo>
                    <a:pt x="1422062" y="19839"/>
                  </a:moveTo>
                  <a:lnTo>
                    <a:pt x="1441443" y="0"/>
                  </a:lnTo>
                </a:path>
                <a:path w="2666365" h="2091690">
                  <a:moveTo>
                    <a:pt x="1422062" y="23834"/>
                  </a:moveTo>
                  <a:lnTo>
                    <a:pt x="1445320" y="0"/>
                  </a:lnTo>
                </a:path>
                <a:path w="2666365" h="2091690">
                  <a:moveTo>
                    <a:pt x="1422062" y="27554"/>
                  </a:moveTo>
                  <a:lnTo>
                    <a:pt x="1449750" y="0"/>
                  </a:lnTo>
                </a:path>
                <a:path w="2666365" h="2091690">
                  <a:moveTo>
                    <a:pt x="1422062" y="31687"/>
                  </a:moveTo>
                  <a:lnTo>
                    <a:pt x="1453072" y="0"/>
                  </a:lnTo>
                </a:path>
                <a:path w="2666365" h="2091690">
                  <a:moveTo>
                    <a:pt x="1422062" y="35407"/>
                  </a:moveTo>
                  <a:lnTo>
                    <a:pt x="1457502" y="0"/>
                  </a:lnTo>
                </a:path>
                <a:path w="2666365" h="2091690">
                  <a:moveTo>
                    <a:pt x="1422062" y="39540"/>
                  </a:moveTo>
                  <a:lnTo>
                    <a:pt x="1461656" y="0"/>
                  </a:lnTo>
                </a:path>
                <a:path w="2666365" h="2091690">
                  <a:moveTo>
                    <a:pt x="1422062" y="43673"/>
                  </a:moveTo>
                  <a:lnTo>
                    <a:pt x="1465394" y="0"/>
                  </a:lnTo>
                </a:path>
                <a:path w="2666365" h="2091690">
                  <a:moveTo>
                    <a:pt x="1422062" y="47393"/>
                  </a:moveTo>
                  <a:lnTo>
                    <a:pt x="1469547" y="0"/>
                  </a:lnTo>
                </a:path>
                <a:path w="2666365" h="2091690">
                  <a:moveTo>
                    <a:pt x="1422062" y="51801"/>
                  </a:moveTo>
                  <a:lnTo>
                    <a:pt x="1473285" y="0"/>
                  </a:lnTo>
                </a:path>
                <a:path w="2666365" h="2091690">
                  <a:moveTo>
                    <a:pt x="1422062" y="55521"/>
                  </a:moveTo>
                  <a:lnTo>
                    <a:pt x="1477299" y="0"/>
                  </a:lnTo>
                </a:path>
                <a:path w="2666365" h="2091690">
                  <a:moveTo>
                    <a:pt x="1422062" y="59654"/>
                  </a:moveTo>
                  <a:lnTo>
                    <a:pt x="1481453" y="0"/>
                  </a:lnTo>
                </a:path>
                <a:path w="2666365" h="2091690">
                  <a:moveTo>
                    <a:pt x="1422062" y="63650"/>
                  </a:moveTo>
                  <a:lnTo>
                    <a:pt x="1485191" y="0"/>
                  </a:lnTo>
                </a:path>
                <a:path w="2666365" h="2091690">
                  <a:moveTo>
                    <a:pt x="1422062" y="67370"/>
                  </a:moveTo>
                  <a:lnTo>
                    <a:pt x="1489344" y="0"/>
                  </a:lnTo>
                </a:path>
                <a:path w="2666365" h="2091690">
                  <a:moveTo>
                    <a:pt x="1422062" y="71503"/>
                  </a:moveTo>
                  <a:lnTo>
                    <a:pt x="1493082" y="0"/>
                  </a:lnTo>
                </a:path>
                <a:path w="2666365" h="2091690">
                  <a:moveTo>
                    <a:pt x="1422062" y="75223"/>
                  </a:moveTo>
                  <a:lnTo>
                    <a:pt x="1497512" y="0"/>
                  </a:lnTo>
                </a:path>
                <a:path w="2666365" h="2091690">
                  <a:moveTo>
                    <a:pt x="1422062" y="79356"/>
                  </a:moveTo>
                  <a:lnTo>
                    <a:pt x="1501526" y="0"/>
                  </a:lnTo>
                </a:path>
                <a:path w="2666365" h="2091690">
                  <a:moveTo>
                    <a:pt x="1422062" y="83764"/>
                  </a:moveTo>
                  <a:lnTo>
                    <a:pt x="1505403" y="0"/>
                  </a:lnTo>
                </a:path>
                <a:path w="2666365" h="2091690">
                  <a:moveTo>
                    <a:pt x="1422062" y="87484"/>
                  </a:moveTo>
                  <a:lnTo>
                    <a:pt x="1509418" y="0"/>
                  </a:lnTo>
                </a:path>
                <a:path w="2666365" h="2091690">
                  <a:moveTo>
                    <a:pt x="1422062" y="91617"/>
                  </a:moveTo>
                  <a:lnTo>
                    <a:pt x="1513155" y="0"/>
                  </a:lnTo>
                </a:path>
                <a:path w="2666365" h="2091690">
                  <a:moveTo>
                    <a:pt x="1422062" y="95337"/>
                  </a:moveTo>
                  <a:lnTo>
                    <a:pt x="1517309" y="0"/>
                  </a:lnTo>
                </a:path>
                <a:path w="2666365" h="2091690">
                  <a:moveTo>
                    <a:pt x="1422062" y="99470"/>
                  </a:moveTo>
                  <a:lnTo>
                    <a:pt x="1521323" y="0"/>
                  </a:lnTo>
                </a:path>
                <a:path w="2666365" h="2091690">
                  <a:moveTo>
                    <a:pt x="1422062" y="103466"/>
                  </a:moveTo>
                  <a:lnTo>
                    <a:pt x="1525200" y="0"/>
                  </a:lnTo>
                </a:path>
                <a:path w="2666365" h="2091690">
                  <a:moveTo>
                    <a:pt x="1422062" y="107185"/>
                  </a:moveTo>
                  <a:lnTo>
                    <a:pt x="1529215" y="0"/>
                  </a:lnTo>
                </a:path>
                <a:path w="2666365" h="2091690">
                  <a:moveTo>
                    <a:pt x="1422062" y="111319"/>
                  </a:moveTo>
                  <a:lnTo>
                    <a:pt x="1532952" y="0"/>
                  </a:lnTo>
                </a:path>
                <a:path w="2666365" h="2091690">
                  <a:moveTo>
                    <a:pt x="1422062" y="115038"/>
                  </a:moveTo>
                  <a:lnTo>
                    <a:pt x="1537383" y="0"/>
                  </a:lnTo>
                </a:path>
                <a:path w="2666365" h="2091690">
                  <a:moveTo>
                    <a:pt x="1422062" y="119172"/>
                  </a:moveTo>
                  <a:lnTo>
                    <a:pt x="1541259" y="0"/>
                  </a:lnTo>
                </a:path>
                <a:path w="2666365" h="2091690">
                  <a:moveTo>
                    <a:pt x="1422062" y="123580"/>
                  </a:moveTo>
                  <a:lnTo>
                    <a:pt x="1545274" y="0"/>
                  </a:lnTo>
                </a:path>
                <a:path w="2666365" h="2091690">
                  <a:moveTo>
                    <a:pt x="1422062" y="127300"/>
                  </a:moveTo>
                  <a:lnTo>
                    <a:pt x="1549427" y="0"/>
                  </a:lnTo>
                </a:path>
                <a:path w="2666365" h="2091690">
                  <a:moveTo>
                    <a:pt x="1422062" y="131433"/>
                  </a:moveTo>
                  <a:lnTo>
                    <a:pt x="1553165" y="0"/>
                  </a:lnTo>
                </a:path>
                <a:path w="2666365" h="2091690">
                  <a:moveTo>
                    <a:pt x="1422062" y="135153"/>
                  </a:moveTo>
                  <a:lnTo>
                    <a:pt x="1557179" y="0"/>
                  </a:lnTo>
                </a:path>
                <a:path w="2666365" h="2091690">
                  <a:moveTo>
                    <a:pt x="1422062" y="139286"/>
                  </a:moveTo>
                  <a:lnTo>
                    <a:pt x="1561056" y="0"/>
                  </a:lnTo>
                </a:path>
                <a:path w="2666365" h="2091690">
                  <a:moveTo>
                    <a:pt x="1422062" y="143281"/>
                  </a:moveTo>
                  <a:lnTo>
                    <a:pt x="1565071" y="0"/>
                  </a:lnTo>
                </a:path>
                <a:path w="2666365" h="2091690">
                  <a:moveTo>
                    <a:pt x="1422062" y="147001"/>
                  </a:moveTo>
                  <a:lnTo>
                    <a:pt x="1569224" y="0"/>
                  </a:lnTo>
                </a:path>
                <a:path w="2666365" h="2091690">
                  <a:moveTo>
                    <a:pt x="1422062" y="151134"/>
                  </a:moveTo>
                  <a:lnTo>
                    <a:pt x="1572962" y="0"/>
                  </a:lnTo>
                </a:path>
                <a:path w="2666365" h="2091690">
                  <a:moveTo>
                    <a:pt x="1422062" y="154854"/>
                  </a:moveTo>
                  <a:lnTo>
                    <a:pt x="1577392" y="0"/>
                  </a:lnTo>
                </a:path>
                <a:path w="2666365" h="2091690">
                  <a:moveTo>
                    <a:pt x="1422062" y="159263"/>
                  </a:moveTo>
                  <a:lnTo>
                    <a:pt x="1580853" y="0"/>
                  </a:lnTo>
                </a:path>
                <a:path w="2666365" h="2091690">
                  <a:moveTo>
                    <a:pt x="1422062" y="163396"/>
                  </a:moveTo>
                  <a:lnTo>
                    <a:pt x="1585283" y="0"/>
                  </a:lnTo>
                </a:path>
                <a:path w="2666365" h="2091690">
                  <a:moveTo>
                    <a:pt x="1422062" y="167116"/>
                  </a:moveTo>
                  <a:lnTo>
                    <a:pt x="1589298" y="0"/>
                  </a:lnTo>
                </a:path>
                <a:path w="2666365" h="2091690">
                  <a:moveTo>
                    <a:pt x="1422062" y="171249"/>
                  </a:moveTo>
                  <a:lnTo>
                    <a:pt x="1593035" y="0"/>
                  </a:lnTo>
                </a:path>
                <a:path w="2666365" h="2091690">
                  <a:moveTo>
                    <a:pt x="1422062" y="174969"/>
                  </a:moveTo>
                  <a:lnTo>
                    <a:pt x="1597189" y="0"/>
                  </a:lnTo>
                </a:path>
                <a:path w="2666365" h="2091690">
                  <a:moveTo>
                    <a:pt x="1422062" y="179102"/>
                  </a:moveTo>
                  <a:lnTo>
                    <a:pt x="1600927" y="0"/>
                  </a:lnTo>
                </a:path>
                <a:path w="2666365" h="2091690">
                  <a:moveTo>
                    <a:pt x="1422062" y="183097"/>
                  </a:moveTo>
                  <a:lnTo>
                    <a:pt x="1605080" y="0"/>
                  </a:lnTo>
                </a:path>
                <a:path w="2666365" h="2091690">
                  <a:moveTo>
                    <a:pt x="1422062" y="186817"/>
                  </a:moveTo>
                  <a:lnTo>
                    <a:pt x="1609095" y="0"/>
                  </a:lnTo>
                </a:path>
                <a:path w="2666365" h="2091690">
                  <a:moveTo>
                    <a:pt x="1422062" y="191364"/>
                  </a:moveTo>
                  <a:lnTo>
                    <a:pt x="1612832" y="0"/>
                  </a:lnTo>
                </a:path>
                <a:path w="2666365" h="2091690">
                  <a:moveTo>
                    <a:pt x="1422062" y="195083"/>
                  </a:moveTo>
                  <a:lnTo>
                    <a:pt x="1616986" y="0"/>
                  </a:lnTo>
                </a:path>
                <a:path w="2666365" h="2091690">
                  <a:moveTo>
                    <a:pt x="1422062" y="199079"/>
                  </a:moveTo>
                  <a:lnTo>
                    <a:pt x="1620724" y="0"/>
                  </a:lnTo>
                </a:path>
                <a:path w="2666365" h="2091690">
                  <a:moveTo>
                    <a:pt x="1422062" y="203212"/>
                  </a:moveTo>
                  <a:lnTo>
                    <a:pt x="1625154" y="0"/>
                  </a:lnTo>
                </a:path>
                <a:path w="2666365" h="2091690">
                  <a:moveTo>
                    <a:pt x="1422062" y="206932"/>
                  </a:moveTo>
                  <a:lnTo>
                    <a:pt x="1629307" y="0"/>
                  </a:lnTo>
                </a:path>
                <a:path w="2666365" h="2091690">
                  <a:moveTo>
                    <a:pt x="1422062" y="211065"/>
                  </a:moveTo>
                  <a:lnTo>
                    <a:pt x="1633045" y="0"/>
                  </a:lnTo>
                </a:path>
                <a:path w="2666365" h="2091690">
                  <a:moveTo>
                    <a:pt x="1422062" y="214785"/>
                  </a:moveTo>
                  <a:lnTo>
                    <a:pt x="1637198" y="0"/>
                  </a:lnTo>
                </a:path>
                <a:path w="2666365" h="2091690">
                  <a:moveTo>
                    <a:pt x="1422062" y="218918"/>
                  </a:moveTo>
                  <a:lnTo>
                    <a:pt x="1640936" y="0"/>
                  </a:lnTo>
                </a:path>
                <a:path w="2666365" h="2091690">
                  <a:moveTo>
                    <a:pt x="1422062" y="223326"/>
                  </a:moveTo>
                  <a:lnTo>
                    <a:pt x="1644951" y="0"/>
                  </a:lnTo>
                </a:path>
                <a:path w="2666365" h="2091690">
                  <a:moveTo>
                    <a:pt x="1422062" y="227046"/>
                  </a:moveTo>
                  <a:lnTo>
                    <a:pt x="1648688" y="0"/>
                  </a:lnTo>
                </a:path>
                <a:path w="2666365" h="2091690">
                  <a:moveTo>
                    <a:pt x="1422062" y="231179"/>
                  </a:moveTo>
                  <a:lnTo>
                    <a:pt x="1652842" y="0"/>
                  </a:lnTo>
                </a:path>
                <a:path w="2666365" h="2091690">
                  <a:moveTo>
                    <a:pt x="1422062" y="234899"/>
                  </a:moveTo>
                  <a:lnTo>
                    <a:pt x="1656995" y="0"/>
                  </a:lnTo>
                </a:path>
                <a:path w="2666365" h="2091690">
                  <a:moveTo>
                    <a:pt x="1422062" y="238895"/>
                  </a:moveTo>
                  <a:lnTo>
                    <a:pt x="1660733" y="0"/>
                  </a:lnTo>
                </a:path>
                <a:path w="2666365" h="2091690">
                  <a:moveTo>
                    <a:pt x="1422062" y="243028"/>
                  </a:moveTo>
                  <a:lnTo>
                    <a:pt x="1665163" y="0"/>
                  </a:lnTo>
                </a:path>
                <a:path w="2666365" h="2091690">
                  <a:moveTo>
                    <a:pt x="1422062" y="246748"/>
                  </a:moveTo>
                  <a:lnTo>
                    <a:pt x="1668901" y="0"/>
                  </a:lnTo>
                </a:path>
                <a:path w="2666365" h="2091690">
                  <a:moveTo>
                    <a:pt x="1422062" y="250881"/>
                  </a:moveTo>
                  <a:lnTo>
                    <a:pt x="1672915" y="0"/>
                  </a:lnTo>
                </a:path>
                <a:path w="2666365" h="2091690">
                  <a:moveTo>
                    <a:pt x="1422062" y="254601"/>
                  </a:moveTo>
                  <a:lnTo>
                    <a:pt x="1677069" y="0"/>
                  </a:lnTo>
                </a:path>
                <a:path w="2666365" h="2091690">
                  <a:moveTo>
                    <a:pt x="1422062" y="259009"/>
                  </a:moveTo>
                  <a:lnTo>
                    <a:pt x="1680807" y="0"/>
                  </a:lnTo>
                </a:path>
                <a:path w="2666365" h="2091690">
                  <a:moveTo>
                    <a:pt x="1422062" y="263142"/>
                  </a:moveTo>
                  <a:lnTo>
                    <a:pt x="1684960" y="0"/>
                  </a:lnTo>
                </a:path>
                <a:path w="2666365" h="2091690">
                  <a:moveTo>
                    <a:pt x="1422062" y="266862"/>
                  </a:moveTo>
                  <a:lnTo>
                    <a:pt x="1688698" y="0"/>
                  </a:lnTo>
                </a:path>
                <a:path w="2666365" h="2091690">
                  <a:moveTo>
                    <a:pt x="1422062" y="270995"/>
                  </a:moveTo>
                  <a:lnTo>
                    <a:pt x="1692851" y="0"/>
                  </a:lnTo>
                </a:path>
                <a:path w="2666365" h="2091690">
                  <a:moveTo>
                    <a:pt x="1422062" y="274715"/>
                  </a:moveTo>
                  <a:lnTo>
                    <a:pt x="1696866" y="0"/>
                  </a:lnTo>
                </a:path>
                <a:path w="2666365" h="2091690">
                  <a:moveTo>
                    <a:pt x="1422062" y="278710"/>
                  </a:moveTo>
                  <a:lnTo>
                    <a:pt x="1700604" y="0"/>
                  </a:lnTo>
                </a:path>
                <a:path w="2666365" h="2091690">
                  <a:moveTo>
                    <a:pt x="1422062" y="282844"/>
                  </a:moveTo>
                  <a:lnTo>
                    <a:pt x="1704757" y="0"/>
                  </a:lnTo>
                </a:path>
                <a:path w="2666365" h="2091690">
                  <a:moveTo>
                    <a:pt x="1422062" y="286563"/>
                  </a:moveTo>
                  <a:lnTo>
                    <a:pt x="1708495" y="0"/>
                  </a:lnTo>
                </a:path>
                <a:path w="2666365" h="2091690">
                  <a:moveTo>
                    <a:pt x="1422062" y="290697"/>
                  </a:moveTo>
                  <a:lnTo>
                    <a:pt x="1712925" y="0"/>
                  </a:lnTo>
                </a:path>
                <a:path w="2666365" h="2091690">
                  <a:moveTo>
                    <a:pt x="1422062" y="294416"/>
                  </a:moveTo>
                  <a:lnTo>
                    <a:pt x="1717078" y="0"/>
                  </a:lnTo>
                </a:path>
                <a:path w="2666365" h="2091690">
                  <a:moveTo>
                    <a:pt x="1422062" y="298825"/>
                  </a:moveTo>
                  <a:lnTo>
                    <a:pt x="1720816" y="0"/>
                  </a:lnTo>
                </a:path>
                <a:path w="2666365" h="2091690">
                  <a:moveTo>
                    <a:pt x="1422062" y="302958"/>
                  </a:moveTo>
                  <a:lnTo>
                    <a:pt x="1724831" y="0"/>
                  </a:lnTo>
                </a:path>
                <a:path w="2666365" h="2091690">
                  <a:moveTo>
                    <a:pt x="1422062" y="306678"/>
                  </a:moveTo>
                  <a:lnTo>
                    <a:pt x="1728568" y="0"/>
                  </a:lnTo>
                </a:path>
                <a:path w="2666365" h="2091690">
                  <a:moveTo>
                    <a:pt x="1422062" y="310811"/>
                  </a:moveTo>
                  <a:lnTo>
                    <a:pt x="1732722" y="0"/>
                  </a:lnTo>
                </a:path>
                <a:path w="2666365" h="2091690">
                  <a:moveTo>
                    <a:pt x="1422062" y="314806"/>
                  </a:moveTo>
                  <a:lnTo>
                    <a:pt x="1736460" y="0"/>
                  </a:lnTo>
                </a:path>
                <a:path w="2666365" h="2091690">
                  <a:moveTo>
                    <a:pt x="1422062" y="318526"/>
                  </a:moveTo>
                  <a:lnTo>
                    <a:pt x="1740613" y="0"/>
                  </a:lnTo>
                </a:path>
                <a:path w="2666365" h="2091690">
                  <a:moveTo>
                    <a:pt x="1422062" y="322659"/>
                  </a:moveTo>
                  <a:lnTo>
                    <a:pt x="1744628" y="0"/>
                  </a:lnTo>
                </a:path>
                <a:path w="2666365" h="2091690">
                  <a:moveTo>
                    <a:pt x="1422062" y="326379"/>
                  </a:moveTo>
                  <a:lnTo>
                    <a:pt x="1748504" y="0"/>
                  </a:lnTo>
                </a:path>
                <a:path w="2666365" h="2091690">
                  <a:moveTo>
                    <a:pt x="1422062" y="330788"/>
                  </a:moveTo>
                  <a:lnTo>
                    <a:pt x="1752934" y="0"/>
                  </a:lnTo>
                </a:path>
                <a:path w="2666365" h="2091690">
                  <a:moveTo>
                    <a:pt x="1422062" y="334921"/>
                  </a:moveTo>
                  <a:lnTo>
                    <a:pt x="1756672" y="0"/>
                  </a:lnTo>
                </a:path>
                <a:path w="2666365" h="2091690">
                  <a:moveTo>
                    <a:pt x="1422062" y="338641"/>
                  </a:moveTo>
                  <a:lnTo>
                    <a:pt x="1760687" y="0"/>
                  </a:lnTo>
                </a:path>
                <a:path w="2666365" h="2091690">
                  <a:moveTo>
                    <a:pt x="1422062" y="342774"/>
                  </a:moveTo>
                  <a:lnTo>
                    <a:pt x="1764840" y="0"/>
                  </a:lnTo>
                </a:path>
                <a:path w="2666365" h="2091690">
                  <a:moveTo>
                    <a:pt x="1422062" y="346494"/>
                  </a:moveTo>
                  <a:lnTo>
                    <a:pt x="1768578" y="0"/>
                  </a:lnTo>
                </a:path>
                <a:path w="2666365" h="2091690">
                  <a:moveTo>
                    <a:pt x="1422062" y="350627"/>
                  </a:moveTo>
                  <a:lnTo>
                    <a:pt x="1772731" y="0"/>
                  </a:lnTo>
                </a:path>
                <a:path w="2666365" h="2091690">
                  <a:moveTo>
                    <a:pt x="1422062" y="354622"/>
                  </a:moveTo>
                  <a:lnTo>
                    <a:pt x="1776469" y="0"/>
                  </a:lnTo>
                </a:path>
                <a:path w="2666365" h="2091690">
                  <a:moveTo>
                    <a:pt x="1422062" y="358342"/>
                  </a:moveTo>
                  <a:lnTo>
                    <a:pt x="1780484" y="0"/>
                  </a:lnTo>
                </a:path>
                <a:path w="2666365" h="2091690">
                  <a:moveTo>
                    <a:pt x="1422062" y="362751"/>
                  </a:moveTo>
                  <a:lnTo>
                    <a:pt x="1784637" y="0"/>
                  </a:lnTo>
                </a:path>
                <a:path w="2666365" h="2091690">
                  <a:moveTo>
                    <a:pt x="1422062" y="366608"/>
                  </a:moveTo>
                  <a:lnTo>
                    <a:pt x="1788375" y="0"/>
                  </a:lnTo>
                </a:path>
                <a:path w="2666365" h="2091690">
                  <a:moveTo>
                    <a:pt x="1422062" y="370604"/>
                  </a:moveTo>
                  <a:lnTo>
                    <a:pt x="1792805" y="0"/>
                  </a:lnTo>
                </a:path>
                <a:path w="2666365" h="2091690">
                  <a:moveTo>
                    <a:pt x="1422062" y="374737"/>
                  </a:moveTo>
                  <a:lnTo>
                    <a:pt x="1796266" y="0"/>
                  </a:lnTo>
                </a:path>
                <a:path w="2666365" h="2091690">
                  <a:moveTo>
                    <a:pt x="1422062" y="378457"/>
                  </a:moveTo>
                  <a:lnTo>
                    <a:pt x="1800696" y="0"/>
                  </a:lnTo>
                </a:path>
                <a:path w="2666365" h="2091690">
                  <a:moveTo>
                    <a:pt x="1422062" y="382590"/>
                  </a:moveTo>
                  <a:lnTo>
                    <a:pt x="1804711" y="0"/>
                  </a:lnTo>
                </a:path>
                <a:path w="2666365" h="2091690">
                  <a:moveTo>
                    <a:pt x="1422062" y="386310"/>
                  </a:moveTo>
                  <a:lnTo>
                    <a:pt x="1808587" y="0"/>
                  </a:lnTo>
                </a:path>
                <a:path w="2666365" h="2091690">
                  <a:moveTo>
                    <a:pt x="1422062" y="390443"/>
                  </a:moveTo>
                  <a:lnTo>
                    <a:pt x="1812602" y="0"/>
                  </a:lnTo>
                </a:path>
                <a:path w="2666365" h="2091690">
                  <a:moveTo>
                    <a:pt x="1422062" y="394852"/>
                  </a:moveTo>
                  <a:lnTo>
                    <a:pt x="1816340" y="0"/>
                  </a:lnTo>
                </a:path>
                <a:path w="2666365" h="2091690">
                  <a:moveTo>
                    <a:pt x="1422062" y="398571"/>
                  </a:moveTo>
                  <a:lnTo>
                    <a:pt x="1820493" y="0"/>
                  </a:lnTo>
                </a:path>
                <a:path w="2666365" h="2091690">
                  <a:moveTo>
                    <a:pt x="1422062" y="402567"/>
                  </a:moveTo>
                  <a:lnTo>
                    <a:pt x="1824231" y="0"/>
                  </a:lnTo>
                </a:path>
                <a:path w="2666365" h="2091690">
                  <a:moveTo>
                    <a:pt x="1422062" y="406424"/>
                  </a:moveTo>
                  <a:lnTo>
                    <a:pt x="1828384" y="0"/>
                  </a:lnTo>
                </a:path>
                <a:path w="2666365" h="2091690">
                  <a:moveTo>
                    <a:pt x="1422062" y="410420"/>
                  </a:moveTo>
                  <a:lnTo>
                    <a:pt x="1832399" y="0"/>
                  </a:lnTo>
                </a:path>
                <a:path w="2666365" h="2091690">
                  <a:moveTo>
                    <a:pt x="1422062" y="414553"/>
                  </a:moveTo>
                  <a:lnTo>
                    <a:pt x="1836137" y="0"/>
                  </a:lnTo>
                </a:path>
                <a:path w="2666365" h="2091690">
                  <a:moveTo>
                    <a:pt x="1422062" y="418273"/>
                  </a:moveTo>
                  <a:lnTo>
                    <a:pt x="1840567" y="0"/>
                  </a:lnTo>
                </a:path>
                <a:path w="2666365" h="2091690">
                  <a:moveTo>
                    <a:pt x="1422062" y="422406"/>
                  </a:moveTo>
                  <a:lnTo>
                    <a:pt x="1844443" y="0"/>
                  </a:lnTo>
                </a:path>
                <a:path w="2666365" h="2091690">
                  <a:moveTo>
                    <a:pt x="1422062" y="426126"/>
                  </a:moveTo>
                  <a:lnTo>
                    <a:pt x="1848458" y="0"/>
                  </a:lnTo>
                </a:path>
                <a:path w="2666365" h="2091690">
                  <a:moveTo>
                    <a:pt x="1422062" y="430534"/>
                  </a:moveTo>
                  <a:lnTo>
                    <a:pt x="1852611" y="0"/>
                  </a:lnTo>
                </a:path>
                <a:path w="2666365" h="2091690">
                  <a:moveTo>
                    <a:pt x="1422062" y="434667"/>
                  </a:moveTo>
                  <a:lnTo>
                    <a:pt x="1856349" y="0"/>
                  </a:lnTo>
                </a:path>
                <a:path w="2666365" h="2091690">
                  <a:moveTo>
                    <a:pt x="1422062" y="438387"/>
                  </a:moveTo>
                  <a:lnTo>
                    <a:pt x="1860364" y="0"/>
                  </a:lnTo>
                </a:path>
                <a:path w="2666365" h="2091690">
                  <a:moveTo>
                    <a:pt x="1422062" y="442383"/>
                  </a:moveTo>
                  <a:lnTo>
                    <a:pt x="1864240" y="0"/>
                  </a:lnTo>
                </a:path>
                <a:path w="2666365" h="2091690">
                  <a:moveTo>
                    <a:pt x="1422062" y="446240"/>
                  </a:moveTo>
                  <a:lnTo>
                    <a:pt x="1868255" y="0"/>
                  </a:lnTo>
                </a:path>
                <a:path w="2666365" h="2091690">
                  <a:moveTo>
                    <a:pt x="1422062" y="450236"/>
                  </a:moveTo>
                  <a:lnTo>
                    <a:pt x="1872408" y="0"/>
                  </a:lnTo>
                </a:path>
                <a:path w="2666365" h="2091690">
                  <a:moveTo>
                    <a:pt x="1422062" y="454369"/>
                  </a:moveTo>
                  <a:lnTo>
                    <a:pt x="1876146" y="0"/>
                  </a:lnTo>
                </a:path>
                <a:path w="2666365" h="2091690">
                  <a:moveTo>
                    <a:pt x="1422062" y="458088"/>
                  </a:moveTo>
                  <a:lnTo>
                    <a:pt x="1880576" y="0"/>
                  </a:lnTo>
                </a:path>
                <a:path w="2666365" h="2091690">
                  <a:moveTo>
                    <a:pt x="1422062" y="462222"/>
                  </a:moveTo>
                  <a:lnTo>
                    <a:pt x="1884314" y="0"/>
                  </a:lnTo>
                </a:path>
                <a:path w="2666365" h="2091690">
                  <a:moveTo>
                    <a:pt x="1422062" y="465941"/>
                  </a:moveTo>
                  <a:lnTo>
                    <a:pt x="1888467" y="0"/>
                  </a:lnTo>
                </a:path>
                <a:path w="2666365" h="2091690">
                  <a:moveTo>
                    <a:pt x="1422062" y="470350"/>
                  </a:moveTo>
                  <a:lnTo>
                    <a:pt x="1892482" y="0"/>
                  </a:lnTo>
                </a:path>
                <a:path w="2666365" h="2091690">
                  <a:moveTo>
                    <a:pt x="1422062" y="474483"/>
                  </a:moveTo>
                  <a:lnTo>
                    <a:pt x="1896220" y="0"/>
                  </a:lnTo>
                </a:path>
                <a:path w="2666365" h="2091690">
                  <a:moveTo>
                    <a:pt x="1422062" y="478203"/>
                  </a:moveTo>
                  <a:lnTo>
                    <a:pt x="1900373" y="0"/>
                  </a:lnTo>
                </a:path>
                <a:path w="2666365" h="2091690">
                  <a:moveTo>
                    <a:pt x="1422062" y="482198"/>
                  </a:moveTo>
                  <a:lnTo>
                    <a:pt x="1904111" y="0"/>
                  </a:lnTo>
                </a:path>
                <a:path w="2666365" h="2091690">
                  <a:moveTo>
                    <a:pt x="1422062" y="486056"/>
                  </a:moveTo>
                  <a:lnTo>
                    <a:pt x="1908264" y="0"/>
                  </a:lnTo>
                </a:path>
                <a:path w="2666365" h="2091690">
                  <a:moveTo>
                    <a:pt x="1422062" y="490051"/>
                  </a:moveTo>
                  <a:lnTo>
                    <a:pt x="1912279" y="0"/>
                  </a:lnTo>
                </a:path>
                <a:path w="2666365" h="2091690">
                  <a:moveTo>
                    <a:pt x="1422062" y="494184"/>
                  </a:moveTo>
                  <a:lnTo>
                    <a:pt x="1916017" y="0"/>
                  </a:lnTo>
                </a:path>
                <a:path w="2666365" h="2091690">
                  <a:moveTo>
                    <a:pt x="1422062" y="497904"/>
                  </a:moveTo>
                  <a:lnTo>
                    <a:pt x="1920585" y="0"/>
                  </a:lnTo>
                </a:path>
                <a:path w="2666365" h="2091690">
                  <a:moveTo>
                    <a:pt x="1422062" y="502313"/>
                  </a:moveTo>
                  <a:lnTo>
                    <a:pt x="1923908" y="0"/>
                  </a:lnTo>
                </a:path>
                <a:path w="2666365" h="2091690">
                  <a:moveTo>
                    <a:pt x="1422062" y="506033"/>
                  </a:moveTo>
                  <a:lnTo>
                    <a:pt x="1928338" y="0"/>
                  </a:lnTo>
                </a:path>
                <a:path w="2666365" h="2091690">
                  <a:moveTo>
                    <a:pt x="1422062" y="510166"/>
                  </a:moveTo>
                  <a:lnTo>
                    <a:pt x="1932076" y="0"/>
                  </a:lnTo>
                </a:path>
                <a:path w="2666365" h="2091690">
                  <a:moveTo>
                    <a:pt x="1422062" y="514299"/>
                  </a:moveTo>
                  <a:lnTo>
                    <a:pt x="1936229" y="0"/>
                  </a:lnTo>
                </a:path>
                <a:path w="2666365" h="2091690">
                  <a:moveTo>
                    <a:pt x="1422062" y="518019"/>
                  </a:moveTo>
                  <a:lnTo>
                    <a:pt x="1940382" y="0"/>
                  </a:lnTo>
                </a:path>
                <a:path w="2666365" h="2091690">
                  <a:moveTo>
                    <a:pt x="1422062" y="522014"/>
                  </a:moveTo>
                  <a:lnTo>
                    <a:pt x="1944120" y="0"/>
                  </a:lnTo>
                </a:path>
                <a:path w="2666365" h="2091690">
                  <a:moveTo>
                    <a:pt x="1422062" y="525872"/>
                  </a:moveTo>
                  <a:lnTo>
                    <a:pt x="1948135" y="0"/>
                  </a:lnTo>
                </a:path>
                <a:path w="2666365" h="2091690">
                  <a:moveTo>
                    <a:pt x="1422062" y="529867"/>
                  </a:moveTo>
                  <a:lnTo>
                    <a:pt x="1951873" y="0"/>
                  </a:lnTo>
                </a:path>
                <a:path w="2666365" h="2091690">
                  <a:moveTo>
                    <a:pt x="1422062" y="534276"/>
                  </a:moveTo>
                  <a:lnTo>
                    <a:pt x="1956026" y="0"/>
                  </a:lnTo>
                </a:path>
                <a:path w="2666365" h="2091690">
                  <a:moveTo>
                    <a:pt x="1422062" y="538133"/>
                  </a:moveTo>
                  <a:lnTo>
                    <a:pt x="1960179" y="0"/>
                  </a:lnTo>
                </a:path>
                <a:path w="2666365" h="2091690">
                  <a:moveTo>
                    <a:pt x="1422062" y="542129"/>
                  </a:moveTo>
                  <a:lnTo>
                    <a:pt x="1963917" y="0"/>
                  </a:lnTo>
                </a:path>
                <a:path w="2666365" h="2091690">
                  <a:moveTo>
                    <a:pt x="1422062" y="545849"/>
                  </a:moveTo>
                  <a:lnTo>
                    <a:pt x="1968347" y="0"/>
                  </a:lnTo>
                </a:path>
                <a:path w="2666365" h="2091690">
                  <a:moveTo>
                    <a:pt x="1422062" y="549982"/>
                  </a:moveTo>
                  <a:lnTo>
                    <a:pt x="1972085" y="0"/>
                  </a:lnTo>
                </a:path>
                <a:path w="2666365" h="2091690">
                  <a:moveTo>
                    <a:pt x="1422062" y="554115"/>
                  </a:moveTo>
                  <a:lnTo>
                    <a:pt x="1976100" y="0"/>
                  </a:lnTo>
                </a:path>
                <a:path w="2666365" h="2091690">
                  <a:moveTo>
                    <a:pt x="1422062" y="557835"/>
                  </a:moveTo>
                  <a:lnTo>
                    <a:pt x="1980253" y="0"/>
                  </a:lnTo>
                </a:path>
                <a:path w="2666365" h="2091690">
                  <a:moveTo>
                    <a:pt x="1422062" y="561830"/>
                  </a:moveTo>
                  <a:lnTo>
                    <a:pt x="1983991" y="0"/>
                  </a:lnTo>
                </a:path>
                <a:path w="2666365" h="2091690">
                  <a:moveTo>
                    <a:pt x="1422062" y="565688"/>
                  </a:moveTo>
                  <a:lnTo>
                    <a:pt x="1988144" y="0"/>
                  </a:lnTo>
                </a:path>
                <a:path w="2666365" h="2091690">
                  <a:moveTo>
                    <a:pt x="1422062" y="570096"/>
                  </a:moveTo>
                  <a:lnTo>
                    <a:pt x="1991882" y="0"/>
                  </a:lnTo>
                </a:path>
                <a:path w="2666365" h="2091690">
                  <a:moveTo>
                    <a:pt x="1422062" y="574092"/>
                  </a:moveTo>
                  <a:lnTo>
                    <a:pt x="1996035" y="0"/>
                  </a:lnTo>
                </a:path>
                <a:path w="2666365" h="2091690">
                  <a:moveTo>
                    <a:pt x="1422062" y="577949"/>
                  </a:moveTo>
                  <a:lnTo>
                    <a:pt x="2000050" y="0"/>
                  </a:lnTo>
                </a:path>
                <a:path w="2666365" h="2091690">
                  <a:moveTo>
                    <a:pt x="1422062" y="581945"/>
                  </a:moveTo>
                  <a:lnTo>
                    <a:pt x="2003788" y="0"/>
                  </a:lnTo>
                </a:path>
                <a:path w="2666365" h="2091690">
                  <a:moveTo>
                    <a:pt x="1422062" y="585665"/>
                  </a:moveTo>
                  <a:lnTo>
                    <a:pt x="2008218" y="0"/>
                  </a:lnTo>
                </a:path>
                <a:path w="2666365" h="2091690">
                  <a:moveTo>
                    <a:pt x="1422062" y="589798"/>
                  </a:moveTo>
                  <a:lnTo>
                    <a:pt x="2011956" y="0"/>
                  </a:lnTo>
                </a:path>
                <a:path w="2666365" h="2091690">
                  <a:moveTo>
                    <a:pt x="1422062" y="593931"/>
                  </a:moveTo>
                  <a:lnTo>
                    <a:pt x="2016109" y="0"/>
                  </a:lnTo>
                </a:path>
                <a:path w="2666365" h="2091690">
                  <a:moveTo>
                    <a:pt x="1422062" y="597651"/>
                  </a:moveTo>
                  <a:lnTo>
                    <a:pt x="2019847" y="0"/>
                  </a:lnTo>
                </a:path>
                <a:path w="2666365" h="2091690">
                  <a:moveTo>
                    <a:pt x="1422062" y="602059"/>
                  </a:moveTo>
                  <a:lnTo>
                    <a:pt x="2024000" y="0"/>
                  </a:lnTo>
                </a:path>
                <a:path w="2666365" h="2091690">
                  <a:moveTo>
                    <a:pt x="1422062" y="605779"/>
                  </a:moveTo>
                  <a:lnTo>
                    <a:pt x="2028015" y="0"/>
                  </a:lnTo>
                </a:path>
                <a:path w="2666365" h="2091690">
                  <a:moveTo>
                    <a:pt x="1422062" y="609912"/>
                  </a:moveTo>
                  <a:lnTo>
                    <a:pt x="2031753" y="0"/>
                  </a:lnTo>
                </a:path>
                <a:path w="2666365" h="2091690">
                  <a:moveTo>
                    <a:pt x="1422062" y="613908"/>
                  </a:moveTo>
                  <a:lnTo>
                    <a:pt x="2035906" y="0"/>
                  </a:lnTo>
                </a:path>
                <a:path w="2666365" h="2091690">
                  <a:moveTo>
                    <a:pt x="1422062" y="617765"/>
                  </a:moveTo>
                  <a:lnTo>
                    <a:pt x="2039644" y="0"/>
                  </a:lnTo>
                </a:path>
                <a:path w="2666365" h="2091690">
                  <a:moveTo>
                    <a:pt x="1422062" y="621761"/>
                  </a:moveTo>
                  <a:lnTo>
                    <a:pt x="2043797" y="0"/>
                  </a:lnTo>
                </a:path>
                <a:path w="2666365" h="2091690">
                  <a:moveTo>
                    <a:pt x="1422062" y="625480"/>
                  </a:moveTo>
                  <a:lnTo>
                    <a:pt x="2047812" y="0"/>
                  </a:lnTo>
                </a:path>
                <a:path w="2666365" h="2091690">
                  <a:moveTo>
                    <a:pt x="1422062" y="629613"/>
                  </a:moveTo>
                  <a:lnTo>
                    <a:pt x="2051688" y="0"/>
                  </a:lnTo>
                </a:path>
                <a:path w="2666365" h="2091690">
                  <a:moveTo>
                    <a:pt x="1422062" y="633747"/>
                  </a:moveTo>
                  <a:lnTo>
                    <a:pt x="2056118" y="0"/>
                  </a:lnTo>
                </a:path>
                <a:path w="2666365" h="2091690">
                  <a:moveTo>
                    <a:pt x="1422062" y="637466"/>
                  </a:moveTo>
                  <a:lnTo>
                    <a:pt x="2059856" y="0"/>
                  </a:lnTo>
                </a:path>
                <a:path w="2666365" h="2091690">
                  <a:moveTo>
                    <a:pt x="1422062" y="641875"/>
                  </a:moveTo>
                  <a:lnTo>
                    <a:pt x="2063871" y="0"/>
                  </a:lnTo>
                </a:path>
                <a:path w="2666365" h="2091690">
                  <a:moveTo>
                    <a:pt x="1422062" y="645595"/>
                  </a:moveTo>
                  <a:lnTo>
                    <a:pt x="2068024" y="0"/>
                  </a:lnTo>
                </a:path>
                <a:path w="2666365" h="2091690">
                  <a:moveTo>
                    <a:pt x="1422062" y="649728"/>
                  </a:moveTo>
                  <a:lnTo>
                    <a:pt x="2071762" y="0"/>
                  </a:lnTo>
                </a:path>
                <a:path w="2666365" h="2091690">
                  <a:moveTo>
                    <a:pt x="1422062" y="653723"/>
                  </a:moveTo>
                  <a:lnTo>
                    <a:pt x="2075915" y="0"/>
                  </a:lnTo>
                </a:path>
                <a:path w="2666365" h="2091690">
                  <a:moveTo>
                    <a:pt x="1422062" y="657581"/>
                  </a:moveTo>
                  <a:lnTo>
                    <a:pt x="2079653" y="0"/>
                  </a:lnTo>
                </a:path>
                <a:path w="2666365" h="2091690">
                  <a:moveTo>
                    <a:pt x="1422062" y="661576"/>
                  </a:moveTo>
                  <a:lnTo>
                    <a:pt x="2083668" y="0"/>
                  </a:lnTo>
                </a:path>
                <a:path w="2666365" h="2091690">
                  <a:moveTo>
                    <a:pt x="1422062" y="665296"/>
                  </a:moveTo>
                  <a:lnTo>
                    <a:pt x="2087821" y="0"/>
                  </a:lnTo>
                </a:path>
                <a:path w="2666365" h="2091690">
                  <a:moveTo>
                    <a:pt x="1422062" y="669429"/>
                  </a:moveTo>
                  <a:lnTo>
                    <a:pt x="2091559" y="0"/>
                  </a:lnTo>
                </a:path>
                <a:path w="2666365" h="2091690">
                  <a:moveTo>
                    <a:pt x="1422062" y="673838"/>
                  </a:moveTo>
                  <a:lnTo>
                    <a:pt x="2095989" y="0"/>
                  </a:lnTo>
                </a:path>
                <a:path w="2666365" h="2091690">
                  <a:moveTo>
                    <a:pt x="1422062" y="677558"/>
                  </a:moveTo>
                  <a:lnTo>
                    <a:pt x="2099727" y="0"/>
                  </a:lnTo>
                </a:path>
                <a:path w="2666365" h="2091690">
                  <a:moveTo>
                    <a:pt x="1422062" y="681691"/>
                  </a:moveTo>
                  <a:lnTo>
                    <a:pt x="2103880" y="0"/>
                  </a:lnTo>
                </a:path>
                <a:path w="2666365" h="2091690">
                  <a:moveTo>
                    <a:pt x="1422062" y="685824"/>
                  </a:moveTo>
                  <a:lnTo>
                    <a:pt x="2107618" y="0"/>
                  </a:lnTo>
                </a:path>
                <a:path w="2666365" h="2091690">
                  <a:moveTo>
                    <a:pt x="1422062" y="689544"/>
                  </a:moveTo>
                  <a:lnTo>
                    <a:pt x="2111771" y="0"/>
                  </a:lnTo>
                </a:path>
                <a:path w="2666365" h="2091690">
                  <a:moveTo>
                    <a:pt x="1422062" y="693539"/>
                  </a:moveTo>
                  <a:lnTo>
                    <a:pt x="2115786" y="0"/>
                  </a:lnTo>
                </a:path>
                <a:path w="2666365" h="2091690">
                  <a:moveTo>
                    <a:pt x="1422062" y="697397"/>
                  </a:moveTo>
                  <a:lnTo>
                    <a:pt x="2119524" y="0"/>
                  </a:lnTo>
                </a:path>
                <a:path w="2666365" h="2091690">
                  <a:moveTo>
                    <a:pt x="1422062" y="701392"/>
                  </a:moveTo>
                  <a:lnTo>
                    <a:pt x="2123677" y="0"/>
                  </a:lnTo>
                </a:path>
                <a:path w="2666365" h="2091690">
                  <a:moveTo>
                    <a:pt x="1422062" y="705801"/>
                  </a:moveTo>
                  <a:lnTo>
                    <a:pt x="2127415" y="0"/>
                  </a:lnTo>
                </a:path>
                <a:path w="2666365" h="2091690">
                  <a:moveTo>
                    <a:pt x="1422062" y="709521"/>
                  </a:moveTo>
                  <a:lnTo>
                    <a:pt x="2131568" y="0"/>
                  </a:lnTo>
                </a:path>
                <a:path w="2666365" h="2091690">
                  <a:moveTo>
                    <a:pt x="1422062" y="713654"/>
                  </a:moveTo>
                  <a:lnTo>
                    <a:pt x="2135998" y="0"/>
                  </a:lnTo>
                </a:path>
                <a:path w="2666365" h="2091690">
                  <a:moveTo>
                    <a:pt x="1422062" y="717374"/>
                  </a:moveTo>
                  <a:lnTo>
                    <a:pt x="2139321" y="0"/>
                  </a:lnTo>
                </a:path>
                <a:path w="2666365" h="2091690">
                  <a:moveTo>
                    <a:pt x="1422062" y="721507"/>
                  </a:moveTo>
                  <a:lnTo>
                    <a:pt x="2143751" y="0"/>
                  </a:lnTo>
                </a:path>
                <a:path w="2666365" h="2091690">
                  <a:moveTo>
                    <a:pt x="1422062" y="725640"/>
                  </a:moveTo>
                  <a:lnTo>
                    <a:pt x="2147627" y="0"/>
                  </a:lnTo>
                </a:path>
                <a:path w="2666365" h="2091690">
                  <a:moveTo>
                    <a:pt x="1422062" y="729360"/>
                  </a:moveTo>
                  <a:lnTo>
                    <a:pt x="2151642" y="0"/>
                  </a:lnTo>
                </a:path>
                <a:path w="2666365" h="2091690">
                  <a:moveTo>
                    <a:pt x="1422062" y="733355"/>
                  </a:moveTo>
                  <a:lnTo>
                    <a:pt x="2155795" y="0"/>
                  </a:lnTo>
                </a:path>
                <a:path w="2666365" h="2091690">
                  <a:moveTo>
                    <a:pt x="1422062" y="737213"/>
                  </a:moveTo>
                  <a:lnTo>
                    <a:pt x="2159533" y="0"/>
                  </a:lnTo>
                </a:path>
                <a:path w="2666365" h="2091690">
                  <a:moveTo>
                    <a:pt x="1422062" y="741621"/>
                  </a:moveTo>
                  <a:lnTo>
                    <a:pt x="2163548" y="0"/>
                  </a:lnTo>
                </a:path>
                <a:path w="2666365" h="2091690">
                  <a:moveTo>
                    <a:pt x="1422062" y="745617"/>
                  </a:moveTo>
                  <a:lnTo>
                    <a:pt x="2167424" y="0"/>
                  </a:lnTo>
                </a:path>
                <a:path w="2666365" h="2091690">
                  <a:moveTo>
                    <a:pt x="1422062" y="749337"/>
                  </a:moveTo>
                  <a:lnTo>
                    <a:pt x="2171439" y="0"/>
                  </a:lnTo>
                </a:path>
                <a:path w="2666365" h="2091690">
                  <a:moveTo>
                    <a:pt x="1422062" y="753470"/>
                  </a:moveTo>
                  <a:lnTo>
                    <a:pt x="2175592" y="0"/>
                  </a:lnTo>
                </a:path>
                <a:path w="2666365" h="2091690">
                  <a:moveTo>
                    <a:pt x="1422062" y="757190"/>
                  </a:moveTo>
                  <a:lnTo>
                    <a:pt x="2179330" y="0"/>
                  </a:lnTo>
                </a:path>
                <a:path w="2666365" h="2091690">
                  <a:moveTo>
                    <a:pt x="1422062" y="761323"/>
                  </a:moveTo>
                  <a:lnTo>
                    <a:pt x="2183760" y="0"/>
                  </a:lnTo>
                </a:path>
                <a:path w="2666365" h="2091690">
                  <a:moveTo>
                    <a:pt x="1422062" y="765456"/>
                  </a:moveTo>
                  <a:lnTo>
                    <a:pt x="2187498" y="0"/>
                  </a:lnTo>
                </a:path>
                <a:path w="2666365" h="2091690">
                  <a:moveTo>
                    <a:pt x="1422062" y="769176"/>
                  </a:moveTo>
                  <a:lnTo>
                    <a:pt x="2191651" y="0"/>
                  </a:lnTo>
                </a:path>
                <a:path w="2666365" h="2091690">
                  <a:moveTo>
                    <a:pt x="1422062" y="773584"/>
                  </a:moveTo>
                  <a:lnTo>
                    <a:pt x="2195666" y="0"/>
                  </a:lnTo>
                </a:path>
                <a:path w="2666365" h="2091690">
                  <a:moveTo>
                    <a:pt x="1422062" y="777304"/>
                  </a:moveTo>
                  <a:lnTo>
                    <a:pt x="2199404" y="0"/>
                  </a:lnTo>
                </a:path>
                <a:path w="2666365" h="2091690">
                  <a:moveTo>
                    <a:pt x="1422062" y="781437"/>
                  </a:moveTo>
                  <a:lnTo>
                    <a:pt x="2203557" y="0"/>
                  </a:lnTo>
                </a:path>
                <a:path w="2666365" h="2091690">
                  <a:moveTo>
                    <a:pt x="1422062" y="785433"/>
                  </a:moveTo>
                  <a:lnTo>
                    <a:pt x="2207295" y="0"/>
                  </a:lnTo>
                </a:path>
                <a:path w="2666365" h="2091690">
                  <a:moveTo>
                    <a:pt x="1422062" y="789152"/>
                  </a:moveTo>
                  <a:lnTo>
                    <a:pt x="2211448" y="0"/>
                  </a:lnTo>
                </a:path>
                <a:path w="2666365" h="2091690">
                  <a:moveTo>
                    <a:pt x="1422062" y="793286"/>
                  </a:moveTo>
                  <a:lnTo>
                    <a:pt x="2215186" y="0"/>
                  </a:lnTo>
                </a:path>
                <a:path w="2666365" h="2091690">
                  <a:moveTo>
                    <a:pt x="1422062" y="797005"/>
                  </a:moveTo>
                  <a:lnTo>
                    <a:pt x="2219201" y="0"/>
                  </a:lnTo>
                </a:path>
                <a:path w="2666365" h="2091690">
                  <a:moveTo>
                    <a:pt x="1422062" y="801139"/>
                  </a:moveTo>
                  <a:lnTo>
                    <a:pt x="2223769" y="0"/>
                  </a:lnTo>
                </a:path>
                <a:path w="2666365" h="2091690">
                  <a:moveTo>
                    <a:pt x="1422062" y="805547"/>
                  </a:moveTo>
                  <a:lnTo>
                    <a:pt x="2227507" y="0"/>
                  </a:lnTo>
                </a:path>
                <a:path w="2666365" h="2091690">
                  <a:moveTo>
                    <a:pt x="1422062" y="808991"/>
                  </a:moveTo>
                  <a:lnTo>
                    <a:pt x="2231522" y="0"/>
                  </a:lnTo>
                </a:path>
                <a:path w="2666365" h="2091690">
                  <a:moveTo>
                    <a:pt x="1422062" y="813400"/>
                  </a:moveTo>
                  <a:lnTo>
                    <a:pt x="2235260" y="0"/>
                  </a:lnTo>
                </a:path>
                <a:path w="2666365" h="2091690">
                  <a:moveTo>
                    <a:pt x="1422062" y="817120"/>
                  </a:moveTo>
                  <a:lnTo>
                    <a:pt x="2239413" y="0"/>
                  </a:lnTo>
                </a:path>
                <a:path w="2666365" h="2091690">
                  <a:moveTo>
                    <a:pt x="1422062" y="821253"/>
                  </a:moveTo>
                  <a:lnTo>
                    <a:pt x="2243566" y="0"/>
                  </a:lnTo>
                </a:path>
                <a:path w="2666365" h="2091690">
                  <a:moveTo>
                    <a:pt x="1422062" y="825248"/>
                  </a:moveTo>
                  <a:lnTo>
                    <a:pt x="2247304" y="0"/>
                  </a:lnTo>
                </a:path>
                <a:path w="2666365" h="2091690">
                  <a:moveTo>
                    <a:pt x="1422062" y="828968"/>
                  </a:moveTo>
                  <a:lnTo>
                    <a:pt x="2251319" y="0"/>
                  </a:lnTo>
                </a:path>
                <a:path w="2666365" h="2091690">
                  <a:moveTo>
                    <a:pt x="1422062" y="833101"/>
                  </a:moveTo>
                  <a:lnTo>
                    <a:pt x="2255057" y="0"/>
                  </a:lnTo>
                </a:path>
                <a:path w="2666365" h="2091690">
                  <a:moveTo>
                    <a:pt x="1422062" y="836821"/>
                  </a:moveTo>
                  <a:lnTo>
                    <a:pt x="2259210" y="0"/>
                  </a:lnTo>
                </a:path>
                <a:path w="2666365" h="2091690">
                  <a:moveTo>
                    <a:pt x="1422062" y="840954"/>
                  </a:moveTo>
                  <a:lnTo>
                    <a:pt x="2263640" y="0"/>
                  </a:lnTo>
                </a:path>
                <a:path w="2666365" h="2091690">
                  <a:moveTo>
                    <a:pt x="1422062" y="845363"/>
                  </a:moveTo>
                  <a:lnTo>
                    <a:pt x="2267101" y="0"/>
                  </a:lnTo>
                </a:path>
                <a:path w="2666365" h="2091690">
                  <a:moveTo>
                    <a:pt x="1422062" y="849083"/>
                  </a:moveTo>
                  <a:lnTo>
                    <a:pt x="2271531" y="0"/>
                  </a:lnTo>
                </a:path>
                <a:path w="2666365" h="2091690">
                  <a:moveTo>
                    <a:pt x="1422062" y="853216"/>
                  </a:moveTo>
                  <a:lnTo>
                    <a:pt x="2275269" y="0"/>
                  </a:lnTo>
                </a:path>
                <a:path w="2666365" h="2091690">
                  <a:moveTo>
                    <a:pt x="1422062" y="857349"/>
                  </a:moveTo>
                  <a:lnTo>
                    <a:pt x="2279422" y="0"/>
                  </a:lnTo>
                </a:path>
                <a:path w="2666365" h="2091690">
                  <a:moveTo>
                    <a:pt x="1422062" y="861069"/>
                  </a:moveTo>
                  <a:lnTo>
                    <a:pt x="2283437" y="0"/>
                  </a:lnTo>
                </a:path>
                <a:path w="2666365" h="2091690">
                  <a:moveTo>
                    <a:pt x="1421646" y="865064"/>
                  </a:moveTo>
                  <a:lnTo>
                    <a:pt x="2287175" y="0"/>
                  </a:lnTo>
                </a:path>
                <a:path w="2666365" h="2091690">
                  <a:moveTo>
                    <a:pt x="1421646" y="869197"/>
                  </a:moveTo>
                  <a:lnTo>
                    <a:pt x="2291328" y="0"/>
                  </a:lnTo>
                </a:path>
                <a:path w="2666365" h="2091690">
                  <a:moveTo>
                    <a:pt x="1421370" y="874019"/>
                  </a:moveTo>
                  <a:lnTo>
                    <a:pt x="2295066" y="0"/>
                  </a:lnTo>
                </a:path>
                <a:path w="2666365" h="2091690">
                  <a:moveTo>
                    <a:pt x="1421370" y="878015"/>
                  </a:moveTo>
                  <a:lnTo>
                    <a:pt x="2299219" y="0"/>
                  </a:lnTo>
                </a:path>
                <a:path w="2666365" h="2091690">
                  <a:moveTo>
                    <a:pt x="1420677" y="882148"/>
                  </a:moveTo>
                  <a:lnTo>
                    <a:pt x="2302957" y="0"/>
                  </a:lnTo>
                </a:path>
                <a:path w="2666365" h="2091690">
                  <a:moveTo>
                    <a:pt x="1420262" y="886832"/>
                  </a:moveTo>
                  <a:lnTo>
                    <a:pt x="2306972" y="0"/>
                  </a:lnTo>
                </a:path>
                <a:path w="2666365" h="2091690">
                  <a:moveTo>
                    <a:pt x="1419985" y="890965"/>
                  </a:moveTo>
                  <a:lnTo>
                    <a:pt x="2311402" y="0"/>
                  </a:lnTo>
                </a:path>
                <a:path w="2666365" h="2091690">
                  <a:moveTo>
                    <a:pt x="1419708" y="895374"/>
                  </a:moveTo>
                  <a:lnTo>
                    <a:pt x="2315140" y="0"/>
                  </a:lnTo>
                </a:path>
                <a:path w="2666365" h="2091690">
                  <a:moveTo>
                    <a:pt x="1419293" y="900196"/>
                  </a:moveTo>
                  <a:lnTo>
                    <a:pt x="2319293" y="0"/>
                  </a:lnTo>
                </a:path>
                <a:path w="2666365" h="2091690">
                  <a:moveTo>
                    <a:pt x="1418601" y="904605"/>
                  </a:moveTo>
                  <a:lnTo>
                    <a:pt x="2323031" y="0"/>
                  </a:lnTo>
                </a:path>
                <a:path w="2666365" h="2091690">
                  <a:moveTo>
                    <a:pt x="1417909" y="909289"/>
                  </a:moveTo>
                  <a:lnTo>
                    <a:pt x="2327184" y="0"/>
                  </a:lnTo>
                </a:path>
                <a:path w="2666365" h="2091690">
                  <a:moveTo>
                    <a:pt x="1417632" y="913835"/>
                  </a:moveTo>
                  <a:lnTo>
                    <a:pt x="2331199" y="0"/>
                  </a:lnTo>
                </a:path>
                <a:path w="2666365" h="2091690">
                  <a:moveTo>
                    <a:pt x="1416524" y="918244"/>
                  </a:moveTo>
                  <a:lnTo>
                    <a:pt x="2335075" y="0"/>
                  </a:lnTo>
                </a:path>
                <a:path w="2666365" h="2091690">
                  <a:moveTo>
                    <a:pt x="1415832" y="923342"/>
                  </a:moveTo>
                  <a:lnTo>
                    <a:pt x="2339090" y="0"/>
                  </a:lnTo>
                </a:path>
                <a:path w="2666365" h="2091690">
                  <a:moveTo>
                    <a:pt x="1414863" y="928026"/>
                  </a:moveTo>
                  <a:lnTo>
                    <a:pt x="2342828" y="0"/>
                  </a:lnTo>
                </a:path>
                <a:path w="2666365" h="2091690">
                  <a:moveTo>
                    <a:pt x="1414171" y="932848"/>
                  </a:moveTo>
                  <a:lnTo>
                    <a:pt x="2346981" y="0"/>
                  </a:lnTo>
                </a:path>
                <a:path w="2666365" h="2091690">
                  <a:moveTo>
                    <a:pt x="1412786" y="937945"/>
                  </a:moveTo>
                  <a:lnTo>
                    <a:pt x="2351411" y="0"/>
                  </a:lnTo>
                </a:path>
                <a:path w="2666365" h="2091690">
                  <a:moveTo>
                    <a:pt x="1412094" y="942767"/>
                  </a:moveTo>
                  <a:lnTo>
                    <a:pt x="2355149" y="0"/>
                  </a:lnTo>
                </a:path>
                <a:path w="2666365" h="2091690">
                  <a:moveTo>
                    <a:pt x="1410710" y="948140"/>
                  </a:moveTo>
                  <a:lnTo>
                    <a:pt x="2359302" y="0"/>
                  </a:lnTo>
                </a:path>
                <a:path w="2666365" h="2091690">
                  <a:moveTo>
                    <a:pt x="1409741" y="953238"/>
                  </a:moveTo>
                  <a:lnTo>
                    <a:pt x="2363040" y="0"/>
                  </a:lnTo>
                </a:path>
                <a:path w="2666365" h="2091690">
                  <a:moveTo>
                    <a:pt x="1408356" y="958749"/>
                  </a:moveTo>
                  <a:lnTo>
                    <a:pt x="2367055" y="0"/>
                  </a:lnTo>
                </a:path>
                <a:path w="2666365" h="2091690">
                  <a:moveTo>
                    <a:pt x="1406695" y="964122"/>
                  </a:moveTo>
                  <a:lnTo>
                    <a:pt x="2371208" y="0"/>
                  </a:lnTo>
                </a:path>
                <a:path w="2666365" h="2091690">
                  <a:moveTo>
                    <a:pt x="1405311" y="969908"/>
                  </a:moveTo>
                  <a:lnTo>
                    <a:pt x="2374946" y="0"/>
                  </a:lnTo>
                </a:path>
                <a:path w="2666365" h="2091690">
                  <a:moveTo>
                    <a:pt x="1403926" y="975419"/>
                  </a:moveTo>
                  <a:lnTo>
                    <a:pt x="2379099" y="0"/>
                  </a:lnTo>
                </a:path>
                <a:path w="2666365" h="2091690">
                  <a:moveTo>
                    <a:pt x="1401573" y="981205"/>
                  </a:moveTo>
                  <a:lnTo>
                    <a:pt x="2382837" y="0"/>
                  </a:lnTo>
                </a:path>
                <a:path w="2666365" h="2091690">
                  <a:moveTo>
                    <a:pt x="1400188" y="986992"/>
                  </a:moveTo>
                  <a:lnTo>
                    <a:pt x="2386852" y="0"/>
                  </a:lnTo>
                </a:path>
                <a:path w="2666365" h="2091690">
                  <a:moveTo>
                    <a:pt x="1397835" y="992778"/>
                  </a:moveTo>
                  <a:lnTo>
                    <a:pt x="2390590" y="0"/>
                  </a:lnTo>
                </a:path>
                <a:path w="2666365" h="2091690">
                  <a:moveTo>
                    <a:pt x="1395758" y="998840"/>
                  </a:moveTo>
                  <a:lnTo>
                    <a:pt x="2394743" y="0"/>
                  </a:lnTo>
                </a:path>
                <a:path w="2666365" h="2091690">
                  <a:moveTo>
                    <a:pt x="1393405" y="1005591"/>
                  </a:moveTo>
                  <a:lnTo>
                    <a:pt x="2399173" y="0"/>
                  </a:lnTo>
                </a:path>
                <a:path w="2666365" h="2091690">
                  <a:moveTo>
                    <a:pt x="1390913" y="1011791"/>
                  </a:moveTo>
                  <a:lnTo>
                    <a:pt x="2402911" y="0"/>
                  </a:lnTo>
                </a:path>
                <a:path w="2666365" h="2091690">
                  <a:moveTo>
                    <a:pt x="1388282" y="1018541"/>
                  </a:moveTo>
                  <a:lnTo>
                    <a:pt x="2407064" y="0"/>
                  </a:lnTo>
                </a:path>
                <a:path w="2666365" h="2091690">
                  <a:moveTo>
                    <a:pt x="1385514" y="1025430"/>
                  </a:moveTo>
                  <a:lnTo>
                    <a:pt x="2410802" y="0"/>
                  </a:lnTo>
                </a:path>
                <a:path w="2666365" h="2091690">
                  <a:moveTo>
                    <a:pt x="1382053" y="1032594"/>
                  </a:moveTo>
                  <a:lnTo>
                    <a:pt x="2414955" y="0"/>
                  </a:lnTo>
                </a:path>
                <a:path w="2666365" h="2091690">
                  <a:moveTo>
                    <a:pt x="1378315" y="1040034"/>
                  </a:moveTo>
                  <a:lnTo>
                    <a:pt x="2418970" y="0"/>
                  </a:lnTo>
                </a:path>
                <a:path w="2666365" h="2091690">
                  <a:moveTo>
                    <a:pt x="1374577" y="1047887"/>
                  </a:moveTo>
                  <a:lnTo>
                    <a:pt x="2422708" y="0"/>
                  </a:lnTo>
                </a:path>
                <a:path w="2666365" h="2091690">
                  <a:moveTo>
                    <a:pt x="1370424" y="1056428"/>
                  </a:moveTo>
                  <a:lnTo>
                    <a:pt x="2426861" y="0"/>
                  </a:lnTo>
                </a:path>
                <a:path w="2666365" h="2091690">
                  <a:moveTo>
                    <a:pt x="1365301" y="1064832"/>
                  </a:moveTo>
                  <a:lnTo>
                    <a:pt x="2430599" y="0"/>
                  </a:lnTo>
                </a:path>
                <a:path w="2666365" h="2091690">
                  <a:moveTo>
                    <a:pt x="1360179" y="1074339"/>
                  </a:moveTo>
                  <a:lnTo>
                    <a:pt x="2434752" y="0"/>
                  </a:lnTo>
                </a:path>
                <a:path w="2666365" h="2091690">
                  <a:moveTo>
                    <a:pt x="1353755" y="1084671"/>
                  </a:moveTo>
                  <a:lnTo>
                    <a:pt x="2439182" y="0"/>
                  </a:lnTo>
                </a:path>
                <a:path w="2666365" h="2091690">
                  <a:moveTo>
                    <a:pt x="1346916" y="1096244"/>
                  </a:moveTo>
                  <a:lnTo>
                    <a:pt x="2442920" y="0"/>
                  </a:lnTo>
                </a:path>
                <a:path w="2666365" h="2091690">
                  <a:moveTo>
                    <a:pt x="1337364" y="1109470"/>
                  </a:moveTo>
                  <a:lnTo>
                    <a:pt x="2446935" y="0"/>
                  </a:lnTo>
                </a:path>
                <a:path w="2666365" h="2091690">
                  <a:moveTo>
                    <a:pt x="1324392" y="1126141"/>
                  </a:moveTo>
                  <a:lnTo>
                    <a:pt x="2450811" y="0"/>
                  </a:lnTo>
                </a:path>
                <a:path w="2666365" h="2091690">
                  <a:moveTo>
                    <a:pt x="362592" y="2091572"/>
                  </a:moveTo>
                  <a:lnTo>
                    <a:pt x="2454826" y="0"/>
                  </a:lnTo>
                </a:path>
                <a:path w="2666365" h="2091690">
                  <a:moveTo>
                    <a:pt x="366344" y="2091572"/>
                  </a:moveTo>
                  <a:lnTo>
                    <a:pt x="2458979" y="0"/>
                  </a:lnTo>
                </a:path>
                <a:path w="2666365" h="2091690">
                  <a:moveTo>
                    <a:pt x="370788" y="2091572"/>
                  </a:moveTo>
                  <a:lnTo>
                    <a:pt x="2462717" y="0"/>
                  </a:lnTo>
                </a:path>
                <a:path w="2666365" h="2091690">
                  <a:moveTo>
                    <a:pt x="374208" y="2091572"/>
                  </a:moveTo>
                  <a:lnTo>
                    <a:pt x="2466732" y="0"/>
                  </a:lnTo>
                </a:path>
                <a:path w="2666365" h="2091690">
                  <a:moveTo>
                    <a:pt x="378638" y="2091572"/>
                  </a:moveTo>
                  <a:lnTo>
                    <a:pt x="2470608" y="0"/>
                  </a:lnTo>
                </a:path>
                <a:path w="2666365" h="2091690">
                  <a:moveTo>
                    <a:pt x="382736" y="2091572"/>
                  </a:moveTo>
                  <a:lnTo>
                    <a:pt x="2474623" y="0"/>
                  </a:lnTo>
                </a:path>
                <a:path w="2666365" h="2091690">
                  <a:moveTo>
                    <a:pt x="386487" y="2091572"/>
                  </a:moveTo>
                  <a:lnTo>
                    <a:pt x="2479053" y="0"/>
                  </a:lnTo>
                </a:path>
                <a:path w="2666365" h="2091690">
                  <a:moveTo>
                    <a:pt x="390585" y="2091572"/>
                  </a:moveTo>
                  <a:lnTo>
                    <a:pt x="2482514" y="0"/>
                  </a:lnTo>
                </a:path>
                <a:path w="2666365" h="2091690">
                  <a:moveTo>
                    <a:pt x="394351" y="2091572"/>
                  </a:moveTo>
                  <a:lnTo>
                    <a:pt x="2486944" y="0"/>
                  </a:lnTo>
                </a:path>
                <a:path w="2666365" h="2091690">
                  <a:moveTo>
                    <a:pt x="398449" y="2091572"/>
                  </a:moveTo>
                  <a:lnTo>
                    <a:pt x="2490682" y="0"/>
                  </a:lnTo>
                </a:path>
                <a:path w="2666365" h="2091690">
                  <a:moveTo>
                    <a:pt x="402200" y="2091572"/>
                  </a:moveTo>
                  <a:lnTo>
                    <a:pt x="2494835" y="0"/>
                  </a:lnTo>
                </a:path>
                <a:path w="2666365" h="2091690">
                  <a:moveTo>
                    <a:pt x="406298" y="2091572"/>
                  </a:moveTo>
                  <a:lnTo>
                    <a:pt x="2498573" y="0"/>
                  </a:lnTo>
                </a:path>
                <a:path w="2666365" h="2091690">
                  <a:moveTo>
                    <a:pt x="410396" y="2091572"/>
                  </a:moveTo>
                  <a:lnTo>
                    <a:pt x="2502588" y="0"/>
                  </a:lnTo>
                </a:path>
                <a:path w="2666365" h="2091690">
                  <a:moveTo>
                    <a:pt x="414148" y="2091572"/>
                  </a:moveTo>
                  <a:lnTo>
                    <a:pt x="2506741" y="0"/>
                  </a:lnTo>
                </a:path>
                <a:path w="2666365" h="2091690">
                  <a:moveTo>
                    <a:pt x="418592" y="2091572"/>
                  </a:moveTo>
                  <a:lnTo>
                    <a:pt x="2510479" y="0"/>
                  </a:lnTo>
                </a:path>
                <a:path w="2666365" h="2091690">
                  <a:moveTo>
                    <a:pt x="422343" y="2091572"/>
                  </a:moveTo>
                  <a:lnTo>
                    <a:pt x="2514632" y="0"/>
                  </a:lnTo>
                </a:path>
                <a:path w="2666365" h="2091690">
                  <a:moveTo>
                    <a:pt x="426441" y="2091572"/>
                  </a:moveTo>
                  <a:lnTo>
                    <a:pt x="2518370" y="0"/>
                  </a:lnTo>
                </a:path>
                <a:path w="2666365" h="2091690">
                  <a:moveTo>
                    <a:pt x="430539" y="2091572"/>
                  </a:moveTo>
                  <a:lnTo>
                    <a:pt x="2522385" y="0"/>
                  </a:lnTo>
                </a:path>
                <a:path w="2666365" h="2091690">
                  <a:moveTo>
                    <a:pt x="434291" y="2091572"/>
                  </a:moveTo>
                  <a:lnTo>
                    <a:pt x="2526953" y="0"/>
                  </a:lnTo>
                </a:path>
                <a:path w="2666365" h="2091690">
                  <a:moveTo>
                    <a:pt x="438389" y="2091572"/>
                  </a:moveTo>
                  <a:lnTo>
                    <a:pt x="2530691" y="0"/>
                  </a:lnTo>
                </a:path>
                <a:path w="2666365" h="2091690">
                  <a:moveTo>
                    <a:pt x="442140" y="2091572"/>
                  </a:moveTo>
                  <a:lnTo>
                    <a:pt x="2534706" y="0"/>
                  </a:lnTo>
                </a:path>
                <a:path w="2666365" h="2091690">
                  <a:moveTo>
                    <a:pt x="446238" y="2091572"/>
                  </a:moveTo>
                  <a:lnTo>
                    <a:pt x="2538444" y="0"/>
                  </a:lnTo>
                </a:path>
                <a:path w="2666365" h="2091690">
                  <a:moveTo>
                    <a:pt x="450336" y="2091572"/>
                  </a:moveTo>
                  <a:lnTo>
                    <a:pt x="2542597" y="0"/>
                  </a:lnTo>
                </a:path>
                <a:path w="2666365" h="2091690">
                  <a:moveTo>
                    <a:pt x="454101" y="2091572"/>
                  </a:moveTo>
                  <a:lnTo>
                    <a:pt x="2546750" y="0"/>
                  </a:lnTo>
                </a:path>
                <a:path w="2666365" h="2091690">
                  <a:moveTo>
                    <a:pt x="458532" y="2091572"/>
                  </a:moveTo>
                  <a:lnTo>
                    <a:pt x="2550488" y="0"/>
                  </a:lnTo>
                </a:path>
                <a:path w="2666365" h="2091690">
                  <a:moveTo>
                    <a:pt x="462283" y="2091572"/>
                  </a:moveTo>
                  <a:lnTo>
                    <a:pt x="2554503" y="0"/>
                  </a:lnTo>
                </a:path>
                <a:path w="2666365" h="2091690">
                  <a:moveTo>
                    <a:pt x="466381" y="2091572"/>
                  </a:moveTo>
                  <a:lnTo>
                    <a:pt x="2558241" y="0"/>
                  </a:lnTo>
                </a:path>
                <a:path w="2666365" h="2091690">
                  <a:moveTo>
                    <a:pt x="470479" y="2091572"/>
                  </a:moveTo>
                  <a:lnTo>
                    <a:pt x="2562394" y="0"/>
                  </a:lnTo>
                </a:path>
                <a:path w="2666365" h="2091690">
                  <a:moveTo>
                    <a:pt x="474245" y="2091572"/>
                  </a:moveTo>
                  <a:lnTo>
                    <a:pt x="2566824" y="0"/>
                  </a:lnTo>
                </a:path>
                <a:path w="2666365" h="2091690">
                  <a:moveTo>
                    <a:pt x="478342" y="2091572"/>
                  </a:moveTo>
                  <a:lnTo>
                    <a:pt x="2570562" y="0"/>
                  </a:lnTo>
                </a:path>
                <a:path w="2666365" h="2091690">
                  <a:moveTo>
                    <a:pt x="482094" y="2091572"/>
                  </a:moveTo>
                  <a:lnTo>
                    <a:pt x="2574715" y="0"/>
                  </a:lnTo>
                </a:path>
                <a:path w="2666365" h="2091690">
                  <a:moveTo>
                    <a:pt x="486192" y="2091572"/>
                  </a:moveTo>
                  <a:lnTo>
                    <a:pt x="2578453" y="0"/>
                  </a:lnTo>
                </a:path>
                <a:path w="2666365" h="2091690">
                  <a:moveTo>
                    <a:pt x="490290" y="2091572"/>
                  </a:moveTo>
                  <a:lnTo>
                    <a:pt x="2582606" y="0"/>
                  </a:lnTo>
                </a:path>
                <a:path w="2666365" h="2091690">
                  <a:moveTo>
                    <a:pt x="494041" y="2091572"/>
                  </a:moveTo>
                  <a:lnTo>
                    <a:pt x="2586344" y="0"/>
                  </a:lnTo>
                </a:path>
                <a:path w="2666365" h="2091690">
                  <a:moveTo>
                    <a:pt x="498485" y="2091572"/>
                  </a:moveTo>
                  <a:lnTo>
                    <a:pt x="2590359" y="0"/>
                  </a:lnTo>
                </a:path>
                <a:path w="2666365" h="2091690">
                  <a:moveTo>
                    <a:pt x="501891" y="2091572"/>
                  </a:moveTo>
                  <a:lnTo>
                    <a:pt x="2594512" y="0"/>
                  </a:lnTo>
                </a:path>
                <a:path w="2666365" h="2091690">
                  <a:moveTo>
                    <a:pt x="506335" y="2091572"/>
                  </a:moveTo>
                  <a:lnTo>
                    <a:pt x="2598250" y="0"/>
                  </a:lnTo>
                </a:path>
                <a:path w="2666365" h="2091690">
                  <a:moveTo>
                    <a:pt x="510087" y="2091572"/>
                  </a:moveTo>
                  <a:lnTo>
                    <a:pt x="2602403" y="0"/>
                  </a:lnTo>
                </a:path>
                <a:path w="2666365" h="2091690">
                  <a:moveTo>
                    <a:pt x="514185" y="2091572"/>
                  </a:moveTo>
                  <a:lnTo>
                    <a:pt x="2606141" y="0"/>
                  </a:lnTo>
                </a:path>
                <a:path w="2666365" h="2091690">
                  <a:moveTo>
                    <a:pt x="518282" y="2091572"/>
                  </a:moveTo>
                  <a:lnTo>
                    <a:pt x="2610156" y="0"/>
                  </a:lnTo>
                </a:path>
                <a:path w="2666365" h="2091690">
                  <a:moveTo>
                    <a:pt x="522034" y="2091572"/>
                  </a:moveTo>
                  <a:lnTo>
                    <a:pt x="2614586" y="0"/>
                  </a:lnTo>
                </a:path>
                <a:path w="2666365" h="2091690">
                  <a:moveTo>
                    <a:pt x="526132" y="2091572"/>
                  </a:moveTo>
                  <a:lnTo>
                    <a:pt x="2618324" y="0"/>
                  </a:lnTo>
                </a:path>
                <a:path w="2666365" h="2091690">
                  <a:moveTo>
                    <a:pt x="529898" y="2091572"/>
                  </a:moveTo>
                  <a:lnTo>
                    <a:pt x="2622477" y="0"/>
                  </a:lnTo>
                </a:path>
                <a:path w="2666365" h="2091690">
                  <a:moveTo>
                    <a:pt x="533981" y="2091572"/>
                  </a:moveTo>
                  <a:lnTo>
                    <a:pt x="2626215" y="0"/>
                  </a:lnTo>
                </a:path>
                <a:path w="2666365" h="2091690">
                  <a:moveTo>
                    <a:pt x="538079" y="2091572"/>
                  </a:moveTo>
                  <a:lnTo>
                    <a:pt x="2630368" y="0"/>
                  </a:lnTo>
                </a:path>
                <a:path w="2666365" h="2091690">
                  <a:moveTo>
                    <a:pt x="541845" y="2091572"/>
                  </a:moveTo>
                  <a:lnTo>
                    <a:pt x="2634383" y="0"/>
                  </a:lnTo>
                </a:path>
                <a:path w="2666365" h="2091690">
                  <a:moveTo>
                    <a:pt x="546275" y="2091572"/>
                  </a:moveTo>
                  <a:lnTo>
                    <a:pt x="2638259" y="0"/>
                  </a:lnTo>
                </a:path>
                <a:path w="2666365" h="2091690">
                  <a:moveTo>
                    <a:pt x="550041" y="2091572"/>
                  </a:moveTo>
                  <a:lnTo>
                    <a:pt x="2642274" y="0"/>
                  </a:lnTo>
                </a:path>
                <a:path w="2666365" h="2091690">
                  <a:moveTo>
                    <a:pt x="554138" y="2091572"/>
                  </a:moveTo>
                  <a:lnTo>
                    <a:pt x="2646012" y="0"/>
                  </a:lnTo>
                </a:path>
                <a:path w="2666365" h="2091690">
                  <a:moveTo>
                    <a:pt x="558236" y="2091572"/>
                  </a:moveTo>
                  <a:lnTo>
                    <a:pt x="2650165" y="0"/>
                  </a:lnTo>
                </a:path>
                <a:path w="2666365" h="2091690">
                  <a:moveTo>
                    <a:pt x="561988" y="2091572"/>
                  </a:moveTo>
                  <a:lnTo>
                    <a:pt x="2654595" y="0"/>
                  </a:lnTo>
                </a:path>
                <a:path w="2666365" h="2091690">
                  <a:moveTo>
                    <a:pt x="566086" y="2091572"/>
                  </a:moveTo>
                  <a:lnTo>
                    <a:pt x="2658333" y="0"/>
                  </a:lnTo>
                </a:path>
                <a:path w="2666365" h="2091690">
                  <a:moveTo>
                    <a:pt x="569838" y="2091572"/>
                  </a:moveTo>
                  <a:lnTo>
                    <a:pt x="2662486" y="0"/>
                  </a:lnTo>
                </a:path>
                <a:path w="2666365" h="2091690">
                  <a:moveTo>
                    <a:pt x="573935" y="2091572"/>
                  </a:moveTo>
                  <a:lnTo>
                    <a:pt x="2666224" y="413"/>
                  </a:lnTo>
                </a:path>
                <a:path w="2666365" h="2091690">
                  <a:moveTo>
                    <a:pt x="578033" y="2091572"/>
                  </a:moveTo>
                  <a:lnTo>
                    <a:pt x="2666224" y="4821"/>
                  </a:lnTo>
                </a:path>
                <a:path w="2666365" h="2091690">
                  <a:moveTo>
                    <a:pt x="581785" y="2091572"/>
                  </a:moveTo>
                  <a:lnTo>
                    <a:pt x="2666224" y="8541"/>
                  </a:lnTo>
                </a:path>
                <a:path w="2666365" h="2091690">
                  <a:moveTo>
                    <a:pt x="586229" y="2091572"/>
                  </a:moveTo>
                  <a:lnTo>
                    <a:pt x="2666224" y="12674"/>
                  </a:lnTo>
                </a:path>
                <a:path w="2666365" h="2091690">
                  <a:moveTo>
                    <a:pt x="589981" y="2091572"/>
                  </a:moveTo>
                  <a:lnTo>
                    <a:pt x="2666224" y="16394"/>
                  </a:lnTo>
                </a:path>
                <a:path w="2666365" h="2091690">
                  <a:moveTo>
                    <a:pt x="594078" y="2091572"/>
                  </a:moveTo>
                  <a:lnTo>
                    <a:pt x="2666224" y="20527"/>
                  </a:lnTo>
                </a:path>
                <a:path w="2666365" h="2091690">
                  <a:moveTo>
                    <a:pt x="597830" y="2091572"/>
                  </a:moveTo>
                  <a:lnTo>
                    <a:pt x="2666224" y="24523"/>
                  </a:lnTo>
                </a:path>
                <a:path w="2666365" h="2091690">
                  <a:moveTo>
                    <a:pt x="601928" y="2091572"/>
                  </a:moveTo>
                  <a:lnTo>
                    <a:pt x="2666224" y="28243"/>
                  </a:lnTo>
                </a:path>
                <a:path w="2666365" h="2091690">
                  <a:moveTo>
                    <a:pt x="606026" y="2091572"/>
                  </a:moveTo>
                  <a:lnTo>
                    <a:pt x="2666224" y="32376"/>
                  </a:lnTo>
                </a:path>
                <a:path w="2666365" h="2091690">
                  <a:moveTo>
                    <a:pt x="609791" y="2091572"/>
                  </a:moveTo>
                  <a:lnTo>
                    <a:pt x="2666224" y="36096"/>
                  </a:lnTo>
                </a:path>
                <a:path w="2666365" h="2091690">
                  <a:moveTo>
                    <a:pt x="613875" y="2091572"/>
                  </a:moveTo>
                  <a:lnTo>
                    <a:pt x="2666224" y="40504"/>
                  </a:lnTo>
                </a:path>
                <a:path w="2666365" h="2091690">
                  <a:moveTo>
                    <a:pt x="617641" y="2091572"/>
                  </a:moveTo>
                  <a:lnTo>
                    <a:pt x="2666224" y="44637"/>
                  </a:lnTo>
                </a:path>
                <a:path w="2666365" h="2091690">
                  <a:moveTo>
                    <a:pt x="621739" y="2091572"/>
                  </a:moveTo>
                  <a:lnTo>
                    <a:pt x="2666224" y="48357"/>
                  </a:lnTo>
                </a:path>
                <a:path w="2666365" h="2091690">
                  <a:moveTo>
                    <a:pt x="626169" y="2091572"/>
                  </a:moveTo>
                  <a:lnTo>
                    <a:pt x="2666224" y="52490"/>
                  </a:lnTo>
                </a:path>
                <a:path w="2666365" h="2091690">
                  <a:moveTo>
                    <a:pt x="629588" y="2091572"/>
                  </a:moveTo>
                  <a:lnTo>
                    <a:pt x="2666224" y="56210"/>
                  </a:lnTo>
                </a:path>
                <a:path w="2666365" h="2091690">
                  <a:moveTo>
                    <a:pt x="634032" y="2091572"/>
                  </a:moveTo>
                  <a:lnTo>
                    <a:pt x="2666224" y="60343"/>
                  </a:lnTo>
                </a:path>
                <a:path w="2666365" h="2091690">
                  <a:moveTo>
                    <a:pt x="637784" y="2091572"/>
                  </a:moveTo>
                  <a:lnTo>
                    <a:pt x="2666224" y="64339"/>
                  </a:lnTo>
                </a:path>
                <a:path w="2666365" h="2091690">
                  <a:moveTo>
                    <a:pt x="641882" y="2091572"/>
                  </a:moveTo>
                  <a:lnTo>
                    <a:pt x="2666224" y="68058"/>
                  </a:lnTo>
                </a:path>
                <a:path w="2666365" h="2091690">
                  <a:moveTo>
                    <a:pt x="645980" y="2091572"/>
                  </a:moveTo>
                  <a:lnTo>
                    <a:pt x="2666224" y="72467"/>
                  </a:lnTo>
                </a:path>
                <a:path w="2666365" h="2091690">
                  <a:moveTo>
                    <a:pt x="649731" y="2091572"/>
                  </a:moveTo>
                  <a:lnTo>
                    <a:pt x="2666224" y="76325"/>
                  </a:lnTo>
                </a:path>
                <a:path w="2666365" h="2091690">
                  <a:moveTo>
                    <a:pt x="653829" y="2091572"/>
                  </a:moveTo>
                  <a:lnTo>
                    <a:pt x="2666224" y="80320"/>
                  </a:lnTo>
                </a:path>
                <a:path w="2666365" h="2091690">
                  <a:moveTo>
                    <a:pt x="657581" y="2091572"/>
                  </a:moveTo>
                  <a:lnTo>
                    <a:pt x="2666224" y="84453"/>
                  </a:lnTo>
                </a:path>
                <a:path w="2666365" h="2091690">
                  <a:moveTo>
                    <a:pt x="661679" y="2091572"/>
                  </a:moveTo>
                  <a:lnTo>
                    <a:pt x="2666224" y="88173"/>
                  </a:lnTo>
                </a:path>
                <a:path w="2666365" h="2091690">
                  <a:moveTo>
                    <a:pt x="665777" y="2091572"/>
                  </a:moveTo>
                  <a:lnTo>
                    <a:pt x="2666224" y="92306"/>
                  </a:lnTo>
                </a:path>
                <a:path w="2666365" h="2091690">
                  <a:moveTo>
                    <a:pt x="669528" y="2091572"/>
                  </a:moveTo>
                  <a:lnTo>
                    <a:pt x="2666224" y="96026"/>
                  </a:lnTo>
                </a:path>
                <a:path w="2666365" h="2091690">
                  <a:moveTo>
                    <a:pt x="673972" y="2091572"/>
                  </a:moveTo>
                  <a:lnTo>
                    <a:pt x="2666224" y="100159"/>
                  </a:lnTo>
                </a:path>
                <a:path w="2666365" h="2091690">
                  <a:moveTo>
                    <a:pt x="677724" y="2091572"/>
                  </a:moveTo>
                  <a:lnTo>
                    <a:pt x="2666224" y="104568"/>
                  </a:lnTo>
                </a:path>
                <a:path w="2666365" h="2091690">
                  <a:moveTo>
                    <a:pt x="681822" y="2091572"/>
                  </a:moveTo>
                  <a:lnTo>
                    <a:pt x="2666224" y="108288"/>
                  </a:lnTo>
                </a:path>
                <a:path w="2666365" h="2091690">
                  <a:moveTo>
                    <a:pt x="685587" y="2091572"/>
                  </a:moveTo>
                  <a:lnTo>
                    <a:pt x="2666224" y="112283"/>
                  </a:lnTo>
                </a:path>
                <a:path w="2666365" h="2091690">
                  <a:moveTo>
                    <a:pt x="689671" y="2091572"/>
                  </a:moveTo>
                  <a:lnTo>
                    <a:pt x="2666224" y="116141"/>
                  </a:lnTo>
                </a:path>
                <a:path w="2666365" h="2091690">
                  <a:moveTo>
                    <a:pt x="693769" y="2091572"/>
                  </a:moveTo>
                  <a:lnTo>
                    <a:pt x="2666224" y="120136"/>
                  </a:lnTo>
                </a:path>
                <a:path w="2666365" h="2091690">
                  <a:moveTo>
                    <a:pt x="697535" y="2091572"/>
                  </a:moveTo>
                  <a:lnTo>
                    <a:pt x="2666224" y="124269"/>
                  </a:lnTo>
                </a:path>
                <a:path w="2666365" h="2091690">
                  <a:moveTo>
                    <a:pt x="701633" y="2091572"/>
                  </a:moveTo>
                  <a:lnTo>
                    <a:pt x="2666224" y="127989"/>
                  </a:lnTo>
                </a:path>
                <a:path w="2666365" h="2091690">
                  <a:moveTo>
                    <a:pt x="705384" y="2091572"/>
                  </a:moveTo>
                  <a:lnTo>
                    <a:pt x="2666224" y="132122"/>
                  </a:lnTo>
                </a:path>
                <a:path w="2666365" h="2091690">
                  <a:moveTo>
                    <a:pt x="709482" y="2091572"/>
                  </a:moveTo>
                  <a:lnTo>
                    <a:pt x="2666224" y="135842"/>
                  </a:lnTo>
                </a:path>
                <a:path w="2666365" h="2091690">
                  <a:moveTo>
                    <a:pt x="713926" y="2091572"/>
                  </a:moveTo>
                  <a:lnTo>
                    <a:pt x="2666224" y="139975"/>
                  </a:lnTo>
                </a:path>
                <a:path w="2666365" h="2091690">
                  <a:moveTo>
                    <a:pt x="717678" y="2091572"/>
                  </a:moveTo>
                  <a:lnTo>
                    <a:pt x="2666224" y="144384"/>
                  </a:lnTo>
                </a:path>
                <a:path w="2666365" h="2091690">
                  <a:moveTo>
                    <a:pt x="721776" y="2091572"/>
                  </a:moveTo>
                  <a:lnTo>
                    <a:pt x="2666224" y="148103"/>
                  </a:lnTo>
                </a:path>
                <a:path w="2666365" h="2091690">
                  <a:moveTo>
                    <a:pt x="725527" y="2091572"/>
                  </a:moveTo>
                  <a:lnTo>
                    <a:pt x="2666224" y="152099"/>
                  </a:lnTo>
                </a:path>
                <a:path w="2666365" h="2091690">
                  <a:moveTo>
                    <a:pt x="729625" y="2091572"/>
                  </a:moveTo>
                  <a:lnTo>
                    <a:pt x="2666224" y="155956"/>
                  </a:lnTo>
                </a:path>
                <a:path w="2666365" h="2091690">
                  <a:moveTo>
                    <a:pt x="733723" y="2091572"/>
                  </a:moveTo>
                  <a:lnTo>
                    <a:pt x="2666224" y="159952"/>
                  </a:lnTo>
                </a:path>
                <a:path w="2666365" h="2091690">
                  <a:moveTo>
                    <a:pt x="737475" y="2091572"/>
                  </a:moveTo>
                  <a:lnTo>
                    <a:pt x="2666224" y="164085"/>
                  </a:lnTo>
                </a:path>
                <a:path w="2666365" h="2091690">
                  <a:moveTo>
                    <a:pt x="741573" y="2091572"/>
                  </a:moveTo>
                  <a:lnTo>
                    <a:pt x="2666224" y="167805"/>
                  </a:lnTo>
                </a:path>
                <a:path w="2666365" h="2091690">
                  <a:moveTo>
                    <a:pt x="745324" y="2091572"/>
                  </a:moveTo>
                  <a:lnTo>
                    <a:pt x="2666224" y="171938"/>
                  </a:lnTo>
                </a:path>
                <a:path w="2666365" h="2091690">
                  <a:moveTo>
                    <a:pt x="749422" y="2091572"/>
                  </a:moveTo>
                  <a:lnTo>
                    <a:pt x="2666224" y="175658"/>
                  </a:lnTo>
                </a:path>
                <a:path w="2666365" h="2091690">
                  <a:moveTo>
                    <a:pt x="753520" y="2091572"/>
                  </a:moveTo>
                  <a:lnTo>
                    <a:pt x="2666224" y="180066"/>
                  </a:lnTo>
                </a:path>
                <a:path w="2666365" h="2091690">
                  <a:moveTo>
                    <a:pt x="757286" y="2091572"/>
                  </a:moveTo>
                  <a:lnTo>
                    <a:pt x="2666224" y="184199"/>
                  </a:lnTo>
                </a:path>
                <a:path w="2666365" h="2091690">
                  <a:moveTo>
                    <a:pt x="761716" y="2091572"/>
                  </a:moveTo>
                  <a:lnTo>
                    <a:pt x="2666224" y="187919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922655" y="6568768"/>
              <a:ext cx="4281402" cy="296505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3345684" y="6377820"/>
              <a:ext cx="2303145" cy="2091689"/>
            </a:xfrm>
            <a:custGeom>
              <a:avLst/>
              <a:gdLst/>
              <a:ahLst/>
              <a:cxnLst/>
              <a:rect l="l" t="t" r="r" b="b"/>
              <a:pathLst>
                <a:path w="2303145" h="2091690">
                  <a:moveTo>
                    <a:pt x="1903691" y="2091572"/>
                  </a:moveTo>
                  <a:lnTo>
                    <a:pt x="0" y="188608"/>
                  </a:lnTo>
                </a:path>
                <a:path w="2303145" h="2091690">
                  <a:moveTo>
                    <a:pt x="1907844" y="2091572"/>
                  </a:moveTo>
                  <a:lnTo>
                    <a:pt x="0" y="184475"/>
                  </a:lnTo>
                </a:path>
                <a:path w="2303145" h="2091690">
                  <a:moveTo>
                    <a:pt x="1911998" y="2091572"/>
                  </a:moveTo>
                  <a:lnTo>
                    <a:pt x="0" y="180755"/>
                  </a:lnTo>
                </a:path>
                <a:path w="2303145" h="2091690">
                  <a:moveTo>
                    <a:pt x="1915736" y="2091572"/>
                  </a:moveTo>
                  <a:lnTo>
                    <a:pt x="0" y="176622"/>
                  </a:lnTo>
                </a:path>
                <a:path w="2303145" h="2091690">
                  <a:moveTo>
                    <a:pt x="1919750" y="2091572"/>
                  </a:moveTo>
                  <a:lnTo>
                    <a:pt x="0" y="172902"/>
                  </a:lnTo>
                </a:path>
                <a:path w="2303145" h="2091690">
                  <a:moveTo>
                    <a:pt x="1923627" y="2091572"/>
                  </a:moveTo>
                  <a:lnTo>
                    <a:pt x="0" y="168907"/>
                  </a:lnTo>
                </a:path>
                <a:path w="2303145" h="2091690">
                  <a:moveTo>
                    <a:pt x="1927641" y="2091572"/>
                  </a:moveTo>
                  <a:lnTo>
                    <a:pt x="0" y="164360"/>
                  </a:lnTo>
                </a:path>
                <a:path w="2303145" h="2091690">
                  <a:moveTo>
                    <a:pt x="1932071" y="2091572"/>
                  </a:moveTo>
                  <a:lnTo>
                    <a:pt x="0" y="161054"/>
                  </a:lnTo>
                </a:path>
                <a:path w="2303145" h="2091690">
                  <a:moveTo>
                    <a:pt x="1935809" y="2091572"/>
                  </a:moveTo>
                  <a:lnTo>
                    <a:pt x="0" y="156645"/>
                  </a:lnTo>
                </a:path>
                <a:path w="2303145" h="2091690">
                  <a:moveTo>
                    <a:pt x="1939963" y="2091572"/>
                  </a:moveTo>
                  <a:lnTo>
                    <a:pt x="0" y="152788"/>
                  </a:lnTo>
                </a:path>
                <a:path w="2303145" h="2091690">
                  <a:moveTo>
                    <a:pt x="1943700" y="2091572"/>
                  </a:moveTo>
                  <a:lnTo>
                    <a:pt x="0" y="148792"/>
                  </a:lnTo>
                </a:path>
                <a:path w="2303145" h="2091690">
                  <a:moveTo>
                    <a:pt x="1947854" y="2091572"/>
                  </a:moveTo>
                  <a:lnTo>
                    <a:pt x="0" y="144659"/>
                  </a:lnTo>
                </a:path>
                <a:path w="2303145" h="2091690">
                  <a:moveTo>
                    <a:pt x="1951868" y="2091572"/>
                  </a:moveTo>
                  <a:lnTo>
                    <a:pt x="0" y="140939"/>
                  </a:lnTo>
                </a:path>
                <a:path w="2303145" h="2091690">
                  <a:moveTo>
                    <a:pt x="1955606" y="2091572"/>
                  </a:moveTo>
                  <a:lnTo>
                    <a:pt x="0" y="136806"/>
                  </a:lnTo>
                </a:path>
                <a:path w="2303145" h="2091690">
                  <a:moveTo>
                    <a:pt x="1959760" y="2091572"/>
                  </a:moveTo>
                  <a:lnTo>
                    <a:pt x="0" y="133086"/>
                  </a:lnTo>
                </a:path>
                <a:path w="2303145" h="2091690">
                  <a:moveTo>
                    <a:pt x="1963497" y="2091572"/>
                  </a:moveTo>
                  <a:lnTo>
                    <a:pt x="0" y="129091"/>
                  </a:lnTo>
                </a:path>
                <a:path w="2303145" h="2091690">
                  <a:moveTo>
                    <a:pt x="1967651" y="2091572"/>
                  </a:moveTo>
                  <a:lnTo>
                    <a:pt x="0" y="124545"/>
                  </a:lnTo>
                </a:path>
                <a:path w="2303145" h="2091690">
                  <a:moveTo>
                    <a:pt x="1972081" y="2091572"/>
                  </a:moveTo>
                  <a:lnTo>
                    <a:pt x="0" y="120825"/>
                  </a:lnTo>
                </a:path>
                <a:path w="2303145" h="2091690">
                  <a:moveTo>
                    <a:pt x="1975819" y="2091572"/>
                  </a:moveTo>
                  <a:lnTo>
                    <a:pt x="0" y="116829"/>
                  </a:lnTo>
                </a:path>
                <a:path w="2303145" h="2091690">
                  <a:moveTo>
                    <a:pt x="1979833" y="2091572"/>
                  </a:moveTo>
                  <a:lnTo>
                    <a:pt x="0" y="112972"/>
                  </a:lnTo>
                </a:path>
                <a:path w="2303145" h="2091690">
                  <a:moveTo>
                    <a:pt x="1983710" y="2091572"/>
                  </a:moveTo>
                  <a:lnTo>
                    <a:pt x="0" y="108976"/>
                  </a:lnTo>
                </a:path>
                <a:path w="2303145" h="2091690">
                  <a:moveTo>
                    <a:pt x="1987724" y="2091572"/>
                  </a:moveTo>
                  <a:lnTo>
                    <a:pt x="0" y="104843"/>
                  </a:lnTo>
                </a:path>
                <a:path w="2303145" h="2091690">
                  <a:moveTo>
                    <a:pt x="1991462" y="2091572"/>
                  </a:moveTo>
                  <a:lnTo>
                    <a:pt x="0" y="101123"/>
                  </a:lnTo>
                </a:path>
                <a:path w="2303145" h="2091690">
                  <a:moveTo>
                    <a:pt x="1995616" y="2091572"/>
                  </a:moveTo>
                  <a:lnTo>
                    <a:pt x="0" y="96990"/>
                  </a:lnTo>
                </a:path>
                <a:path w="2303145" h="2091690">
                  <a:moveTo>
                    <a:pt x="1999769" y="2091572"/>
                  </a:moveTo>
                  <a:lnTo>
                    <a:pt x="0" y="93271"/>
                  </a:lnTo>
                </a:path>
                <a:path w="2303145" h="2091690">
                  <a:moveTo>
                    <a:pt x="2003507" y="2091572"/>
                  </a:moveTo>
                  <a:lnTo>
                    <a:pt x="0" y="88862"/>
                  </a:lnTo>
                </a:path>
                <a:path w="2303145" h="2091690">
                  <a:moveTo>
                    <a:pt x="2007521" y="2091572"/>
                  </a:moveTo>
                  <a:lnTo>
                    <a:pt x="0" y="84729"/>
                  </a:lnTo>
                </a:path>
                <a:path w="2303145" h="2091690">
                  <a:moveTo>
                    <a:pt x="2011259" y="2091572"/>
                  </a:moveTo>
                  <a:lnTo>
                    <a:pt x="0" y="81009"/>
                  </a:lnTo>
                </a:path>
                <a:path w="2303145" h="2091690">
                  <a:moveTo>
                    <a:pt x="2015412" y="2091572"/>
                  </a:moveTo>
                  <a:lnTo>
                    <a:pt x="0" y="77014"/>
                  </a:lnTo>
                </a:path>
                <a:path w="2303145" h="2091690">
                  <a:moveTo>
                    <a:pt x="2019843" y="2091572"/>
                  </a:moveTo>
                  <a:lnTo>
                    <a:pt x="0" y="73156"/>
                  </a:lnTo>
                </a:path>
                <a:path w="2303145" h="2091690">
                  <a:moveTo>
                    <a:pt x="2023580" y="2091572"/>
                  </a:moveTo>
                  <a:lnTo>
                    <a:pt x="0" y="69161"/>
                  </a:lnTo>
                </a:path>
                <a:path w="2303145" h="2091690">
                  <a:moveTo>
                    <a:pt x="2027734" y="2091572"/>
                  </a:moveTo>
                  <a:lnTo>
                    <a:pt x="0" y="65027"/>
                  </a:lnTo>
                </a:path>
                <a:path w="2303145" h="2091690">
                  <a:moveTo>
                    <a:pt x="2031472" y="2091572"/>
                  </a:moveTo>
                  <a:lnTo>
                    <a:pt x="0" y="61308"/>
                  </a:lnTo>
                </a:path>
                <a:path w="2303145" h="2091690">
                  <a:moveTo>
                    <a:pt x="2035486" y="2091572"/>
                  </a:moveTo>
                  <a:lnTo>
                    <a:pt x="0" y="56899"/>
                  </a:lnTo>
                </a:path>
                <a:path w="2303145" h="2091690">
                  <a:moveTo>
                    <a:pt x="2039640" y="2091572"/>
                  </a:moveTo>
                  <a:lnTo>
                    <a:pt x="0" y="53179"/>
                  </a:lnTo>
                </a:path>
                <a:path w="2303145" h="2091690">
                  <a:moveTo>
                    <a:pt x="2043377" y="2091572"/>
                  </a:moveTo>
                  <a:lnTo>
                    <a:pt x="0" y="49046"/>
                  </a:lnTo>
                </a:path>
                <a:path w="2303145" h="2091690">
                  <a:moveTo>
                    <a:pt x="2047531" y="2091572"/>
                  </a:moveTo>
                  <a:lnTo>
                    <a:pt x="0" y="44913"/>
                  </a:lnTo>
                </a:path>
                <a:path w="2303145" h="2091690">
                  <a:moveTo>
                    <a:pt x="2051269" y="2091572"/>
                  </a:moveTo>
                  <a:lnTo>
                    <a:pt x="0" y="41193"/>
                  </a:lnTo>
                </a:path>
                <a:path w="2303145" h="2091690">
                  <a:moveTo>
                    <a:pt x="2055422" y="2091572"/>
                  </a:moveTo>
                  <a:lnTo>
                    <a:pt x="0" y="37198"/>
                  </a:lnTo>
                </a:path>
                <a:path w="2303145" h="2091690">
                  <a:moveTo>
                    <a:pt x="2059852" y="2091572"/>
                  </a:moveTo>
                  <a:lnTo>
                    <a:pt x="0" y="33340"/>
                  </a:lnTo>
                </a:path>
                <a:path w="2303145" h="2091690">
                  <a:moveTo>
                    <a:pt x="2063590" y="2091572"/>
                  </a:moveTo>
                  <a:lnTo>
                    <a:pt x="0" y="29345"/>
                  </a:lnTo>
                </a:path>
                <a:path w="2303145" h="2091690">
                  <a:moveTo>
                    <a:pt x="2067604" y="2091572"/>
                  </a:moveTo>
                  <a:lnTo>
                    <a:pt x="0" y="24936"/>
                  </a:lnTo>
                </a:path>
                <a:path w="2303145" h="2091690">
                  <a:moveTo>
                    <a:pt x="2071342" y="2091572"/>
                  </a:moveTo>
                  <a:lnTo>
                    <a:pt x="0" y="21078"/>
                  </a:lnTo>
                </a:path>
                <a:path w="2303145" h="2091690">
                  <a:moveTo>
                    <a:pt x="2075496" y="2091572"/>
                  </a:moveTo>
                  <a:lnTo>
                    <a:pt x="0" y="17083"/>
                  </a:lnTo>
                </a:path>
                <a:path w="2303145" h="2091690">
                  <a:moveTo>
                    <a:pt x="2079649" y="2091572"/>
                  </a:moveTo>
                  <a:lnTo>
                    <a:pt x="0" y="13363"/>
                  </a:lnTo>
                </a:path>
                <a:path w="2303145" h="2091690">
                  <a:moveTo>
                    <a:pt x="2083387" y="2091572"/>
                  </a:moveTo>
                  <a:lnTo>
                    <a:pt x="0" y="9230"/>
                  </a:lnTo>
                </a:path>
                <a:path w="2303145" h="2091690">
                  <a:moveTo>
                    <a:pt x="2087401" y="2091572"/>
                  </a:moveTo>
                  <a:lnTo>
                    <a:pt x="0" y="5097"/>
                  </a:lnTo>
                </a:path>
                <a:path w="2303145" h="2091690">
                  <a:moveTo>
                    <a:pt x="2091139" y="2091572"/>
                  </a:moveTo>
                  <a:lnTo>
                    <a:pt x="0" y="1377"/>
                  </a:lnTo>
                </a:path>
                <a:path w="2303145" h="2091690">
                  <a:moveTo>
                    <a:pt x="2095293" y="2091572"/>
                  </a:moveTo>
                  <a:lnTo>
                    <a:pt x="3045" y="0"/>
                  </a:lnTo>
                </a:path>
                <a:path w="2303145" h="2091690">
                  <a:moveTo>
                    <a:pt x="2099030" y="2091572"/>
                  </a:moveTo>
                  <a:lnTo>
                    <a:pt x="7198" y="0"/>
                  </a:lnTo>
                </a:path>
                <a:path w="2303145" h="2091690">
                  <a:moveTo>
                    <a:pt x="2103460" y="2091572"/>
                  </a:moveTo>
                  <a:lnTo>
                    <a:pt x="11213" y="0"/>
                  </a:lnTo>
                </a:path>
                <a:path w="2303145" h="2091690">
                  <a:moveTo>
                    <a:pt x="2107614" y="2091572"/>
                  </a:moveTo>
                  <a:lnTo>
                    <a:pt x="14951" y="0"/>
                  </a:lnTo>
                </a:path>
                <a:path w="2303145" h="2091690">
                  <a:moveTo>
                    <a:pt x="2111352" y="2091572"/>
                  </a:moveTo>
                  <a:lnTo>
                    <a:pt x="19104" y="0"/>
                  </a:lnTo>
                </a:path>
                <a:path w="2303145" h="2091690">
                  <a:moveTo>
                    <a:pt x="2115505" y="2091572"/>
                  </a:moveTo>
                  <a:lnTo>
                    <a:pt x="22842" y="0"/>
                  </a:lnTo>
                </a:path>
                <a:path w="2303145" h="2091690">
                  <a:moveTo>
                    <a:pt x="2119243" y="2091572"/>
                  </a:moveTo>
                  <a:lnTo>
                    <a:pt x="26995" y="0"/>
                  </a:lnTo>
                </a:path>
                <a:path w="2303145" h="2091690">
                  <a:moveTo>
                    <a:pt x="2123257" y="2091572"/>
                  </a:moveTo>
                  <a:lnTo>
                    <a:pt x="31010" y="0"/>
                  </a:lnTo>
                </a:path>
                <a:path w="2303145" h="2091690">
                  <a:moveTo>
                    <a:pt x="2127411" y="2091572"/>
                  </a:moveTo>
                  <a:lnTo>
                    <a:pt x="34748" y="0"/>
                  </a:lnTo>
                </a:path>
                <a:path w="2303145" h="2091690">
                  <a:moveTo>
                    <a:pt x="2131149" y="2091572"/>
                  </a:moveTo>
                  <a:lnTo>
                    <a:pt x="39178" y="0"/>
                  </a:lnTo>
                </a:path>
                <a:path w="2303145" h="2091690">
                  <a:moveTo>
                    <a:pt x="2135302" y="2091572"/>
                  </a:moveTo>
                  <a:lnTo>
                    <a:pt x="43054" y="0"/>
                  </a:lnTo>
                </a:path>
                <a:path w="2303145" h="2091690">
                  <a:moveTo>
                    <a:pt x="2139040" y="2091572"/>
                  </a:moveTo>
                  <a:lnTo>
                    <a:pt x="47069" y="0"/>
                  </a:lnTo>
                </a:path>
                <a:path w="2303145" h="2091690">
                  <a:moveTo>
                    <a:pt x="2143054" y="2091572"/>
                  </a:moveTo>
                  <a:lnTo>
                    <a:pt x="51222" y="0"/>
                  </a:lnTo>
                </a:path>
                <a:path w="2303145" h="2091690">
                  <a:moveTo>
                    <a:pt x="2147484" y="2091572"/>
                  </a:moveTo>
                  <a:lnTo>
                    <a:pt x="54960" y="0"/>
                  </a:lnTo>
                </a:path>
                <a:path w="2303145" h="2091690">
                  <a:moveTo>
                    <a:pt x="2151361" y="2091572"/>
                  </a:moveTo>
                  <a:lnTo>
                    <a:pt x="58975" y="0"/>
                  </a:lnTo>
                </a:path>
                <a:path w="2303145" h="2091690">
                  <a:moveTo>
                    <a:pt x="2155376" y="2091572"/>
                  </a:moveTo>
                  <a:lnTo>
                    <a:pt x="62851" y="0"/>
                  </a:lnTo>
                </a:path>
                <a:path w="2303145" h="2091690">
                  <a:moveTo>
                    <a:pt x="2159113" y="2091572"/>
                  </a:moveTo>
                  <a:lnTo>
                    <a:pt x="66866" y="0"/>
                  </a:lnTo>
                </a:path>
                <a:path w="2303145" h="2091690">
                  <a:moveTo>
                    <a:pt x="2163267" y="2091572"/>
                  </a:moveTo>
                  <a:lnTo>
                    <a:pt x="71019" y="0"/>
                  </a:lnTo>
                </a:path>
                <a:path w="2303145" h="2091690">
                  <a:moveTo>
                    <a:pt x="2167281" y="2091572"/>
                  </a:moveTo>
                  <a:lnTo>
                    <a:pt x="74757" y="0"/>
                  </a:lnTo>
                </a:path>
                <a:path w="2303145" h="2091690">
                  <a:moveTo>
                    <a:pt x="2171158" y="2091572"/>
                  </a:moveTo>
                  <a:lnTo>
                    <a:pt x="79187" y="0"/>
                  </a:lnTo>
                </a:path>
                <a:path w="2303145" h="2091690">
                  <a:moveTo>
                    <a:pt x="2175173" y="2091572"/>
                  </a:moveTo>
                  <a:lnTo>
                    <a:pt x="82925" y="0"/>
                  </a:lnTo>
                </a:path>
                <a:path w="2303145" h="2091690">
                  <a:moveTo>
                    <a:pt x="2178910" y="2091572"/>
                  </a:moveTo>
                  <a:lnTo>
                    <a:pt x="87078" y="0"/>
                  </a:lnTo>
                </a:path>
                <a:path w="2303145" h="2091690">
                  <a:moveTo>
                    <a:pt x="2183064" y="2091572"/>
                  </a:moveTo>
                  <a:lnTo>
                    <a:pt x="91093" y="0"/>
                  </a:lnTo>
                </a:path>
                <a:path w="2303145" h="2091690">
                  <a:moveTo>
                    <a:pt x="2186802" y="2091572"/>
                  </a:moveTo>
                  <a:lnTo>
                    <a:pt x="94831" y="0"/>
                  </a:lnTo>
                </a:path>
                <a:path w="2303145" h="2091690">
                  <a:moveTo>
                    <a:pt x="2191232" y="2091572"/>
                  </a:moveTo>
                  <a:lnTo>
                    <a:pt x="98984" y="0"/>
                  </a:lnTo>
                </a:path>
                <a:path w="2303145" h="2091690">
                  <a:moveTo>
                    <a:pt x="2195385" y="2091572"/>
                  </a:moveTo>
                  <a:lnTo>
                    <a:pt x="102722" y="0"/>
                  </a:lnTo>
                </a:path>
                <a:path w="2303145" h="2091690">
                  <a:moveTo>
                    <a:pt x="2199123" y="2091572"/>
                  </a:moveTo>
                  <a:lnTo>
                    <a:pt x="106875" y="0"/>
                  </a:lnTo>
                </a:path>
                <a:path w="2303145" h="2091690">
                  <a:moveTo>
                    <a:pt x="2203137" y="2091572"/>
                  </a:moveTo>
                  <a:lnTo>
                    <a:pt x="110613" y="0"/>
                  </a:lnTo>
                </a:path>
                <a:path w="2303145" h="2091690">
                  <a:moveTo>
                    <a:pt x="2207014" y="2091572"/>
                  </a:moveTo>
                  <a:lnTo>
                    <a:pt x="114628" y="0"/>
                  </a:lnTo>
                </a:path>
                <a:path w="2303145" h="2091690">
                  <a:moveTo>
                    <a:pt x="2211029" y="2091572"/>
                  </a:moveTo>
                  <a:lnTo>
                    <a:pt x="119197" y="0"/>
                  </a:lnTo>
                </a:path>
                <a:path w="2303145" h="2091690">
                  <a:moveTo>
                    <a:pt x="2215182" y="2091572"/>
                  </a:moveTo>
                  <a:lnTo>
                    <a:pt x="122519" y="0"/>
                  </a:lnTo>
                </a:path>
                <a:path w="2303145" h="2091690">
                  <a:moveTo>
                    <a:pt x="2218920" y="2091572"/>
                  </a:moveTo>
                  <a:lnTo>
                    <a:pt x="126949" y="0"/>
                  </a:lnTo>
                </a:path>
                <a:path w="2303145" h="2091690">
                  <a:moveTo>
                    <a:pt x="2222934" y="2091572"/>
                  </a:moveTo>
                  <a:lnTo>
                    <a:pt x="130687" y="0"/>
                  </a:lnTo>
                </a:path>
                <a:path w="2303145" h="2091690">
                  <a:moveTo>
                    <a:pt x="2226811" y="2091572"/>
                  </a:moveTo>
                  <a:lnTo>
                    <a:pt x="134840" y="0"/>
                  </a:lnTo>
                </a:path>
                <a:path w="2303145" h="2091690">
                  <a:moveTo>
                    <a:pt x="2230826" y="2091572"/>
                  </a:moveTo>
                  <a:lnTo>
                    <a:pt x="138993" y="0"/>
                  </a:lnTo>
                </a:path>
                <a:path w="2303145" h="2091690">
                  <a:moveTo>
                    <a:pt x="2235256" y="2091572"/>
                  </a:moveTo>
                  <a:lnTo>
                    <a:pt x="142731" y="0"/>
                  </a:lnTo>
                </a:path>
                <a:path w="2303145" h="2091690">
                  <a:moveTo>
                    <a:pt x="2238993" y="2091572"/>
                  </a:moveTo>
                  <a:lnTo>
                    <a:pt x="146746" y="0"/>
                  </a:lnTo>
                </a:path>
                <a:path w="2303145" h="2091690">
                  <a:moveTo>
                    <a:pt x="2243147" y="2091572"/>
                  </a:moveTo>
                  <a:lnTo>
                    <a:pt x="150484" y="0"/>
                  </a:lnTo>
                </a:path>
                <a:path w="2303145" h="2091690">
                  <a:moveTo>
                    <a:pt x="2246885" y="2091572"/>
                  </a:moveTo>
                  <a:lnTo>
                    <a:pt x="154637" y="0"/>
                  </a:lnTo>
                </a:path>
                <a:path w="2303145" h="2091690">
                  <a:moveTo>
                    <a:pt x="2251038" y="2091572"/>
                  </a:moveTo>
                  <a:lnTo>
                    <a:pt x="158790" y="0"/>
                  </a:lnTo>
                </a:path>
                <a:path w="2303145" h="2091690">
                  <a:moveTo>
                    <a:pt x="2255053" y="2091572"/>
                  </a:moveTo>
                  <a:lnTo>
                    <a:pt x="162528" y="0"/>
                  </a:lnTo>
                </a:path>
                <a:path w="2303145" h="2091690">
                  <a:moveTo>
                    <a:pt x="2258790" y="2091572"/>
                  </a:moveTo>
                  <a:lnTo>
                    <a:pt x="166958" y="0"/>
                  </a:lnTo>
                </a:path>
                <a:path w="2303145" h="2091690">
                  <a:moveTo>
                    <a:pt x="2262944" y="2091572"/>
                  </a:moveTo>
                  <a:lnTo>
                    <a:pt x="170696" y="0"/>
                  </a:lnTo>
                </a:path>
                <a:path w="2303145" h="2091690">
                  <a:moveTo>
                    <a:pt x="2266682" y="2091572"/>
                  </a:moveTo>
                  <a:lnTo>
                    <a:pt x="174850" y="0"/>
                  </a:lnTo>
                </a:path>
                <a:path w="2303145" h="2091690">
                  <a:moveTo>
                    <a:pt x="2270835" y="2091572"/>
                  </a:moveTo>
                  <a:lnTo>
                    <a:pt x="178864" y="0"/>
                  </a:lnTo>
                </a:path>
                <a:path w="2303145" h="2091690">
                  <a:moveTo>
                    <a:pt x="2274573" y="2091572"/>
                  </a:moveTo>
                  <a:lnTo>
                    <a:pt x="182602" y="0"/>
                  </a:lnTo>
                </a:path>
                <a:path w="2303145" h="2091690">
                  <a:moveTo>
                    <a:pt x="2279003" y="2091572"/>
                  </a:moveTo>
                  <a:lnTo>
                    <a:pt x="186755" y="0"/>
                  </a:lnTo>
                </a:path>
                <a:path w="2303145" h="2091690">
                  <a:moveTo>
                    <a:pt x="2283017" y="2091572"/>
                  </a:moveTo>
                  <a:lnTo>
                    <a:pt x="190493" y="0"/>
                  </a:lnTo>
                </a:path>
                <a:path w="2303145" h="2091690">
                  <a:moveTo>
                    <a:pt x="2286894" y="2091572"/>
                  </a:moveTo>
                  <a:lnTo>
                    <a:pt x="194646" y="0"/>
                  </a:lnTo>
                </a:path>
                <a:path w="2303145" h="2091690">
                  <a:moveTo>
                    <a:pt x="2290909" y="2091572"/>
                  </a:moveTo>
                  <a:lnTo>
                    <a:pt x="198384" y="0"/>
                  </a:lnTo>
                </a:path>
                <a:path w="2303145" h="2091690">
                  <a:moveTo>
                    <a:pt x="2294646" y="2091572"/>
                  </a:moveTo>
                  <a:lnTo>
                    <a:pt x="202399" y="0"/>
                  </a:lnTo>
                </a:path>
                <a:path w="2303145" h="2091690">
                  <a:moveTo>
                    <a:pt x="2298800" y="2091572"/>
                  </a:moveTo>
                  <a:lnTo>
                    <a:pt x="206829" y="0"/>
                  </a:lnTo>
                </a:path>
                <a:path w="2303145" h="2091690">
                  <a:moveTo>
                    <a:pt x="2302953" y="2091572"/>
                  </a:moveTo>
                  <a:lnTo>
                    <a:pt x="210567" y="0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914257" y="6368447"/>
              <a:ext cx="4289800" cy="316493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361318" y="7854500"/>
            <a:ext cx="386715" cy="14683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50" spc="-30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V¹ch</a:t>
            </a:r>
            <a:r>
              <a:rPr sz="850" spc="-100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850" spc="-60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5.2</a:t>
            </a:r>
            <a:endParaRPr sz="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129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810972" y="6900022"/>
            <a:ext cx="366395" cy="14683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50" spc="-70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Ghi</a:t>
            </a:r>
            <a:r>
              <a:rPr sz="850" spc="-90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850" spc="-70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chó:</a:t>
            </a:r>
            <a:endParaRPr sz="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81026" y="6900022"/>
            <a:ext cx="622935" cy="14683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50" spc="10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h•íng </a:t>
            </a:r>
            <a:r>
              <a:rPr sz="850" spc="-75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xe</a:t>
            </a:r>
            <a:r>
              <a:rPr sz="850" spc="-145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850" spc="-25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ch¹y</a:t>
            </a:r>
            <a:endParaRPr sz="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872997"/>
            <a:ext cx="5607050" cy="922688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456565" algn="just">
              <a:lnSpc>
                <a:spcPts val="1380"/>
              </a:lnSpc>
              <a:spcBef>
                <a:spcPts val="195"/>
              </a:spcBef>
            </a:pPr>
            <a:r>
              <a:rPr sz="1200" spc="-5" dirty="0" err="1">
                <a:latin typeface="Times New Roman"/>
                <a:cs typeface="Times New Roman"/>
              </a:rPr>
              <a:t>Vạch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5" dirty="0">
                <a:latin typeface="Times New Roman"/>
                <a:cs typeface="Times New Roman"/>
              </a:rPr>
              <a:t>để </a:t>
            </a:r>
            <a:r>
              <a:rPr sz="1200" dirty="0">
                <a:latin typeface="Times New Roman"/>
                <a:cs typeface="Times New Roman"/>
              </a:rPr>
              <a:t>tạo không </a:t>
            </a:r>
            <a:r>
              <a:rPr sz="1200" spc="-5" dirty="0">
                <a:latin typeface="Times New Roman"/>
                <a:cs typeface="Times New Roman"/>
              </a:rPr>
              <a:t>gian </a:t>
            </a:r>
            <a:r>
              <a:rPr sz="1200" dirty="0">
                <a:latin typeface="Times New Roman"/>
                <a:cs typeface="Times New Roman"/>
              </a:rPr>
              <a:t>dừng </a:t>
            </a:r>
            <a:r>
              <a:rPr sz="1200" spc="-5" dirty="0">
                <a:latin typeface="Times New Roman"/>
                <a:cs typeface="Times New Roman"/>
              </a:rPr>
              <a:t>chờ cho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rẽ </a:t>
            </a:r>
            <a:r>
              <a:rPr sz="1200" spc="-5" dirty="0">
                <a:latin typeface="Times New Roman"/>
                <a:cs typeface="Times New Roman"/>
              </a:rPr>
              <a:t>trái sau </a:t>
            </a:r>
            <a:r>
              <a:rPr sz="1200" dirty="0">
                <a:latin typeface="Times New Roman"/>
                <a:cs typeface="Times New Roman"/>
              </a:rPr>
              <a:t>khi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70" dirty="0" err="1">
                <a:latin typeface="Times New Roman"/>
                <a:cs typeface="Times New Roman"/>
              </a:rPr>
              <a:t>đã</a:t>
            </a:r>
            <a:r>
              <a:rPr sz="1200" spc="-70" dirty="0">
                <a:latin typeface="Times New Roman"/>
                <a:cs typeface="Times New Roman"/>
              </a:rPr>
              <a:t> 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qua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dừng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trên nhánh </a:t>
            </a:r>
            <a:r>
              <a:rPr sz="1200" dirty="0">
                <a:latin typeface="Times New Roman"/>
                <a:cs typeface="Times New Roman"/>
              </a:rPr>
              <a:t>dẫn của nút giao </a:t>
            </a:r>
            <a:r>
              <a:rPr sz="1200" spc="-5" dirty="0">
                <a:latin typeface="Times New Roman"/>
                <a:cs typeface="Times New Roman"/>
              </a:rPr>
              <a:t>có sử </a:t>
            </a:r>
            <a:r>
              <a:rPr sz="1200" dirty="0">
                <a:latin typeface="Times New Roman"/>
                <a:cs typeface="Times New Roman"/>
              </a:rPr>
              <a:t>dụng đèn tín hiệu điều </a:t>
            </a:r>
            <a:r>
              <a:rPr sz="1200" spc="-30" dirty="0">
                <a:latin typeface="Times New Roman"/>
                <a:cs typeface="Times New Roman"/>
              </a:rPr>
              <a:t>khiển,  </a:t>
            </a:r>
            <a:r>
              <a:rPr sz="1200" spc="-65" dirty="0" err="1" smtClean="0">
                <a:latin typeface="Times New Roman"/>
                <a:cs typeface="Times New Roman"/>
              </a:rPr>
              <a:t>nh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smtClean="0">
                <a:latin typeface="Times New Roman"/>
                <a:cs typeface="Times New Roman"/>
              </a:rPr>
              <a:t>ng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dirty="0" err="1">
                <a:latin typeface="Times New Roman"/>
                <a:cs typeface="Times New Roman"/>
              </a:rPr>
              <a:t>thể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qua nút trong thời </a:t>
            </a:r>
            <a:r>
              <a:rPr sz="1200" spc="-5" dirty="0">
                <a:latin typeface="Times New Roman"/>
                <a:cs typeface="Times New Roman"/>
              </a:rPr>
              <a:t>gian </a:t>
            </a:r>
            <a:r>
              <a:rPr sz="1200" spc="5" dirty="0">
                <a:latin typeface="Times New Roman"/>
                <a:cs typeface="Times New Roman"/>
              </a:rPr>
              <a:t>tín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đèn cho phép </a:t>
            </a:r>
            <a:r>
              <a:rPr sz="1200" dirty="0">
                <a:latin typeface="Times New Roman"/>
                <a:cs typeface="Times New Roman"/>
              </a:rPr>
              <a:t>rẽ trái. </a:t>
            </a:r>
            <a:r>
              <a:rPr sz="1200" spc="-5" dirty="0">
                <a:latin typeface="Times New Roman"/>
                <a:cs typeface="Times New Roman"/>
              </a:rPr>
              <a:t>Khi hết </a:t>
            </a:r>
            <a:r>
              <a:rPr sz="1200" spc="-110" dirty="0">
                <a:latin typeface="Times New Roman"/>
                <a:cs typeface="Times New Roman"/>
              </a:rPr>
              <a:t>thời  </a:t>
            </a:r>
            <a:r>
              <a:rPr sz="1200" spc="-5" dirty="0">
                <a:latin typeface="Times New Roman"/>
                <a:cs typeface="Times New Roman"/>
              </a:rPr>
              <a:t>gian cho </a:t>
            </a:r>
            <a:r>
              <a:rPr sz="1200" dirty="0">
                <a:latin typeface="Times New Roman"/>
                <a:cs typeface="Times New Roman"/>
              </a:rPr>
              <a:t>phép rẽ trái mà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 err="1">
                <a:latin typeface="Times New Roman"/>
                <a:cs typeface="Times New Roman"/>
              </a:rPr>
              <a:t>đã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qua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dừng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trên nhánh </a:t>
            </a:r>
            <a:r>
              <a:rPr sz="1200" spc="-5" dirty="0" err="1">
                <a:latin typeface="Times New Roman"/>
                <a:cs typeface="Times New Roman"/>
              </a:rPr>
              <a:t>dẫn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nh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smtClean="0">
                <a:latin typeface="Times New Roman"/>
                <a:cs typeface="Times New Roman"/>
              </a:rPr>
              <a:t>ng </a:t>
            </a:r>
            <a:r>
              <a:rPr sz="1200" spc="-85" dirty="0" err="1" smtClean="0">
                <a:latin typeface="Times New Roman"/>
                <a:cs typeface="Times New Roman"/>
              </a:rPr>
              <a:t>ch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smtClean="0">
                <a:latin typeface="Times New Roman"/>
                <a:cs typeface="Times New Roman"/>
              </a:rPr>
              <a:t>a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lang="en-US" sz="1200" spc="-80" dirty="0">
                <a:latin typeface="Times New Roman"/>
                <a:cs typeface="Times New Roman"/>
              </a:rPr>
              <a:t> </a:t>
            </a:r>
            <a:r>
              <a:rPr lang="en-US" sz="1200" spc="-80" dirty="0" err="1" smtClean="0">
                <a:latin typeface="Times New Roman"/>
                <a:cs typeface="Times New Roman"/>
              </a:rPr>
              <a:t>quá</a:t>
            </a:r>
            <a:r>
              <a:rPr lang="en-US"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khu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vực </a:t>
            </a:r>
            <a:r>
              <a:rPr sz="1200" spc="-5" dirty="0">
                <a:latin typeface="Times New Roman"/>
                <a:cs typeface="Times New Roman"/>
              </a:rPr>
              <a:t>giới hạn </a:t>
            </a:r>
            <a:r>
              <a:rPr sz="1200" dirty="0">
                <a:latin typeface="Times New Roman"/>
                <a:cs typeface="Times New Roman"/>
              </a:rPr>
              <a:t>bởi làn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chờ </a:t>
            </a:r>
            <a:r>
              <a:rPr sz="1200" dirty="0">
                <a:latin typeface="Times New Roman"/>
                <a:cs typeface="Times New Roman"/>
              </a:rPr>
              <a:t>rẽ </a:t>
            </a:r>
            <a:r>
              <a:rPr sz="1200" spc="-5" dirty="0">
                <a:latin typeface="Times New Roman"/>
                <a:cs typeface="Times New Roman"/>
              </a:rPr>
              <a:t>trái </a:t>
            </a:r>
            <a:r>
              <a:rPr sz="1200" dirty="0">
                <a:latin typeface="Times New Roman"/>
                <a:cs typeface="Times New Roman"/>
              </a:rPr>
              <a:t>trong nút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thì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dừng lại trong khu vực làn  </a:t>
            </a:r>
            <a:r>
              <a:rPr sz="1200" spc="-5" dirty="0">
                <a:latin typeface="Times New Roman"/>
                <a:cs typeface="Times New Roman"/>
              </a:rPr>
              <a:t>chờ.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7952" y="4668138"/>
            <a:ext cx="5604510" cy="226631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indent="456565" algn="just">
              <a:lnSpc>
                <a:spcPct val="95900"/>
              </a:lnSpc>
              <a:spcBef>
                <a:spcPts val="160"/>
              </a:spcBef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5.3 </a:t>
            </a:r>
            <a:r>
              <a:rPr sz="1200" spc="-5" dirty="0">
                <a:latin typeface="Times New Roman"/>
                <a:cs typeface="Times New Roman"/>
              </a:rPr>
              <a:t>gồm hai vạch </a:t>
            </a:r>
            <a:r>
              <a:rPr sz="1200" dirty="0">
                <a:latin typeface="Times New Roman"/>
                <a:cs typeface="Times New Roman"/>
              </a:rPr>
              <a:t>đơn, đứt </a:t>
            </a:r>
            <a:r>
              <a:rPr sz="1200" spc="-5" dirty="0">
                <a:latin typeface="Times New Roman"/>
                <a:cs typeface="Times New Roman"/>
              </a:rPr>
              <a:t>nét, </a:t>
            </a:r>
            <a:r>
              <a:rPr sz="1200" dirty="0">
                <a:latin typeface="Times New Roman"/>
                <a:cs typeface="Times New Roman"/>
              </a:rPr>
              <a:t>màu </a:t>
            </a:r>
            <a:r>
              <a:rPr sz="1200" spc="-5" dirty="0">
                <a:latin typeface="Times New Roman"/>
                <a:cs typeface="Times New Roman"/>
              </a:rPr>
              <a:t>trắng </a:t>
            </a:r>
            <a:r>
              <a:rPr sz="1200" dirty="0">
                <a:latin typeface="Times New Roman"/>
                <a:cs typeface="Times New Roman"/>
              </a:rPr>
              <a:t>chạy song song hơi cong về </a:t>
            </a:r>
            <a:r>
              <a:rPr sz="1200" spc="-5" dirty="0">
                <a:latin typeface="Times New Roman"/>
                <a:cs typeface="Times New Roman"/>
              </a:rPr>
              <a:t>bên trái  </a:t>
            </a:r>
            <a:r>
              <a:rPr sz="1200" dirty="0">
                <a:latin typeface="Times New Roman"/>
                <a:cs typeface="Times New Roman"/>
              </a:rPr>
              <a:t>và một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dừng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(vạch </a:t>
            </a:r>
            <a:r>
              <a:rPr sz="1200" dirty="0">
                <a:latin typeface="Times New Roman"/>
                <a:cs typeface="Times New Roman"/>
              </a:rPr>
              <a:t>7.1) ở </a:t>
            </a:r>
            <a:r>
              <a:rPr sz="1200" spc="-5" dirty="0">
                <a:latin typeface="Times New Roman"/>
                <a:cs typeface="Times New Roman"/>
              </a:rPr>
              <a:t>đầu </a:t>
            </a:r>
            <a:r>
              <a:rPr sz="1200" dirty="0">
                <a:latin typeface="Times New Roman"/>
                <a:cs typeface="Times New Roman"/>
              </a:rPr>
              <a:t>các vạch đơn đứt </a:t>
            </a:r>
            <a:r>
              <a:rPr sz="1200" spc="-5" dirty="0">
                <a:latin typeface="Times New Roman"/>
                <a:cs typeface="Times New Roman"/>
              </a:rPr>
              <a:t>nét. Vạch </a:t>
            </a:r>
            <a:r>
              <a:rPr sz="1200" dirty="0">
                <a:latin typeface="Times New Roman"/>
                <a:cs typeface="Times New Roman"/>
              </a:rPr>
              <a:t>đơn đứt </a:t>
            </a:r>
            <a:r>
              <a:rPr sz="1200" spc="-5" dirty="0">
                <a:latin typeface="Times New Roman"/>
                <a:cs typeface="Times New Roman"/>
              </a:rPr>
              <a:t>nét có </a:t>
            </a:r>
            <a:r>
              <a:rPr sz="1200" dirty="0">
                <a:latin typeface="Times New Roman"/>
                <a:cs typeface="Times New Roman"/>
              </a:rPr>
              <a:t>bề rộng  </a:t>
            </a:r>
            <a:r>
              <a:rPr sz="1200" spc="-5" dirty="0">
                <a:latin typeface="Times New Roman"/>
                <a:cs typeface="Times New Roman"/>
              </a:rPr>
              <a:t>nét </a:t>
            </a:r>
            <a:r>
              <a:rPr sz="1200" dirty="0">
                <a:latin typeface="Times New Roman"/>
                <a:cs typeface="Times New Roman"/>
              </a:rPr>
              <a:t>vẽ b = 15 </a:t>
            </a:r>
            <a:r>
              <a:rPr sz="1200" spc="-5" dirty="0">
                <a:latin typeface="Times New Roman"/>
                <a:cs typeface="Times New Roman"/>
              </a:rPr>
              <a:t>cm, chiều dài đoạn nét liền </a:t>
            </a:r>
            <a:r>
              <a:rPr sz="1200" spc="-15" dirty="0">
                <a:latin typeface="Times New Roman"/>
                <a:cs typeface="Times New Roman"/>
              </a:rPr>
              <a:t>L1 </a:t>
            </a:r>
            <a:r>
              <a:rPr sz="1200" dirty="0">
                <a:latin typeface="Times New Roman"/>
                <a:cs typeface="Times New Roman"/>
              </a:rPr>
              <a:t>= (0,5 m - 1,0 m); </a:t>
            </a:r>
            <a:r>
              <a:rPr sz="1200" spc="-5" dirty="0">
                <a:latin typeface="Times New Roman"/>
                <a:cs typeface="Times New Roman"/>
              </a:rPr>
              <a:t>chiều dài nét </a:t>
            </a:r>
            <a:r>
              <a:rPr sz="1200" dirty="0">
                <a:latin typeface="Times New Roman"/>
                <a:cs typeface="Times New Roman"/>
              </a:rPr>
              <a:t>đứt </a:t>
            </a:r>
            <a:r>
              <a:rPr sz="1200" spc="-15" dirty="0">
                <a:latin typeface="Times New Roman"/>
                <a:cs typeface="Times New Roman"/>
              </a:rPr>
              <a:t>L2 </a:t>
            </a:r>
            <a:r>
              <a:rPr sz="1200" dirty="0">
                <a:latin typeface="Times New Roman"/>
                <a:cs typeface="Times New Roman"/>
              </a:rPr>
              <a:t>= (0,5  m - 1,0 m). Tỷ lệ </a:t>
            </a:r>
            <a:r>
              <a:rPr sz="1200" spc="-10" dirty="0">
                <a:latin typeface="Times New Roman"/>
                <a:cs typeface="Times New Roman"/>
              </a:rPr>
              <a:t>L1/L2 </a:t>
            </a:r>
            <a:r>
              <a:rPr sz="1200" dirty="0">
                <a:latin typeface="Times New Roman"/>
                <a:cs typeface="Times New Roman"/>
              </a:rPr>
              <a:t>= 1:1.</a:t>
            </a: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1045"/>
              </a:spcBef>
            </a:pPr>
            <a:r>
              <a:rPr sz="1200" b="1" i="1" dirty="0">
                <a:latin typeface="Times New Roman"/>
                <a:cs typeface="Times New Roman"/>
              </a:rPr>
              <a:t>f) </a:t>
            </a:r>
            <a:r>
              <a:rPr sz="1200" b="1" i="1" spc="-5" dirty="0">
                <a:latin typeface="Times New Roman"/>
                <a:cs typeface="Times New Roman"/>
              </a:rPr>
              <a:t>Nhóm vạch cấm dừng </a:t>
            </a:r>
            <a:r>
              <a:rPr sz="1200" b="1" i="1" dirty="0">
                <a:latin typeface="Times New Roman"/>
                <a:cs typeface="Times New Roman"/>
              </a:rPr>
              <a:t>xe trên</a:t>
            </a:r>
            <a:r>
              <a:rPr sz="1200" b="1" i="1" spc="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đường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540"/>
              </a:spcBef>
            </a:pPr>
            <a:r>
              <a:rPr sz="1200" b="1" dirty="0">
                <a:latin typeface="Times New Roman"/>
                <a:cs typeface="Times New Roman"/>
              </a:rPr>
              <a:t>- </a:t>
            </a:r>
            <a:r>
              <a:rPr sz="1200" b="1" spc="-5" dirty="0">
                <a:latin typeface="Times New Roman"/>
                <a:cs typeface="Times New Roman"/>
              </a:rPr>
              <a:t>Vạch </a:t>
            </a:r>
            <a:r>
              <a:rPr sz="1200" b="1" dirty="0">
                <a:latin typeface="Times New Roman"/>
                <a:cs typeface="Times New Roman"/>
              </a:rPr>
              <a:t>6.1: </a:t>
            </a:r>
            <a:r>
              <a:rPr sz="1200" b="1" spc="-5" dirty="0">
                <a:latin typeface="Times New Roman"/>
                <a:cs typeface="Times New Roman"/>
              </a:rPr>
              <a:t>vạch </a:t>
            </a:r>
            <a:r>
              <a:rPr sz="1200" b="1" dirty="0">
                <a:latin typeface="Times New Roman"/>
                <a:cs typeface="Times New Roman"/>
              </a:rPr>
              <a:t>cấm </a:t>
            </a:r>
            <a:r>
              <a:rPr sz="1200" b="1" spc="-5" dirty="0">
                <a:latin typeface="Times New Roman"/>
                <a:cs typeface="Times New Roman"/>
              </a:rPr>
              <a:t>dừng </a:t>
            </a:r>
            <a:r>
              <a:rPr sz="1200" b="1" dirty="0">
                <a:latin typeface="Times New Roman"/>
                <a:cs typeface="Times New Roman"/>
              </a:rPr>
              <a:t>xe </a:t>
            </a:r>
            <a:r>
              <a:rPr sz="1200" b="1" spc="-5" dirty="0" err="1">
                <a:latin typeface="Times New Roman"/>
                <a:cs typeface="Times New Roman"/>
              </a:rPr>
              <a:t>trên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spc="-55" dirty="0" smtClean="0">
                <a:latin typeface="Times New Roman"/>
                <a:cs typeface="Times New Roman"/>
              </a:rPr>
              <a:t>đ</a:t>
            </a:r>
            <a:r>
              <a:rPr lang="vi-VN" sz="1200" b="1" spc="-55" dirty="0" smtClean="0">
                <a:latin typeface="Times New Roman"/>
                <a:cs typeface="Times New Roman"/>
              </a:rPr>
              <a:t>ư</a:t>
            </a:r>
            <a:r>
              <a:rPr sz="1200" b="1" spc="-55" dirty="0" err="1" smtClean="0">
                <a:latin typeface="Times New Roman"/>
                <a:cs typeface="Times New Roman"/>
              </a:rPr>
              <a:t>ờng</a:t>
            </a:r>
            <a:endParaRPr sz="12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ct val="95900"/>
              </a:lnSpc>
              <a:spcBef>
                <a:spcPts val="575"/>
              </a:spcBef>
            </a:pPr>
            <a:r>
              <a:rPr sz="1200" spc="-5" dirty="0" err="1">
                <a:latin typeface="Times New Roman"/>
                <a:cs typeface="Times New Roman"/>
              </a:rPr>
              <a:t>Vạch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để báo hiệu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lang="en-US" sz="1200" spc="-80" dirty="0" err="1" smtClean="0">
                <a:latin typeface="Times New Roman"/>
                <a:cs typeface="Times New Roman"/>
              </a:rPr>
              <a:t>đượ</a:t>
            </a:r>
            <a:r>
              <a:rPr sz="1200" spc="-80" dirty="0" err="1" smtClean="0">
                <a:latin typeface="Times New Roman"/>
                <a:cs typeface="Times New Roman"/>
              </a:rPr>
              <a:t>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phép dừng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 err="1">
                <a:latin typeface="Times New Roman"/>
                <a:cs typeface="Times New Roman"/>
              </a:rPr>
              <a:t>bên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lang="en-US" sz="1200" spc="-55" dirty="0" err="1" smtClean="0">
                <a:latin typeface="Times New Roman"/>
                <a:cs typeface="Times New Roman"/>
              </a:rPr>
              <a:t>đườ</a:t>
            </a:r>
            <a:r>
              <a:rPr sz="1200" spc="-55" dirty="0" err="1" smtClean="0">
                <a:latin typeface="Times New Roman"/>
                <a:cs typeface="Times New Roman"/>
              </a:rPr>
              <a:t>ng</a:t>
            </a:r>
            <a:r>
              <a:rPr sz="1200" spc="-55" dirty="0">
                <a:latin typeface="Times New Roman"/>
                <a:cs typeface="Times New Roman"/>
              </a:rPr>
              <a:t>. </a:t>
            </a:r>
            <a:r>
              <a:rPr sz="1200" spc="-5" dirty="0" err="1">
                <a:latin typeface="Times New Roman"/>
                <a:cs typeface="Times New Roman"/>
              </a:rPr>
              <a:t>Vạch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6.</a:t>
            </a:r>
            <a:r>
              <a:rPr lang="en-US" sz="1200" dirty="0" smtClean="0">
                <a:latin typeface="Times New Roman"/>
                <a:cs typeface="Times New Roman"/>
              </a:rPr>
              <a:t>1 </a:t>
            </a:r>
            <a:r>
              <a:rPr lang="en-US" sz="1200" dirty="0" err="1" smtClean="0">
                <a:latin typeface="Times New Roman"/>
                <a:cs typeface="Times New Roman"/>
              </a:rPr>
              <a:t>sử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dụng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phối hợp với </a:t>
            </a:r>
            <a:r>
              <a:rPr sz="1200" spc="10" dirty="0">
                <a:latin typeface="Times New Roman"/>
                <a:cs typeface="Times New Roman"/>
              </a:rPr>
              <a:t>ký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chữ “cấm </a:t>
            </a:r>
            <a:r>
              <a:rPr sz="1200" dirty="0">
                <a:latin typeface="Times New Roman"/>
                <a:cs typeface="Times New Roman"/>
              </a:rPr>
              <a:t>dừng xe” trên </a:t>
            </a:r>
            <a:r>
              <a:rPr sz="1200" dirty="0" err="1">
                <a:latin typeface="Times New Roman"/>
                <a:cs typeface="Times New Roman"/>
              </a:rPr>
              <a:t>mặt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 biển báo </a:t>
            </a:r>
            <a:r>
              <a:rPr sz="1200" spc="-5" dirty="0">
                <a:latin typeface="Times New Roman"/>
                <a:cs typeface="Times New Roman"/>
              </a:rPr>
              <a:t>“cấm </a:t>
            </a:r>
            <a:r>
              <a:rPr sz="1200" dirty="0">
                <a:latin typeface="Times New Roman"/>
                <a:cs typeface="Times New Roman"/>
              </a:rPr>
              <a:t>dừng </a:t>
            </a:r>
            <a:r>
              <a:rPr sz="1200" spc="-50" dirty="0">
                <a:latin typeface="Times New Roman"/>
                <a:cs typeface="Times New Roman"/>
              </a:rPr>
              <a:t>xe”;  </a:t>
            </a:r>
            <a:r>
              <a:rPr sz="1200" spc="-5" dirty="0">
                <a:latin typeface="Times New Roman"/>
                <a:cs typeface="Times New Roman"/>
              </a:rPr>
              <a:t>ngoài ra </a:t>
            </a:r>
            <a:r>
              <a:rPr sz="1200" dirty="0">
                <a:latin typeface="Times New Roman"/>
                <a:cs typeface="Times New Roman"/>
              </a:rPr>
              <a:t>căn </a:t>
            </a:r>
            <a:r>
              <a:rPr sz="1200" spc="-5" dirty="0">
                <a:latin typeface="Times New Roman"/>
                <a:cs typeface="Times New Roman"/>
              </a:rPr>
              <a:t>cứ </a:t>
            </a:r>
            <a:r>
              <a:rPr sz="1200" dirty="0">
                <a:latin typeface="Times New Roman"/>
                <a:cs typeface="Times New Roman"/>
              </a:rPr>
              <a:t>theo nhu </a:t>
            </a:r>
            <a:r>
              <a:rPr sz="1200" spc="-5" dirty="0">
                <a:latin typeface="Times New Roman"/>
                <a:cs typeface="Times New Roman"/>
              </a:rPr>
              <a:t>cầu đặt </a:t>
            </a:r>
            <a:r>
              <a:rPr sz="1200" dirty="0">
                <a:latin typeface="Times New Roman"/>
                <a:cs typeface="Times New Roman"/>
              </a:rPr>
              <a:t>thêm biển </a:t>
            </a:r>
            <a:r>
              <a:rPr sz="1200" spc="-5" dirty="0">
                <a:latin typeface="Times New Roman"/>
                <a:cs typeface="Times New Roman"/>
              </a:rPr>
              <a:t>báo phụ ghi </a:t>
            </a:r>
            <a:r>
              <a:rPr sz="1200" dirty="0">
                <a:latin typeface="Times New Roman"/>
                <a:cs typeface="Times New Roman"/>
              </a:rPr>
              <a:t>rõ thời </a:t>
            </a:r>
            <a:r>
              <a:rPr sz="1200" spc="-5" dirty="0">
                <a:latin typeface="Times New Roman"/>
                <a:cs typeface="Times New Roman"/>
              </a:rPr>
              <a:t>gian cấm </a:t>
            </a:r>
            <a:r>
              <a:rPr sz="1200" dirty="0">
                <a:latin typeface="Times New Roman"/>
                <a:cs typeface="Times New Roman"/>
              </a:rPr>
              <a:t>dừng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phạm  </a:t>
            </a:r>
            <a:r>
              <a:rPr sz="1200" dirty="0">
                <a:latin typeface="Times New Roman"/>
                <a:cs typeface="Times New Roman"/>
              </a:rPr>
              <a:t>vi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dừng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47952" y="8829547"/>
            <a:ext cx="5603875" cy="1127760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815464" algn="just">
              <a:lnSpc>
                <a:spcPct val="100000"/>
              </a:lnSpc>
              <a:spcBef>
                <a:spcPts val="615"/>
              </a:spcBef>
            </a:pPr>
            <a:r>
              <a:rPr sz="1200" b="1" spc="-5" dirty="0">
                <a:latin typeface="Times New Roman"/>
                <a:cs typeface="Times New Roman"/>
              </a:rPr>
              <a:t>Vạch </a:t>
            </a:r>
            <a:r>
              <a:rPr sz="1200" b="1" dirty="0">
                <a:latin typeface="Times New Roman"/>
                <a:cs typeface="Times New Roman"/>
              </a:rPr>
              <a:t>cấm </a:t>
            </a:r>
            <a:r>
              <a:rPr sz="1200" b="1" spc="-5" dirty="0">
                <a:latin typeface="Times New Roman"/>
                <a:cs typeface="Times New Roman"/>
              </a:rPr>
              <a:t>dừng </a:t>
            </a:r>
            <a:r>
              <a:rPr sz="1200" b="1" dirty="0">
                <a:latin typeface="Times New Roman"/>
                <a:cs typeface="Times New Roman"/>
              </a:rPr>
              <a:t>xe </a:t>
            </a:r>
            <a:r>
              <a:rPr sz="1200" b="1" spc="-5" dirty="0" err="1">
                <a:latin typeface="Times New Roman"/>
                <a:cs typeface="Times New Roman"/>
              </a:rPr>
              <a:t>trên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spc="-55" dirty="0" smtClean="0">
                <a:latin typeface="Times New Roman"/>
                <a:cs typeface="Times New Roman"/>
              </a:rPr>
              <a:t>đ</a:t>
            </a:r>
            <a:r>
              <a:rPr lang="vi-VN" sz="1200" b="1" spc="-55" dirty="0" smtClean="0">
                <a:latin typeface="Times New Roman"/>
                <a:cs typeface="Times New Roman"/>
              </a:rPr>
              <a:t>ư</a:t>
            </a:r>
            <a:r>
              <a:rPr sz="1200" b="1" spc="-55" dirty="0" err="1" smtClean="0">
                <a:latin typeface="Times New Roman"/>
                <a:cs typeface="Times New Roman"/>
              </a:rPr>
              <a:t>ờng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ts val="138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6.1 là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đứt khúc màu </a:t>
            </a:r>
            <a:r>
              <a:rPr sz="1200" spc="-5" dirty="0" err="1">
                <a:latin typeface="Times New Roman"/>
                <a:cs typeface="Times New Roman"/>
              </a:rPr>
              <a:t>vàng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sơn trên </a:t>
            </a:r>
            <a:r>
              <a:rPr sz="1200" dirty="0">
                <a:latin typeface="Times New Roman"/>
                <a:cs typeface="Times New Roman"/>
              </a:rPr>
              <a:t>bó vỉa </a:t>
            </a:r>
            <a:r>
              <a:rPr sz="1200" spc="-5" dirty="0">
                <a:latin typeface="Times New Roman"/>
                <a:cs typeface="Times New Roman"/>
              </a:rPr>
              <a:t>sát </a:t>
            </a:r>
            <a:r>
              <a:rPr sz="1200" dirty="0">
                <a:latin typeface="Times New Roman"/>
                <a:cs typeface="Times New Roman"/>
              </a:rPr>
              <a:t>mép </a:t>
            </a:r>
            <a:r>
              <a:rPr sz="1200" dirty="0" err="1">
                <a:latin typeface="Times New Roman"/>
                <a:cs typeface="Times New Roman"/>
              </a:rPr>
              <a:t>mặt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100" dirty="0">
                <a:latin typeface="Times New Roman"/>
                <a:cs typeface="Times New Roman"/>
              </a:rPr>
              <a:t>phía 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dừng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hoặc sơn </a:t>
            </a:r>
            <a:r>
              <a:rPr sz="1200" dirty="0">
                <a:latin typeface="Times New Roman"/>
                <a:cs typeface="Times New Roman"/>
              </a:rPr>
              <a:t>trên </a:t>
            </a:r>
            <a:r>
              <a:rPr sz="1200" dirty="0" err="1">
                <a:latin typeface="Times New Roman"/>
                <a:cs typeface="Times New Roman"/>
              </a:rPr>
              <a:t>mặt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phía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dừng xe, </a:t>
            </a:r>
            <a:r>
              <a:rPr sz="1200" spc="-5" dirty="0">
                <a:latin typeface="Times New Roman"/>
                <a:cs typeface="Times New Roman"/>
              </a:rPr>
              <a:t>cách </a:t>
            </a:r>
            <a:r>
              <a:rPr sz="1200" dirty="0">
                <a:latin typeface="Times New Roman"/>
                <a:cs typeface="Times New Roman"/>
              </a:rPr>
              <a:t>mép </a:t>
            </a:r>
            <a:r>
              <a:rPr sz="1200" dirty="0" err="1">
                <a:latin typeface="Times New Roman"/>
                <a:cs typeface="Times New Roman"/>
              </a:rPr>
              <a:t>mặt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30 </a:t>
            </a:r>
            <a:r>
              <a:rPr sz="1200" spc="-5" dirty="0">
                <a:latin typeface="Times New Roman"/>
                <a:cs typeface="Times New Roman"/>
              </a:rPr>
              <a:t>cm </a:t>
            </a:r>
            <a:r>
              <a:rPr sz="1200" spc="-150" dirty="0">
                <a:latin typeface="Times New Roman"/>
                <a:cs typeface="Times New Roman"/>
              </a:rPr>
              <a:t>khi 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bó vỉa </a:t>
            </a:r>
            <a:r>
              <a:rPr sz="1200" spc="-5" dirty="0">
                <a:latin typeface="Times New Roman"/>
                <a:cs typeface="Times New Roman"/>
              </a:rPr>
              <a:t>sát mép </a:t>
            </a:r>
            <a:r>
              <a:rPr sz="1200" dirty="0" err="1">
                <a:latin typeface="Times New Roman"/>
                <a:cs typeface="Times New Roman"/>
              </a:rPr>
              <a:t>mặt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530"/>
              </a:spcBef>
            </a:pPr>
            <a:r>
              <a:rPr sz="1200" b="1" dirty="0">
                <a:latin typeface="Times New Roman"/>
                <a:cs typeface="Times New Roman"/>
              </a:rPr>
              <a:t>- </a:t>
            </a:r>
            <a:r>
              <a:rPr sz="1200" b="1" i="1" spc="-10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6.2: </a:t>
            </a:r>
            <a:r>
              <a:rPr sz="1200" b="1" i="1" spc="-5" dirty="0">
                <a:latin typeface="Times New Roman"/>
                <a:cs typeface="Times New Roman"/>
              </a:rPr>
              <a:t>vạch cấm </a:t>
            </a:r>
            <a:r>
              <a:rPr sz="1200" b="1" i="1" dirty="0">
                <a:latin typeface="Times New Roman"/>
                <a:cs typeface="Times New Roman"/>
              </a:rPr>
              <a:t>dừng xe hoặc đỗ xe trên</a:t>
            </a:r>
            <a:r>
              <a:rPr sz="1200" b="1" i="1" spc="1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đường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17039" y="2028443"/>
            <a:ext cx="4686300" cy="259041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12215" y="7070831"/>
            <a:ext cx="4625240" cy="1750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872997"/>
            <a:ext cx="5607050" cy="743152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456565" algn="just">
              <a:lnSpc>
                <a:spcPts val="1380"/>
              </a:lnSpc>
              <a:spcBef>
                <a:spcPts val="195"/>
              </a:spcBef>
            </a:pPr>
            <a:r>
              <a:rPr sz="1200" spc="-5" dirty="0" err="1">
                <a:latin typeface="Times New Roman"/>
                <a:cs typeface="Times New Roman"/>
              </a:rPr>
              <a:t>Vạch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để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phép dừng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dirty="0">
                <a:latin typeface="Times New Roman"/>
                <a:cs typeface="Times New Roman"/>
              </a:rPr>
              <a:t>đỗ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bên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đường</a:t>
            </a:r>
            <a:r>
              <a:rPr sz="1200" spc="-165" dirty="0" smtClean="0">
                <a:latin typeface="Times New Roman"/>
                <a:cs typeface="Times New Roman"/>
              </a:rPr>
              <a:t>. 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6.2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phối hợp với </a:t>
            </a:r>
            <a:r>
              <a:rPr sz="1200" spc="5" dirty="0">
                <a:latin typeface="Times New Roman"/>
                <a:cs typeface="Times New Roman"/>
              </a:rPr>
              <a:t>ký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chữ “cấm </a:t>
            </a:r>
            <a:r>
              <a:rPr sz="1200" dirty="0">
                <a:latin typeface="Times New Roman"/>
                <a:cs typeface="Times New Roman"/>
              </a:rPr>
              <a:t>dừng đỗ xe”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 err="1">
                <a:latin typeface="Times New Roman"/>
                <a:cs typeface="Times New Roman"/>
              </a:rPr>
              <a:t>mặt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 biển </a:t>
            </a:r>
            <a:r>
              <a:rPr sz="1200" spc="-70" dirty="0">
                <a:latin typeface="Times New Roman"/>
                <a:cs typeface="Times New Roman"/>
              </a:rPr>
              <a:t>báo  </a:t>
            </a:r>
            <a:r>
              <a:rPr sz="1200" spc="-5" dirty="0">
                <a:latin typeface="Times New Roman"/>
                <a:cs typeface="Times New Roman"/>
              </a:rPr>
              <a:t>“cấm </a:t>
            </a:r>
            <a:r>
              <a:rPr sz="1200" dirty="0">
                <a:latin typeface="Times New Roman"/>
                <a:cs typeface="Times New Roman"/>
              </a:rPr>
              <a:t>dừng đỗ xe”; ngoài ra căn </a:t>
            </a:r>
            <a:r>
              <a:rPr sz="1200" spc="-5" dirty="0">
                <a:latin typeface="Times New Roman"/>
                <a:cs typeface="Times New Roman"/>
              </a:rPr>
              <a:t>cứ </a:t>
            </a:r>
            <a:r>
              <a:rPr sz="1200" dirty="0">
                <a:latin typeface="Times New Roman"/>
                <a:cs typeface="Times New Roman"/>
              </a:rPr>
              <a:t>theo nhu cầu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dirty="0">
                <a:latin typeface="Times New Roman"/>
                <a:cs typeface="Times New Roman"/>
              </a:rPr>
              <a:t>thêm biển báo phụ </a:t>
            </a:r>
            <a:r>
              <a:rPr sz="1200" spc="-5" dirty="0">
                <a:latin typeface="Times New Roman"/>
                <a:cs typeface="Times New Roman"/>
              </a:rPr>
              <a:t>ghi </a:t>
            </a:r>
            <a:r>
              <a:rPr sz="1200" dirty="0">
                <a:latin typeface="Times New Roman"/>
                <a:cs typeface="Times New Roman"/>
              </a:rPr>
              <a:t>rõ thời </a:t>
            </a:r>
            <a:r>
              <a:rPr sz="1200" spc="-5" dirty="0">
                <a:latin typeface="Times New Roman"/>
                <a:cs typeface="Times New Roman"/>
              </a:rPr>
              <a:t>gian  cấm </a:t>
            </a:r>
            <a:r>
              <a:rPr sz="1200" dirty="0">
                <a:latin typeface="Times New Roman"/>
                <a:cs typeface="Times New Roman"/>
              </a:rPr>
              <a:t>dừng đỗ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phạm </a:t>
            </a:r>
            <a:r>
              <a:rPr sz="1200" dirty="0">
                <a:latin typeface="Times New Roman"/>
                <a:cs typeface="Times New Roman"/>
              </a:rPr>
              <a:t>vi </a:t>
            </a:r>
            <a:r>
              <a:rPr sz="1200" spc="-5" dirty="0">
                <a:latin typeface="Times New Roman"/>
                <a:cs typeface="Times New Roman"/>
              </a:rPr>
              <a:t>cấm </a:t>
            </a:r>
            <a:r>
              <a:rPr sz="1200" dirty="0">
                <a:latin typeface="Times New Roman"/>
                <a:cs typeface="Times New Roman"/>
              </a:rPr>
              <a:t>dừng đỗ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47952" y="3654678"/>
            <a:ext cx="5607050" cy="2382062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544320" algn="just">
              <a:lnSpc>
                <a:spcPct val="100000"/>
              </a:lnSpc>
              <a:spcBef>
                <a:spcPts val="615"/>
              </a:spcBef>
            </a:pPr>
            <a:r>
              <a:rPr sz="1200" b="1" spc="-5" dirty="0">
                <a:latin typeface="Times New Roman"/>
                <a:cs typeface="Times New Roman"/>
              </a:rPr>
              <a:t>Vạch </a:t>
            </a:r>
            <a:r>
              <a:rPr sz="1200" b="1" dirty="0">
                <a:latin typeface="Times New Roman"/>
                <a:cs typeface="Times New Roman"/>
              </a:rPr>
              <a:t>cấm </a:t>
            </a:r>
            <a:r>
              <a:rPr sz="1200" b="1" spc="-5" dirty="0">
                <a:latin typeface="Times New Roman"/>
                <a:cs typeface="Times New Roman"/>
              </a:rPr>
              <a:t>dừng </a:t>
            </a:r>
            <a:r>
              <a:rPr sz="1200" b="1" dirty="0">
                <a:latin typeface="Times New Roman"/>
                <a:cs typeface="Times New Roman"/>
              </a:rPr>
              <a:t>hoặc đỗ xe </a:t>
            </a:r>
            <a:r>
              <a:rPr sz="1200" b="1" spc="-5" dirty="0" err="1">
                <a:latin typeface="Times New Roman"/>
                <a:cs typeface="Times New Roman"/>
              </a:rPr>
              <a:t>trên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spc="-55" dirty="0" smtClean="0">
                <a:latin typeface="Times New Roman"/>
                <a:cs typeface="Times New Roman"/>
              </a:rPr>
              <a:t>đ</a:t>
            </a:r>
            <a:r>
              <a:rPr lang="vi-VN" sz="1200" b="1" spc="-55" dirty="0" smtClean="0">
                <a:latin typeface="Times New Roman"/>
                <a:cs typeface="Times New Roman"/>
              </a:rPr>
              <a:t>ư</a:t>
            </a:r>
            <a:r>
              <a:rPr sz="1200" b="1" spc="-55" dirty="0" err="1" smtClean="0">
                <a:latin typeface="Times New Roman"/>
                <a:cs typeface="Times New Roman"/>
              </a:rPr>
              <a:t>ờng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ts val="138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6.2 là vạch </a:t>
            </a:r>
            <a:r>
              <a:rPr sz="1200" spc="-5" dirty="0">
                <a:latin typeface="Times New Roman"/>
                <a:cs typeface="Times New Roman"/>
              </a:rPr>
              <a:t>liền </a:t>
            </a:r>
            <a:r>
              <a:rPr sz="1200" dirty="0">
                <a:latin typeface="Times New Roman"/>
                <a:cs typeface="Times New Roman"/>
              </a:rPr>
              <a:t>nét màu </a:t>
            </a:r>
            <a:r>
              <a:rPr sz="1200" spc="-5" dirty="0" err="1">
                <a:latin typeface="Times New Roman"/>
                <a:cs typeface="Times New Roman"/>
              </a:rPr>
              <a:t>vàng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sơn </a:t>
            </a:r>
            <a:r>
              <a:rPr sz="1200" dirty="0">
                <a:latin typeface="Times New Roman"/>
                <a:cs typeface="Times New Roman"/>
              </a:rPr>
              <a:t>trên bó vỉa </a:t>
            </a:r>
            <a:r>
              <a:rPr sz="1200" spc="-5" dirty="0">
                <a:latin typeface="Times New Roman"/>
                <a:cs typeface="Times New Roman"/>
              </a:rPr>
              <a:t>sát </a:t>
            </a:r>
            <a:r>
              <a:rPr sz="1200" dirty="0">
                <a:latin typeface="Times New Roman"/>
                <a:cs typeface="Times New Roman"/>
              </a:rPr>
              <a:t>mép </a:t>
            </a:r>
            <a:r>
              <a:rPr sz="1200" dirty="0" err="1">
                <a:latin typeface="Times New Roman"/>
                <a:cs typeface="Times New Roman"/>
              </a:rPr>
              <a:t>mặt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phía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cấm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dừng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hoặc đỗ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hoặc sơn </a:t>
            </a:r>
            <a:r>
              <a:rPr sz="1200" dirty="0">
                <a:latin typeface="Times New Roman"/>
                <a:cs typeface="Times New Roman"/>
              </a:rPr>
              <a:t>trên </a:t>
            </a:r>
            <a:r>
              <a:rPr sz="1200" dirty="0" err="1">
                <a:latin typeface="Times New Roman"/>
                <a:cs typeface="Times New Roman"/>
              </a:rPr>
              <a:t>mặt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phía cấm dừng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hoặc đỗ xe, </a:t>
            </a:r>
            <a:r>
              <a:rPr sz="1200" spc="-5" dirty="0">
                <a:latin typeface="Times New Roman"/>
                <a:cs typeface="Times New Roman"/>
              </a:rPr>
              <a:t>cách </a:t>
            </a:r>
            <a:r>
              <a:rPr sz="1200" spc="-50" dirty="0">
                <a:latin typeface="Times New Roman"/>
                <a:cs typeface="Times New Roman"/>
              </a:rPr>
              <a:t>mép  </a:t>
            </a:r>
            <a:r>
              <a:rPr sz="1200" dirty="0" err="1">
                <a:latin typeface="Times New Roman"/>
                <a:cs typeface="Times New Roman"/>
              </a:rPr>
              <a:t>mặt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30 </a:t>
            </a:r>
            <a:r>
              <a:rPr sz="1200" spc="-5" dirty="0">
                <a:latin typeface="Times New Roman"/>
                <a:cs typeface="Times New Roman"/>
              </a:rPr>
              <a:t>cm </a:t>
            </a:r>
            <a:r>
              <a:rPr sz="1200" dirty="0">
                <a:latin typeface="Times New Roman"/>
                <a:cs typeface="Times New Roman"/>
              </a:rPr>
              <a:t>khi không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bó vỉa </a:t>
            </a:r>
            <a:r>
              <a:rPr sz="1200" spc="-5" dirty="0">
                <a:latin typeface="Times New Roman"/>
                <a:cs typeface="Times New Roman"/>
              </a:rPr>
              <a:t>sát mép </a:t>
            </a:r>
            <a:r>
              <a:rPr sz="1200" dirty="0" err="1">
                <a:latin typeface="Times New Roman"/>
                <a:cs typeface="Times New Roman"/>
              </a:rPr>
              <a:t>mặt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535"/>
              </a:spcBef>
            </a:pPr>
            <a:r>
              <a:rPr sz="1400" b="1" i="1" spc="-5" dirty="0">
                <a:latin typeface="Times New Roman"/>
                <a:cs typeface="Times New Roman"/>
              </a:rPr>
              <a:t>g)Vạch ngang</a:t>
            </a:r>
            <a:r>
              <a:rPr sz="1400" b="1" i="1" spc="-15" dirty="0">
                <a:latin typeface="Times New Roman"/>
                <a:cs typeface="Times New Roman"/>
              </a:rPr>
              <a:t> </a:t>
            </a:r>
            <a:r>
              <a:rPr sz="1400" b="1" i="1" spc="-5" dirty="0">
                <a:latin typeface="Times New Roman"/>
                <a:cs typeface="Times New Roman"/>
              </a:rPr>
              <a:t>đường</a:t>
            </a:r>
            <a:endParaRPr sz="14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525"/>
              </a:spcBef>
            </a:pPr>
            <a:r>
              <a:rPr sz="1200" b="1" i="1" spc="-5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7.1: </a:t>
            </a:r>
            <a:r>
              <a:rPr sz="1200" b="1" i="1" spc="-5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dừng</a:t>
            </a:r>
            <a:r>
              <a:rPr sz="1200" b="1" i="1" spc="1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xe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ts val="138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dùng để xác định vị trí dừng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để </a:t>
            </a:r>
            <a:r>
              <a:rPr sz="1200" spc="-5" dirty="0">
                <a:latin typeface="Times New Roman"/>
                <a:cs typeface="Times New Roman"/>
              </a:rPr>
              <a:t>chờ </a:t>
            </a:r>
            <a:r>
              <a:rPr sz="1200" dirty="0">
                <a:latin typeface="Times New Roman"/>
                <a:cs typeface="Times New Roman"/>
              </a:rPr>
              <a:t>tín hiệu </a:t>
            </a:r>
            <a:r>
              <a:rPr sz="1200" spc="-5" dirty="0">
                <a:latin typeface="Times New Roman"/>
                <a:cs typeface="Times New Roman"/>
              </a:rPr>
              <a:t>cho phép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>
                <a:latin typeface="Times New Roman"/>
                <a:cs typeface="Times New Roman"/>
              </a:rPr>
              <a:t>tiếp. </a:t>
            </a:r>
            <a:r>
              <a:rPr sz="1200" spc="-10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dùng  để xác định vị </a:t>
            </a:r>
            <a:r>
              <a:rPr sz="1200" dirty="0" err="1">
                <a:latin typeface="Times New Roman"/>
                <a:cs typeface="Times New Roman"/>
              </a:rPr>
              <a:t>trí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dirty="0" err="1">
                <a:latin typeface="Times New Roman"/>
                <a:cs typeface="Times New Roman"/>
              </a:rPr>
              <a:t>khiển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phải </a:t>
            </a:r>
            <a:r>
              <a:rPr sz="1200" dirty="0">
                <a:latin typeface="Times New Roman"/>
                <a:cs typeface="Times New Roman"/>
              </a:rPr>
              <a:t>dừng lại khi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tín hiệu </a:t>
            </a:r>
            <a:r>
              <a:rPr sz="1200" spc="-5" dirty="0" err="1">
                <a:latin typeface="Times New Roman"/>
                <a:cs typeface="Times New Roman"/>
              </a:rPr>
              <a:t>đèn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đỏ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hoặc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khi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122. </a:t>
            </a:r>
            <a:r>
              <a:rPr sz="1200" spc="-5" dirty="0">
                <a:latin typeface="Times New Roman"/>
                <a:cs typeface="Times New Roman"/>
              </a:rPr>
              <a:t>Vạch cũng </a:t>
            </a:r>
            <a:r>
              <a:rPr sz="1200" dirty="0">
                <a:latin typeface="Times New Roman"/>
                <a:cs typeface="Times New Roman"/>
              </a:rPr>
              <a:t>dùng để xác định vị </a:t>
            </a:r>
            <a:r>
              <a:rPr sz="1200" dirty="0" err="1">
                <a:latin typeface="Times New Roman"/>
                <a:cs typeface="Times New Roman"/>
              </a:rPr>
              <a:t>trí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khiển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dừng lại </a:t>
            </a:r>
            <a:r>
              <a:rPr sz="1200" spc="-40" dirty="0">
                <a:latin typeface="Times New Roman"/>
                <a:cs typeface="Times New Roman"/>
              </a:rPr>
              <a:t>trong 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điều kiện </a:t>
            </a:r>
            <a:r>
              <a:rPr sz="1200" spc="-5" dirty="0">
                <a:latin typeface="Times New Roman"/>
                <a:cs typeface="Times New Roman"/>
              </a:rPr>
              <a:t>nhất </a:t>
            </a:r>
            <a:r>
              <a:rPr sz="1200" dirty="0">
                <a:latin typeface="Times New Roman"/>
                <a:cs typeface="Times New Roman"/>
              </a:rPr>
              <a:t>định ở một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vị </a:t>
            </a:r>
            <a:r>
              <a:rPr sz="1200" dirty="0" err="1">
                <a:latin typeface="Times New Roman"/>
                <a:cs typeface="Times New Roman"/>
              </a:rPr>
              <a:t>trí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err="1" smtClean="0">
                <a:latin typeface="Times New Roman"/>
                <a:cs typeface="Times New Roman"/>
              </a:rPr>
              <a:t>nh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smtClean="0">
                <a:latin typeface="Times New Roman"/>
                <a:cs typeface="Times New Roman"/>
              </a:rPr>
              <a:t>: </a:t>
            </a:r>
            <a:r>
              <a:rPr sz="1200" spc="-5" dirty="0">
                <a:latin typeface="Times New Roman"/>
                <a:cs typeface="Times New Roman"/>
              </a:rPr>
              <a:t>trên nhánh dẫn </a:t>
            </a:r>
            <a:r>
              <a:rPr sz="1200" dirty="0">
                <a:latin typeface="Times New Roman"/>
                <a:cs typeface="Times New Roman"/>
              </a:rPr>
              <a:t>tới nút </a:t>
            </a:r>
            <a:r>
              <a:rPr sz="1200" spc="-5" dirty="0">
                <a:latin typeface="Times New Roman"/>
                <a:cs typeface="Times New Roman"/>
              </a:rPr>
              <a:t>giao cùng </a:t>
            </a:r>
            <a:r>
              <a:rPr sz="1200" dirty="0">
                <a:latin typeface="Times New Roman"/>
                <a:cs typeface="Times New Roman"/>
              </a:rPr>
              <a:t>mức </a:t>
            </a:r>
            <a:r>
              <a:rPr sz="1200" spc="-65" dirty="0" err="1">
                <a:latin typeface="Times New Roman"/>
                <a:cs typeface="Times New Roman"/>
              </a:rPr>
              <a:t>với</a:t>
            </a:r>
            <a:r>
              <a:rPr sz="1200" spc="-65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sắt,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làn </a:t>
            </a:r>
            <a:r>
              <a:rPr sz="1200" spc="-5" dirty="0">
                <a:latin typeface="Times New Roman"/>
                <a:cs typeface="Times New Roman"/>
              </a:rPr>
              <a:t>chờ </a:t>
            </a:r>
            <a:r>
              <a:rPr sz="1200" dirty="0">
                <a:latin typeface="Times New Roman"/>
                <a:cs typeface="Times New Roman"/>
              </a:rPr>
              <a:t>rẽ trái trong phạm vi nút </a:t>
            </a:r>
            <a:r>
              <a:rPr sz="1200" spc="-5" dirty="0">
                <a:latin typeface="Times New Roman"/>
                <a:cs typeface="Times New Roman"/>
              </a:rPr>
              <a:t>giao,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vị trí </a:t>
            </a:r>
            <a:r>
              <a:rPr sz="1200" dirty="0" err="1">
                <a:latin typeface="Times New Roman"/>
                <a:cs typeface="Times New Roman"/>
              </a:rPr>
              <a:t>vạch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bộ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smtClean="0">
                <a:latin typeface="Times New Roman"/>
                <a:cs typeface="Times New Roman"/>
              </a:rPr>
              <a:t>qua </a:t>
            </a:r>
            <a:r>
              <a:rPr lang="en-US" sz="1200" dirty="0" err="1" smtClean="0">
                <a:latin typeface="Times New Roman"/>
                <a:cs typeface="Times New Roman"/>
              </a:rPr>
              <a:t>đường</a:t>
            </a:r>
            <a:r>
              <a:rPr sz="1200" spc="-55" dirty="0" smtClean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7952" y="7369302"/>
            <a:ext cx="5606415" cy="1674176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035050" algn="just">
              <a:lnSpc>
                <a:spcPct val="100000"/>
              </a:lnSpc>
              <a:spcBef>
                <a:spcPts val="615"/>
              </a:spcBef>
            </a:pPr>
            <a:r>
              <a:rPr sz="1200" b="1" spc="-5" dirty="0">
                <a:latin typeface="Times New Roman"/>
                <a:cs typeface="Times New Roman"/>
              </a:rPr>
              <a:t>Vị trí </a:t>
            </a:r>
            <a:r>
              <a:rPr sz="1200" b="1" dirty="0">
                <a:latin typeface="Times New Roman"/>
                <a:cs typeface="Times New Roman"/>
              </a:rPr>
              <a:t>vạch dừng xe ở nút giao </a:t>
            </a:r>
            <a:r>
              <a:rPr sz="1200" b="1" spc="-5" dirty="0">
                <a:latin typeface="Times New Roman"/>
                <a:cs typeface="Times New Roman"/>
              </a:rPr>
              <a:t>có </a:t>
            </a:r>
            <a:r>
              <a:rPr sz="1200" b="1" spc="-5" dirty="0" err="1">
                <a:latin typeface="Times New Roman"/>
                <a:cs typeface="Times New Roman"/>
              </a:rPr>
              <a:t>vạch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spc="-50" dirty="0" smtClean="0">
                <a:latin typeface="Times New Roman"/>
                <a:cs typeface="Times New Roman"/>
              </a:rPr>
              <a:t>ng</a:t>
            </a:r>
            <a:r>
              <a:rPr lang="vi-VN" sz="1200" b="1" spc="-50" dirty="0" smtClean="0">
                <a:latin typeface="Times New Roman"/>
                <a:cs typeface="Times New Roman"/>
              </a:rPr>
              <a:t>ư</a:t>
            </a:r>
            <a:r>
              <a:rPr sz="1200" b="1" spc="-50" dirty="0" err="1" smtClean="0">
                <a:latin typeface="Times New Roman"/>
                <a:cs typeface="Times New Roman"/>
              </a:rPr>
              <a:t>ời</a:t>
            </a:r>
            <a:r>
              <a:rPr sz="1200" b="1" spc="-50" dirty="0" smtClean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đi bộ qua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5" dirty="0" smtClean="0">
                <a:latin typeface="Times New Roman"/>
                <a:cs typeface="Times New Roman"/>
              </a:rPr>
              <a:t>đ</a:t>
            </a:r>
            <a:r>
              <a:rPr lang="vi-VN" sz="1200" b="1" spc="-55" dirty="0" smtClean="0">
                <a:latin typeface="Times New Roman"/>
                <a:cs typeface="Times New Roman"/>
              </a:rPr>
              <a:t>ư</a:t>
            </a:r>
            <a:r>
              <a:rPr sz="1200" b="1" spc="-55" dirty="0" err="1" smtClean="0">
                <a:latin typeface="Times New Roman"/>
                <a:cs typeface="Times New Roman"/>
              </a:rPr>
              <a:t>ờng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ts val="138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7.1 là </a:t>
            </a:r>
            <a:r>
              <a:rPr sz="1200" spc="-5" dirty="0">
                <a:latin typeface="Times New Roman"/>
                <a:cs typeface="Times New Roman"/>
              </a:rPr>
              <a:t>vạch liền </a:t>
            </a:r>
            <a:r>
              <a:rPr sz="1200" dirty="0">
                <a:latin typeface="Times New Roman"/>
                <a:cs typeface="Times New Roman"/>
              </a:rPr>
              <a:t>nét màu </a:t>
            </a:r>
            <a:r>
              <a:rPr sz="1200" spc="-5" dirty="0">
                <a:latin typeface="Times New Roman"/>
                <a:cs typeface="Times New Roman"/>
              </a:rPr>
              <a:t>trắng. Bề </a:t>
            </a:r>
            <a:r>
              <a:rPr sz="1200" dirty="0">
                <a:latin typeface="Times New Roman"/>
                <a:cs typeface="Times New Roman"/>
              </a:rPr>
              <a:t>rộng vạch, </a:t>
            </a:r>
            <a:r>
              <a:rPr sz="1200" spc="-5" dirty="0">
                <a:latin typeface="Times New Roman"/>
                <a:cs typeface="Times New Roman"/>
              </a:rPr>
              <a:t>căn cứ vào </a:t>
            </a:r>
            <a:r>
              <a:rPr sz="1200" spc="-5" dirty="0" err="1">
                <a:latin typeface="Times New Roman"/>
                <a:cs typeface="Times New Roman"/>
              </a:rPr>
              <a:t>cấp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0" dirty="0" smtClean="0">
                <a:latin typeface="Times New Roman"/>
                <a:cs typeface="Times New Roman"/>
              </a:rPr>
              <a:t>đ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ờng</a:t>
            </a:r>
            <a:r>
              <a:rPr sz="1200" spc="-60" dirty="0" smtClean="0">
                <a:latin typeface="Times New Roman"/>
                <a:cs typeface="Times New Roman"/>
              </a:rPr>
              <a:t>,</a:t>
            </a:r>
            <a:r>
              <a:rPr lang="en-US" sz="1200" spc="-60" dirty="0" smtClean="0">
                <a:latin typeface="Times New Roman"/>
                <a:cs typeface="Times New Roman"/>
              </a:rPr>
              <a:t> </a:t>
            </a:r>
            <a:r>
              <a:rPr lang="en-US" sz="1200" spc="-60" dirty="0" err="1" smtClean="0">
                <a:latin typeface="Times New Roman"/>
                <a:cs typeface="Times New Roman"/>
              </a:rPr>
              <a:t>lưu</a:t>
            </a:r>
            <a:r>
              <a:rPr lang="en-US" sz="1200" spc="-60" dirty="0" smtClean="0">
                <a:latin typeface="Times New Roman"/>
                <a:cs typeface="Times New Roman"/>
              </a:rPr>
              <a:t> </a:t>
            </a:r>
            <a:r>
              <a:rPr lang="en-US" sz="1200" spc="-60" dirty="0" err="1" smtClean="0">
                <a:latin typeface="Times New Roman"/>
                <a:cs typeface="Times New Roman"/>
              </a:rPr>
              <a:t>lượng</a:t>
            </a:r>
            <a:r>
              <a:rPr lang="en-US" sz="1200" spc="-6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xe</a:t>
            </a:r>
            <a:r>
              <a:rPr sz="1200" dirty="0">
                <a:latin typeface="Times New Roman"/>
                <a:cs typeface="Times New Roman"/>
              </a:rPr>
              <a:t>, tốc độ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chạy mà </a:t>
            </a:r>
            <a:r>
              <a:rPr sz="1200" spc="-5" dirty="0">
                <a:latin typeface="Times New Roman"/>
                <a:cs typeface="Times New Roman"/>
              </a:rPr>
              <a:t>chọn </a:t>
            </a:r>
            <a:r>
              <a:rPr sz="1200" dirty="0">
                <a:latin typeface="Times New Roman"/>
                <a:cs typeface="Times New Roman"/>
              </a:rPr>
              <a:t>dùng một trong </a:t>
            </a:r>
            <a:r>
              <a:rPr sz="1200" spc="-5" dirty="0">
                <a:latin typeface="Times New Roman"/>
                <a:cs typeface="Times New Roman"/>
              </a:rPr>
              <a:t>các giá </a:t>
            </a:r>
            <a:r>
              <a:rPr sz="1200" dirty="0">
                <a:latin typeface="Times New Roman"/>
                <a:cs typeface="Times New Roman"/>
              </a:rPr>
              <a:t>trị 20 </a:t>
            </a:r>
            <a:r>
              <a:rPr sz="1200" spc="-5" dirty="0">
                <a:latin typeface="Times New Roman"/>
                <a:cs typeface="Times New Roman"/>
              </a:rPr>
              <a:t>cm, </a:t>
            </a:r>
            <a:r>
              <a:rPr sz="1200" dirty="0">
                <a:latin typeface="Times New Roman"/>
                <a:cs typeface="Times New Roman"/>
              </a:rPr>
              <a:t>30 </a:t>
            </a:r>
            <a:r>
              <a:rPr sz="1200" spc="-5" dirty="0">
                <a:latin typeface="Times New Roman"/>
                <a:cs typeface="Times New Roman"/>
              </a:rPr>
              <a:t>cm hoặc </a:t>
            </a:r>
            <a:r>
              <a:rPr sz="1200" dirty="0">
                <a:latin typeface="Times New Roman"/>
                <a:cs typeface="Times New Roman"/>
              </a:rPr>
              <a:t>40 </a:t>
            </a:r>
            <a:r>
              <a:rPr sz="1200" spc="-5" dirty="0">
                <a:latin typeface="Times New Roman"/>
                <a:cs typeface="Times New Roman"/>
              </a:rPr>
              <a:t>cm </a:t>
            </a:r>
            <a:r>
              <a:rPr sz="1200" spc="-70" dirty="0">
                <a:latin typeface="Times New Roman"/>
                <a:cs typeface="Times New Roman"/>
              </a:rPr>
              <a:t>(bề  </a:t>
            </a:r>
            <a:r>
              <a:rPr sz="1200" dirty="0">
                <a:latin typeface="Times New Roman"/>
                <a:cs typeface="Times New Roman"/>
              </a:rPr>
              <a:t>rộng </a:t>
            </a:r>
            <a:r>
              <a:rPr sz="1200" spc="-5" dirty="0">
                <a:latin typeface="Times New Roman"/>
                <a:cs typeface="Times New Roman"/>
              </a:rPr>
              <a:t>nét </a:t>
            </a:r>
            <a:r>
              <a:rPr sz="1200" dirty="0">
                <a:latin typeface="Times New Roman"/>
                <a:cs typeface="Times New Roman"/>
              </a:rPr>
              <a:t>vẽ lớn hơn </a:t>
            </a:r>
            <a:r>
              <a:rPr sz="1200" spc="-5" dirty="0">
                <a:latin typeface="Times New Roman"/>
                <a:cs typeface="Times New Roman"/>
              </a:rPr>
              <a:t>áp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10" dirty="0" smtClean="0">
                <a:latin typeface="Times New Roman"/>
                <a:cs typeface="Times New Roman"/>
              </a:rPr>
              <a:t>l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u </a:t>
            </a:r>
            <a:r>
              <a:rPr sz="1200" spc="-60" dirty="0" smtClean="0">
                <a:latin typeface="Times New Roman"/>
                <a:cs typeface="Times New Roman"/>
              </a:rPr>
              <a:t>l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ợng</a:t>
            </a:r>
            <a:r>
              <a:rPr sz="1200" spc="-60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tốc độ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chạy lớn hơn). </a:t>
            </a:r>
            <a:r>
              <a:rPr sz="1200" spc="-5" dirty="0" err="1" smtClean="0">
                <a:latin typeface="Times New Roman"/>
                <a:cs typeface="Times New Roman"/>
              </a:rPr>
              <a:t>Vạc</a:t>
            </a:r>
            <a:r>
              <a:rPr lang="en-US" sz="1200" spc="-5" dirty="0" err="1" smtClean="0">
                <a:latin typeface="Times New Roman"/>
                <a:cs typeface="Times New Roman"/>
              </a:rPr>
              <a:t>h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này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kẻ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ngang toàn bộ bề </a:t>
            </a:r>
            <a:r>
              <a:rPr sz="1200" dirty="0" err="1">
                <a:latin typeface="Times New Roman"/>
                <a:cs typeface="Times New Roman"/>
              </a:rPr>
              <a:t>rộng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của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chạy.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ts val="138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dừng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thể </a:t>
            </a:r>
            <a:r>
              <a:rPr sz="1200" spc="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-5" dirty="0">
                <a:latin typeface="Times New Roman"/>
                <a:cs typeface="Times New Roman"/>
              </a:rPr>
              <a:t>kết </a:t>
            </a:r>
            <a:r>
              <a:rPr sz="1200" dirty="0">
                <a:latin typeface="Times New Roman"/>
                <a:cs typeface="Times New Roman"/>
              </a:rPr>
              <a:t>hợp với vạch </a:t>
            </a:r>
            <a:r>
              <a:rPr sz="1200" spc="-5" dirty="0">
                <a:latin typeface="Times New Roman"/>
                <a:cs typeface="Times New Roman"/>
              </a:rPr>
              <a:t>chữ “STOP”. Đỉnh chữ “STOP”  cách </a:t>
            </a:r>
            <a:r>
              <a:rPr sz="1200" dirty="0">
                <a:latin typeface="Times New Roman"/>
                <a:cs typeface="Times New Roman"/>
              </a:rPr>
              <a:t>mép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dừng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trong khoảng từ (2,0 m – 3,0 m); và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thể vẽ thêm </a:t>
            </a:r>
            <a:r>
              <a:rPr sz="1200" spc="-5" dirty="0">
                <a:latin typeface="Times New Roman"/>
                <a:cs typeface="Times New Roman"/>
              </a:rPr>
              <a:t>chữ “STOP” </a:t>
            </a:r>
            <a:r>
              <a:rPr sz="1200" dirty="0">
                <a:latin typeface="Times New Roman"/>
                <a:cs typeface="Times New Roman"/>
              </a:rPr>
              <a:t>để 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 err="1">
                <a:latin typeface="Times New Roman"/>
                <a:cs typeface="Times New Roman"/>
              </a:rPr>
              <a:t>hiệu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tr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trong phạm vi 25 m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vị trí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dừng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xe.</a:t>
            </a:r>
          </a:p>
        </p:txBody>
      </p:sp>
      <p:sp>
        <p:nvSpPr>
          <p:cNvPr id="5" name="object 5"/>
          <p:cNvSpPr/>
          <p:nvPr/>
        </p:nvSpPr>
        <p:spPr>
          <a:xfrm>
            <a:off x="1959862" y="1677923"/>
            <a:ext cx="4138269" cy="19904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183889" y="6257670"/>
            <a:ext cx="2209800" cy="11239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131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2970402"/>
            <a:ext cx="5604510" cy="1746632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69265" algn="just">
              <a:lnSpc>
                <a:spcPct val="100000"/>
              </a:lnSpc>
              <a:spcBef>
                <a:spcPts val="640"/>
              </a:spcBef>
            </a:pPr>
            <a:r>
              <a:rPr sz="1200" b="1" spc="-5" dirty="0">
                <a:latin typeface="Times New Roman"/>
                <a:cs typeface="Times New Roman"/>
              </a:rPr>
              <a:t>Vạch dừng </a:t>
            </a:r>
            <a:r>
              <a:rPr sz="1200" b="1" dirty="0">
                <a:latin typeface="Times New Roman"/>
                <a:cs typeface="Times New Roman"/>
              </a:rPr>
              <a:t>xe </a:t>
            </a:r>
            <a:r>
              <a:rPr sz="1200" b="1" spc="-5" dirty="0">
                <a:latin typeface="Times New Roman"/>
                <a:cs typeface="Times New Roman"/>
              </a:rPr>
              <a:t>tại </a:t>
            </a:r>
            <a:r>
              <a:rPr sz="1200" b="1" dirty="0">
                <a:latin typeface="Times New Roman"/>
                <a:cs typeface="Times New Roman"/>
              </a:rPr>
              <a:t>nút </a:t>
            </a:r>
            <a:r>
              <a:rPr sz="1200" b="1" spc="-5" dirty="0">
                <a:latin typeface="Times New Roman"/>
                <a:cs typeface="Times New Roman"/>
              </a:rPr>
              <a:t>giao </a:t>
            </a:r>
            <a:r>
              <a:rPr sz="1200" b="1" dirty="0">
                <a:latin typeface="Times New Roman"/>
                <a:cs typeface="Times New Roman"/>
              </a:rPr>
              <a:t>không </a:t>
            </a:r>
            <a:r>
              <a:rPr sz="1200" b="1" spc="-5" dirty="0">
                <a:latin typeface="Times New Roman"/>
                <a:cs typeface="Times New Roman"/>
              </a:rPr>
              <a:t>có </a:t>
            </a:r>
            <a:r>
              <a:rPr sz="1200" b="1" dirty="0">
                <a:latin typeface="Times New Roman"/>
                <a:cs typeface="Times New Roman"/>
              </a:rPr>
              <a:t>tín </a:t>
            </a:r>
            <a:r>
              <a:rPr sz="1200" b="1" spc="-5" dirty="0">
                <a:latin typeface="Times New Roman"/>
                <a:cs typeface="Times New Roman"/>
              </a:rPr>
              <a:t>hiệu đèn </a:t>
            </a:r>
            <a:r>
              <a:rPr sz="1200" b="1" dirty="0">
                <a:latin typeface="Times New Roman"/>
                <a:cs typeface="Times New Roman"/>
              </a:rPr>
              <a:t>điều</a:t>
            </a:r>
            <a:r>
              <a:rPr sz="1200" b="1" spc="4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khiển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540"/>
              </a:spcBef>
            </a:pPr>
            <a:r>
              <a:rPr sz="1200" b="1" i="1" dirty="0">
                <a:latin typeface="Times New Roman"/>
                <a:cs typeface="Times New Roman"/>
              </a:rPr>
              <a:t>- </a:t>
            </a:r>
            <a:r>
              <a:rPr sz="1200" b="1" i="1" spc="-10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7.2: </a:t>
            </a:r>
            <a:r>
              <a:rPr sz="1200" b="1" i="1" spc="-5" dirty="0">
                <a:latin typeface="Times New Roman"/>
                <a:cs typeface="Times New Roman"/>
              </a:rPr>
              <a:t>Vạch nhường</a:t>
            </a:r>
            <a:r>
              <a:rPr sz="1200" b="1" i="1" spc="2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đường</a:t>
            </a:r>
            <a:endParaRPr sz="12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ts val="138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để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>
                <a:latin typeface="Times New Roman"/>
                <a:cs typeface="Times New Roman"/>
              </a:rPr>
              <a:t>chậm hoặc </a:t>
            </a:r>
            <a:r>
              <a:rPr sz="1200" dirty="0">
                <a:latin typeface="Times New Roman"/>
                <a:cs typeface="Times New Roman"/>
              </a:rPr>
              <a:t>dừng lại khi </a:t>
            </a:r>
            <a:r>
              <a:rPr sz="1200" spc="-5" dirty="0">
                <a:latin typeface="Times New Roman"/>
                <a:cs typeface="Times New Roman"/>
              </a:rPr>
              <a:t>cần thiết </a:t>
            </a:r>
            <a:r>
              <a:rPr sz="1200" dirty="0" err="1">
                <a:latin typeface="Times New Roman"/>
                <a:cs typeface="Times New Roman"/>
              </a:rPr>
              <a:t>để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nh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55" dirty="0">
                <a:latin typeface="Times New Roman"/>
                <a:cs typeface="Times New Roman"/>
              </a:rPr>
              <a:t> </a:t>
            </a:r>
            <a:r>
              <a:rPr lang="en-US" sz="1200" spc="-55" dirty="0" err="1" smtClean="0">
                <a:latin typeface="Times New Roman"/>
                <a:cs typeface="Times New Roman"/>
              </a:rPr>
              <a:t>đường</a:t>
            </a:r>
            <a:r>
              <a:rPr lang="en-US"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cho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các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spc="-5" dirty="0" err="1">
                <a:latin typeface="Times New Roman"/>
                <a:cs typeface="Times New Roman"/>
              </a:rPr>
              <a:t>hoặc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spc="-5" dirty="0" err="1">
                <a:latin typeface="Times New Roman"/>
                <a:cs typeface="Times New Roman"/>
              </a:rPr>
              <a:t>các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 err="1">
                <a:latin typeface="Times New Roman"/>
                <a:cs typeface="Times New Roman"/>
              </a:rPr>
              <a:t>khác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 </a:t>
            </a:r>
            <a:r>
              <a:rPr sz="1200" spc="-5" dirty="0" err="1" smtClean="0">
                <a:latin typeface="Times New Roman"/>
                <a:cs typeface="Times New Roman"/>
              </a:rPr>
              <a:t>chuyển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trước</a:t>
            </a:r>
            <a:r>
              <a:rPr lang="en-US" sz="1200" spc="-5" dirty="0" smtClean="0">
                <a:latin typeface="Times New Roman"/>
                <a:cs typeface="Times New Roman"/>
              </a:rPr>
              <a:t>;</a:t>
            </a:r>
            <a:r>
              <a:rPr sz="1200" spc="-254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7.2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kết hợp với </a:t>
            </a: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>
                <a:latin typeface="Times New Roman"/>
                <a:cs typeface="Times New Roman"/>
              </a:rPr>
              <a:t>208 – </a:t>
            </a:r>
            <a:r>
              <a:rPr sz="1200" spc="-5" dirty="0">
                <a:latin typeface="Times New Roman"/>
                <a:cs typeface="Times New Roman"/>
              </a:rPr>
              <a:t>“Giao </a:t>
            </a:r>
            <a:r>
              <a:rPr sz="1200" dirty="0" err="1">
                <a:latin typeface="Times New Roman"/>
                <a:cs typeface="Times New Roman"/>
              </a:rPr>
              <a:t>với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ưu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tiên</a:t>
            </a:r>
            <a:r>
              <a:rPr sz="1200" dirty="0">
                <a:latin typeface="Times New Roman"/>
                <a:cs typeface="Times New Roman"/>
              </a:rPr>
              <a:t>”.</a:t>
            </a:r>
          </a:p>
          <a:p>
            <a:pPr marL="12700" marR="5080" indent="456565" algn="just">
              <a:lnSpc>
                <a:spcPts val="138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Mẫu </a:t>
            </a:r>
            <a:r>
              <a:rPr sz="1200" dirty="0">
                <a:latin typeface="Times New Roman"/>
                <a:cs typeface="Times New Roman"/>
              </a:rPr>
              <a:t>1: </a:t>
            </a:r>
            <a:r>
              <a:rPr sz="1200" spc="-5" dirty="0" err="1">
                <a:latin typeface="Times New Roman"/>
                <a:cs typeface="Times New Roman"/>
              </a:rPr>
              <a:t>Vạch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nh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là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đôi, </a:t>
            </a:r>
            <a:r>
              <a:rPr sz="1200" spc="-5" dirty="0">
                <a:latin typeface="Times New Roman"/>
                <a:cs typeface="Times New Roman"/>
              </a:rPr>
              <a:t>nét </a:t>
            </a:r>
            <a:r>
              <a:rPr sz="1200" dirty="0">
                <a:latin typeface="Times New Roman"/>
                <a:cs typeface="Times New Roman"/>
              </a:rPr>
              <a:t>đứt, đi </a:t>
            </a:r>
            <a:r>
              <a:rPr sz="1200" spc="-5" dirty="0">
                <a:latin typeface="Times New Roman"/>
                <a:cs typeface="Times New Roman"/>
              </a:rPr>
              <a:t>kèm </a:t>
            </a:r>
            <a:r>
              <a:rPr sz="1200" dirty="0">
                <a:latin typeface="Times New Roman"/>
                <a:cs typeface="Times New Roman"/>
              </a:rPr>
              <a:t>với một </a:t>
            </a:r>
            <a:r>
              <a:rPr sz="1200" dirty="0" err="1">
                <a:latin typeface="Times New Roman"/>
                <a:cs typeface="Times New Roman"/>
              </a:rPr>
              <a:t>hình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tam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giác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60" dirty="0" smtClean="0">
                <a:latin typeface="Times New Roman"/>
                <a:cs typeface="Times New Roman"/>
              </a:rPr>
              <a:t>ng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ợc</a:t>
            </a:r>
            <a:r>
              <a:rPr sz="1200" spc="-60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tất cả </a:t>
            </a:r>
            <a:r>
              <a:rPr sz="1200" spc="-5" dirty="0">
                <a:latin typeface="Times New Roman"/>
                <a:cs typeface="Times New Roman"/>
              </a:rPr>
              <a:t>đều </a:t>
            </a:r>
            <a:r>
              <a:rPr sz="1200" dirty="0">
                <a:latin typeface="Times New Roman"/>
                <a:cs typeface="Times New Roman"/>
              </a:rPr>
              <a:t>màu </a:t>
            </a:r>
            <a:r>
              <a:rPr sz="1200" spc="-5" dirty="0">
                <a:latin typeface="Times New Roman"/>
                <a:cs typeface="Times New Roman"/>
              </a:rPr>
              <a:t>trắng. </a:t>
            </a:r>
            <a:r>
              <a:rPr sz="1200" spc="-5" dirty="0" err="1">
                <a:latin typeface="Times New Roman"/>
                <a:cs typeface="Times New Roman"/>
              </a:rPr>
              <a:t>Vạch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kẻ </a:t>
            </a:r>
            <a:r>
              <a:rPr sz="1200" dirty="0">
                <a:latin typeface="Times New Roman"/>
                <a:cs typeface="Times New Roman"/>
              </a:rPr>
              <a:t>ngang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toàn bộ bề </a:t>
            </a:r>
            <a:r>
              <a:rPr sz="1200" dirty="0" err="1">
                <a:latin typeface="Times New Roman"/>
                <a:cs typeface="Times New Roman"/>
              </a:rPr>
              <a:t>rộng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của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hướng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xe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chạy. </a:t>
            </a:r>
            <a:r>
              <a:rPr sz="1200" dirty="0">
                <a:latin typeface="Times New Roman"/>
                <a:cs typeface="Times New Roman"/>
              </a:rPr>
              <a:t>Chi </a:t>
            </a:r>
            <a:r>
              <a:rPr sz="1200" spc="-5" dirty="0">
                <a:latin typeface="Times New Roman"/>
                <a:cs typeface="Times New Roman"/>
              </a:rPr>
              <a:t>tiết </a:t>
            </a:r>
            <a:r>
              <a:rPr sz="1200" spc="-5" dirty="0" err="1">
                <a:latin typeface="Times New Roman"/>
                <a:cs typeface="Times New Roman"/>
              </a:rPr>
              <a:t>kích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xem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Hình.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7952" y="6692645"/>
            <a:ext cx="5606415" cy="1145185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4911725" algn="just">
              <a:lnSpc>
                <a:spcPct val="100000"/>
              </a:lnSpc>
              <a:spcBef>
                <a:spcPts val="650"/>
              </a:spcBef>
            </a:pPr>
            <a:r>
              <a:rPr sz="1200" i="1" spc="-5" dirty="0">
                <a:latin typeface="Times New Roman"/>
                <a:cs typeface="Times New Roman"/>
              </a:rPr>
              <a:t>Đơn vị:</a:t>
            </a:r>
            <a:r>
              <a:rPr sz="1200" i="1" spc="-7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cm</a:t>
            </a:r>
            <a:endParaRPr sz="1200" dirty="0">
              <a:latin typeface="Times New Roman"/>
              <a:cs typeface="Times New Roman"/>
            </a:endParaRPr>
          </a:p>
          <a:p>
            <a:pPr marL="1247140" algn="just">
              <a:lnSpc>
                <a:spcPct val="100000"/>
              </a:lnSpc>
              <a:spcBef>
                <a:spcPts val="555"/>
              </a:spcBef>
            </a:pPr>
            <a:r>
              <a:rPr sz="1200" b="1" dirty="0">
                <a:latin typeface="Times New Roman"/>
                <a:cs typeface="Times New Roman"/>
              </a:rPr>
              <a:t>Hình </a:t>
            </a:r>
            <a:r>
              <a:rPr sz="1200" b="1" spc="-5" dirty="0">
                <a:latin typeface="Times New Roman"/>
                <a:cs typeface="Times New Roman"/>
              </a:rPr>
              <a:t>Vạch </a:t>
            </a:r>
            <a:r>
              <a:rPr sz="1200" b="1" dirty="0">
                <a:latin typeface="Times New Roman"/>
                <a:cs typeface="Times New Roman"/>
              </a:rPr>
              <a:t>giảm </a:t>
            </a:r>
            <a:r>
              <a:rPr sz="1200" b="1" spc="-5" dirty="0">
                <a:latin typeface="Times New Roman"/>
                <a:cs typeface="Times New Roman"/>
              </a:rPr>
              <a:t>tốc </a:t>
            </a:r>
            <a:r>
              <a:rPr sz="1200" b="1" dirty="0" err="1">
                <a:latin typeface="Times New Roman"/>
                <a:cs typeface="Times New Roman"/>
              </a:rPr>
              <a:t>độ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45" dirty="0" err="1" smtClean="0">
                <a:latin typeface="Times New Roman"/>
                <a:cs typeface="Times New Roman"/>
              </a:rPr>
              <a:t>nh</a:t>
            </a:r>
            <a:r>
              <a:rPr lang="vi-VN" sz="1200" b="1" spc="-45" dirty="0" smtClean="0">
                <a:latin typeface="Times New Roman"/>
                <a:cs typeface="Times New Roman"/>
              </a:rPr>
              <a:t>ư</a:t>
            </a:r>
            <a:r>
              <a:rPr sz="1200" b="1" spc="-45" dirty="0" err="1" smtClean="0">
                <a:latin typeface="Times New Roman"/>
                <a:cs typeface="Times New Roman"/>
              </a:rPr>
              <a:t>ờng</a:t>
            </a:r>
            <a:r>
              <a:rPr sz="1200" b="1" spc="-45" dirty="0" smtClean="0">
                <a:latin typeface="Times New Roman"/>
                <a:cs typeface="Times New Roman"/>
              </a:rPr>
              <a:t> </a:t>
            </a:r>
            <a:r>
              <a:rPr sz="1200" b="1" spc="-55" dirty="0" smtClean="0">
                <a:latin typeface="Times New Roman"/>
                <a:cs typeface="Times New Roman"/>
              </a:rPr>
              <a:t>đ</a:t>
            </a:r>
            <a:r>
              <a:rPr lang="vi-VN" sz="1200" b="1" spc="-55" dirty="0" smtClean="0">
                <a:latin typeface="Times New Roman"/>
                <a:cs typeface="Times New Roman"/>
              </a:rPr>
              <a:t>ư</a:t>
            </a:r>
            <a:r>
              <a:rPr sz="1200" b="1" spc="-55" dirty="0" err="1" smtClean="0">
                <a:latin typeface="Times New Roman"/>
                <a:cs typeface="Times New Roman"/>
              </a:rPr>
              <a:t>ờng</a:t>
            </a:r>
            <a:r>
              <a:rPr sz="1200" b="1" spc="-55" dirty="0" smtClean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– </a:t>
            </a:r>
            <a:r>
              <a:rPr sz="1200" b="1" spc="-5" dirty="0">
                <a:latin typeface="Times New Roman"/>
                <a:cs typeface="Times New Roman"/>
              </a:rPr>
              <a:t>Mẫu</a:t>
            </a:r>
            <a:r>
              <a:rPr sz="1200" b="1" spc="7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1</a:t>
            </a:r>
            <a:endParaRPr sz="1200" dirty="0">
              <a:latin typeface="Times New Roman"/>
              <a:cs typeface="Times New Roman"/>
            </a:endParaRPr>
          </a:p>
          <a:p>
            <a:pPr marL="12700" marR="8255" indent="456565" algn="just">
              <a:lnSpc>
                <a:spcPts val="1380"/>
              </a:lnSpc>
              <a:spcBef>
                <a:spcPts val="610"/>
              </a:spcBef>
            </a:pPr>
            <a:r>
              <a:rPr sz="1200" dirty="0">
                <a:latin typeface="Times New Roman"/>
                <a:cs typeface="Times New Roman"/>
              </a:rPr>
              <a:t>- </a:t>
            </a:r>
            <a:r>
              <a:rPr sz="1200" spc="-5" dirty="0">
                <a:latin typeface="Times New Roman"/>
                <a:cs typeface="Times New Roman"/>
              </a:rPr>
              <a:t>Mẫu </a:t>
            </a:r>
            <a:r>
              <a:rPr sz="1200" dirty="0">
                <a:latin typeface="Times New Roman"/>
                <a:cs typeface="Times New Roman"/>
              </a:rPr>
              <a:t>2: </a:t>
            </a:r>
            <a:r>
              <a:rPr sz="1200" spc="-5" dirty="0" err="1">
                <a:latin typeface="Times New Roman"/>
                <a:cs typeface="Times New Roman"/>
              </a:rPr>
              <a:t>Vạch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nh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hình tam </a:t>
            </a:r>
            <a:r>
              <a:rPr sz="1200" spc="-5" dirty="0">
                <a:latin typeface="Times New Roman"/>
                <a:cs typeface="Times New Roman"/>
              </a:rPr>
              <a:t>giác cân </a:t>
            </a:r>
            <a:r>
              <a:rPr sz="1200" dirty="0">
                <a:latin typeface="Times New Roman"/>
                <a:cs typeface="Times New Roman"/>
              </a:rPr>
              <a:t>màu </a:t>
            </a:r>
            <a:r>
              <a:rPr sz="1200" spc="-5" dirty="0">
                <a:latin typeface="Times New Roman"/>
                <a:cs typeface="Times New Roman"/>
              </a:rPr>
              <a:t>trắng, </a:t>
            </a:r>
            <a:r>
              <a:rPr sz="1200" spc="5" dirty="0">
                <a:latin typeface="Times New Roman"/>
                <a:cs typeface="Times New Roman"/>
              </a:rPr>
              <a:t>đáy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tam </a:t>
            </a:r>
            <a:r>
              <a:rPr sz="1200" spc="-114" dirty="0" err="1">
                <a:latin typeface="Times New Roman"/>
                <a:cs typeface="Times New Roman"/>
              </a:rPr>
              <a:t>giác</a:t>
            </a:r>
            <a:r>
              <a:rPr sz="1200" spc="-114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về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lang="vi-VN" sz="1200" spc="-170" dirty="0" smtClean="0">
                <a:latin typeface="Times New Roman"/>
                <a:cs typeface="Times New Roman"/>
              </a:rPr>
              <a:t>ư</a:t>
            </a:r>
            <a:r>
              <a:rPr sz="1200" spc="-170" dirty="0" smtClean="0">
                <a:latin typeface="Times New Roman"/>
                <a:cs typeface="Times New Roman"/>
              </a:rPr>
              <a:t>u </a:t>
            </a:r>
            <a:r>
              <a:rPr sz="1200" spc="-5" dirty="0">
                <a:latin typeface="Times New Roman"/>
                <a:cs typeface="Times New Roman"/>
              </a:rPr>
              <a:t>tiên </a:t>
            </a:r>
            <a:r>
              <a:rPr sz="1200" dirty="0">
                <a:latin typeface="Times New Roman"/>
                <a:cs typeface="Times New Roman"/>
              </a:rPr>
              <a:t>rộng 50 </a:t>
            </a:r>
            <a:r>
              <a:rPr sz="1200" spc="-5" dirty="0">
                <a:latin typeface="Times New Roman"/>
                <a:cs typeface="Times New Roman"/>
              </a:rPr>
              <a:t>cm chiều </a:t>
            </a:r>
            <a:r>
              <a:rPr sz="1200" dirty="0">
                <a:latin typeface="Times New Roman"/>
                <a:cs typeface="Times New Roman"/>
              </a:rPr>
              <a:t>cao của tam </a:t>
            </a:r>
            <a:r>
              <a:rPr sz="1200" spc="-5" dirty="0">
                <a:latin typeface="Times New Roman"/>
                <a:cs typeface="Times New Roman"/>
              </a:rPr>
              <a:t>giác </a:t>
            </a:r>
            <a:r>
              <a:rPr sz="1200" dirty="0">
                <a:latin typeface="Times New Roman"/>
                <a:cs typeface="Times New Roman"/>
              </a:rPr>
              <a:t>là 70 </a:t>
            </a:r>
            <a:r>
              <a:rPr sz="1200" spc="-5" dirty="0">
                <a:latin typeface="Times New Roman"/>
                <a:cs typeface="Times New Roman"/>
              </a:rPr>
              <a:t>cm. </a:t>
            </a:r>
            <a:r>
              <a:rPr sz="1200" dirty="0">
                <a:latin typeface="Times New Roman"/>
                <a:cs typeface="Times New Roman"/>
              </a:rPr>
              <a:t>Hai mép kề </a:t>
            </a:r>
            <a:r>
              <a:rPr sz="1200" spc="-5" dirty="0">
                <a:latin typeface="Times New Roman"/>
                <a:cs typeface="Times New Roman"/>
              </a:rPr>
              <a:t>nhau </a:t>
            </a:r>
            <a:r>
              <a:rPr sz="1200" spc="-225" dirty="0">
                <a:latin typeface="Times New Roman"/>
                <a:cs typeface="Times New Roman"/>
              </a:rPr>
              <a:t>của  </a:t>
            </a:r>
            <a:r>
              <a:rPr sz="1200" dirty="0">
                <a:latin typeface="Times New Roman"/>
                <a:cs typeface="Times New Roman"/>
              </a:rPr>
              <a:t>2 tam </a:t>
            </a:r>
            <a:r>
              <a:rPr sz="1200" spc="-5" dirty="0">
                <a:latin typeface="Times New Roman"/>
                <a:cs typeface="Times New Roman"/>
              </a:rPr>
              <a:t>giác cách nhau </a:t>
            </a:r>
            <a:r>
              <a:rPr sz="1200" dirty="0">
                <a:latin typeface="Times New Roman"/>
                <a:cs typeface="Times New Roman"/>
              </a:rPr>
              <a:t>30 </a:t>
            </a:r>
            <a:r>
              <a:rPr sz="1200" spc="-5" dirty="0">
                <a:latin typeface="Times New Roman"/>
                <a:cs typeface="Times New Roman"/>
              </a:rPr>
              <a:t>cm. </a:t>
            </a:r>
            <a:r>
              <a:rPr sz="1200" dirty="0">
                <a:latin typeface="Times New Roman"/>
                <a:cs typeface="Times New Roman"/>
              </a:rPr>
              <a:t>Chi tiết xem </a:t>
            </a:r>
            <a:r>
              <a:rPr sz="1200" spc="-5" dirty="0">
                <a:latin typeface="Times New Roman"/>
                <a:cs typeface="Times New Roman"/>
              </a:rPr>
              <a:t>trên Hình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05101" y="9134347"/>
            <a:ext cx="3916045" cy="5283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789940">
              <a:lnSpc>
                <a:spcPct val="100000"/>
              </a:lnSpc>
              <a:spcBef>
                <a:spcPts val="640"/>
              </a:spcBef>
            </a:pPr>
            <a:r>
              <a:rPr sz="1200" b="1" dirty="0">
                <a:latin typeface="Times New Roman"/>
                <a:cs typeface="Times New Roman"/>
              </a:rPr>
              <a:t>Hình </a:t>
            </a:r>
            <a:r>
              <a:rPr sz="1200" b="1" spc="-5" dirty="0">
                <a:latin typeface="Times New Roman"/>
                <a:cs typeface="Times New Roman"/>
              </a:rPr>
              <a:t>Vạch </a:t>
            </a:r>
            <a:r>
              <a:rPr sz="1200" b="1" dirty="0">
                <a:latin typeface="Times New Roman"/>
                <a:cs typeface="Times New Roman"/>
              </a:rPr>
              <a:t>giảm tốc </a:t>
            </a:r>
            <a:r>
              <a:rPr sz="1200" b="1" dirty="0" err="1">
                <a:latin typeface="Times New Roman"/>
                <a:cs typeface="Times New Roman"/>
              </a:rPr>
              <a:t>độ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45" dirty="0" err="1" smtClean="0">
                <a:latin typeface="Times New Roman"/>
                <a:cs typeface="Times New Roman"/>
              </a:rPr>
              <a:t>nh</a:t>
            </a:r>
            <a:r>
              <a:rPr lang="vi-VN" sz="1200" b="1" spc="-45" dirty="0" smtClean="0">
                <a:latin typeface="Times New Roman"/>
                <a:cs typeface="Times New Roman"/>
              </a:rPr>
              <a:t>ư</a:t>
            </a:r>
            <a:r>
              <a:rPr sz="1200" b="1" spc="-45" dirty="0" err="1" smtClean="0">
                <a:latin typeface="Times New Roman"/>
                <a:cs typeface="Times New Roman"/>
              </a:rPr>
              <a:t>ờng</a:t>
            </a:r>
            <a:r>
              <a:rPr sz="1200" b="1" spc="-45" dirty="0" smtClean="0">
                <a:latin typeface="Times New Roman"/>
                <a:cs typeface="Times New Roman"/>
              </a:rPr>
              <a:t> </a:t>
            </a:r>
            <a:r>
              <a:rPr sz="1200" b="1" spc="-55" dirty="0" smtClean="0">
                <a:latin typeface="Times New Roman"/>
                <a:cs typeface="Times New Roman"/>
              </a:rPr>
              <a:t>đ</a:t>
            </a:r>
            <a:r>
              <a:rPr lang="vi-VN" sz="1200" b="1" spc="-55" dirty="0" smtClean="0">
                <a:latin typeface="Times New Roman"/>
                <a:cs typeface="Times New Roman"/>
              </a:rPr>
              <a:t>ư</a:t>
            </a:r>
            <a:r>
              <a:rPr sz="1200" b="1" spc="-55" dirty="0" err="1" smtClean="0">
                <a:latin typeface="Times New Roman"/>
                <a:cs typeface="Times New Roman"/>
              </a:rPr>
              <a:t>ờng</a:t>
            </a:r>
            <a:r>
              <a:rPr sz="1200" b="1" spc="-55" dirty="0" smtClean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– </a:t>
            </a:r>
            <a:r>
              <a:rPr sz="1200" b="1" spc="-5" dirty="0">
                <a:latin typeface="Times New Roman"/>
                <a:cs typeface="Times New Roman"/>
              </a:rPr>
              <a:t>Mẫu</a:t>
            </a:r>
            <a:r>
              <a:rPr sz="1200" b="1" spc="25" dirty="0">
                <a:latin typeface="Times New Roman"/>
                <a:cs typeface="Times New Roman"/>
              </a:rPr>
              <a:t> </a:t>
            </a:r>
            <a:r>
              <a:rPr sz="1200" b="1" spc="-345" dirty="0">
                <a:latin typeface="Times New Roman"/>
                <a:cs typeface="Times New Roman"/>
              </a:rPr>
              <a:t>2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1200" b="1" i="1" dirty="0">
                <a:latin typeface="Times New Roman"/>
                <a:cs typeface="Times New Roman"/>
              </a:rPr>
              <a:t>- </a:t>
            </a:r>
            <a:r>
              <a:rPr sz="1200" b="1" i="1" spc="-10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7.3: </a:t>
            </a:r>
            <a:r>
              <a:rPr sz="1200" b="1" i="1" spc="-5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đi bộ qua</a:t>
            </a:r>
            <a:r>
              <a:rPr sz="1200" b="1" i="1" spc="1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đường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298064" y="919731"/>
            <a:ext cx="3981450" cy="20381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683371" y="4969760"/>
            <a:ext cx="4890881" cy="17343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07604" y="7905879"/>
            <a:ext cx="2116436" cy="12158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132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872997"/>
            <a:ext cx="5603875" cy="6206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265">
              <a:lnSpc>
                <a:spcPts val="141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đi bộ qua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xác định </a:t>
            </a:r>
            <a:r>
              <a:rPr sz="1200" spc="-5" dirty="0">
                <a:latin typeface="Times New Roman"/>
                <a:cs typeface="Times New Roman"/>
              </a:rPr>
              <a:t>phạm </a:t>
            </a:r>
            <a:r>
              <a:rPr sz="1200" dirty="0">
                <a:latin typeface="Times New Roman"/>
                <a:cs typeface="Times New Roman"/>
              </a:rPr>
              <a:t>vi </a:t>
            </a:r>
            <a:r>
              <a:rPr sz="1200" spc="-5" dirty="0" err="1">
                <a:latin typeface="Times New Roman"/>
                <a:cs typeface="Times New Roman"/>
              </a:rPr>
              <a:t>phần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dành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dirty="0" err="1">
                <a:latin typeface="Times New Roman"/>
                <a:cs typeface="Times New Roman"/>
              </a:rPr>
              <a:t>bộ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cắt</a:t>
            </a:r>
            <a:r>
              <a:rPr lang="en-US" sz="1200" spc="285" dirty="0">
                <a:latin typeface="Times New Roman"/>
                <a:cs typeface="Times New Roman"/>
              </a:rPr>
              <a:t> </a:t>
            </a:r>
            <a:r>
              <a:rPr lang="en-US" sz="1200" spc="285" dirty="0" smtClean="0">
                <a:latin typeface="Times New Roman"/>
                <a:cs typeface="Times New Roman"/>
              </a:rPr>
              <a:t>qua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540"/>
              </a:spcBef>
            </a:pPr>
            <a:r>
              <a:rPr sz="1200" spc="-5" dirty="0">
                <a:latin typeface="Times New Roman"/>
                <a:cs typeface="Times New Roman"/>
              </a:rPr>
              <a:t>Bố </a:t>
            </a:r>
            <a:r>
              <a:rPr sz="1200" dirty="0">
                <a:latin typeface="Times New Roman"/>
                <a:cs typeface="Times New Roman"/>
              </a:rPr>
              <a:t>trí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đi bộ qua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ở những nơi </a:t>
            </a:r>
            <a:r>
              <a:rPr sz="1200" dirty="0" err="1">
                <a:latin typeface="Times New Roman"/>
                <a:cs typeface="Times New Roman"/>
              </a:rPr>
              <a:t>có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bộ qua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41572" y="2688081"/>
            <a:ext cx="12204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a. </a:t>
            </a:r>
            <a:r>
              <a:rPr sz="1200" b="1" spc="-5" dirty="0">
                <a:latin typeface="Times New Roman"/>
                <a:cs typeface="Times New Roman"/>
              </a:rPr>
              <a:t>Dạng </a:t>
            </a:r>
            <a:r>
              <a:rPr sz="1200" b="1" dirty="0">
                <a:latin typeface="Times New Roman"/>
                <a:cs typeface="Times New Roman"/>
              </a:rPr>
              <a:t>vuông</a:t>
            </a:r>
            <a:r>
              <a:rPr sz="1200" b="1" spc="-8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góc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7952" y="4146930"/>
            <a:ext cx="5603875" cy="112776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2265680" algn="just">
              <a:lnSpc>
                <a:spcPct val="100000"/>
              </a:lnSpc>
              <a:spcBef>
                <a:spcPts val="640"/>
              </a:spcBef>
            </a:pPr>
            <a:r>
              <a:rPr sz="1200" b="1" dirty="0">
                <a:latin typeface="Times New Roman"/>
                <a:cs typeface="Times New Roman"/>
              </a:rPr>
              <a:t>b. </a:t>
            </a:r>
            <a:r>
              <a:rPr sz="1200" b="1" spc="-5" dirty="0">
                <a:latin typeface="Times New Roman"/>
                <a:cs typeface="Times New Roman"/>
              </a:rPr>
              <a:t>Dạng </a:t>
            </a:r>
            <a:r>
              <a:rPr sz="1200" b="1" dirty="0">
                <a:latin typeface="Times New Roman"/>
                <a:cs typeface="Times New Roman"/>
              </a:rPr>
              <a:t>cắt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chéo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540"/>
              </a:spcBef>
            </a:pPr>
            <a:r>
              <a:rPr sz="1200" b="1" i="1" dirty="0">
                <a:latin typeface="Times New Roman"/>
                <a:cs typeface="Times New Roman"/>
              </a:rPr>
              <a:t>- </a:t>
            </a:r>
            <a:r>
              <a:rPr sz="1200" b="1" i="1" spc="-10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7.4: </a:t>
            </a:r>
            <a:r>
              <a:rPr sz="1200" b="1" i="1" spc="-5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xe đạp qua</a:t>
            </a:r>
            <a:r>
              <a:rPr sz="1200" b="1" i="1" spc="2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đường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959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đi bộ qua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xác định </a:t>
            </a:r>
            <a:r>
              <a:rPr sz="1200" spc="-5" dirty="0">
                <a:latin typeface="Times New Roman"/>
                <a:cs typeface="Times New Roman"/>
              </a:rPr>
              <a:t>phạm </a:t>
            </a:r>
            <a:r>
              <a:rPr sz="1200" dirty="0">
                <a:latin typeface="Times New Roman"/>
                <a:cs typeface="Times New Roman"/>
              </a:rPr>
              <a:t>vi </a:t>
            </a:r>
            <a:r>
              <a:rPr sz="1200" spc="-5" dirty="0" err="1">
                <a:latin typeface="Times New Roman"/>
                <a:cs typeface="Times New Roman"/>
              </a:rPr>
              <a:t>phần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dành 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 err="1">
                <a:latin typeface="Times New Roman"/>
                <a:cs typeface="Times New Roman"/>
              </a:rPr>
              <a:t>đạp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cắ</a:t>
            </a:r>
            <a:r>
              <a:rPr lang="en-US" sz="1200" spc="-5" dirty="0" err="1" smtClean="0">
                <a:latin typeface="Times New Roman"/>
                <a:cs typeface="Times New Roman"/>
              </a:rPr>
              <a:t>t</a:t>
            </a:r>
            <a:r>
              <a:rPr lang="en-US" sz="1200" spc="-5" dirty="0" smtClean="0">
                <a:latin typeface="Times New Roman"/>
                <a:cs typeface="Times New Roman"/>
              </a:rPr>
              <a:t> qua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.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giao </a:t>
            </a:r>
            <a:r>
              <a:rPr sz="1200" spc="-5" dirty="0">
                <a:latin typeface="Times New Roman"/>
                <a:cs typeface="Times New Roman"/>
              </a:rPr>
              <a:t>nhau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ng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ời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tín hiệu điều khiển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dirty="0" err="1">
                <a:latin typeface="Times New Roman"/>
                <a:cs typeface="Times New Roman"/>
              </a:rPr>
              <a:t>thì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xe</a:t>
            </a:r>
            <a:r>
              <a:rPr lang="en-US" sz="1200" spc="5" dirty="0">
                <a:latin typeface="Times New Roman"/>
                <a:cs typeface="Times New Roman"/>
              </a:rPr>
              <a:t> </a:t>
            </a:r>
            <a:r>
              <a:rPr lang="en-US" sz="1200" spc="5" dirty="0" err="1" smtClean="0">
                <a:latin typeface="Times New Roman"/>
                <a:cs typeface="Times New Roman"/>
              </a:rPr>
              <a:t>đạp</a:t>
            </a:r>
            <a:r>
              <a:rPr lang="en-US"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phải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nh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cơ giới </a:t>
            </a:r>
            <a:r>
              <a:rPr sz="1200" spc="5" dirty="0">
                <a:latin typeface="Times New Roman"/>
                <a:cs typeface="Times New Roman"/>
              </a:rPr>
              <a:t>chạy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cắt </a:t>
            </a:r>
            <a:r>
              <a:rPr sz="1200" dirty="0" err="1">
                <a:latin typeface="Times New Roman"/>
                <a:cs typeface="Times New Roman"/>
              </a:rPr>
              <a:t>ngang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đạp.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47952" y="6617208"/>
            <a:ext cx="5603240" cy="2541080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R="2028825" algn="r">
              <a:lnSpc>
                <a:spcPct val="100000"/>
              </a:lnSpc>
              <a:spcBef>
                <a:spcPts val="665"/>
              </a:spcBef>
            </a:pPr>
            <a:r>
              <a:rPr sz="1200" i="1" spc="-5" dirty="0">
                <a:latin typeface="Times New Roman"/>
                <a:cs typeface="Times New Roman"/>
              </a:rPr>
              <a:t>Đơn vị:</a:t>
            </a:r>
            <a:r>
              <a:rPr sz="1200" i="1" spc="-8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m</a:t>
            </a:r>
            <a:endParaRPr sz="1200" dirty="0">
              <a:latin typeface="Times New Roman"/>
              <a:cs typeface="Times New Roman"/>
            </a:endParaRPr>
          </a:p>
          <a:p>
            <a:pPr marR="2016760" algn="r">
              <a:lnSpc>
                <a:spcPct val="100000"/>
              </a:lnSpc>
              <a:spcBef>
                <a:spcPts val="565"/>
              </a:spcBef>
            </a:pPr>
            <a:r>
              <a:rPr sz="1200" b="1" spc="-5" dirty="0">
                <a:latin typeface="Times New Roman"/>
                <a:cs typeface="Times New Roman"/>
              </a:rPr>
              <a:t>Vạch </a:t>
            </a:r>
            <a:r>
              <a:rPr sz="1200" b="1" dirty="0">
                <a:latin typeface="Times New Roman"/>
                <a:cs typeface="Times New Roman"/>
              </a:rPr>
              <a:t>xe đạp qua</a:t>
            </a:r>
            <a:r>
              <a:rPr sz="1200" b="1" spc="-85" dirty="0">
                <a:latin typeface="Times New Roman"/>
                <a:cs typeface="Times New Roman"/>
              </a:rPr>
              <a:t> </a:t>
            </a:r>
            <a:r>
              <a:rPr sz="1200" b="1" spc="-55" dirty="0" smtClean="0">
                <a:latin typeface="Times New Roman"/>
                <a:cs typeface="Times New Roman"/>
              </a:rPr>
              <a:t>đ</a:t>
            </a:r>
            <a:r>
              <a:rPr lang="vi-VN" sz="1200" b="1" spc="-55" dirty="0" smtClean="0">
                <a:latin typeface="Times New Roman"/>
                <a:cs typeface="Times New Roman"/>
              </a:rPr>
              <a:t>ư</a:t>
            </a:r>
            <a:r>
              <a:rPr sz="1200" b="1" spc="-55" dirty="0" err="1" smtClean="0">
                <a:latin typeface="Times New Roman"/>
                <a:cs typeface="Times New Roman"/>
              </a:rPr>
              <a:t>ờng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ts val="1380"/>
              </a:lnSpc>
              <a:spcBef>
                <a:spcPts val="615"/>
              </a:spcBef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đạp </a:t>
            </a:r>
            <a:r>
              <a:rPr sz="1200" dirty="0">
                <a:latin typeface="Times New Roman"/>
                <a:cs typeface="Times New Roman"/>
              </a:rPr>
              <a:t>qua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là 02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đứt </a:t>
            </a:r>
            <a:r>
              <a:rPr sz="1200" spc="-5" dirty="0">
                <a:latin typeface="Times New Roman"/>
                <a:cs typeface="Times New Roman"/>
              </a:rPr>
              <a:t>quãng </a:t>
            </a:r>
            <a:r>
              <a:rPr sz="1200" dirty="0">
                <a:latin typeface="Times New Roman"/>
                <a:cs typeface="Times New Roman"/>
              </a:rPr>
              <a:t>chạy song song rộng bằng </a:t>
            </a:r>
            <a:r>
              <a:rPr sz="1200" spc="-5" dirty="0">
                <a:latin typeface="Times New Roman"/>
                <a:cs typeface="Times New Roman"/>
              </a:rPr>
              <a:t>nhau </a:t>
            </a:r>
            <a:r>
              <a:rPr sz="1200" spc="-55" dirty="0">
                <a:latin typeface="Times New Roman"/>
                <a:cs typeface="Times New Roman"/>
              </a:rPr>
              <a:t>bằng  </a:t>
            </a:r>
            <a:r>
              <a:rPr sz="1200" dirty="0">
                <a:latin typeface="Times New Roman"/>
                <a:cs typeface="Times New Roman"/>
              </a:rPr>
              <a:t>40 </a:t>
            </a:r>
            <a:r>
              <a:rPr sz="1200" spc="-5" dirty="0">
                <a:latin typeface="Times New Roman"/>
                <a:cs typeface="Times New Roman"/>
              </a:rPr>
              <a:t>cm, chiều dài </a:t>
            </a:r>
            <a:r>
              <a:rPr sz="1200" dirty="0">
                <a:latin typeface="Times New Roman"/>
                <a:cs typeface="Times New Roman"/>
              </a:rPr>
              <a:t>vạch đứt </a:t>
            </a:r>
            <a:r>
              <a:rPr sz="1200" spc="-5" dirty="0">
                <a:latin typeface="Times New Roman"/>
                <a:cs typeface="Times New Roman"/>
              </a:rPr>
              <a:t>quãng </a:t>
            </a:r>
            <a:r>
              <a:rPr sz="1200" spc="5" dirty="0">
                <a:latin typeface="Times New Roman"/>
                <a:cs typeface="Times New Roman"/>
              </a:rPr>
              <a:t>là </a:t>
            </a:r>
            <a:r>
              <a:rPr sz="1200" dirty="0">
                <a:latin typeface="Times New Roman"/>
                <a:cs typeface="Times New Roman"/>
              </a:rPr>
              <a:t>40 </a:t>
            </a:r>
            <a:r>
              <a:rPr sz="1200" spc="-5" dirty="0">
                <a:latin typeface="Times New Roman"/>
                <a:cs typeface="Times New Roman"/>
              </a:rPr>
              <a:t>cm </a:t>
            </a:r>
            <a:r>
              <a:rPr sz="1200" dirty="0">
                <a:latin typeface="Times New Roman"/>
                <a:cs typeface="Times New Roman"/>
              </a:rPr>
              <a:t>và cách </a:t>
            </a:r>
            <a:r>
              <a:rPr sz="1200" spc="-5" dirty="0">
                <a:latin typeface="Times New Roman"/>
                <a:cs typeface="Times New Roman"/>
              </a:rPr>
              <a:t>nhau </a:t>
            </a:r>
            <a:r>
              <a:rPr sz="1200" dirty="0">
                <a:latin typeface="Times New Roman"/>
                <a:cs typeface="Times New Roman"/>
              </a:rPr>
              <a:t>40 </a:t>
            </a:r>
            <a:r>
              <a:rPr sz="1200" spc="-5" dirty="0">
                <a:latin typeface="Times New Roman"/>
                <a:cs typeface="Times New Roman"/>
              </a:rPr>
              <a:t>cm. Hai </a:t>
            </a:r>
            <a:r>
              <a:rPr sz="1200" dirty="0">
                <a:latin typeface="Times New Roman"/>
                <a:cs typeface="Times New Roman"/>
              </a:rPr>
              <a:t>mép </a:t>
            </a:r>
            <a:r>
              <a:rPr sz="1200" spc="-5" dirty="0">
                <a:latin typeface="Times New Roman"/>
                <a:cs typeface="Times New Roman"/>
              </a:rPr>
              <a:t>ngoài của </a:t>
            </a:r>
            <a:r>
              <a:rPr sz="1200" dirty="0">
                <a:latin typeface="Times New Roman"/>
                <a:cs typeface="Times New Roman"/>
              </a:rPr>
              <a:t>2 vạch  </a:t>
            </a:r>
            <a:r>
              <a:rPr sz="1200" spc="-5" dirty="0">
                <a:latin typeface="Times New Roman"/>
                <a:cs typeface="Times New Roman"/>
              </a:rPr>
              <a:t>cách nhau </a:t>
            </a:r>
            <a:r>
              <a:rPr sz="1200" dirty="0">
                <a:latin typeface="Times New Roman"/>
                <a:cs typeface="Times New Roman"/>
              </a:rPr>
              <a:t>1,8 m.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xác định vị trí </a:t>
            </a:r>
            <a:r>
              <a:rPr sz="1200" spc="-5" dirty="0">
                <a:latin typeface="Times New Roman"/>
                <a:cs typeface="Times New Roman"/>
              </a:rPr>
              <a:t>chỗ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đạp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>
                <a:latin typeface="Times New Roman"/>
                <a:cs typeface="Times New Roman"/>
              </a:rPr>
              <a:t>ngang </a:t>
            </a:r>
            <a:r>
              <a:rPr sz="1200" dirty="0">
                <a:latin typeface="Times New Roman"/>
                <a:cs typeface="Times New Roman"/>
              </a:rPr>
              <a:t>qua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trên những </a:t>
            </a:r>
            <a:r>
              <a:rPr sz="1200" spc="-5" dirty="0">
                <a:latin typeface="Times New Roman"/>
                <a:cs typeface="Times New Roman"/>
              </a:rPr>
              <a:t>chỗ </a:t>
            </a:r>
            <a:r>
              <a:rPr sz="1200" spc="-55" dirty="0">
                <a:latin typeface="Times New Roman"/>
                <a:cs typeface="Times New Roman"/>
              </a:rPr>
              <a:t>giao  </a:t>
            </a:r>
            <a:r>
              <a:rPr sz="1200" spc="-5" dirty="0">
                <a:latin typeface="Times New Roman"/>
                <a:cs typeface="Times New Roman"/>
              </a:rPr>
              <a:t>nhau. Nơi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điều khiển bằng đèn tín hiệu thì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đạp </a:t>
            </a:r>
            <a:r>
              <a:rPr sz="1200" spc="-5" dirty="0" err="1">
                <a:latin typeface="Times New Roman"/>
                <a:cs typeface="Times New Roman"/>
              </a:rPr>
              <a:t>phải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nh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</a:t>
            </a:r>
            <a:r>
              <a:rPr sz="1200" spc="-55" dirty="0">
                <a:latin typeface="Times New Roman"/>
                <a:cs typeface="Times New Roman"/>
              </a:rPr>
              <a:t>giới  </a:t>
            </a:r>
            <a:r>
              <a:rPr sz="1200" spc="-5" dirty="0">
                <a:latin typeface="Times New Roman"/>
                <a:cs typeface="Times New Roman"/>
              </a:rPr>
              <a:t>khác </a:t>
            </a:r>
            <a:r>
              <a:rPr sz="1200" spc="5" dirty="0">
                <a:latin typeface="Times New Roman"/>
                <a:cs typeface="Times New Roman"/>
              </a:rPr>
              <a:t>chạy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525"/>
              </a:spcBef>
            </a:pPr>
            <a:r>
              <a:rPr sz="1200" b="1" i="1" dirty="0">
                <a:latin typeface="Times New Roman"/>
                <a:cs typeface="Times New Roman"/>
              </a:rPr>
              <a:t>- </a:t>
            </a:r>
            <a:r>
              <a:rPr sz="1200" b="1" i="1" spc="-10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7.6: </a:t>
            </a:r>
            <a:r>
              <a:rPr sz="1200" b="1" i="1" spc="-5" dirty="0">
                <a:latin typeface="Times New Roman"/>
                <a:cs typeface="Times New Roman"/>
              </a:rPr>
              <a:t>Vạch chỉ </a:t>
            </a:r>
            <a:r>
              <a:rPr sz="1200" b="1" i="1" dirty="0">
                <a:latin typeface="Times New Roman"/>
                <a:cs typeface="Times New Roman"/>
              </a:rPr>
              <a:t>dẫn </a:t>
            </a:r>
            <a:r>
              <a:rPr sz="1200" b="1" i="1" spc="-5" dirty="0">
                <a:latin typeface="Times New Roman"/>
                <a:cs typeface="Times New Roman"/>
              </a:rPr>
              <a:t>sắp đến chỗ có </a:t>
            </a:r>
            <a:r>
              <a:rPr sz="1200" b="1" i="1" dirty="0">
                <a:latin typeface="Times New Roman"/>
                <a:cs typeface="Times New Roman"/>
              </a:rPr>
              <a:t>bố trí </a:t>
            </a:r>
            <a:r>
              <a:rPr sz="1200" b="1" i="1" spc="-5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đi bộ qua</a:t>
            </a:r>
            <a:r>
              <a:rPr sz="1200" b="1" i="1" spc="4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đường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95900"/>
              </a:lnSpc>
              <a:spcBef>
                <a:spcPts val="580"/>
              </a:spcBef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7.6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5" dirty="0">
                <a:latin typeface="Times New Roman"/>
                <a:cs typeface="Times New Roman"/>
              </a:rPr>
              <a:t>để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sắp đến chỗ có </a:t>
            </a:r>
            <a:r>
              <a:rPr sz="1200" dirty="0">
                <a:latin typeface="Times New Roman"/>
                <a:cs typeface="Times New Roman"/>
              </a:rPr>
              <a:t>bố trí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đi bộ qua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; </a:t>
            </a:r>
            <a:r>
              <a:rPr sz="1200" spc="-5" dirty="0">
                <a:latin typeface="Times New Roman"/>
                <a:cs typeface="Times New Roman"/>
              </a:rPr>
              <a:t>đặc </a:t>
            </a:r>
            <a:r>
              <a:rPr sz="1200" spc="-50" dirty="0">
                <a:latin typeface="Times New Roman"/>
                <a:cs typeface="Times New Roman"/>
              </a:rPr>
              <a:t>biệt  </a:t>
            </a:r>
            <a:r>
              <a:rPr sz="1200" dirty="0">
                <a:latin typeface="Times New Roman"/>
                <a:cs typeface="Times New Roman"/>
              </a:rPr>
              <a:t>đối với </a:t>
            </a:r>
            <a:r>
              <a:rPr sz="1200" spc="-5" dirty="0">
                <a:latin typeface="Times New Roman"/>
                <a:cs typeface="Times New Roman"/>
              </a:rPr>
              <a:t>các chỗ </a:t>
            </a:r>
            <a:r>
              <a:rPr sz="1200" dirty="0">
                <a:latin typeface="Times New Roman"/>
                <a:cs typeface="Times New Roman"/>
              </a:rPr>
              <a:t>bố trí vạch đi bộ qua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spc="-5" dirty="0">
                <a:latin typeface="Times New Roman"/>
                <a:cs typeface="Times New Roman"/>
              </a:rPr>
              <a:t>giữa </a:t>
            </a:r>
            <a:r>
              <a:rPr sz="1200" spc="-5" dirty="0" err="1">
                <a:latin typeface="Times New Roman"/>
                <a:cs typeface="Times New Roman"/>
              </a:rPr>
              <a:t>đoạn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nối hai nút </a:t>
            </a:r>
            <a:r>
              <a:rPr sz="1200" dirty="0" err="1">
                <a:latin typeface="Times New Roman"/>
                <a:cs typeface="Times New Roman"/>
              </a:rPr>
              <a:t>để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cảnh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báo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người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lái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 err="1">
                <a:latin typeface="Times New Roman"/>
                <a:cs typeface="Times New Roman"/>
              </a:rPr>
              <a:t>phải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nh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bộ qua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. </a:t>
            </a:r>
            <a:r>
              <a:rPr sz="1200" spc="-5" dirty="0">
                <a:latin typeface="Times New Roman"/>
                <a:cs typeface="Times New Roman"/>
              </a:rPr>
              <a:t>Vạch có </a:t>
            </a:r>
            <a:r>
              <a:rPr sz="1200" dirty="0">
                <a:latin typeface="Times New Roman"/>
                <a:cs typeface="Times New Roman"/>
              </a:rPr>
              <a:t>dạng hình </a:t>
            </a:r>
            <a:r>
              <a:rPr sz="1200" dirty="0" err="1">
                <a:latin typeface="Times New Roman"/>
                <a:cs typeface="Times New Roman"/>
              </a:rPr>
              <a:t>thoi</a:t>
            </a:r>
            <a:r>
              <a:rPr sz="1200" dirty="0" smtClean="0">
                <a:latin typeface="Times New Roman"/>
                <a:cs typeface="Times New Roman"/>
              </a:rPr>
              <a:t>,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màu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trắng</a:t>
            </a:r>
            <a:r>
              <a:rPr sz="1200" spc="-5" dirty="0" smtClean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860039" y="1578863"/>
            <a:ext cx="2400300" cy="10570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736214" y="2964179"/>
            <a:ext cx="2638425" cy="119951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926714" y="5344667"/>
            <a:ext cx="2171700" cy="1295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133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2935349"/>
            <a:ext cx="5607050" cy="1384935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4062729" algn="just">
              <a:lnSpc>
                <a:spcPct val="100000"/>
              </a:lnSpc>
              <a:spcBef>
                <a:spcPts val="665"/>
              </a:spcBef>
            </a:pPr>
            <a:r>
              <a:rPr sz="1200" i="1" spc="-5" dirty="0">
                <a:latin typeface="Times New Roman"/>
                <a:cs typeface="Times New Roman"/>
              </a:rPr>
              <a:t>Đơn vị: </a:t>
            </a:r>
            <a:r>
              <a:rPr sz="1200" i="1" dirty="0">
                <a:latin typeface="Times New Roman"/>
                <a:cs typeface="Times New Roman"/>
              </a:rPr>
              <a:t>cm</a:t>
            </a:r>
            <a:endParaRPr sz="1200" dirty="0">
              <a:latin typeface="Times New Roman"/>
              <a:cs typeface="Times New Roman"/>
            </a:endParaRPr>
          </a:p>
          <a:p>
            <a:pPr marL="958850" algn="just">
              <a:lnSpc>
                <a:spcPct val="100000"/>
              </a:lnSpc>
              <a:spcBef>
                <a:spcPts val="560"/>
              </a:spcBef>
            </a:pPr>
            <a:r>
              <a:rPr sz="1200" b="1" spc="-5" dirty="0">
                <a:latin typeface="Times New Roman"/>
                <a:cs typeface="Times New Roman"/>
              </a:rPr>
              <a:t>Vạch chỉ </a:t>
            </a:r>
            <a:r>
              <a:rPr sz="1200" b="1" dirty="0">
                <a:latin typeface="Times New Roman"/>
                <a:cs typeface="Times New Roman"/>
              </a:rPr>
              <a:t>dẫn </a:t>
            </a:r>
            <a:r>
              <a:rPr sz="1200" b="1" spc="-5" dirty="0">
                <a:latin typeface="Times New Roman"/>
                <a:cs typeface="Times New Roman"/>
              </a:rPr>
              <a:t>sắp đến chỗ có </a:t>
            </a:r>
            <a:r>
              <a:rPr sz="1200" b="1" dirty="0">
                <a:latin typeface="Times New Roman"/>
                <a:cs typeface="Times New Roman"/>
              </a:rPr>
              <a:t>bố </a:t>
            </a:r>
            <a:r>
              <a:rPr sz="1200" b="1" spc="-5" dirty="0">
                <a:latin typeface="Times New Roman"/>
                <a:cs typeface="Times New Roman"/>
              </a:rPr>
              <a:t>trí </a:t>
            </a:r>
            <a:r>
              <a:rPr sz="1200" b="1" dirty="0">
                <a:latin typeface="Times New Roman"/>
                <a:cs typeface="Times New Roman"/>
              </a:rPr>
              <a:t>vạch đi bộ qua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5" dirty="0" smtClean="0">
                <a:latin typeface="Times New Roman"/>
                <a:cs typeface="Times New Roman"/>
              </a:rPr>
              <a:t>đ</a:t>
            </a:r>
            <a:r>
              <a:rPr lang="vi-VN" sz="1200" b="1" spc="-55" dirty="0" smtClean="0">
                <a:latin typeface="Times New Roman"/>
                <a:cs typeface="Times New Roman"/>
              </a:rPr>
              <a:t>ư</a:t>
            </a:r>
            <a:r>
              <a:rPr sz="1200" b="1" spc="-55" dirty="0" err="1" smtClean="0">
                <a:latin typeface="Times New Roman"/>
                <a:cs typeface="Times New Roman"/>
              </a:rPr>
              <a:t>ờng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540"/>
              </a:spcBef>
            </a:pPr>
            <a:r>
              <a:rPr sz="1200" b="1" i="1" dirty="0">
                <a:latin typeface="Times New Roman"/>
                <a:cs typeface="Times New Roman"/>
              </a:rPr>
              <a:t>- </a:t>
            </a:r>
            <a:r>
              <a:rPr sz="1200" b="1" i="1" spc="-10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7.7: </a:t>
            </a:r>
            <a:r>
              <a:rPr sz="1200" b="1" i="1" spc="-5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báo gần </a:t>
            </a:r>
            <a:r>
              <a:rPr sz="1200" b="1" i="1" spc="-5" dirty="0">
                <a:latin typeface="Times New Roman"/>
                <a:cs typeface="Times New Roman"/>
              </a:rPr>
              <a:t>chỗ </a:t>
            </a:r>
            <a:r>
              <a:rPr sz="1200" b="1" i="1" dirty="0">
                <a:latin typeface="Times New Roman"/>
                <a:cs typeface="Times New Roman"/>
              </a:rPr>
              <a:t>giao </a:t>
            </a:r>
            <a:r>
              <a:rPr sz="1200" b="1" i="1" spc="-5" dirty="0">
                <a:latin typeface="Times New Roman"/>
                <a:cs typeface="Times New Roman"/>
              </a:rPr>
              <a:t>nhau với đường</a:t>
            </a:r>
            <a:r>
              <a:rPr sz="1200" b="1" i="1" spc="3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sắt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ts val="1380"/>
              </a:lnSpc>
              <a:spcBef>
                <a:spcPts val="615"/>
              </a:spcBef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7.7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5" dirty="0">
                <a:latin typeface="Times New Roman"/>
                <a:cs typeface="Times New Roman"/>
              </a:rPr>
              <a:t>để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>
                <a:latin typeface="Times New Roman"/>
                <a:cs typeface="Times New Roman"/>
              </a:rPr>
              <a:t>thông biết </a:t>
            </a:r>
            <a:r>
              <a:rPr sz="1200" dirty="0" err="1">
                <a:latin typeface="Times New Roman"/>
                <a:cs typeface="Times New Roman"/>
              </a:rPr>
              <a:t>phía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tr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chỗ </a:t>
            </a:r>
            <a:r>
              <a:rPr sz="1200" spc="-95" dirty="0">
                <a:latin typeface="Times New Roman"/>
                <a:cs typeface="Times New Roman"/>
              </a:rPr>
              <a:t>giao  </a:t>
            </a:r>
            <a:r>
              <a:rPr sz="1200" spc="-5" dirty="0">
                <a:latin typeface="Times New Roman"/>
                <a:cs typeface="Times New Roman"/>
              </a:rPr>
              <a:t>nhau </a:t>
            </a:r>
            <a:r>
              <a:rPr sz="1200" dirty="0" err="1">
                <a:latin typeface="Times New Roman"/>
                <a:cs typeface="Times New Roman"/>
              </a:rPr>
              <a:t>với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sắt, </a:t>
            </a:r>
            <a:r>
              <a:rPr sz="1200" spc="-5" dirty="0" err="1">
                <a:latin typeface="Times New Roman"/>
                <a:cs typeface="Times New Roman"/>
              </a:rPr>
              <a:t>nhắc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dirty="0" err="1">
                <a:latin typeface="Times New Roman"/>
                <a:cs typeface="Times New Roman"/>
              </a:rPr>
              <a:t>khiển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thận </a:t>
            </a:r>
            <a:r>
              <a:rPr sz="1200" spc="-5" dirty="0">
                <a:latin typeface="Times New Roman"/>
                <a:cs typeface="Times New Roman"/>
              </a:rPr>
              <a:t>trọng. </a:t>
            </a:r>
            <a:r>
              <a:rPr sz="1200" dirty="0">
                <a:latin typeface="Times New Roman"/>
                <a:cs typeface="Times New Roman"/>
              </a:rPr>
              <a:t>Cụm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spc="5" dirty="0" err="1">
                <a:latin typeface="Times New Roman"/>
                <a:cs typeface="Times New Roman"/>
              </a:rPr>
              <a:t>này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chỉ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smtClean="0">
                <a:latin typeface="Times New Roman"/>
                <a:cs typeface="Times New Roman"/>
              </a:rPr>
              <a:t>dung </a:t>
            </a:r>
            <a:r>
              <a:rPr sz="1200" dirty="0" smtClean="0">
                <a:latin typeface="Times New Roman"/>
                <a:cs typeface="Times New Roman"/>
              </a:rPr>
              <a:t>ở </a:t>
            </a:r>
            <a:r>
              <a:rPr sz="1200" spc="-5" dirty="0">
                <a:latin typeface="Times New Roman"/>
                <a:cs typeface="Times New Roman"/>
              </a:rPr>
              <a:t>chỗ </a:t>
            </a:r>
            <a:r>
              <a:rPr sz="1200" dirty="0">
                <a:latin typeface="Times New Roman"/>
                <a:cs typeface="Times New Roman"/>
              </a:rPr>
              <a:t>không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gác </a:t>
            </a:r>
            <a:r>
              <a:rPr sz="1200" spc="-5" dirty="0" err="1">
                <a:latin typeface="Times New Roman"/>
                <a:cs typeface="Times New Roman"/>
              </a:rPr>
              <a:t>chắn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160" dirty="0" smtClean="0">
                <a:latin typeface="Times New Roman"/>
                <a:cs typeface="Times New Roman"/>
              </a:rPr>
              <a:t> </a:t>
            </a:r>
            <a:r>
              <a:rPr lang="en-US" sz="1200" spc="-16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sắt</a:t>
            </a:r>
            <a:r>
              <a:rPr sz="12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47952" y="6044564"/>
            <a:ext cx="5608955" cy="1754968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4013835" algn="just">
              <a:lnSpc>
                <a:spcPct val="100000"/>
              </a:lnSpc>
              <a:spcBef>
                <a:spcPts val="665"/>
              </a:spcBef>
            </a:pPr>
            <a:r>
              <a:rPr sz="1200" i="1" spc="-5" dirty="0">
                <a:latin typeface="Times New Roman"/>
                <a:cs typeface="Times New Roman"/>
              </a:rPr>
              <a:t>Đơn vị:</a:t>
            </a:r>
            <a:r>
              <a:rPr sz="1200" i="1" spc="5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cm</a:t>
            </a:r>
            <a:endParaRPr sz="1200" dirty="0">
              <a:latin typeface="Times New Roman"/>
              <a:cs typeface="Times New Roman"/>
            </a:endParaRPr>
          </a:p>
          <a:p>
            <a:pPr marL="1560830" algn="just">
              <a:lnSpc>
                <a:spcPct val="100000"/>
              </a:lnSpc>
              <a:spcBef>
                <a:spcPts val="560"/>
              </a:spcBef>
            </a:pPr>
            <a:r>
              <a:rPr sz="1200" b="1" spc="-5" dirty="0">
                <a:latin typeface="Times New Roman"/>
                <a:cs typeface="Times New Roman"/>
              </a:rPr>
              <a:t>Vạch </a:t>
            </a:r>
            <a:r>
              <a:rPr sz="1200" b="1" dirty="0">
                <a:latin typeface="Times New Roman"/>
                <a:cs typeface="Times New Roman"/>
              </a:rPr>
              <a:t>báo </a:t>
            </a:r>
            <a:r>
              <a:rPr sz="1200" b="1" spc="-5" dirty="0">
                <a:latin typeface="Times New Roman"/>
                <a:cs typeface="Times New Roman"/>
              </a:rPr>
              <a:t>chỗ </a:t>
            </a:r>
            <a:r>
              <a:rPr sz="1200" b="1" dirty="0">
                <a:latin typeface="Times New Roman"/>
                <a:cs typeface="Times New Roman"/>
              </a:rPr>
              <a:t>giao nhau </a:t>
            </a:r>
            <a:r>
              <a:rPr sz="1200" b="1" spc="-5" dirty="0" err="1">
                <a:latin typeface="Times New Roman"/>
                <a:cs typeface="Times New Roman"/>
              </a:rPr>
              <a:t>với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spc="-55" dirty="0" smtClean="0">
                <a:latin typeface="Times New Roman"/>
                <a:cs typeface="Times New Roman"/>
              </a:rPr>
              <a:t>đ</a:t>
            </a:r>
            <a:r>
              <a:rPr lang="vi-VN" sz="1200" b="1" spc="-55" dirty="0" smtClean="0">
                <a:latin typeface="Times New Roman"/>
                <a:cs typeface="Times New Roman"/>
              </a:rPr>
              <a:t>ư</a:t>
            </a:r>
            <a:r>
              <a:rPr sz="1200" b="1" spc="-55" dirty="0" err="1" smtClean="0">
                <a:latin typeface="Times New Roman"/>
                <a:cs typeface="Times New Roman"/>
              </a:rPr>
              <a:t>ờng</a:t>
            </a:r>
            <a:r>
              <a:rPr sz="1200" b="1" spc="-5" dirty="0" smtClean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sắt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540"/>
              </a:spcBef>
            </a:pPr>
            <a:r>
              <a:rPr sz="1200" b="1" i="1" dirty="0">
                <a:latin typeface="Times New Roman"/>
                <a:cs typeface="Times New Roman"/>
              </a:rPr>
              <a:t>- </a:t>
            </a:r>
            <a:r>
              <a:rPr sz="1200" b="1" i="1" spc="-10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7.8: </a:t>
            </a:r>
            <a:r>
              <a:rPr sz="1200" b="1" i="1" spc="-5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xác định </a:t>
            </a:r>
            <a:r>
              <a:rPr sz="1200" b="1" i="1" spc="-5" dirty="0">
                <a:latin typeface="Times New Roman"/>
                <a:cs typeface="Times New Roman"/>
              </a:rPr>
              <a:t>khoảng cách </a:t>
            </a:r>
            <a:r>
              <a:rPr sz="1200" b="1" i="1" dirty="0">
                <a:latin typeface="Times New Roman"/>
                <a:cs typeface="Times New Roman"/>
              </a:rPr>
              <a:t>xe trên</a:t>
            </a:r>
            <a:r>
              <a:rPr sz="1200" b="1" i="1" spc="1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đường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ts val="1380"/>
              </a:lnSpc>
              <a:spcBef>
                <a:spcPts val="615"/>
              </a:spcBef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7.8 là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dùng để xác định </a:t>
            </a:r>
            <a:r>
              <a:rPr sz="1200" spc="-5" dirty="0">
                <a:latin typeface="Times New Roman"/>
                <a:cs typeface="Times New Roman"/>
              </a:rPr>
              <a:t>khoảng cách </a:t>
            </a:r>
            <a:r>
              <a:rPr sz="1200" dirty="0" err="1">
                <a:latin typeface="Times New Roman"/>
                <a:cs typeface="Times New Roman"/>
              </a:rPr>
              <a:t>trên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giúp cho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biết </a:t>
            </a:r>
            <a:r>
              <a:rPr sz="1200" spc="-80" dirty="0">
                <a:latin typeface="Times New Roman"/>
                <a:cs typeface="Times New Roman"/>
              </a:rPr>
              <a:t>cần  </a:t>
            </a:r>
            <a:r>
              <a:rPr sz="1200" spc="-5" dirty="0">
                <a:latin typeface="Times New Roman"/>
                <a:cs typeface="Times New Roman"/>
              </a:rPr>
              <a:t>phải giãn cách cự </a:t>
            </a:r>
            <a:r>
              <a:rPr sz="1200" spc="10" dirty="0">
                <a:latin typeface="Times New Roman"/>
                <a:cs typeface="Times New Roman"/>
              </a:rPr>
              <a:t>ly </a:t>
            </a:r>
            <a:r>
              <a:rPr sz="1200" dirty="0">
                <a:latin typeface="Times New Roman"/>
                <a:cs typeface="Times New Roman"/>
              </a:rPr>
              <a:t>để </a:t>
            </a:r>
            <a:r>
              <a:rPr sz="1200" spc="-5" dirty="0">
                <a:latin typeface="Times New Roman"/>
                <a:cs typeface="Times New Roman"/>
              </a:rPr>
              <a:t>đảm bảo an </a:t>
            </a:r>
            <a:r>
              <a:rPr sz="1200" dirty="0">
                <a:latin typeface="Times New Roman"/>
                <a:cs typeface="Times New Roman"/>
              </a:rPr>
              <a:t>toàn với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chạy </a:t>
            </a:r>
            <a:r>
              <a:rPr sz="1200" dirty="0" err="1">
                <a:latin typeface="Times New Roman"/>
                <a:cs typeface="Times New Roman"/>
              </a:rPr>
              <a:t>phía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ớc</a:t>
            </a:r>
            <a:r>
              <a:rPr sz="1200" spc="-55" dirty="0">
                <a:latin typeface="Times New Roman"/>
                <a:cs typeface="Times New Roman"/>
              </a:rPr>
              <a:t>. </a:t>
            </a:r>
            <a:r>
              <a:rPr sz="1200" spc="-5" dirty="0" err="1">
                <a:latin typeface="Times New Roman"/>
                <a:cs typeface="Times New Roman"/>
              </a:rPr>
              <a:t>Vạch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lang="en-US" sz="1200" spc="-80" dirty="0">
                <a:latin typeface="Times New Roman"/>
                <a:cs typeface="Times New Roman"/>
              </a:rPr>
              <a:t> </a:t>
            </a:r>
            <a:r>
              <a:rPr lang="en-US" sz="1200" spc="-80" dirty="0" err="1" smtClean="0">
                <a:latin typeface="Times New Roman"/>
                <a:cs typeface="Times New Roman"/>
              </a:rPr>
              <a:t>sử</a:t>
            </a:r>
            <a:r>
              <a:rPr lang="en-US"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dụng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ôtô </a:t>
            </a:r>
            <a:r>
              <a:rPr sz="1200" spc="-5" dirty="0">
                <a:latin typeface="Times New Roman"/>
                <a:cs typeface="Times New Roman"/>
              </a:rPr>
              <a:t>cao </a:t>
            </a:r>
            <a:r>
              <a:rPr sz="1200" dirty="0">
                <a:latin typeface="Times New Roman"/>
                <a:cs typeface="Times New Roman"/>
              </a:rPr>
              <a:t>tốc ở những nơi hay xảy ra tai </a:t>
            </a:r>
            <a:r>
              <a:rPr sz="1200" spc="-5" dirty="0">
                <a:latin typeface="Times New Roman"/>
                <a:cs typeface="Times New Roman"/>
              </a:rPr>
              <a:t>nạn </a:t>
            </a:r>
            <a:r>
              <a:rPr sz="1200" dirty="0">
                <a:latin typeface="Times New Roman"/>
                <a:cs typeface="Times New Roman"/>
              </a:rPr>
              <a:t>do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spc="-5" dirty="0" err="1">
                <a:latin typeface="Times New Roman"/>
                <a:cs typeface="Times New Roman"/>
              </a:rPr>
              <a:t>đâm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va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từ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phía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sau hoặc </a:t>
            </a:r>
            <a:r>
              <a:rPr sz="1200" dirty="0">
                <a:latin typeface="Times New Roman"/>
                <a:cs typeface="Times New Roman"/>
              </a:rPr>
              <a:t>ở những vị trí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spc="-10" dirty="0">
                <a:latin typeface="Times New Roman"/>
                <a:cs typeface="Times New Roman"/>
              </a:rPr>
              <a:t>yêu </a:t>
            </a:r>
            <a:r>
              <a:rPr sz="1200" spc="-5" dirty="0">
                <a:latin typeface="Times New Roman"/>
                <a:cs typeface="Times New Roman"/>
              </a:rPr>
              <a:t>cầu </a:t>
            </a:r>
            <a:r>
              <a:rPr sz="1200" dirty="0">
                <a:latin typeface="Times New Roman"/>
                <a:cs typeface="Times New Roman"/>
              </a:rPr>
              <a:t>đặc biệt. </a:t>
            </a:r>
            <a:r>
              <a:rPr sz="1200" spc="-5" dirty="0" err="1">
                <a:latin typeface="Times New Roman"/>
                <a:cs typeface="Times New Roman"/>
              </a:rPr>
              <a:t>Vạch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-5" dirty="0">
                <a:latin typeface="Times New Roman"/>
                <a:cs typeface="Times New Roman"/>
              </a:rPr>
              <a:t>kèm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 err="1">
                <a:latin typeface="Times New Roman"/>
                <a:cs typeface="Times New Roman"/>
              </a:rPr>
              <a:t>báo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ghi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khoảng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cách giữa </a:t>
            </a:r>
            <a:r>
              <a:rPr sz="1200" dirty="0">
                <a:latin typeface="Times New Roman"/>
                <a:cs typeface="Times New Roman"/>
              </a:rPr>
              <a:t>các vạch </a:t>
            </a:r>
            <a:r>
              <a:rPr sz="1200" dirty="0" err="1">
                <a:latin typeface="Times New Roman"/>
                <a:cs typeface="Times New Roman"/>
              </a:rPr>
              <a:t>theo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dọc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79675" y="9417811"/>
            <a:ext cx="3490595" cy="53467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2864485">
              <a:lnSpc>
                <a:spcPct val="100000"/>
              </a:lnSpc>
              <a:spcBef>
                <a:spcPts val="660"/>
              </a:spcBef>
            </a:pPr>
            <a:r>
              <a:rPr sz="1200" i="1" spc="-5" dirty="0">
                <a:latin typeface="Times New Roman"/>
                <a:cs typeface="Times New Roman"/>
              </a:rPr>
              <a:t>Đơn vị:</a:t>
            </a:r>
            <a:r>
              <a:rPr sz="1200" i="1" spc="-7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m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sz="1200" b="1" dirty="0">
                <a:latin typeface="Times New Roman"/>
                <a:cs typeface="Times New Roman"/>
              </a:rPr>
              <a:t>Bố </a:t>
            </a:r>
            <a:r>
              <a:rPr sz="1200" b="1" spc="-5" dirty="0">
                <a:latin typeface="Times New Roman"/>
                <a:cs typeface="Times New Roman"/>
              </a:rPr>
              <a:t>trí </a:t>
            </a:r>
            <a:r>
              <a:rPr sz="1200" b="1" dirty="0">
                <a:latin typeface="Times New Roman"/>
                <a:cs typeface="Times New Roman"/>
              </a:rPr>
              <a:t>vạch xác </a:t>
            </a:r>
            <a:r>
              <a:rPr sz="1200" b="1" spc="-5" dirty="0">
                <a:latin typeface="Times New Roman"/>
                <a:cs typeface="Times New Roman"/>
              </a:rPr>
              <a:t>định khoảng cách </a:t>
            </a:r>
            <a:r>
              <a:rPr sz="1200" b="1" dirty="0">
                <a:latin typeface="Times New Roman"/>
                <a:cs typeface="Times New Roman"/>
              </a:rPr>
              <a:t>xe </a:t>
            </a:r>
            <a:r>
              <a:rPr sz="1200" b="1" spc="-5" dirty="0" err="1">
                <a:latin typeface="Times New Roman"/>
                <a:cs typeface="Times New Roman"/>
              </a:rPr>
              <a:t>trên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5" dirty="0" smtClean="0">
                <a:latin typeface="Times New Roman"/>
                <a:cs typeface="Times New Roman"/>
              </a:rPr>
              <a:t>đ</a:t>
            </a:r>
            <a:r>
              <a:rPr lang="vi-VN" sz="1200" b="1" spc="-55" dirty="0" smtClean="0">
                <a:latin typeface="Times New Roman"/>
                <a:cs typeface="Times New Roman"/>
              </a:rPr>
              <a:t>ư</a:t>
            </a:r>
            <a:r>
              <a:rPr sz="1200" b="1" spc="-55" dirty="0" err="1" smtClean="0">
                <a:latin typeface="Times New Roman"/>
                <a:cs typeface="Times New Roman"/>
              </a:rPr>
              <a:t>ờng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36089" y="900683"/>
            <a:ext cx="4638675" cy="2057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145664" y="4390643"/>
            <a:ext cx="3829050" cy="167601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317114" y="7850123"/>
            <a:ext cx="3933825" cy="159020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134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2372612"/>
            <a:ext cx="5603240" cy="2972609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4062729" algn="just">
              <a:lnSpc>
                <a:spcPct val="100000"/>
              </a:lnSpc>
              <a:spcBef>
                <a:spcPts val="665"/>
              </a:spcBef>
            </a:pPr>
            <a:r>
              <a:rPr sz="1200" i="1" spc="-5" dirty="0">
                <a:latin typeface="Times New Roman"/>
                <a:cs typeface="Times New Roman"/>
              </a:rPr>
              <a:t>Đơn vị: </a:t>
            </a:r>
            <a:r>
              <a:rPr sz="1200" i="1" dirty="0">
                <a:latin typeface="Times New Roman"/>
                <a:cs typeface="Times New Roman"/>
              </a:rPr>
              <a:t>cm</a:t>
            </a:r>
            <a:endParaRPr sz="1200" dirty="0">
              <a:latin typeface="Times New Roman"/>
              <a:cs typeface="Times New Roman"/>
            </a:endParaRPr>
          </a:p>
          <a:p>
            <a:pPr marL="1187450" algn="just">
              <a:lnSpc>
                <a:spcPct val="100000"/>
              </a:lnSpc>
              <a:spcBef>
                <a:spcPts val="560"/>
              </a:spcBef>
            </a:pPr>
            <a:r>
              <a:rPr sz="1200" b="1" spc="-5" dirty="0">
                <a:latin typeface="Times New Roman"/>
                <a:cs typeface="Times New Roman"/>
              </a:rPr>
              <a:t>Chi tiết vạch </a:t>
            </a:r>
            <a:r>
              <a:rPr sz="1200" b="1" dirty="0">
                <a:latin typeface="Times New Roman"/>
                <a:cs typeface="Times New Roman"/>
              </a:rPr>
              <a:t>xác định </a:t>
            </a:r>
            <a:r>
              <a:rPr sz="1200" b="1" spc="-5" dirty="0">
                <a:latin typeface="Times New Roman"/>
                <a:cs typeface="Times New Roman"/>
              </a:rPr>
              <a:t>khoảng cách </a:t>
            </a:r>
            <a:r>
              <a:rPr sz="1200" b="1" dirty="0">
                <a:latin typeface="Times New Roman"/>
                <a:cs typeface="Times New Roman"/>
              </a:rPr>
              <a:t>xe </a:t>
            </a:r>
            <a:r>
              <a:rPr sz="1200" b="1" spc="-5" dirty="0" err="1">
                <a:latin typeface="Times New Roman"/>
                <a:cs typeface="Times New Roman"/>
              </a:rPr>
              <a:t>trên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spc="-50" dirty="0" smtClean="0">
                <a:latin typeface="Times New Roman"/>
                <a:cs typeface="Times New Roman"/>
              </a:rPr>
              <a:t>đ</a:t>
            </a:r>
            <a:r>
              <a:rPr lang="vi-VN" sz="1200" b="1" spc="-50" dirty="0" smtClean="0">
                <a:latin typeface="Times New Roman"/>
                <a:cs typeface="Times New Roman"/>
              </a:rPr>
              <a:t>ư</a:t>
            </a:r>
            <a:r>
              <a:rPr sz="1200" b="1" spc="-50" dirty="0" err="1" smtClean="0">
                <a:latin typeface="Times New Roman"/>
                <a:cs typeface="Times New Roman"/>
              </a:rPr>
              <a:t>ờng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ts val="1380"/>
              </a:lnSpc>
              <a:spcBef>
                <a:spcPts val="615"/>
              </a:spcBef>
            </a:pPr>
            <a:r>
              <a:rPr sz="1200" spc="-5" dirty="0">
                <a:latin typeface="Times New Roman"/>
                <a:cs typeface="Times New Roman"/>
              </a:rPr>
              <a:t>Vạch có </a:t>
            </a:r>
            <a:r>
              <a:rPr sz="1200" dirty="0">
                <a:latin typeface="Times New Roman"/>
                <a:cs typeface="Times New Roman"/>
              </a:rPr>
              <a:t>dạng </a:t>
            </a:r>
            <a:r>
              <a:rPr sz="1200" dirty="0" err="1">
                <a:latin typeface="Times New Roman"/>
                <a:cs typeface="Times New Roman"/>
              </a:rPr>
              <a:t>các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liền </a:t>
            </a:r>
            <a:r>
              <a:rPr sz="1200" dirty="0">
                <a:latin typeface="Times New Roman"/>
                <a:cs typeface="Times New Roman"/>
              </a:rPr>
              <a:t>hình mũi nhọn, màu trắng </a:t>
            </a:r>
            <a:r>
              <a:rPr sz="1200" spc="5" dirty="0">
                <a:latin typeface="Times New Roman"/>
                <a:cs typeface="Times New Roman"/>
              </a:rPr>
              <a:t>chạy </a:t>
            </a:r>
            <a:r>
              <a:rPr sz="1200" dirty="0">
                <a:latin typeface="Times New Roman"/>
                <a:cs typeface="Times New Roman"/>
              </a:rPr>
              <a:t>song song với </a:t>
            </a:r>
            <a:r>
              <a:rPr sz="1200" spc="-65" dirty="0" err="1">
                <a:latin typeface="Times New Roman"/>
                <a:cs typeface="Times New Roman"/>
              </a:rPr>
              <a:t>tim</a:t>
            </a:r>
            <a:r>
              <a:rPr sz="1200" spc="-65" dirty="0">
                <a:latin typeface="Times New Roman"/>
                <a:cs typeface="Times New Roman"/>
              </a:rPr>
              <a:t> 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. </a:t>
            </a:r>
            <a:r>
              <a:rPr sz="1200" dirty="0" err="1">
                <a:latin typeface="Times New Roman"/>
                <a:cs typeface="Times New Roman"/>
              </a:rPr>
              <a:t>Kích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vạch xem </a:t>
            </a:r>
            <a:r>
              <a:rPr sz="1200" spc="-5" dirty="0">
                <a:latin typeface="Times New Roman"/>
                <a:cs typeface="Times New Roman"/>
              </a:rPr>
              <a:t>trên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Hình.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ts val="138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xác định khoảng </a:t>
            </a:r>
            <a:r>
              <a:rPr sz="1200" spc="-5" dirty="0">
                <a:latin typeface="Times New Roman"/>
                <a:cs typeface="Times New Roman"/>
              </a:rPr>
              <a:t>cách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th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phối hợp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 err="1">
                <a:latin typeface="Times New Roman"/>
                <a:cs typeface="Times New Roman"/>
              </a:rPr>
              <a:t>dụng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với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biển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báo</a:t>
            </a:r>
            <a:r>
              <a:rPr sz="1200" spc="-5" dirty="0">
                <a:latin typeface="Times New Roman"/>
                <a:cs typeface="Times New Roman"/>
              </a:rPr>
              <a:t>, cách </a:t>
            </a:r>
            <a:r>
              <a:rPr sz="1200" dirty="0">
                <a:latin typeface="Times New Roman"/>
                <a:cs typeface="Times New Roman"/>
              </a:rPr>
              <a:t>50 m thì bố trí một nhóm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(2 </a:t>
            </a:r>
            <a:r>
              <a:rPr sz="1200" spc="-5" dirty="0">
                <a:latin typeface="Times New Roman"/>
                <a:cs typeface="Times New Roman"/>
              </a:rPr>
              <a:t>vạch/ </a:t>
            </a:r>
            <a:r>
              <a:rPr sz="1200" dirty="0">
                <a:latin typeface="Times New Roman"/>
                <a:cs typeface="Times New Roman"/>
              </a:rPr>
              <a:t>làn, </a:t>
            </a:r>
            <a:r>
              <a:rPr sz="1200" spc="-5" dirty="0">
                <a:latin typeface="Times New Roman"/>
                <a:cs typeface="Times New Roman"/>
              </a:rPr>
              <a:t>vạch cách nhau </a:t>
            </a:r>
            <a:r>
              <a:rPr sz="1200" dirty="0">
                <a:latin typeface="Times New Roman"/>
                <a:cs typeface="Times New Roman"/>
              </a:rPr>
              <a:t>5 m theo </a:t>
            </a:r>
            <a:r>
              <a:rPr sz="1200" spc="-5" dirty="0">
                <a:latin typeface="Times New Roman"/>
                <a:cs typeface="Times New Roman"/>
              </a:rPr>
              <a:t>chiều dọc)  </a:t>
            </a:r>
            <a:r>
              <a:rPr sz="1200" dirty="0">
                <a:latin typeface="Times New Roman"/>
                <a:cs typeface="Times New Roman"/>
              </a:rPr>
              <a:t>và bố trí </a:t>
            </a:r>
            <a:r>
              <a:rPr sz="1200" spc="-5" dirty="0">
                <a:latin typeface="Times New Roman"/>
                <a:cs typeface="Times New Roman"/>
              </a:rPr>
              <a:t>trên chiều </a:t>
            </a:r>
            <a:r>
              <a:rPr sz="1200" dirty="0">
                <a:latin typeface="Times New Roman"/>
                <a:cs typeface="Times New Roman"/>
              </a:rPr>
              <a:t>dài 200 m dọc </a:t>
            </a:r>
            <a:r>
              <a:rPr sz="1200" spc="-5" dirty="0" err="1">
                <a:latin typeface="Times New Roman"/>
                <a:cs typeface="Times New Roman"/>
              </a:rPr>
              <a:t>theo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(5 cụm </a:t>
            </a:r>
            <a:r>
              <a:rPr sz="1200" spc="-5" dirty="0" err="1">
                <a:latin typeface="Times New Roman"/>
                <a:cs typeface="Times New Roman"/>
              </a:rPr>
              <a:t>vạch</a:t>
            </a:r>
            <a:r>
              <a:rPr sz="1200" spc="-5" dirty="0">
                <a:latin typeface="Times New Roman"/>
                <a:cs typeface="Times New Roman"/>
              </a:rPr>
              <a:t>/</a:t>
            </a:r>
            <a:r>
              <a:rPr sz="1200" spc="-5" dirty="0" err="1">
                <a:latin typeface="Times New Roman"/>
                <a:cs typeface="Times New Roman"/>
              </a:rPr>
              <a:t>làn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)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530"/>
              </a:spcBef>
            </a:pPr>
            <a:r>
              <a:rPr sz="1200" b="1" i="1" dirty="0">
                <a:latin typeface="Times New Roman"/>
                <a:cs typeface="Times New Roman"/>
              </a:rPr>
              <a:t>- </a:t>
            </a:r>
            <a:r>
              <a:rPr sz="1200" b="1" i="1" spc="-10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8.1: </a:t>
            </a:r>
            <a:r>
              <a:rPr sz="1200" b="1" i="1" spc="-5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đứng trên mốc </a:t>
            </a:r>
            <a:r>
              <a:rPr sz="1200" b="1" i="1" spc="-5" dirty="0">
                <a:latin typeface="Times New Roman"/>
                <a:cs typeface="Times New Roman"/>
              </a:rPr>
              <a:t>cố</a:t>
            </a:r>
            <a:r>
              <a:rPr sz="1200" b="1" i="1" spc="1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định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959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Vạch 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8.1 để </a:t>
            </a:r>
            <a:r>
              <a:rPr sz="1200" spc="-5" dirty="0">
                <a:latin typeface="Times New Roman"/>
                <a:cs typeface="Times New Roman"/>
              </a:rPr>
              <a:t>cảnh </a:t>
            </a:r>
            <a:r>
              <a:rPr sz="1200" spc="-5" dirty="0" err="1">
                <a:latin typeface="Times New Roman"/>
                <a:cs typeface="Times New Roman"/>
              </a:rPr>
              <a:t>báo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dirty="0" err="1">
                <a:latin typeface="Times New Roman"/>
                <a:cs typeface="Times New Roman"/>
              </a:rPr>
              <a:t>khiển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chú </a:t>
            </a:r>
            <a:r>
              <a:rPr sz="1200" spc="-15" dirty="0">
                <a:latin typeface="Times New Roman"/>
                <a:cs typeface="Times New Roman"/>
              </a:rPr>
              <a:t>ý, </a:t>
            </a:r>
            <a:r>
              <a:rPr sz="1200" spc="-120" dirty="0" err="1">
                <a:latin typeface="Times New Roman"/>
                <a:cs typeface="Times New Roman"/>
              </a:rPr>
              <a:t>trên</a:t>
            </a:r>
            <a:r>
              <a:rPr sz="1200" spc="-120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dirty="0" err="1">
                <a:latin typeface="Times New Roman"/>
                <a:cs typeface="Times New Roman"/>
              </a:rPr>
              <a:t>phía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ch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ớng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ngại </a:t>
            </a:r>
            <a:r>
              <a:rPr sz="1200" dirty="0">
                <a:latin typeface="Times New Roman"/>
                <a:cs typeface="Times New Roman"/>
              </a:rPr>
              <a:t>vật </a:t>
            </a:r>
            <a:r>
              <a:rPr sz="1200" spc="-5" dirty="0">
                <a:latin typeface="Times New Roman"/>
                <a:cs typeface="Times New Roman"/>
              </a:rPr>
              <a:t>cao </a:t>
            </a:r>
            <a:r>
              <a:rPr sz="1200" dirty="0">
                <a:latin typeface="Times New Roman"/>
                <a:cs typeface="Times New Roman"/>
              </a:rPr>
              <a:t>hơn </a:t>
            </a:r>
            <a:r>
              <a:rPr sz="1200" dirty="0" err="1">
                <a:latin typeface="Times New Roman"/>
                <a:cs typeface="Times New Roman"/>
              </a:rPr>
              <a:t>mặt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để đề phòng </a:t>
            </a:r>
            <a:r>
              <a:rPr sz="1200" spc="5" dirty="0" err="1">
                <a:latin typeface="Times New Roman"/>
                <a:cs typeface="Times New Roman"/>
              </a:rPr>
              <a:t>va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quệt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phải</a:t>
            </a:r>
            <a:r>
              <a:rPr lang="en-US" sz="1200" spc="-5" dirty="0">
                <a:latin typeface="Times New Roman"/>
                <a:cs typeface="Times New Roman"/>
              </a:rPr>
              <a:t>.</a:t>
            </a:r>
            <a:r>
              <a:rPr sz="1200" spc="-18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spc="5" dirty="0">
                <a:latin typeface="Times New Roman"/>
                <a:cs typeface="Times New Roman"/>
              </a:rPr>
              <a:t>này kẻ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bề mặt </a:t>
            </a:r>
            <a:r>
              <a:rPr sz="1200" spc="-5" dirty="0">
                <a:latin typeface="Times New Roman"/>
                <a:cs typeface="Times New Roman"/>
              </a:rPr>
              <a:t>phần </a:t>
            </a:r>
            <a:r>
              <a:rPr sz="1200" dirty="0">
                <a:latin typeface="Times New Roman"/>
                <a:cs typeface="Times New Roman"/>
              </a:rPr>
              <a:t>đứng </a:t>
            </a:r>
            <a:r>
              <a:rPr sz="1200" spc="-5" dirty="0" err="1">
                <a:latin typeface="Times New Roman"/>
                <a:cs typeface="Times New Roman"/>
              </a:rPr>
              <a:t>của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ch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ớng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ngại vật có </a:t>
            </a:r>
            <a:r>
              <a:rPr sz="1200" dirty="0">
                <a:latin typeface="Times New Roman"/>
                <a:cs typeface="Times New Roman"/>
              </a:rPr>
              <a:t>khả năng </a:t>
            </a:r>
            <a:r>
              <a:rPr sz="1200" spc="-5" dirty="0">
                <a:latin typeface="Times New Roman"/>
                <a:cs typeface="Times New Roman"/>
              </a:rPr>
              <a:t>gây </a:t>
            </a:r>
            <a:r>
              <a:rPr sz="1200" dirty="0">
                <a:latin typeface="Times New Roman"/>
                <a:cs typeface="Times New Roman"/>
              </a:rPr>
              <a:t>nguy hiểm </a:t>
            </a:r>
            <a:r>
              <a:rPr sz="1200" spc="-60" dirty="0">
                <a:latin typeface="Times New Roman"/>
                <a:cs typeface="Times New Roman"/>
              </a:rPr>
              <a:t>đối  </a:t>
            </a:r>
            <a:r>
              <a:rPr sz="1200" dirty="0" err="1">
                <a:latin typeface="Times New Roman"/>
                <a:cs typeface="Times New Roman"/>
              </a:rPr>
              <a:t>với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5" dirty="0" err="1" smtClean="0">
                <a:latin typeface="Times New Roman"/>
                <a:cs typeface="Times New Roman"/>
              </a:rPr>
              <a:t>nh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smtClean="0">
                <a:latin typeface="Times New Roman"/>
                <a:cs typeface="Times New Roman"/>
              </a:rPr>
              <a:t>: </a:t>
            </a:r>
            <a:r>
              <a:rPr sz="1200" dirty="0">
                <a:latin typeface="Times New Roman"/>
                <a:cs typeface="Times New Roman"/>
              </a:rPr>
              <a:t>trụ </a:t>
            </a:r>
            <a:r>
              <a:rPr sz="1200" dirty="0" err="1">
                <a:latin typeface="Times New Roman"/>
                <a:cs typeface="Times New Roman"/>
              </a:rPr>
              <a:t>cầu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qua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hoặc </a:t>
            </a:r>
            <a:r>
              <a:rPr sz="1200" dirty="0" err="1">
                <a:latin typeface="Times New Roman"/>
                <a:cs typeface="Times New Roman"/>
              </a:rPr>
              <a:t>mặt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tr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của </a:t>
            </a:r>
            <a:r>
              <a:rPr sz="1200" spc="-5" dirty="0" err="1">
                <a:latin typeface="Times New Roman"/>
                <a:cs typeface="Times New Roman"/>
              </a:rPr>
              <a:t>hai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bên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đường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ở </a:t>
            </a:r>
            <a:r>
              <a:rPr sz="1200" spc="-5" dirty="0">
                <a:latin typeface="Times New Roman"/>
                <a:cs typeface="Times New Roman"/>
              </a:rPr>
              <a:t>chỗ </a:t>
            </a:r>
            <a:r>
              <a:rPr sz="1200" spc="-5" dirty="0" err="1">
                <a:latin typeface="Times New Roman"/>
                <a:cs typeface="Times New Roman"/>
              </a:rPr>
              <a:t>cầu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hay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chui </a:t>
            </a:r>
            <a:r>
              <a:rPr sz="1200" dirty="0">
                <a:latin typeface="Times New Roman"/>
                <a:cs typeface="Times New Roman"/>
              </a:rPr>
              <a:t>qua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spc="-5" dirty="0" err="1">
                <a:latin typeface="Times New Roman"/>
                <a:cs typeface="Times New Roman"/>
              </a:rPr>
              <a:t>cửa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hầm, </a:t>
            </a:r>
            <a:r>
              <a:rPr sz="1200" dirty="0">
                <a:latin typeface="Times New Roman"/>
                <a:cs typeface="Times New Roman"/>
              </a:rPr>
              <a:t>trên </a:t>
            </a:r>
            <a:r>
              <a:rPr sz="1200" spc="-5" dirty="0">
                <a:latin typeface="Times New Roman"/>
                <a:cs typeface="Times New Roman"/>
              </a:rPr>
              <a:t>kết </a:t>
            </a:r>
            <a:r>
              <a:rPr sz="1200" spc="-5" dirty="0" err="1">
                <a:latin typeface="Times New Roman"/>
                <a:cs typeface="Times New Roman"/>
              </a:rPr>
              <a:t>cấu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dải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phân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cách</a:t>
            </a:r>
            <a:r>
              <a:rPr sz="1200" spc="-5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trên </a:t>
            </a:r>
            <a:r>
              <a:rPr sz="1200" spc="-5" dirty="0">
                <a:latin typeface="Times New Roman"/>
                <a:cs typeface="Times New Roman"/>
              </a:rPr>
              <a:t>đảo an </a:t>
            </a:r>
            <a:r>
              <a:rPr sz="1200" dirty="0">
                <a:latin typeface="Times New Roman"/>
                <a:cs typeface="Times New Roman"/>
              </a:rPr>
              <a:t>toàn </a:t>
            </a:r>
            <a:r>
              <a:rPr sz="1200" dirty="0" err="1">
                <a:latin typeface="Times New Roman"/>
                <a:cs typeface="Times New Roman"/>
              </a:rPr>
              <a:t>của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ngang dành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bộ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v.v....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47952" y="7245857"/>
            <a:ext cx="5604510" cy="87312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687830" algn="just">
              <a:lnSpc>
                <a:spcPct val="100000"/>
              </a:lnSpc>
              <a:spcBef>
                <a:spcPts val="615"/>
              </a:spcBef>
            </a:pPr>
            <a:r>
              <a:rPr sz="1200" b="1" dirty="0">
                <a:latin typeface="Times New Roman"/>
                <a:cs typeface="Times New Roman"/>
              </a:rPr>
              <a:t>Bố </a:t>
            </a:r>
            <a:r>
              <a:rPr sz="1200" b="1" spc="-5" dirty="0">
                <a:latin typeface="Times New Roman"/>
                <a:cs typeface="Times New Roman"/>
              </a:rPr>
              <a:t>trí </a:t>
            </a:r>
            <a:r>
              <a:rPr sz="1200" b="1" dirty="0">
                <a:latin typeface="Times New Roman"/>
                <a:cs typeface="Times New Roman"/>
              </a:rPr>
              <a:t>vạch đứng </a:t>
            </a:r>
            <a:r>
              <a:rPr sz="1200" b="1" spc="-5" dirty="0">
                <a:latin typeface="Times New Roman"/>
                <a:cs typeface="Times New Roman"/>
              </a:rPr>
              <a:t>trên mốc cố </a:t>
            </a:r>
            <a:r>
              <a:rPr sz="1200" b="1" dirty="0">
                <a:latin typeface="Times New Roman"/>
                <a:cs typeface="Times New Roman"/>
              </a:rPr>
              <a:t>định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ts val="138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Màu vàng, </a:t>
            </a:r>
            <a:r>
              <a:rPr sz="1200" spc="-5" dirty="0" err="1">
                <a:latin typeface="Times New Roman"/>
                <a:cs typeface="Times New Roman"/>
              </a:rPr>
              <a:t>đen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 err="1">
                <a:latin typeface="Times New Roman"/>
                <a:cs typeface="Times New Roman"/>
              </a:rPr>
              <a:t>các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ngoài khu vực đô thị; </a:t>
            </a:r>
            <a:r>
              <a:rPr sz="1200" dirty="0" err="1">
                <a:latin typeface="Times New Roman"/>
                <a:cs typeface="Times New Roman"/>
              </a:rPr>
              <a:t>màu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đỏ</a:t>
            </a:r>
            <a:r>
              <a:rPr sz="1200" dirty="0" smtClean="0">
                <a:latin typeface="Times New Roman"/>
                <a:cs typeface="Times New Roman"/>
              </a:rPr>
              <a:t>,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trắng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 err="1">
                <a:latin typeface="Times New Roman"/>
                <a:cs typeface="Times New Roman"/>
              </a:rPr>
              <a:t>các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trong khu vực đô thị. </a:t>
            </a:r>
            <a:r>
              <a:rPr sz="1200" spc="-5" dirty="0">
                <a:latin typeface="Times New Roman"/>
                <a:cs typeface="Times New Roman"/>
              </a:rPr>
              <a:t>Khi cần thiết, </a:t>
            </a:r>
            <a:r>
              <a:rPr sz="1200" dirty="0">
                <a:latin typeface="Times New Roman"/>
                <a:cs typeface="Times New Roman"/>
              </a:rPr>
              <a:t>các vạch </a:t>
            </a:r>
            <a:r>
              <a:rPr sz="1200" dirty="0" err="1">
                <a:latin typeface="Times New Roman"/>
                <a:cs typeface="Times New Roman"/>
              </a:rPr>
              <a:t>cũng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có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thể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bẻ </a:t>
            </a:r>
            <a:r>
              <a:rPr sz="1200" spc="-10" dirty="0">
                <a:latin typeface="Times New Roman"/>
                <a:cs typeface="Times New Roman"/>
              </a:rPr>
              <a:t>gập </a:t>
            </a:r>
            <a:r>
              <a:rPr sz="1200" dirty="0">
                <a:latin typeface="Times New Roman"/>
                <a:cs typeface="Times New Roman"/>
              </a:rPr>
              <a:t>dạng </a:t>
            </a:r>
            <a:r>
              <a:rPr sz="1200" spc="-5" dirty="0">
                <a:latin typeface="Times New Roman"/>
                <a:cs typeface="Times New Roman"/>
              </a:rPr>
              <a:t>chữ V. </a:t>
            </a:r>
            <a:r>
              <a:rPr sz="1200" dirty="0">
                <a:latin typeface="Times New Roman"/>
                <a:cs typeface="Times New Roman"/>
              </a:rPr>
              <a:t>Chi tiết </a:t>
            </a:r>
            <a:r>
              <a:rPr sz="1200" spc="-5" dirty="0">
                <a:latin typeface="Times New Roman"/>
                <a:cs typeface="Times New Roman"/>
              </a:rPr>
              <a:t>cấu </a:t>
            </a:r>
            <a:r>
              <a:rPr sz="1200" dirty="0">
                <a:latin typeface="Times New Roman"/>
                <a:cs typeface="Times New Roman"/>
              </a:rPr>
              <a:t>tạo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8.1 thể </a:t>
            </a:r>
            <a:r>
              <a:rPr sz="1200" spc="-5" dirty="0">
                <a:latin typeface="Times New Roman"/>
                <a:cs typeface="Times New Roman"/>
              </a:rPr>
              <a:t>hiện trên Hình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62.</a:t>
            </a:r>
          </a:p>
        </p:txBody>
      </p:sp>
      <p:sp>
        <p:nvSpPr>
          <p:cNvPr id="4" name="object 4"/>
          <p:cNvSpPr/>
          <p:nvPr/>
        </p:nvSpPr>
        <p:spPr>
          <a:xfrm>
            <a:off x="2536189" y="900683"/>
            <a:ext cx="3048000" cy="14951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502632" y="5416050"/>
            <a:ext cx="5119271" cy="17639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135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3195954"/>
            <a:ext cx="5603875" cy="155130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30630" algn="just">
              <a:lnSpc>
                <a:spcPct val="100000"/>
              </a:lnSpc>
              <a:spcBef>
                <a:spcPts val="615"/>
              </a:spcBef>
            </a:pPr>
            <a:r>
              <a:rPr sz="1200" b="1" spc="-5" dirty="0">
                <a:latin typeface="Times New Roman"/>
                <a:cs typeface="Times New Roman"/>
              </a:rPr>
              <a:t>Hình G.62 </a:t>
            </a:r>
            <a:r>
              <a:rPr sz="1200" b="1" dirty="0">
                <a:latin typeface="Times New Roman"/>
                <a:cs typeface="Times New Roman"/>
              </a:rPr>
              <a:t>- </a:t>
            </a:r>
            <a:r>
              <a:rPr sz="1200" b="1" spc="-5" dirty="0">
                <a:latin typeface="Times New Roman"/>
                <a:cs typeface="Times New Roman"/>
              </a:rPr>
              <a:t>Chi tiết </a:t>
            </a:r>
            <a:r>
              <a:rPr sz="1200" b="1" dirty="0">
                <a:latin typeface="Times New Roman"/>
                <a:cs typeface="Times New Roman"/>
              </a:rPr>
              <a:t>vạch </a:t>
            </a:r>
            <a:r>
              <a:rPr sz="1200" b="1" spc="-5" dirty="0">
                <a:latin typeface="Times New Roman"/>
                <a:cs typeface="Times New Roman"/>
              </a:rPr>
              <a:t>đứng trên </a:t>
            </a:r>
            <a:r>
              <a:rPr sz="1200" b="1" spc="-10" dirty="0">
                <a:latin typeface="Times New Roman"/>
                <a:cs typeface="Times New Roman"/>
              </a:rPr>
              <a:t>mốc </a:t>
            </a:r>
            <a:r>
              <a:rPr sz="1200" b="1" spc="-5" dirty="0">
                <a:latin typeface="Times New Roman"/>
                <a:cs typeface="Times New Roman"/>
              </a:rPr>
              <a:t>cố</a:t>
            </a:r>
            <a:r>
              <a:rPr sz="1200" b="1" spc="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định</a:t>
            </a:r>
            <a:endParaRPr sz="1200"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15"/>
              </a:spcBef>
            </a:pPr>
            <a:r>
              <a:rPr sz="1200" dirty="0">
                <a:latin typeface="Times New Roman"/>
                <a:cs typeface="Times New Roman"/>
              </a:rPr>
              <a:t>Sử dụng vạch 8.1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đảo </a:t>
            </a:r>
            <a:r>
              <a:rPr sz="1200" spc="-5" dirty="0">
                <a:latin typeface="Times New Roman"/>
                <a:cs typeface="Times New Roman"/>
              </a:rPr>
              <a:t>phân </a:t>
            </a:r>
            <a:r>
              <a:rPr sz="1200" dirty="0">
                <a:latin typeface="Times New Roman"/>
                <a:cs typeface="Times New Roman"/>
              </a:rPr>
              <a:t>làn </a:t>
            </a:r>
            <a:r>
              <a:rPr sz="1200" spc="-5" dirty="0">
                <a:latin typeface="Times New Roman"/>
                <a:cs typeface="Times New Roman"/>
              </a:rPr>
              <a:t>tại trạm </a:t>
            </a:r>
            <a:r>
              <a:rPr sz="1200" dirty="0">
                <a:latin typeface="Times New Roman"/>
                <a:cs typeface="Times New Roman"/>
              </a:rPr>
              <a:t>thu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phí:</a:t>
            </a:r>
          </a:p>
          <a:p>
            <a:pPr marL="12700" marR="5080" indent="456565" algn="just">
              <a:lnSpc>
                <a:spcPts val="1380"/>
              </a:lnSpc>
              <a:spcBef>
                <a:spcPts val="635"/>
              </a:spcBef>
              <a:buChar char="-"/>
              <a:tabLst>
                <a:tab pos="566420" algn="l"/>
              </a:tabLst>
            </a:pP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bề mặt </a:t>
            </a:r>
            <a:r>
              <a:rPr sz="1200" spc="-5" dirty="0">
                <a:latin typeface="Times New Roman"/>
                <a:cs typeface="Times New Roman"/>
              </a:rPr>
              <a:t>kết </a:t>
            </a:r>
            <a:r>
              <a:rPr sz="1200" dirty="0">
                <a:latin typeface="Times New Roman"/>
                <a:cs typeface="Times New Roman"/>
              </a:rPr>
              <a:t>cấu đảo </a:t>
            </a:r>
            <a:r>
              <a:rPr sz="1200" spc="-5" dirty="0">
                <a:latin typeface="Times New Roman"/>
                <a:cs typeface="Times New Roman"/>
              </a:rPr>
              <a:t>phân </a:t>
            </a:r>
            <a:r>
              <a:rPr sz="1200" dirty="0">
                <a:latin typeface="Times New Roman"/>
                <a:cs typeface="Times New Roman"/>
              </a:rPr>
              <a:t>làn tại </a:t>
            </a:r>
            <a:r>
              <a:rPr sz="1200" spc="-5" dirty="0">
                <a:latin typeface="Times New Roman"/>
                <a:cs typeface="Times New Roman"/>
              </a:rPr>
              <a:t>cổng </a:t>
            </a:r>
            <a:r>
              <a:rPr sz="1200" dirty="0">
                <a:latin typeface="Times New Roman"/>
                <a:cs typeface="Times New Roman"/>
              </a:rPr>
              <a:t>trạm thu phí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8.1 để biểu  thị vị trí </a:t>
            </a:r>
            <a:r>
              <a:rPr sz="1200" spc="-5" dirty="0">
                <a:latin typeface="Times New Roman"/>
                <a:cs typeface="Times New Roman"/>
              </a:rPr>
              <a:t>dải </a:t>
            </a:r>
            <a:r>
              <a:rPr sz="1200" dirty="0">
                <a:latin typeface="Times New Roman"/>
                <a:cs typeface="Times New Roman"/>
              </a:rPr>
              <a:t>phân </a:t>
            </a:r>
            <a:r>
              <a:rPr sz="1200" spc="-5" dirty="0">
                <a:latin typeface="Times New Roman"/>
                <a:cs typeface="Times New Roman"/>
              </a:rPr>
              <a:t>cách </a:t>
            </a:r>
            <a:r>
              <a:rPr sz="1200" dirty="0">
                <a:latin typeface="Times New Roman"/>
                <a:cs typeface="Times New Roman"/>
              </a:rPr>
              <a:t>làn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nhằm tăng </a:t>
            </a:r>
            <a:r>
              <a:rPr sz="1200" dirty="0">
                <a:latin typeface="Times New Roman"/>
                <a:cs typeface="Times New Roman"/>
              </a:rPr>
              <a:t>tính </a:t>
            </a:r>
            <a:r>
              <a:rPr sz="1200" spc="-5" dirty="0" err="1">
                <a:latin typeface="Times New Roman"/>
                <a:cs typeface="Times New Roman"/>
              </a:rPr>
              <a:t>dẫn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đi đúng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 marR="6350" indent="456565" algn="just">
              <a:lnSpc>
                <a:spcPts val="1380"/>
              </a:lnSpc>
              <a:spcBef>
                <a:spcPts val="600"/>
              </a:spcBef>
              <a:buChar char="-"/>
              <a:tabLst>
                <a:tab pos="567690" algn="l"/>
              </a:tabLst>
            </a:pPr>
            <a:r>
              <a:rPr sz="1200" spc="-5" dirty="0">
                <a:latin typeface="Times New Roman"/>
                <a:cs typeface="Times New Roman"/>
              </a:rPr>
              <a:t>Vạch có </a:t>
            </a:r>
            <a:r>
              <a:rPr sz="1200" dirty="0">
                <a:latin typeface="Times New Roman"/>
                <a:cs typeface="Times New Roman"/>
              </a:rPr>
              <a:t>màu vàng và màu </a:t>
            </a:r>
            <a:r>
              <a:rPr sz="1200" spc="-5" dirty="0">
                <a:latin typeface="Times New Roman"/>
                <a:cs typeface="Times New Roman"/>
              </a:rPr>
              <a:t>đen đan </a:t>
            </a:r>
            <a:r>
              <a:rPr sz="1200" dirty="0">
                <a:latin typeface="Times New Roman"/>
                <a:cs typeface="Times New Roman"/>
              </a:rPr>
              <a:t>xen </a:t>
            </a:r>
            <a:r>
              <a:rPr sz="1200" spc="-5" dirty="0">
                <a:latin typeface="Times New Roman"/>
                <a:cs typeface="Times New Roman"/>
              </a:rPr>
              <a:t>nhau, chiều </a:t>
            </a:r>
            <a:r>
              <a:rPr sz="1200" dirty="0">
                <a:latin typeface="Times New Roman"/>
                <a:cs typeface="Times New Roman"/>
              </a:rPr>
              <a:t>rộng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mỗi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là 15 cm  </a:t>
            </a:r>
            <a:r>
              <a:rPr sz="1200" spc="-5" dirty="0">
                <a:latin typeface="Times New Roman"/>
                <a:cs typeface="Times New Roman"/>
              </a:rPr>
              <a:t>bắt đầu </a:t>
            </a:r>
            <a:r>
              <a:rPr sz="1200" dirty="0">
                <a:latin typeface="Times New Roman"/>
                <a:cs typeface="Times New Roman"/>
              </a:rPr>
              <a:t>vẽ từ </a:t>
            </a:r>
            <a:r>
              <a:rPr sz="1200" spc="-5" dirty="0">
                <a:latin typeface="Times New Roman"/>
                <a:cs typeface="Times New Roman"/>
              </a:rPr>
              <a:t>đầu </a:t>
            </a:r>
            <a:r>
              <a:rPr sz="1200" dirty="0">
                <a:latin typeface="Times New Roman"/>
                <a:cs typeface="Times New Roman"/>
              </a:rPr>
              <a:t>dải phân </a:t>
            </a:r>
            <a:r>
              <a:rPr sz="1200" spc="-5" dirty="0">
                <a:latin typeface="Times New Roman"/>
                <a:cs typeface="Times New Roman"/>
              </a:rPr>
              <a:t>cách </a:t>
            </a:r>
            <a:r>
              <a:rPr sz="1200" dirty="0">
                <a:latin typeface="Times New Roman"/>
                <a:cs typeface="Times New Roman"/>
              </a:rPr>
              <a:t>tạo thành một góc là 45° </a:t>
            </a:r>
            <a:r>
              <a:rPr sz="1200" spc="-5" dirty="0">
                <a:latin typeface="Times New Roman"/>
                <a:cs typeface="Times New Roman"/>
              </a:rPr>
              <a:t>so </a:t>
            </a:r>
            <a:r>
              <a:rPr sz="1200" dirty="0">
                <a:latin typeface="Times New Roman"/>
                <a:cs typeface="Times New Roman"/>
              </a:rPr>
              <a:t>mặt phẳng ngang và nghiêng  </a:t>
            </a:r>
            <a:r>
              <a:rPr sz="1200" spc="-5" dirty="0">
                <a:latin typeface="Times New Roman"/>
                <a:cs typeface="Times New Roman"/>
              </a:rPr>
              <a:t>đều </a:t>
            </a:r>
            <a:r>
              <a:rPr sz="1200" dirty="0">
                <a:latin typeface="Times New Roman"/>
                <a:cs typeface="Times New Roman"/>
              </a:rPr>
              <a:t>về </a:t>
            </a:r>
            <a:r>
              <a:rPr sz="1200" spc="-5" dirty="0">
                <a:latin typeface="Times New Roman"/>
                <a:cs typeface="Times New Roman"/>
              </a:rPr>
              <a:t>hai phía. </a:t>
            </a:r>
            <a:r>
              <a:rPr sz="1200" dirty="0" err="1">
                <a:latin typeface="Times New Roman"/>
                <a:cs typeface="Times New Roman"/>
              </a:rPr>
              <a:t>Cách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vẽ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như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ở </a:t>
            </a:r>
            <a:r>
              <a:rPr sz="1200" dirty="0">
                <a:latin typeface="Times New Roman"/>
                <a:cs typeface="Times New Roman"/>
              </a:rPr>
              <a:t>thể hiện </a:t>
            </a:r>
            <a:r>
              <a:rPr sz="1200" spc="-5" dirty="0">
                <a:latin typeface="Times New Roman"/>
                <a:cs typeface="Times New Roman"/>
              </a:rPr>
              <a:t>trên Hình G.63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Hình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G.64.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59051" y="6478904"/>
            <a:ext cx="39852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Sử </a:t>
            </a:r>
            <a:r>
              <a:rPr sz="1200" b="1" spc="-5" dirty="0">
                <a:latin typeface="Times New Roman"/>
                <a:cs typeface="Times New Roman"/>
              </a:rPr>
              <a:t>dụng vạch </a:t>
            </a:r>
            <a:r>
              <a:rPr sz="1200" b="1" dirty="0">
                <a:latin typeface="Times New Roman"/>
                <a:cs typeface="Times New Roman"/>
              </a:rPr>
              <a:t>8.1 </a:t>
            </a:r>
            <a:r>
              <a:rPr sz="1200" b="1" spc="-5" dirty="0">
                <a:latin typeface="Times New Roman"/>
                <a:cs typeface="Times New Roman"/>
              </a:rPr>
              <a:t>trên </a:t>
            </a:r>
            <a:r>
              <a:rPr sz="1200" b="1" dirty="0">
                <a:latin typeface="Times New Roman"/>
                <a:cs typeface="Times New Roman"/>
              </a:rPr>
              <a:t>đảo phân </a:t>
            </a:r>
            <a:r>
              <a:rPr sz="1200" b="1" spc="-5" dirty="0">
                <a:latin typeface="Times New Roman"/>
                <a:cs typeface="Times New Roman"/>
              </a:rPr>
              <a:t>làn tại trạm </a:t>
            </a:r>
            <a:r>
              <a:rPr sz="1200" b="1" dirty="0">
                <a:latin typeface="Times New Roman"/>
                <a:cs typeface="Times New Roman"/>
              </a:rPr>
              <a:t>thu phí – </a:t>
            </a:r>
            <a:r>
              <a:rPr sz="1200" b="1" spc="-5" dirty="0">
                <a:latin typeface="Times New Roman"/>
                <a:cs typeface="Times New Roman"/>
              </a:rPr>
              <a:t>Mẫu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7952" y="8285226"/>
            <a:ext cx="5603240" cy="112776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823594">
              <a:lnSpc>
                <a:spcPct val="100000"/>
              </a:lnSpc>
              <a:spcBef>
                <a:spcPts val="640"/>
              </a:spcBef>
            </a:pPr>
            <a:r>
              <a:rPr sz="1200" b="1" dirty="0">
                <a:latin typeface="Times New Roman"/>
                <a:cs typeface="Times New Roman"/>
              </a:rPr>
              <a:t>Sử </a:t>
            </a:r>
            <a:r>
              <a:rPr sz="1200" b="1" spc="-5" dirty="0">
                <a:latin typeface="Times New Roman"/>
                <a:cs typeface="Times New Roman"/>
              </a:rPr>
              <a:t>dụng vạch </a:t>
            </a:r>
            <a:r>
              <a:rPr sz="1200" b="1" dirty="0">
                <a:latin typeface="Times New Roman"/>
                <a:cs typeface="Times New Roman"/>
              </a:rPr>
              <a:t>8.1 </a:t>
            </a:r>
            <a:r>
              <a:rPr sz="1200" b="1" spc="-5" dirty="0">
                <a:latin typeface="Times New Roman"/>
                <a:cs typeface="Times New Roman"/>
              </a:rPr>
              <a:t>trên </a:t>
            </a:r>
            <a:r>
              <a:rPr sz="1200" b="1" dirty="0">
                <a:latin typeface="Times New Roman"/>
                <a:cs typeface="Times New Roman"/>
              </a:rPr>
              <a:t>đảo phân </a:t>
            </a:r>
            <a:r>
              <a:rPr sz="1200" b="1" spc="-5" dirty="0">
                <a:latin typeface="Times New Roman"/>
                <a:cs typeface="Times New Roman"/>
              </a:rPr>
              <a:t>làn tại trạm </a:t>
            </a:r>
            <a:r>
              <a:rPr sz="1200" b="1" dirty="0">
                <a:latin typeface="Times New Roman"/>
                <a:cs typeface="Times New Roman"/>
              </a:rPr>
              <a:t>thu phí – </a:t>
            </a:r>
            <a:r>
              <a:rPr sz="1200" b="1" spc="-5" dirty="0">
                <a:latin typeface="Times New Roman"/>
                <a:cs typeface="Times New Roman"/>
              </a:rPr>
              <a:t>Mẫu</a:t>
            </a:r>
            <a:r>
              <a:rPr sz="1200" b="1" spc="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2</a:t>
            </a:r>
            <a:endParaRPr sz="1200" dirty="0">
              <a:latin typeface="Times New Roman"/>
              <a:cs typeface="Times New Roman"/>
            </a:endParaRPr>
          </a:p>
          <a:p>
            <a:pPr marL="12700" marR="163830" indent="456565">
              <a:lnSpc>
                <a:spcPts val="1380"/>
              </a:lnSpc>
              <a:spcBef>
                <a:spcPts val="635"/>
              </a:spcBef>
            </a:pPr>
            <a:r>
              <a:rPr sz="1200" b="1" dirty="0">
                <a:latin typeface="Times New Roman"/>
                <a:cs typeface="Times New Roman"/>
              </a:rPr>
              <a:t>- </a:t>
            </a:r>
            <a:r>
              <a:rPr sz="1200" b="1" i="1" spc="-10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8.2: </a:t>
            </a:r>
            <a:r>
              <a:rPr sz="1200" b="1" i="1" spc="-5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xác định mép dưới thấp nhất </a:t>
            </a:r>
            <a:r>
              <a:rPr sz="1200" b="1" i="1" spc="-5" dirty="0">
                <a:latin typeface="Times New Roman"/>
                <a:cs typeface="Times New Roman"/>
              </a:rPr>
              <a:t>của kết </a:t>
            </a:r>
            <a:r>
              <a:rPr sz="1200" b="1" i="1" dirty="0">
                <a:latin typeface="Times New Roman"/>
                <a:cs typeface="Times New Roman"/>
              </a:rPr>
              <a:t>cấu cầu vượt qua đường  hoặc </a:t>
            </a:r>
            <a:r>
              <a:rPr sz="1200" b="1" i="1" spc="-5" dirty="0">
                <a:latin typeface="Times New Roman"/>
                <a:cs typeface="Times New Roman"/>
              </a:rPr>
              <a:t>công </a:t>
            </a:r>
            <a:r>
              <a:rPr sz="1200" b="1" i="1" dirty="0">
                <a:latin typeface="Times New Roman"/>
                <a:cs typeface="Times New Roman"/>
              </a:rPr>
              <a:t>trình </a:t>
            </a:r>
            <a:r>
              <a:rPr sz="1200" b="1" i="1" spc="-5" dirty="0">
                <a:latin typeface="Times New Roman"/>
                <a:cs typeface="Times New Roman"/>
              </a:rPr>
              <a:t>khác </a:t>
            </a:r>
            <a:r>
              <a:rPr sz="1200" b="1" i="1" dirty="0">
                <a:latin typeface="Times New Roman"/>
                <a:cs typeface="Times New Roman"/>
              </a:rPr>
              <a:t>đi phía </a:t>
            </a:r>
            <a:r>
              <a:rPr sz="1200" b="1" i="1" spc="-5" dirty="0">
                <a:latin typeface="Times New Roman"/>
                <a:cs typeface="Times New Roman"/>
              </a:rPr>
              <a:t>trên đường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ts val="138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sử dụng vạch 8.2 </a:t>
            </a:r>
            <a:r>
              <a:rPr sz="1200" spc="5" dirty="0">
                <a:latin typeface="Times New Roman"/>
                <a:cs typeface="Times New Roman"/>
              </a:rPr>
              <a:t>để </a:t>
            </a:r>
            <a:r>
              <a:rPr sz="1200" dirty="0">
                <a:latin typeface="Times New Roman"/>
                <a:cs typeface="Times New Roman"/>
              </a:rPr>
              <a:t>xác định </a:t>
            </a:r>
            <a:r>
              <a:rPr sz="1200" dirty="0" err="1">
                <a:latin typeface="Times New Roman"/>
                <a:cs typeface="Times New Roman"/>
              </a:rPr>
              <a:t>mép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d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ới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cùng </a:t>
            </a:r>
            <a:r>
              <a:rPr sz="1200" dirty="0">
                <a:latin typeface="Times New Roman"/>
                <a:cs typeface="Times New Roman"/>
              </a:rPr>
              <a:t>của </a:t>
            </a:r>
            <a:r>
              <a:rPr sz="1200" spc="-5" dirty="0" err="1">
                <a:latin typeface="Times New Roman"/>
                <a:cs typeface="Times New Roman"/>
              </a:rPr>
              <a:t>cầu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v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ợt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hoặc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công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trình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t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ơng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tự </a:t>
            </a:r>
            <a:r>
              <a:rPr sz="1200" spc="-5" dirty="0">
                <a:latin typeface="Times New Roman"/>
                <a:cs typeface="Times New Roman"/>
              </a:rPr>
              <a:t>nhằm </a:t>
            </a:r>
            <a:r>
              <a:rPr sz="1200" dirty="0">
                <a:latin typeface="Times New Roman"/>
                <a:cs typeface="Times New Roman"/>
              </a:rPr>
              <a:t>cảnh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tham gia giao </a:t>
            </a:r>
            <a:r>
              <a:rPr sz="1200" dirty="0">
                <a:latin typeface="Times New Roman"/>
                <a:cs typeface="Times New Roman"/>
              </a:rPr>
              <a:t>thông về các công trình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này.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821814" y="4817363"/>
            <a:ext cx="4476750" cy="7043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336290" y="5597905"/>
            <a:ext cx="1438275" cy="8286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136139" y="6754367"/>
            <a:ext cx="3838575" cy="51422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288665" y="7596251"/>
            <a:ext cx="1533525" cy="7048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117089" y="842674"/>
            <a:ext cx="1714499" cy="233478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163729" y="1372349"/>
            <a:ext cx="1259862" cy="191787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485876" y="926629"/>
            <a:ext cx="94615" cy="19428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150" spc="-100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sz="1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 rot="2640000">
            <a:off x="6047960" y="2396763"/>
            <a:ext cx="293925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50"/>
              </a:lnSpc>
            </a:pPr>
            <a:r>
              <a:rPr sz="1150" spc="-100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150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50" spc="-100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sz="1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 rot="4020000">
            <a:off x="6090100" y="2952948"/>
            <a:ext cx="250193" cy="146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5"/>
              </a:lnSpc>
            </a:pPr>
            <a:r>
              <a:rPr sz="1150" spc="-70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45°</a:t>
            </a:r>
            <a:endParaRPr sz="1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06216" y="2252124"/>
            <a:ext cx="153888" cy="1149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150" dirty="0">
                <a:solidFill>
                  <a:srgbClr val="8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sz="1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126092" y="1076343"/>
            <a:ext cx="822325" cy="248285"/>
          </a:xfrm>
          <a:custGeom>
            <a:avLst/>
            <a:gdLst/>
            <a:ahLst/>
            <a:cxnLst/>
            <a:rect l="l" t="t" r="r" b="b"/>
            <a:pathLst>
              <a:path w="822325" h="248284">
                <a:moveTo>
                  <a:pt x="43342" y="247733"/>
                </a:moveTo>
                <a:lnTo>
                  <a:pt x="43342" y="0"/>
                </a:lnTo>
              </a:path>
              <a:path w="822325" h="248284">
                <a:moveTo>
                  <a:pt x="778966" y="247733"/>
                </a:moveTo>
                <a:lnTo>
                  <a:pt x="778966" y="0"/>
                </a:lnTo>
              </a:path>
              <a:path w="822325" h="248284">
                <a:moveTo>
                  <a:pt x="43342" y="72042"/>
                </a:moveTo>
                <a:lnTo>
                  <a:pt x="778966" y="72042"/>
                </a:lnTo>
              </a:path>
              <a:path w="822325" h="248284">
                <a:moveTo>
                  <a:pt x="86685" y="28917"/>
                </a:moveTo>
                <a:lnTo>
                  <a:pt x="0" y="115250"/>
                </a:lnTo>
              </a:path>
              <a:path w="822325" h="248284">
                <a:moveTo>
                  <a:pt x="735657" y="115250"/>
                </a:moveTo>
                <a:lnTo>
                  <a:pt x="822107" y="28917"/>
                </a:lnTo>
              </a:path>
            </a:pathLst>
          </a:custGeom>
          <a:ln w="3175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819346" y="1334837"/>
            <a:ext cx="296545" cy="1955164"/>
          </a:xfrm>
          <a:custGeom>
            <a:avLst/>
            <a:gdLst/>
            <a:ahLst/>
            <a:cxnLst/>
            <a:rect l="l" t="t" r="r" b="b"/>
            <a:pathLst>
              <a:path w="296545" h="1955164">
                <a:moveTo>
                  <a:pt x="295956" y="43208"/>
                </a:moveTo>
                <a:lnTo>
                  <a:pt x="0" y="43208"/>
                </a:lnTo>
              </a:path>
              <a:path w="296545" h="1955164">
                <a:moveTo>
                  <a:pt x="295956" y="1911392"/>
                </a:moveTo>
                <a:lnTo>
                  <a:pt x="0" y="1911392"/>
                </a:lnTo>
              </a:path>
              <a:path w="296545" h="1955164">
                <a:moveTo>
                  <a:pt x="72179" y="43208"/>
                </a:moveTo>
                <a:lnTo>
                  <a:pt x="72179" y="1911392"/>
                </a:lnTo>
              </a:path>
              <a:path w="296545" h="1955164">
                <a:moveTo>
                  <a:pt x="115521" y="86248"/>
                </a:moveTo>
                <a:lnTo>
                  <a:pt x="29038" y="0"/>
                </a:lnTo>
              </a:path>
              <a:path w="296545" h="1955164">
                <a:moveTo>
                  <a:pt x="29038" y="1868208"/>
                </a:moveTo>
                <a:lnTo>
                  <a:pt x="115521" y="1954793"/>
                </a:lnTo>
              </a:path>
            </a:pathLst>
          </a:custGeom>
          <a:ln w="3175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136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2686176"/>
            <a:ext cx="5606415" cy="2529539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3409950" algn="just">
              <a:lnSpc>
                <a:spcPct val="100000"/>
              </a:lnSpc>
              <a:spcBef>
                <a:spcPts val="665"/>
              </a:spcBef>
            </a:pPr>
            <a:r>
              <a:rPr sz="1200" i="1" spc="-5" dirty="0">
                <a:latin typeface="Times New Roman"/>
                <a:cs typeface="Times New Roman"/>
              </a:rPr>
              <a:t>Đơn vị:</a:t>
            </a:r>
            <a:r>
              <a:rPr sz="1200" i="1" dirty="0">
                <a:latin typeface="Times New Roman"/>
                <a:cs typeface="Times New Roman"/>
              </a:rPr>
              <a:t> m</a:t>
            </a:r>
            <a:endParaRPr sz="1200" dirty="0">
              <a:latin typeface="Times New Roman"/>
              <a:cs typeface="Times New Roman"/>
            </a:endParaRPr>
          </a:p>
          <a:p>
            <a:pPr marL="2274570" algn="just">
              <a:lnSpc>
                <a:spcPct val="100000"/>
              </a:lnSpc>
              <a:spcBef>
                <a:spcPts val="570"/>
              </a:spcBef>
            </a:pPr>
            <a:r>
              <a:rPr sz="1200" b="1" spc="-5" dirty="0">
                <a:latin typeface="Times New Roman"/>
                <a:cs typeface="Times New Roman"/>
              </a:rPr>
              <a:t>Chi tiết vạch </a:t>
            </a:r>
            <a:r>
              <a:rPr sz="1200" b="1" dirty="0">
                <a:latin typeface="Times New Roman"/>
                <a:cs typeface="Times New Roman"/>
              </a:rPr>
              <a:t>8.2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ts val="138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8.2 </a:t>
            </a:r>
            <a:r>
              <a:rPr sz="1200" spc="-5" dirty="0">
                <a:latin typeface="Times New Roman"/>
                <a:cs typeface="Times New Roman"/>
              </a:rPr>
              <a:t>cấu </a:t>
            </a:r>
            <a:r>
              <a:rPr sz="1200" dirty="0">
                <a:latin typeface="Times New Roman"/>
                <a:cs typeface="Times New Roman"/>
              </a:rPr>
              <a:t>tạo </a:t>
            </a:r>
            <a:r>
              <a:rPr sz="1200" spc="-5" dirty="0">
                <a:latin typeface="Times New Roman"/>
                <a:cs typeface="Times New Roman"/>
              </a:rPr>
              <a:t>gồm </a:t>
            </a:r>
            <a:r>
              <a:rPr sz="1200" dirty="0">
                <a:latin typeface="Times New Roman"/>
                <a:cs typeface="Times New Roman"/>
              </a:rPr>
              <a:t>những </a:t>
            </a:r>
            <a:r>
              <a:rPr sz="1200" spc="-5" dirty="0">
                <a:latin typeface="Times New Roman"/>
                <a:cs typeface="Times New Roman"/>
              </a:rPr>
              <a:t>nét </a:t>
            </a:r>
            <a:r>
              <a:rPr sz="1200" dirty="0">
                <a:latin typeface="Times New Roman"/>
                <a:cs typeface="Times New Roman"/>
              </a:rPr>
              <a:t>vạch đỏ – trắng xen kẽ thẳng đứng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chiều rộng  là 20 </a:t>
            </a:r>
            <a:r>
              <a:rPr sz="1200" spc="-5" dirty="0">
                <a:latin typeface="Times New Roman"/>
                <a:cs typeface="Times New Roman"/>
              </a:rPr>
              <a:t>cm, cao </a:t>
            </a:r>
            <a:r>
              <a:rPr sz="1200" dirty="0">
                <a:latin typeface="Times New Roman"/>
                <a:cs typeface="Times New Roman"/>
              </a:rPr>
              <a:t>50 </a:t>
            </a:r>
            <a:r>
              <a:rPr sz="1200" spc="-5" dirty="0">
                <a:latin typeface="Times New Roman"/>
                <a:cs typeface="Times New Roman"/>
              </a:rPr>
              <a:t>cm, </a:t>
            </a:r>
            <a:r>
              <a:rPr sz="1200" dirty="0">
                <a:latin typeface="Times New Roman"/>
                <a:cs typeface="Times New Roman"/>
              </a:rPr>
              <a:t>bề rộng của </a:t>
            </a:r>
            <a:r>
              <a:rPr sz="1200" spc="-5" dirty="0">
                <a:latin typeface="Times New Roman"/>
                <a:cs typeface="Times New Roman"/>
              </a:rPr>
              <a:t>phần </a:t>
            </a:r>
            <a:r>
              <a:rPr sz="1200" dirty="0">
                <a:latin typeface="Times New Roman"/>
                <a:cs typeface="Times New Roman"/>
              </a:rPr>
              <a:t>vạch toàn bộ là 1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m.</a:t>
            </a:r>
          </a:p>
          <a:p>
            <a:pPr marL="12700" marR="6985" indent="456565" algn="just">
              <a:lnSpc>
                <a:spcPts val="1380"/>
              </a:lnSpc>
              <a:spcBef>
                <a:spcPts val="625"/>
              </a:spcBef>
            </a:pPr>
            <a:r>
              <a:rPr sz="1200" b="1" dirty="0">
                <a:latin typeface="Times New Roman"/>
                <a:cs typeface="Times New Roman"/>
              </a:rPr>
              <a:t>- </a:t>
            </a:r>
            <a:r>
              <a:rPr sz="1200" b="1" i="1" spc="-5" dirty="0">
                <a:latin typeface="Times New Roman"/>
                <a:cs typeface="Times New Roman"/>
              </a:rPr>
              <a:t>Vạch số </a:t>
            </a:r>
            <a:r>
              <a:rPr sz="1200" b="1" i="1" dirty="0">
                <a:latin typeface="Times New Roman"/>
                <a:cs typeface="Times New Roman"/>
              </a:rPr>
              <a:t>8.3: </a:t>
            </a:r>
            <a:r>
              <a:rPr sz="1200" b="1" i="1" spc="-5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kẻ xung </a:t>
            </a:r>
            <a:r>
              <a:rPr sz="1200" b="1" i="1" spc="-5" dirty="0">
                <a:latin typeface="Times New Roman"/>
                <a:cs typeface="Times New Roman"/>
              </a:rPr>
              <a:t>quanh các cột </a:t>
            </a:r>
            <a:r>
              <a:rPr sz="1200" b="1" i="1" dirty="0">
                <a:latin typeface="Times New Roman"/>
                <a:cs typeface="Times New Roman"/>
              </a:rPr>
              <a:t>tròn đặt trên </a:t>
            </a:r>
            <a:r>
              <a:rPr sz="1200" b="1" i="1" spc="-5" dirty="0">
                <a:latin typeface="Times New Roman"/>
                <a:cs typeface="Times New Roman"/>
              </a:rPr>
              <a:t>các </a:t>
            </a:r>
            <a:r>
              <a:rPr sz="1200" b="1" i="1" dirty="0">
                <a:latin typeface="Times New Roman"/>
                <a:cs typeface="Times New Roman"/>
              </a:rPr>
              <a:t>đảo an toàn, trên dải  phân </a:t>
            </a:r>
            <a:r>
              <a:rPr sz="1200" b="1" i="1" spc="-5" dirty="0">
                <a:latin typeface="Times New Roman"/>
                <a:cs typeface="Times New Roman"/>
              </a:rPr>
              <a:t>cách và các vị trí </a:t>
            </a:r>
            <a:r>
              <a:rPr sz="1200" b="1" i="1" dirty="0">
                <a:latin typeface="Times New Roman"/>
                <a:cs typeface="Times New Roman"/>
              </a:rPr>
              <a:t>tương</a:t>
            </a:r>
            <a:r>
              <a:rPr sz="1200" b="1" i="1" spc="1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tự</a:t>
            </a:r>
            <a:endParaRPr sz="1200" dirty="0">
              <a:latin typeface="Times New Roman"/>
              <a:cs typeface="Times New Roman"/>
            </a:endParaRPr>
          </a:p>
          <a:p>
            <a:pPr marL="12700" marR="6985" indent="456565" algn="just">
              <a:lnSpc>
                <a:spcPts val="138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trắng – đỏ song </a:t>
            </a:r>
            <a:r>
              <a:rPr sz="1200" spc="-5" dirty="0">
                <a:latin typeface="Times New Roman"/>
                <a:cs typeface="Times New Roman"/>
              </a:rPr>
              <a:t>song </a:t>
            </a:r>
            <a:r>
              <a:rPr sz="1200" dirty="0">
                <a:latin typeface="Times New Roman"/>
                <a:cs typeface="Times New Roman"/>
              </a:rPr>
              <a:t>với mặt </a:t>
            </a:r>
            <a:r>
              <a:rPr sz="1200" spc="-5" dirty="0">
                <a:latin typeface="Times New Roman"/>
                <a:cs typeface="Times New Roman"/>
              </a:rPr>
              <a:t>phẳng </a:t>
            </a:r>
            <a:r>
              <a:rPr sz="1200" dirty="0">
                <a:latin typeface="Times New Roman"/>
                <a:cs typeface="Times New Roman"/>
              </a:rPr>
              <a:t>nằm </a:t>
            </a:r>
            <a:r>
              <a:rPr sz="1200" spc="-5" dirty="0">
                <a:latin typeface="Times New Roman"/>
                <a:cs typeface="Times New Roman"/>
              </a:rPr>
              <a:t>ngang có chiều </a:t>
            </a:r>
            <a:r>
              <a:rPr sz="1200" dirty="0">
                <a:latin typeface="Times New Roman"/>
                <a:cs typeface="Times New Roman"/>
              </a:rPr>
              <a:t>rộng của </a:t>
            </a:r>
            <a:r>
              <a:rPr sz="1200" spc="-5" dirty="0">
                <a:latin typeface="Times New Roman"/>
                <a:cs typeface="Times New Roman"/>
              </a:rPr>
              <a:t>phần </a:t>
            </a:r>
            <a:r>
              <a:rPr sz="1200" dirty="0">
                <a:latin typeface="Times New Roman"/>
                <a:cs typeface="Times New Roman"/>
              </a:rPr>
              <a:t>màu  </a:t>
            </a:r>
            <a:r>
              <a:rPr sz="1200" spc="-5" dirty="0">
                <a:latin typeface="Times New Roman"/>
                <a:cs typeface="Times New Roman"/>
              </a:rPr>
              <a:t>trắng </a:t>
            </a:r>
            <a:r>
              <a:rPr sz="1200" dirty="0">
                <a:latin typeface="Times New Roman"/>
                <a:cs typeface="Times New Roman"/>
              </a:rPr>
              <a:t>và phần màu đỏ bằng nhau và bằng </a:t>
            </a:r>
            <a:r>
              <a:rPr sz="1200" spc="-5" dirty="0">
                <a:latin typeface="Times New Roman"/>
                <a:cs typeface="Times New Roman"/>
              </a:rPr>
              <a:t>chiều </a:t>
            </a:r>
            <a:r>
              <a:rPr sz="1200" dirty="0">
                <a:latin typeface="Times New Roman"/>
                <a:cs typeface="Times New Roman"/>
              </a:rPr>
              <a:t>rộng B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công trình, vạch kẻ ở các cột  tròn </a:t>
            </a:r>
            <a:r>
              <a:rPr sz="1200" spc="-5" dirty="0">
                <a:latin typeface="Times New Roman"/>
                <a:cs typeface="Times New Roman"/>
              </a:rPr>
              <a:t>đặt trên đảo an </a:t>
            </a:r>
            <a:r>
              <a:rPr sz="1200" dirty="0">
                <a:latin typeface="Times New Roman"/>
                <a:cs typeface="Times New Roman"/>
              </a:rPr>
              <a:t>toàn, </a:t>
            </a:r>
            <a:r>
              <a:rPr sz="1200" spc="-5" dirty="0">
                <a:latin typeface="Times New Roman"/>
                <a:cs typeface="Times New Roman"/>
              </a:rPr>
              <a:t>trên dải </a:t>
            </a:r>
            <a:r>
              <a:rPr sz="1200" dirty="0">
                <a:latin typeface="Times New Roman"/>
                <a:cs typeface="Times New Roman"/>
              </a:rPr>
              <a:t>phân </a:t>
            </a:r>
            <a:r>
              <a:rPr sz="1200" spc="-5" dirty="0">
                <a:latin typeface="Times New Roman"/>
                <a:cs typeface="Times New Roman"/>
              </a:rPr>
              <a:t>cách </a:t>
            </a:r>
            <a:r>
              <a:rPr sz="1200" dirty="0">
                <a:latin typeface="Times New Roman"/>
                <a:cs typeface="Times New Roman"/>
              </a:rPr>
              <a:t>hoặc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vị </a:t>
            </a:r>
            <a:r>
              <a:rPr sz="1200" dirty="0" err="1">
                <a:latin typeface="Times New Roman"/>
                <a:cs typeface="Times New Roman"/>
              </a:rPr>
              <a:t>trí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t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ơng</a:t>
            </a:r>
            <a:r>
              <a:rPr sz="1200" spc="3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tự:</a:t>
            </a:r>
          </a:p>
          <a:p>
            <a:pPr marL="558165" indent="-89535" algn="just">
              <a:lnSpc>
                <a:spcPct val="100000"/>
              </a:lnSpc>
              <a:spcBef>
                <a:spcPts val="600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Nếu </a:t>
            </a:r>
            <a:r>
              <a:rPr sz="1200" dirty="0">
                <a:latin typeface="Times New Roman"/>
                <a:cs typeface="Times New Roman"/>
              </a:rPr>
              <a:t>B 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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30cm </a:t>
            </a:r>
            <a:r>
              <a:rPr sz="1200" dirty="0">
                <a:latin typeface="Times New Roman"/>
                <a:cs typeface="Times New Roman"/>
              </a:rPr>
              <a:t>thì a =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10cm.</a:t>
            </a:r>
            <a:endParaRPr sz="1200" dirty="0">
              <a:latin typeface="Times New Roman"/>
              <a:cs typeface="Times New Roman"/>
            </a:endParaRPr>
          </a:p>
          <a:p>
            <a:pPr marL="558165" indent="-89535" algn="just">
              <a:lnSpc>
                <a:spcPct val="100000"/>
              </a:lnSpc>
              <a:spcBef>
                <a:spcPts val="540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Nếu </a:t>
            </a:r>
            <a:r>
              <a:rPr sz="1200" dirty="0">
                <a:latin typeface="Times New Roman"/>
                <a:cs typeface="Times New Roman"/>
              </a:rPr>
              <a:t>B  &gt; </a:t>
            </a:r>
            <a:r>
              <a:rPr sz="1200" spc="-5" dirty="0">
                <a:latin typeface="Times New Roman"/>
                <a:cs typeface="Times New Roman"/>
              </a:rPr>
              <a:t>30cm </a:t>
            </a:r>
            <a:r>
              <a:rPr sz="1200" dirty="0">
                <a:latin typeface="Times New Roman"/>
                <a:cs typeface="Times New Roman"/>
              </a:rPr>
              <a:t>thì a =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15cm.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7952" y="7872221"/>
            <a:ext cx="5603240" cy="112776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2519680" algn="just">
              <a:lnSpc>
                <a:spcPct val="100000"/>
              </a:lnSpc>
              <a:spcBef>
                <a:spcPts val="640"/>
              </a:spcBef>
            </a:pPr>
            <a:r>
              <a:rPr sz="1200" b="1" spc="-5" dirty="0">
                <a:latin typeface="Times New Roman"/>
                <a:cs typeface="Times New Roman"/>
              </a:rPr>
              <a:t>Vạch </a:t>
            </a:r>
            <a:r>
              <a:rPr sz="1200" b="1" dirty="0">
                <a:latin typeface="Times New Roman"/>
                <a:cs typeface="Times New Roman"/>
              </a:rPr>
              <a:t>8.3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540"/>
              </a:spcBef>
            </a:pPr>
            <a:r>
              <a:rPr sz="1200" b="1" dirty="0">
                <a:latin typeface="Times New Roman"/>
                <a:cs typeface="Times New Roman"/>
              </a:rPr>
              <a:t>- </a:t>
            </a:r>
            <a:r>
              <a:rPr sz="1200" b="1" i="1" spc="-10" dirty="0">
                <a:latin typeface="Times New Roman"/>
                <a:cs typeface="Times New Roman"/>
              </a:rPr>
              <a:t>Vạch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8.4: </a:t>
            </a:r>
            <a:r>
              <a:rPr sz="1200" b="1" i="1" spc="-5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kẻ trên </a:t>
            </a:r>
            <a:r>
              <a:rPr sz="1200" b="1" i="1" spc="-5" dirty="0">
                <a:latin typeface="Times New Roman"/>
                <a:cs typeface="Times New Roman"/>
              </a:rPr>
              <a:t>cột </a:t>
            </a:r>
            <a:r>
              <a:rPr sz="1200" b="1" i="1" dirty="0">
                <a:latin typeface="Times New Roman"/>
                <a:cs typeface="Times New Roman"/>
              </a:rPr>
              <a:t>tín hiệu, cột </a:t>
            </a:r>
            <a:r>
              <a:rPr sz="1200" b="1" i="1" spc="-5" dirty="0">
                <a:latin typeface="Times New Roman"/>
                <a:cs typeface="Times New Roman"/>
              </a:rPr>
              <a:t>rào chắn, cột</a:t>
            </a:r>
            <a:r>
              <a:rPr sz="1200" b="1" i="1" spc="2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tiêu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ts val="138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xiên </a:t>
            </a:r>
            <a:r>
              <a:rPr sz="1200" spc="-5" dirty="0">
                <a:latin typeface="Times New Roman"/>
                <a:cs typeface="Times New Roman"/>
              </a:rPr>
              <a:t>góc </a:t>
            </a:r>
            <a:r>
              <a:rPr sz="1200" dirty="0">
                <a:latin typeface="Times New Roman"/>
                <a:cs typeface="Times New Roman"/>
              </a:rPr>
              <a:t>màu đỏ tạo với mặt phẳng ngang </a:t>
            </a:r>
            <a:r>
              <a:rPr sz="1200" spc="-5" dirty="0">
                <a:latin typeface="Times New Roman"/>
                <a:cs typeface="Times New Roman"/>
              </a:rPr>
              <a:t>góc </a:t>
            </a:r>
            <a:r>
              <a:rPr sz="1200" dirty="0">
                <a:latin typeface="Times New Roman"/>
                <a:cs typeface="Times New Roman"/>
              </a:rPr>
              <a:t>30° rộng 15 </a:t>
            </a:r>
            <a:r>
              <a:rPr sz="1200" spc="-5" dirty="0">
                <a:latin typeface="Times New Roman"/>
                <a:cs typeface="Times New Roman"/>
              </a:rPr>
              <a:t>cm, </a:t>
            </a:r>
            <a:r>
              <a:rPr sz="1200" dirty="0">
                <a:latin typeface="Times New Roman"/>
                <a:cs typeface="Times New Roman"/>
              </a:rPr>
              <a:t>điểm </a:t>
            </a:r>
            <a:r>
              <a:rPr sz="1200" spc="-5" dirty="0">
                <a:latin typeface="Times New Roman"/>
                <a:cs typeface="Times New Roman"/>
              </a:rPr>
              <a:t>giữa  </a:t>
            </a:r>
            <a:r>
              <a:rPr sz="1200" dirty="0">
                <a:latin typeface="Times New Roman"/>
                <a:cs typeface="Times New Roman"/>
              </a:rPr>
              <a:t>mép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của </a:t>
            </a:r>
            <a:r>
              <a:rPr sz="1200" spc="-5" dirty="0">
                <a:latin typeface="Times New Roman"/>
                <a:cs typeface="Times New Roman"/>
              </a:rPr>
              <a:t>vạch cách </a:t>
            </a:r>
            <a:r>
              <a:rPr sz="1200" dirty="0">
                <a:latin typeface="Times New Roman"/>
                <a:cs typeface="Times New Roman"/>
              </a:rPr>
              <a:t>mặt </a:t>
            </a:r>
            <a:r>
              <a:rPr sz="1200" spc="-5" dirty="0">
                <a:latin typeface="Times New Roman"/>
                <a:cs typeface="Times New Roman"/>
              </a:rPr>
              <a:t>phẳng </a:t>
            </a:r>
            <a:r>
              <a:rPr sz="1200" dirty="0">
                <a:latin typeface="Times New Roman"/>
                <a:cs typeface="Times New Roman"/>
              </a:rPr>
              <a:t>đỉnh </a:t>
            </a:r>
            <a:r>
              <a:rPr sz="1200" spc="-5" dirty="0">
                <a:latin typeface="Times New Roman"/>
                <a:cs typeface="Times New Roman"/>
              </a:rPr>
              <a:t>cột </a:t>
            </a:r>
            <a:r>
              <a:rPr sz="1200" dirty="0">
                <a:latin typeface="Times New Roman"/>
                <a:cs typeface="Times New Roman"/>
              </a:rPr>
              <a:t>là 15 </a:t>
            </a:r>
            <a:r>
              <a:rPr sz="1200" spc="-5" dirty="0">
                <a:latin typeface="Times New Roman"/>
                <a:cs typeface="Times New Roman"/>
              </a:rPr>
              <a:t>cm. Độ </a:t>
            </a:r>
            <a:r>
              <a:rPr sz="1200" dirty="0">
                <a:latin typeface="Times New Roman"/>
                <a:cs typeface="Times New Roman"/>
              </a:rPr>
              <a:t>xiên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spc="-5" dirty="0" err="1">
                <a:latin typeface="Times New Roman"/>
                <a:cs typeface="Times New Roman"/>
              </a:rPr>
              <a:t>vạch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về </a:t>
            </a:r>
            <a:r>
              <a:rPr sz="1200" dirty="0">
                <a:latin typeface="Times New Roman"/>
                <a:cs typeface="Times New Roman"/>
              </a:rPr>
              <a:t>phía </a:t>
            </a:r>
            <a:r>
              <a:rPr sz="1200" spc="-75" dirty="0" err="1">
                <a:latin typeface="Times New Roman"/>
                <a:cs typeface="Times New Roman"/>
              </a:rPr>
              <a:t>mặt</a:t>
            </a:r>
            <a:r>
              <a:rPr sz="1200" spc="-75" dirty="0">
                <a:latin typeface="Times New Roman"/>
                <a:cs typeface="Times New Roman"/>
              </a:rPr>
              <a:t> 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vạch kẻ trên </a:t>
            </a:r>
            <a:r>
              <a:rPr sz="1200" spc="-5" dirty="0">
                <a:latin typeface="Times New Roman"/>
                <a:cs typeface="Times New Roman"/>
              </a:rPr>
              <a:t>cột </a:t>
            </a:r>
            <a:r>
              <a:rPr sz="1200" spc="5" dirty="0">
                <a:latin typeface="Times New Roman"/>
                <a:cs typeface="Times New Roman"/>
              </a:rPr>
              <a:t>tín </a:t>
            </a:r>
            <a:r>
              <a:rPr sz="1200" spc="-5" dirty="0">
                <a:latin typeface="Times New Roman"/>
                <a:cs typeface="Times New Roman"/>
              </a:rPr>
              <a:t>hiệu, cột rào </a:t>
            </a:r>
            <a:r>
              <a:rPr sz="1200" dirty="0">
                <a:latin typeface="Times New Roman"/>
                <a:cs typeface="Times New Roman"/>
              </a:rPr>
              <a:t>chắn, </a:t>
            </a:r>
            <a:r>
              <a:rPr sz="1200" spc="-5" dirty="0">
                <a:latin typeface="Times New Roman"/>
                <a:cs typeface="Times New Roman"/>
              </a:rPr>
              <a:t>cột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tiêu.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581180" y="1004677"/>
            <a:ext cx="2721211" cy="16847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390374" y="5317458"/>
            <a:ext cx="1352112" cy="24997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137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3002407"/>
            <a:ext cx="5603875" cy="1582484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3181350" algn="just">
              <a:lnSpc>
                <a:spcPct val="100000"/>
              </a:lnSpc>
              <a:spcBef>
                <a:spcPts val="660"/>
              </a:spcBef>
            </a:pPr>
            <a:r>
              <a:rPr sz="1200" i="1" spc="-5" dirty="0">
                <a:latin typeface="Times New Roman"/>
                <a:cs typeface="Times New Roman"/>
              </a:rPr>
              <a:t>Đơn vị:</a:t>
            </a:r>
            <a:r>
              <a:rPr sz="1200" i="1" dirty="0">
                <a:latin typeface="Times New Roman"/>
                <a:cs typeface="Times New Roman"/>
              </a:rPr>
              <a:t> m</a:t>
            </a:r>
            <a:endParaRPr sz="1200" dirty="0">
              <a:latin typeface="Times New Roman"/>
              <a:cs typeface="Times New Roman"/>
            </a:endParaRPr>
          </a:p>
          <a:p>
            <a:pPr marL="2519680" algn="just">
              <a:lnSpc>
                <a:spcPct val="100000"/>
              </a:lnSpc>
              <a:spcBef>
                <a:spcPts val="565"/>
              </a:spcBef>
            </a:pPr>
            <a:r>
              <a:rPr sz="1200" b="1" spc="-5" dirty="0">
                <a:latin typeface="Times New Roman"/>
                <a:cs typeface="Times New Roman"/>
              </a:rPr>
              <a:t>Vạch </a:t>
            </a:r>
            <a:r>
              <a:rPr sz="1200" b="1" dirty="0">
                <a:latin typeface="Times New Roman"/>
                <a:cs typeface="Times New Roman"/>
              </a:rPr>
              <a:t>8.4</a:t>
            </a:r>
            <a:endParaRPr sz="1200" dirty="0">
              <a:latin typeface="Times New Roman"/>
              <a:cs typeface="Times New Roman"/>
            </a:endParaRPr>
          </a:p>
          <a:p>
            <a:pPr marL="12700" marR="6350" indent="456565" algn="just">
              <a:lnSpc>
                <a:spcPts val="1380"/>
              </a:lnSpc>
              <a:spcBef>
                <a:spcPts val="635"/>
              </a:spcBef>
            </a:pPr>
            <a:r>
              <a:rPr sz="1200" b="1" dirty="0">
                <a:latin typeface="Times New Roman"/>
                <a:cs typeface="Times New Roman"/>
              </a:rPr>
              <a:t>- </a:t>
            </a:r>
            <a:r>
              <a:rPr sz="1200" b="1" i="1" spc="-5" dirty="0">
                <a:latin typeface="Times New Roman"/>
                <a:cs typeface="Times New Roman"/>
              </a:rPr>
              <a:t>Vạch số </a:t>
            </a:r>
            <a:r>
              <a:rPr sz="1200" b="1" i="1" dirty="0">
                <a:latin typeface="Times New Roman"/>
                <a:cs typeface="Times New Roman"/>
              </a:rPr>
              <a:t>8.5: vạch kẻ ở thanh </a:t>
            </a:r>
            <a:r>
              <a:rPr sz="1200" b="1" i="1" spc="-5" dirty="0">
                <a:latin typeface="Times New Roman"/>
                <a:cs typeface="Times New Roman"/>
              </a:rPr>
              <a:t>ngang </a:t>
            </a:r>
            <a:r>
              <a:rPr sz="1200" b="1" i="1" dirty="0">
                <a:latin typeface="Times New Roman"/>
                <a:cs typeface="Times New Roman"/>
              </a:rPr>
              <a:t>trên </a:t>
            </a:r>
            <a:r>
              <a:rPr sz="1200" b="1" i="1" spc="-5" dirty="0">
                <a:latin typeface="Times New Roman"/>
                <a:cs typeface="Times New Roman"/>
              </a:rPr>
              <a:t>cùng của </a:t>
            </a:r>
            <a:r>
              <a:rPr sz="1200" b="1" i="1" dirty="0">
                <a:latin typeface="Times New Roman"/>
                <a:cs typeface="Times New Roman"/>
              </a:rPr>
              <a:t>hàng </a:t>
            </a:r>
            <a:r>
              <a:rPr sz="1200" b="1" i="1" spc="-5" dirty="0">
                <a:latin typeface="Times New Roman"/>
                <a:cs typeface="Times New Roman"/>
              </a:rPr>
              <a:t>rào chắn </a:t>
            </a:r>
            <a:r>
              <a:rPr sz="1200" b="1" i="1" dirty="0">
                <a:latin typeface="Times New Roman"/>
                <a:cs typeface="Times New Roman"/>
              </a:rPr>
              <a:t>chỗ đường  </a:t>
            </a:r>
            <a:r>
              <a:rPr sz="1200" b="1" i="1" spc="-5" dirty="0">
                <a:latin typeface="Times New Roman"/>
                <a:cs typeface="Times New Roman"/>
              </a:rPr>
              <a:t>cong có </a:t>
            </a:r>
            <a:r>
              <a:rPr sz="1200" b="1" i="1" dirty="0">
                <a:latin typeface="Times New Roman"/>
                <a:cs typeface="Times New Roman"/>
              </a:rPr>
              <a:t>bán kính nhỏ, </a:t>
            </a:r>
            <a:r>
              <a:rPr sz="1200" b="1" i="1" spc="-5" dirty="0">
                <a:latin typeface="Times New Roman"/>
                <a:cs typeface="Times New Roman"/>
              </a:rPr>
              <a:t>đường cao </a:t>
            </a:r>
            <a:r>
              <a:rPr sz="1200" b="1" i="1" dirty="0">
                <a:latin typeface="Times New Roman"/>
                <a:cs typeface="Times New Roman"/>
              </a:rPr>
              <a:t>hơn </a:t>
            </a:r>
            <a:r>
              <a:rPr sz="1200" b="1" i="1" spc="-5" dirty="0">
                <a:latin typeface="Times New Roman"/>
                <a:cs typeface="Times New Roman"/>
              </a:rPr>
              <a:t>so với khu vực </a:t>
            </a:r>
            <a:r>
              <a:rPr sz="1200" b="1" i="1" dirty="0">
                <a:latin typeface="Times New Roman"/>
                <a:cs typeface="Times New Roman"/>
              </a:rPr>
              <a:t>xung quanh, </a:t>
            </a:r>
            <a:r>
              <a:rPr sz="1200" b="1" i="1" spc="-5" dirty="0">
                <a:latin typeface="Times New Roman"/>
                <a:cs typeface="Times New Roman"/>
              </a:rPr>
              <a:t>đường </a:t>
            </a:r>
            <a:r>
              <a:rPr sz="1200" b="1" i="1" dirty="0">
                <a:latin typeface="Times New Roman"/>
                <a:cs typeface="Times New Roman"/>
              </a:rPr>
              <a:t>dốc xuống </a:t>
            </a:r>
            <a:r>
              <a:rPr sz="1200" b="1" i="1" spc="-5" dirty="0">
                <a:latin typeface="Times New Roman"/>
                <a:cs typeface="Times New Roman"/>
              </a:rPr>
              <a:t>và  những </a:t>
            </a:r>
            <a:r>
              <a:rPr sz="1200" b="1" i="1" dirty="0">
                <a:latin typeface="Times New Roman"/>
                <a:cs typeface="Times New Roman"/>
              </a:rPr>
              <a:t>nơi nguy </a:t>
            </a:r>
            <a:r>
              <a:rPr sz="1200" b="1" i="1" spc="-5" dirty="0">
                <a:latin typeface="Times New Roman"/>
                <a:cs typeface="Times New Roman"/>
              </a:rPr>
              <a:t>hiểm</a:t>
            </a:r>
            <a:r>
              <a:rPr sz="1200" b="1" i="1" spc="-2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khác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94665" algn="just">
              <a:lnSpc>
                <a:spcPts val="1380"/>
              </a:lnSpc>
              <a:spcBef>
                <a:spcPts val="580"/>
              </a:spcBef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đỏ - trắng xen kẽ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 err="1">
                <a:latin typeface="Times New Roman"/>
                <a:cs typeface="Times New Roman"/>
              </a:rPr>
              <a:t>kích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hết bề rộng công trình, vạch đỏ dài 1 m </a:t>
            </a:r>
            <a:r>
              <a:rPr sz="1200" spc="-114" dirty="0">
                <a:latin typeface="Times New Roman"/>
                <a:cs typeface="Times New Roman"/>
              </a:rPr>
              <a:t>và 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trắng dài 2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47952" y="5505069"/>
            <a:ext cx="5601335" cy="120967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3639185">
              <a:lnSpc>
                <a:spcPct val="100000"/>
              </a:lnSpc>
              <a:spcBef>
                <a:spcPts val="660"/>
              </a:spcBef>
            </a:pPr>
            <a:r>
              <a:rPr sz="1200" i="1" spc="-5" dirty="0">
                <a:latin typeface="Times New Roman"/>
                <a:cs typeface="Times New Roman"/>
              </a:rPr>
              <a:t>Đơn vị:</a:t>
            </a:r>
            <a:r>
              <a:rPr sz="1200" i="1" dirty="0">
                <a:latin typeface="Times New Roman"/>
                <a:cs typeface="Times New Roman"/>
              </a:rPr>
              <a:t> m</a:t>
            </a:r>
            <a:endParaRPr sz="1200">
              <a:latin typeface="Times New Roman"/>
              <a:cs typeface="Times New Roman"/>
            </a:endParaRPr>
          </a:p>
          <a:p>
            <a:pPr marL="2519680">
              <a:lnSpc>
                <a:spcPct val="100000"/>
              </a:lnSpc>
              <a:spcBef>
                <a:spcPts val="565"/>
              </a:spcBef>
            </a:pPr>
            <a:r>
              <a:rPr sz="1200" b="1" spc="-5" dirty="0">
                <a:latin typeface="Times New Roman"/>
                <a:cs typeface="Times New Roman"/>
              </a:rPr>
              <a:t>Vạch </a:t>
            </a:r>
            <a:r>
              <a:rPr sz="1200" b="1" dirty="0">
                <a:latin typeface="Times New Roman"/>
                <a:cs typeface="Times New Roman"/>
              </a:rPr>
              <a:t>8.5</a:t>
            </a:r>
            <a:endParaRPr sz="1200">
              <a:latin typeface="Times New Roman"/>
              <a:cs typeface="Times New Roman"/>
            </a:endParaRPr>
          </a:p>
          <a:p>
            <a:pPr marL="12700" marR="5080" indent="456565">
              <a:lnSpc>
                <a:spcPts val="1380"/>
              </a:lnSpc>
              <a:spcBef>
                <a:spcPts val="635"/>
              </a:spcBef>
            </a:pPr>
            <a:r>
              <a:rPr sz="1200" b="1" dirty="0">
                <a:latin typeface="Times New Roman"/>
                <a:cs typeface="Times New Roman"/>
              </a:rPr>
              <a:t>- </a:t>
            </a:r>
            <a:r>
              <a:rPr sz="1200" b="1" i="1" spc="-10" dirty="0">
                <a:latin typeface="Times New Roman"/>
                <a:cs typeface="Times New Roman"/>
              </a:rPr>
              <a:t>Vạch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8.6: </a:t>
            </a:r>
            <a:r>
              <a:rPr sz="1200" b="1" i="1" spc="-10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kẻ ở </a:t>
            </a:r>
            <a:r>
              <a:rPr sz="1200" b="1" i="1" spc="-5" dirty="0">
                <a:latin typeface="Times New Roman"/>
                <a:cs typeface="Times New Roman"/>
              </a:rPr>
              <a:t>thanh trên cùng của rào chắn </a:t>
            </a:r>
            <a:r>
              <a:rPr sz="1200" b="1" i="1" dirty="0">
                <a:latin typeface="Times New Roman"/>
                <a:cs typeface="Times New Roman"/>
              </a:rPr>
              <a:t>ở </a:t>
            </a:r>
            <a:r>
              <a:rPr sz="1200" b="1" i="1" spc="-5" dirty="0">
                <a:latin typeface="Times New Roman"/>
                <a:cs typeface="Times New Roman"/>
              </a:rPr>
              <a:t>những nơi </a:t>
            </a:r>
            <a:r>
              <a:rPr sz="1200" b="1" i="1" dirty="0">
                <a:latin typeface="Times New Roman"/>
                <a:cs typeface="Times New Roman"/>
              </a:rPr>
              <a:t>đặc biệt  nguy</a:t>
            </a:r>
            <a:r>
              <a:rPr sz="1200" b="1" i="1" spc="-1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hiểm</a:t>
            </a:r>
            <a:endParaRPr sz="120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480"/>
              </a:spcBef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đỏ </a:t>
            </a:r>
            <a:r>
              <a:rPr sz="1200" spc="-5" dirty="0">
                <a:latin typeface="Times New Roman"/>
                <a:cs typeface="Times New Roman"/>
              </a:rPr>
              <a:t>liên </a:t>
            </a:r>
            <a:r>
              <a:rPr sz="1200" dirty="0">
                <a:latin typeface="Times New Roman"/>
                <a:cs typeface="Times New Roman"/>
              </a:rPr>
              <a:t>tục chạy </a:t>
            </a:r>
            <a:r>
              <a:rPr sz="1200" spc="-5" dirty="0">
                <a:latin typeface="Times New Roman"/>
                <a:cs typeface="Times New Roman"/>
              </a:rPr>
              <a:t>giữa </a:t>
            </a:r>
            <a:r>
              <a:rPr sz="1200" dirty="0">
                <a:latin typeface="Times New Roman"/>
                <a:cs typeface="Times New Roman"/>
              </a:rPr>
              <a:t>bề mặt rào </a:t>
            </a:r>
            <a:r>
              <a:rPr sz="1200" spc="-5" dirty="0">
                <a:latin typeface="Times New Roman"/>
                <a:cs typeface="Times New Roman"/>
              </a:rPr>
              <a:t>chắn </a:t>
            </a:r>
            <a:r>
              <a:rPr sz="1200" dirty="0">
                <a:latin typeface="Times New Roman"/>
                <a:cs typeface="Times New Roman"/>
              </a:rPr>
              <a:t>rộng 10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cm.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7952" y="7639050"/>
            <a:ext cx="5605145" cy="1736089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3867785">
              <a:lnSpc>
                <a:spcPct val="100000"/>
              </a:lnSpc>
              <a:spcBef>
                <a:spcPts val="660"/>
              </a:spcBef>
            </a:pPr>
            <a:r>
              <a:rPr sz="1200" i="1" spc="-5" dirty="0">
                <a:latin typeface="Times New Roman"/>
                <a:cs typeface="Times New Roman"/>
              </a:rPr>
              <a:t>Đơn vị: </a:t>
            </a:r>
            <a:r>
              <a:rPr sz="1200" i="1" dirty="0">
                <a:latin typeface="Times New Roman"/>
                <a:cs typeface="Times New Roman"/>
              </a:rPr>
              <a:t>m</a:t>
            </a:r>
            <a:endParaRPr sz="1200" dirty="0">
              <a:latin typeface="Times New Roman"/>
              <a:cs typeface="Times New Roman"/>
            </a:endParaRPr>
          </a:p>
          <a:p>
            <a:pPr marL="2519680">
              <a:lnSpc>
                <a:spcPct val="100000"/>
              </a:lnSpc>
              <a:spcBef>
                <a:spcPts val="565"/>
              </a:spcBef>
            </a:pPr>
            <a:r>
              <a:rPr sz="1200" b="1" spc="-5" dirty="0">
                <a:latin typeface="Times New Roman"/>
                <a:cs typeface="Times New Roman"/>
              </a:rPr>
              <a:t>Vạch </a:t>
            </a:r>
            <a:r>
              <a:rPr sz="1200" b="1" dirty="0">
                <a:latin typeface="Times New Roman"/>
                <a:cs typeface="Times New Roman"/>
              </a:rPr>
              <a:t>8.6</a:t>
            </a:r>
            <a:endParaRPr sz="1200" dirty="0">
              <a:latin typeface="Times New Roman"/>
              <a:cs typeface="Times New Roman"/>
            </a:endParaRPr>
          </a:p>
          <a:p>
            <a:pPr marL="12700" marR="8255" indent="456565">
              <a:lnSpc>
                <a:spcPts val="1380"/>
              </a:lnSpc>
              <a:spcBef>
                <a:spcPts val="635"/>
              </a:spcBef>
            </a:pPr>
            <a:r>
              <a:rPr sz="1200" b="1" dirty="0">
                <a:latin typeface="Times New Roman"/>
                <a:cs typeface="Times New Roman"/>
              </a:rPr>
              <a:t>- </a:t>
            </a:r>
            <a:r>
              <a:rPr sz="1200" b="1" i="1" spc="-10" dirty="0">
                <a:latin typeface="Times New Roman"/>
                <a:cs typeface="Times New Roman"/>
              </a:rPr>
              <a:t>Vạch </a:t>
            </a:r>
            <a:r>
              <a:rPr sz="1200" b="1" i="1" spc="-5" dirty="0">
                <a:latin typeface="Times New Roman"/>
                <a:cs typeface="Times New Roman"/>
              </a:rPr>
              <a:t>số </a:t>
            </a:r>
            <a:r>
              <a:rPr sz="1200" b="1" i="1" dirty="0">
                <a:latin typeface="Times New Roman"/>
                <a:cs typeface="Times New Roman"/>
              </a:rPr>
              <a:t>8.7: </a:t>
            </a:r>
            <a:r>
              <a:rPr sz="1200" b="1" i="1" spc="-5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kẻ ở hàng </a:t>
            </a:r>
            <a:r>
              <a:rPr sz="1200" b="1" i="1" spc="-5" dirty="0">
                <a:latin typeface="Times New Roman"/>
                <a:cs typeface="Times New Roman"/>
              </a:rPr>
              <a:t>vỉa các vỉa </a:t>
            </a:r>
            <a:r>
              <a:rPr sz="1200" b="1" i="1" dirty="0">
                <a:latin typeface="Times New Roman"/>
                <a:cs typeface="Times New Roman"/>
              </a:rPr>
              <a:t>hè </a:t>
            </a:r>
            <a:r>
              <a:rPr sz="1200" b="1" i="1" spc="-5" dirty="0">
                <a:latin typeface="Times New Roman"/>
                <a:cs typeface="Times New Roman"/>
              </a:rPr>
              <a:t>nơi </a:t>
            </a:r>
            <a:r>
              <a:rPr sz="1200" b="1" i="1" dirty="0">
                <a:latin typeface="Times New Roman"/>
                <a:cs typeface="Times New Roman"/>
              </a:rPr>
              <a:t>nguy </a:t>
            </a:r>
            <a:r>
              <a:rPr sz="1200" b="1" i="1" spc="-5" dirty="0">
                <a:latin typeface="Times New Roman"/>
                <a:cs typeface="Times New Roman"/>
              </a:rPr>
              <a:t>hiểm </a:t>
            </a:r>
            <a:r>
              <a:rPr sz="1200" b="1" i="1" dirty="0">
                <a:latin typeface="Times New Roman"/>
                <a:cs typeface="Times New Roman"/>
              </a:rPr>
              <a:t>hoặc </a:t>
            </a:r>
            <a:r>
              <a:rPr sz="1200" b="1" i="1" spc="-10" dirty="0">
                <a:latin typeface="Times New Roman"/>
                <a:cs typeface="Times New Roman"/>
              </a:rPr>
              <a:t>hàng </a:t>
            </a:r>
            <a:r>
              <a:rPr sz="1200" b="1" i="1" spc="-5" dirty="0">
                <a:latin typeface="Times New Roman"/>
                <a:cs typeface="Times New Roman"/>
              </a:rPr>
              <a:t>vỉa của  </a:t>
            </a:r>
            <a:r>
              <a:rPr sz="1200" b="1" i="1" dirty="0">
                <a:latin typeface="Times New Roman"/>
                <a:cs typeface="Times New Roman"/>
              </a:rPr>
              <a:t>đảo an</a:t>
            </a:r>
            <a:r>
              <a:rPr sz="1200" b="1" i="1" spc="-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toàn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ts val="1380"/>
              </a:lnSpc>
              <a:spcBef>
                <a:spcPts val="580"/>
              </a:spcBef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đỏ - trắng xen kẽ </a:t>
            </a:r>
            <a:r>
              <a:rPr sz="1200" spc="-10" dirty="0">
                <a:latin typeface="Times New Roman"/>
                <a:cs typeface="Times New Roman"/>
              </a:rPr>
              <a:t>kẻ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bề mặt đứng và </a:t>
            </a:r>
            <a:r>
              <a:rPr sz="1200" spc="-5" dirty="0">
                <a:latin typeface="Times New Roman"/>
                <a:cs typeface="Times New Roman"/>
              </a:rPr>
              <a:t>ngang, </a:t>
            </a:r>
            <a:r>
              <a:rPr sz="1200" dirty="0">
                <a:latin typeface="Times New Roman"/>
                <a:cs typeface="Times New Roman"/>
              </a:rPr>
              <a:t>chiều </a:t>
            </a:r>
            <a:r>
              <a:rPr sz="1200" spc="-5" dirty="0">
                <a:latin typeface="Times New Roman"/>
                <a:cs typeface="Times New Roman"/>
              </a:rPr>
              <a:t>dài vạch </a:t>
            </a:r>
            <a:r>
              <a:rPr sz="1200" dirty="0">
                <a:latin typeface="Times New Roman"/>
                <a:cs typeface="Times New Roman"/>
              </a:rPr>
              <a:t>đỏ là </a:t>
            </a:r>
            <a:r>
              <a:rPr sz="1200" spc="-5" dirty="0">
                <a:latin typeface="Times New Roman"/>
                <a:cs typeface="Times New Roman"/>
              </a:rPr>
              <a:t>L1, </a:t>
            </a:r>
            <a:r>
              <a:rPr sz="1200" dirty="0">
                <a:latin typeface="Times New Roman"/>
                <a:cs typeface="Times New Roman"/>
              </a:rPr>
              <a:t>vạch  </a:t>
            </a:r>
            <a:r>
              <a:rPr sz="1200" spc="-5" dirty="0">
                <a:latin typeface="Times New Roman"/>
                <a:cs typeface="Times New Roman"/>
              </a:rPr>
              <a:t>trắng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là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L2.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Trong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1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45" dirty="0" err="1" smtClean="0">
                <a:latin typeface="Times New Roman"/>
                <a:cs typeface="Times New Roman"/>
              </a:rPr>
              <a:t>th</a:t>
            </a:r>
            <a:r>
              <a:rPr lang="vi-VN" sz="1200" spc="-45" dirty="0" smtClean="0">
                <a:latin typeface="Times New Roman"/>
                <a:cs typeface="Times New Roman"/>
              </a:rPr>
              <a:t>ư</a:t>
            </a:r>
            <a:r>
              <a:rPr sz="1200" spc="-45" dirty="0" err="1" smtClean="0">
                <a:latin typeface="Times New Roman"/>
                <a:cs typeface="Times New Roman"/>
              </a:rPr>
              <a:t>ờng</a:t>
            </a:r>
            <a:r>
              <a:rPr sz="1200" spc="-45" dirty="0">
                <a:latin typeface="Times New Roman"/>
                <a:cs typeface="Times New Roman"/>
              </a:rPr>
              <a:t>: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L1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= 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-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m;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L2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=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-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4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m,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tỷ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lệ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85" dirty="0">
                <a:latin typeface="Times New Roman"/>
                <a:cs typeface="Times New Roman"/>
              </a:rPr>
              <a:t>L1:L2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ts val="1315"/>
              </a:lnSpc>
            </a:pPr>
            <a:r>
              <a:rPr sz="1200" dirty="0">
                <a:latin typeface="Times New Roman"/>
                <a:cs typeface="Times New Roman"/>
              </a:rPr>
              <a:t>=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1:2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(xem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Hình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G.70).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Đối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với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các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vị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trí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hàng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vỉa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uốn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cong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với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bán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kính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nhỏ,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L1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=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0,5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</a:t>
            </a:r>
          </a:p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- 2,0 m; </a:t>
            </a:r>
            <a:r>
              <a:rPr sz="1200" spc="-15" dirty="0">
                <a:latin typeface="Times New Roman"/>
                <a:cs typeface="Times New Roman"/>
              </a:rPr>
              <a:t>L2 </a:t>
            </a:r>
            <a:r>
              <a:rPr sz="1200" dirty="0">
                <a:latin typeface="Times New Roman"/>
                <a:cs typeface="Times New Roman"/>
              </a:rPr>
              <a:t>= 0,5 m - 2,0 m, </a:t>
            </a:r>
            <a:r>
              <a:rPr sz="1200" spc="5" dirty="0">
                <a:latin typeface="Times New Roman"/>
                <a:cs typeface="Times New Roman"/>
              </a:rPr>
              <a:t>tỷ </a:t>
            </a:r>
            <a:r>
              <a:rPr sz="1200" dirty="0">
                <a:latin typeface="Times New Roman"/>
                <a:cs typeface="Times New Roman"/>
              </a:rPr>
              <a:t>lệ </a:t>
            </a:r>
            <a:r>
              <a:rPr sz="1200" spc="-5" dirty="0">
                <a:latin typeface="Times New Roman"/>
                <a:cs typeface="Times New Roman"/>
              </a:rPr>
              <a:t>L1:L2 </a:t>
            </a:r>
            <a:r>
              <a:rPr sz="1200" dirty="0">
                <a:latin typeface="Times New Roman"/>
                <a:cs typeface="Times New Roman"/>
              </a:rPr>
              <a:t>=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1:1.</a:t>
            </a:r>
          </a:p>
        </p:txBody>
      </p:sp>
      <p:sp>
        <p:nvSpPr>
          <p:cNvPr id="5" name="object 5"/>
          <p:cNvSpPr/>
          <p:nvPr/>
        </p:nvSpPr>
        <p:spPr>
          <a:xfrm>
            <a:off x="2851030" y="900683"/>
            <a:ext cx="2447280" cy="21238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720875" y="4668743"/>
            <a:ext cx="2677928" cy="8543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307589" y="6784847"/>
            <a:ext cx="3505200" cy="8350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138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1731008"/>
            <a:ext cx="5605145" cy="95250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2519680">
              <a:lnSpc>
                <a:spcPct val="100000"/>
              </a:lnSpc>
              <a:spcBef>
                <a:spcPts val="640"/>
              </a:spcBef>
            </a:pPr>
            <a:r>
              <a:rPr sz="1200" b="1" spc="-5" dirty="0">
                <a:latin typeface="Times New Roman"/>
                <a:cs typeface="Times New Roman"/>
              </a:rPr>
              <a:t>Vạch </a:t>
            </a:r>
            <a:r>
              <a:rPr sz="1200" b="1" dirty="0">
                <a:latin typeface="Times New Roman"/>
                <a:cs typeface="Times New Roman"/>
              </a:rPr>
              <a:t>8.7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540"/>
              </a:spcBef>
            </a:pPr>
            <a:r>
              <a:rPr sz="1200" b="1" dirty="0">
                <a:latin typeface="Times New Roman"/>
                <a:cs typeface="Times New Roman"/>
              </a:rPr>
              <a:t>- </a:t>
            </a:r>
            <a:r>
              <a:rPr sz="1200" b="1" i="1" spc="-10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9.1: </a:t>
            </a:r>
            <a:r>
              <a:rPr sz="1200" b="1" i="1" spc="-5" dirty="0">
                <a:latin typeface="Times New Roman"/>
                <a:cs typeface="Times New Roman"/>
              </a:rPr>
              <a:t>vạch cấm </a:t>
            </a:r>
            <a:r>
              <a:rPr sz="1200" b="1" i="1" dirty="0">
                <a:latin typeface="Times New Roman"/>
                <a:cs typeface="Times New Roman"/>
              </a:rPr>
              <a:t>xe quay</a:t>
            </a:r>
            <a:r>
              <a:rPr sz="1200" b="1" i="1" spc="2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đầu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ts val="138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9.1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kẻ ở những vị trí cấm </a:t>
            </a:r>
            <a:r>
              <a:rPr sz="1200" spc="5" dirty="0">
                <a:latin typeface="Times New Roman"/>
                <a:cs typeface="Times New Roman"/>
              </a:rPr>
              <a:t>quay </a:t>
            </a:r>
            <a:r>
              <a:rPr sz="1200" spc="-5" dirty="0">
                <a:latin typeface="Times New Roman"/>
                <a:cs typeface="Times New Roman"/>
              </a:rPr>
              <a:t>đầu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tại nút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hoặc </a:t>
            </a:r>
            <a:r>
              <a:rPr sz="1200" spc="-5" dirty="0">
                <a:latin typeface="Times New Roman"/>
                <a:cs typeface="Times New Roman"/>
              </a:rPr>
              <a:t>chỗ </a:t>
            </a:r>
            <a:r>
              <a:rPr sz="1200" dirty="0">
                <a:latin typeface="Times New Roman"/>
                <a:cs typeface="Times New Roman"/>
              </a:rPr>
              <a:t>mở </a:t>
            </a:r>
            <a:r>
              <a:rPr sz="1200" spc="-5" dirty="0">
                <a:latin typeface="Times New Roman"/>
                <a:cs typeface="Times New Roman"/>
              </a:rPr>
              <a:t>dải </a:t>
            </a:r>
            <a:r>
              <a:rPr sz="1200" spc="-55" dirty="0">
                <a:latin typeface="Times New Roman"/>
                <a:cs typeface="Times New Roman"/>
              </a:rPr>
              <a:t>phân  </a:t>
            </a:r>
            <a:r>
              <a:rPr sz="1200" spc="-5" dirty="0">
                <a:latin typeface="Times New Roman"/>
                <a:cs typeface="Times New Roman"/>
              </a:rPr>
              <a:t>cách </a:t>
            </a:r>
            <a:r>
              <a:rPr sz="1200" dirty="0">
                <a:latin typeface="Times New Roman"/>
                <a:cs typeface="Times New Roman"/>
              </a:rPr>
              <a:t>hai </a:t>
            </a:r>
            <a:r>
              <a:rPr sz="1200" spc="-5" dirty="0">
                <a:latin typeface="Times New Roman"/>
                <a:cs typeface="Times New Roman"/>
              </a:rPr>
              <a:t>chiều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chạy.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7952" y="3874135"/>
            <a:ext cx="5600700" cy="1762021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4062729" algn="just">
              <a:lnSpc>
                <a:spcPct val="100000"/>
              </a:lnSpc>
              <a:spcBef>
                <a:spcPts val="660"/>
              </a:spcBef>
            </a:pPr>
            <a:r>
              <a:rPr sz="1200" i="1" spc="-5" dirty="0">
                <a:latin typeface="Times New Roman"/>
                <a:cs typeface="Times New Roman"/>
              </a:rPr>
              <a:t>Đơn vị: </a:t>
            </a:r>
            <a:r>
              <a:rPr sz="1200" i="1" dirty="0">
                <a:latin typeface="Times New Roman"/>
                <a:cs typeface="Times New Roman"/>
              </a:rPr>
              <a:t>cm</a:t>
            </a:r>
            <a:endParaRPr sz="1200" dirty="0">
              <a:latin typeface="Times New Roman"/>
              <a:cs typeface="Times New Roman"/>
            </a:endParaRPr>
          </a:p>
          <a:p>
            <a:pPr marL="2519680" algn="just">
              <a:lnSpc>
                <a:spcPct val="100000"/>
              </a:lnSpc>
              <a:spcBef>
                <a:spcPts val="565"/>
              </a:spcBef>
            </a:pPr>
            <a:r>
              <a:rPr sz="1200" b="1" spc="-5" dirty="0">
                <a:latin typeface="Times New Roman"/>
                <a:cs typeface="Times New Roman"/>
              </a:rPr>
              <a:t>Vạch </a:t>
            </a:r>
            <a:r>
              <a:rPr sz="1200" b="1" dirty="0">
                <a:latin typeface="Times New Roman"/>
                <a:cs typeface="Times New Roman"/>
              </a:rPr>
              <a:t>9.1</a:t>
            </a:r>
            <a:endParaRPr sz="1200" dirty="0">
              <a:latin typeface="Times New Roman"/>
              <a:cs typeface="Times New Roman"/>
            </a:endParaRPr>
          </a:p>
          <a:p>
            <a:pPr marL="12700" marR="105410" indent="456565" algn="just">
              <a:lnSpc>
                <a:spcPts val="1380"/>
              </a:lnSpc>
              <a:spcBef>
                <a:spcPts val="635"/>
              </a:spcBef>
            </a:pPr>
            <a:r>
              <a:rPr sz="1200" b="1" dirty="0">
                <a:latin typeface="Times New Roman"/>
                <a:cs typeface="Times New Roman"/>
              </a:rPr>
              <a:t>- </a:t>
            </a:r>
            <a:r>
              <a:rPr sz="1200" b="1" i="1" spc="-10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9.2: </a:t>
            </a:r>
            <a:r>
              <a:rPr sz="1200" b="1" i="1" spc="-5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quy định </a:t>
            </a:r>
            <a:r>
              <a:rPr sz="1200" b="1" i="1" spc="-5" dirty="0">
                <a:latin typeface="Times New Roman"/>
                <a:cs typeface="Times New Roman"/>
              </a:rPr>
              <a:t>vị trí dừng </a:t>
            </a:r>
            <a:r>
              <a:rPr sz="1200" b="1" i="1" dirty="0">
                <a:latin typeface="Times New Roman"/>
                <a:cs typeface="Times New Roman"/>
              </a:rPr>
              <a:t>đỗ </a:t>
            </a:r>
            <a:r>
              <a:rPr sz="1200" b="1" i="1" spc="-5" dirty="0">
                <a:latin typeface="Times New Roman"/>
                <a:cs typeface="Times New Roman"/>
              </a:rPr>
              <a:t>của phương tiện </a:t>
            </a:r>
            <a:r>
              <a:rPr sz="1200" b="1" i="1" dirty="0">
                <a:latin typeface="Times New Roman"/>
                <a:cs typeface="Times New Roman"/>
              </a:rPr>
              <a:t>giao thông </a:t>
            </a:r>
            <a:r>
              <a:rPr sz="1200" b="1" i="1" spc="-5" dirty="0">
                <a:latin typeface="Times New Roman"/>
                <a:cs typeface="Times New Roman"/>
              </a:rPr>
              <a:t>công cộng  </a:t>
            </a:r>
            <a:r>
              <a:rPr sz="1200" b="1" i="1" dirty="0">
                <a:latin typeface="Times New Roman"/>
                <a:cs typeface="Times New Roman"/>
              </a:rPr>
              <a:t>trên</a:t>
            </a:r>
            <a:r>
              <a:rPr sz="1200" b="1" i="1" spc="-5" dirty="0">
                <a:latin typeface="Times New Roman"/>
                <a:cs typeface="Times New Roman"/>
              </a:rPr>
              <a:t> đường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ts val="1380"/>
              </a:lnSpc>
              <a:spcBef>
                <a:spcPts val="580"/>
              </a:spcBef>
            </a:pPr>
            <a:r>
              <a:rPr sz="1200" spc="-5" dirty="0">
                <a:latin typeface="Times New Roman"/>
                <a:cs typeface="Times New Roman"/>
              </a:rPr>
              <a:t>Vạch sử </a:t>
            </a:r>
            <a:r>
              <a:rPr sz="1200" dirty="0">
                <a:latin typeface="Times New Roman"/>
                <a:cs typeface="Times New Roman"/>
              </a:rPr>
              <a:t>dụng để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vị trí dừng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 err="1">
                <a:latin typeface="Times New Roman"/>
                <a:cs typeface="Times New Roman"/>
              </a:rPr>
              <a:t>các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vận </a:t>
            </a:r>
            <a:r>
              <a:rPr sz="1200" dirty="0">
                <a:latin typeface="Times New Roman"/>
                <a:cs typeface="Times New Roman"/>
              </a:rPr>
              <a:t>tải hành </a:t>
            </a:r>
            <a:r>
              <a:rPr sz="1200" spc="-45" dirty="0">
                <a:latin typeface="Times New Roman"/>
                <a:cs typeface="Times New Roman"/>
              </a:rPr>
              <a:t>khách  </a:t>
            </a:r>
            <a:r>
              <a:rPr sz="1200" spc="-5" dirty="0">
                <a:latin typeface="Times New Roman"/>
                <a:cs typeface="Times New Roman"/>
              </a:rPr>
              <a:t>công </a:t>
            </a:r>
            <a:r>
              <a:rPr sz="1200" dirty="0">
                <a:latin typeface="Times New Roman"/>
                <a:cs typeface="Times New Roman"/>
              </a:rPr>
              <a:t>cộng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110" dirty="0" err="1" smtClean="0">
                <a:latin typeface="Times New Roman"/>
                <a:cs typeface="Times New Roman"/>
              </a:rPr>
              <a:t>nh</a:t>
            </a:r>
            <a:r>
              <a:rPr lang="vi-VN" sz="1200" spc="-11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10" dirty="0">
                <a:latin typeface="Times New Roman"/>
                <a:cs typeface="Times New Roman"/>
              </a:rPr>
              <a:t>buýt,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tắc </a:t>
            </a:r>
            <a:r>
              <a:rPr sz="1200" spc="5" dirty="0">
                <a:latin typeface="Times New Roman"/>
                <a:cs typeface="Times New Roman"/>
              </a:rPr>
              <a:t>xi </a:t>
            </a:r>
            <a:r>
              <a:rPr sz="1200" dirty="0">
                <a:latin typeface="Times New Roman"/>
                <a:cs typeface="Times New Roman"/>
              </a:rPr>
              <a:t>...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 err="1">
                <a:latin typeface="Times New Roman"/>
                <a:cs typeface="Times New Roman"/>
              </a:rPr>
              <a:t>loại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khác </a:t>
            </a:r>
            <a:r>
              <a:rPr sz="1200" dirty="0" err="1">
                <a:latin typeface="Times New Roman"/>
                <a:cs typeface="Times New Roman"/>
              </a:rPr>
              <a:t>và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</a:t>
            </a:r>
            <a:r>
              <a:rPr lang="en-US" sz="1200" dirty="0" err="1" smtClean="0">
                <a:latin typeface="Times New Roman"/>
                <a:cs typeface="Times New Roman"/>
              </a:rPr>
              <a:t>i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bộ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không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dừng, </a:t>
            </a:r>
            <a:r>
              <a:rPr sz="1200" dirty="0">
                <a:latin typeface="Times New Roman"/>
                <a:cs typeface="Times New Roman"/>
              </a:rPr>
              <a:t>đỗ trong phạm vi kẻ vạch và trong khoảng </a:t>
            </a:r>
            <a:r>
              <a:rPr sz="1200" spc="-5" dirty="0">
                <a:latin typeface="Times New Roman"/>
                <a:cs typeface="Times New Roman"/>
              </a:rPr>
              <a:t>cách </a:t>
            </a:r>
            <a:r>
              <a:rPr sz="1200" dirty="0">
                <a:latin typeface="Times New Roman"/>
                <a:cs typeface="Times New Roman"/>
              </a:rPr>
              <a:t>15 m </a:t>
            </a:r>
            <a:r>
              <a:rPr sz="1200" spc="5" dirty="0">
                <a:latin typeface="Times New Roman"/>
                <a:cs typeface="Times New Roman"/>
              </a:rPr>
              <a:t>từ </a:t>
            </a:r>
            <a:r>
              <a:rPr sz="1200" dirty="0">
                <a:latin typeface="Times New Roman"/>
                <a:cs typeface="Times New Roman"/>
              </a:rPr>
              <a:t>vị trí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spc="-105" dirty="0">
                <a:latin typeface="Times New Roman"/>
                <a:cs typeface="Times New Roman"/>
              </a:rPr>
              <a:t>về  </a:t>
            </a:r>
            <a:r>
              <a:rPr sz="1200" spc="-5" dirty="0">
                <a:latin typeface="Times New Roman"/>
                <a:cs typeface="Times New Roman"/>
              </a:rPr>
              <a:t>hai </a:t>
            </a:r>
            <a:r>
              <a:rPr sz="1200" dirty="0">
                <a:latin typeface="Times New Roman"/>
                <a:cs typeface="Times New Roman"/>
              </a:rPr>
              <a:t>phía </a:t>
            </a:r>
            <a:r>
              <a:rPr sz="1200" dirty="0" err="1">
                <a:latin typeface="Times New Roman"/>
                <a:cs typeface="Times New Roman"/>
              </a:rPr>
              <a:t>theo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dọc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7952" y="6829805"/>
            <a:ext cx="5605145" cy="2840990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4096385" algn="just">
              <a:lnSpc>
                <a:spcPct val="100000"/>
              </a:lnSpc>
              <a:spcBef>
                <a:spcPts val="665"/>
              </a:spcBef>
            </a:pPr>
            <a:r>
              <a:rPr sz="1200" i="1" spc="-5" dirty="0">
                <a:latin typeface="Times New Roman"/>
                <a:cs typeface="Times New Roman"/>
              </a:rPr>
              <a:t>Đơn vị: </a:t>
            </a:r>
            <a:r>
              <a:rPr sz="1200" i="1" dirty="0">
                <a:latin typeface="Times New Roman"/>
                <a:cs typeface="Times New Roman"/>
              </a:rPr>
              <a:t>m</a:t>
            </a:r>
            <a:endParaRPr sz="1200" dirty="0">
              <a:latin typeface="Times New Roman"/>
              <a:cs typeface="Times New Roman"/>
            </a:endParaRPr>
          </a:p>
          <a:p>
            <a:pPr marL="2433320" algn="just">
              <a:lnSpc>
                <a:spcPct val="100000"/>
              </a:lnSpc>
              <a:spcBef>
                <a:spcPts val="560"/>
              </a:spcBef>
            </a:pPr>
            <a:r>
              <a:rPr sz="1200" b="1" spc="-5" dirty="0">
                <a:latin typeface="Times New Roman"/>
                <a:cs typeface="Times New Roman"/>
              </a:rPr>
              <a:t>Vạch số </a:t>
            </a:r>
            <a:r>
              <a:rPr sz="1200" b="1" dirty="0">
                <a:latin typeface="Times New Roman"/>
                <a:cs typeface="Times New Roman"/>
              </a:rPr>
              <a:t>9.2</a:t>
            </a:r>
            <a:endParaRPr sz="1200" dirty="0">
              <a:latin typeface="Times New Roman"/>
              <a:cs typeface="Times New Roman"/>
            </a:endParaRPr>
          </a:p>
          <a:p>
            <a:pPr marL="12700" marR="6350" indent="456565" algn="just">
              <a:lnSpc>
                <a:spcPts val="1380"/>
              </a:lnSpc>
              <a:spcBef>
                <a:spcPts val="615"/>
              </a:spcBef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9.2 là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đơn liền, màu </a:t>
            </a:r>
            <a:r>
              <a:rPr sz="1200" spc="-5" dirty="0">
                <a:latin typeface="Times New Roman"/>
                <a:cs typeface="Times New Roman"/>
              </a:rPr>
              <a:t>vàng, </a:t>
            </a:r>
            <a:r>
              <a:rPr sz="1200" dirty="0">
                <a:latin typeface="Times New Roman"/>
                <a:cs typeface="Times New Roman"/>
              </a:rPr>
              <a:t>bề rộng </a:t>
            </a:r>
            <a:r>
              <a:rPr sz="1200" spc="-5" dirty="0">
                <a:latin typeface="Times New Roman"/>
                <a:cs typeface="Times New Roman"/>
              </a:rPr>
              <a:t>nét </a:t>
            </a:r>
            <a:r>
              <a:rPr sz="1200" dirty="0">
                <a:latin typeface="Times New Roman"/>
                <a:cs typeface="Times New Roman"/>
              </a:rPr>
              <a:t>vẽ b = 10 </a:t>
            </a:r>
            <a:r>
              <a:rPr sz="1200" spc="-5" dirty="0">
                <a:latin typeface="Times New Roman"/>
                <a:cs typeface="Times New Roman"/>
              </a:rPr>
              <a:t>cm. </a:t>
            </a:r>
            <a:r>
              <a:rPr sz="1200" spc="-5" dirty="0" err="1">
                <a:latin typeface="Times New Roman"/>
                <a:cs typeface="Times New Roman"/>
              </a:rPr>
              <a:t>Vạch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vẽ </a:t>
            </a:r>
            <a:r>
              <a:rPr sz="1200" spc="-55" dirty="0">
                <a:latin typeface="Times New Roman"/>
                <a:cs typeface="Times New Roman"/>
              </a:rPr>
              <a:t>dạng  </a:t>
            </a:r>
            <a:r>
              <a:rPr sz="1200" dirty="0">
                <a:latin typeface="Times New Roman"/>
                <a:cs typeface="Times New Roman"/>
              </a:rPr>
              <a:t>gãy khúc (có dạng hình </a:t>
            </a:r>
            <a:r>
              <a:rPr sz="1200" spc="-5" dirty="0">
                <a:latin typeface="Times New Roman"/>
                <a:cs typeface="Times New Roman"/>
              </a:rPr>
              <a:t>chữ M, </a:t>
            </a:r>
            <a:r>
              <a:rPr sz="1200" dirty="0">
                <a:latin typeface="Times New Roman"/>
                <a:cs typeface="Times New Roman"/>
              </a:rPr>
              <a:t>nhiều đỉnh). </a:t>
            </a:r>
            <a:r>
              <a:rPr sz="1200" spc="-5" dirty="0">
                <a:latin typeface="Times New Roman"/>
                <a:cs typeface="Times New Roman"/>
              </a:rPr>
              <a:t>Chiều cao chữ </a:t>
            </a:r>
            <a:r>
              <a:rPr sz="1200" dirty="0">
                <a:latin typeface="Times New Roman"/>
                <a:cs typeface="Times New Roman"/>
              </a:rPr>
              <a:t>M </a:t>
            </a:r>
            <a:r>
              <a:rPr sz="1200" spc="-5" dirty="0">
                <a:latin typeface="Times New Roman"/>
                <a:cs typeface="Times New Roman"/>
              </a:rPr>
              <a:t>bằng </a:t>
            </a:r>
            <a:r>
              <a:rPr sz="1200" dirty="0">
                <a:latin typeface="Times New Roman"/>
                <a:cs typeface="Times New Roman"/>
              </a:rPr>
              <a:t>2.0 m,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xiên </a:t>
            </a:r>
            <a:r>
              <a:rPr sz="1200" spc="-80" dirty="0">
                <a:latin typeface="Times New Roman"/>
                <a:cs typeface="Times New Roman"/>
              </a:rPr>
              <a:t>của  </a:t>
            </a:r>
            <a:r>
              <a:rPr sz="1200" spc="-5" dirty="0">
                <a:latin typeface="Times New Roman"/>
                <a:cs typeface="Times New Roman"/>
              </a:rPr>
              <a:t>chữ </a:t>
            </a:r>
            <a:r>
              <a:rPr sz="1200" dirty="0">
                <a:latin typeface="Times New Roman"/>
                <a:cs typeface="Times New Roman"/>
              </a:rPr>
              <a:t>M bằng </a:t>
            </a:r>
            <a:r>
              <a:rPr sz="1200" spc="-5" dirty="0">
                <a:latin typeface="Times New Roman"/>
                <a:cs typeface="Times New Roman"/>
              </a:rPr>
              <a:t>nhau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bằng 2.0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m.</a:t>
            </a:r>
          </a:p>
          <a:p>
            <a:pPr marL="469265" algn="just">
              <a:lnSpc>
                <a:spcPct val="100000"/>
              </a:lnSpc>
              <a:spcBef>
                <a:spcPts val="525"/>
              </a:spcBef>
            </a:pPr>
            <a:r>
              <a:rPr sz="1200" b="1" dirty="0">
                <a:latin typeface="Times New Roman"/>
                <a:cs typeface="Times New Roman"/>
              </a:rPr>
              <a:t>- </a:t>
            </a:r>
            <a:r>
              <a:rPr sz="1200" b="1" i="1" spc="-10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9.3: </a:t>
            </a:r>
            <a:r>
              <a:rPr sz="1200" b="1" i="1" spc="-5" dirty="0">
                <a:latin typeface="Times New Roman"/>
                <a:cs typeface="Times New Roman"/>
              </a:rPr>
              <a:t>Vạch </a:t>
            </a:r>
            <a:r>
              <a:rPr sz="1200" b="1" i="1" dirty="0">
                <a:latin typeface="Times New Roman"/>
                <a:cs typeface="Times New Roman"/>
              </a:rPr>
              <a:t>mũi </a:t>
            </a:r>
            <a:r>
              <a:rPr sz="1200" b="1" i="1" spc="-10" dirty="0">
                <a:latin typeface="Times New Roman"/>
                <a:cs typeface="Times New Roman"/>
              </a:rPr>
              <a:t>tên </a:t>
            </a:r>
            <a:r>
              <a:rPr sz="1200" b="1" i="1" spc="-5" dirty="0">
                <a:latin typeface="Times New Roman"/>
                <a:cs typeface="Times New Roman"/>
              </a:rPr>
              <a:t>chỉ hướng </a:t>
            </a:r>
            <a:r>
              <a:rPr sz="1200" b="1" i="1" dirty="0">
                <a:latin typeface="Times New Roman"/>
                <a:cs typeface="Times New Roman"/>
              </a:rPr>
              <a:t>trên mặt</a:t>
            </a:r>
            <a:r>
              <a:rPr sz="1200" b="1" i="1" spc="2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đường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959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>
                <a:latin typeface="Times New Roman"/>
                <a:cs typeface="Times New Roman"/>
              </a:rPr>
              <a:t>mũi tên </a:t>
            </a:r>
            <a:r>
              <a:rPr sz="1200" spc="-5" dirty="0" err="1">
                <a:latin typeface="Times New Roman"/>
                <a:cs typeface="Times New Roman"/>
              </a:rPr>
              <a:t>chỉ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 err="1">
                <a:latin typeface="Times New Roman"/>
                <a:cs typeface="Times New Roman"/>
              </a:rPr>
              <a:t>mặt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5" dirty="0">
                <a:latin typeface="Times New Roman"/>
                <a:cs typeface="Times New Roman"/>
              </a:rPr>
              <a:t>để </a:t>
            </a:r>
            <a:r>
              <a:rPr sz="1200" spc="-5" dirty="0" err="1">
                <a:latin typeface="Times New Roman"/>
                <a:cs typeface="Times New Roman"/>
              </a:rPr>
              <a:t>chỉ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 err="1">
                <a:latin typeface="Times New Roman"/>
                <a:cs typeface="Times New Roman"/>
              </a:rPr>
              <a:t>phải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đi</a:t>
            </a:r>
            <a:r>
              <a:rPr sz="1200" dirty="0" smtClean="0">
                <a:latin typeface="Times New Roman"/>
                <a:cs typeface="Times New Roman"/>
              </a:rPr>
              <a:t>.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Mũi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tên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chỉ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chủ </a:t>
            </a:r>
            <a:r>
              <a:rPr sz="1200" spc="-10" dirty="0">
                <a:latin typeface="Times New Roman"/>
                <a:cs typeface="Times New Roman"/>
              </a:rPr>
              <a:t>yếu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ở các nút </a:t>
            </a:r>
            <a:r>
              <a:rPr sz="1200" spc="-5" dirty="0">
                <a:latin typeface="Times New Roman"/>
                <a:cs typeface="Times New Roman"/>
              </a:rPr>
              <a:t>giao có tách </a:t>
            </a:r>
            <a:r>
              <a:rPr sz="1200" dirty="0">
                <a:latin typeface="Times New Roman"/>
                <a:cs typeface="Times New Roman"/>
              </a:rPr>
              <a:t>nhập làn và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nhiều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làn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xe</a:t>
            </a:r>
            <a:r>
              <a:rPr sz="1200" dirty="0">
                <a:latin typeface="Times New Roman"/>
                <a:cs typeface="Times New Roman"/>
              </a:rPr>
              <a:t>. </a:t>
            </a:r>
            <a:r>
              <a:rPr sz="1200" spc="-5" dirty="0">
                <a:latin typeface="Times New Roman"/>
                <a:cs typeface="Times New Roman"/>
              </a:rPr>
              <a:t>Mũi </a:t>
            </a:r>
            <a:r>
              <a:rPr sz="1200" dirty="0">
                <a:latin typeface="Times New Roman"/>
                <a:cs typeface="Times New Roman"/>
              </a:rPr>
              <a:t>tên </a:t>
            </a:r>
            <a:r>
              <a:rPr sz="1200" spc="-5" dirty="0">
                <a:latin typeface="Times New Roman"/>
                <a:cs typeface="Times New Roman"/>
              </a:rPr>
              <a:t>cũng có </a:t>
            </a:r>
            <a:r>
              <a:rPr sz="1200" dirty="0" err="1">
                <a:latin typeface="Times New Roman"/>
                <a:cs typeface="Times New Roman"/>
              </a:rPr>
              <a:t>thể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dirty="0" err="1">
                <a:latin typeface="Times New Roman"/>
                <a:cs typeface="Times New Roman"/>
              </a:rPr>
              <a:t>phần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chạy một chiều </a:t>
            </a:r>
            <a:r>
              <a:rPr sz="1200" dirty="0" err="1">
                <a:latin typeface="Times New Roman"/>
                <a:cs typeface="Times New Roman"/>
              </a:rPr>
              <a:t>để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xác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nhận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thông.</a:t>
            </a:r>
            <a:endParaRPr sz="1200" dirty="0">
              <a:latin typeface="Times New Roman"/>
              <a:cs typeface="Times New Roman"/>
            </a:endParaRPr>
          </a:p>
          <a:p>
            <a:pPr marL="558165" indent="-89535" algn="just">
              <a:lnSpc>
                <a:spcPct val="100000"/>
              </a:lnSpc>
              <a:spcBef>
                <a:spcPts val="540"/>
              </a:spcBef>
              <a:buChar char="-"/>
              <a:tabLst>
                <a:tab pos="558800" algn="l"/>
              </a:tabLst>
            </a:pPr>
            <a:r>
              <a:rPr sz="1200" spc="-5" dirty="0">
                <a:latin typeface="Times New Roman"/>
                <a:cs typeface="Times New Roman"/>
              </a:rPr>
              <a:t>Màu sắc của </a:t>
            </a:r>
            <a:r>
              <a:rPr sz="1200" dirty="0">
                <a:latin typeface="Times New Roman"/>
                <a:cs typeface="Times New Roman"/>
              </a:rPr>
              <a:t>mũi tên </a:t>
            </a:r>
            <a:r>
              <a:rPr sz="1200" dirty="0" err="1">
                <a:latin typeface="Times New Roman"/>
                <a:cs typeface="Times New Roman"/>
              </a:rPr>
              <a:t>chỉ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là </a:t>
            </a:r>
            <a:r>
              <a:rPr sz="1200" spc="-5" dirty="0">
                <a:latin typeface="Times New Roman"/>
                <a:cs typeface="Times New Roman"/>
              </a:rPr>
              <a:t>màu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trắng.</a:t>
            </a:r>
            <a:endParaRPr sz="1200" dirty="0">
              <a:latin typeface="Times New Roman"/>
              <a:cs typeface="Times New Roman"/>
            </a:endParaRPr>
          </a:p>
          <a:p>
            <a:pPr marL="12700" marR="8890" indent="456565" algn="just">
              <a:lnSpc>
                <a:spcPts val="1380"/>
              </a:lnSpc>
              <a:spcBef>
                <a:spcPts val="640"/>
              </a:spcBef>
              <a:buChar char="-"/>
              <a:tabLst>
                <a:tab pos="560070" algn="l"/>
              </a:tabLst>
            </a:pPr>
            <a:r>
              <a:rPr sz="1200" spc="5" dirty="0">
                <a:latin typeface="Times New Roman"/>
                <a:cs typeface="Times New Roman"/>
              </a:rPr>
              <a:t>Tùy </a:t>
            </a:r>
            <a:r>
              <a:rPr sz="1200" dirty="0">
                <a:latin typeface="Times New Roman"/>
                <a:cs typeface="Times New Roman"/>
              </a:rPr>
              <a:t>theo tốc độ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chạy </a:t>
            </a:r>
            <a:r>
              <a:rPr sz="1200" spc="5" dirty="0">
                <a:latin typeface="Times New Roman"/>
                <a:cs typeface="Times New Roman"/>
              </a:rPr>
              <a:t>mà </a:t>
            </a:r>
            <a:r>
              <a:rPr sz="1200" spc="-5" dirty="0">
                <a:latin typeface="Times New Roman"/>
                <a:cs typeface="Times New Roman"/>
              </a:rPr>
              <a:t>chọn </a:t>
            </a:r>
            <a:r>
              <a:rPr sz="1200" dirty="0" err="1">
                <a:latin typeface="Times New Roman"/>
                <a:cs typeface="Times New Roman"/>
              </a:rPr>
              <a:t>kích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các mũi tên phù hợp theo </a:t>
            </a:r>
            <a:r>
              <a:rPr sz="1200" spc="-5" dirty="0">
                <a:latin typeface="Times New Roman"/>
                <a:cs typeface="Times New Roman"/>
              </a:rPr>
              <a:t>nguyên </a:t>
            </a:r>
            <a:r>
              <a:rPr sz="1200" spc="-70" dirty="0">
                <a:latin typeface="Times New Roman"/>
                <a:cs typeface="Times New Roman"/>
              </a:rPr>
              <a:t>tắc  </a:t>
            </a:r>
            <a:r>
              <a:rPr sz="1200" dirty="0">
                <a:latin typeface="Times New Roman"/>
                <a:cs typeface="Times New Roman"/>
              </a:rPr>
              <a:t>tốc độ xe chạy càng lớn thì </a:t>
            </a:r>
            <a:r>
              <a:rPr sz="1200" spc="-5" dirty="0" err="1">
                <a:latin typeface="Times New Roman"/>
                <a:cs typeface="Times New Roman"/>
              </a:rPr>
              <a:t>kích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mũi tên </a:t>
            </a:r>
            <a:r>
              <a:rPr sz="1200" spc="-5" dirty="0">
                <a:latin typeface="Times New Roman"/>
                <a:cs typeface="Times New Roman"/>
              </a:rPr>
              <a:t>càng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lớn.</a:t>
            </a:r>
          </a:p>
        </p:txBody>
      </p:sp>
      <p:sp>
        <p:nvSpPr>
          <p:cNvPr id="5" name="object 5"/>
          <p:cNvSpPr/>
          <p:nvPr/>
        </p:nvSpPr>
        <p:spPr>
          <a:xfrm>
            <a:off x="1945639" y="900683"/>
            <a:ext cx="4219575" cy="8474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805500" y="2781536"/>
            <a:ext cx="4997889" cy="11016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31489" y="5679947"/>
            <a:ext cx="2057400" cy="11715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139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140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247952" y="787653"/>
            <a:ext cx="5607685" cy="9306266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393065" lvl="2" indent="-381000" algn="just">
              <a:lnSpc>
                <a:spcPct val="100000"/>
              </a:lnSpc>
              <a:spcBef>
                <a:spcPts val="805"/>
              </a:spcBef>
              <a:buAutoNum type="arabicPeriod" startAt="4"/>
              <a:tabLst>
                <a:tab pos="393700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Cọc tiêu </a:t>
            </a:r>
            <a:r>
              <a:rPr sz="1200" b="1" dirty="0" err="1">
                <a:latin typeface="Times New Roman"/>
                <a:cs typeface="Times New Roman"/>
              </a:rPr>
              <a:t>hoặc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0" dirty="0" smtClean="0">
                <a:latin typeface="Times New Roman"/>
                <a:cs typeface="Times New Roman"/>
              </a:rPr>
              <a:t>t</a:t>
            </a:r>
            <a:r>
              <a:rPr lang="vi-VN" sz="1200" b="1" spc="-50" dirty="0" smtClean="0">
                <a:latin typeface="Times New Roman"/>
                <a:cs typeface="Times New Roman"/>
              </a:rPr>
              <a:t>ư</a:t>
            </a:r>
            <a:r>
              <a:rPr sz="1200" b="1" spc="-50" dirty="0" err="1" smtClean="0">
                <a:latin typeface="Times New Roman"/>
                <a:cs typeface="Times New Roman"/>
              </a:rPr>
              <a:t>ờng</a:t>
            </a:r>
            <a:r>
              <a:rPr sz="1200" b="1" spc="-50" dirty="0" smtClean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bảo</a:t>
            </a:r>
            <a:r>
              <a:rPr sz="1200" b="1" spc="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vệ</a:t>
            </a:r>
            <a:endParaRPr sz="1200" dirty="0">
              <a:latin typeface="Times New Roman"/>
              <a:cs typeface="Times New Roman"/>
            </a:endParaRPr>
          </a:p>
          <a:p>
            <a:pPr marL="12700" marR="9525" indent="456565" algn="just">
              <a:lnSpc>
                <a:spcPts val="1380"/>
              </a:lnSpc>
              <a:spcBef>
                <a:spcPts val="805"/>
              </a:spcBef>
            </a:pPr>
            <a:r>
              <a:rPr sz="1200" dirty="0">
                <a:latin typeface="Times New Roman"/>
                <a:cs typeface="Times New Roman"/>
              </a:rPr>
              <a:t>Cọc </a:t>
            </a:r>
            <a:r>
              <a:rPr sz="1200" spc="-5" dirty="0">
                <a:latin typeface="Times New Roman"/>
                <a:cs typeface="Times New Roman"/>
              </a:rPr>
              <a:t>tiêu </a:t>
            </a:r>
            <a:r>
              <a:rPr sz="1200" spc="-5" dirty="0" err="1">
                <a:latin typeface="Times New Roman"/>
                <a:cs typeface="Times New Roman"/>
              </a:rPr>
              <a:t>hoặc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t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bảo </a:t>
            </a:r>
            <a:r>
              <a:rPr sz="1200" dirty="0">
                <a:latin typeface="Times New Roman"/>
                <a:cs typeface="Times New Roman"/>
              </a:rPr>
              <a:t>vệ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spc="5" dirty="0">
                <a:latin typeface="Times New Roman"/>
                <a:cs typeface="Times New Roman"/>
              </a:rPr>
              <a:t>lề </a:t>
            </a:r>
            <a:r>
              <a:rPr sz="1200" dirty="0">
                <a:latin typeface="Times New Roman"/>
                <a:cs typeface="Times New Roman"/>
              </a:rPr>
              <a:t>của các các </a:t>
            </a:r>
            <a:r>
              <a:rPr sz="1200" dirty="0" err="1">
                <a:latin typeface="Times New Roman"/>
                <a:cs typeface="Times New Roman"/>
              </a:rPr>
              <a:t>đoạn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nguy hiểm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tác </a:t>
            </a:r>
            <a:r>
              <a:rPr sz="1200" spc="-110" dirty="0" err="1">
                <a:latin typeface="Times New Roman"/>
                <a:cs typeface="Times New Roman"/>
              </a:rPr>
              <a:t>dụng</a:t>
            </a:r>
            <a:r>
              <a:rPr sz="1200" spc="-110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dẫn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>
                <a:latin typeface="Times New Roman"/>
                <a:cs typeface="Times New Roman"/>
              </a:rPr>
              <a:t>thông biết phạm vi </a:t>
            </a:r>
            <a:r>
              <a:rPr sz="1200" spc="-5" dirty="0" err="1">
                <a:latin typeface="Times New Roman"/>
                <a:cs typeface="Times New Roman"/>
              </a:rPr>
              <a:t>phần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toàn </a:t>
            </a:r>
            <a:r>
              <a:rPr sz="1200" dirty="0" err="1">
                <a:latin typeface="Times New Roman"/>
                <a:cs typeface="Times New Roman"/>
              </a:rPr>
              <a:t>và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đi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của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tuyến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 marR="6350" indent="456565" algn="just">
              <a:lnSpc>
                <a:spcPts val="1380"/>
              </a:lnSpc>
              <a:spcBef>
                <a:spcPts val="600"/>
              </a:spcBef>
            </a:pPr>
            <a:r>
              <a:rPr sz="1200" spc="-70" dirty="0" smtClean="0">
                <a:latin typeface="Times New Roman"/>
                <a:cs typeface="Times New Roman"/>
              </a:rPr>
              <a:t>T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bảo vệ </a:t>
            </a:r>
            <a:r>
              <a:rPr sz="1200" spc="-5" dirty="0">
                <a:latin typeface="Times New Roman"/>
                <a:cs typeface="Times New Roman"/>
              </a:rPr>
              <a:t>còn có </a:t>
            </a:r>
            <a:r>
              <a:rPr sz="1200" dirty="0">
                <a:latin typeface="Times New Roman"/>
                <a:cs typeface="Times New Roman"/>
              </a:rPr>
              <a:t>tác dụng </a:t>
            </a:r>
            <a:r>
              <a:rPr sz="1200" spc="-5" dirty="0">
                <a:latin typeface="Times New Roman"/>
                <a:cs typeface="Times New Roman"/>
              </a:rPr>
              <a:t>bảo </a:t>
            </a:r>
            <a:r>
              <a:rPr sz="1200" dirty="0">
                <a:latin typeface="Times New Roman"/>
                <a:cs typeface="Times New Roman"/>
              </a:rPr>
              <a:t>vệ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 err="1">
                <a:latin typeface="Times New Roman"/>
                <a:cs typeface="Times New Roman"/>
              </a:rPr>
              <a:t>các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110" dirty="0">
                <a:latin typeface="Times New Roman"/>
                <a:cs typeface="Times New Roman"/>
              </a:rPr>
              <a:t>khỏi  </a:t>
            </a:r>
            <a:r>
              <a:rPr sz="1200" spc="-5" dirty="0">
                <a:latin typeface="Times New Roman"/>
                <a:cs typeface="Times New Roman"/>
              </a:rPr>
              <a:t>văng </a:t>
            </a:r>
            <a:r>
              <a:rPr sz="1200" dirty="0">
                <a:latin typeface="Times New Roman"/>
                <a:cs typeface="Times New Roman"/>
              </a:rPr>
              <a:t>ra khỏi </a:t>
            </a:r>
            <a:r>
              <a:rPr sz="1200" spc="-5" dirty="0" err="1">
                <a:latin typeface="Times New Roman"/>
                <a:cs typeface="Times New Roman"/>
              </a:rPr>
              <a:t>phần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chạy. </a:t>
            </a:r>
            <a:r>
              <a:rPr sz="1200" spc="-65" dirty="0" smtClean="0">
                <a:latin typeface="Times New Roman"/>
                <a:cs typeface="Times New Roman"/>
              </a:rPr>
              <a:t>T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bảo </a:t>
            </a:r>
            <a:r>
              <a:rPr sz="1200" spc="5" dirty="0">
                <a:latin typeface="Times New Roman"/>
                <a:cs typeface="Times New Roman"/>
              </a:rPr>
              <a:t>vệ </a:t>
            </a:r>
            <a:r>
              <a:rPr sz="1200" dirty="0">
                <a:latin typeface="Times New Roman"/>
                <a:cs typeface="Times New Roman"/>
              </a:rPr>
              <a:t>đồng thời cần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tác dụng </a:t>
            </a:r>
            <a:r>
              <a:rPr sz="1200" dirty="0" err="1">
                <a:latin typeface="Times New Roman"/>
                <a:cs typeface="Times New Roman"/>
              </a:rPr>
              <a:t>dẫn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cho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lái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vào ban đêm </a:t>
            </a:r>
            <a:r>
              <a:rPr sz="1200" dirty="0">
                <a:latin typeface="Times New Roman"/>
                <a:cs typeface="Times New Roman"/>
              </a:rPr>
              <a:t>bằng </a:t>
            </a:r>
            <a:r>
              <a:rPr sz="1200" spc="-5" dirty="0">
                <a:latin typeface="Times New Roman"/>
                <a:cs typeface="Times New Roman"/>
              </a:rPr>
              <a:t>vạch sơn </a:t>
            </a:r>
            <a:r>
              <a:rPr sz="1200" dirty="0">
                <a:latin typeface="Times New Roman"/>
                <a:cs typeface="Times New Roman"/>
              </a:rPr>
              <a:t>đứng hoặc </a:t>
            </a:r>
            <a:r>
              <a:rPr sz="1200" spc="-5" dirty="0">
                <a:latin typeface="Times New Roman"/>
                <a:cs typeface="Times New Roman"/>
              </a:rPr>
              <a:t>tiêu phản </a:t>
            </a:r>
            <a:r>
              <a:rPr sz="1200" dirty="0">
                <a:latin typeface="Times New Roman"/>
                <a:cs typeface="Times New Roman"/>
              </a:rPr>
              <a:t>quang </a:t>
            </a:r>
            <a:r>
              <a:rPr sz="1200" spc="-10" dirty="0">
                <a:latin typeface="Times New Roman"/>
                <a:cs typeface="Times New Roman"/>
              </a:rPr>
              <a:t>gắn </a:t>
            </a:r>
            <a:r>
              <a:rPr sz="1200" dirty="0">
                <a:latin typeface="Times New Roman"/>
                <a:cs typeface="Times New Roman"/>
              </a:rPr>
              <a:t>trên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đó.</a:t>
            </a:r>
          </a:p>
          <a:p>
            <a:pPr marL="12700" marR="5080" indent="456565" algn="just">
              <a:lnSpc>
                <a:spcPct val="95900"/>
              </a:lnSpc>
              <a:spcBef>
                <a:spcPts val="565"/>
              </a:spcBef>
            </a:pPr>
            <a:r>
              <a:rPr sz="1200" dirty="0">
                <a:latin typeface="Times New Roman"/>
                <a:cs typeface="Times New Roman"/>
              </a:rPr>
              <a:t>Cọc </a:t>
            </a:r>
            <a:r>
              <a:rPr sz="1200" spc="-5" dirty="0">
                <a:latin typeface="Times New Roman"/>
                <a:cs typeface="Times New Roman"/>
              </a:rPr>
              <a:t>tiêu có tiết diện </a:t>
            </a:r>
            <a:r>
              <a:rPr sz="1200" dirty="0">
                <a:latin typeface="Times New Roman"/>
                <a:cs typeface="Times New Roman"/>
              </a:rPr>
              <a:t>là </a:t>
            </a:r>
            <a:r>
              <a:rPr sz="1200" spc="-5" dirty="0">
                <a:latin typeface="Times New Roman"/>
                <a:cs typeface="Times New Roman"/>
              </a:rPr>
              <a:t>hình vuông, </a:t>
            </a:r>
            <a:r>
              <a:rPr sz="1200" dirty="0" err="1">
                <a:latin typeface="Times New Roman"/>
                <a:cs typeface="Times New Roman"/>
              </a:rPr>
              <a:t>kích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cạnh </a:t>
            </a:r>
            <a:r>
              <a:rPr sz="1200" dirty="0">
                <a:latin typeface="Times New Roman"/>
                <a:cs typeface="Times New Roman"/>
              </a:rPr>
              <a:t>tối </a:t>
            </a:r>
            <a:r>
              <a:rPr sz="1200" spc="-5" dirty="0">
                <a:latin typeface="Times New Roman"/>
                <a:cs typeface="Times New Roman"/>
              </a:rPr>
              <a:t>thiểu </a:t>
            </a:r>
            <a:r>
              <a:rPr sz="1200" dirty="0">
                <a:latin typeface="Times New Roman"/>
                <a:cs typeface="Times New Roman"/>
              </a:rPr>
              <a:t>12 </a:t>
            </a:r>
            <a:r>
              <a:rPr sz="1200" spc="-5" dirty="0">
                <a:latin typeface="Times New Roman"/>
                <a:cs typeface="Times New Roman"/>
              </a:rPr>
              <a:t>cm hoặc </a:t>
            </a:r>
            <a:r>
              <a:rPr sz="1200" dirty="0">
                <a:latin typeface="Times New Roman"/>
                <a:cs typeface="Times New Roman"/>
              </a:rPr>
              <a:t>hình </a:t>
            </a:r>
            <a:r>
              <a:rPr sz="1200" spc="-45" dirty="0">
                <a:latin typeface="Times New Roman"/>
                <a:cs typeface="Times New Roman"/>
              </a:rPr>
              <a:t>tròn  </a:t>
            </a:r>
            <a:r>
              <a:rPr sz="1200" spc="-5" dirty="0">
                <a:latin typeface="Times New Roman"/>
                <a:cs typeface="Times New Roman"/>
              </a:rPr>
              <a:t>có tiết </a:t>
            </a:r>
            <a:r>
              <a:rPr sz="1200" dirty="0">
                <a:latin typeface="Times New Roman"/>
                <a:cs typeface="Times New Roman"/>
              </a:rPr>
              <a:t>diện tối </a:t>
            </a:r>
            <a:r>
              <a:rPr sz="1200" spc="-5" dirty="0" err="1">
                <a:latin typeface="Times New Roman"/>
                <a:cs typeface="Times New Roman"/>
              </a:rPr>
              <a:t>thiểu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t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ơng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>
                <a:latin typeface="Times New Roman"/>
                <a:cs typeface="Times New Roman"/>
              </a:rPr>
              <a:t>; </a:t>
            </a:r>
            <a:r>
              <a:rPr sz="1200" spc="-5" dirty="0">
                <a:latin typeface="Times New Roman"/>
                <a:cs typeface="Times New Roman"/>
              </a:rPr>
              <a:t>chiều </a:t>
            </a:r>
            <a:r>
              <a:rPr sz="1200" dirty="0">
                <a:latin typeface="Times New Roman"/>
                <a:cs typeface="Times New Roman"/>
              </a:rPr>
              <a:t>cao </a:t>
            </a:r>
            <a:r>
              <a:rPr sz="1200" spc="-5" dirty="0">
                <a:latin typeface="Times New Roman"/>
                <a:cs typeface="Times New Roman"/>
              </a:rPr>
              <a:t>cọc tiêu </a:t>
            </a:r>
            <a:r>
              <a:rPr sz="1200" dirty="0">
                <a:latin typeface="Times New Roman"/>
                <a:cs typeface="Times New Roman"/>
              </a:rPr>
              <a:t>tính từ </a:t>
            </a:r>
            <a:r>
              <a:rPr sz="1200" spc="-5" dirty="0" err="1">
                <a:latin typeface="Times New Roman"/>
                <a:cs typeface="Times New Roman"/>
              </a:rPr>
              <a:t>vai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>
                <a:latin typeface="Times New Roman"/>
                <a:cs typeface="Times New Roman"/>
              </a:rPr>
              <a:t>đỉnh </a:t>
            </a:r>
            <a:r>
              <a:rPr sz="1200" spc="-5" dirty="0" err="1">
                <a:latin typeface="Times New Roman"/>
                <a:cs typeface="Times New Roman"/>
              </a:rPr>
              <a:t>cọc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là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smtClean="0">
                <a:latin typeface="Times New Roman"/>
                <a:cs typeface="Times New Roman"/>
              </a:rPr>
              <a:t>70 </a:t>
            </a:r>
            <a:r>
              <a:rPr sz="1200" spc="-5" dirty="0" smtClean="0">
                <a:latin typeface="Times New Roman"/>
                <a:cs typeface="Times New Roman"/>
              </a:rPr>
              <a:t>cm</a:t>
            </a:r>
            <a:r>
              <a:rPr sz="1200" spc="-5" dirty="0">
                <a:latin typeface="Times New Roman"/>
                <a:cs typeface="Times New Roman"/>
              </a:rPr>
              <a:t>; </a:t>
            </a:r>
            <a:r>
              <a:rPr sz="1200" dirty="0">
                <a:latin typeface="Times New Roman"/>
                <a:cs typeface="Times New Roman"/>
              </a:rPr>
              <a:t>ở những </a:t>
            </a:r>
            <a:r>
              <a:rPr sz="1200" dirty="0" err="1">
                <a:latin typeface="Times New Roman"/>
                <a:cs typeface="Times New Roman"/>
              </a:rPr>
              <a:t>đoạn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cong, có </a:t>
            </a:r>
            <a:r>
              <a:rPr sz="1200" dirty="0">
                <a:latin typeface="Times New Roman"/>
                <a:cs typeface="Times New Roman"/>
              </a:rPr>
              <a:t>thể trồng </a:t>
            </a:r>
            <a:r>
              <a:rPr sz="1200" spc="-5" dirty="0">
                <a:latin typeface="Times New Roman"/>
                <a:cs typeface="Times New Roman"/>
              </a:rPr>
              <a:t>cọc </a:t>
            </a:r>
            <a:r>
              <a:rPr sz="1200" dirty="0">
                <a:latin typeface="Times New Roman"/>
                <a:cs typeface="Times New Roman"/>
              </a:rPr>
              <a:t>tiêu </a:t>
            </a:r>
            <a:r>
              <a:rPr sz="1200" spc="5" dirty="0">
                <a:latin typeface="Times New Roman"/>
                <a:cs typeface="Times New Roman"/>
              </a:rPr>
              <a:t>thay </a:t>
            </a:r>
            <a:r>
              <a:rPr sz="1200" dirty="0">
                <a:latin typeface="Times New Roman"/>
                <a:cs typeface="Times New Roman"/>
              </a:rPr>
              <a:t>đổi </a:t>
            </a:r>
            <a:r>
              <a:rPr sz="1200" spc="-5" dirty="0">
                <a:latin typeface="Times New Roman"/>
                <a:cs typeface="Times New Roman"/>
              </a:rPr>
              <a:t>chiều cao </a:t>
            </a:r>
            <a:r>
              <a:rPr sz="1200" dirty="0">
                <a:latin typeface="Times New Roman"/>
                <a:cs typeface="Times New Roman"/>
              </a:rPr>
              <a:t>cọc, </a:t>
            </a:r>
            <a:r>
              <a:rPr sz="1200" spc="-5" dirty="0">
                <a:latin typeface="Times New Roman"/>
                <a:cs typeface="Times New Roman"/>
              </a:rPr>
              <a:t>cao </a:t>
            </a:r>
            <a:r>
              <a:rPr sz="1200" dirty="0">
                <a:latin typeface="Times New Roman"/>
                <a:cs typeface="Times New Roman"/>
              </a:rPr>
              <a:t>dần từ </a:t>
            </a:r>
            <a:r>
              <a:rPr sz="1200" spc="-75" dirty="0">
                <a:latin typeface="Times New Roman"/>
                <a:cs typeface="Times New Roman"/>
              </a:rPr>
              <a:t>40  </a:t>
            </a:r>
            <a:r>
              <a:rPr sz="1200" spc="-5" dirty="0">
                <a:latin typeface="Times New Roman"/>
                <a:cs typeface="Times New Roman"/>
              </a:rPr>
              <a:t>cm </a:t>
            </a:r>
            <a:r>
              <a:rPr sz="1200" dirty="0">
                <a:latin typeface="Times New Roman"/>
                <a:cs typeface="Times New Roman"/>
              </a:rPr>
              <a:t>tại </a:t>
            </a:r>
            <a:r>
              <a:rPr sz="1200" spc="-5" dirty="0">
                <a:latin typeface="Times New Roman"/>
                <a:cs typeface="Times New Roman"/>
              </a:rPr>
              <a:t>tiếp đầu, tiếp cuối đến </a:t>
            </a:r>
            <a:r>
              <a:rPr sz="1200" dirty="0">
                <a:latin typeface="Times New Roman"/>
                <a:cs typeface="Times New Roman"/>
              </a:rPr>
              <a:t>70 </a:t>
            </a:r>
            <a:r>
              <a:rPr sz="1200" spc="-5" dirty="0">
                <a:latin typeface="Times New Roman"/>
                <a:cs typeface="Times New Roman"/>
              </a:rPr>
              <a:t>cm </a:t>
            </a:r>
            <a:r>
              <a:rPr sz="1200" dirty="0">
                <a:latin typeface="Times New Roman"/>
                <a:cs typeface="Times New Roman"/>
              </a:rPr>
              <a:t>tại </a:t>
            </a:r>
            <a:r>
              <a:rPr sz="1200" spc="-5" dirty="0">
                <a:latin typeface="Times New Roman"/>
                <a:cs typeface="Times New Roman"/>
              </a:rPr>
              <a:t>phân giác. Phần cọc trên </a:t>
            </a:r>
            <a:r>
              <a:rPr sz="1200" dirty="0">
                <a:latin typeface="Times New Roman"/>
                <a:cs typeface="Times New Roman"/>
              </a:rPr>
              <a:t>mặt </a:t>
            </a:r>
            <a:r>
              <a:rPr sz="1200" spc="-5" dirty="0" err="1">
                <a:latin typeface="Times New Roman"/>
                <a:cs typeface="Times New Roman"/>
              </a:rPr>
              <a:t>đất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sơn </a:t>
            </a:r>
            <a:r>
              <a:rPr sz="1200" spc="-40" dirty="0">
                <a:latin typeface="Times New Roman"/>
                <a:cs typeface="Times New Roman"/>
              </a:rPr>
              <a:t>trắng,  </a:t>
            </a:r>
            <a:r>
              <a:rPr sz="1200" spc="-5" dirty="0">
                <a:latin typeface="Times New Roman"/>
                <a:cs typeface="Times New Roman"/>
              </a:rPr>
              <a:t>đoạn </a:t>
            </a:r>
            <a:r>
              <a:rPr sz="1200" dirty="0">
                <a:latin typeface="Times New Roman"/>
                <a:cs typeface="Times New Roman"/>
              </a:rPr>
              <a:t>10 </a:t>
            </a:r>
            <a:r>
              <a:rPr sz="1200" spc="-5" dirty="0">
                <a:latin typeface="Times New Roman"/>
                <a:cs typeface="Times New Roman"/>
              </a:rPr>
              <a:t>cm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spc="-5" dirty="0">
                <a:latin typeface="Times New Roman"/>
                <a:cs typeface="Times New Roman"/>
              </a:rPr>
              <a:t>đầu trên cùng có </a:t>
            </a:r>
            <a:r>
              <a:rPr sz="1200" dirty="0">
                <a:latin typeface="Times New Roman"/>
                <a:cs typeface="Times New Roman"/>
              </a:rPr>
              <a:t>màu đỏ và </a:t>
            </a:r>
            <a:r>
              <a:rPr sz="1200" spc="-5" dirty="0">
                <a:latin typeface="Times New Roman"/>
                <a:cs typeface="Times New Roman"/>
              </a:rPr>
              <a:t>bằng chất liệu phản quang hoặc phát quang.  Trong </a:t>
            </a:r>
            <a:r>
              <a:rPr sz="1200" dirty="0">
                <a:latin typeface="Times New Roman"/>
                <a:cs typeface="Times New Roman"/>
              </a:rPr>
              <a:t>một </a:t>
            </a:r>
            <a:r>
              <a:rPr sz="1200" spc="-5" dirty="0" err="1">
                <a:latin typeface="Times New Roman"/>
                <a:cs typeface="Times New Roman"/>
              </a:rPr>
              <a:t>số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thể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các cọc </a:t>
            </a:r>
            <a:r>
              <a:rPr sz="1200" spc="-5" dirty="0">
                <a:latin typeface="Times New Roman"/>
                <a:cs typeface="Times New Roman"/>
              </a:rPr>
              <a:t>tiêu </a:t>
            </a:r>
            <a:r>
              <a:rPr sz="1200" dirty="0">
                <a:latin typeface="Times New Roman"/>
                <a:cs typeface="Times New Roman"/>
              </a:rPr>
              <a:t>với màu </a:t>
            </a:r>
            <a:r>
              <a:rPr sz="1200" spc="-5" dirty="0">
                <a:latin typeface="Times New Roman"/>
                <a:cs typeface="Times New Roman"/>
              </a:rPr>
              <a:t>sắc </a:t>
            </a:r>
            <a:r>
              <a:rPr sz="1200" spc="-5" dirty="0" err="1">
                <a:latin typeface="Times New Roman"/>
                <a:cs typeface="Times New Roman"/>
              </a:rPr>
              <a:t>khác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nh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smtClean="0">
                <a:latin typeface="Times New Roman"/>
                <a:cs typeface="Times New Roman"/>
              </a:rPr>
              <a:t>ng </a:t>
            </a:r>
            <a:r>
              <a:rPr sz="1200" dirty="0">
                <a:latin typeface="Times New Roman"/>
                <a:cs typeface="Times New Roman"/>
              </a:rPr>
              <a:t>trên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spc="-125" dirty="0">
                <a:latin typeface="Times New Roman"/>
                <a:cs typeface="Times New Roman"/>
              </a:rPr>
              <a:t>cọc  </a:t>
            </a:r>
            <a:r>
              <a:rPr sz="1200" spc="-5" dirty="0">
                <a:latin typeface="Times New Roman"/>
                <a:cs typeface="Times New Roman"/>
              </a:rPr>
              <a:t>tiêu phải gắn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-5" dirty="0">
                <a:latin typeface="Times New Roman"/>
                <a:cs typeface="Times New Roman"/>
              </a:rPr>
              <a:t>tiêu </a:t>
            </a:r>
            <a:r>
              <a:rPr sz="1200" dirty="0">
                <a:latin typeface="Times New Roman"/>
                <a:cs typeface="Times New Roman"/>
              </a:rPr>
              <a:t>phản quang theo các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tại </a:t>
            </a:r>
            <a:r>
              <a:rPr sz="1200" spc="-5" dirty="0">
                <a:latin typeface="Times New Roman"/>
                <a:cs typeface="Times New Roman"/>
              </a:rPr>
              <a:t>Điều </a:t>
            </a:r>
            <a:r>
              <a:rPr sz="1200" dirty="0">
                <a:latin typeface="Times New Roman"/>
                <a:cs typeface="Times New Roman"/>
              </a:rPr>
              <a:t>61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chuẩn </a:t>
            </a:r>
            <a:r>
              <a:rPr sz="1200" spc="25" dirty="0">
                <a:latin typeface="Times New Roman"/>
                <a:cs typeface="Times New Roman"/>
              </a:rPr>
              <a:t>kỹ </a:t>
            </a:r>
            <a:r>
              <a:rPr sz="1200" dirty="0">
                <a:latin typeface="Times New Roman"/>
                <a:cs typeface="Times New Roman"/>
              </a:rPr>
              <a:t>thuật quốc  </a:t>
            </a:r>
            <a:r>
              <a:rPr sz="1200" spc="-5" dirty="0">
                <a:latin typeface="Times New Roman"/>
                <a:cs typeface="Times New Roman"/>
              </a:rPr>
              <a:t>gia </a:t>
            </a:r>
            <a:r>
              <a:rPr sz="1200" dirty="0">
                <a:latin typeface="Times New Roman"/>
                <a:cs typeface="Times New Roman"/>
              </a:rPr>
              <a:t>về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 err="1">
                <a:latin typeface="Times New Roman"/>
                <a:cs typeface="Times New Roman"/>
              </a:rPr>
              <a:t>hiệu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QCVN: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41:2016/BGTVT.</a:t>
            </a:r>
            <a:endParaRPr sz="1200" dirty="0">
              <a:latin typeface="Times New Roman"/>
              <a:cs typeface="Times New Roman"/>
            </a:endParaRPr>
          </a:p>
          <a:p>
            <a:pPr marL="393700" lvl="2" indent="-381000" algn="just">
              <a:lnSpc>
                <a:spcPct val="100000"/>
              </a:lnSpc>
              <a:spcBef>
                <a:spcPts val="565"/>
              </a:spcBef>
              <a:buAutoNum type="arabicPeriod" startAt="5"/>
              <a:tabLst>
                <a:tab pos="393700" algn="l"/>
              </a:tabLst>
            </a:pPr>
            <a:r>
              <a:rPr sz="1200" b="1" dirty="0">
                <a:latin typeface="Times New Roman"/>
                <a:cs typeface="Times New Roman"/>
              </a:rPr>
              <a:t>Hàng </a:t>
            </a:r>
            <a:r>
              <a:rPr sz="1200" b="1" spc="-5" dirty="0">
                <a:latin typeface="Times New Roman"/>
                <a:cs typeface="Times New Roman"/>
              </a:rPr>
              <a:t>rào chắn cố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định</a:t>
            </a:r>
            <a:endParaRPr sz="1200" dirty="0">
              <a:latin typeface="Times New Roman"/>
              <a:cs typeface="Times New Roman"/>
            </a:endParaRPr>
          </a:p>
          <a:p>
            <a:pPr marL="12700" marR="11430" indent="456565" algn="just">
              <a:lnSpc>
                <a:spcPts val="138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rào </a:t>
            </a:r>
            <a:r>
              <a:rPr sz="1200" spc="-5" dirty="0">
                <a:latin typeface="Times New Roman"/>
                <a:cs typeface="Times New Roman"/>
              </a:rPr>
              <a:t>chắn cố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dirty="0">
                <a:latin typeface="Times New Roman"/>
                <a:cs typeface="Times New Roman"/>
              </a:rPr>
              <a:t>ở những vị trí </a:t>
            </a:r>
            <a:r>
              <a:rPr sz="1200" dirty="0" err="1">
                <a:latin typeface="Times New Roman"/>
                <a:cs typeface="Times New Roman"/>
              </a:rPr>
              <a:t>nền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bị thắt hẹp, ở </a:t>
            </a:r>
            <a:r>
              <a:rPr sz="1200" spc="-5" dirty="0">
                <a:latin typeface="Times New Roman"/>
                <a:cs typeface="Times New Roman"/>
              </a:rPr>
              <a:t>đầu cầu, </a:t>
            </a:r>
            <a:r>
              <a:rPr sz="1200" spc="-70" dirty="0">
                <a:latin typeface="Times New Roman"/>
                <a:cs typeface="Times New Roman"/>
              </a:rPr>
              <a:t>đầu  </a:t>
            </a:r>
            <a:r>
              <a:rPr sz="1200" spc="-5" dirty="0">
                <a:latin typeface="Times New Roman"/>
                <a:cs typeface="Times New Roman"/>
              </a:rPr>
              <a:t>cống </a:t>
            </a:r>
            <a:r>
              <a:rPr sz="1200" dirty="0">
                <a:latin typeface="Times New Roman"/>
                <a:cs typeface="Times New Roman"/>
              </a:rPr>
              <a:t>hoặc ở </a:t>
            </a:r>
            <a:r>
              <a:rPr sz="1200" spc="-5" dirty="0">
                <a:latin typeface="Times New Roman"/>
                <a:cs typeface="Times New Roman"/>
              </a:rPr>
              <a:t>đầu </a:t>
            </a:r>
            <a:r>
              <a:rPr sz="1200" dirty="0">
                <a:latin typeface="Times New Roman"/>
                <a:cs typeface="Times New Roman"/>
              </a:rPr>
              <a:t>những </a:t>
            </a:r>
            <a:r>
              <a:rPr sz="1200" dirty="0" err="1">
                <a:latin typeface="Times New Roman"/>
                <a:cs typeface="Times New Roman"/>
              </a:rPr>
              <a:t>đoạn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cấm,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cụt, không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xe,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qua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lại.</a:t>
            </a:r>
          </a:p>
          <a:p>
            <a:pPr marL="12700" marR="10795" indent="456565" algn="just">
              <a:lnSpc>
                <a:spcPct val="110000"/>
              </a:lnSpc>
              <a:spcBef>
                <a:spcPts val="370"/>
              </a:spcBef>
            </a:pP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các bộ phận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hàng rào chắn </a:t>
            </a:r>
            <a:r>
              <a:rPr sz="1200" spc="-5" dirty="0">
                <a:latin typeface="Times New Roman"/>
                <a:cs typeface="Times New Roman"/>
              </a:rPr>
              <a:t>(cột, </a:t>
            </a:r>
            <a:r>
              <a:rPr sz="1200" dirty="0">
                <a:latin typeface="Times New Roman"/>
                <a:cs typeface="Times New Roman"/>
              </a:rPr>
              <a:t>thanh ngang) </a:t>
            </a:r>
            <a:r>
              <a:rPr sz="1200" spc="-5" dirty="0">
                <a:latin typeface="Times New Roman"/>
                <a:cs typeface="Times New Roman"/>
              </a:rPr>
              <a:t>phải sơn </a:t>
            </a:r>
            <a:r>
              <a:rPr sz="1200" dirty="0">
                <a:latin typeface="Times New Roman"/>
                <a:cs typeface="Times New Roman"/>
              </a:rPr>
              <a:t>vạch </a:t>
            </a:r>
            <a:r>
              <a:rPr sz="1200" dirty="0" err="1">
                <a:latin typeface="Times New Roman"/>
                <a:cs typeface="Times New Roman"/>
              </a:rPr>
              <a:t>kẻ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80" dirty="0">
                <a:latin typeface="Times New Roman"/>
                <a:cs typeface="Times New Roman"/>
              </a:rPr>
              <a:t>cho  </a:t>
            </a:r>
            <a:r>
              <a:rPr sz="1200" dirty="0">
                <a:latin typeface="Times New Roman"/>
                <a:cs typeface="Times New Roman"/>
              </a:rPr>
              <a:t>đúng ý </a:t>
            </a:r>
            <a:r>
              <a:rPr sz="1200" spc="-5" dirty="0">
                <a:latin typeface="Times New Roman"/>
                <a:cs typeface="Times New Roman"/>
              </a:rPr>
              <a:t>nghĩa sử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dụng.</a:t>
            </a:r>
            <a:endParaRPr sz="1200" dirty="0">
              <a:latin typeface="Times New Roman"/>
              <a:cs typeface="Times New Roman"/>
            </a:endParaRPr>
          </a:p>
          <a:p>
            <a:pPr marL="393700" lvl="2" indent="-381000" algn="just">
              <a:lnSpc>
                <a:spcPct val="100000"/>
              </a:lnSpc>
              <a:spcBef>
                <a:spcPts val="770"/>
              </a:spcBef>
              <a:buAutoNum type="arabicPeriod" startAt="6"/>
              <a:tabLst>
                <a:tab pos="393700" algn="l"/>
              </a:tabLst>
            </a:pPr>
            <a:r>
              <a:rPr sz="1200" b="1" dirty="0">
                <a:latin typeface="Times New Roman"/>
                <a:cs typeface="Times New Roman"/>
              </a:rPr>
              <a:t>Hàng </a:t>
            </a:r>
            <a:r>
              <a:rPr sz="1200" b="1" spc="-5" dirty="0">
                <a:latin typeface="Times New Roman"/>
                <a:cs typeface="Times New Roman"/>
              </a:rPr>
              <a:t>rào chắn </a:t>
            </a:r>
            <a:r>
              <a:rPr sz="1200" b="1" dirty="0">
                <a:latin typeface="Times New Roman"/>
                <a:cs typeface="Times New Roman"/>
              </a:rPr>
              <a:t>di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động</a:t>
            </a:r>
            <a:endParaRPr sz="1200" dirty="0">
              <a:latin typeface="Times New Roman"/>
              <a:cs typeface="Times New Roman"/>
            </a:endParaRPr>
          </a:p>
          <a:p>
            <a:pPr marL="12700" marR="10160" indent="456565">
              <a:lnSpc>
                <a:spcPct val="110000"/>
              </a:lnSpc>
              <a:spcBef>
                <a:spcPts val="590"/>
              </a:spcBef>
            </a:pPr>
            <a:r>
              <a:rPr sz="1200" spc="-5" dirty="0">
                <a:latin typeface="Times New Roman"/>
                <a:cs typeface="Times New Roman"/>
              </a:rPr>
              <a:t>Hàng rào chắn </a:t>
            </a:r>
            <a:r>
              <a:rPr sz="1200" dirty="0">
                <a:latin typeface="Times New Roman"/>
                <a:cs typeface="Times New Roman"/>
              </a:rPr>
              <a:t>di động </a:t>
            </a:r>
            <a:r>
              <a:rPr sz="1200" spc="5" dirty="0">
                <a:latin typeface="Times New Roman"/>
                <a:cs typeface="Times New Roman"/>
              </a:rPr>
              <a:t>là </a:t>
            </a:r>
            <a:r>
              <a:rPr sz="1200" dirty="0">
                <a:latin typeface="Times New Roman"/>
                <a:cs typeface="Times New Roman"/>
              </a:rPr>
              <a:t>những hàng rào </a:t>
            </a:r>
            <a:r>
              <a:rPr sz="1200" spc="-5" dirty="0">
                <a:latin typeface="Times New Roman"/>
                <a:cs typeface="Times New Roman"/>
              </a:rPr>
              <a:t>chắn có </a:t>
            </a:r>
            <a:r>
              <a:rPr sz="1200" dirty="0">
                <a:latin typeface="Times New Roman"/>
                <a:cs typeface="Times New Roman"/>
              </a:rPr>
              <a:t>thể nâng lên, hạ </a:t>
            </a:r>
            <a:r>
              <a:rPr sz="1200" spc="-5" dirty="0">
                <a:latin typeface="Times New Roman"/>
                <a:cs typeface="Times New Roman"/>
              </a:rPr>
              <a:t>xuống, </a:t>
            </a:r>
            <a:r>
              <a:rPr sz="1200" spc="5" dirty="0">
                <a:latin typeface="Times New Roman"/>
                <a:cs typeface="Times New Roman"/>
              </a:rPr>
              <a:t>đẩy </a:t>
            </a:r>
            <a:r>
              <a:rPr sz="1200" dirty="0">
                <a:latin typeface="Times New Roman"/>
                <a:cs typeface="Times New Roman"/>
              </a:rPr>
              <a:t>ra </a:t>
            </a:r>
            <a:r>
              <a:rPr sz="1200" spc="5" dirty="0">
                <a:latin typeface="Times New Roman"/>
                <a:cs typeface="Times New Roman"/>
              </a:rPr>
              <a:t>và  </a:t>
            </a:r>
            <a:r>
              <a:rPr sz="1200" dirty="0">
                <a:latin typeface="Times New Roman"/>
                <a:cs typeface="Times New Roman"/>
              </a:rPr>
              <a:t>đẩy vào hoặc đóng </a:t>
            </a:r>
            <a:r>
              <a:rPr sz="1200" dirty="0" err="1">
                <a:latin typeface="Times New Roman"/>
                <a:cs typeface="Times New Roman"/>
              </a:rPr>
              <a:t>mở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ợc</a:t>
            </a:r>
            <a:r>
              <a:rPr sz="1200" spc="-6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45"/>
              </a:spcBef>
            </a:pPr>
            <a:r>
              <a:rPr sz="1200" spc="-5" dirty="0">
                <a:latin typeface="Times New Roman"/>
                <a:cs typeface="Times New Roman"/>
              </a:rPr>
              <a:t>Hàng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rào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chắn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động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đặt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ở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những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chỗ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cần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khiển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sự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lại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và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kiểm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soát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1200" spc="-5" dirty="0">
                <a:latin typeface="Times New Roman"/>
                <a:cs typeface="Times New Roman"/>
              </a:rPr>
              <a:t>thông.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755"/>
              </a:spcBef>
            </a:pPr>
            <a:r>
              <a:rPr sz="1200" dirty="0">
                <a:latin typeface="Times New Roman"/>
                <a:cs typeface="Times New Roman"/>
              </a:rPr>
              <a:t>Chiều </a:t>
            </a:r>
            <a:r>
              <a:rPr sz="1200" spc="-5" dirty="0">
                <a:latin typeface="Times New Roman"/>
                <a:cs typeface="Times New Roman"/>
              </a:rPr>
              <a:t>cao </a:t>
            </a:r>
            <a:r>
              <a:rPr sz="1200" dirty="0">
                <a:latin typeface="Times New Roman"/>
                <a:cs typeface="Times New Roman"/>
              </a:rPr>
              <a:t>hàng rào chắn di động là 0,85m, </a:t>
            </a:r>
            <a:r>
              <a:rPr sz="1200" spc="-5" dirty="0">
                <a:latin typeface="Times New Roman"/>
                <a:cs typeface="Times New Roman"/>
              </a:rPr>
              <a:t>chiều </a:t>
            </a:r>
            <a:r>
              <a:rPr sz="1200" dirty="0">
                <a:latin typeface="Times New Roman"/>
                <a:cs typeface="Times New Roman"/>
              </a:rPr>
              <a:t>dài là </a:t>
            </a:r>
            <a:r>
              <a:rPr sz="1200" spc="-5" dirty="0">
                <a:latin typeface="Times New Roman"/>
                <a:cs typeface="Times New Roman"/>
              </a:rPr>
              <a:t>suốt </a:t>
            </a:r>
            <a:r>
              <a:rPr sz="1200" spc="-5" dirty="0" err="1">
                <a:latin typeface="Times New Roman"/>
                <a:cs typeface="Times New Roman"/>
              </a:rPr>
              <a:t>phần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3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cấm.</a:t>
            </a:r>
          </a:p>
          <a:p>
            <a:pPr marL="12700" marR="9525" indent="456565" algn="just">
              <a:lnSpc>
                <a:spcPct val="1100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các bộ phận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spc="5" dirty="0">
                <a:latin typeface="Times New Roman"/>
                <a:cs typeface="Times New Roman"/>
              </a:rPr>
              <a:t>hàng </a:t>
            </a:r>
            <a:r>
              <a:rPr sz="1200" dirty="0">
                <a:latin typeface="Times New Roman"/>
                <a:cs typeface="Times New Roman"/>
              </a:rPr>
              <a:t>rào chắn </a:t>
            </a:r>
            <a:r>
              <a:rPr sz="1200" spc="-5" dirty="0">
                <a:latin typeface="Times New Roman"/>
                <a:cs typeface="Times New Roman"/>
              </a:rPr>
              <a:t>(cột, </a:t>
            </a:r>
            <a:r>
              <a:rPr sz="1200" dirty="0">
                <a:latin typeface="Times New Roman"/>
                <a:cs typeface="Times New Roman"/>
              </a:rPr>
              <a:t>thanh ngang) </a:t>
            </a:r>
            <a:r>
              <a:rPr sz="1200" spc="-5" dirty="0">
                <a:latin typeface="Times New Roman"/>
                <a:cs typeface="Times New Roman"/>
              </a:rPr>
              <a:t>phải sơn </a:t>
            </a:r>
            <a:r>
              <a:rPr sz="1200" dirty="0">
                <a:latin typeface="Times New Roman"/>
                <a:cs typeface="Times New Roman"/>
              </a:rPr>
              <a:t>vạch </a:t>
            </a:r>
            <a:r>
              <a:rPr sz="1200" dirty="0" err="1">
                <a:latin typeface="Times New Roman"/>
                <a:cs typeface="Times New Roman"/>
              </a:rPr>
              <a:t>kẻ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80" dirty="0">
                <a:latin typeface="Times New Roman"/>
                <a:cs typeface="Times New Roman"/>
              </a:rPr>
              <a:t>cho  </a:t>
            </a:r>
            <a:r>
              <a:rPr sz="1200" dirty="0">
                <a:latin typeface="Times New Roman"/>
                <a:cs typeface="Times New Roman"/>
              </a:rPr>
              <a:t>đúng ý </a:t>
            </a:r>
            <a:r>
              <a:rPr sz="1200" spc="-5" dirty="0">
                <a:latin typeface="Times New Roman"/>
                <a:cs typeface="Times New Roman"/>
              </a:rPr>
              <a:t>nghĩa sử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dụng.</a:t>
            </a:r>
            <a:endParaRPr sz="1200" dirty="0">
              <a:latin typeface="Times New Roman"/>
              <a:cs typeface="Times New Roman"/>
            </a:endParaRPr>
          </a:p>
          <a:p>
            <a:pPr marL="393700" lvl="2" indent="-381000" algn="just">
              <a:lnSpc>
                <a:spcPct val="100000"/>
              </a:lnSpc>
              <a:spcBef>
                <a:spcPts val="770"/>
              </a:spcBef>
              <a:buAutoNum type="arabicPeriod" startAt="7"/>
              <a:tabLst>
                <a:tab pos="393700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Dải </a:t>
            </a:r>
            <a:r>
              <a:rPr sz="1200" b="1" dirty="0">
                <a:latin typeface="Times New Roman"/>
                <a:cs typeface="Times New Roman"/>
              </a:rPr>
              <a:t>phân </a:t>
            </a:r>
            <a:r>
              <a:rPr sz="1200" b="1" spc="-5" dirty="0" err="1">
                <a:latin typeface="Times New Roman"/>
                <a:cs typeface="Times New Roman"/>
              </a:rPr>
              <a:t>cách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spc="-60" dirty="0" smtClean="0">
                <a:latin typeface="Times New Roman"/>
                <a:cs typeface="Times New Roman"/>
              </a:rPr>
              <a:t>đ</a:t>
            </a:r>
            <a:r>
              <a:rPr lang="vi-VN" sz="1200" b="1" spc="-60" dirty="0" smtClean="0">
                <a:latin typeface="Times New Roman"/>
                <a:cs typeface="Times New Roman"/>
              </a:rPr>
              <a:t>ư</a:t>
            </a:r>
            <a:r>
              <a:rPr sz="1200" b="1" spc="-60" dirty="0" err="1" smtClean="0">
                <a:latin typeface="Times New Roman"/>
                <a:cs typeface="Times New Roman"/>
              </a:rPr>
              <a:t>ờng</a:t>
            </a:r>
            <a:endParaRPr sz="1200" dirty="0">
              <a:latin typeface="Times New Roman"/>
              <a:cs typeface="Times New Roman"/>
            </a:endParaRPr>
          </a:p>
          <a:p>
            <a:pPr marL="12700" marR="11430" indent="456565" algn="just">
              <a:lnSpc>
                <a:spcPct val="110000"/>
              </a:lnSpc>
              <a:spcBef>
                <a:spcPts val="590"/>
              </a:spcBef>
            </a:pPr>
            <a:r>
              <a:rPr sz="1200" spc="-5" dirty="0">
                <a:latin typeface="Times New Roman"/>
                <a:cs typeface="Times New Roman"/>
              </a:rPr>
              <a:t>Dùng </a:t>
            </a:r>
            <a:r>
              <a:rPr sz="1200" spc="5" dirty="0">
                <a:latin typeface="Times New Roman"/>
                <a:cs typeface="Times New Roman"/>
              </a:rPr>
              <a:t>để </a:t>
            </a:r>
            <a:r>
              <a:rPr sz="1200" spc="-5" dirty="0">
                <a:latin typeface="Times New Roman"/>
                <a:cs typeface="Times New Roman"/>
              </a:rPr>
              <a:t>chia </a:t>
            </a:r>
            <a:r>
              <a:rPr sz="1200" dirty="0">
                <a:latin typeface="Times New Roman"/>
                <a:cs typeface="Times New Roman"/>
              </a:rPr>
              <a:t>đôi </a:t>
            </a:r>
            <a:r>
              <a:rPr sz="1200" dirty="0" err="1">
                <a:latin typeface="Times New Roman"/>
                <a:cs typeface="Times New Roman"/>
              </a:rPr>
              <a:t>mặt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thành hai </a:t>
            </a:r>
            <a:r>
              <a:rPr sz="1200" spc="-5" dirty="0">
                <a:latin typeface="Times New Roman"/>
                <a:cs typeface="Times New Roman"/>
              </a:rPr>
              <a:t>phần </a:t>
            </a:r>
            <a:r>
              <a:rPr sz="1200" dirty="0">
                <a:latin typeface="Times New Roman"/>
                <a:cs typeface="Times New Roman"/>
              </a:rPr>
              <a:t>chiều đi và về riêng biệt của các </a:t>
            </a:r>
            <a:r>
              <a:rPr sz="1200" spc="-55" dirty="0" err="1">
                <a:latin typeface="Times New Roman"/>
                <a:cs typeface="Times New Roman"/>
              </a:rPr>
              <a:t>loại</a:t>
            </a:r>
            <a:r>
              <a:rPr sz="1200" spc="-55" dirty="0">
                <a:latin typeface="Times New Roman"/>
                <a:cs typeface="Times New Roman"/>
              </a:rPr>
              <a:t> 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>
                <a:latin typeface="Times New Roman"/>
                <a:cs typeface="Times New Roman"/>
              </a:rPr>
              <a:t>hoặc </a:t>
            </a:r>
            <a:r>
              <a:rPr sz="1200" spc="-5" dirty="0">
                <a:latin typeface="Times New Roman"/>
                <a:cs typeface="Times New Roman"/>
              </a:rPr>
              <a:t>phân cách ranh giới giữa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giới </a:t>
            </a:r>
            <a:r>
              <a:rPr sz="1200" dirty="0">
                <a:latin typeface="Times New Roman"/>
                <a:cs typeface="Times New Roman"/>
              </a:rPr>
              <a:t>và xe thô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sơ.</a:t>
            </a:r>
          </a:p>
          <a:p>
            <a:pPr marL="469265" algn="just">
              <a:lnSpc>
                <a:spcPct val="100000"/>
              </a:lnSpc>
              <a:spcBef>
                <a:spcPts val="740"/>
              </a:spcBef>
            </a:pPr>
            <a:r>
              <a:rPr sz="1200" spc="-5" dirty="0">
                <a:latin typeface="Times New Roman"/>
                <a:cs typeface="Times New Roman"/>
              </a:rPr>
              <a:t>Dải </a:t>
            </a:r>
            <a:r>
              <a:rPr sz="1200" dirty="0">
                <a:latin typeface="Times New Roman"/>
                <a:cs typeface="Times New Roman"/>
              </a:rPr>
              <a:t>phân </a:t>
            </a:r>
            <a:r>
              <a:rPr sz="1200" spc="-5" dirty="0" err="1">
                <a:latin typeface="Times New Roman"/>
                <a:cs typeface="Times New Roman"/>
              </a:rPr>
              <a:t>cách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hai loại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:</a:t>
            </a:r>
          </a:p>
          <a:p>
            <a:pPr marL="12700" marR="5080" lvl="3" indent="456565" algn="just">
              <a:lnSpc>
                <a:spcPct val="110300"/>
              </a:lnSpc>
              <a:spcBef>
                <a:spcPts val="595"/>
              </a:spcBef>
              <a:buChar char="-"/>
              <a:tabLst>
                <a:tab pos="578485" algn="l"/>
              </a:tabLst>
            </a:pPr>
            <a:r>
              <a:rPr sz="1200" spc="-5" dirty="0">
                <a:latin typeface="Times New Roman"/>
                <a:cs typeface="Times New Roman"/>
              </a:rPr>
              <a:t>Dải phân cách cố </a:t>
            </a:r>
            <a:r>
              <a:rPr sz="1200" dirty="0">
                <a:latin typeface="Times New Roman"/>
                <a:cs typeface="Times New Roman"/>
              </a:rPr>
              <a:t>định ; là </a:t>
            </a:r>
            <a:r>
              <a:rPr sz="1200" spc="-5" dirty="0">
                <a:latin typeface="Times New Roman"/>
                <a:cs typeface="Times New Roman"/>
              </a:rPr>
              <a:t>dải phân cách có </a:t>
            </a:r>
            <a:r>
              <a:rPr sz="1200" dirty="0">
                <a:latin typeface="Times New Roman"/>
                <a:cs typeface="Times New Roman"/>
              </a:rPr>
              <a:t>vị trí </a:t>
            </a:r>
            <a:r>
              <a:rPr sz="1200" spc="-5" dirty="0">
                <a:latin typeface="Times New Roman"/>
                <a:cs typeface="Times New Roman"/>
              </a:rPr>
              <a:t>cố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spc="-5" dirty="0" err="1">
                <a:latin typeface="Times New Roman"/>
                <a:cs typeface="Times New Roman"/>
              </a:rPr>
              <a:t>phần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90" dirty="0">
                <a:latin typeface="Times New Roman"/>
                <a:cs typeface="Times New Roman"/>
              </a:rPr>
              <a:t>xe  </a:t>
            </a:r>
            <a:r>
              <a:rPr sz="1200" spc="-5" dirty="0">
                <a:latin typeface="Times New Roman"/>
                <a:cs typeface="Times New Roman"/>
              </a:rPr>
              <a:t>chạy: dải phân cách </a:t>
            </a:r>
            <a:r>
              <a:rPr sz="1200" dirty="0">
                <a:latin typeface="Times New Roman"/>
                <a:cs typeface="Times New Roman"/>
              </a:rPr>
              <a:t>bằng </a:t>
            </a:r>
            <a:r>
              <a:rPr sz="1200" spc="-5" dirty="0">
                <a:latin typeface="Times New Roman"/>
                <a:cs typeface="Times New Roman"/>
              </a:rPr>
              <a:t>đá, gạch xây, </a:t>
            </a:r>
            <a:r>
              <a:rPr sz="1200" spc="5" dirty="0">
                <a:latin typeface="Times New Roman"/>
                <a:cs typeface="Times New Roman"/>
              </a:rPr>
              <a:t>bê </a:t>
            </a:r>
            <a:r>
              <a:rPr sz="1200" dirty="0">
                <a:latin typeface="Times New Roman"/>
                <a:cs typeface="Times New Roman"/>
              </a:rPr>
              <a:t>tông </a:t>
            </a:r>
            <a:r>
              <a:rPr sz="1200" spc="-5" dirty="0">
                <a:latin typeface="Times New Roman"/>
                <a:cs typeface="Times New Roman"/>
              </a:rPr>
              <a:t>hoặc chôn cọc </a:t>
            </a:r>
            <a:r>
              <a:rPr sz="1200" dirty="0">
                <a:latin typeface="Times New Roman"/>
                <a:cs typeface="Times New Roman"/>
              </a:rPr>
              <a:t>thép để bắt </a:t>
            </a:r>
            <a:r>
              <a:rPr sz="1200" spc="-5" dirty="0" err="1">
                <a:latin typeface="Times New Roman"/>
                <a:cs typeface="Times New Roman"/>
              </a:rPr>
              <a:t>chặt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tôn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lượn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sóng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hay xây </a:t>
            </a:r>
            <a:r>
              <a:rPr sz="1200" dirty="0">
                <a:latin typeface="Times New Roman"/>
                <a:cs typeface="Times New Roman"/>
              </a:rPr>
              <a:t>quanh, </a:t>
            </a:r>
            <a:r>
              <a:rPr sz="1200" spc="-5" dirty="0">
                <a:latin typeface="Times New Roman"/>
                <a:cs typeface="Times New Roman"/>
              </a:rPr>
              <a:t>bên </a:t>
            </a:r>
            <a:r>
              <a:rPr sz="1200" dirty="0">
                <a:latin typeface="Times New Roman"/>
                <a:cs typeface="Times New Roman"/>
              </a:rPr>
              <a:t>trong đổ </a:t>
            </a:r>
            <a:r>
              <a:rPr sz="1200" spc="-5" dirty="0">
                <a:latin typeface="Times New Roman"/>
                <a:cs typeface="Times New Roman"/>
              </a:rPr>
              <a:t>đất </a:t>
            </a:r>
            <a:r>
              <a:rPr sz="1200" dirty="0">
                <a:latin typeface="Times New Roman"/>
                <a:cs typeface="Times New Roman"/>
              </a:rPr>
              <a:t>trồng cây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dirty="0">
                <a:latin typeface="Times New Roman"/>
                <a:cs typeface="Times New Roman"/>
              </a:rPr>
              <a:t>loại </a:t>
            </a:r>
            <a:r>
              <a:rPr sz="1200" spc="-5" dirty="0">
                <a:latin typeface="Times New Roman"/>
                <a:cs typeface="Times New Roman"/>
              </a:rPr>
              <a:t>kết </a:t>
            </a:r>
            <a:r>
              <a:rPr sz="1200" dirty="0">
                <a:latin typeface="Times New Roman"/>
                <a:cs typeface="Times New Roman"/>
              </a:rPr>
              <a:t>hợp lan </a:t>
            </a:r>
            <a:r>
              <a:rPr sz="1200" spc="-5" dirty="0">
                <a:latin typeface="Times New Roman"/>
                <a:cs typeface="Times New Roman"/>
              </a:rPr>
              <a:t>can </a:t>
            </a:r>
            <a:r>
              <a:rPr sz="1200" dirty="0">
                <a:latin typeface="Times New Roman"/>
                <a:cs typeface="Times New Roman"/>
              </a:rPr>
              <a:t>phòng hoj nửa  cứng </a:t>
            </a:r>
            <a:r>
              <a:rPr sz="1200" spc="-5" dirty="0">
                <a:latin typeface="Times New Roman"/>
                <a:cs typeface="Times New Roman"/>
              </a:rPr>
              <a:t>hoặc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mềm.</a:t>
            </a:r>
          </a:p>
          <a:p>
            <a:pPr marL="12700" marR="5715" lvl="3" indent="456565" algn="just">
              <a:lnSpc>
                <a:spcPct val="110300"/>
              </a:lnSpc>
              <a:spcBef>
                <a:spcPts val="600"/>
              </a:spcBef>
              <a:buChar char="-"/>
              <a:tabLst>
                <a:tab pos="566420" algn="l"/>
              </a:tabLst>
            </a:pPr>
            <a:r>
              <a:rPr sz="1200" spc="-5" dirty="0">
                <a:latin typeface="Times New Roman"/>
                <a:cs typeface="Times New Roman"/>
              </a:rPr>
              <a:t>Dải phân cách </a:t>
            </a:r>
            <a:r>
              <a:rPr sz="1200" dirty="0">
                <a:latin typeface="Times New Roman"/>
                <a:cs typeface="Times New Roman"/>
              </a:rPr>
              <a:t>mềm: là </a:t>
            </a:r>
            <a:r>
              <a:rPr sz="1200" spc="-5" dirty="0">
                <a:latin typeface="Times New Roman"/>
                <a:cs typeface="Times New Roman"/>
              </a:rPr>
              <a:t>các dải phân cách có </a:t>
            </a:r>
            <a:r>
              <a:rPr sz="1200" dirty="0">
                <a:latin typeface="Times New Roman"/>
                <a:cs typeface="Times New Roman"/>
              </a:rPr>
              <a:t>thể di </a:t>
            </a:r>
            <a:r>
              <a:rPr sz="1200" spc="-5" dirty="0">
                <a:latin typeface="Times New Roman"/>
                <a:cs typeface="Times New Roman"/>
              </a:rPr>
              <a:t>chuyển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5" dirty="0">
                <a:latin typeface="Times New Roman"/>
                <a:cs typeface="Times New Roman"/>
              </a:rPr>
              <a:t>bề </a:t>
            </a:r>
            <a:r>
              <a:rPr sz="1200" dirty="0">
                <a:latin typeface="Times New Roman"/>
                <a:cs typeface="Times New Roman"/>
              </a:rPr>
              <a:t>rộng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 err="1">
                <a:latin typeface="Times New Roman"/>
                <a:cs typeface="Times New Roman"/>
              </a:rPr>
              <a:t>mặt</a:t>
            </a:r>
            <a:r>
              <a:rPr sz="1200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tạo bởi </a:t>
            </a:r>
            <a:r>
              <a:rPr sz="1200" spc="-5" dirty="0">
                <a:latin typeface="Times New Roman"/>
                <a:cs typeface="Times New Roman"/>
              </a:rPr>
              <a:t>các các cục </a:t>
            </a:r>
            <a:r>
              <a:rPr sz="1200" dirty="0">
                <a:latin typeface="Times New Roman"/>
                <a:cs typeface="Times New Roman"/>
              </a:rPr>
              <a:t>(cột) bê tông cao từ 0,30 – 0,80m, </a:t>
            </a:r>
            <a:r>
              <a:rPr sz="1200" spc="-5" dirty="0" err="1">
                <a:latin typeface="Times New Roman"/>
                <a:cs typeface="Times New Roman"/>
              </a:rPr>
              <a:t>nhựa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composit</a:t>
            </a:r>
            <a:r>
              <a:rPr lang="en-US" sz="1200" spc="-5" dirty="0" smtClean="0">
                <a:latin typeface="Times New Roman"/>
                <a:cs typeface="Times New Roman"/>
              </a:rPr>
              <a:t>e </a:t>
            </a:r>
            <a:r>
              <a:rPr lang="en-US" sz="1200" spc="-5" dirty="0" err="1" smtClean="0">
                <a:latin typeface="Times New Roman"/>
                <a:cs typeface="Times New Roman"/>
              </a:rPr>
              <a:t>bên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trong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đổ </a:t>
            </a:r>
            <a:r>
              <a:rPr sz="1200" spc="-5" dirty="0">
                <a:latin typeface="Times New Roman"/>
                <a:cs typeface="Times New Roman"/>
              </a:rPr>
              <a:t>cát </a:t>
            </a:r>
            <a:r>
              <a:rPr sz="1200" dirty="0" err="1">
                <a:latin typeface="Times New Roman"/>
                <a:cs typeface="Times New Roman"/>
              </a:rPr>
              <a:t>hoặc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xếp </a:t>
            </a:r>
            <a:r>
              <a:rPr sz="1200" spc="-5" dirty="0">
                <a:latin typeface="Times New Roman"/>
                <a:cs typeface="Times New Roman"/>
              </a:rPr>
              <a:t>liền nhau hoặc </a:t>
            </a:r>
            <a:r>
              <a:rPr sz="1200" dirty="0">
                <a:latin typeface="Times New Roman"/>
                <a:cs typeface="Times New Roman"/>
              </a:rPr>
              <a:t>dùng ống thép </a:t>
            </a:r>
            <a:r>
              <a:rPr sz="1200" spc="-5" dirty="0">
                <a:latin typeface="Times New Roman"/>
                <a:cs typeface="Times New Roman"/>
              </a:rPr>
              <a:t>xuyên qua, </a:t>
            </a:r>
            <a:r>
              <a:rPr sz="1200" dirty="0">
                <a:latin typeface="Times New Roman"/>
                <a:cs typeface="Times New Roman"/>
              </a:rPr>
              <a:t>tạo thành hệ </a:t>
            </a:r>
            <a:r>
              <a:rPr sz="1200" spc="-45" dirty="0">
                <a:latin typeface="Times New Roman"/>
                <a:cs typeface="Times New Roman"/>
              </a:rPr>
              <a:t>thống  </a:t>
            </a:r>
            <a:r>
              <a:rPr sz="1200" dirty="0">
                <a:latin typeface="Times New Roman"/>
                <a:cs typeface="Times New Roman"/>
              </a:rPr>
              <a:t>lan </a:t>
            </a:r>
            <a:r>
              <a:rPr sz="1200" spc="-5" dirty="0">
                <a:latin typeface="Times New Roman"/>
                <a:cs typeface="Times New Roman"/>
              </a:rPr>
              <a:t>can trên </a:t>
            </a:r>
            <a:r>
              <a:rPr sz="1200" dirty="0" err="1">
                <a:latin typeface="Times New Roman"/>
                <a:cs typeface="Times New Roman"/>
              </a:rPr>
              <a:t>mặt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745"/>
              </a:spcBef>
            </a:pP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dirty="0">
                <a:latin typeface="Times New Roman"/>
                <a:cs typeface="Times New Roman"/>
              </a:rPr>
              <a:t>dải </a:t>
            </a:r>
            <a:r>
              <a:rPr sz="1200" spc="-5" dirty="0">
                <a:latin typeface="Times New Roman"/>
                <a:cs typeface="Times New Roman"/>
              </a:rPr>
              <a:t>phân cách </a:t>
            </a:r>
            <a:r>
              <a:rPr sz="1200" dirty="0">
                <a:latin typeface="Times New Roman"/>
                <a:cs typeface="Times New Roman"/>
              </a:rPr>
              <a:t>mềm </a:t>
            </a:r>
            <a:r>
              <a:rPr sz="1200" dirty="0" err="1">
                <a:latin typeface="Times New Roman"/>
                <a:cs typeface="Times New Roman"/>
              </a:rPr>
              <a:t>khi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chỉ </a:t>
            </a:r>
            <a:r>
              <a:rPr sz="1200" dirty="0">
                <a:latin typeface="Times New Roman"/>
                <a:cs typeface="Times New Roman"/>
              </a:rPr>
              <a:t>đủ 2 hoặc 3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60" dirty="0" smtClean="0">
                <a:latin typeface="Times New Roman"/>
                <a:cs typeface="Times New Roman"/>
              </a:rPr>
              <a:t>đ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ờng</a:t>
            </a:r>
            <a:r>
              <a:rPr sz="1200" spc="-60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776985"/>
            <a:ext cx="5605780" cy="424307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278765" lvl="1" indent="-266700">
              <a:lnSpc>
                <a:spcPct val="100000"/>
              </a:lnSpc>
              <a:spcBef>
                <a:spcPts val="865"/>
              </a:spcBef>
              <a:buAutoNum type="arabicPeriod" startAt="3"/>
              <a:tabLst>
                <a:tab pos="279400" algn="l"/>
              </a:tabLst>
            </a:pPr>
            <a:r>
              <a:rPr sz="1200" spc="-5" dirty="0">
                <a:latin typeface="Times New Roman"/>
                <a:cs typeface="Times New Roman"/>
              </a:rPr>
              <a:t>CỘT</a:t>
            </a:r>
            <a:r>
              <a:rPr sz="1200" spc="-10" dirty="0">
                <a:latin typeface="Times New Roman"/>
                <a:cs typeface="Times New Roman"/>
              </a:rPr>
              <a:t> KILÔMÉT</a:t>
            </a:r>
            <a:endParaRPr sz="1200" dirty="0">
              <a:latin typeface="Times New Roman"/>
              <a:cs typeface="Times New Roman"/>
            </a:endParaRPr>
          </a:p>
          <a:p>
            <a:pPr marL="393700" lvl="2" indent="-381000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393700" algn="l"/>
              </a:tabLst>
            </a:pPr>
            <a:r>
              <a:rPr sz="1200" b="1" dirty="0">
                <a:latin typeface="Times New Roman"/>
                <a:cs typeface="Times New Roman"/>
              </a:rPr>
              <a:t>Tác dụng </a:t>
            </a:r>
            <a:r>
              <a:rPr sz="1200" b="1" spc="-5" dirty="0">
                <a:latin typeface="Times New Roman"/>
                <a:cs typeface="Times New Roman"/>
              </a:rPr>
              <a:t>của cột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kilômét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800"/>
              </a:lnSpc>
              <a:spcBef>
                <a:spcPts val="565"/>
              </a:spcBef>
            </a:pPr>
            <a:r>
              <a:rPr sz="1200" dirty="0">
                <a:latin typeface="Times New Roman"/>
                <a:cs typeface="Times New Roman"/>
              </a:rPr>
              <a:t>Cột kilômét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tác dụng xác định </a:t>
            </a:r>
            <a:r>
              <a:rPr sz="1200" spc="5" dirty="0">
                <a:latin typeface="Times New Roman"/>
                <a:cs typeface="Times New Roman"/>
              </a:rPr>
              <a:t>lý </a:t>
            </a:r>
            <a:r>
              <a:rPr sz="1200" dirty="0">
                <a:latin typeface="Times New Roman"/>
                <a:cs typeface="Times New Roman"/>
              </a:rPr>
              <a:t>trình </a:t>
            </a:r>
            <a:r>
              <a:rPr sz="1200" spc="-5" dirty="0">
                <a:latin typeface="Times New Roman"/>
                <a:cs typeface="Times New Roman"/>
              </a:rPr>
              <a:t>con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để phục vụ </a:t>
            </a:r>
            <a:r>
              <a:rPr sz="1200" spc="-10" dirty="0">
                <a:latin typeface="Times New Roman"/>
                <a:cs typeface="Times New Roman"/>
              </a:rPr>
              <a:t>yêu </a:t>
            </a:r>
            <a:r>
              <a:rPr sz="1200" dirty="0">
                <a:latin typeface="Times New Roman"/>
                <a:cs typeface="Times New Roman"/>
              </a:rPr>
              <a:t>cầu </a:t>
            </a:r>
            <a:r>
              <a:rPr sz="1200" spc="-5" dirty="0">
                <a:latin typeface="Times New Roman"/>
                <a:cs typeface="Times New Roman"/>
              </a:rPr>
              <a:t>quản </a:t>
            </a:r>
            <a:r>
              <a:rPr sz="1200" spc="-100" dirty="0" err="1">
                <a:latin typeface="Times New Roman"/>
                <a:cs typeface="Times New Roman"/>
              </a:rPr>
              <a:t>lý</a:t>
            </a:r>
            <a:r>
              <a:rPr sz="1200" spc="-100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kết </a:t>
            </a:r>
            <a:r>
              <a:rPr sz="1200" dirty="0">
                <a:latin typeface="Times New Roman"/>
                <a:cs typeface="Times New Roman"/>
              </a:rPr>
              <a:t>hợp </a:t>
            </a:r>
            <a:r>
              <a:rPr sz="1200" spc="-5" dirty="0">
                <a:latin typeface="Times New Roman"/>
                <a:cs typeface="Times New Roman"/>
              </a:rPr>
              <a:t>chỉ </a:t>
            </a:r>
            <a:r>
              <a:rPr sz="1200" dirty="0">
                <a:latin typeface="Times New Roman"/>
                <a:cs typeface="Times New Roman"/>
              </a:rPr>
              <a:t>dẫn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 err="1">
                <a:latin typeface="Times New Roman"/>
                <a:cs typeface="Times New Roman"/>
              </a:rPr>
              <a:t>dụng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biết khoảng </a:t>
            </a:r>
            <a:r>
              <a:rPr sz="1200" spc="-5" dirty="0">
                <a:latin typeface="Times New Roman"/>
                <a:cs typeface="Times New Roman"/>
              </a:rPr>
              <a:t>cách </a:t>
            </a:r>
            <a:r>
              <a:rPr sz="1200" dirty="0" err="1">
                <a:latin typeface="Times New Roman"/>
                <a:cs typeface="Times New Roman"/>
              </a:rPr>
              <a:t>trên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4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đi.</a:t>
            </a:r>
          </a:p>
          <a:p>
            <a:pPr marL="12700" marR="40005" indent="456565">
              <a:lnSpc>
                <a:spcPct val="151700"/>
              </a:lnSpc>
            </a:pPr>
            <a:r>
              <a:rPr sz="1200" spc="-5" dirty="0">
                <a:latin typeface="Times New Roman"/>
                <a:cs typeface="Times New Roman"/>
              </a:rPr>
              <a:t>Khoảng cách giữa các </a:t>
            </a:r>
            <a:r>
              <a:rPr sz="1200" dirty="0">
                <a:latin typeface="Times New Roman"/>
                <a:cs typeface="Times New Roman"/>
              </a:rPr>
              <a:t>cột </a:t>
            </a:r>
            <a:r>
              <a:rPr sz="1200" spc="-5" dirty="0">
                <a:latin typeface="Times New Roman"/>
                <a:cs typeface="Times New Roman"/>
              </a:rPr>
              <a:t>kilômét </a:t>
            </a:r>
            <a:r>
              <a:rPr sz="1200" dirty="0">
                <a:latin typeface="Times New Roman"/>
                <a:cs typeface="Times New Roman"/>
              </a:rPr>
              <a:t>là </a:t>
            </a:r>
            <a:r>
              <a:rPr sz="1200" spc="-5" dirty="0">
                <a:latin typeface="Times New Roman"/>
                <a:cs typeface="Times New Roman"/>
              </a:rPr>
              <a:t>khoảng cách chẵn </a:t>
            </a:r>
            <a:r>
              <a:rPr sz="1200" dirty="0">
                <a:latin typeface="Times New Roman"/>
                <a:cs typeface="Times New Roman"/>
              </a:rPr>
              <a:t>1.000m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 err="1">
                <a:latin typeface="Times New Roman"/>
                <a:cs typeface="Times New Roman"/>
              </a:rPr>
              <a:t>tim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45" dirty="0">
                <a:latin typeface="Times New Roman"/>
                <a:cs typeface="Times New Roman"/>
              </a:rPr>
              <a:t>(bắt  </a:t>
            </a:r>
            <a:r>
              <a:rPr sz="1200" spc="-5" dirty="0">
                <a:latin typeface="Times New Roman"/>
                <a:cs typeface="Times New Roman"/>
              </a:rPr>
              <a:t>đầu </a:t>
            </a:r>
            <a:r>
              <a:rPr sz="1200" dirty="0">
                <a:latin typeface="Times New Roman"/>
                <a:cs typeface="Times New Roman"/>
              </a:rPr>
              <a:t>tính từ </a:t>
            </a:r>
            <a:r>
              <a:rPr sz="1200" spc="-5" dirty="0" err="1">
                <a:latin typeface="Times New Roman"/>
                <a:cs typeface="Times New Roman"/>
              </a:rPr>
              <a:t>gốc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45" dirty="0" smtClean="0">
                <a:latin typeface="Times New Roman"/>
                <a:cs typeface="Times New Roman"/>
              </a:rPr>
              <a:t>đ</a:t>
            </a:r>
            <a:r>
              <a:rPr lang="vi-VN" sz="1200" spc="-45" dirty="0" smtClean="0">
                <a:latin typeface="Times New Roman"/>
                <a:cs typeface="Times New Roman"/>
              </a:rPr>
              <a:t>ư</a:t>
            </a:r>
            <a:r>
              <a:rPr sz="1200" spc="-45" dirty="0" err="1" smtClean="0">
                <a:latin typeface="Times New Roman"/>
                <a:cs typeface="Times New Roman"/>
              </a:rPr>
              <a:t>ờng</a:t>
            </a:r>
            <a:r>
              <a:rPr sz="1200" spc="-45" dirty="0">
                <a:latin typeface="Times New Roman"/>
                <a:cs typeface="Times New Roman"/>
              </a:rPr>
              <a:t>). </a:t>
            </a:r>
            <a:r>
              <a:rPr sz="1200" spc="-5" dirty="0">
                <a:latin typeface="Times New Roman"/>
                <a:cs typeface="Times New Roman"/>
              </a:rPr>
              <a:t>Điểm </a:t>
            </a:r>
            <a:r>
              <a:rPr sz="1200" dirty="0" err="1">
                <a:latin typeface="Times New Roman"/>
                <a:cs typeface="Times New Roman"/>
              </a:rPr>
              <a:t>gốc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gọi </a:t>
            </a:r>
            <a:r>
              <a:rPr sz="1200" dirty="0">
                <a:latin typeface="Times New Roman"/>
                <a:cs typeface="Times New Roman"/>
              </a:rPr>
              <a:t>là kilômét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không.</a:t>
            </a:r>
            <a:endParaRPr sz="1200" dirty="0">
              <a:latin typeface="Times New Roman"/>
              <a:cs typeface="Times New Roman"/>
            </a:endParaRPr>
          </a:p>
          <a:p>
            <a:pPr marL="393700" lvl="2" indent="-381000">
              <a:lnSpc>
                <a:spcPct val="100000"/>
              </a:lnSpc>
              <a:spcBef>
                <a:spcPts val="765"/>
              </a:spcBef>
              <a:buAutoNum type="arabicPeriod" startAt="2"/>
              <a:tabLst>
                <a:tab pos="393700" algn="l"/>
              </a:tabLst>
            </a:pPr>
            <a:r>
              <a:rPr sz="1200" b="1" dirty="0">
                <a:latin typeface="Times New Roman"/>
                <a:cs typeface="Times New Roman"/>
              </a:rPr>
              <a:t>Hình dạng, </a:t>
            </a:r>
            <a:r>
              <a:rPr sz="1200" b="1" spc="-10" dirty="0">
                <a:latin typeface="Times New Roman"/>
                <a:cs typeface="Times New Roman"/>
              </a:rPr>
              <a:t>màu </a:t>
            </a:r>
            <a:r>
              <a:rPr sz="1200" b="1" spc="-5" dirty="0">
                <a:latin typeface="Times New Roman"/>
                <a:cs typeface="Times New Roman"/>
              </a:rPr>
              <a:t>sắc của cột kilômét</a:t>
            </a:r>
            <a:endParaRPr sz="1200" dirty="0">
              <a:latin typeface="Times New Roman"/>
              <a:cs typeface="Times New Roman"/>
            </a:endParaRPr>
          </a:p>
          <a:p>
            <a:pPr marL="507365" lvl="3" indent="-495300">
              <a:lnSpc>
                <a:spcPct val="100000"/>
              </a:lnSpc>
              <a:spcBef>
                <a:spcPts val="755"/>
              </a:spcBef>
              <a:buAutoNum type="arabicPeriod"/>
              <a:tabLst>
                <a:tab pos="508000" algn="l"/>
              </a:tabLst>
            </a:pPr>
            <a:r>
              <a:rPr sz="1200" b="1" i="1" dirty="0">
                <a:latin typeface="Times New Roman"/>
                <a:cs typeface="Times New Roman"/>
              </a:rPr>
              <a:t>Cột ki lô mét đặt ở mép</a:t>
            </a:r>
            <a:r>
              <a:rPr sz="1200" b="1" i="1" spc="-3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đường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25"/>
              </a:spcBef>
            </a:pPr>
            <a:r>
              <a:rPr sz="1200" dirty="0">
                <a:latin typeface="Times New Roman"/>
                <a:cs typeface="Times New Roman"/>
              </a:rPr>
              <a:t>Có </a:t>
            </a:r>
            <a:r>
              <a:rPr sz="1200" spc="-5" dirty="0">
                <a:latin typeface="Times New Roman"/>
                <a:cs typeface="Times New Roman"/>
              </a:rPr>
              <a:t>dạng </a:t>
            </a:r>
            <a:r>
              <a:rPr sz="1200" dirty="0">
                <a:latin typeface="Times New Roman"/>
                <a:cs typeface="Times New Roman"/>
              </a:rPr>
              <a:t>hình chữ </a:t>
            </a:r>
            <a:r>
              <a:rPr sz="1200" spc="-5" dirty="0">
                <a:latin typeface="Times New Roman"/>
                <a:cs typeface="Times New Roman"/>
              </a:rPr>
              <a:t>nhật, đầu trên </a:t>
            </a:r>
            <a:r>
              <a:rPr sz="1200" dirty="0" err="1">
                <a:latin typeface="Times New Roman"/>
                <a:cs typeface="Times New Roman"/>
              </a:rPr>
              <a:t>cùng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l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ợn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tròn theo hình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bán </a:t>
            </a:r>
            <a:r>
              <a:rPr sz="1200" spc="-5" dirty="0" err="1">
                <a:latin typeface="Times New Roman"/>
                <a:cs typeface="Times New Roman"/>
              </a:rPr>
              <a:t>nguyệt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90" dirty="0">
                <a:latin typeface="Times New Roman"/>
                <a:cs typeface="Times New Roman"/>
              </a:rPr>
              <a:t>kính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1200" spc="-5" dirty="0">
                <a:latin typeface="Times New Roman"/>
                <a:cs typeface="Times New Roman"/>
              </a:rPr>
              <a:t>40cm.</a:t>
            </a:r>
            <a:endParaRPr sz="1200" dirty="0">
              <a:latin typeface="Times New Roman"/>
              <a:cs typeface="Times New Roman"/>
            </a:endParaRPr>
          </a:p>
          <a:p>
            <a:pPr marL="12700" marR="239395" indent="456565">
              <a:lnSpc>
                <a:spcPct val="151700"/>
              </a:lnSpc>
            </a:pPr>
            <a:r>
              <a:rPr sz="1200" spc="-5" dirty="0">
                <a:latin typeface="Times New Roman"/>
                <a:cs typeface="Times New Roman"/>
              </a:rPr>
              <a:t>Phần đầu </a:t>
            </a:r>
            <a:r>
              <a:rPr sz="1200" dirty="0">
                <a:latin typeface="Times New Roman"/>
                <a:cs typeface="Times New Roman"/>
              </a:rPr>
              <a:t>hình bán </a:t>
            </a:r>
            <a:r>
              <a:rPr sz="1200" spc="-5" dirty="0">
                <a:latin typeface="Times New Roman"/>
                <a:cs typeface="Times New Roman"/>
              </a:rPr>
              <a:t>nguyệt </a:t>
            </a:r>
            <a:r>
              <a:rPr sz="1200" dirty="0">
                <a:latin typeface="Times New Roman"/>
                <a:cs typeface="Times New Roman"/>
              </a:rPr>
              <a:t>có </a:t>
            </a:r>
            <a:r>
              <a:rPr sz="1200" spc="-5" dirty="0">
                <a:latin typeface="Times New Roman"/>
                <a:cs typeface="Times New Roman"/>
              </a:rPr>
              <a:t>màu </a:t>
            </a:r>
            <a:r>
              <a:rPr sz="1200" dirty="0">
                <a:latin typeface="Times New Roman"/>
                <a:cs typeface="Times New Roman"/>
              </a:rPr>
              <a:t>đỏ đối với hệ </a:t>
            </a:r>
            <a:r>
              <a:rPr sz="1200" dirty="0" err="1">
                <a:latin typeface="Times New Roman"/>
                <a:cs typeface="Times New Roman"/>
              </a:rPr>
              <a:t>thống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quốc lộ, màu </a:t>
            </a:r>
            <a:r>
              <a:rPr sz="1200" spc="-60" dirty="0">
                <a:latin typeface="Times New Roman"/>
                <a:cs typeface="Times New Roman"/>
              </a:rPr>
              <a:t>xanh  </a:t>
            </a:r>
            <a:r>
              <a:rPr sz="1200" dirty="0">
                <a:latin typeface="Times New Roman"/>
                <a:cs typeface="Times New Roman"/>
              </a:rPr>
              <a:t>với hệ </a:t>
            </a:r>
            <a:r>
              <a:rPr sz="1200" dirty="0" err="1">
                <a:latin typeface="Times New Roman"/>
                <a:cs typeface="Times New Roman"/>
              </a:rPr>
              <a:t>thống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tỉnh, màu </a:t>
            </a:r>
            <a:r>
              <a:rPr sz="1200" spc="-5" dirty="0">
                <a:latin typeface="Times New Roman"/>
                <a:cs typeface="Times New Roman"/>
              </a:rPr>
              <a:t>nâu </a:t>
            </a:r>
            <a:r>
              <a:rPr sz="1200" dirty="0">
                <a:latin typeface="Times New Roman"/>
                <a:cs typeface="Times New Roman"/>
              </a:rPr>
              <a:t>với hệ </a:t>
            </a:r>
            <a:r>
              <a:rPr sz="1200" dirty="0" err="1">
                <a:latin typeface="Times New Roman"/>
                <a:cs typeface="Times New Roman"/>
              </a:rPr>
              <a:t>thống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huyện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màu vàng với hệ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65" dirty="0">
                <a:latin typeface="Times New Roman"/>
                <a:cs typeface="Times New Roman"/>
              </a:rPr>
              <a:t>thống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chuyên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dùng.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45"/>
              </a:spcBef>
            </a:pPr>
            <a:r>
              <a:rPr sz="1200" spc="-5" dirty="0">
                <a:latin typeface="Times New Roman"/>
                <a:cs typeface="Times New Roman"/>
              </a:rPr>
              <a:t>Phần </a:t>
            </a:r>
            <a:r>
              <a:rPr sz="1200" dirty="0">
                <a:latin typeface="Times New Roman"/>
                <a:cs typeface="Times New Roman"/>
              </a:rPr>
              <a:t>thân </a:t>
            </a:r>
            <a:r>
              <a:rPr sz="1200" spc="-5" dirty="0">
                <a:latin typeface="Times New Roman"/>
                <a:cs typeface="Times New Roman"/>
              </a:rPr>
              <a:t>cột </a:t>
            </a:r>
            <a:r>
              <a:rPr sz="1200" dirty="0">
                <a:latin typeface="Times New Roman"/>
                <a:cs typeface="Times New Roman"/>
              </a:rPr>
              <a:t>là màu </a:t>
            </a:r>
            <a:r>
              <a:rPr sz="1200" spc="-5" dirty="0">
                <a:latin typeface="Times New Roman"/>
                <a:cs typeface="Times New Roman"/>
              </a:rPr>
              <a:t>trắng.</a:t>
            </a:r>
            <a:endParaRPr sz="1200" dirty="0">
              <a:latin typeface="Times New Roman"/>
              <a:cs typeface="Times New Roman"/>
            </a:endParaRPr>
          </a:p>
          <a:p>
            <a:pPr marL="12700" marR="241300" indent="456565">
              <a:lnSpc>
                <a:spcPct val="110100"/>
              </a:lnSpc>
              <a:spcBef>
                <a:spcPts val="600"/>
              </a:spcBef>
            </a:pPr>
            <a:r>
              <a:rPr sz="1200" dirty="0">
                <a:latin typeface="Times New Roman"/>
                <a:cs typeface="Times New Roman"/>
              </a:rPr>
              <a:t>Cột </a:t>
            </a:r>
            <a:r>
              <a:rPr sz="1200" dirty="0" err="1">
                <a:latin typeface="Times New Roman"/>
                <a:cs typeface="Times New Roman"/>
              </a:rPr>
              <a:t>kilômét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dirty="0">
                <a:latin typeface="Times New Roman"/>
                <a:cs typeface="Times New Roman"/>
              </a:rPr>
              <a:t>về phía tay phải </a:t>
            </a:r>
            <a:r>
              <a:rPr sz="1200" spc="-5" dirty="0" err="1">
                <a:latin typeface="Times New Roman"/>
                <a:cs typeface="Times New Roman"/>
              </a:rPr>
              <a:t>theo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gốc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0" dirty="0" smtClean="0">
                <a:latin typeface="Times New Roman"/>
                <a:cs typeface="Times New Roman"/>
              </a:rPr>
              <a:t>đ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>
                <a:latin typeface="Times New Roman"/>
                <a:cs typeface="Times New Roman"/>
              </a:rPr>
              <a:t>. </a:t>
            </a:r>
            <a:r>
              <a:rPr sz="1200" dirty="0" err="1">
                <a:latin typeface="Times New Roman"/>
                <a:cs typeface="Times New Roman"/>
              </a:rPr>
              <a:t>Trong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310" dirty="0">
                <a:latin typeface="Times New Roman"/>
                <a:cs typeface="Times New Roman"/>
              </a:rPr>
              <a:t>hợp 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khó </a:t>
            </a:r>
            <a:r>
              <a:rPr sz="1200" spc="-5" dirty="0">
                <a:latin typeface="Times New Roman"/>
                <a:cs typeface="Times New Roman"/>
              </a:rPr>
              <a:t>khăn có </a:t>
            </a:r>
            <a:r>
              <a:rPr sz="1200" dirty="0">
                <a:latin typeface="Times New Roman"/>
                <a:cs typeface="Times New Roman"/>
              </a:rPr>
              <a:t>thể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dirty="0">
                <a:latin typeface="Times New Roman"/>
                <a:cs typeface="Times New Roman"/>
              </a:rPr>
              <a:t>ở bên </a:t>
            </a:r>
            <a:r>
              <a:rPr sz="1200" spc="-5" dirty="0">
                <a:latin typeface="Times New Roman"/>
                <a:cs typeface="Times New Roman"/>
              </a:rPr>
              <a:t>trái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47952" y="7440929"/>
            <a:ext cx="5607685" cy="2028761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455295" algn="ctr">
              <a:lnSpc>
                <a:spcPct val="100000"/>
              </a:lnSpc>
              <a:spcBef>
                <a:spcPts val="880"/>
              </a:spcBef>
            </a:pPr>
            <a:r>
              <a:rPr sz="1200" dirty="0">
                <a:latin typeface="Times New Roman"/>
                <a:cs typeface="Times New Roman"/>
              </a:rPr>
              <a:t>Cột </a:t>
            </a:r>
            <a:r>
              <a:rPr sz="1200" spc="-5" dirty="0">
                <a:latin typeface="Times New Roman"/>
                <a:cs typeface="Times New Roman"/>
              </a:rPr>
              <a:t>kilômét </a:t>
            </a:r>
            <a:r>
              <a:rPr sz="1200" dirty="0">
                <a:latin typeface="Times New Roman"/>
                <a:cs typeface="Times New Roman"/>
              </a:rPr>
              <a:t>dạng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thấp</a:t>
            </a: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200" b="1" i="1" spc="-5" dirty="0">
                <a:latin typeface="Times New Roman"/>
                <a:cs typeface="Times New Roman"/>
              </a:rPr>
              <a:t>4.3.2.2. </a:t>
            </a:r>
            <a:r>
              <a:rPr sz="1200" b="1" i="1" dirty="0">
                <a:latin typeface="Times New Roman"/>
                <a:cs typeface="Times New Roman"/>
              </a:rPr>
              <a:t>Cột kilômét đặt ở dải phân</a:t>
            </a:r>
            <a:r>
              <a:rPr sz="1200" b="1" i="1" spc="-1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cách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720"/>
              </a:spcBef>
            </a:pPr>
            <a:r>
              <a:rPr sz="1200" dirty="0">
                <a:latin typeface="Times New Roman"/>
                <a:cs typeface="Times New Roman"/>
              </a:rPr>
              <a:t>Có </a:t>
            </a:r>
            <a:r>
              <a:rPr sz="1200" spc="-5" dirty="0">
                <a:latin typeface="Times New Roman"/>
                <a:cs typeface="Times New Roman"/>
              </a:rPr>
              <a:t>dạng </a:t>
            </a:r>
            <a:r>
              <a:rPr sz="1200" dirty="0">
                <a:latin typeface="Times New Roman"/>
                <a:cs typeface="Times New Roman"/>
              </a:rPr>
              <a:t>hình chữ </a:t>
            </a:r>
            <a:r>
              <a:rPr sz="1200" spc="-5" dirty="0">
                <a:latin typeface="Times New Roman"/>
                <a:cs typeface="Times New Roman"/>
              </a:rPr>
              <a:t>nhật, </a:t>
            </a:r>
            <a:r>
              <a:rPr sz="1200" dirty="0">
                <a:latin typeface="Times New Roman"/>
                <a:cs typeface="Times New Roman"/>
              </a:rPr>
              <a:t>đầu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 err="1">
                <a:latin typeface="Times New Roman"/>
                <a:cs typeface="Times New Roman"/>
              </a:rPr>
              <a:t>cùng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l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ợn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tròn theo hình bán</a:t>
            </a:r>
            <a:r>
              <a:rPr sz="1200" spc="-1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nguyệt.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100"/>
              </a:lnSpc>
              <a:spcBef>
                <a:spcPts val="595"/>
              </a:spcBef>
            </a:pPr>
            <a:r>
              <a:rPr sz="1200" spc="-5" dirty="0">
                <a:latin typeface="Times New Roman"/>
                <a:cs typeface="Times New Roman"/>
              </a:rPr>
              <a:t>Phần đầu </a:t>
            </a:r>
            <a:r>
              <a:rPr sz="1200" dirty="0">
                <a:latin typeface="Times New Roman"/>
                <a:cs typeface="Times New Roman"/>
              </a:rPr>
              <a:t>hình </a:t>
            </a:r>
            <a:r>
              <a:rPr sz="1200" spc="-5" dirty="0">
                <a:latin typeface="Times New Roman"/>
                <a:cs typeface="Times New Roman"/>
              </a:rPr>
              <a:t>bán nguyệt có </a:t>
            </a:r>
            <a:r>
              <a:rPr sz="1200" dirty="0">
                <a:latin typeface="Times New Roman"/>
                <a:cs typeface="Times New Roman"/>
              </a:rPr>
              <a:t>màu đỏ đối </a:t>
            </a:r>
            <a:r>
              <a:rPr sz="1200" spc="-5" dirty="0">
                <a:latin typeface="Times New Roman"/>
                <a:cs typeface="Times New Roman"/>
              </a:rPr>
              <a:t>với </a:t>
            </a:r>
            <a:r>
              <a:rPr sz="1200" spc="-5" dirty="0" err="1">
                <a:latin typeface="Times New Roman"/>
                <a:cs typeface="Times New Roman"/>
              </a:rPr>
              <a:t>hệthống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quốc lộ, màu xanh </a:t>
            </a:r>
            <a:r>
              <a:rPr sz="1200" spc="-70" dirty="0">
                <a:latin typeface="Times New Roman"/>
                <a:cs typeface="Times New Roman"/>
              </a:rPr>
              <a:t>với  </a:t>
            </a:r>
            <a:r>
              <a:rPr sz="1200" dirty="0">
                <a:latin typeface="Times New Roman"/>
                <a:cs typeface="Times New Roman"/>
              </a:rPr>
              <a:t>hệ </a:t>
            </a:r>
            <a:r>
              <a:rPr sz="1200" dirty="0" err="1">
                <a:latin typeface="Times New Roman"/>
                <a:cs typeface="Times New Roman"/>
              </a:rPr>
              <a:t>thống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tỉnh,màu </a:t>
            </a:r>
            <a:r>
              <a:rPr sz="1200" spc="-5" dirty="0">
                <a:latin typeface="Times New Roman"/>
                <a:cs typeface="Times New Roman"/>
              </a:rPr>
              <a:t>nâu </a:t>
            </a:r>
            <a:r>
              <a:rPr sz="1200" dirty="0">
                <a:latin typeface="Times New Roman"/>
                <a:cs typeface="Times New Roman"/>
              </a:rPr>
              <a:t>với hệ </a:t>
            </a:r>
            <a:r>
              <a:rPr sz="1200" dirty="0" err="1">
                <a:latin typeface="Times New Roman"/>
                <a:cs typeface="Times New Roman"/>
              </a:rPr>
              <a:t>thống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huyện </a:t>
            </a:r>
            <a:r>
              <a:rPr sz="1200" dirty="0">
                <a:latin typeface="Times New Roman"/>
                <a:cs typeface="Times New Roman"/>
              </a:rPr>
              <a:t>và màu vàng </a:t>
            </a:r>
            <a:r>
              <a:rPr sz="1200" dirty="0" err="1">
                <a:latin typeface="Times New Roman"/>
                <a:cs typeface="Times New Roman"/>
              </a:rPr>
              <a:t>với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hệ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thống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đường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chuyên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dùng.Phần </a:t>
            </a:r>
            <a:r>
              <a:rPr sz="1200" dirty="0">
                <a:latin typeface="Times New Roman"/>
                <a:cs typeface="Times New Roman"/>
              </a:rPr>
              <a:t>thân cột là màu </a:t>
            </a:r>
            <a:r>
              <a:rPr sz="1200" spc="-5" dirty="0">
                <a:latin typeface="Times New Roman"/>
                <a:cs typeface="Times New Roman"/>
              </a:rPr>
              <a:t>trắng.Cột </a:t>
            </a:r>
            <a:r>
              <a:rPr sz="1200" dirty="0" err="1">
                <a:latin typeface="Times New Roman"/>
                <a:cs typeface="Times New Roman"/>
              </a:rPr>
              <a:t>kilômét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spc="-5" dirty="0">
                <a:latin typeface="Times New Roman"/>
                <a:cs typeface="Times New Roman"/>
              </a:rPr>
              <a:t>dải </a:t>
            </a:r>
            <a:r>
              <a:rPr sz="1200" dirty="0">
                <a:latin typeface="Times New Roman"/>
                <a:cs typeface="Times New Roman"/>
              </a:rPr>
              <a:t>phân </a:t>
            </a:r>
            <a:r>
              <a:rPr sz="1200" spc="-5" dirty="0">
                <a:latin typeface="Times New Roman"/>
                <a:cs typeface="Times New Roman"/>
              </a:rPr>
              <a:t>cách giữa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rộng</a:t>
            </a:r>
          </a:p>
          <a:p>
            <a:pPr marL="12700" marR="152400" algn="just">
              <a:lnSpc>
                <a:spcPct val="110000"/>
              </a:lnSpc>
              <a:spcBef>
                <a:spcPts val="615"/>
              </a:spcBef>
            </a:pPr>
            <a:r>
              <a:rPr sz="1200" dirty="0">
                <a:latin typeface="Times New Roman"/>
                <a:cs typeface="Times New Roman"/>
              </a:rPr>
              <a:t>từ </a:t>
            </a:r>
            <a:r>
              <a:rPr sz="1200" spc="-5" dirty="0">
                <a:latin typeface="Times New Roman"/>
                <a:cs typeface="Times New Roman"/>
              </a:rPr>
              <a:t>50cm </a:t>
            </a:r>
            <a:r>
              <a:rPr sz="1200" dirty="0">
                <a:latin typeface="Times New Roman"/>
                <a:cs typeface="Times New Roman"/>
              </a:rPr>
              <a:t>đến </a:t>
            </a:r>
            <a:r>
              <a:rPr sz="1200" spc="-5" dirty="0">
                <a:latin typeface="Times New Roman"/>
                <a:cs typeface="Times New Roman"/>
              </a:rPr>
              <a:t>200cm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4 làn xe trở lên. Cột </a:t>
            </a:r>
            <a:r>
              <a:rPr sz="1200" spc="-5" dirty="0">
                <a:latin typeface="Times New Roman"/>
                <a:cs typeface="Times New Roman"/>
              </a:rPr>
              <a:t>có chân cao </a:t>
            </a:r>
            <a:r>
              <a:rPr sz="1200" dirty="0">
                <a:latin typeface="Times New Roman"/>
                <a:cs typeface="Times New Roman"/>
              </a:rPr>
              <a:t>hơn 90cm </a:t>
            </a:r>
            <a:r>
              <a:rPr sz="1200" spc="-5" dirty="0">
                <a:latin typeface="Times New Roman"/>
                <a:cs typeface="Times New Roman"/>
              </a:rPr>
              <a:t>so </a:t>
            </a:r>
            <a:r>
              <a:rPr sz="1200" dirty="0">
                <a:latin typeface="Times New Roman"/>
                <a:cs typeface="Times New Roman"/>
              </a:rPr>
              <a:t>với </a:t>
            </a:r>
            <a:r>
              <a:rPr sz="1200" spc="-85" dirty="0" err="1">
                <a:latin typeface="Times New Roman"/>
                <a:cs typeface="Times New Roman"/>
              </a:rPr>
              <a:t>mặt</a:t>
            </a:r>
            <a:r>
              <a:rPr sz="1200" spc="-85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chạy.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35362" y="5151361"/>
            <a:ext cx="2009887" cy="225881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141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5498972"/>
            <a:ext cx="5602605" cy="193992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460375" algn="ctr">
              <a:lnSpc>
                <a:spcPct val="100000"/>
              </a:lnSpc>
              <a:spcBef>
                <a:spcPts val="865"/>
              </a:spcBef>
            </a:pPr>
            <a:r>
              <a:rPr sz="1200" dirty="0">
                <a:latin typeface="Times New Roman"/>
                <a:cs typeface="Times New Roman"/>
              </a:rPr>
              <a:t>Cột </a:t>
            </a:r>
            <a:r>
              <a:rPr sz="1200" spc="-5" dirty="0">
                <a:latin typeface="Times New Roman"/>
                <a:cs typeface="Times New Roman"/>
              </a:rPr>
              <a:t>kilômét </a:t>
            </a:r>
            <a:r>
              <a:rPr sz="1200" dirty="0">
                <a:latin typeface="Times New Roman"/>
                <a:cs typeface="Times New Roman"/>
              </a:rPr>
              <a:t>dạng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cao</a:t>
            </a:r>
            <a:endParaRPr sz="1200" dirty="0">
              <a:latin typeface="Times New Roman"/>
              <a:cs typeface="Times New Roman"/>
            </a:endParaRPr>
          </a:p>
          <a:p>
            <a:pPr marL="382905" algn="just">
              <a:lnSpc>
                <a:spcPct val="100000"/>
              </a:lnSpc>
              <a:spcBef>
                <a:spcPts val="770"/>
              </a:spcBef>
            </a:pPr>
            <a:r>
              <a:rPr sz="1200" b="1" i="1" dirty="0">
                <a:latin typeface="Times New Roman"/>
                <a:cs typeface="Times New Roman"/>
              </a:rPr>
              <a:t>- Cột </a:t>
            </a:r>
            <a:r>
              <a:rPr sz="1200" b="1" i="1" spc="-5" dirty="0">
                <a:latin typeface="Times New Roman"/>
                <a:cs typeface="Times New Roman"/>
              </a:rPr>
              <a:t>kilômét </a:t>
            </a:r>
            <a:r>
              <a:rPr sz="1200" b="1" i="1" dirty="0">
                <a:latin typeface="Times New Roman"/>
                <a:cs typeface="Times New Roman"/>
              </a:rPr>
              <a:t>dạng </a:t>
            </a:r>
            <a:r>
              <a:rPr sz="1200" b="1" i="1" spc="-5" dirty="0">
                <a:latin typeface="Times New Roman"/>
                <a:cs typeface="Times New Roman"/>
              </a:rPr>
              <a:t>tấm </a:t>
            </a:r>
            <a:r>
              <a:rPr sz="1200" b="1" i="1" dirty="0">
                <a:latin typeface="Times New Roman"/>
                <a:cs typeface="Times New Roman"/>
              </a:rPr>
              <a:t>hình </a:t>
            </a:r>
            <a:r>
              <a:rPr sz="1200" b="1" i="1" spc="-5" dirty="0">
                <a:latin typeface="Times New Roman"/>
                <a:cs typeface="Times New Roman"/>
              </a:rPr>
              <a:t>chữ</a:t>
            </a:r>
            <a:r>
              <a:rPr sz="1200" b="1" i="1" spc="-1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nhật</a:t>
            </a:r>
            <a:endParaRPr sz="1200" dirty="0">
              <a:latin typeface="Times New Roman"/>
              <a:cs typeface="Times New Roman"/>
            </a:endParaRPr>
          </a:p>
          <a:p>
            <a:pPr marL="472440" indent="-88900" algn="just">
              <a:lnSpc>
                <a:spcPct val="100000"/>
              </a:lnSpc>
              <a:spcBef>
                <a:spcPts val="515"/>
              </a:spcBef>
              <a:buChar char="-"/>
              <a:tabLst>
                <a:tab pos="473075" algn="l"/>
              </a:tabLst>
            </a:pPr>
            <a:r>
              <a:rPr sz="1200" spc="-5" dirty="0">
                <a:latin typeface="Times New Roman"/>
                <a:cs typeface="Times New Roman"/>
              </a:rPr>
              <a:t>Hình dạng: </a:t>
            </a:r>
            <a:r>
              <a:rPr sz="1200" dirty="0">
                <a:latin typeface="Times New Roman"/>
                <a:cs typeface="Times New Roman"/>
              </a:rPr>
              <a:t>có dạng biển hình chữ </a:t>
            </a:r>
            <a:r>
              <a:rPr sz="1200" spc="-5" dirty="0">
                <a:latin typeface="Times New Roman"/>
                <a:cs typeface="Times New Roman"/>
              </a:rPr>
              <a:t>nhật </a:t>
            </a:r>
            <a:r>
              <a:rPr sz="1200" spc="-10" dirty="0">
                <a:latin typeface="Times New Roman"/>
                <a:cs typeface="Times New Roman"/>
              </a:rPr>
              <a:t>gắn </a:t>
            </a:r>
            <a:r>
              <a:rPr sz="1200" spc="-5" dirty="0">
                <a:latin typeface="Times New Roman"/>
                <a:cs typeface="Times New Roman"/>
              </a:rPr>
              <a:t>trên cột biển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báo.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371475" algn="just">
              <a:lnSpc>
                <a:spcPct val="95900"/>
              </a:lnSpc>
              <a:spcBef>
                <a:spcPts val="600"/>
              </a:spcBef>
              <a:buChar char="-"/>
              <a:tabLst>
                <a:tab pos="490220" algn="l"/>
              </a:tabLst>
            </a:pPr>
            <a:r>
              <a:rPr sz="1200" spc="-5" dirty="0" err="1">
                <a:latin typeface="Times New Roman"/>
                <a:cs typeface="Times New Roman"/>
              </a:rPr>
              <a:t>Kích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ớc</a:t>
            </a:r>
            <a:r>
              <a:rPr sz="1200" spc="-55" dirty="0">
                <a:latin typeface="Times New Roman"/>
                <a:cs typeface="Times New Roman"/>
              </a:rPr>
              <a:t>: </a:t>
            </a:r>
            <a:r>
              <a:rPr sz="1200" dirty="0">
                <a:latin typeface="Times New Roman"/>
                <a:cs typeface="Times New Roman"/>
              </a:rPr>
              <a:t>tấm hình </a:t>
            </a:r>
            <a:r>
              <a:rPr sz="1200" spc="-5" dirty="0">
                <a:latin typeface="Times New Roman"/>
                <a:cs typeface="Times New Roman"/>
              </a:rPr>
              <a:t>chữ nhật </a:t>
            </a:r>
            <a:r>
              <a:rPr sz="1200" dirty="0">
                <a:latin typeface="Times New Roman"/>
                <a:cs typeface="Times New Roman"/>
              </a:rPr>
              <a:t>làm mặt biển có </a:t>
            </a:r>
            <a:r>
              <a:rPr sz="1200" dirty="0" err="1">
                <a:latin typeface="Times New Roman"/>
                <a:cs typeface="Times New Roman"/>
              </a:rPr>
              <a:t>kích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chiều </a:t>
            </a:r>
            <a:r>
              <a:rPr sz="1200" dirty="0">
                <a:latin typeface="Times New Roman"/>
                <a:cs typeface="Times New Roman"/>
              </a:rPr>
              <a:t>rộng 350 </a:t>
            </a:r>
            <a:r>
              <a:rPr sz="1200" spc="-155" dirty="0">
                <a:latin typeface="Times New Roman"/>
                <a:cs typeface="Times New Roman"/>
              </a:rPr>
              <a:t>mm;  </a:t>
            </a:r>
            <a:r>
              <a:rPr sz="1200" spc="-5" dirty="0">
                <a:latin typeface="Times New Roman"/>
                <a:cs typeface="Times New Roman"/>
              </a:rPr>
              <a:t>chiều cao </a:t>
            </a:r>
            <a:r>
              <a:rPr sz="1200" dirty="0">
                <a:latin typeface="Times New Roman"/>
                <a:cs typeface="Times New Roman"/>
              </a:rPr>
              <a:t>700 mm, 1000 m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dirty="0">
                <a:latin typeface="Times New Roman"/>
                <a:cs typeface="Times New Roman"/>
              </a:rPr>
              <a:t>1300 m tùy theo việc bố trí 1, 2 </a:t>
            </a:r>
            <a:r>
              <a:rPr sz="1200" spc="-5" dirty="0">
                <a:latin typeface="Times New Roman"/>
                <a:cs typeface="Times New Roman"/>
              </a:rPr>
              <a:t>hoặc </a:t>
            </a:r>
            <a:r>
              <a:rPr sz="1200" dirty="0">
                <a:latin typeface="Times New Roman"/>
                <a:cs typeface="Times New Roman"/>
              </a:rPr>
              <a:t>3 </a:t>
            </a:r>
            <a:r>
              <a:rPr sz="1200" spc="-5" dirty="0">
                <a:latin typeface="Times New Roman"/>
                <a:cs typeface="Times New Roman"/>
              </a:rPr>
              <a:t>con số </a:t>
            </a:r>
            <a:r>
              <a:rPr sz="1200" spc="5" dirty="0">
                <a:latin typeface="Times New Roman"/>
                <a:cs typeface="Times New Roman"/>
              </a:rPr>
              <a:t>lý </a:t>
            </a:r>
            <a:r>
              <a:rPr sz="1200" dirty="0">
                <a:latin typeface="Times New Roman"/>
                <a:cs typeface="Times New Roman"/>
              </a:rPr>
              <a:t>trình thể  hiện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theo </a:t>
            </a:r>
            <a:r>
              <a:rPr sz="1200" dirty="0">
                <a:latin typeface="Times New Roman"/>
                <a:cs typeface="Times New Roman"/>
              </a:rPr>
              <a:t>chiều </a:t>
            </a:r>
            <a:r>
              <a:rPr sz="1200" spc="-5" dirty="0">
                <a:latin typeface="Times New Roman"/>
                <a:cs typeface="Times New Roman"/>
              </a:rPr>
              <a:t>đứng. </a:t>
            </a:r>
            <a:r>
              <a:rPr sz="1200" dirty="0">
                <a:latin typeface="Times New Roman"/>
                <a:cs typeface="Times New Roman"/>
              </a:rPr>
              <a:t>Chi </a:t>
            </a:r>
            <a:r>
              <a:rPr sz="1200" spc="-5" dirty="0">
                <a:latin typeface="Times New Roman"/>
                <a:cs typeface="Times New Roman"/>
              </a:rPr>
              <a:t>tiết </a:t>
            </a:r>
            <a:r>
              <a:rPr sz="1200" dirty="0">
                <a:latin typeface="Times New Roman"/>
                <a:cs typeface="Times New Roman"/>
              </a:rPr>
              <a:t>xem </a:t>
            </a:r>
            <a:r>
              <a:rPr sz="1200" spc="-5" dirty="0">
                <a:latin typeface="Times New Roman"/>
                <a:cs typeface="Times New Roman"/>
              </a:rPr>
              <a:t>Hình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I.3.</a:t>
            </a:r>
            <a:endParaRPr sz="1200" dirty="0">
              <a:latin typeface="Times New Roman"/>
              <a:cs typeface="Times New Roman"/>
            </a:endParaRPr>
          </a:p>
          <a:p>
            <a:pPr marL="472440" indent="-88900" algn="just">
              <a:lnSpc>
                <a:spcPct val="100000"/>
              </a:lnSpc>
              <a:spcBef>
                <a:spcPts val="540"/>
              </a:spcBef>
              <a:buChar char="-"/>
              <a:tabLst>
                <a:tab pos="473075" algn="l"/>
              </a:tabLst>
            </a:pPr>
            <a:r>
              <a:rPr sz="1200" spc="-5" dirty="0">
                <a:latin typeface="Times New Roman"/>
                <a:cs typeface="Times New Roman"/>
              </a:rPr>
              <a:t>Biển có nền </a:t>
            </a:r>
            <a:r>
              <a:rPr sz="1200" dirty="0">
                <a:latin typeface="Times New Roman"/>
                <a:cs typeface="Times New Roman"/>
              </a:rPr>
              <a:t>màu xanh lá </a:t>
            </a:r>
            <a:r>
              <a:rPr sz="1200" spc="-5" dirty="0">
                <a:latin typeface="Times New Roman"/>
                <a:cs typeface="Times New Roman"/>
              </a:rPr>
              <a:t>cây, </a:t>
            </a:r>
            <a:r>
              <a:rPr sz="1200" dirty="0">
                <a:latin typeface="Times New Roman"/>
                <a:cs typeface="Times New Roman"/>
              </a:rPr>
              <a:t>viền màu trắng </a:t>
            </a:r>
            <a:r>
              <a:rPr sz="1200" dirty="0" err="1">
                <a:latin typeface="Times New Roman"/>
                <a:cs typeface="Times New Roman"/>
              </a:rPr>
              <a:t>với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cao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tốc.</a:t>
            </a:r>
          </a:p>
          <a:p>
            <a:pPr marL="472440" indent="-88900" algn="just">
              <a:lnSpc>
                <a:spcPct val="100000"/>
              </a:lnSpc>
              <a:spcBef>
                <a:spcPts val="540"/>
              </a:spcBef>
              <a:buChar char="-"/>
              <a:tabLst>
                <a:tab pos="473075" algn="l"/>
              </a:tabLst>
            </a:pPr>
            <a:r>
              <a:rPr sz="1200" spc="-5" dirty="0">
                <a:latin typeface="Times New Roman"/>
                <a:cs typeface="Times New Roman"/>
              </a:rPr>
              <a:t>Biển có nền </a:t>
            </a:r>
            <a:r>
              <a:rPr sz="1200" dirty="0">
                <a:latin typeface="Times New Roman"/>
                <a:cs typeface="Times New Roman"/>
              </a:rPr>
              <a:t>màu xanh lam, viền </a:t>
            </a:r>
            <a:r>
              <a:rPr sz="1200" spc="-5" dirty="0">
                <a:latin typeface="Times New Roman"/>
                <a:cs typeface="Times New Roman"/>
              </a:rPr>
              <a:t>màu </a:t>
            </a:r>
            <a:r>
              <a:rPr sz="1200" dirty="0">
                <a:latin typeface="Times New Roman"/>
                <a:cs typeface="Times New Roman"/>
              </a:rPr>
              <a:t>trắng với </a:t>
            </a:r>
            <a:r>
              <a:rPr sz="1200" dirty="0" err="1">
                <a:latin typeface="Times New Roman"/>
                <a:cs typeface="Times New Roman"/>
              </a:rPr>
              <a:t>các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ô tô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khác.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242676" y="956171"/>
            <a:ext cx="3641964" cy="43280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142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877314" y="4525221"/>
          <a:ext cx="4974590" cy="34403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198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03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4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4031">
                <a:tc>
                  <a:txBody>
                    <a:bodyPr/>
                    <a:lstStyle/>
                    <a:p>
                      <a:pPr marL="127000">
                        <a:lnSpc>
                          <a:spcPts val="128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a) Loại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một chữ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số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lý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34365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trình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5420">
                        <a:lnSpc>
                          <a:spcPts val="12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b)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Loại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hai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chữ số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lý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3100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trình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131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c) Loại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ba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chữ số 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lý</a:t>
                      </a:r>
                      <a:r>
                        <a:rPr sz="12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trình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1247952" y="5011292"/>
            <a:ext cx="5607050" cy="3834254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819"/>
              </a:spcBef>
            </a:pPr>
            <a:r>
              <a:rPr sz="1200" b="1" i="1" dirty="0">
                <a:latin typeface="Times New Roman"/>
                <a:cs typeface="Times New Roman"/>
              </a:rPr>
              <a:t>4.3.2.3. Phạm </a:t>
            </a:r>
            <a:r>
              <a:rPr sz="1200" b="1" i="1" spc="-5" dirty="0">
                <a:latin typeface="Times New Roman"/>
                <a:cs typeface="Times New Roman"/>
              </a:rPr>
              <a:t>vi </a:t>
            </a:r>
            <a:r>
              <a:rPr sz="1200" b="1" i="1" dirty="0">
                <a:latin typeface="Times New Roman"/>
                <a:cs typeface="Times New Roman"/>
              </a:rPr>
              <a:t>tác </a:t>
            </a:r>
            <a:r>
              <a:rPr sz="1200" b="1" i="1" spc="-5" dirty="0">
                <a:latin typeface="Times New Roman"/>
                <a:cs typeface="Times New Roman"/>
              </a:rPr>
              <a:t>dụng</a:t>
            </a:r>
            <a:endParaRPr sz="1200" dirty="0">
              <a:latin typeface="Times New Roman"/>
              <a:cs typeface="Times New Roman"/>
            </a:endParaRPr>
          </a:p>
          <a:p>
            <a:pPr marL="12700" marR="9525" indent="456565" algn="just">
              <a:lnSpc>
                <a:spcPct val="110400"/>
              </a:lnSpc>
              <a:spcBef>
                <a:spcPts val="570"/>
              </a:spcBef>
            </a:pPr>
            <a:r>
              <a:rPr sz="1200" dirty="0">
                <a:latin typeface="Times New Roman"/>
                <a:cs typeface="Times New Roman"/>
              </a:rPr>
              <a:t>Cột kilômét </a:t>
            </a:r>
            <a:r>
              <a:rPr sz="1200" spc="-5" dirty="0">
                <a:latin typeface="Times New Roman"/>
                <a:cs typeface="Times New Roman"/>
              </a:rPr>
              <a:t>chỉ áp </a:t>
            </a:r>
            <a:r>
              <a:rPr sz="1200" dirty="0">
                <a:latin typeface="Times New Roman"/>
                <a:cs typeface="Times New Roman"/>
              </a:rPr>
              <a:t>dụng </a:t>
            </a:r>
            <a:r>
              <a:rPr sz="1200" spc="-5" dirty="0">
                <a:latin typeface="Times New Roman"/>
                <a:cs typeface="Times New Roman"/>
              </a:rPr>
              <a:t>trên các </a:t>
            </a:r>
            <a:r>
              <a:rPr sz="1200" spc="5" dirty="0">
                <a:latin typeface="Times New Roman"/>
                <a:cs typeface="Times New Roman"/>
              </a:rPr>
              <a:t>hệ </a:t>
            </a:r>
            <a:r>
              <a:rPr sz="1200" dirty="0" err="1">
                <a:latin typeface="Times New Roman"/>
                <a:cs typeface="Times New Roman"/>
              </a:rPr>
              <a:t>thống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quốc lộ (ký hiệu </a:t>
            </a:r>
            <a:r>
              <a:rPr sz="1200" spc="-5" dirty="0">
                <a:latin typeface="Times New Roman"/>
                <a:cs typeface="Times New Roman"/>
              </a:rPr>
              <a:t>QL),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105" dirty="0">
                <a:latin typeface="Times New Roman"/>
                <a:cs typeface="Times New Roman"/>
              </a:rPr>
              <a:t>tỉnh  </a:t>
            </a:r>
            <a:r>
              <a:rPr sz="1200" dirty="0">
                <a:latin typeface="Times New Roman"/>
                <a:cs typeface="Times New Roman"/>
              </a:rPr>
              <a:t>(ký hiệu ĐT),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huyện </a:t>
            </a:r>
            <a:r>
              <a:rPr sz="1200" spc="10" dirty="0">
                <a:latin typeface="Times New Roman"/>
                <a:cs typeface="Times New Roman"/>
              </a:rPr>
              <a:t>(ký </a:t>
            </a:r>
            <a:r>
              <a:rPr sz="1200" dirty="0">
                <a:latin typeface="Times New Roman"/>
                <a:cs typeface="Times New Roman"/>
              </a:rPr>
              <a:t>hiệu ĐH) </a:t>
            </a:r>
            <a:r>
              <a:rPr sz="1200" dirty="0" err="1">
                <a:latin typeface="Times New Roman"/>
                <a:cs typeface="Times New Roman"/>
              </a:rPr>
              <a:t>và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chuyên </a:t>
            </a:r>
            <a:r>
              <a:rPr sz="1200" dirty="0">
                <a:latin typeface="Times New Roman"/>
                <a:cs typeface="Times New Roman"/>
              </a:rPr>
              <a:t>dùng </a:t>
            </a:r>
            <a:r>
              <a:rPr sz="1200" spc="5" dirty="0">
                <a:latin typeface="Times New Roman"/>
                <a:cs typeface="Times New Roman"/>
              </a:rPr>
              <a:t>(ký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CD) </a:t>
            </a:r>
            <a:r>
              <a:rPr sz="1200" dirty="0" err="1" smtClean="0">
                <a:latin typeface="Times New Roman"/>
                <a:cs typeface="Times New Roman"/>
              </a:rPr>
              <a:t>không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áp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dụng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với hệ </a:t>
            </a:r>
            <a:r>
              <a:rPr sz="1200" dirty="0" err="1">
                <a:latin typeface="Times New Roman"/>
                <a:cs typeface="Times New Roman"/>
              </a:rPr>
              <a:t>thống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đô thị (ký hiệu </a:t>
            </a:r>
            <a:r>
              <a:rPr sz="1200" spc="-5" dirty="0">
                <a:latin typeface="Times New Roman"/>
                <a:cs typeface="Times New Roman"/>
              </a:rPr>
              <a:t>ĐĐT) </a:t>
            </a:r>
            <a:r>
              <a:rPr sz="1200" dirty="0">
                <a:latin typeface="Times New Roman"/>
                <a:cs typeface="Times New Roman"/>
              </a:rPr>
              <a:t>và hệ </a:t>
            </a:r>
            <a:r>
              <a:rPr sz="1200" dirty="0" err="1">
                <a:latin typeface="Times New Roman"/>
                <a:cs typeface="Times New Roman"/>
              </a:rPr>
              <a:t>thống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xã (ký </a:t>
            </a:r>
            <a:r>
              <a:rPr sz="1200" dirty="0">
                <a:latin typeface="Times New Roman"/>
                <a:cs typeface="Times New Roman"/>
              </a:rPr>
              <a:t>hiệu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ĐX).</a:t>
            </a:r>
            <a:endParaRPr sz="1200" dirty="0">
              <a:latin typeface="Times New Roman"/>
              <a:cs typeface="Times New Roman"/>
            </a:endParaRPr>
          </a:p>
          <a:p>
            <a:pPr marL="278765" lvl="1" indent="-266700" algn="just">
              <a:lnSpc>
                <a:spcPct val="100000"/>
              </a:lnSpc>
              <a:spcBef>
                <a:spcPts val="745"/>
              </a:spcBef>
              <a:buAutoNum type="arabicPeriod" startAt="4"/>
              <a:tabLst>
                <a:tab pos="279400" algn="l"/>
              </a:tabLst>
            </a:pPr>
            <a:r>
              <a:rPr sz="1200" spc="-5" dirty="0">
                <a:latin typeface="Times New Roman"/>
                <a:cs typeface="Times New Roman"/>
              </a:rPr>
              <a:t>MỐC </a:t>
            </a:r>
            <a:r>
              <a:rPr sz="1200" spc="-15" dirty="0">
                <a:latin typeface="Times New Roman"/>
                <a:cs typeface="Times New Roman"/>
              </a:rPr>
              <a:t>LỘ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GIỚI</a:t>
            </a:r>
          </a:p>
          <a:p>
            <a:pPr marL="393065" lvl="2" indent="-381000" algn="just">
              <a:lnSpc>
                <a:spcPct val="100000"/>
              </a:lnSpc>
              <a:spcBef>
                <a:spcPts val="765"/>
              </a:spcBef>
              <a:buAutoNum type="arabicPeriod"/>
              <a:tabLst>
                <a:tab pos="393700" algn="l"/>
              </a:tabLst>
            </a:pPr>
            <a:r>
              <a:rPr sz="1200" b="1" dirty="0">
                <a:latin typeface="Times New Roman"/>
                <a:cs typeface="Times New Roman"/>
              </a:rPr>
              <a:t>Tác dụng </a:t>
            </a:r>
            <a:r>
              <a:rPr sz="1200" b="1" spc="-5" dirty="0">
                <a:latin typeface="Times New Roman"/>
                <a:cs typeface="Times New Roman"/>
              </a:rPr>
              <a:t>của cọc mốc </a:t>
            </a:r>
            <a:r>
              <a:rPr sz="1200" b="1" dirty="0">
                <a:latin typeface="Times New Roman"/>
                <a:cs typeface="Times New Roman"/>
              </a:rPr>
              <a:t>lộ </a:t>
            </a:r>
            <a:r>
              <a:rPr sz="1200" b="1" spc="-5" dirty="0">
                <a:latin typeface="Times New Roman"/>
                <a:cs typeface="Times New Roman"/>
              </a:rPr>
              <a:t>giới</a:t>
            </a:r>
            <a:endParaRPr sz="1200" dirty="0">
              <a:latin typeface="Times New Roman"/>
              <a:cs typeface="Times New Roman"/>
            </a:endParaRPr>
          </a:p>
          <a:p>
            <a:pPr marL="12700" marR="6350" indent="456565" algn="just">
              <a:lnSpc>
                <a:spcPct val="111000"/>
              </a:lnSpc>
              <a:spcBef>
                <a:spcPts val="560"/>
              </a:spcBef>
            </a:pPr>
            <a:r>
              <a:rPr sz="1200" dirty="0">
                <a:latin typeface="Times New Roman"/>
                <a:cs typeface="Times New Roman"/>
              </a:rPr>
              <a:t>Cọc mốc lộ </a:t>
            </a:r>
            <a:r>
              <a:rPr sz="1200" spc="-5" dirty="0">
                <a:latin typeface="Times New Roman"/>
                <a:cs typeface="Times New Roman"/>
              </a:rPr>
              <a:t>giới </a:t>
            </a:r>
            <a:r>
              <a:rPr sz="1200" dirty="0">
                <a:latin typeface="Times New Roman"/>
                <a:cs typeface="Times New Roman"/>
              </a:rPr>
              <a:t>là một loại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 err="1">
                <a:latin typeface="Times New Roman"/>
                <a:cs typeface="Times New Roman"/>
              </a:rPr>
              <a:t>hiệu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đặc biệt, dùng </a:t>
            </a:r>
            <a:r>
              <a:rPr sz="1200" spc="5" dirty="0">
                <a:latin typeface="Times New Roman"/>
                <a:cs typeface="Times New Roman"/>
              </a:rPr>
              <a:t>để </a:t>
            </a:r>
            <a:r>
              <a:rPr sz="1200" dirty="0">
                <a:latin typeface="Times New Roman"/>
                <a:cs typeface="Times New Roman"/>
              </a:rPr>
              <a:t>xác định </a:t>
            </a:r>
            <a:r>
              <a:rPr sz="1200" spc="-5" dirty="0">
                <a:latin typeface="Times New Roman"/>
                <a:cs typeface="Times New Roman"/>
              </a:rPr>
              <a:t>giới </a:t>
            </a:r>
            <a:r>
              <a:rPr sz="1200" spc="-60" dirty="0">
                <a:latin typeface="Times New Roman"/>
                <a:cs typeface="Times New Roman"/>
              </a:rPr>
              <a:t>hạn,  </a:t>
            </a:r>
            <a:r>
              <a:rPr sz="1200" spc="-5" dirty="0">
                <a:latin typeface="Times New Roman"/>
                <a:cs typeface="Times New Roman"/>
              </a:rPr>
              <a:t>phạm </a:t>
            </a:r>
            <a:r>
              <a:rPr sz="1200" dirty="0">
                <a:latin typeface="Times New Roman"/>
                <a:cs typeface="Times New Roman"/>
              </a:rPr>
              <a:t>vi </a:t>
            </a:r>
            <a:r>
              <a:rPr sz="1200" spc="-5" dirty="0">
                <a:latin typeface="Times New Roman"/>
                <a:cs typeface="Times New Roman"/>
              </a:rPr>
              <a:t>hành </a:t>
            </a:r>
            <a:r>
              <a:rPr sz="1200" dirty="0">
                <a:latin typeface="Times New Roman"/>
                <a:cs typeface="Times New Roman"/>
              </a:rPr>
              <a:t>lang </a:t>
            </a:r>
            <a:r>
              <a:rPr sz="1200" spc="-5" dirty="0">
                <a:latin typeface="Times New Roman"/>
                <a:cs typeface="Times New Roman"/>
              </a:rPr>
              <a:t>bảo </a:t>
            </a:r>
            <a:r>
              <a:rPr sz="1200" spc="5" dirty="0" err="1">
                <a:latin typeface="Times New Roman"/>
                <a:cs typeface="Times New Roman"/>
              </a:rPr>
              <a:t>vệ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bộ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" dirty="0">
                <a:latin typeface="Times New Roman"/>
                <a:cs typeface="Times New Roman"/>
              </a:rPr>
              <a:t>Luật </a:t>
            </a:r>
            <a:r>
              <a:rPr sz="1200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2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  <a:p>
            <a:pPr marL="393700" lvl="2" indent="-381000" algn="just">
              <a:lnSpc>
                <a:spcPct val="100000"/>
              </a:lnSpc>
              <a:spcBef>
                <a:spcPts val="770"/>
              </a:spcBef>
              <a:buAutoNum type="arabicPeriod" startAt="2"/>
              <a:tabLst>
                <a:tab pos="393700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Cấu </a:t>
            </a:r>
            <a:r>
              <a:rPr sz="1200" b="1" dirty="0">
                <a:latin typeface="Times New Roman"/>
                <a:cs typeface="Times New Roman"/>
              </a:rPr>
              <a:t>tạo </a:t>
            </a:r>
            <a:r>
              <a:rPr sz="1200" b="1" spc="-5" dirty="0">
                <a:latin typeface="Times New Roman"/>
                <a:cs typeface="Times New Roman"/>
              </a:rPr>
              <a:t>cọc mốc </a:t>
            </a:r>
            <a:r>
              <a:rPr sz="1200" b="1" dirty="0">
                <a:latin typeface="Times New Roman"/>
                <a:cs typeface="Times New Roman"/>
              </a:rPr>
              <a:t>lộ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giới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400"/>
              </a:lnSpc>
              <a:spcBef>
                <a:spcPts val="570"/>
              </a:spcBef>
            </a:pPr>
            <a:r>
              <a:rPr sz="1200" dirty="0">
                <a:latin typeface="Times New Roman"/>
                <a:cs typeface="Times New Roman"/>
              </a:rPr>
              <a:t>Cọc mốc lộ </a:t>
            </a:r>
            <a:r>
              <a:rPr sz="1200" spc="-5" dirty="0" err="1">
                <a:latin typeface="Times New Roman"/>
                <a:cs typeface="Times New Roman"/>
              </a:rPr>
              <a:t>giới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đúc bằng bê tông không </a:t>
            </a:r>
            <a:r>
              <a:rPr sz="1200" spc="-5" dirty="0">
                <a:latin typeface="Times New Roman"/>
                <a:cs typeface="Times New Roman"/>
              </a:rPr>
              <a:t>có cốt </a:t>
            </a:r>
            <a:r>
              <a:rPr sz="1200" dirty="0">
                <a:latin typeface="Times New Roman"/>
                <a:cs typeface="Times New Roman"/>
              </a:rPr>
              <a:t>thép </a:t>
            </a:r>
            <a:r>
              <a:rPr sz="1200" dirty="0" err="1">
                <a:latin typeface="Times New Roman"/>
                <a:cs typeface="Times New Roman"/>
              </a:rPr>
              <a:t>với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kích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thước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20x20x100cm</a:t>
            </a:r>
            <a:r>
              <a:rPr sz="1200" dirty="0">
                <a:latin typeface="Times New Roman"/>
                <a:cs typeface="Times New Roman"/>
              </a:rPr>
              <a:t>. </a:t>
            </a:r>
            <a:r>
              <a:rPr sz="1200" spc="-5" dirty="0">
                <a:latin typeface="Times New Roman"/>
                <a:cs typeface="Times New Roman"/>
              </a:rPr>
              <a:t>Phần đầu cọc </a:t>
            </a:r>
            <a:r>
              <a:rPr sz="1200" dirty="0">
                <a:latin typeface="Times New Roman"/>
                <a:cs typeface="Times New Roman"/>
              </a:rPr>
              <a:t>mỗi </a:t>
            </a:r>
            <a:r>
              <a:rPr sz="1200" spc="-5" dirty="0">
                <a:latin typeface="Times New Roman"/>
                <a:cs typeface="Times New Roman"/>
              </a:rPr>
              <a:t>cạnh vát </a:t>
            </a:r>
            <a:r>
              <a:rPr sz="1200" dirty="0">
                <a:latin typeface="Times New Roman"/>
                <a:cs typeface="Times New Roman"/>
              </a:rPr>
              <a:t>10º, phần </a:t>
            </a:r>
            <a:r>
              <a:rPr sz="1200" spc="-5" dirty="0">
                <a:latin typeface="Times New Roman"/>
                <a:cs typeface="Times New Roman"/>
              </a:rPr>
              <a:t>chôn </a:t>
            </a:r>
            <a:r>
              <a:rPr sz="1200" dirty="0">
                <a:latin typeface="Times New Roman"/>
                <a:cs typeface="Times New Roman"/>
              </a:rPr>
              <a:t>xuống </a:t>
            </a:r>
            <a:r>
              <a:rPr sz="1200" spc="-5" dirty="0">
                <a:latin typeface="Times New Roman"/>
                <a:cs typeface="Times New Roman"/>
              </a:rPr>
              <a:t>đất dài 50cm, có </a:t>
            </a:r>
            <a:r>
              <a:rPr sz="1200" dirty="0">
                <a:latin typeface="Times New Roman"/>
                <a:cs typeface="Times New Roman"/>
              </a:rPr>
              <a:t>bê tông  </a:t>
            </a:r>
            <a:r>
              <a:rPr sz="1200" spc="-5" dirty="0">
                <a:latin typeface="Times New Roman"/>
                <a:cs typeface="Times New Roman"/>
              </a:rPr>
              <a:t>chèn </a:t>
            </a:r>
            <a:r>
              <a:rPr sz="1200" dirty="0">
                <a:latin typeface="Times New Roman"/>
                <a:cs typeface="Times New Roman"/>
              </a:rPr>
              <a:t>chân </a:t>
            </a:r>
            <a:r>
              <a:rPr sz="1200" spc="-5" dirty="0">
                <a:latin typeface="Times New Roman"/>
                <a:cs typeface="Times New Roman"/>
              </a:rPr>
              <a:t>cọc.</a:t>
            </a:r>
            <a:endParaRPr sz="1200" dirty="0">
              <a:latin typeface="Times New Roman"/>
              <a:cs typeface="Times New Roman"/>
            </a:endParaRPr>
          </a:p>
          <a:p>
            <a:pPr marL="469265" marR="91440" algn="just">
              <a:lnSpc>
                <a:spcPct val="151700"/>
              </a:lnSpc>
            </a:pPr>
            <a:r>
              <a:rPr sz="1200" spc="-5" dirty="0" err="1">
                <a:latin typeface="Times New Roman"/>
                <a:cs typeface="Times New Roman"/>
              </a:rPr>
              <a:t>Mặt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cọc </a:t>
            </a:r>
            <a:r>
              <a:rPr sz="1200" dirty="0">
                <a:latin typeface="Times New Roman"/>
                <a:cs typeface="Times New Roman"/>
              </a:rPr>
              <a:t>(phía quay </a:t>
            </a:r>
            <a:r>
              <a:rPr sz="1200" spc="-5" dirty="0" err="1">
                <a:latin typeface="Times New Roman"/>
                <a:cs typeface="Times New Roman"/>
              </a:rPr>
              <a:t>ra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) </a:t>
            </a:r>
            <a:r>
              <a:rPr sz="1200" spc="-5" dirty="0">
                <a:latin typeface="Times New Roman"/>
                <a:cs typeface="Times New Roman"/>
              </a:rPr>
              <a:t>ghi </a:t>
            </a:r>
            <a:r>
              <a:rPr sz="1200" dirty="0">
                <a:latin typeface="Times New Roman"/>
                <a:cs typeface="Times New Roman"/>
              </a:rPr>
              <a:t>chữ </a:t>
            </a:r>
            <a:r>
              <a:rPr sz="1200" spc="-5" dirty="0">
                <a:latin typeface="Times New Roman"/>
                <a:cs typeface="Times New Roman"/>
              </a:rPr>
              <a:t>“MỐC </a:t>
            </a:r>
            <a:r>
              <a:rPr sz="1200" spc="-15" dirty="0">
                <a:latin typeface="Times New Roman"/>
                <a:cs typeface="Times New Roman"/>
              </a:rPr>
              <a:t>LỘ </a:t>
            </a:r>
            <a:r>
              <a:rPr sz="1200" spc="-5" dirty="0">
                <a:latin typeface="Times New Roman"/>
                <a:cs typeface="Times New Roman"/>
              </a:rPr>
              <a:t>GIỚI”, chữ chìm </a:t>
            </a:r>
            <a:r>
              <a:rPr sz="1200" dirty="0">
                <a:latin typeface="Times New Roman"/>
                <a:cs typeface="Times New Roman"/>
              </a:rPr>
              <a:t>màu </a:t>
            </a:r>
            <a:r>
              <a:rPr sz="1200" spc="-110" dirty="0">
                <a:latin typeface="Times New Roman"/>
                <a:cs typeface="Times New Roman"/>
              </a:rPr>
              <a:t>đen.  </a:t>
            </a:r>
            <a:r>
              <a:rPr sz="1200" dirty="0" err="1">
                <a:latin typeface="Times New Roman"/>
                <a:cs typeface="Times New Roman"/>
              </a:rPr>
              <a:t>Cọc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sơn màu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trắng.</a:t>
            </a:r>
            <a:endParaRPr sz="12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745"/>
              </a:spcBef>
            </a:pPr>
            <a:r>
              <a:rPr sz="1200" spc="-5" dirty="0">
                <a:latin typeface="Times New Roman"/>
                <a:cs typeface="Times New Roman"/>
              </a:rPr>
              <a:t>Phần trên </a:t>
            </a:r>
            <a:r>
              <a:rPr sz="1200" dirty="0">
                <a:latin typeface="Times New Roman"/>
                <a:cs typeface="Times New Roman"/>
              </a:rPr>
              <a:t>cùng cao </a:t>
            </a:r>
            <a:r>
              <a:rPr sz="1200" spc="-5" dirty="0">
                <a:latin typeface="Times New Roman"/>
                <a:cs typeface="Times New Roman"/>
              </a:rPr>
              <a:t>10cm (từ </a:t>
            </a:r>
            <a:r>
              <a:rPr sz="1200" dirty="0">
                <a:latin typeface="Times New Roman"/>
                <a:cs typeface="Times New Roman"/>
              </a:rPr>
              <a:t>đỉnh cọc trở </a:t>
            </a:r>
            <a:r>
              <a:rPr sz="1200" spc="-5" dirty="0">
                <a:latin typeface="Times New Roman"/>
                <a:cs typeface="Times New Roman"/>
              </a:rPr>
              <a:t>xuống) </a:t>
            </a:r>
            <a:r>
              <a:rPr sz="1200" dirty="0">
                <a:latin typeface="Times New Roman"/>
                <a:cs typeface="Times New Roman"/>
              </a:rPr>
              <a:t>sơn màu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đỏ.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3769305" y="1066027"/>
            <a:ext cx="1010285" cy="2187575"/>
            <a:chOff x="3769305" y="1066027"/>
            <a:chExt cx="1010285" cy="2187575"/>
          </a:xfrm>
        </p:grpSpPr>
        <p:sp>
          <p:nvSpPr>
            <p:cNvPr id="5" name="object 5"/>
            <p:cNvSpPr/>
            <p:nvPr/>
          </p:nvSpPr>
          <p:spPr>
            <a:xfrm>
              <a:off x="3769305" y="1176487"/>
              <a:ext cx="771525" cy="2077085"/>
            </a:xfrm>
            <a:custGeom>
              <a:avLst/>
              <a:gdLst/>
              <a:ahLst/>
              <a:cxnLst/>
              <a:rect l="l" t="t" r="r" b="b"/>
              <a:pathLst>
                <a:path w="771525" h="2077085">
                  <a:moveTo>
                    <a:pt x="94446" y="0"/>
                  </a:moveTo>
                  <a:lnTo>
                    <a:pt x="57905" y="7519"/>
                  </a:lnTo>
                  <a:lnTo>
                    <a:pt x="27860" y="28128"/>
                  </a:lnTo>
                  <a:lnTo>
                    <a:pt x="7496" y="58900"/>
                  </a:lnTo>
                  <a:lnTo>
                    <a:pt x="0" y="96909"/>
                  </a:lnTo>
                  <a:lnTo>
                    <a:pt x="0" y="1979983"/>
                  </a:lnTo>
                  <a:lnTo>
                    <a:pt x="7496" y="2017983"/>
                  </a:lnTo>
                  <a:lnTo>
                    <a:pt x="27860" y="2048811"/>
                  </a:lnTo>
                  <a:lnTo>
                    <a:pt x="57905" y="2069490"/>
                  </a:lnTo>
                  <a:lnTo>
                    <a:pt x="94446" y="2077045"/>
                  </a:lnTo>
                  <a:lnTo>
                    <a:pt x="676939" y="2077045"/>
                  </a:lnTo>
                  <a:lnTo>
                    <a:pt x="710547" y="2070117"/>
                  </a:lnTo>
                  <a:lnTo>
                    <a:pt x="94446" y="2070117"/>
                  </a:lnTo>
                  <a:lnTo>
                    <a:pt x="76727" y="2068111"/>
                  </a:lnTo>
                  <a:lnTo>
                    <a:pt x="31558" y="2043092"/>
                  </a:lnTo>
                  <a:lnTo>
                    <a:pt x="8342" y="1998141"/>
                  </a:lnTo>
                  <a:lnTo>
                    <a:pt x="6691" y="1979983"/>
                  </a:lnTo>
                  <a:lnTo>
                    <a:pt x="6691" y="96909"/>
                  </a:lnTo>
                  <a:lnTo>
                    <a:pt x="20967" y="46733"/>
                  </a:lnTo>
                  <a:lnTo>
                    <a:pt x="60492" y="14368"/>
                  </a:lnTo>
                  <a:lnTo>
                    <a:pt x="94446" y="6775"/>
                  </a:lnTo>
                  <a:lnTo>
                    <a:pt x="94446" y="0"/>
                  </a:lnTo>
                  <a:close/>
                </a:path>
                <a:path w="771525" h="2077085">
                  <a:moveTo>
                    <a:pt x="676939" y="0"/>
                  </a:moveTo>
                  <a:lnTo>
                    <a:pt x="94446" y="0"/>
                  </a:lnTo>
                  <a:lnTo>
                    <a:pt x="94446" y="6775"/>
                  </a:lnTo>
                  <a:lnTo>
                    <a:pt x="676939" y="6775"/>
                  </a:lnTo>
                  <a:lnTo>
                    <a:pt x="693695" y="8780"/>
                  </a:lnTo>
                  <a:lnTo>
                    <a:pt x="737774" y="33724"/>
                  </a:lnTo>
                  <a:lnTo>
                    <a:pt x="763011" y="78718"/>
                  </a:lnTo>
                  <a:lnTo>
                    <a:pt x="764694" y="96909"/>
                  </a:lnTo>
                  <a:lnTo>
                    <a:pt x="764694" y="1979983"/>
                  </a:lnTo>
                  <a:lnTo>
                    <a:pt x="749551" y="2030116"/>
                  </a:lnTo>
                  <a:lnTo>
                    <a:pt x="709866" y="2062514"/>
                  </a:lnTo>
                  <a:lnTo>
                    <a:pt x="676939" y="2070117"/>
                  </a:lnTo>
                  <a:lnTo>
                    <a:pt x="710547" y="2070117"/>
                  </a:lnTo>
                  <a:lnTo>
                    <a:pt x="713588" y="2069490"/>
                  </a:lnTo>
                  <a:lnTo>
                    <a:pt x="743649" y="2048811"/>
                  </a:lnTo>
                  <a:lnTo>
                    <a:pt x="763985" y="2017983"/>
                  </a:lnTo>
                  <a:lnTo>
                    <a:pt x="771461" y="1979983"/>
                  </a:lnTo>
                  <a:lnTo>
                    <a:pt x="771461" y="96909"/>
                  </a:lnTo>
                  <a:lnTo>
                    <a:pt x="763985" y="58900"/>
                  </a:lnTo>
                  <a:lnTo>
                    <a:pt x="743649" y="28128"/>
                  </a:lnTo>
                  <a:lnTo>
                    <a:pt x="713588" y="7519"/>
                  </a:lnTo>
                  <a:lnTo>
                    <a:pt x="676939" y="0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3803144" y="1210212"/>
              <a:ext cx="704215" cy="2009775"/>
            </a:xfrm>
            <a:custGeom>
              <a:avLst/>
              <a:gdLst/>
              <a:ahLst/>
              <a:cxnLst/>
              <a:rect l="l" t="t" r="r" b="b"/>
              <a:pathLst>
                <a:path w="704214" h="2009775">
                  <a:moveTo>
                    <a:pt x="645381" y="2007160"/>
                  </a:moveTo>
                  <a:lnTo>
                    <a:pt x="58401" y="2007160"/>
                  </a:lnTo>
                  <a:lnTo>
                    <a:pt x="640895" y="2009368"/>
                  </a:lnTo>
                  <a:lnTo>
                    <a:pt x="645381" y="2007160"/>
                  </a:lnTo>
                  <a:close/>
                </a:path>
                <a:path w="704214" h="2009775">
                  <a:moveTo>
                    <a:pt x="647587" y="0"/>
                  </a:moveTo>
                  <a:lnTo>
                    <a:pt x="53914" y="0"/>
                  </a:lnTo>
                  <a:lnTo>
                    <a:pt x="51633" y="2283"/>
                  </a:lnTo>
                  <a:lnTo>
                    <a:pt x="42309" y="4367"/>
                  </a:lnTo>
                  <a:lnTo>
                    <a:pt x="9773" y="27403"/>
                  </a:lnTo>
                  <a:lnTo>
                    <a:pt x="0" y="51918"/>
                  </a:lnTo>
                  <a:lnTo>
                    <a:pt x="0" y="1955470"/>
                  </a:lnTo>
                  <a:lnTo>
                    <a:pt x="20227" y="1991402"/>
                  </a:lnTo>
                  <a:lnTo>
                    <a:pt x="27027" y="1997333"/>
                  </a:lnTo>
                  <a:lnTo>
                    <a:pt x="34248" y="2001793"/>
                  </a:lnTo>
                  <a:lnTo>
                    <a:pt x="42309" y="2004998"/>
                  </a:lnTo>
                  <a:lnTo>
                    <a:pt x="51633" y="2007160"/>
                  </a:lnTo>
                  <a:lnTo>
                    <a:pt x="652073" y="2007160"/>
                  </a:lnTo>
                  <a:lnTo>
                    <a:pt x="660470" y="2004998"/>
                  </a:lnTo>
                  <a:lnTo>
                    <a:pt x="668660" y="2001793"/>
                  </a:lnTo>
                  <a:lnTo>
                    <a:pt x="676465" y="1997333"/>
                  </a:lnTo>
                  <a:lnTo>
                    <a:pt x="683707" y="1991402"/>
                  </a:lnTo>
                  <a:lnTo>
                    <a:pt x="688194" y="1989194"/>
                  </a:lnTo>
                  <a:lnTo>
                    <a:pt x="693188" y="1981067"/>
                  </a:lnTo>
                  <a:lnTo>
                    <a:pt x="697747" y="1973160"/>
                  </a:lnTo>
                  <a:lnTo>
                    <a:pt x="701465" y="1964840"/>
                  </a:lnTo>
                  <a:lnTo>
                    <a:pt x="703935" y="1955470"/>
                  </a:lnTo>
                  <a:lnTo>
                    <a:pt x="703935" y="51918"/>
                  </a:lnTo>
                  <a:lnTo>
                    <a:pt x="701654" y="47427"/>
                  </a:lnTo>
                  <a:lnTo>
                    <a:pt x="698218" y="37961"/>
                  </a:lnTo>
                  <a:lnTo>
                    <a:pt x="694363" y="29822"/>
                  </a:lnTo>
                  <a:lnTo>
                    <a:pt x="689666" y="22569"/>
                  </a:lnTo>
                  <a:lnTo>
                    <a:pt x="683707" y="15758"/>
                  </a:lnTo>
                  <a:lnTo>
                    <a:pt x="679069" y="13474"/>
                  </a:lnTo>
                  <a:lnTo>
                    <a:pt x="672225" y="8864"/>
                  </a:lnTo>
                  <a:lnTo>
                    <a:pt x="664981" y="5081"/>
                  </a:lnTo>
                  <a:lnTo>
                    <a:pt x="656911" y="2126"/>
                  </a:lnTo>
                  <a:lnTo>
                    <a:pt x="647587" y="0"/>
                  </a:lnTo>
                  <a:close/>
                </a:path>
              </a:pathLst>
            </a:custGeom>
            <a:solidFill>
              <a:srgbClr val="00A651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3890670" y="1408454"/>
              <a:ext cx="567055" cy="1606550"/>
            </a:xfrm>
            <a:custGeom>
              <a:avLst/>
              <a:gdLst/>
              <a:ahLst/>
              <a:cxnLst/>
              <a:rect l="l" t="t" r="r" b="b"/>
              <a:pathLst>
                <a:path w="567054" h="1606550">
                  <a:moveTo>
                    <a:pt x="236181" y="299707"/>
                  </a:moveTo>
                  <a:lnTo>
                    <a:pt x="209600" y="254431"/>
                  </a:lnTo>
                  <a:lnTo>
                    <a:pt x="154800" y="159943"/>
                  </a:lnTo>
                  <a:lnTo>
                    <a:pt x="149606" y="150952"/>
                  </a:lnTo>
                  <a:lnTo>
                    <a:pt x="132689" y="121729"/>
                  </a:lnTo>
                  <a:lnTo>
                    <a:pt x="224929" y="4483"/>
                  </a:lnTo>
                  <a:lnTo>
                    <a:pt x="227215" y="2209"/>
                  </a:lnTo>
                  <a:lnTo>
                    <a:pt x="227215" y="0"/>
                  </a:lnTo>
                  <a:lnTo>
                    <a:pt x="171018" y="0"/>
                  </a:lnTo>
                  <a:lnTo>
                    <a:pt x="168808" y="2209"/>
                  </a:lnTo>
                  <a:lnTo>
                    <a:pt x="138734" y="39408"/>
                  </a:lnTo>
                  <a:lnTo>
                    <a:pt x="79590" y="113753"/>
                  </a:lnTo>
                  <a:lnTo>
                    <a:pt x="49657" y="150952"/>
                  </a:lnTo>
                  <a:lnTo>
                    <a:pt x="49657" y="0"/>
                  </a:lnTo>
                  <a:lnTo>
                    <a:pt x="0" y="0"/>
                  </a:lnTo>
                  <a:lnTo>
                    <a:pt x="0" y="304203"/>
                  </a:lnTo>
                  <a:lnTo>
                    <a:pt x="49657" y="304203"/>
                  </a:lnTo>
                  <a:lnTo>
                    <a:pt x="49657" y="211861"/>
                  </a:lnTo>
                  <a:lnTo>
                    <a:pt x="62407" y="198666"/>
                  </a:lnTo>
                  <a:lnTo>
                    <a:pt x="86245" y="173101"/>
                  </a:lnTo>
                  <a:lnTo>
                    <a:pt x="99009" y="159943"/>
                  </a:lnTo>
                  <a:lnTo>
                    <a:pt x="177787" y="301917"/>
                  </a:lnTo>
                  <a:lnTo>
                    <a:pt x="180060" y="301917"/>
                  </a:lnTo>
                  <a:lnTo>
                    <a:pt x="180060" y="304203"/>
                  </a:lnTo>
                  <a:lnTo>
                    <a:pt x="236181" y="304203"/>
                  </a:lnTo>
                  <a:lnTo>
                    <a:pt x="236181" y="299707"/>
                  </a:lnTo>
                  <a:close/>
                </a:path>
                <a:path w="567054" h="1606550">
                  <a:moveTo>
                    <a:pt x="386981" y="1448536"/>
                  </a:moveTo>
                  <a:lnTo>
                    <a:pt x="384175" y="1400365"/>
                  </a:lnTo>
                  <a:lnTo>
                    <a:pt x="374738" y="1360690"/>
                  </a:lnTo>
                  <a:lnTo>
                    <a:pt x="372452" y="1355991"/>
                  </a:lnTo>
                  <a:lnTo>
                    <a:pt x="342430" y="1317891"/>
                  </a:lnTo>
                  <a:lnTo>
                    <a:pt x="304444" y="1295527"/>
                  </a:lnTo>
                  <a:lnTo>
                    <a:pt x="267817" y="1290802"/>
                  </a:lnTo>
                  <a:lnTo>
                    <a:pt x="249580" y="1292059"/>
                  </a:lnTo>
                  <a:lnTo>
                    <a:pt x="232244" y="1295844"/>
                  </a:lnTo>
                  <a:lnTo>
                    <a:pt x="215811" y="1302169"/>
                  </a:lnTo>
                  <a:lnTo>
                    <a:pt x="200215" y="1311059"/>
                  </a:lnTo>
                  <a:lnTo>
                    <a:pt x="200215" y="1220914"/>
                  </a:lnTo>
                  <a:lnTo>
                    <a:pt x="378002" y="1220914"/>
                  </a:lnTo>
                  <a:lnTo>
                    <a:pt x="378002" y="1151267"/>
                  </a:lnTo>
                  <a:lnTo>
                    <a:pt x="132689" y="1151267"/>
                  </a:lnTo>
                  <a:lnTo>
                    <a:pt x="132689" y="1396619"/>
                  </a:lnTo>
                  <a:lnTo>
                    <a:pt x="135128" y="1398905"/>
                  </a:lnTo>
                  <a:lnTo>
                    <a:pt x="198005" y="1398905"/>
                  </a:lnTo>
                  <a:lnTo>
                    <a:pt x="200215" y="1396619"/>
                  </a:lnTo>
                  <a:lnTo>
                    <a:pt x="211162" y="1380566"/>
                  </a:lnTo>
                  <a:lnTo>
                    <a:pt x="223824" y="1369377"/>
                  </a:lnTo>
                  <a:lnTo>
                    <a:pt x="238201" y="1362824"/>
                  </a:lnTo>
                  <a:lnTo>
                    <a:pt x="254279" y="1360690"/>
                  </a:lnTo>
                  <a:lnTo>
                    <a:pt x="271170" y="1361986"/>
                  </a:lnTo>
                  <a:lnTo>
                    <a:pt x="303707" y="1383144"/>
                  </a:lnTo>
                  <a:lnTo>
                    <a:pt x="314159" y="1426311"/>
                  </a:lnTo>
                  <a:lnTo>
                    <a:pt x="314972" y="1444053"/>
                  </a:lnTo>
                  <a:lnTo>
                    <a:pt x="314502" y="1458264"/>
                  </a:lnTo>
                  <a:lnTo>
                    <a:pt x="305993" y="1504873"/>
                  </a:lnTo>
                  <a:lnTo>
                    <a:pt x="275971" y="1532382"/>
                  </a:lnTo>
                  <a:lnTo>
                    <a:pt x="256565" y="1534109"/>
                  </a:lnTo>
                  <a:lnTo>
                    <a:pt x="233730" y="1531150"/>
                  </a:lnTo>
                  <a:lnTo>
                    <a:pt x="216001" y="1522272"/>
                  </a:lnTo>
                  <a:lnTo>
                    <a:pt x="203327" y="1507477"/>
                  </a:lnTo>
                  <a:lnTo>
                    <a:pt x="195732" y="1486750"/>
                  </a:lnTo>
                  <a:lnTo>
                    <a:pt x="195732" y="1482267"/>
                  </a:lnTo>
                  <a:lnTo>
                    <a:pt x="125920" y="1482267"/>
                  </a:lnTo>
                  <a:lnTo>
                    <a:pt x="141224" y="1541399"/>
                  </a:lnTo>
                  <a:lnTo>
                    <a:pt x="173291" y="1579092"/>
                  </a:lnTo>
                  <a:lnTo>
                    <a:pt x="215125" y="1599476"/>
                  </a:lnTo>
                  <a:lnTo>
                    <a:pt x="258851" y="1606270"/>
                  </a:lnTo>
                  <a:lnTo>
                    <a:pt x="275221" y="1605076"/>
                  </a:lnTo>
                  <a:lnTo>
                    <a:pt x="317169" y="1590509"/>
                  </a:lnTo>
                  <a:lnTo>
                    <a:pt x="350050" y="1565021"/>
                  </a:lnTo>
                  <a:lnTo>
                    <a:pt x="371436" y="1534109"/>
                  </a:lnTo>
                  <a:lnTo>
                    <a:pt x="375145" y="1526247"/>
                  </a:lnTo>
                  <a:lnTo>
                    <a:pt x="378002" y="1516138"/>
                  </a:lnTo>
                  <a:lnTo>
                    <a:pt x="382270" y="1503045"/>
                  </a:lnTo>
                  <a:lnTo>
                    <a:pt x="385025" y="1487398"/>
                  </a:lnTo>
                  <a:lnTo>
                    <a:pt x="386524" y="1469224"/>
                  </a:lnTo>
                  <a:lnTo>
                    <a:pt x="386981" y="1448536"/>
                  </a:lnTo>
                  <a:close/>
                </a:path>
                <a:path w="567054" h="1606550">
                  <a:moveTo>
                    <a:pt x="386981" y="761415"/>
                  </a:moveTo>
                  <a:lnTo>
                    <a:pt x="384175" y="714425"/>
                  </a:lnTo>
                  <a:lnTo>
                    <a:pt x="373773" y="673569"/>
                  </a:lnTo>
                  <a:lnTo>
                    <a:pt x="348653" y="637641"/>
                  </a:lnTo>
                  <a:lnTo>
                    <a:pt x="333768" y="623938"/>
                  </a:lnTo>
                  <a:lnTo>
                    <a:pt x="324954" y="618147"/>
                  </a:lnTo>
                  <a:lnTo>
                    <a:pt x="280860" y="604139"/>
                  </a:lnTo>
                  <a:lnTo>
                    <a:pt x="267817" y="603681"/>
                  </a:lnTo>
                  <a:lnTo>
                    <a:pt x="249580" y="604951"/>
                  </a:lnTo>
                  <a:lnTo>
                    <a:pt x="232244" y="608761"/>
                  </a:lnTo>
                  <a:lnTo>
                    <a:pt x="215811" y="615086"/>
                  </a:lnTo>
                  <a:lnTo>
                    <a:pt x="200215" y="623938"/>
                  </a:lnTo>
                  <a:lnTo>
                    <a:pt x="200215" y="533793"/>
                  </a:lnTo>
                  <a:lnTo>
                    <a:pt x="378002" y="533793"/>
                  </a:lnTo>
                  <a:lnTo>
                    <a:pt x="378002" y="464146"/>
                  </a:lnTo>
                  <a:lnTo>
                    <a:pt x="132689" y="464146"/>
                  </a:lnTo>
                  <a:lnTo>
                    <a:pt x="132689" y="709498"/>
                  </a:lnTo>
                  <a:lnTo>
                    <a:pt x="135128" y="711936"/>
                  </a:lnTo>
                  <a:lnTo>
                    <a:pt x="198005" y="711936"/>
                  </a:lnTo>
                  <a:lnTo>
                    <a:pt x="200215" y="709498"/>
                  </a:lnTo>
                  <a:lnTo>
                    <a:pt x="211162" y="693483"/>
                  </a:lnTo>
                  <a:lnTo>
                    <a:pt x="223824" y="682282"/>
                  </a:lnTo>
                  <a:lnTo>
                    <a:pt x="238201" y="675716"/>
                  </a:lnTo>
                  <a:lnTo>
                    <a:pt x="254279" y="673569"/>
                  </a:lnTo>
                  <a:lnTo>
                    <a:pt x="271170" y="675182"/>
                  </a:lnTo>
                  <a:lnTo>
                    <a:pt x="303707" y="696023"/>
                  </a:lnTo>
                  <a:lnTo>
                    <a:pt x="314159" y="739216"/>
                  </a:lnTo>
                  <a:lnTo>
                    <a:pt x="314972" y="756932"/>
                  </a:lnTo>
                  <a:lnTo>
                    <a:pt x="314502" y="772121"/>
                  </a:lnTo>
                  <a:lnTo>
                    <a:pt x="305993" y="817829"/>
                  </a:lnTo>
                  <a:lnTo>
                    <a:pt x="275971" y="845324"/>
                  </a:lnTo>
                  <a:lnTo>
                    <a:pt x="256565" y="847064"/>
                  </a:lnTo>
                  <a:lnTo>
                    <a:pt x="233730" y="844105"/>
                  </a:lnTo>
                  <a:lnTo>
                    <a:pt x="216001" y="835253"/>
                  </a:lnTo>
                  <a:lnTo>
                    <a:pt x="203327" y="820496"/>
                  </a:lnTo>
                  <a:lnTo>
                    <a:pt x="195732" y="799858"/>
                  </a:lnTo>
                  <a:lnTo>
                    <a:pt x="195732" y="795147"/>
                  </a:lnTo>
                  <a:lnTo>
                    <a:pt x="125920" y="795147"/>
                  </a:lnTo>
                  <a:lnTo>
                    <a:pt x="141224" y="854367"/>
                  </a:lnTo>
                  <a:lnTo>
                    <a:pt x="173291" y="892200"/>
                  </a:lnTo>
                  <a:lnTo>
                    <a:pt x="215125" y="912418"/>
                  </a:lnTo>
                  <a:lnTo>
                    <a:pt x="258851" y="919149"/>
                  </a:lnTo>
                  <a:lnTo>
                    <a:pt x="275221" y="917956"/>
                  </a:lnTo>
                  <a:lnTo>
                    <a:pt x="317169" y="903389"/>
                  </a:lnTo>
                  <a:lnTo>
                    <a:pt x="350050" y="877989"/>
                  </a:lnTo>
                  <a:lnTo>
                    <a:pt x="375145" y="839165"/>
                  </a:lnTo>
                  <a:lnTo>
                    <a:pt x="378002" y="829017"/>
                  </a:lnTo>
                  <a:lnTo>
                    <a:pt x="382270" y="815949"/>
                  </a:lnTo>
                  <a:lnTo>
                    <a:pt x="385025" y="800303"/>
                  </a:lnTo>
                  <a:lnTo>
                    <a:pt x="386524" y="782104"/>
                  </a:lnTo>
                  <a:lnTo>
                    <a:pt x="386981" y="761415"/>
                  </a:lnTo>
                  <a:close/>
                </a:path>
                <a:path w="567054" h="1606550">
                  <a:moveTo>
                    <a:pt x="566826" y="159943"/>
                  </a:moveTo>
                  <a:lnTo>
                    <a:pt x="565175" y="142621"/>
                  </a:lnTo>
                  <a:lnTo>
                    <a:pt x="562089" y="132994"/>
                  </a:lnTo>
                  <a:lnTo>
                    <a:pt x="560374" y="127622"/>
                  </a:lnTo>
                  <a:lnTo>
                    <a:pt x="530275" y="96100"/>
                  </a:lnTo>
                  <a:lnTo>
                    <a:pt x="492683" y="85559"/>
                  </a:lnTo>
                  <a:lnTo>
                    <a:pt x="473265" y="87249"/>
                  </a:lnTo>
                  <a:lnTo>
                    <a:pt x="455777" y="92329"/>
                  </a:lnTo>
                  <a:lnTo>
                    <a:pt x="440436" y="100825"/>
                  </a:lnTo>
                  <a:lnTo>
                    <a:pt x="427431" y="112737"/>
                  </a:lnTo>
                  <a:lnTo>
                    <a:pt x="421982" y="106743"/>
                  </a:lnTo>
                  <a:lnTo>
                    <a:pt x="420992" y="105968"/>
                  </a:lnTo>
                  <a:lnTo>
                    <a:pt x="415899" y="101955"/>
                  </a:lnTo>
                  <a:lnTo>
                    <a:pt x="409422" y="98018"/>
                  </a:lnTo>
                  <a:lnTo>
                    <a:pt x="402717" y="94551"/>
                  </a:lnTo>
                  <a:lnTo>
                    <a:pt x="395528" y="90322"/>
                  </a:lnTo>
                  <a:lnTo>
                    <a:pt x="387273" y="87541"/>
                  </a:lnTo>
                  <a:lnTo>
                    <a:pt x="377748" y="86029"/>
                  </a:lnTo>
                  <a:lnTo>
                    <a:pt x="366750" y="85559"/>
                  </a:lnTo>
                  <a:lnTo>
                    <a:pt x="351028" y="86829"/>
                  </a:lnTo>
                  <a:lnTo>
                    <a:pt x="337439" y="90652"/>
                  </a:lnTo>
                  <a:lnTo>
                    <a:pt x="325564" y="97028"/>
                  </a:lnTo>
                  <a:lnTo>
                    <a:pt x="314972" y="105968"/>
                  </a:lnTo>
                  <a:lnTo>
                    <a:pt x="314972" y="87845"/>
                  </a:lnTo>
                  <a:lnTo>
                    <a:pt x="267817" y="87845"/>
                  </a:lnTo>
                  <a:lnTo>
                    <a:pt x="267817" y="304203"/>
                  </a:lnTo>
                  <a:lnTo>
                    <a:pt x="312686" y="304203"/>
                  </a:lnTo>
                  <a:lnTo>
                    <a:pt x="314972" y="301917"/>
                  </a:lnTo>
                  <a:lnTo>
                    <a:pt x="314972" y="175704"/>
                  </a:lnTo>
                  <a:lnTo>
                    <a:pt x="315417" y="166039"/>
                  </a:lnTo>
                  <a:lnTo>
                    <a:pt x="345097" y="133477"/>
                  </a:lnTo>
                  <a:lnTo>
                    <a:pt x="353136" y="132994"/>
                  </a:lnTo>
                  <a:lnTo>
                    <a:pt x="361276" y="133477"/>
                  </a:lnTo>
                  <a:lnTo>
                    <a:pt x="392938" y="166039"/>
                  </a:lnTo>
                  <a:lnTo>
                    <a:pt x="393750" y="175704"/>
                  </a:lnTo>
                  <a:lnTo>
                    <a:pt x="393750" y="304203"/>
                  </a:lnTo>
                  <a:lnTo>
                    <a:pt x="438607" y="304203"/>
                  </a:lnTo>
                  <a:lnTo>
                    <a:pt x="438607" y="175704"/>
                  </a:lnTo>
                  <a:lnTo>
                    <a:pt x="439420" y="166039"/>
                  </a:lnTo>
                  <a:lnTo>
                    <a:pt x="463613" y="135216"/>
                  </a:lnTo>
                  <a:lnTo>
                    <a:pt x="479069" y="132994"/>
                  </a:lnTo>
                  <a:lnTo>
                    <a:pt x="487210" y="133477"/>
                  </a:lnTo>
                  <a:lnTo>
                    <a:pt x="516940" y="166039"/>
                  </a:lnTo>
                  <a:lnTo>
                    <a:pt x="517398" y="175704"/>
                  </a:lnTo>
                  <a:lnTo>
                    <a:pt x="517398" y="301917"/>
                  </a:lnTo>
                  <a:lnTo>
                    <a:pt x="519671" y="304203"/>
                  </a:lnTo>
                  <a:lnTo>
                    <a:pt x="564540" y="304203"/>
                  </a:lnTo>
                  <a:lnTo>
                    <a:pt x="566826" y="301917"/>
                  </a:lnTo>
                  <a:lnTo>
                    <a:pt x="566826" y="1599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3874998" y="1066037"/>
              <a:ext cx="904240" cy="2185670"/>
            </a:xfrm>
            <a:custGeom>
              <a:avLst/>
              <a:gdLst/>
              <a:ahLst/>
              <a:cxnLst/>
              <a:rect l="l" t="t" r="r" b="b"/>
              <a:pathLst>
                <a:path w="904239" h="2185670">
                  <a:moveTo>
                    <a:pt x="42811" y="182397"/>
                  </a:moveTo>
                  <a:lnTo>
                    <a:pt x="37414" y="175691"/>
                  </a:lnTo>
                  <a:lnTo>
                    <a:pt x="36474" y="174536"/>
                  </a:lnTo>
                  <a:lnTo>
                    <a:pt x="30937" y="164973"/>
                  </a:lnTo>
                  <a:lnTo>
                    <a:pt x="26250" y="154571"/>
                  </a:lnTo>
                  <a:lnTo>
                    <a:pt x="22428" y="144183"/>
                  </a:lnTo>
                  <a:lnTo>
                    <a:pt x="18300" y="154571"/>
                  </a:lnTo>
                  <a:lnTo>
                    <a:pt x="12903" y="164973"/>
                  </a:lnTo>
                  <a:lnTo>
                    <a:pt x="6654" y="174536"/>
                  </a:lnTo>
                  <a:lnTo>
                    <a:pt x="0" y="182397"/>
                  </a:lnTo>
                  <a:lnTo>
                    <a:pt x="20231" y="176352"/>
                  </a:lnTo>
                  <a:lnTo>
                    <a:pt x="20231" y="227545"/>
                  </a:lnTo>
                  <a:lnTo>
                    <a:pt x="24714" y="227545"/>
                  </a:lnTo>
                  <a:lnTo>
                    <a:pt x="24714" y="176453"/>
                  </a:lnTo>
                  <a:lnTo>
                    <a:pt x="42811" y="182397"/>
                  </a:lnTo>
                  <a:close/>
                </a:path>
                <a:path w="904239" h="2185670">
                  <a:moveTo>
                    <a:pt x="42811" y="76581"/>
                  </a:moveTo>
                  <a:lnTo>
                    <a:pt x="24714" y="82600"/>
                  </a:lnTo>
                  <a:lnTo>
                    <a:pt x="24714" y="31648"/>
                  </a:lnTo>
                  <a:lnTo>
                    <a:pt x="20231" y="31648"/>
                  </a:lnTo>
                  <a:lnTo>
                    <a:pt x="20231" y="82689"/>
                  </a:lnTo>
                  <a:lnTo>
                    <a:pt x="0" y="76581"/>
                  </a:lnTo>
                  <a:lnTo>
                    <a:pt x="6654" y="84467"/>
                  </a:lnTo>
                  <a:lnTo>
                    <a:pt x="12903" y="94081"/>
                  </a:lnTo>
                  <a:lnTo>
                    <a:pt x="18300" y="104533"/>
                  </a:lnTo>
                  <a:lnTo>
                    <a:pt x="22428" y="114947"/>
                  </a:lnTo>
                  <a:lnTo>
                    <a:pt x="26250" y="104533"/>
                  </a:lnTo>
                  <a:lnTo>
                    <a:pt x="30937" y="94081"/>
                  </a:lnTo>
                  <a:lnTo>
                    <a:pt x="36474" y="84467"/>
                  </a:lnTo>
                  <a:lnTo>
                    <a:pt x="37376" y="83350"/>
                  </a:lnTo>
                  <a:lnTo>
                    <a:pt x="42811" y="76581"/>
                  </a:lnTo>
                  <a:close/>
                </a:path>
                <a:path w="904239" h="2185670">
                  <a:moveTo>
                    <a:pt x="854735" y="842568"/>
                  </a:moveTo>
                  <a:lnTo>
                    <a:pt x="834351" y="804354"/>
                  </a:lnTo>
                  <a:lnTo>
                    <a:pt x="830211" y="814730"/>
                  </a:lnTo>
                  <a:lnTo>
                    <a:pt x="824801" y="825119"/>
                  </a:lnTo>
                  <a:lnTo>
                    <a:pt x="818540" y="834669"/>
                  </a:lnTo>
                  <a:lnTo>
                    <a:pt x="811847" y="842568"/>
                  </a:lnTo>
                  <a:lnTo>
                    <a:pt x="832065" y="834440"/>
                  </a:lnTo>
                  <a:lnTo>
                    <a:pt x="832065" y="1224724"/>
                  </a:lnTo>
                  <a:lnTo>
                    <a:pt x="811847" y="1218641"/>
                  </a:lnTo>
                  <a:lnTo>
                    <a:pt x="818540" y="1226566"/>
                  </a:lnTo>
                  <a:lnTo>
                    <a:pt x="824801" y="1236205"/>
                  </a:lnTo>
                  <a:lnTo>
                    <a:pt x="830211" y="1246657"/>
                  </a:lnTo>
                  <a:lnTo>
                    <a:pt x="834351" y="1257084"/>
                  </a:lnTo>
                  <a:lnTo>
                    <a:pt x="838479" y="1246657"/>
                  </a:lnTo>
                  <a:lnTo>
                    <a:pt x="843686" y="1236205"/>
                  </a:lnTo>
                  <a:lnTo>
                    <a:pt x="849325" y="1226566"/>
                  </a:lnTo>
                  <a:lnTo>
                    <a:pt x="850112" y="1225410"/>
                  </a:lnTo>
                  <a:lnTo>
                    <a:pt x="854735" y="1218641"/>
                  </a:lnTo>
                  <a:lnTo>
                    <a:pt x="836561" y="1224686"/>
                  </a:lnTo>
                  <a:lnTo>
                    <a:pt x="836561" y="834504"/>
                  </a:lnTo>
                  <a:lnTo>
                    <a:pt x="854735" y="842568"/>
                  </a:lnTo>
                  <a:close/>
                </a:path>
                <a:path w="904239" h="2185670">
                  <a:moveTo>
                    <a:pt x="895108" y="0"/>
                  </a:moveTo>
                  <a:lnTo>
                    <a:pt x="753516" y="0"/>
                  </a:lnTo>
                  <a:lnTo>
                    <a:pt x="681088" y="81724"/>
                  </a:lnTo>
                  <a:lnTo>
                    <a:pt x="650595" y="114185"/>
                  </a:lnTo>
                  <a:lnTo>
                    <a:pt x="641045" y="96977"/>
                  </a:lnTo>
                  <a:lnTo>
                    <a:pt x="640283" y="107442"/>
                  </a:lnTo>
                  <a:lnTo>
                    <a:pt x="638238" y="118338"/>
                  </a:lnTo>
                  <a:lnTo>
                    <a:pt x="635368" y="129222"/>
                  </a:lnTo>
                  <a:lnTo>
                    <a:pt x="633374" y="135547"/>
                  </a:lnTo>
                  <a:lnTo>
                    <a:pt x="575729" y="200596"/>
                  </a:lnTo>
                  <a:lnTo>
                    <a:pt x="578002" y="202793"/>
                  </a:lnTo>
                  <a:lnTo>
                    <a:pt x="636371" y="137668"/>
                  </a:lnTo>
                  <a:lnTo>
                    <a:pt x="674738" y="126212"/>
                  </a:lnTo>
                  <a:lnTo>
                    <a:pt x="655116" y="118364"/>
                  </a:lnTo>
                  <a:lnTo>
                    <a:pt x="675843" y="93624"/>
                  </a:lnTo>
                  <a:lnTo>
                    <a:pt x="755726" y="4483"/>
                  </a:lnTo>
                  <a:lnTo>
                    <a:pt x="895108" y="4483"/>
                  </a:lnTo>
                  <a:lnTo>
                    <a:pt x="895108" y="0"/>
                  </a:lnTo>
                  <a:close/>
                </a:path>
                <a:path w="904239" h="2185670">
                  <a:moveTo>
                    <a:pt x="904163" y="1491399"/>
                  </a:moveTo>
                  <a:lnTo>
                    <a:pt x="835240" y="1491399"/>
                  </a:lnTo>
                  <a:lnTo>
                    <a:pt x="838479" y="1483156"/>
                  </a:lnTo>
                  <a:lnTo>
                    <a:pt x="843686" y="1472692"/>
                  </a:lnTo>
                  <a:lnTo>
                    <a:pt x="849325" y="1463103"/>
                  </a:lnTo>
                  <a:lnTo>
                    <a:pt x="850074" y="1462011"/>
                  </a:lnTo>
                  <a:lnTo>
                    <a:pt x="854735" y="1455242"/>
                  </a:lnTo>
                  <a:lnTo>
                    <a:pt x="836561" y="1461287"/>
                  </a:lnTo>
                  <a:lnTo>
                    <a:pt x="836561" y="1289253"/>
                  </a:lnTo>
                  <a:lnTo>
                    <a:pt x="854735" y="1295298"/>
                  </a:lnTo>
                  <a:lnTo>
                    <a:pt x="850074" y="1288516"/>
                  </a:lnTo>
                  <a:lnTo>
                    <a:pt x="849325" y="1287424"/>
                  </a:lnTo>
                  <a:lnTo>
                    <a:pt x="843686" y="1277874"/>
                  </a:lnTo>
                  <a:lnTo>
                    <a:pt x="838479" y="1267472"/>
                  </a:lnTo>
                  <a:lnTo>
                    <a:pt x="834351" y="1257084"/>
                  </a:lnTo>
                  <a:lnTo>
                    <a:pt x="830211" y="1267472"/>
                  </a:lnTo>
                  <a:lnTo>
                    <a:pt x="824801" y="1277874"/>
                  </a:lnTo>
                  <a:lnTo>
                    <a:pt x="818540" y="1287424"/>
                  </a:lnTo>
                  <a:lnTo>
                    <a:pt x="811847" y="1295298"/>
                  </a:lnTo>
                  <a:lnTo>
                    <a:pt x="832065" y="1289215"/>
                  </a:lnTo>
                  <a:lnTo>
                    <a:pt x="832065" y="1461325"/>
                  </a:lnTo>
                  <a:lnTo>
                    <a:pt x="811847" y="1455242"/>
                  </a:lnTo>
                  <a:lnTo>
                    <a:pt x="818540" y="1463103"/>
                  </a:lnTo>
                  <a:lnTo>
                    <a:pt x="824801" y="1472692"/>
                  </a:lnTo>
                  <a:lnTo>
                    <a:pt x="830211" y="1483156"/>
                  </a:lnTo>
                  <a:lnTo>
                    <a:pt x="833450" y="1491399"/>
                  </a:lnTo>
                  <a:lnTo>
                    <a:pt x="740054" y="1491399"/>
                  </a:lnTo>
                  <a:lnTo>
                    <a:pt x="740054" y="1495894"/>
                  </a:lnTo>
                  <a:lnTo>
                    <a:pt x="833462" y="1495894"/>
                  </a:lnTo>
                  <a:lnTo>
                    <a:pt x="830211" y="1504073"/>
                  </a:lnTo>
                  <a:lnTo>
                    <a:pt x="824801" y="1514475"/>
                  </a:lnTo>
                  <a:lnTo>
                    <a:pt x="818540" y="1524025"/>
                  </a:lnTo>
                  <a:lnTo>
                    <a:pt x="811847" y="1531899"/>
                  </a:lnTo>
                  <a:lnTo>
                    <a:pt x="832065" y="1525816"/>
                  </a:lnTo>
                  <a:lnTo>
                    <a:pt x="832065" y="1914067"/>
                  </a:lnTo>
                  <a:lnTo>
                    <a:pt x="811847" y="1908035"/>
                  </a:lnTo>
                  <a:lnTo>
                    <a:pt x="818540" y="1915934"/>
                  </a:lnTo>
                  <a:lnTo>
                    <a:pt x="824801" y="1925535"/>
                  </a:lnTo>
                  <a:lnTo>
                    <a:pt x="830211" y="1935988"/>
                  </a:lnTo>
                  <a:lnTo>
                    <a:pt x="833462" y="1944192"/>
                  </a:lnTo>
                  <a:lnTo>
                    <a:pt x="740054" y="1944192"/>
                  </a:lnTo>
                  <a:lnTo>
                    <a:pt x="740054" y="1948688"/>
                  </a:lnTo>
                  <a:lnTo>
                    <a:pt x="833437" y="1948688"/>
                  </a:lnTo>
                  <a:lnTo>
                    <a:pt x="830211" y="1956803"/>
                  </a:lnTo>
                  <a:lnTo>
                    <a:pt x="824801" y="1967204"/>
                  </a:lnTo>
                  <a:lnTo>
                    <a:pt x="818540" y="1976755"/>
                  </a:lnTo>
                  <a:lnTo>
                    <a:pt x="811847" y="1984629"/>
                  </a:lnTo>
                  <a:lnTo>
                    <a:pt x="832065" y="1978545"/>
                  </a:lnTo>
                  <a:lnTo>
                    <a:pt x="832065" y="2150656"/>
                  </a:lnTo>
                  <a:lnTo>
                    <a:pt x="811847" y="2144560"/>
                  </a:lnTo>
                  <a:lnTo>
                    <a:pt x="818540" y="2152434"/>
                  </a:lnTo>
                  <a:lnTo>
                    <a:pt x="824801" y="2161984"/>
                  </a:lnTo>
                  <a:lnTo>
                    <a:pt x="830211" y="2172385"/>
                  </a:lnTo>
                  <a:lnTo>
                    <a:pt x="833462" y="2180564"/>
                  </a:lnTo>
                  <a:lnTo>
                    <a:pt x="740054" y="2180564"/>
                  </a:lnTo>
                  <a:lnTo>
                    <a:pt x="740054" y="2185060"/>
                  </a:lnTo>
                  <a:lnTo>
                    <a:pt x="904163" y="2185060"/>
                  </a:lnTo>
                  <a:lnTo>
                    <a:pt x="904163" y="2180564"/>
                  </a:lnTo>
                  <a:lnTo>
                    <a:pt x="835228" y="2180564"/>
                  </a:lnTo>
                  <a:lnTo>
                    <a:pt x="838479" y="2172385"/>
                  </a:lnTo>
                  <a:lnTo>
                    <a:pt x="843686" y="2161984"/>
                  </a:lnTo>
                  <a:lnTo>
                    <a:pt x="849325" y="2152434"/>
                  </a:lnTo>
                  <a:lnTo>
                    <a:pt x="850074" y="2151342"/>
                  </a:lnTo>
                  <a:lnTo>
                    <a:pt x="854735" y="2144560"/>
                  </a:lnTo>
                  <a:lnTo>
                    <a:pt x="836561" y="2150618"/>
                  </a:lnTo>
                  <a:lnTo>
                    <a:pt x="836561" y="1978583"/>
                  </a:lnTo>
                  <a:lnTo>
                    <a:pt x="854735" y="1984629"/>
                  </a:lnTo>
                  <a:lnTo>
                    <a:pt x="850074" y="1977847"/>
                  </a:lnTo>
                  <a:lnTo>
                    <a:pt x="849325" y="1976755"/>
                  </a:lnTo>
                  <a:lnTo>
                    <a:pt x="843686" y="1967204"/>
                  </a:lnTo>
                  <a:lnTo>
                    <a:pt x="838479" y="1956803"/>
                  </a:lnTo>
                  <a:lnTo>
                    <a:pt x="835253" y="1948688"/>
                  </a:lnTo>
                  <a:lnTo>
                    <a:pt x="904163" y="1948688"/>
                  </a:lnTo>
                  <a:lnTo>
                    <a:pt x="904163" y="1944192"/>
                  </a:lnTo>
                  <a:lnTo>
                    <a:pt x="835215" y="1944192"/>
                  </a:lnTo>
                  <a:lnTo>
                    <a:pt x="838479" y="1935988"/>
                  </a:lnTo>
                  <a:lnTo>
                    <a:pt x="843686" y="1925535"/>
                  </a:lnTo>
                  <a:lnTo>
                    <a:pt x="849325" y="1915934"/>
                  </a:lnTo>
                  <a:lnTo>
                    <a:pt x="850138" y="1914740"/>
                  </a:lnTo>
                  <a:lnTo>
                    <a:pt x="854735" y="1908035"/>
                  </a:lnTo>
                  <a:lnTo>
                    <a:pt x="836561" y="1914017"/>
                  </a:lnTo>
                  <a:lnTo>
                    <a:pt x="836561" y="1525854"/>
                  </a:lnTo>
                  <a:lnTo>
                    <a:pt x="854735" y="1531899"/>
                  </a:lnTo>
                  <a:lnTo>
                    <a:pt x="850074" y="1525117"/>
                  </a:lnTo>
                  <a:lnTo>
                    <a:pt x="849325" y="1524025"/>
                  </a:lnTo>
                  <a:lnTo>
                    <a:pt x="843686" y="1514475"/>
                  </a:lnTo>
                  <a:lnTo>
                    <a:pt x="838479" y="1504073"/>
                  </a:lnTo>
                  <a:lnTo>
                    <a:pt x="835228" y="1495894"/>
                  </a:lnTo>
                  <a:lnTo>
                    <a:pt x="904163" y="1495894"/>
                  </a:lnTo>
                  <a:lnTo>
                    <a:pt x="904163" y="1491399"/>
                  </a:lnTo>
                  <a:close/>
                </a:path>
                <a:path w="904239" h="2185670">
                  <a:moveTo>
                    <a:pt x="904163" y="644334"/>
                  </a:moveTo>
                  <a:lnTo>
                    <a:pt x="835240" y="644334"/>
                  </a:lnTo>
                  <a:lnTo>
                    <a:pt x="838479" y="636155"/>
                  </a:lnTo>
                  <a:lnTo>
                    <a:pt x="843686" y="625436"/>
                  </a:lnTo>
                  <a:lnTo>
                    <a:pt x="849439" y="614946"/>
                  </a:lnTo>
                  <a:lnTo>
                    <a:pt x="854735" y="605967"/>
                  </a:lnTo>
                  <a:lnTo>
                    <a:pt x="836561" y="613981"/>
                  </a:lnTo>
                  <a:lnTo>
                    <a:pt x="836561" y="374992"/>
                  </a:lnTo>
                  <a:lnTo>
                    <a:pt x="854735" y="383070"/>
                  </a:lnTo>
                  <a:lnTo>
                    <a:pt x="849388" y="374002"/>
                  </a:lnTo>
                  <a:lnTo>
                    <a:pt x="843686" y="363842"/>
                  </a:lnTo>
                  <a:lnTo>
                    <a:pt x="838479" y="353796"/>
                  </a:lnTo>
                  <a:lnTo>
                    <a:pt x="834351" y="344627"/>
                  </a:lnTo>
                  <a:lnTo>
                    <a:pt x="830211" y="353796"/>
                  </a:lnTo>
                  <a:lnTo>
                    <a:pt x="824801" y="363842"/>
                  </a:lnTo>
                  <a:lnTo>
                    <a:pt x="818464" y="374002"/>
                  </a:lnTo>
                  <a:lnTo>
                    <a:pt x="811847" y="383070"/>
                  </a:lnTo>
                  <a:lnTo>
                    <a:pt x="832065" y="374929"/>
                  </a:lnTo>
                  <a:lnTo>
                    <a:pt x="832065" y="614045"/>
                  </a:lnTo>
                  <a:lnTo>
                    <a:pt x="811847" y="605967"/>
                  </a:lnTo>
                  <a:lnTo>
                    <a:pt x="818540" y="615149"/>
                  </a:lnTo>
                  <a:lnTo>
                    <a:pt x="824801" y="625436"/>
                  </a:lnTo>
                  <a:lnTo>
                    <a:pt x="830211" y="636155"/>
                  </a:lnTo>
                  <a:lnTo>
                    <a:pt x="833437" y="644334"/>
                  </a:lnTo>
                  <a:lnTo>
                    <a:pt x="740054" y="644334"/>
                  </a:lnTo>
                  <a:lnTo>
                    <a:pt x="740054" y="648830"/>
                  </a:lnTo>
                  <a:lnTo>
                    <a:pt x="833335" y="648830"/>
                  </a:lnTo>
                  <a:lnTo>
                    <a:pt x="830211" y="655726"/>
                  </a:lnTo>
                  <a:lnTo>
                    <a:pt x="824801" y="665695"/>
                  </a:lnTo>
                  <a:lnTo>
                    <a:pt x="818540" y="675678"/>
                  </a:lnTo>
                  <a:lnTo>
                    <a:pt x="811847" y="684834"/>
                  </a:lnTo>
                  <a:lnTo>
                    <a:pt x="832065" y="676770"/>
                  </a:lnTo>
                  <a:lnTo>
                    <a:pt x="832065" y="771994"/>
                  </a:lnTo>
                  <a:lnTo>
                    <a:pt x="811847" y="765911"/>
                  </a:lnTo>
                  <a:lnTo>
                    <a:pt x="818540" y="773772"/>
                  </a:lnTo>
                  <a:lnTo>
                    <a:pt x="824801" y="783361"/>
                  </a:lnTo>
                  <a:lnTo>
                    <a:pt x="830211" y="793826"/>
                  </a:lnTo>
                  <a:lnTo>
                    <a:pt x="834351" y="804354"/>
                  </a:lnTo>
                  <a:lnTo>
                    <a:pt x="838479" y="793826"/>
                  </a:lnTo>
                  <a:lnTo>
                    <a:pt x="843686" y="783361"/>
                  </a:lnTo>
                  <a:lnTo>
                    <a:pt x="849325" y="773772"/>
                  </a:lnTo>
                  <a:lnTo>
                    <a:pt x="850074" y="772680"/>
                  </a:lnTo>
                  <a:lnTo>
                    <a:pt x="854735" y="765911"/>
                  </a:lnTo>
                  <a:lnTo>
                    <a:pt x="836561" y="771956"/>
                  </a:lnTo>
                  <a:lnTo>
                    <a:pt x="836561" y="676833"/>
                  </a:lnTo>
                  <a:lnTo>
                    <a:pt x="854735" y="684834"/>
                  </a:lnTo>
                  <a:lnTo>
                    <a:pt x="849426" y="675855"/>
                  </a:lnTo>
                  <a:lnTo>
                    <a:pt x="843686" y="665695"/>
                  </a:lnTo>
                  <a:lnTo>
                    <a:pt x="838479" y="655726"/>
                  </a:lnTo>
                  <a:lnTo>
                    <a:pt x="835342" y="648830"/>
                  </a:lnTo>
                  <a:lnTo>
                    <a:pt x="904163" y="648830"/>
                  </a:lnTo>
                  <a:lnTo>
                    <a:pt x="904163" y="644334"/>
                  </a:lnTo>
                  <a:close/>
                </a:path>
                <a:path w="904239" h="2185670">
                  <a:moveTo>
                    <a:pt x="904163" y="112737"/>
                  </a:moveTo>
                  <a:lnTo>
                    <a:pt x="740054" y="112737"/>
                  </a:lnTo>
                  <a:lnTo>
                    <a:pt x="740054" y="117233"/>
                  </a:lnTo>
                  <a:lnTo>
                    <a:pt x="833310" y="117233"/>
                  </a:lnTo>
                  <a:lnTo>
                    <a:pt x="830211" y="124104"/>
                  </a:lnTo>
                  <a:lnTo>
                    <a:pt x="824801" y="134086"/>
                  </a:lnTo>
                  <a:lnTo>
                    <a:pt x="818451" y="144183"/>
                  </a:lnTo>
                  <a:lnTo>
                    <a:pt x="811847" y="153162"/>
                  </a:lnTo>
                  <a:lnTo>
                    <a:pt x="832065" y="145097"/>
                  </a:lnTo>
                  <a:lnTo>
                    <a:pt x="832065" y="312496"/>
                  </a:lnTo>
                  <a:lnTo>
                    <a:pt x="811847" y="306412"/>
                  </a:lnTo>
                  <a:lnTo>
                    <a:pt x="818540" y="314274"/>
                  </a:lnTo>
                  <a:lnTo>
                    <a:pt x="824801" y="323824"/>
                  </a:lnTo>
                  <a:lnTo>
                    <a:pt x="830211" y="334225"/>
                  </a:lnTo>
                  <a:lnTo>
                    <a:pt x="834351" y="344627"/>
                  </a:lnTo>
                  <a:lnTo>
                    <a:pt x="838479" y="334225"/>
                  </a:lnTo>
                  <a:lnTo>
                    <a:pt x="843686" y="323824"/>
                  </a:lnTo>
                  <a:lnTo>
                    <a:pt x="849325" y="314274"/>
                  </a:lnTo>
                  <a:lnTo>
                    <a:pt x="850074" y="313182"/>
                  </a:lnTo>
                  <a:lnTo>
                    <a:pt x="854735" y="306412"/>
                  </a:lnTo>
                  <a:lnTo>
                    <a:pt x="836561" y="312458"/>
                  </a:lnTo>
                  <a:lnTo>
                    <a:pt x="836561" y="145161"/>
                  </a:lnTo>
                  <a:lnTo>
                    <a:pt x="854735" y="153162"/>
                  </a:lnTo>
                  <a:lnTo>
                    <a:pt x="849401" y="144183"/>
                  </a:lnTo>
                  <a:lnTo>
                    <a:pt x="843686" y="134086"/>
                  </a:lnTo>
                  <a:lnTo>
                    <a:pt x="838479" y="124104"/>
                  </a:lnTo>
                  <a:lnTo>
                    <a:pt x="835380" y="117233"/>
                  </a:lnTo>
                  <a:lnTo>
                    <a:pt x="904163" y="117233"/>
                  </a:lnTo>
                  <a:lnTo>
                    <a:pt x="904163" y="11273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2298546" y="1063743"/>
            <a:ext cx="998855" cy="1500505"/>
            <a:chOff x="2298546" y="1063743"/>
            <a:chExt cx="998855" cy="1500505"/>
          </a:xfrm>
        </p:grpSpPr>
        <p:sp>
          <p:nvSpPr>
            <p:cNvPr id="10" name="object 10"/>
            <p:cNvSpPr/>
            <p:nvPr/>
          </p:nvSpPr>
          <p:spPr>
            <a:xfrm>
              <a:off x="2298546" y="1176487"/>
              <a:ext cx="771525" cy="1388110"/>
            </a:xfrm>
            <a:custGeom>
              <a:avLst/>
              <a:gdLst/>
              <a:ahLst/>
              <a:cxnLst/>
              <a:rect l="l" t="t" r="r" b="b"/>
              <a:pathLst>
                <a:path w="771525" h="1388110">
                  <a:moveTo>
                    <a:pt x="94301" y="0"/>
                  </a:moveTo>
                  <a:lnTo>
                    <a:pt x="57780" y="7519"/>
                  </a:lnTo>
                  <a:lnTo>
                    <a:pt x="27785" y="28128"/>
                  </a:lnTo>
                  <a:lnTo>
                    <a:pt x="7472" y="58900"/>
                  </a:lnTo>
                  <a:lnTo>
                    <a:pt x="0" y="96909"/>
                  </a:lnTo>
                  <a:lnTo>
                    <a:pt x="0" y="1290654"/>
                  </a:lnTo>
                  <a:lnTo>
                    <a:pt x="7472" y="1328655"/>
                  </a:lnTo>
                  <a:lnTo>
                    <a:pt x="27785" y="1359483"/>
                  </a:lnTo>
                  <a:lnTo>
                    <a:pt x="57780" y="1380162"/>
                  </a:lnTo>
                  <a:lnTo>
                    <a:pt x="94301" y="1387716"/>
                  </a:lnTo>
                  <a:lnTo>
                    <a:pt x="676787" y="1387716"/>
                  </a:lnTo>
                  <a:lnTo>
                    <a:pt x="713436" y="1380162"/>
                  </a:lnTo>
                  <a:lnTo>
                    <a:pt x="715844" y="1378505"/>
                  </a:lnTo>
                  <a:lnTo>
                    <a:pt x="94301" y="1378505"/>
                  </a:lnTo>
                  <a:lnTo>
                    <a:pt x="76584" y="1376855"/>
                  </a:lnTo>
                  <a:lnTo>
                    <a:pt x="31428" y="1353764"/>
                  </a:lnTo>
                  <a:lnTo>
                    <a:pt x="8378" y="1308812"/>
                  </a:lnTo>
                  <a:lnTo>
                    <a:pt x="6729" y="1290654"/>
                  </a:lnTo>
                  <a:lnTo>
                    <a:pt x="6729" y="96909"/>
                  </a:lnTo>
                  <a:lnTo>
                    <a:pt x="20938" y="46733"/>
                  </a:lnTo>
                  <a:lnTo>
                    <a:pt x="60341" y="14368"/>
                  </a:lnTo>
                  <a:lnTo>
                    <a:pt x="94301" y="6775"/>
                  </a:lnTo>
                  <a:lnTo>
                    <a:pt x="94301" y="0"/>
                  </a:lnTo>
                  <a:close/>
                </a:path>
                <a:path w="771525" h="1388110">
                  <a:moveTo>
                    <a:pt x="676787" y="0"/>
                  </a:moveTo>
                  <a:lnTo>
                    <a:pt x="94301" y="0"/>
                  </a:lnTo>
                  <a:lnTo>
                    <a:pt x="94301" y="6775"/>
                  </a:lnTo>
                  <a:lnTo>
                    <a:pt x="676787" y="6775"/>
                  </a:lnTo>
                  <a:lnTo>
                    <a:pt x="694570" y="8780"/>
                  </a:lnTo>
                  <a:lnTo>
                    <a:pt x="737622" y="33724"/>
                  </a:lnTo>
                  <a:lnTo>
                    <a:pt x="762859" y="78718"/>
                  </a:lnTo>
                  <a:lnTo>
                    <a:pt x="764542" y="96909"/>
                  </a:lnTo>
                  <a:lnTo>
                    <a:pt x="764542" y="1290654"/>
                  </a:lnTo>
                  <a:lnTo>
                    <a:pt x="749399" y="1340787"/>
                  </a:lnTo>
                  <a:lnTo>
                    <a:pt x="710627" y="1372043"/>
                  </a:lnTo>
                  <a:lnTo>
                    <a:pt x="676787" y="1378505"/>
                  </a:lnTo>
                  <a:lnTo>
                    <a:pt x="715844" y="1378505"/>
                  </a:lnTo>
                  <a:lnTo>
                    <a:pt x="743496" y="1359483"/>
                  </a:lnTo>
                  <a:lnTo>
                    <a:pt x="763833" y="1328655"/>
                  </a:lnTo>
                  <a:lnTo>
                    <a:pt x="771309" y="1290654"/>
                  </a:lnTo>
                  <a:lnTo>
                    <a:pt x="771309" y="96909"/>
                  </a:lnTo>
                  <a:lnTo>
                    <a:pt x="763833" y="58900"/>
                  </a:lnTo>
                  <a:lnTo>
                    <a:pt x="743496" y="28128"/>
                  </a:lnTo>
                  <a:lnTo>
                    <a:pt x="713436" y="7519"/>
                  </a:lnTo>
                  <a:lnTo>
                    <a:pt x="676787" y="0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2332226" y="1210212"/>
              <a:ext cx="704215" cy="1318260"/>
            </a:xfrm>
            <a:custGeom>
              <a:avLst/>
              <a:gdLst/>
              <a:ahLst/>
              <a:cxnLst/>
              <a:rect l="l" t="t" r="r" b="b"/>
              <a:pathLst>
                <a:path w="704214" h="1318260">
                  <a:moveTo>
                    <a:pt x="649875" y="0"/>
                  </a:moveTo>
                  <a:lnTo>
                    <a:pt x="56135" y="0"/>
                  </a:lnTo>
                  <a:lnTo>
                    <a:pt x="51641" y="2283"/>
                  </a:lnTo>
                  <a:lnTo>
                    <a:pt x="43257" y="4367"/>
                  </a:lnTo>
                  <a:lnTo>
                    <a:pt x="9785" y="27403"/>
                  </a:lnTo>
                  <a:lnTo>
                    <a:pt x="0" y="51918"/>
                  </a:lnTo>
                  <a:lnTo>
                    <a:pt x="0" y="1266141"/>
                  </a:lnTo>
                  <a:lnTo>
                    <a:pt x="20204" y="1302073"/>
                  </a:lnTo>
                  <a:lnTo>
                    <a:pt x="51641" y="1317832"/>
                  </a:lnTo>
                  <a:lnTo>
                    <a:pt x="652081" y="1317832"/>
                  </a:lnTo>
                  <a:lnTo>
                    <a:pt x="688201" y="1297582"/>
                  </a:lnTo>
                  <a:lnTo>
                    <a:pt x="703942" y="1266141"/>
                  </a:lnTo>
                  <a:lnTo>
                    <a:pt x="703942" y="51918"/>
                  </a:lnTo>
                  <a:lnTo>
                    <a:pt x="701661" y="47427"/>
                  </a:lnTo>
                  <a:lnTo>
                    <a:pt x="699189" y="37961"/>
                  </a:lnTo>
                  <a:lnTo>
                    <a:pt x="695226" y="29822"/>
                  </a:lnTo>
                  <a:lnTo>
                    <a:pt x="689994" y="22569"/>
                  </a:lnTo>
                  <a:lnTo>
                    <a:pt x="683715" y="15758"/>
                  </a:lnTo>
                  <a:lnTo>
                    <a:pt x="679228" y="13474"/>
                  </a:lnTo>
                  <a:lnTo>
                    <a:pt x="672460" y="8864"/>
                  </a:lnTo>
                  <a:lnTo>
                    <a:pt x="665464" y="5081"/>
                  </a:lnTo>
                  <a:lnTo>
                    <a:pt x="658012" y="2126"/>
                  </a:lnTo>
                  <a:lnTo>
                    <a:pt x="649875" y="0"/>
                  </a:lnTo>
                  <a:close/>
                </a:path>
              </a:pathLst>
            </a:custGeom>
            <a:solidFill>
              <a:srgbClr val="00A651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410993" y="1408454"/>
              <a:ext cx="567055" cy="919480"/>
            </a:xfrm>
            <a:custGeom>
              <a:avLst/>
              <a:gdLst/>
              <a:ahLst/>
              <a:cxnLst/>
              <a:rect l="l" t="t" r="r" b="b"/>
              <a:pathLst>
                <a:path w="567055" h="919480">
                  <a:moveTo>
                    <a:pt x="236143" y="299707"/>
                  </a:moveTo>
                  <a:lnTo>
                    <a:pt x="209473" y="254431"/>
                  </a:lnTo>
                  <a:lnTo>
                    <a:pt x="183489" y="209804"/>
                  </a:lnTo>
                  <a:lnTo>
                    <a:pt x="154686" y="159943"/>
                  </a:lnTo>
                  <a:lnTo>
                    <a:pt x="149504" y="150952"/>
                  </a:lnTo>
                  <a:lnTo>
                    <a:pt x="132664" y="121729"/>
                  </a:lnTo>
                  <a:lnTo>
                    <a:pt x="224726" y="4483"/>
                  </a:lnTo>
                  <a:lnTo>
                    <a:pt x="226961" y="2209"/>
                  </a:lnTo>
                  <a:lnTo>
                    <a:pt x="226961" y="0"/>
                  </a:lnTo>
                  <a:lnTo>
                    <a:pt x="170827" y="0"/>
                  </a:lnTo>
                  <a:lnTo>
                    <a:pt x="168592" y="2209"/>
                  </a:lnTo>
                  <a:lnTo>
                    <a:pt x="138595" y="39408"/>
                  </a:lnTo>
                  <a:lnTo>
                    <a:pt x="79387" y="113753"/>
                  </a:lnTo>
                  <a:lnTo>
                    <a:pt x="49403" y="150952"/>
                  </a:lnTo>
                  <a:lnTo>
                    <a:pt x="49403" y="0"/>
                  </a:lnTo>
                  <a:lnTo>
                    <a:pt x="0" y="0"/>
                  </a:lnTo>
                  <a:lnTo>
                    <a:pt x="0" y="304203"/>
                  </a:lnTo>
                  <a:lnTo>
                    <a:pt x="49403" y="304203"/>
                  </a:lnTo>
                  <a:lnTo>
                    <a:pt x="49403" y="211861"/>
                  </a:lnTo>
                  <a:lnTo>
                    <a:pt x="62166" y="198666"/>
                  </a:lnTo>
                  <a:lnTo>
                    <a:pt x="86029" y="173101"/>
                  </a:lnTo>
                  <a:lnTo>
                    <a:pt x="98793" y="159943"/>
                  </a:lnTo>
                  <a:lnTo>
                    <a:pt x="177571" y="301917"/>
                  </a:lnTo>
                  <a:lnTo>
                    <a:pt x="179819" y="301917"/>
                  </a:lnTo>
                  <a:lnTo>
                    <a:pt x="179819" y="304203"/>
                  </a:lnTo>
                  <a:lnTo>
                    <a:pt x="236143" y="304203"/>
                  </a:lnTo>
                  <a:lnTo>
                    <a:pt x="236143" y="299707"/>
                  </a:lnTo>
                  <a:close/>
                </a:path>
                <a:path w="567055" h="919480">
                  <a:moveTo>
                    <a:pt x="404723" y="761415"/>
                  </a:moveTo>
                  <a:lnTo>
                    <a:pt x="402767" y="714425"/>
                  </a:lnTo>
                  <a:lnTo>
                    <a:pt x="391807" y="673569"/>
                  </a:lnTo>
                  <a:lnTo>
                    <a:pt x="390588" y="670775"/>
                  </a:lnTo>
                  <a:lnTo>
                    <a:pt x="368808" y="637641"/>
                  </a:lnTo>
                  <a:lnTo>
                    <a:pt x="353098" y="623938"/>
                  </a:lnTo>
                  <a:lnTo>
                    <a:pt x="344728" y="618147"/>
                  </a:lnTo>
                  <a:lnTo>
                    <a:pt x="299885" y="604139"/>
                  </a:lnTo>
                  <a:lnTo>
                    <a:pt x="287782" y="603681"/>
                  </a:lnTo>
                  <a:lnTo>
                    <a:pt x="269671" y="604951"/>
                  </a:lnTo>
                  <a:lnTo>
                    <a:pt x="252399" y="608761"/>
                  </a:lnTo>
                  <a:lnTo>
                    <a:pt x="235927" y="615086"/>
                  </a:lnTo>
                  <a:lnTo>
                    <a:pt x="220243" y="623938"/>
                  </a:lnTo>
                  <a:lnTo>
                    <a:pt x="220243" y="533793"/>
                  </a:lnTo>
                  <a:lnTo>
                    <a:pt x="395744" y="533793"/>
                  </a:lnTo>
                  <a:lnTo>
                    <a:pt x="395744" y="464146"/>
                  </a:lnTo>
                  <a:lnTo>
                    <a:pt x="152869" y="464146"/>
                  </a:lnTo>
                  <a:lnTo>
                    <a:pt x="152869" y="709498"/>
                  </a:lnTo>
                  <a:lnTo>
                    <a:pt x="155117" y="711936"/>
                  </a:lnTo>
                  <a:lnTo>
                    <a:pt x="217982" y="711936"/>
                  </a:lnTo>
                  <a:lnTo>
                    <a:pt x="217982" y="709498"/>
                  </a:lnTo>
                  <a:lnTo>
                    <a:pt x="220243" y="709498"/>
                  </a:lnTo>
                  <a:lnTo>
                    <a:pt x="230035" y="693483"/>
                  </a:lnTo>
                  <a:lnTo>
                    <a:pt x="242290" y="682282"/>
                  </a:lnTo>
                  <a:lnTo>
                    <a:pt x="257048" y="675716"/>
                  </a:lnTo>
                  <a:lnTo>
                    <a:pt x="274307" y="673569"/>
                  </a:lnTo>
                  <a:lnTo>
                    <a:pt x="291147" y="675182"/>
                  </a:lnTo>
                  <a:lnTo>
                    <a:pt x="327355" y="708774"/>
                  </a:lnTo>
                  <a:lnTo>
                    <a:pt x="334937" y="756932"/>
                  </a:lnTo>
                  <a:lnTo>
                    <a:pt x="334162" y="772121"/>
                  </a:lnTo>
                  <a:lnTo>
                    <a:pt x="325958" y="817829"/>
                  </a:lnTo>
                  <a:lnTo>
                    <a:pt x="295008" y="845324"/>
                  </a:lnTo>
                  <a:lnTo>
                    <a:pt x="274307" y="847064"/>
                  </a:lnTo>
                  <a:lnTo>
                    <a:pt x="252844" y="844105"/>
                  </a:lnTo>
                  <a:lnTo>
                    <a:pt x="235762" y="835253"/>
                  </a:lnTo>
                  <a:lnTo>
                    <a:pt x="223316" y="820496"/>
                  </a:lnTo>
                  <a:lnTo>
                    <a:pt x="215747" y="799858"/>
                  </a:lnTo>
                  <a:lnTo>
                    <a:pt x="215747" y="797420"/>
                  </a:lnTo>
                  <a:lnTo>
                    <a:pt x="213499" y="795147"/>
                  </a:lnTo>
                  <a:lnTo>
                    <a:pt x="146138" y="795147"/>
                  </a:lnTo>
                  <a:lnTo>
                    <a:pt x="143891" y="797420"/>
                  </a:lnTo>
                  <a:lnTo>
                    <a:pt x="143979" y="800303"/>
                  </a:lnTo>
                  <a:lnTo>
                    <a:pt x="160172" y="854367"/>
                  </a:lnTo>
                  <a:lnTo>
                    <a:pt x="193294" y="892200"/>
                  </a:lnTo>
                  <a:lnTo>
                    <a:pt x="235204" y="912418"/>
                  </a:lnTo>
                  <a:lnTo>
                    <a:pt x="278803" y="919149"/>
                  </a:lnTo>
                  <a:lnTo>
                    <a:pt x="294868" y="917956"/>
                  </a:lnTo>
                  <a:lnTo>
                    <a:pt x="337172" y="903389"/>
                  </a:lnTo>
                  <a:lnTo>
                    <a:pt x="368947" y="877989"/>
                  </a:lnTo>
                  <a:lnTo>
                    <a:pt x="394208" y="839165"/>
                  </a:lnTo>
                  <a:lnTo>
                    <a:pt x="403047" y="800303"/>
                  </a:lnTo>
                  <a:lnTo>
                    <a:pt x="404304" y="782104"/>
                  </a:lnTo>
                  <a:lnTo>
                    <a:pt x="404723" y="761415"/>
                  </a:lnTo>
                  <a:close/>
                </a:path>
                <a:path w="567055" h="919480">
                  <a:moveTo>
                    <a:pt x="566610" y="159943"/>
                  </a:moveTo>
                  <a:lnTo>
                    <a:pt x="564959" y="142621"/>
                  </a:lnTo>
                  <a:lnTo>
                    <a:pt x="561860" y="132994"/>
                  </a:lnTo>
                  <a:lnTo>
                    <a:pt x="560133" y="127622"/>
                  </a:lnTo>
                  <a:lnTo>
                    <a:pt x="530059" y="96100"/>
                  </a:lnTo>
                  <a:lnTo>
                    <a:pt x="492467" y="85559"/>
                  </a:lnTo>
                  <a:lnTo>
                    <a:pt x="473125" y="87249"/>
                  </a:lnTo>
                  <a:lnTo>
                    <a:pt x="455625" y="92329"/>
                  </a:lnTo>
                  <a:lnTo>
                    <a:pt x="440220" y="100825"/>
                  </a:lnTo>
                  <a:lnTo>
                    <a:pt x="427151" y="112737"/>
                  </a:lnTo>
                  <a:lnTo>
                    <a:pt x="421741" y="106743"/>
                  </a:lnTo>
                  <a:lnTo>
                    <a:pt x="420763" y="105968"/>
                  </a:lnTo>
                  <a:lnTo>
                    <a:pt x="415683" y="101955"/>
                  </a:lnTo>
                  <a:lnTo>
                    <a:pt x="409206" y="98018"/>
                  </a:lnTo>
                  <a:lnTo>
                    <a:pt x="402513" y="94551"/>
                  </a:lnTo>
                  <a:lnTo>
                    <a:pt x="395300" y="90322"/>
                  </a:lnTo>
                  <a:lnTo>
                    <a:pt x="387057" y="87541"/>
                  </a:lnTo>
                  <a:lnTo>
                    <a:pt x="377545" y="86029"/>
                  </a:lnTo>
                  <a:lnTo>
                    <a:pt x="366560" y="85559"/>
                  </a:lnTo>
                  <a:lnTo>
                    <a:pt x="350888" y="86829"/>
                  </a:lnTo>
                  <a:lnTo>
                    <a:pt x="337273" y="90652"/>
                  </a:lnTo>
                  <a:lnTo>
                    <a:pt x="325348" y="97028"/>
                  </a:lnTo>
                  <a:lnTo>
                    <a:pt x="314731" y="105968"/>
                  </a:lnTo>
                  <a:lnTo>
                    <a:pt x="314731" y="87845"/>
                  </a:lnTo>
                  <a:lnTo>
                    <a:pt x="267576" y="87845"/>
                  </a:lnTo>
                  <a:lnTo>
                    <a:pt x="267576" y="304203"/>
                  </a:lnTo>
                  <a:lnTo>
                    <a:pt x="312483" y="304203"/>
                  </a:lnTo>
                  <a:lnTo>
                    <a:pt x="314731" y="301917"/>
                  </a:lnTo>
                  <a:lnTo>
                    <a:pt x="314731" y="175704"/>
                  </a:lnTo>
                  <a:lnTo>
                    <a:pt x="315188" y="166039"/>
                  </a:lnTo>
                  <a:lnTo>
                    <a:pt x="344944" y="133477"/>
                  </a:lnTo>
                  <a:lnTo>
                    <a:pt x="353085" y="132994"/>
                  </a:lnTo>
                  <a:lnTo>
                    <a:pt x="361124" y="133477"/>
                  </a:lnTo>
                  <a:lnTo>
                    <a:pt x="392696" y="166039"/>
                  </a:lnTo>
                  <a:lnTo>
                    <a:pt x="393496" y="175704"/>
                  </a:lnTo>
                  <a:lnTo>
                    <a:pt x="393496" y="304203"/>
                  </a:lnTo>
                  <a:lnTo>
                    <a:pt x="438404" y="304203"/>
                  </a:lnTo>
                  <a:lnTo>
                    <a:pt x="440690" y="301917"/>
                  </a:lnTo>
                  <a:lnTo>
                    <a:pt x="440690" y="175704"/>
                  </a:lnTo>
                  <a:lnTo>
                    <a:pt x="441134" y="166039"/>
                  </a:lnTo>
                  <a:lnTo>
                    <a:pt x="463537" y="135216"/>
                  </a:lnTo>
                  <a:lnTo>
                    <a:pt x="479018" y="132994"/>
                  </a:lnTo>
                  <a:lnTo>
                    <a:pt x="487057" y="133477"/>
                  </a:lnTo>
                  <a:lnTo>
                    <a:pt x="516724" y="166039"/>
                  </a:lnTo>
                  <a:lnTo>
                    <a:pt x="517182" y="175704"/>
                  </a:lnTo>
                  <a:lnTo>
                    <a:pt x="517182" y="301917"/>
                  </a:lnTo>
                  <a:lnTo>
                    <a:pt x="519468" y="304203"/>
                  </a:lnTo>
                  <a:lnTo>
                    <a:pt x="564337" y="304203"/>
                  </a:lnTo>
                  <a:lnTo>
                    <a:pt x="566610" y="301917"/>
                  </a:lnTo>
                  <a:lnTo>
                    <a:pt x="566610" y="1599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426716" y="1063751"/>
              <a:ext cx="870585" cy="1498600"/>
            </a:xfrm>
            <a:custGeom>
              <a:avLst/>
              <a:gdLst/>
              <a:ahLst/>
              <a:cxnLst/>
              <a:rect l="l" t="t" r="r" b="b"/>
              <a:pathLst>
                <a:path w="870585" h="1498600">
                  <a:moveTo>
                    <a:pt x="42659" y="184683"/>
                  </a:moveTo>
                  <a:lnTo>
                    <a:pt x="22453" y="146469"/>
                  </a:lnTo>
                  <a:lnTo>
                    <a:pt x="17360" y="156857"/>
                  </a:lnTo>
                  <a:lnTo>
                    <a:pt x="12065" y="167259"/>
                  </a:lnTo>
                  <a:lnTo>
                    <a:pt x="6350" y="176822"/>
                  </a:lnTo>
                  <a:lnTo>
                    <a:pt x="0" y="184683"/>
                  </a:lnTo>
                  <a:lnTo>
                    <a:pt x="20205" y="178650"/>
                  </a:lnTo>
                  <a:lnTo>
                    <a:pt x="20205" y="229831"/>
                  </a:lnTo>
                  <a:lnTo>
                    <a:pt x="24688" y="229831"/>
                  </a:lnTo>
                  <a:lnTo>
                    <a:pt x="24688" y="178727"/>
                  </a:lnTo>
                  <a:lnTo>
                    <a:pt x="42659" y="184683"/>
                  </a:lnTo>
                  <a:close/>
                </a:path>
                <a:path w="870585" h="1498600">
                  <a:moveTo>
                    <a:pt x="42659" y="78867"/>
                  </a:moveTo>
                  <a:lnTo>
                    <a:pt x="24688" y="84899"/>
                  </a:lnTo>
                  <a:lnTo>
                    <a:pt x="24688" y="33934"/>
                  </a:lnTo>
                  <a:lnTo>
                    <a:pt x="20205" y="33934"/>
                  </a:lnTo>
                  <a:lnTo>
                    <a:pt x="20205" y="84963"/>
                  </a:lnTo>
                  <a:lnTo>
                    <a:pt x="0" y="78867"/>
                  </a:lnTo>
                  <a:lnTo>
                    <a:pt x="6350" y="86753"/>
                  </a:lnTo>
                  <a:lnTo>
                    <a:pt x="12065" y="96367"/>
                  </a:lnTo>
                  <a:lnTo>
                    <a:pt x="17360" y="106819"/>
                  </a:lnTo>
                  <a:lnTo>
                    <a:pt x="22453" y="117233"/>
                  </a:lnTo>
                  <a:lnTo>
                    <a:pt x="26238" y="106819"/>
                  </a:lnTo>
                  <a:lnTo>
                    <a:pt x="30873" y="96367"/>
                  </a:lnTo>
                  <a:lnTo>
                    <a:pt x="36347" y="86753"/>
                  </a:lnTo>
                  <a:lnTo>
                    <a:pt x="37236" y="85636"/>
                  </a:lnTo>
                  <a:lnTo>
                    <a:pt x="42659" y="78867"/>
                  </a:lnTo>
                  <a:close/>
                </a:path>
                <a:path w="870585" h="1498600">
                  <a:moveTo>
                    <a:pt x="823125" y="844854"/>
                  </a:moveTo>
                  <a:lnTo>
                    <a:pt x="800696" y="806640"/>
                  </a:lnTo>
                  <a:lnTo>
                    <a:pt x="796531" y="817016"/>
                  </a:lnTo>
                  <a:lnTo>
                    <a:pt x="791298" y="827405"/>
                  </a:lnTo>
                  <a:lnTo>
                    <a:pt x="785647" y="836955"/>
                  </a:lnTo>
                  <a:lnTo>
                    <a:pt x="780237" y="844854"/>
                  </a:lnTo>
                  <a:lnTo>
                    <a:pt x="798410" y="836815"/>
                  </a:lnTo>
                  <a:lnTo>
                    <a:pt x="798410" y="1226947"/>
                  </a:lnTo>
                  <a:lnTo>
                    <a:pt x="780237" y="1220927"/>
                  </a:lnTo>
                  <a:lnTo>
                    <a:pt x="785647" y="1228852"/>
                  </a:lnTo>
                  <a:lnTo>
                    <a:pt x="791298" y="1238491"/>
                  </a:lnTo>
                  <a:lnTo>
                    <a:pt x="796531" y="1248943"/>
                  </a:lnTo>
                  <a:lnTo>
                    <a:pt x="800696" y="1259370"/>
                  </a:lnTo>
                  <a:lnTo>
                    <a:pt x="804837" y="1248943"/>
                  </a:lnTo>
                  <a:lnTo>
                    <a:pt x="810234" y="1238491"/>
                  </a:lnTo>
                  <a:lnTo>
                    <a:pt x="816470" y="1228852"/>
                  </a:lnTo>
                  <a:lnTo>
                    <a:pt x="817448" y="1227696"/>
                  </a:lnTo>
                  <a:lnTo>
                    <a:pt x="823125" y="1220927"/>
                  </a:lnTo>
                  <a:lnTo>
                    <a:pt x="802906" y="1227035"/>
                  </a:lnTo>
                  <a:lnTo>
                    <a:pt x="802906" y="836701"/>
                  </a:lnTo>
                  <a:lnTo>
                    <a:pt x="823125" y="844854"/>
                  </a:lnTo>
                  <a:close/>
                </a:path>
                <a:path w="870585" h="1498600">
                  <a:moveTo>
                    <a:pt x="823125" y="155448"/>
                  </a:moveTo>
                  <a:lnTo>
                    <a:pt x="816559" y="146469"/>
                  </a:lnTo>
                  <a:lnTo>
                    <a:pt x="810234" y="136372"/>
                  </a:lnTo>
                  <a:lnTo>
                    <a:pt x="804837" y="126390"/>
                  </a:lnTo>
                  <a:lnTo>
                    <a:pt x="800696" y="117233"/>
                  </a:lnTo>
                  <a:lnTo>
                    <a:pt x="796531" y="126390"/>
                  </a:lnTo>
                  <a:lnTo>
                    <a:pt x="791298" y="136372"/>
                  </a:lnTo>
                  <a:lnTo>
                    <a:pt x="785571" y="146469"/>
                  </a:lnTo>
                  <a:lnTo>
                    <a:pt x="780237" y="155448"/>
                  </a:lnTo>
                  <a:lnTo>
                    <a:pt x="798410" y="147472"/>
                  </a:lnTo>
                  <a:lnTo>
                    <a:pt x="798410" y="314718"/>
                  </a:lnTo>
                  <a:lnTo>
                    <a:pt x="780237" y="308698"/>
                  </a:lnTo>
                  <a:lnTo>
                    <a:pt x="785647" y="316560"/>
                  </a:lnTo>
                  <a:lnTo>
                    <a:pt x="791298" y="326110"/>
                  </a:lnTo>
                  <a:lnTo>
                    <a:pt x="796531" y="336511"/>
                  </a:lnTo>
                  <a:lnTo>
                    <a:pt x="800696" y="346913"/>
                  </a:lnTo>
                  <a:lnTo>
                    <a:pt x="804837" y="336511"/>
                  </a:lnTo>
                  <a:lnTo>
                    <a:pt x="810234" y="326110"/>
                  </a:lnTo>
                  <a:lnTo>
                    <a:pt x="816470" y="316560"/>
                  </a:lnTo>
                  <a:lnTo>
                    <a:pt x="817397" y="315468"/>
                  </a:lnTo>
                  <a:lnTo>
                    <a:pt x="823125" y="308698"/>
                  </a:lnTo>
                  <a:lnTo>
                    <a:pt x="802906" y="314807"/>
                  </a:lnTo>
                  <a:lnTo>
                    <a:pt x="802906" y="147358"/>
                  </a:lnTo>
                  <a:lnTo>
                    <a:pt x="823125" y="155448"/>
                  </a:lnTo>
                  <a:close/>
                </a:path>
                <a:path w="870585" h="1498600">
                  <a:moveTo>
                    <a:pt x="870280" y="1493685"/>
                  </a:moveTo>
                  <a:lnTo>
                    <a:pt x="801585" y="1493685"/>
                  </a:lnTo>
                  <a:lnTo>
                    <a:pt x="804837" y="1485442"/>
                  </a:lnTo>
                  <a:lnTo>
                    <a:pt x="810234" y="1474978"/>
                  </a:lnTo>
                  <a:lnTo>
                    <a:pt x="816470" y="1465389"/>
                  </a:lnTo>
                  <a:lnTo>
                    <a:pt x="817397" y="1464297"/>
                  </a:lnTo>
                  <a:lnTo>
                    <a:pt x="823125" y="1457528"/>
                  </a:lnTo>
                  <a:lnTo>
                    <a:pt x="802906" y="1463636"/>
                  </a:lnTo>
                  <a:lnTo>
                    <a:pt x="802906" y="1291475"/>
                  </a:lnTo>
                  <a:lnTo>
                    <a:pt x="823125" y="1297584"/>
                  </a:lnTo>
                  <a:lnTo>
                    <a:pt x="817397" y="1290802"/>
                  </a:lnTo>
                  <a:lnTo>
                    <a:pt x="816470" y="1289710"/>
                  </a:lnTo>
                  <a:lnTo>
                    <a:pt x="810234" y="1280160"/>
                  </a:lnTo>
                  <a:lnTo>
                    <a:pt x="804837" y="1269758"/>
                  </a:lnTo>
                  <a:lnTo>
                    <a:pt x="800696" y="1259370"/>
                  </a:lnTo>
                  <a:lnTo>
                    <a:pt x="796531" y="1269758"/>
                  </a:lnTo>
                  <a:lnTo>
                    <a:pt x="791298" y="1280160"/>
                  </a:lnTo>
                  <a:lnTo>
                    <a:pt x="785647" y="1289710"/>
                  </a:lnTo>
                  <a:lnTo>
                    <a:pt x="780237" y="1297584"/>
                  </a:lnTo>
                  <a:lnTo>
                    <a:pt x="798410" y="1291564"/>
                  </a:lnTo>
                  <a:lnTo>
                    <a:pt x="798410" y="1463548"/>
                  </a:lnTo>
                  <a:lnTo>
                    <a:pt x="780237" y="1457528"/>
                  </a:lnTo>
                  <a:lnTo>
                    <a:pt x="785647" y="1465389"/>
                  </a:lnTo>
                  <a:lnTo>
                    <a:pt x="791298" y="1474978"/>
                  </a:lnTo>
                  <a:lnTo>
                    <a:pt x="796531" y="1485442"/>
                  </a:lnTo>
                  <a:lnTo>
                    <a:pt x="799782" y="1493685"/>
                  </a:lnTo>
                  <a:lnTo>
                    <a:pt x="706170" y="1493685"/>
                  </a:lnTo>
                  <a:lnTo>
                    <a:pt x="706170" y="1498180"/>
                  </a:lnTo>
                  <a:lnTo>
                    <a:pt x="870280" y="1498180"/>
                  </a:lnTo>
                  <a:lnTo>
                    <a:pt x="870280" y="1493685"/>
                  </a:lnTo>
                  <a:close/>
                </a:path>
                <a:path w="870585" h="1498600">
                  <a:moveTo>
                    <a:pt x="870280" y="646620"/>
                  </a:moveTo>
                  <a:lnTo>
                    <a:pt x="801598" y="646620"/>
                  </a:lnTo>
                  <a:lnTo>
                    <a:pt x="804837" y="638441"/>
                  </a:lnTo>
                  <a:lnTo>
                    <a:pt x="810234" y="627722"/>
                  </a:lnTo>
                  <a:lnTo>
                    <a:pt x="816470" y="617435"/>
                  </a:lnTo>
                  <a:lnTo>
                    <a:pt x="816610" y="617232"/>
                  </a:lnTo>
                  <a:lnTo>
                    <a:pt x="802906" y="617232"/>
                  </a:lnTo>
                  <a:lnTo>
                    <a:pt x="802906" y="616356"/>
                  </a:lnTo>
                  <a:lnTo>
                    <a:pt x="802906" y="608253"/>
                  </a:lnTo>
                  <a:lnTo>
                    <a:pt x="802906" y="377190"/>
                  </a:lnTo>
                  <a:lnTo>
                    <a:pt x="823125" y="385356"/>
                  </a:lnTo>
                  <a:lnTo>
                    <a:pt x="816559" y="376288"/>
                  </a:lnTo>
                  <a:lnTo>
                    <a:pt x="810234" y="366128"/>
                  </a:lnTo>
                  <a:lnTo>
                    <a:pt x="804837" y="356082"/>
                  </a:lnTo>
                  <a:lnTo>
                    <a:pt x="800696" y="346913"/>
                  </a:lnTo>
                  <a:lnTo>
                    <a:pt x="796531" y="356082"/>
                  </a:lnTo>
                  <a:lnTo>
                    <a:pt x="791298" y="366128"/>
                  </a:lnTo>
                  <a:lnTo>
                    <a:pt x="785583" y="376288"/>
                  </a:lnTo>
                  <a:lnTo>
                    <a:pt x="780237" y="385356"/>
                  </a:lnTo>
                  <a:lnTo>
                    <a:pt x="798410" y="377304"/>
                  </a:lnTo>
                  <a:lnTo>
                    <a:pt x="798410" y="608253"/>
                  </a:lnTo>
                  <a:lnTo>
                    <a:pt x="798410" y="616242"/>
                  </a:lnTo>
                  <a:lnTo>
                    <a:pt x="798410" y="617232"/>
                  </a:lnTo>
                  <a:lnTo>
                    <a:pt x="785533" y="617232"/>
                  </a:lnTo>
                  <a:lnTo>
                    <a:pt x="791298" y="627722"/>
                  </a:lnTo>
                  <a:lnTo>
                    <a:pt x="796531" y="638441"/>
                  </a:lnTo>
                  <a:lnTo>
                    <a:pt x="799782" y="646620"/>
                  </a:lnTo>
                  <a:lnTo>
                    <a:pt x="706170" y="646620"/>
                  </a:lnTo>
                  <a:lnTo>
                    <a:pt x="706170" y="651116"/>
                  </a:lnTo>
                  <a:lnTo>
                    <a:pt x="799680" y="651116"/>
                  </a:lnTo>
                  <a:lnTo>
                    <a:pt x="796531" y="658012"/>
                  </a:lnTo>
                  <a:lnTo>
                    <a:pt x="791298" y="667981"/>
                  </a:lnTo>
                  <a:lnTo>
                    <a:pt x="785545" y="678141"/>
                  </a:lnTo>
                  <a:lnTo>
                    <a:pt x="780237" y="687120"/>
                  </a:lnTo>
                  <a:lnTo>
                    <a:pt x="798410" y="679145"/>
                  </a:lnTo>
                  <a:lnTo>
                    <a:pt x="798410" y="774217"/>
                  </a:lnTo>
                  <a:lnTo>
                    <a:pt x="780237" y="768197"/>
                  </a:lnTo>
                  <a:lnTo>
                    <a:pt x="785647" y="776058"/>
                  </a:lnTo>
                  <a:lnTo>
                    <a:pt x="791298" y="785647"/>
                  </a:lnTo>
                  <a:lnTo>
                    <a:pt x="796531" y="796112"/>
                  </a:lnTo>
                  <a:lnTo>
                    <a:pt x="800696" y="806640"/>
                  </a:lnTo>
                  <a:lnTo>
                    <a:pt x="804837" y="796112"/>
                  </a:lnTo>
                  <a:lnTo>
                    <a:pt x="810234" y="785647"/>
                  </a:lnTo>
                  <a:lnTo>
                    <a:pt x="816470" y="776058"/>
                  </a:lnTo>
                  <a:lnTo>
                    <a:pt x="817397" y="774966"/>
                  </a:lnTo>
                  <a:lnTo>
                    <a:pt x="823125" y="768197"/>
                  </a:lnTo>
                  <a:lnTo>
                    <a:pt x="802906" y="774306"/>
                  </a:lnTo>
                  <a:lnTo>
                    <a:pt x="802906" y="679030"/>
                  </a:lnTo>
                  <a:lnTo>
                    <a:pt x="823125" y="687120"/>
                  </a:lnTo>
                  <a:lnTo>
                    <a:pt x="816597" y="678141"/>
                  </a:lnTo>
                  <a:lnTo>
                    <a:pt x="816470" y="677964"/>
                  </a:lnTo>
                  <a:lnTo>
                    <a:pt x="810234" y="667981"/>
                  </a:lnTo>
                  <a:lnTo>
                    <a:pt x="804837" y="658012"/>
                  </a:lnTo>
                  <a:lnTo>
                    <a:pt x="801700" y="651116"/>
                  </a:lnTo>
                  <a:lnTo>
                    <a:pt x="870280" y="651116"/>
                  </a:lnTo>
                  <a:lnTo>
                    <a:pt x="870280" y="646620"/>
                  </a:lnTo>
                  <a:close/>
                </a:path>
                <a:path w="870585" h="1498600">
                  <a:moveTo>
                    <a:pt x="870280" y="0"/>
                  </a:moveTo>
                  <a:lnTo>
                    <a:pt x="730885" y="0"/>
                  </a:lnTo>
                  <a:lnTo>
                    <a:pt x="662406" y="77266"/>
                  </a:lnTo>
                  <a:lnTo>
                    <a:pt x="661085" y="76581"/>
                  </a:lnTo>
                  <a:lnTo>
                    <a:pt x="627913" y="114058"/>
                  </a:lnTo>
                  <a:lnTo>
                    <a:pt x="618426" y="96837"/>
                  </a:lnTo>
                  <a:lnTo>
                    <a:pt x="617651" y="107429"/>
                  </a:lnTo>
                  <a:lnTo>
                    <a:pt x="615619" y="118389"/>
                  </a:lnTo>
                  <a:lnTo>
                    <a:pt x="612736" y="129298"/>
                  </a:lnTo>
                  <a:lnTo>
                    <a:pt x="610781" y="135509"/>
                  </a:lnTo>
                  <a:lnTo>
                    <a:pt x="553097" y="200596"/>
                  </a:lnTo>
                  <a:lnTo>
                    <a:pt x="555383" y="202882"/>
                  </a:lnTo>
                  <a:lnTo>
                    <a:pt x="612775" y="138010"/>
                  </a:lnTo>
                  <a:lnTo>
                    <a:pt x="649820" y="124015"/>
                  </a:lnTo>
                  <a:lnTo>
                    <a:pt x="632612" y="118224"/>
                  </a:lnTo>
                  <a:lnTo>
                    <a:pt x="665568" y="78867"/>
                  </a:lnTo>
                  <a:lnTo>
                    <a:pt x="665238" y="78701"/>
                  </a:lnTo>
                  <a:lnTo>
                    <a:pt x="730885" y="4495"/>
                  </a:lnTo>
                  <a:lnTo>
                    <a:pt x="870280" y="4495"/>
                  </a:lnTo>
                  <a:lnTo>
                    <a:pt x="8702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5280595" y="1068235"/>
            <a:ext cx="994410" cy="2874645"/>
            <a:chOff x="5280595" y="1068235"/>
            <a:chExt cx="994410" cy="2874645"/>
          </a:xfrm>
        </p:grpSpPr>
        <p:sp>
          <p:nvSpPr>
            <p:cNvPr id="15" name="object 15"/>
            <p:cNvSpPr/>
            <p:nvPr/>
          </p:nvSpPr>
          <p:spPr>
            <a:xfrm>
              <a:off x="5280595" y="1176487"/>
              <a:ext cx="771525" cy="2766695"/>
            </a:xfrm>
            <a:custGeom>
              <a:avLst/>
              <a:gdLst/>
              <a:ahLst/>
              <a:cxnLst/>
              <a:rect l="l" t="t" r="r" b="b"/>
              <a:pathLst>
                <a:path w="771525" h="2766695">
                  <a:moveTo>
                    <a:pt x="94522" y="0"/>
                  </a:moveTo>
                  <a:lnTo>
                    <a:pt x="57970" y="7519"/>
                  </a:lnTo>
                  <a:lnTo>
                    <a:pt x="27898" y="28128"/>
                  </a:lnTo>
                  <a:lnTo>
                    <a:pt x="7508" y="58900"/>
                  </a:lnTo>
                  <a:lnTo>
                    <a:pt x="0" y="96909"/>
                  </a:lnTo>
                  <a:lnTo>
                    <a:pt x="0" y="2669335"/>
                  </a:lnTo>
                  <a:lnTo>
                    <a:pt x="7508" y="2707308"/>
                  </a:lnTo>
                  <a:lnTo>
                    <a:pt x="27898" y="2738062"/>
                  </a:lnTo>
                  <a:lnTo>
                    <a:pt x="57970" y="2758664"/>
                  </a:lnTo>
                  <a:lnTo>
                    <a:pt x="94522" y="2766183"/>
                  </a:lnTo>
                  <a:lnTo>
                    <a:pt x="677015" y="2766183"/>
                  </a:lnTo>
                  <a:lnTo>
                    <a:pt x="709851" y="2759438"/>
                  </a:lnTo>
                  <a:lnTo>
                    <a:pt x="94522" y="2759438"/>
                  </a:lnTo>
                  <a:lnTo>
                    <a:pt x="77758" y="2757437"/>
                  </a:lnTo>
                  <a:lnTo>
                    <a:pt x="33839" y="2732467"/>
                  </a:lnTo>
                  <a:lnTo>
                    <a:pt x="8794" y="2687498"/>
                  </a:lnTo>
                  <a:lnTo>
                    <a:pt x="6767" y="2669335"/>
                  </a:lnTo>
                  <a:lnTo>
                    <a:pt x="6767" y="96909"/>
                  </a:lnTo>
                  <a:lnTo>
                    <a:pt x="23000" y="46733"/>
                  </a:lnTo>
                  <a:lnTo>
                    <a:pt x="61642" y="14368"/>
                  </a:lnTo>
                  <a:lnTo>
                    <a:pt x="94522" y="6775"/>
                  </a:lnTo>
                  <a:lnTo>
                    <a:pt x="94522" y="0"/>
                  </a:lnTo>
                  <a:close/>
                </a:path>
                <a:path w="771525" h="2766695">
                  <a:moveTo>
                    <a:pt x="677015" y="0"/>
                  </a:moveTo>
                  <a:lnTo>
                    <a:pt x="94522" y="0"/>
                  </a:lnTo>
                  <a:lnTo>
                    <a:pt x="94522" y="6775"/>
                  </a:lnTo>
                  <a:lnTo>
                    <a:pt x="677015" y="6775"/>
                  </a:lnTo>
                  <a:lnTo>
                    <a:pt x="695046" y="8780"/>
                  </a:lnTo>
                  <a:lnTo>
                    <a:pt x="740056" y="33724"/>
                  </a:lnTo>
                  <a:lnTo>
                    <a:pt x="763122" y="78718"/>
                  </a:lnTo>
                  <a:lnTo>
                    <a:pt x="764770" y="96909"/>
                  </a:lnTo>
                  <a:lnTo>
                    <a:pt x="764770" y="2669335"/>
                  </a:lnTo>
                  <a:lnTo>
                    <a:pt x="750558" y="2719468"/>
                  </a:lnTo>
                  <a:lnTo>
                    <a:pt x="711872" y="2751853"/>
                  </a:lnTo>
                  <a:lnTo>
                    <a:pt x="677015" y="2759438"/>
                  </a:lnTo>
                  <a:lnTo>
                    <a:pt x="709851" y="2759438"/>
                  </a:lnTo>
                  <a:lnTo>
                    <a:pt x="713620" y="2758664"/>
                  </a:lnTo>
                  <a:lnTo>
                    <a:pt x="743658" y="2738062"/>
                  </a:lnTo>
                  <a:lnTo>
                    <a:pt x="763987" y="2707308"/>
                  </a:lnTo>
                  <a:lnTo>
                    <a:pt x="771461" y="2669335"/>
                  </a:lnTo>
                  <a:lnTo>
                    <a:pt x="771461" y="96909"/>
                  </a:lnTo>
                  <a:lnTo>
                    <a:pt x="763987" y="58900"/>
                  </a:lnTo>
                  <a:lnTo>
                    <a:pt x="743658" y="28128"/>
                  </a:lnTo>
                  <a:lnTo>
                    <a:pt x="713620" y="7519"/>
                  </a:lnTo>
                  <a:lnTo>
                    <a:pt x="677015" y="0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5314434" y="1210212"/>
              <a:ext cx="704215" cy="2698750"/>
            </a:xfrm>
            <a:custGeom>
              <a:avLst/>
              <a:gdLst/>
              <a:ahLst/>
              <a:cxnLst/>
              <a:rect l="l" t="t" r="r" b="b"/>
              <a:pathLst>
                <a:path w="704214" h="2698750">
                  <a:moveTo>
                    <a:pt x="649868" y="0"/>
                  </a:moveTo>
                  <a:lnTo>
                    <a:pt x="56196" y="0"/>
                  </a:lnTo>
                  <a:lnTo>
                    <a:pt x="51709" y="2283"/>
                  </a:lnTo>
                  <a:lnTo>
                    <a:pt x="43304" y="4367"/>
                  </a:lnTo>
                  <a:lnTo>
                    <a:pt x="10779" y="27403"/>
                  </a:lnTo>
                  <a:lnTo>
                    <a:pt x="0" y="51918"/>
                  </a:lnTo>
                  <a:lnTo>
                    <a:pt x="0" y="2646854"/>
                  </a:lnTo>
                  <a:lnTo>
                    <a:pt x="20227" y="2683007"/>
                  </a:lnTo>
                  <a:lnTo>
                    <a:pt x="51709" y="2696497"/>
                  </a:lnTo>
                  <a:lnTo>
                    <a:pt x="58401" y="2698742"/>
                  </a:lnTo>
                  <a:lnTo>
                    <a:pt x="649868" y="2698742"/>
                  </a:lnTo>
                  <a:lnTo>
                    <a:pt x="652149" y="2696497"/>
                  </a:lnTo>
                  <a:lnTo>
                    <a:pt x="661498" y="2694387"/>
                  </a:lnTo>
                  <a:lnTo>
                    <a:pt x="694193" y="2670429"/>
                  </a:lnTo>
                  <a:lnTo>
                    <a:pt x="703935" y="2646854"/>
                  </a:lnTo>
                  <a:lnTo>
                    <a:pt x="703935" y="51918"/>
                  </a:lnTo>
                  <a:lnTo>
                    <a:pt x="701730" y="47427"/>
                  </a:lnTo>
                  <a:lnTo>
                    <a:pt x="699225" y="37961"/>
                  </a:lnTo>
                  <a:lnTo>
                    <a:pt x="695266" y="29822"/>
                  </a:lnTo>
                  <a:lnTo>
                    <a:pt x="690052" y="22569"/>
                  </a:lnTo>
                  <a:lnTo>
                    <a:pt x="683783" y="15758"/>
                  </a:lnTo>
                  <a:lnTo>
                    <a:pt x="679221" y="13474"/>
                  </a:lnTo>
                  <a:lnTo>
                    <a:pt x="672367" y="8864"/>
                  </a:lnTo>
                  <a:lnTo>
                    <a:pt x="665343" y="5081"/>
                  </a:lnTo>
                  <a:lnTo>
                    <a:pt x="657919" y="2126"/>
                  </a:lnTo>
                  <a:lnTo>
                    <a:pt x="649868" y="0"/>
                  </a:lnTo>
                  <a:close/>
                </a:path>
              </a:pathLst>
            </a:custGeom>
            <a:solidFill>
              <a:srgbClr val="00A651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5402034" y="1408454"/>
              <a:ext cx="567055" cy="2309495"/>
            </a:xfrm>
            <a:custGeom>
              <a:avLst/>
              <a:gdLst/>
              <a:ahLst/>
              <a:cxnLst/>
              <a:rect l="l" t="t" r="r" b="b"/>
              <a:pathLst>
                <a:path w="567054" h="2309495">
                  <a:moveTo>
                    <a:pt x="238544" y="299707"/>
                  </a:moveTo>
                  <a:lnTo>
                    <a:pt x="185610" y="209804"/>
                  </a:lnTo>
                  <a:lnTo>
                    <a:pt x="159423" y="165633"/>
                  </a:lnTo>
                  <a:lnTo>
                    <a:pt x="155981" y="159943"/>
                  </a:lnTo>
                  <a:lnTo>
                    <a:pt x="150533" y="150952"/>
                  </a:lnTo>
                  <a:lnTo>
                    <a:pt x="132842" y="121729"/>
                  </a:lnTo>
                  <a:lnTo>
                    <a:pt x="227139" y="4483"/>
                  </a:lnTo>
                  <a:lnTo>
                    <a:pt x="229425" y="2209"/>
                  </a:lnTo>
                  <a:lnTo>
                    <a:pt x="227139" y="0"/>
                  </a:lnTo>
                  <a:lnTo>
                    <a:pt x="171018" y="0"/>
                  </a:lnTo>
                  <a:lnTo>
                    <a:pt x="171018" y="2209"/>
                  </a:lnTo>
                  <a:lnTo>
                    <a:pt x="110578" y="76581"/>
                  </a:lnTo>
                  <a:lnTo>
                    <a:pt x="80899" y="113753"/>
                  </a:lnTo>
                  <a:lnTo>
                    <a:pt x="51854" y="150952"/>
                  </a:lnTo>
                  <a:lnTo>
                    <a:pt x="51854" y="2209"/>
                  </a:lnTo>
                  <a:lnTo>
                    <a:pt x="49580" y="0"/>
                  </a:lnTo>
                  <a:lnTo>
                    <a:pt x="2197" y="0"/>
                  </a:lnTo>
                  <a:lnTo>
                    <a:pt x="0" y="2209"/>
                  </a:lnTo>
                  <a:lnTo>
                    <a:pt x="0" y="301917"/>
                  </a:lnTo>
                  <a:lnTo>
                    <a:pt x="2197" y="304203"/>
                  </a:lnTo>
                  <a:lnTo>
                    <a:pt x="49580" y="304203"/>
                  </a:lnTo>
                  <a:lnTo>
                    <a:pt x="51854" y="301917"/>
                  </a:lnTo>
                  <a:lnTo>
                    <a:pt x="51854" y="211861"/>
                  </a:lnTo>
                  <a:lnTo>
                    <a:pt x="63652" y="198666"/>
                  </a:lnTo>
                  <a:lnTo>
                    <a:pt x="75679" y="185877"/>
                  </a:lnTo>
                  <a:lnTo>
                    <a:pt x="88125" y="173101"/>
                  </a:lnTo>
                  <a:lnTo>
                    <a:pt x="101206" y="159943"/>
                  </a:lnTo>
                  <a:lnTo>
                    <a:pt x="179997" y="301917"/>
                  </a:lnTo>
                  <a:lnTo>
                    <a:pt x="179997" y="304203"/>
                  </a:lnTo>
                  <a:lnTo>
                    <a:pt x="238544" y="304203"/>
                  </a:lnTo>
                  <a:lnTo>
                    <a:pt x="238544" y="299707"/>
                  </a:lnTo>
                  <a:close/>
                </a:path>
                <a:path w="567054" h="2309495">
                  <a:moveTo>
                    <a:pt x="386981" y="2151342"/>
                  </a:moveTo>
                  <a:lnTo>
                    <a:pt x="385000" y="2104326"/>
                  </a:lnTo>
                  <a:lnTo>
                    <a:pt x="374002" y="2063483"/>
                  </a:lnTo>
                  <a:lnTo>
                    <a:pt x="372795" y="2060714"/>
                  </a:lnTo>
                  <a:lnTo>
                    <a:pt x="350862" y="2027478"/>
                  </a:lnTo>
                  <a:lnTo>
                    <a:pt x="317169" y="2002586"/>
                  </a:lnTo>
                  <a:lnTo>
                    <a:pt x="270027" y="1993607"/>
                  </a:lnTo>
                  <a:lnTo>
                    <a:pt x="251879" y="1994877"/>
                  </a:lnTo>
                  <a:lnTo>
                    <a:pt x="234543" y="1998675"/>
                  </a:lnTo>
                  <a:lnTo>
                    <a:pt x="218046" y="2005012"/>
                  </a:lnTo>
                  <a:lnTo>
                    <a:pt x="202425" y="2013851"/>
                  </a:lnTo>
                  <a:lnTo>
                    <a:pt x="202425" y="1926005"/>
                  </a:lnTo>
                  <a:lnTo>
                    <a:pt x="375729" y="1926005"/>
                  </a:lnTo>
                  <a:lnTo>
                    <a:pt x="377939" y="1923719"/>
                  </a:lnTo>
                  <a:lnTo>
                    <a:pt x="377939" y="1856270"/>
                  </a:lnTo>
                  <a:lnTo>
                    <a:pt x="375729" y="1854073"/>
                  </a:lnTo>
                  <a:lnTo>
                    <a:pt x="135128" y="1854073"/>
                  </a:lnTo>
                  <a:lnTo>
                    <a:pt x="135128" y="2101697"/>
                  </a:lnTo>
                  <a:lnTo>
                    <a:pt x="200215" y="2101697"/>
                  </a:lnTo>
                  <a:lnTo>
                    <a:pt x="202425" y="2099449"/>
                  </a:lnTo>
                  <a:lnTo>
                    <a:pt x="212090" y="2084349"/>
                  </a:lnTo>
                  <a:lnTo>
                    <a:pt x="224078" y="2073033"/>
                  </a:lnTo>
                  <a:lnTo>
                    <a:pt x="238201" y="2065947"/>
                  </a:lnTo>
                  <a:lnTo>
                    <a:pt x="254292" y="2063483"/>
                  </a:lnTo>
                  <a:lnTo>
                    <a:pt x="272415" y="2065096"/>
                  </a:lnTo>
                  <a:lnTo>
                    <a:pt x="309245" y="2098636"/>
                  </a:lnTo>
                  <a:lnTo>
                    <a:pt x="314896" y="2146846"/>
                  </a:lnTo>
                  <a:lnTo>
                    <a:pt x="314477" y="2162060"/>
                  </a:lnTo>
                  <a:lnTo>
                    <a:pt x="308203" y="2209965"/>
                  </a:lnTo>
                  <a:lnTo>
                    <a:pt x="276263" y="2237155"/>
                  </a:lnTo>
                  <a:lnTo>
                    <a:pt x="256489" y="2239187"/>
                  </a:lnTo>
                  <a:lnTo>
                    <a:pt x="234975" y="2235885"/>
                  </a:lnTo>
                  <a:lnTo>
                    <a:pt x="217919" y="2226246"/>
                  </a:lnTo>
                  <a:lnTo>
                    <a:pt x="205498" y="2210663"/>
                  </a:lnTo>
                  <a:lnTo>
                    <a:pt x="197942" y="2189556"/>
                  </a:lnTo>
                  <a:lnTo>
                    <a:pt x="197942" y="2187308"/>
                  </a:lnTo>
                  <a:lnTo>
                    <a:pt x="126072" y="2187308"/>
                  </a:lnTo>
                  <a:lnTo>
                    <a:pt x="141528" y="2245093"/>
                  </a:lnTo>
                  <a:lnTo>
                    <a:pt x="175501" y="2282088"/>
                  </a:lnTo>
                  <a:lnTo>
                    <a:pt x="216230" y="2302319"/>
                  </a:lnTo>
                  <a:lnTo>
                    <a:pt x="258775" y="2309063"/>
                  </a:lnTo>
                  <a:lnTo>
                    <a:pt x="276148" y="2308187"/>
                  </a:lnTo>
                  <a:lnTo>
                    <a:pt x="319379" y="2293328"/>
                  </a:lnTo>
                  <a:lnTo>
                    <a:pt x="350113" y="2268829"/>
                  </a:lnTo>
                  <a:lnTo>
                    <a:pt x="376389" y="2229078"/>
                  </a:lnTo>
                  <a:lnTo>
                    <a:pt x="385279" y="2190216"/>
                  </a:lnTo>
                  <a:lnTo>
                    <a:pt x="386549" y="2172017"/>
                  </a:lnTo>
                  <a:lnTo>
                    <a:pt x="386981" y="2151342"/>
                  </a:lnTo>
                  <a:close/>
                </a:path>
                <a:path w="567054" h="2309495">
                  <a:moveTo>
                    <a:pt x="386981" y="1448536"/>
                  </a:moveTo>
                  <a:lnTo>
                    <a:pt x="385000" y="1400365"/>
                  </a:lnTo>
                  <a:lnTo>
                    <a:pt x="374916" y="1360690"/>
                  </a:lnTo>
                  <a:lnTo>
                    <a:pt x="372795" y="1355991"/>
                  </a:lnTo>
                  <a:lnTo>
                    <a:pt x="350862" y="1324686"/>
                  </a:lnTo>
                  <a:lnTo>
                    <a:pt x="335267" y="1311059"/>
                  </a:lnTo>
                  <a:lnTo>
                    <a:pt x="326859" y="1305255"/>
                  </a:lnTo>
                  <a:lnTo>
                    <a:pt x="282105" y="1291259"/>
                  </a:lnTo>
                  <a:lnTo>
                    <a:pt x="270027" y="1290802"/>
                  </a:lnTo>
                  <a:lnTo>
                    <a:pt x="251879" y="1292059"/>
                  </a:lnTo>
                  <a:lnTo>
                    <a:pt x="234543" y="1295844"/>
                  </a:lnTo>
                  <a:lnTo>
                    <a:pt x="218046" y="1302169"/>
                  </a:lnTo>
                  <a:lnTo>
                    <a:pt x="202425" y="1311059"/>
                  </a:lnTo>
                  <a:lnTo>
                    <a:pt x="202425" y="1220914"/>
                  </a:lnTo>
                  <a:lnTo>
                    <a:pt x="377939" y="1220914"/>
                  </a:lnTo>
                  <a:lnTo>
                    <a:pt x="377939" y="1151267"/>
                  </a:lnTo>
                  <a:lnTo>
                    <a:pt x="135128" y="1151267"/>
                  </a:lnTo>
                  <a:lnTo>
                    <a:pt x="135128" y="1398905"/>
                  </a:lnTo>
                  <a:lnTo>
                    <a:pt x="200215" y="1398905"/>
                  </a:lnTo>
                  <a:lnTo>
                    <a:pt x="200215" y="1396619"/>
                  </a:lnTo>
                  <a:lnTo>
                    <a:pt x="202425" y="1396619"/>
                  </a:lnTo>
                  <a:lnTo>
                    <a:pt x="212090" y="1380566"/>
                  </a:lnTo>
                  <a:lnTo>
                    <a:pt x="224078" y="1369377"/>
                  </a:lnTo>
                  <a:lnTo>
                    <a:pt x="238201" y="1362824"/>
                  </a:lnTo>
                  <a:lnTo>
                    <a:pt x="254292" y="1360690"/>
                  </a:lnTo>
                  <a:lnTo>
                    <a:pt x="272415" y="1361986"/>
                  </a:lnTo>
                  <a:lnTo>
                    <a:pt x="309245" y="1395831"/>
                  </a:lnTo>
                  <a:lnTo>
                    <a:pt x="314896" y="1444053"/>
                  </a:lnTo>
                  <a:lnTo>
                    <a:pt x="314477" y="1458264"/>
                  </a:lnTo>
                  <a:lnTo>
                    <a:pt x="308203" y="1504873"/>
                  </a:lnTo>
                  <a:lnTo>
                    <a:pt x="276263" y="1532382"/>
                  </a:lnTo>
                  <a:lnTo>
                    <a:pt x="256489" y="1534109"/>
                  </a:lnTo>
                  <a:lnTo>
                    <a:pt x="234975" y="1531150"/>
                  </a:lnTo>
                  <a:lnTo>
                    <a:pt x="217919" y="1522272"/>
                  </a:lnTo>
                  <a:lnTo>
                    <a:pt x="205498" y="1507477"/>
                  </a:lnTo>
                  <a:lnTo>
                    <a:pt x="197942" y="1486750"/>
                  </a:lnTo>
                  <a:lnTo>
                    <a:pt x="197942" y="1484477"/>
                  </a:lnTo>
                  <a:lnTo>
                    <a:pt x="195732" y="1482267"/>
                  </a:lnTo>
                  <a:lnTo>
                    <a:pt x="128358" y="1482267"/>
                  </a:lnTo>
                  <a:lnTo>
                    <a:pt x="126072" y="1484477"/>
                  </a:lnTo>
                  <a:lnTo>
                    <a:pt x="141528" y="1541399"/>
                  </a:lnTo>
                  <a:lnTo>
                    <a:pt x="175501" y="1579092"/>
                  </a:lnTo>
                  <a:lnTo>
                    <a:pt x="216230" y="1599476"/>
                  </a:lnTo>
                  <a:lnTo>
                    <a:pt x="258775" y="1606270"/>
                  </a:lnTo>
                  <a:lnTo>
                    <a:pt x="276148" y="1605076"/>
                  </a:lnTo>
                  <a:lnTo>
                    <a:pt x="319379" y="1590509"/>
                  </a:lnTo>
                  <a:lnTo>
                    <a:pt x="350113" y="1565021"/>
                  </a:lnTo>
                  <a:lnTo>
                    <a:pt x="372592" y="1534109"/>
                  </a:lnTo>
                  <a:lnTo>
                    <a:pt x="376389" y="1526247"/>
                  </a:lnTo>
                  <a:lnTo>
                    <a:pt x="380212" y="1516138"/>
                  </a:lnTo>
                  <a:lnTo>
                    <a:pt x="383159" y="1503045"/>
                  </a:lnTo>
                  <a:lnTo>
                    <a:pt x="385279" y="1487398"/>
                  </a:lnTo>
                  <a:lnTo>
                    <a:pt x="386549" y="1469224"/>
                  </a:lnTo>
                  <a:lnTo>
                    <a:pt x="386981" y="1448536"/>
                  </a:lnTo>
                  <a:close/>
                </a:path>
                <a:path w="567054" h="2309495">
                  <a:moveTo>
                    <a:pt x="386981" y="761415"/>
                  </a:moveTo>
                  <a:lnTo>
                    <a:pt x="385000" y="714425"/>
                  </a:lnTo>
                  <a:lnTo>
                    <a:pt x="374015" y="673569"/>
                  </a:lnTo>
                  <a:lnTo>
                    <a:pt x="372795" y="670775"/>
                  </a:lnTo>
                  <a:lnTo>
                    <a:pt x="350862" y="637641"/>
                  </a:lnTo>
                  <a:lnTo>
                    <a:pt x="335178" y="623938"/>
                  </a:lnTo>
                  <a:lnTo>
                    <a:pt x="326859" y="618147"/>
                  </a:lnTo>
                  <a:lnTo>
                    <a:pt x="282105" y="604139"/>
                  </a:lnTo>
                  <a:lnTo>
                    <a:pt x="270027" y="603681"/>
                  </a:lnTo>
                  <a:lnTo>
                    <a:pt x="251879" y="604951"/>
                  </a:lnTo>
                  <a:lnTo>
                    <a:pt x="234543" y="608761"/>
                  </a:lnTo>
                  <a:lnTo>
                    <a:pt x="218046" y="615086"/>
                  </a:lnTo>
                  <a:lnTo>
                    <a:pt x="202425" y="623938"/>
                  </a:lnTo>
                  <a:lnTo>
                    <a:pt x="202425" y="533793"/>
                  </a:lnTo>
                  <a:lnTo>
                    <a:pt x="377939" y="533793"/>
                  </a:lnTo>
                  <a:lnTo>
                    <a:pt x="377939" y="464146"/>
                  </a:lnTo>
                  <a:lnTo>
                    <a:pt x="135128" y="464146"/>
                  </a:lnTo>
                  <a:lnTo>
                    <a:pt x="135128" y="711936"/>
                  </a:lnTo>
                  <a:lnTo>
                    <a:pt x="200215" y="711936"/>
                  </a:lnTo>
                  <a:lnTo>
                    <a:pt x="200215" y="709498"/>
                  </a:lnTo>
                  <a:lnTo>
                    <a:pt x="202425" y="709498"/>
                  </a:lnTo>
                  <a:lnTo>
                    <a:pt x="212090" y="693483"/>
                  </a:lnTo>
                  <a:lnTo>
                    <a:pt x="224078" y="682282"/>
                  </a:lnTo>
                  <a:lnTo>
                    <a:pt x="238201" y="675716"/>
                  </a:lnTo>
                  <a:lnTo>
                    <a:pt x="254292" y="673569"/>
                  </a:lnTo>
                  <a:lnTo>
                    <a:pt x="272415" y="675182"/>
                  </a:lnTo>
                  <a:lnTo>
                    <a:pt x="309245" y="708774"/>
                  </a:lnTo>
                  <a:lnTo>
                    <a:pt x="314896" y="756932"/>
                  </a:lnTo>
                  <a:lnTo>
                    <a:pt x="314477" y="772121"/>
                  </a:lnTo>
                  <a:lnTo>
                    <a:pt x="308203" y="817829"/>
                  </a:lnTo>
                  <a:lnTo>
                    <a:pt x="276263" y="845324"/>
                  </a:lnTo>
                  <a:lnTo>
                    <a:pt x="256489" y="847064"/>
                  </a:lnTo>
                  <a:lnTo>
                    <a:pt x="234975" y="844105"/>
                  </a:lnTo>
                  <a:lnTo>
                    <a:pt x="217919" y="835253"/>
                  </a:lnTo>
                  <a:lnTo>
                    <a:pt x="205498" y="820496"/>
                  </a:lnTo>
                  <a:lnTo>
                    <a:pt x="197942" y="799858"/>
                  </a:lnTo>
                  <a:lnTo>
                    <a:pt x="197942" y="797420"/>
                  </a:lnTo>
                  <a:lnTo>
                    <a:pt x="195732" y="795147"/>
                  </a:lnTo>
                  <a:lnTo>
                    <a:pt x="128358" y="795147"/>
                  </a:lnTo>
                  <a:lnTo>
                    <a:pt x="126072" y="797420"/>
                  </a:lnTo>
                  <a:lnTo>
                    <a:pt x="141528" y="854367"/>
                  </a:lnTo>
                  <a:lnTo>
                    <a:pt x="175501" y="892200"/>
                  </a:lnTo>
                  <a:lnTo>
                    <a:pt x="216230" y="912418"/>
                  </a:lnTo>
                  <a:lnTo>
                    <a:pt x="258775" y="919149"/>
                  </a:lnTo>
                  <a:lnTo>
                    <a:pt x="276148" y="917956"/>
                  </a:lnTo>
                  <a:lnTo>
                    <a:pt x="319379" y="903389"/>
                  </a:lnTo>
                  <a:lnTo>
                    <a:pt x="350113" y="877989"/>
                  </a:lnTo>
                  <a:lnTo>
                    <a:pt x="372579" y="847064"/>
                  </a:lnTo>
                  <a:lnTo>
                    <a:pt x="376389" y="839165"/>
                  </a:lnTo>
                  <a:lnTo>
                    <a:pt x="380212" y="829017"/>
                  </a:lnTo>
                  <a:lnTo>
                    <a:pt x="383159" y="815949"/>
                  </a:lnTo>
                  <a:lnTo>
                    <a:pt x="385279" y="800303"/>
                  </a:lnTo>
                  <a:lnTo>
                    <a:pt x="386549" y="782104"/>
                  </a:lnTo>
                  <a:lnTo>
                    <a:pt x="386981" y="761415"/>
                  </a:lnTo>
                  <a:close/>
                </a:path>
                <a:path w="567054" h="2309495">
                  <a:moveTo>
                    <a:pt x="566750" y="159943"/>
                  </a:moveTo>
                  <a:lnTo>
                    <a:pt x="565454" y="142621"/>
                  </a:lnTo>
                  <a:lnTo>
                    <a:pt x="562876" y="132994"/>
                  </a:lnTo>
                  <a:lnTo>
                    <a:pt x="561441" y="127622"/>
                  </a:lnTo>
                  <a:lnTo>
                    <a:pt x="531241" y="96100"/>
                  </a:lnTo>
                  <a:lnTo>
                    <a:pt x="494893" y="85559"/>
                  </a:lnTo>
                  <a:lnTo>
                    <a:pt x="475437" y="87249"/>
                  </a:lnTo>
                  <a:lnTo>
                    <a:pt x="457708" y="92329"/>
                  </a:lnTo>
                  <a:lnTo>
                    <a:pt x="441680" y="100825"/>
                  </a:lnTo>
                  <a:lnTo>
                    <a:pt x="427367" y="112737"/>
                  </a:lnTo>
                  <a:lnTo>
                    <a:pt x="422262" y="106743"/>
                  </a:lnTo>
                  <a:lnTo>
                    <a:pt x="421411" y="105968"/>
                  </a:lnTo>
                  <a:lnTo>
                    <a:pt x="416966" y="101955"/>
                  </a:lnTo>
                  <a:lnTo>
                    <a:pt x="411264" y="98018"/>
                  </a:lnTo>
                  <a:lnTo>
                    <a:pt x="404926" y="94551"/>
                  </a:lnTo>
                  <a:lnTo>
                    <a:pt x="397421" y="90322"/>
                  </a:lnTo>
                  <a:lnTo>
                    <a:pt x="388632" y="87541"/>
                  </a:lnTo>
                  <a:lnTo>
                    <a:pt x="378993" y="86029"/>
                  </a:lnTo>
                  <a:lnTo>
                    <a:pt x="368960" y="85559"/>
                  </a:lnTo>
                  <a:lnTo>
                    <a:pt x="352882" y="86829"/>
                  </a:lnTo>
                  <a:lnTo>
                    <a:pt x="338505" y="90652"/>
                  </a:lnTo>
                  <a:lnTo>
                    <a:pt x="325843" y="97028"/>
                  </a:lnTo>
                  <a:lnTo>
                    <a:pt x="314896" y="105968"/>
                  </a:lnTo>
                  <a:lnTo>
                    <a:pt x="314896" y="87845"/>
                  </a:lnTo>
                  <a:lnTo>
                    <a:pt x="267741" y="87845"/>
                  </a:lnTo>
                  <a:lnTo>
                    <a:pt x="267741" y="301917"/>
                  </a:lnTo>
                  <a:lnTo>
                    <a:pt x="270027" y="304203"/>
                  </a:lnTo>
                  <a:lnTo>
                    <a:pt x="314896" y="304203"/>
                  </a:lnTo>
                  <a:lnTo>
                    <a:pt x="314896" y="175704"/>
                  </a:lnTo>
                  <a:lnTo>
                    <a:pt x="315696" y="166039"/>
                  </a:lnTo>
                  <a:lnTo>
                    <a:pt x="339051" y="135216"/>
                  </a:lnTo>
                  <a:lnTo>
                    <a:pt x="355498" y="132994"/>
                  </a:lnTo>
                  <a:lnTo>
                    <a:pt x="363512" y="133477"/>
                  </a:lnTo>
                  <a:lnTo>
                    <a:pt x="393192" y="166039"/>
                  </a:lnTo>
                  <a:lnTo>
                    <a:pt x="393674" y="175704"/>
                  </a:lnTo>
                  <a:lnTo>
                    <a:pt x="393674" y="301917"/>
                  </a:lnTo>
                  <a:lnTo>
                    <a:pt x="395960" y="304203"/>
                  </a:lnTo>
                  <a:lnTo>
                    <a:pt x="440817" y="304203"/>
                  </a:lnTo>
                  <a:lnTo>
                    <a:pt x="440817" y="175704"/>
                  </a:lnTo>
                  <a:lnTo>
                    <a:pt x="441629" y="166039"/>
                  </a:lnTo>
                  <a:lnTo>
                    <a:pt x="464159" y="135216"/>
                  </a:lnTo>
                  <a:lnTo>
                    <a:pt x="481431" y="132994"/>
                  </a:lnTo>
                  <a:lnTo>
                    <a:pt x="489445" y="133477"/>
                  </a:lnTo>
                  <a:lnTo>
                    <a:pt x="518795" y="166039"/>
                  </a:lnTo>
                  <a:lnTo>
                    <a:pt x="519607" y="175704"/>
                  </a:lnTo>
                  <a:lnTo>
                    <a:pt x="519607" y="304203"/>
                  </a:lnTo>
                  <a:lnTo>
                    <a:pt x="566750" y="304203"/>
                  </a:lnTo>
                  <a:lnTo>
                    <a:pt x="566750" y="1599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6096990" y="1178775"/>
              <a:ext cx="164465" cy="2525395"/>
            </a:xfrm>
            <a:custGeom>
              <a:avLst/>
              <a:gdLst/>
              <a:ahLst/>
              <a:cxnLst/>
              <a:rect l="l" t="t" r="r" b="b"/>
              <a:pathLst>
                <a:path w="164464" h="2525395">
                  <a:moveTo>
                    <a:pt x="164287" y="2520759"/>
                  </a:moveTo>
                  <a:lnTo>
                    <a:pt x="0" y="2520759"/>
                  </a:lnTo>
                  <a:lnTo>
                    <a:pt x="0" y="2525255"/>
                  </a:lnTo>
                  <a:lnTo>
                    <a:pt x="164287" y="2525255"/>
                  </a:lnTo>
                  <a:lnTo>
                    <a:pt x="164287" y="2520759"/>
                  </a:lnTo>
                  <a:close/>
                </a:path>
                <a:path w="164464" h="2525395">
                  <a:moveTo>
                    <a:pt x="164287" y="1142047"/>
                  </a:moveTo>
                  <a:lnTo>
                    <a:pt x="95275" y="1142047"/>
                  </a:lnTo>
                  <a:lnTo>
                    <a:pt x="98234" y="1133919"/>
                  </a:lnTo>
                  <a:lnTo>
                    <a:pt x="102882" y="1123467"/>
                  </a:lnTo>
                  <a:lnTo>
                    <a:pt x="108356" y="1113828"/>
                  </a:lnTo>
                  <a:lnTo>
                    <a:pt x="109283" y="1112672"/>
                  </a:lnTo>
                  <a:lnTo>
                    <a:pt x="114681" y="1105903"/>
                  </a:lnTo>
                  <a:lnTo>
                    <a:pt x="96735" y="1111910"/>
                  </a:lnTo>
                  <a:lnTo>
                    <a:pt x="96735" y="721804"/>
                  </a:lnTo>
                  <a:lnTo>
                    <a:pt x="114681" y="729830"/>
                  </a:lnTo>
                  <a:lnTo>
                    <a:pt x="108356" y="721931"/>
                  </a:lnTo>
                  <a:lnTo>
                    <a:pt x="107696" y="720775"/>
                  </a:lnTo>
                  <a:lnTo>
                    <a:pt x="102882" y="712381"/>
                  </a:lnTo>
                  <a:lnTo>
                    <a:pt x="98234" y="701992"/>
                  </a:lnTo>
                  <a:lnTo>
                    <a:pt x="94449" y="691616"/>
                  </a:lnTo>
                  <a:lnTo>
                    <a:pt x="90309" y="701992"/>
                  </a:lnTo>
                  <a:lnTo>
                    <a:pt x="84912" y="712381"/>
                  </a:lnTo>
                  <a:lnTo>
                    <a:pt x="78676" y="721931"/>
                  </a:lnTo>
                  <a:lnTo>
                    <a:pt x="72021" y="729830"/>
                  </a:lnTo>
                  <a:lnTo>
                    <a:pt x="92240" y="721677"/>
                  </a:lnTo>
                  <a:lnTo>
                    <a:pt x="92240" y="1112012"/>
                  </a:lnTo>
                  <a:lnTo>
                    <a:pt x="72021" y="1105903"/>
                  </a:lnTo>
                  <a:lnTo>
                    <a:pt x="78676" y="1113828"/>
                  </a:lnTo>
                  <a:lnTo>
                    <a:pt x="84912" y="1123467"/>
                  </a:lnTo>
                  <a:lnTo>
                    <a:pt x="90309" y="1133919"/>
                  </a:lnTo>
                  <a:lnTo>
                    <a:pt x="93535" y="1142047"/>
                  </a:lnTo>
                  <a:lnTo>
                    <a:pt x="0" y="1142047"/>
                  </a:lnTo>
                  <a:lnTo>
                    <a:pt x="0" y="1146543"/>
                  </a:lnTo>
                  <a:lnTo>
                    <a:pt x="93573" y="1146543"/>
                  </a:lnTo>
                  <a:lnTo>
                    <a:pt x="90309" y="1154734"/>
                  </a:lnTo>
                  <a:lnTo>
                    <a:pt x="84912" y="1165136"/>
                  </a:lnTo>
                  <a:lnTo>
                    <a:pt x="78676" y="1174686"/>
                  </a:lnTo>
                  <a:lnTo>
                    <a:pt x="72021" y="1182560"/>
                  </a:lnTo>
                  <a:lnTo>
                    <a:pt x="92240" y="1176451"/>
                  </a:lnTo>
                  <a:lnTo>
                    <a:pt x="92240" y="1348613"/>
                  </a:lnTo>
                  <a:lnTo>
                    <a:pt x="72021" y="1342504"/>
                  </a:lnTo>
                  <a:lnTo>
                    <a:pt x="78676" y="1350365"/>
                  </a:lnTo>
                  <a:lnTo>
                    <a:pt x="84912" y="1359954"/>
                  </a:lnTo>
                  <a:lnTo>
                    <a:pt x="90309" y="1370418"/>
                  </a:lnTo>
                  <a:lnTo>
                    <a:pt x="93548" y="1378661"/>
                  </a:lnTo>
                  <a:lnTo>
                    <a:pt x="0" y="1378661"/>
                  </a:lnTo>
                  <a:lnTo>
                    <a:pt x="0" y="1383157"/>
                  </a:lnTo>
                  <a:lnTo>
                    <a:pt x="93560" y="1383157"/>
                  </a:lnTo>
                  <a:lnTo>
                    <a:pt x="90309" y="1391335"/>
                  </a:lnTo>
                  <a:lnTo>
                    <a:pt x="84912" y="1401737"/>
                  </a:lnTo>
                  <a:lnTo>
                    <a:pt x="78676" y="1411287"/>
                  </a:lnTo>
                  <a:lnTo>
                    <a:pt x="72021" y="1419161"/>
                  </a:lnTo>
                  <a:lnTo>
                    <a:pt x="92240" y="1413052"/>
                  </a:lnTo>
                  <a:lnTo>
                    <a:pt x="92240" y="1801342"/>
                  </a:lnTo>
                  <a:lnTo>
                    <a:pt x="72021" y="1795297"/>
                  </a:lnTo>
                  <a:lnTo>
                    <a:pt x="78676" y="1803196"/>
                  </a:lnTo>
                  <a:lnTo>
                    <a:pt x="84912" y="1812798"/>
                  </a:lnTo>
                  <a:lnTo>
                    <a:pt x="90309" y="1823250"/>
                  </a:lnTo>
                  <a:lnTo>
                    <a:pt x="93560" y="1831454"/>
                  </a:lnTo>
                  <a:lnTo>
                    <a:pt x="0" y="1831454"/>
                  </a:lnTo>
                  <a:lnTo>
                    <a:pt x="0" y="1835950"/>
                  </a:lnTo>
                  <a:lnTo>
                    <a:pt x="93535" y="1835950"/>
                  </a:lnTo>
                  <a:lnTo>
                    <a:pt x="90309" y="1844065"/>
                  </a:lnTo>
                  <a:lnTo>
                    <a:pt x="84912" y="1854466"/>
                  </a:lnTo>
                  <a:lnTo>
                    <a:pt x="78676" y="1864017"/>
                  </a:lnTo>
                  <a:lnTo>
                    <a:pt x="72021" y="1871891"/>
                  </a:lnTo>
                  <a:lnTo>
                    <a:pt x="92240" y="1865782"/>
                  </a:lnTo>
                  <a:lnTo>
                    <a:pt x="92240" y="2037943"/>
                  </a:lnTo>
                  <a:lnTo>
                    <a:pt x="72021" y="2031822"/>
                  </a:lnTo>
                  <a:lnTo>
                    <a:pt x="78676" y="2039696"/>
                  </a:lnTo>
                  <a:lnTo>
                    <a:pt x="84912" y="2049246"/>
                  </a:lnTo>
                  <a:lnTo>
                    <a:pt x="90309" y="2059647"/>
                  </a:lnTo>
                  <a:lnTo>
                    <a:pt x="93560" y="2067826"/>
                  </a:lnTo>
                  <a:lnTo>
                    <a:pt x="0" y="2067826"/>
                  </a:lnTo>
                  <a:lnTo>
                    <a:pt x="0" y="2072322"/>
                  </a:lnTo>
                  <a:lnTo>
                    <a:pt x="93548" y="2072322"/>
                  </a:lnTo>
                  <a:lnTo>
                    <a:pt x="90309" y="2080564"/>
                  </a:lnTo>
                  <a:lnTo>
                    <a:pt x="84912" y="2091042"/>
                  </a:lnTo>
                  <a:lnTo>
                    <a:pt x="78676" y="2100618"/>
                  </a:lnTo>
                  <a:lnTo>
                    <a:pt x="72021" y="2108492"/>
                  </a:lnTo>
                  <a:lnTo>
                    <a:pt x="92240" y="2102383"/>
                  </a:lnTo>
                  <a:lnTo>
                    <a:pt x="92240" y="2495842"/>
                  </a:lnTo>
                  <a:lnTo>
                    <a:pt x="96735" y="2495842"/>
                  </a:lnTo>
                  <a:lnTo>
                    <a:pt x="96735" y="2102485"/>
                  </a:lnTo>
                  <a:lnTo>
                    <a:pt x="114681" y="2108492"/>
                  </a:lnTo>
                  <a:lnTo>
                    <a:pt x="95262" y="2072322"/>
                  </a:lnTo>
                  <a:lnTo>
                    <a:pt x="164287" y="2072322"/>
                  </a:lnTo>
                  <a:lnTo>
                    <a:pt x="164287" y="2067826"/>
                  </a:lnTo>
                  <a:lnTo>
                    <a:pt x="95250" y="2067826"/>
                  </a:lnTo>
                  <a:lnTo>
                    <a:pt x="98234" y="2059647"/>
                  </a:lnTo>
                  <a:lnTo>
                    <a:pt x="102882" y="2049246"/>
                  </a:lnTo>
                  <a:lnTo>
                    <a:pt x="108356" y="2039696"/>
                  </a:lnTo>
                  <a:lnTo>
                    <a:pt x="109232" y="2038604"/>
                  </a:lnTo>
                  <a:lnTo>
                    <a:pt x="114681" y="2031822"/>
                  </a:lnTo>
                  <a:lnTo>
                    <a:pt x="96735" y="2037842"/>
                  </a:lnTo>
                  <a:lnTo>
                    <a:pt x="96735" y="1865884"/>
                  </a:lnTo>
                  <a:lnTo>
                    <a:pt x="114681" y="1871891"/>
                  </a:lnTo>
                  <a:lnTo>
                    <a:pt x="109232" y="1865109"/>
                  </a:lnTo>
                  <a:lnTo>
                    <a:pt x="108356" y="1864017"/>
                  </a:lnTo>
                  <a:lnTo>
                    <a:pt x="102882" y="1854466"/>
                  </a:lnTo>
                  <a:lnTo>
                    <a:pt x="98234" y="1844065"/>
                  </a:lnTo>
                  <a:lnTo>
                    <a:pt x="95275" y="1835950"/>
                  </a:lnTo>
                  <a:lnTo>
                    <a:pt x="164287" y="1835950"/>
                  </a:lnTo>
                  <a:lnTo>
                    <a:pt x="164287" y="1831454"/>
                  </a:lnTo>
                  <a:lnTo>
                    <a:pt x="95250" y="1831454"/>
                  </a:lnTo>
                  <a:lnTo>
                    <a:pt x="98234" y="1823250"/>
                  </a:lnTo>
                  <a:lnTo>
                    <a:pt x="102882" y="1812798"/>
                  </a:lnTo>
                  <a:lnTo>
                    <a:pt x="108356" y="1803196"/>
                  </a:lnTo>
                  <a:lnTo>
                    <a:pt x="109308" y="1802003"/>
                  </a:lnTo>
                  <a:lnTo>
                    <a:pt x="114681" y="1795297"/>
                  </a:lnTo>
                  <a:lnTo>
                    <a:pt x="96735" y="1801253"/>
                  </a:lnTo>
                  <a:lnTo>
                    <a:pt x="96735" y="1413154"/>
                  </a:lnTo>
                  <a:lnTo>
                    <a:pt x="114681" y="1419161"/>
                  </a:lnTo>
                  <a:lnTo>
                    <a:pt x="109232" y="1412379"/>
                  </a:lnTo>
                  <a:lnTo>
                    <a:pt x="108356" y="1411287"/>
                  </a:lnTo>
                  <a:lnTo>
                    <a:pt x="102882" y="1401737"/>
                  </a:lnTo>
                  <a:lnTo>
                    <a:pt x="98234" y="1391335"/>
                  </a:lnTo>
                  <a:lnTo>
                    <a:pt x="95250" y="1383157"/>
                  </a:lnTo>
                  <a:lnTo>
                    <a:pt x="164287" y="1383157"/>
                  </a:lnTo>
                  <a:lnTo>
                    <a:pt x="164287" y="1378661"/>
                  </a:lnTo>
                  <a:lnTo>
                    <a:pt x="95262" y="1378661"/>
                  </a:lnTo>
                  <a:lnTo>
                    <a:pt x="98234" y="1370418"/>
                  </a:lnTo>
                  <a:lnTo>
                    <a:pt x="102882" y="1359954"/>
                  </a:lnTo>
                  <a:lnTo>
                    <a:pt x="108356" y="1350365"/>
                  </a:lnTo>
                  <a:lnTo>
                    <a:pt x="109232" y="1349273"/>
                  </a:lnTo>
                  <a:lnTo>
                    <a:pt x="114681" y="1342504"/>
                  </a:lnTo>
                  <a:lnTo>
                    <a:pt x="96735" y="1348511"/>
                  </a:lnTo>
                  <a:lnTo>
                    <a:pt x="96735" y="1176553"/>
                  </a:lnTo>
                  <a:lnTo>
                    <a:pt x="114681" y="1182560"/>
                  </a:lnTo>
                  <a:lnTo>
                    <a:pt x="109232" y="1175778"/>
                  </a:lnTo>
                  <a:lnTo>
                    <a:pt x="108356" y="1174686"/>
                  </a:lnTo>
                  <a:lnTo>
                    <a:pt x="102882" y="1165136"/>
                  </a:lnTo>
                  <a:lnTo>
                    <a:pt x="98234" y="1154734"/>
                  </a:lnTo>
                  <a:lnTo>
                    <a:pt x="95250" y="1146543"/>
                  </a:lnTo>
                  <a:lnTo>
                    <a:pt x="164287" y="1146543"/>
                  </a:lnTo>
                  <a:lnTo>
                    <a:pt x="164287" y="1142047"/>
                  </a:lnTo>
                  <a:close/>
                </a:path>
                <a:path w="164464" h="2525395">
                  <a:moveTo>
                    <a:pt x="164287" y="531596"/>
                  </a:moveTo>
                  <a:lnTo>
                    <a:pt x="95275" y="531596"/>
                  </a:lnTo>
                  <a:lnTo>
                    <a:pt x="98234" y="523417"/>
                  </a:lnTo>
                  <a:lnTo>
                    <a:pt x="102882" y="512699"/>
                  </a:lnTo>
                  <a:lnTo>
                    <a:pt x="108356" y="502412"/>
                  </a:lnTo>
                  <a:lnTo>
                    <a:pt x="108496" y="502208"/>
                  </a:lnTo>
                  <a:lnTo>
                    <a:pt x="114681" y="493229"/>
                  </a:lnTo>
                  <a:lnTo>
                    <a:pt x="96735" y="501205"/>
                  </a:lnTo>
                  <a:lnTo>
                    <a:pt x="96735" y="262293"/>
                  </a:lnTo>
                  <a:lnTo>
                    <a:pt x="114681" y="270332"/>
                  </a:lnTo>
                  <a:lnTo>
                    <a:pt x="108445" y="261264"/>
                  </a:lnTo>
                  <a:lnTo>
                    <a:pt x="102882" y="251104"/>
                  </a:lnTo>
                  <a:lnTo>
                    <a:pt x="98234" y="241058"/>
                  </a:lnTo>
                  <a:lnTo>
                    <a:pt x="94449" y="231889"/>
                  </a:lnTo>
                  <a:lnTo>
                    <a:pt x="90309" y="241058"/>
                  </a:lnTo>
                  <a:lnTo>
                    <a:pt x="84912" y="251104"/>
                  </a:lnTo>
                  <a:lnTo>
                    <a:pt x="78587" y="261264"/>
                  </a:lnTo>
                  <a:lnTo>
                    <a:pt x="72021" y="270332"/>
                  </a:lnTo>
                  <a:lnTo>
                    <a:pt x="92240" y="262166"/>
                  </a:lnTo>
                  <a:lnTo>
                    <a:pt x="92240" y="501332"/>
                  </a:lnTo>
                  <a:lnTo>
                    <a:pt x="72021" y="493229"/>
                  </a:lnTo>
                  <a:lnTo>
                    <a:pt x="78676" y="502412"/>
                  </a:lnTo>
                  <a:lnTo>
                    <a:pt x="84912" y="512699"/>
                  </a:lnTo>
                  <a:lnTo>
                    <a:pt x="90309" y="523417"/>
                  </a:lnTo>
                  <a:lnTo>
                    <a:pt x="93535" y="531596"/>
                  </a:lnTo>
                  <a:lnTo>
                    <a:pt x="0" y="531596"/>
                  </a:lnTo>
                  <a:lnTo>
                    <a:pt x="0" y="536092"/>
                  </a:lnTo>
                  <a:lnTo>
                    <a:pt x="93433" y="536092"/>
                  </a:lnTo>
                  <a:lnTo>
                    <a:pt x="90309" y="542988"/>
                  </a:lnTo>
                  <a:lnTo>
                    <a:pt x="84912" y="552958"/>
                  </a:lnTo>
                  <a:lnTo>
                    <a:pt x="78676" y="562940"/>
                  </a:lnTo>
                  <a:lnTo>
                    <a:pt x="72021" y="572096"/>
                  </a:lnTo>
                  <a:lnTo>
                    <a:pt x="92240" y="564007"/>
                  </a:lnTo>
                  <a:lnTo>
                    <a:pt x="92240" y="659282"/>
                  </a:lnTo>
                  <a:lnTo>
                    <a:pt x="72021" y="653173"/>
                  </a:lnTo>
                  <a:lnTo>
                    <a:pt x="78676" y="661035"/>
                  </a:lnTo>
                  <a:lnTo>
                    <a:pt x="84912" y="670623"/>
                  </a:lnTo>
                  <a:lnTo>
                    <a:pt x="90309" y="681088"/>
                  </a:lnTo>
                  <a:lnTo>
                    <a:pt x="94449" y="691616"/>
                  </a:lnTo>
                  <a:lnTo>
                    <a:pt x="98234" y="681088"/>
                  </a:lnTo>
                  <a:lnTo>
                    <a:pt x="102882" y="670623"/>
                  </a:lnTo>
                  <a:lnTo>
                    <a:pt x="108356" y="661035"/>
                  </a:lnTo>
                  <a:lnTo>
                    <a:pt x="109232" y="659942"/>
                  </a:lnTo>
                  <a:lnTo>
                    <a:pt x="114681" y="653173"/>
                  </a:lnTo>
                  <a:lnTo>
                    <a:pt x="96735" y="659180"/>
                  </a:lnTo>
                  <a:lnTo>
                    <a:pt x="96735" y="564134"/>
                  </a:lnTo>
                  <a:lnTo>
                    <a:pt x="114681" y="572096"/>
                  </a:lnTo>
                  <a:lnTo>
                    <a:pt x="108470" y="563118"/>
                  </a:lnTo>
                  <a:lnTo>
                    <a:pt x="108356" y="562940"/>
                  </a:lnTo>
                  <a:lnTo>
                    <a:pt x="102882" y="552958"/>
                  </a:lnTo>
                  <a:lnTo>
                    <a:pt x="98234" y="542988"/>
                  </a:lnTo>
                  <a:lnTo>
                    <a:pt x="95364" y="536092"/>
                  </a:lnTo>
                  <a:lnTo>
                    <a:pt x="164287" y="536092"/>
                  </a:lnTo>
                  <a:lnTo>
                    <a:pt x="164287" y="531596"/>
                  </a:lnTo>
                  <a:close/>
                </a:path>
                <a:path w="164464" h="2525395">
                  <a:moveTo>
                    <a:pt x="164287" y="0"/>
                  </a:moveTo>
                  <a:lnTo>
                    <a:pt x="0" y="0"/>
                  </a:lnTo>
                  <a:lnTo>
                    <a:pt x="0" y="4495"/>
                  </a:lnTo>
                  <a:lnTo>
                    <a:pt x="93408" y="4495"/>
                  </a:lnTo>
                  <a:lnTo>
                    <a:pt x="90309" y="11366"/>
                  </a:lnTo>
                  <a:lnTo>
                    <a:pt x="84912" y="21348"/>
                  </a:lnTo>
                  <a:lnTo>
                    <a:pt x="78587" y="31445"/>
                  </a:lnTo>
                  <a:lnTo>
                    <a:pt x="72021" y="40424"/>
                  </a:lnTo>
                  <a:lnTo>
                    <a:pt x="92240" y="32334"/>
                  </a:lnTo>
                  <a:lnTo>
                    <a:pt x="92240" y="199783"/>
                  </a:lnTo>
                  <a:lnTo>
                    <a:pt x="72021" y="193675"/>
                  </a:lnTo>
                  <a:lnTo>
                    <a:pt x="78676" y="201536"/>
                  </a:lnTo>
                  <a:lnTo>
                    <a:pt x="84912" y="211086"/>
                  </a:lnTo>
                  <a:lnTo>
                    <a:pt x="90309" y="221488"/>
                  </a:lnTo>
                  <a:lnTo>
                    <a:pt x="94449" y="231889"/>
                  </a:lnTo>
                  <a:lnTo>
                    <a:pt x="98234" y="221488"/>
                  </a:lnTo>
                  <a:lnTo>
                    <a:pt x="102882" y="211086"/>
                  </a:lnTo>
                  <a:lnTo>
                    <a:pt x="108356" y="201536"/>
                  </a:lnTo>
                  <a:lnTo>
                    <a:pt x="109232" y="200444"/>
                  </a:lnTo>
                  <a:lnTo>
                    <a:pt x="114681" y="193675"/>
                  </a:lnTo>
                  <a:lnTo>
                    <a:pt x="96735" y="199682"/>
                  </a:lnTo>
                  <a:lnTo>
                    <a:pt x="96735" y="32461"/>
                  </a:lnTo>
                  <a:lnTo>
                    <a:pt x="114681" y="40424"/>
                  </a:lnTo>
                  <a:lnTo>
                    <a:pt x="108445" y="31445"/>
                  </a:lnTo>
                  <a:lnTo>
                    <a:pt x="108356" y="31318"/>
                  </a:lnTo>
                  <a:lnTo>
                    <a:pt x="102882" y="21348"/>
                  </a:lnTo>
                  <a:lnTo>
                    <a:pt x="98234" y="11366"/>
                  </a:lnTo>
                  <a:lnTo>
                    <a:pt x="95389" y="4495"/>
                  </a:lnTo>
                  <a:lnTo>
                    <a:pt x="164287" y="4495"/>
                  </a:lnTo>
                  <a:lnTo>
                    <a:pt x="16428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6096998" y="3663377"/>
              <a:ext cx="164284" cy="27704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5411228" y="1068247"/>
              <a:ext cx="863600" cy="225425"/>
            </a:xfrm>
            <a:custGeom>
              <a:avLst/>
              <a:gdLst/>
              <a:ahLst/>
              <a:cxnLst/>
              <a:rect l="l" t="t" r="r" b="b"/>
              <a:pathLst>
                <a:path w="863600" h="225425">
                  <a:moveTo>
                    <a:pt x="42659" y="180187"/>
                  </a:moveTo>
                  <a:lnTo>
                    <a:pt x="36957" y="173482"/>
                  </a:lnTo>
                  <a:lnTo>
                    <a:pt x="35953" y="172326"/>
                  </a:lnTo>
                  <a:lnTo>
                    <a:pt x="29692" y="162763"/>
                  </a:lnTo>
                  <a:lnTo>
                    <a:pt x="24295" y="152361"/>
                  </a:lnTo>
                  <a:lnTo>
                    <a:pt x="20154" y="141973"/>
                  </a:lnTo>
                  <a:lnTo>
                    <a:pt x="16370" y="152361"/>
                  </a:lnTo>
                  <a:lnTo>
                    <a:pt x="11760" y="162763"/>
                  </a:lnTo>
                  <a:lnTo>
                    <a:pt x="6311" y="172326"/>
                  </a:lnTo>
                  <a:lnTo>
                    <a:pt x="0" y="180187"/>
                  </a:lnTo>
                  <a:lnTo>
                    <a:pt x="17945" y="174218"/>
                  </a:lnTo>
                  <a:lnTo>
                    <a:pt x="17945" y="225336"/>
                  </a:lnTo>
                  <a:lnTo>
                    <a:pt x="22440" y="225336"/>
                  </a:lnTo>
                  <a:lnTo>
                    <a:pt x="22440" y="174167"/>
                  </a:lnTo>
                  <a:lnTo>
                    <a:pt x="42659" y="180187"/>
                  </a:lnTo>
                  <a:close/>
                </a:path>
                <a:path w="863600" h="225425">
                  <a:moveTo>
                    <a:pt x="42659" y="74371"/>
                  </a:moveTo>
                  <a:lnTo>
                    <a:pt x="22440" y="80454"/>
                  </a:lnTo>
                  <a:lnTo>
                    <a:pt x="22440" y="29438"/>
                  </a:lnTo>
                  <a:lnTo>
                    <a:pt x="17945" y="29438"/>
                  </a:lnTo>
                  <a:lnTo>
                    <a:pt x="17945" y="80403"/>
                  </a:lnTo>
                  <a:lnTo>
                    <a:pt x="0" y="74371"/>
                  </a:lnTo>
                  <a:lnTo>
                    <a:pt x="6311" y="82257"/>
                  </a:lnTo>
                  <a:lnTo>
                    <a:pt x="11760" y="91871"/>
                  </a:lnTo>
                  <a:lnTo>
                    <a:pt x="16370" y="102323"/>
                  </a:lnTo>
                  <a:lnTo>
                    <a:pt x="20154" y="112737"/>
                  </a:lnTo>
                  <a:lnTo>
                    <a:pt x="24295" y="102323"/>
                  </a:lnTo>
                  <a:lnTo>
                    <a:pt x="29692" y="91871"/>
                  </a:lnTo>
                  <a:lnTo>
                    <a:pt x="35953" y="82257"/>
                  </a:lnTo>
                  <a:lnTo>
                    <a:pt x="36906" y="81140"/>
                  </a:lnTo>
                  <a:lnTo>
                    <a:pt x="42659" y="74371"/>
                  </a:lnTo>
                  <a:close/>
                </a:path>
                <a:path w="863600" h="225425">
                  <a:moveTo>
                    <a:pt x="863473" y="0"/>
                  </a:moveTo>
                  <a:lnTo>
                    <a:pt x="721880" y="0"/>
                  </a:lnTo>
                  <a:lnTo>
                    <a:pt x="621728" y="112991"/>
                  </a:lnTo>
                  <a:lnTo>
                    <a:pt x="611619" y="94767"/>
                  </a:lnTo>
                  <a:lnTo>
                    <a:pt x="604329" y="132626"/>
                  </a:lnTo>
                  <a:lnTo>
                    <a:pt x="544093" y="200583"/>
                  </a:lnTo>
                  <a:lnTo>
                    <a:pt x="546379" y="202869"/>
                  </a:lnTo>
                  <a:lnTo>
                    <a:pt x="606717" y="135509"/>
                  </a:lnTo>
                  <a:lnTo>
                    <a:pt x="645312" y="124002"/>
                  </a:lnTo>
                  <a:lnTo>
                    <a:pt x="625805" y="116205"/>
                  </a:lnTo>
                  <a:lnTo>
                    <a:pt x="658774" y="78867"/>
                  </a:lnTo>
                  <a:lnTo>
                    <a:pt x="658304" y="77927"/>
                  </a:lnTo>
                  <a:lnTo>
                    <a:pt x="724090" y="4483"/>
                  </a:lnTo>
                  <a:lnTo>
                    <a:pt x="863473" y="4483"/>
                  </a:lnTo>
                  <a:lnTo>
                    <a:pt x="8634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21" name="object 21"/>
          <p:cNvSpPr/>
          <p:nvPr/>
        </p:nvSpPr>
        <p:spPr>
          <a:xfrm>
            <a:off x="2298535" y="2633865"/>
            <a:ext cx="771525" cy="180340"/>
          </a:xfrm>
          <a:custGeom>
            <a:avLst/>
            <a:gdLst/>
            <a:ahLst/>
            <a:cxnLst/>
            <a:rect l="l" t="t" r="r" b="b"/>
            <a:pathLst>
              <a:path w="771525" h="180339">
                <a:moveTo>
                  <a:pt x="771321" y="0"/>
                </a:moveTo>
                <a:lnTo>
                  <a:pt x="766826" y="0"/>
                </a:lnTo>
                <a:lnTo>
                  <a:pt x="766826" y="145592"/>
                </a:lnTo>
                <a:lnTo>
                  <a:pt x="758621" y="142328"/>
                </a:lnTo>
                <a:lnTo>
                  <a:pt x="747991" y="136931"/>
                </a:lnTo>
                <a:lnTo>
                  <a:pt x="737781" y="130683"/>
                </a:lnTo>
                <a:lnTo>
                  <a:pt x="728649" y="124015"/>
                </a:lnTo>
                <a:lnTo>
                  <a:pt x="736739" y="144259"/>
                </a:lnTo>
                <a:lnTo>
                  <a:pt x="34340" y="144259"/>
                </a:lnTo>
                <a:lnTo>
                  <a:pt x="40411" y="124015"/>
                </a:lnTo>
                <a:lnTo>
                  <a:pt x="32562" y="130683"/>
                </a:lnTo>
                <a:lnTo>
                  <a:pt x="23012" y="136931"/>
                </a:lnTo>
                <a:lnTo>
                  <a:pt x="12636" y="142328"/>
                </a:lnTo>
                <a:lnTo>
                  <a:pt x="4495" y="145580"/>
                </a:lnTo>
                <a:lnTo>
                  <a:pt x="4495" y="0"/>
                </a:lnTo>
                <a:lnTo>
                  <a:pt x="0" y="0"/>
                </a:lnTo>
                <a:lnTo>
                  <a:pt x="0" y="180187"/>
                </a:lnTo>
                <a:lnTo>
                  <a:pt x="4495" y="180187"/>
                </a:lnTo>
                <a:lnTo>
                  <a:pt x="4495" y="147294"/>
                </a:lnTo>
                <a:lnTo>
                  <a:pt x="12636" y="150266"/>
                </a:lnTo>
                <a:lnTo>
                  <a:pt x="23012" y="154914"/>
                </a:lnTo>
                <a:lnTo>
                  <a:pt x="32562" y="160401"/>
                </a:lnTo>
                <a:lnTo>
                  <a:pt x="40411" y="166725"/>
                </a:lnTo>
                <a:lnTo>
                  <a:pt x="34429" y="148755"/>
                </a:lnTo>
                <a:lnTo>
                  <a:pt x="736612" y="148755"/>
                </a:lnTo>
                <a:lnTo>
                  <a:pt x="728649" y="166725"/>
                </a:lnTo>
                <a:lnTo>
                  <a:pt x="737781" y="160401"/>
                </a:lnTo>
                <a:lnTo>
                  <a:pt x="747991" y="154914"/>
                </a:lnTo>
                <a:lnTo>
                  <a:pt x="758621" y="150266"/>
                </a:lnTo>
                <a:lnTo>
                  <a:pt x="766826" y="147281"/>
                </a:lnTo>
                <a:lnTo>
                  <a:pt x="766826" y="180187"/>
                </a:lnTo>
                <a:lnTo>
                  <a:pt x="771321" y="180187"/>
                </a:lnTo>
                <a:lnTo>
                  <a:pt x="77132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053234" y="1180984"/>
            <a:ext cx="164465" cy="1381125"/>
          </a:xfrm>
          <a:custGeom>
            <a:avLst/>
            <a:gdLst/>
            <a:ahLst/>
            <a:cxnLst/>
            <a:rect l="l" t="t" r="r" b="b"/>
            <a:pathLst>
              <a:path w="164464" h="1381125">
                <a:moveTo>
                  <a:pt x="164274" y="1376451"/>
                </a:moveTo>
                <a:lnTo>
                  <a:pt x="36995" y="1376451"/>
                </a:lnTo>
                <a:lnTo>
                  <a:pt x="40246" y="1368209"/>
                </a:lnTo>
                <a:lnTo>
                  <a:pt x="45656" y="1357744"/>
                </a:lnTo>
                <a:lnTo>
                  <a:pt x="51892" y="1348155"/>
                </a:lnTo>
                <a:lnTo>
                  <a:pt x="52819" y="1347063"/>
                </a:lnTo>
                <a:lnTo>
                  <a:pt x="58559" y="1340294"/>
                </a:lnTo>
                <a:lnTo>
                  <a:pt x="38354" y="1346390"/>
                </a:lnTo>
                <a:lnTo>
                  <a:pt x="38354" y="30137"/>
                </a:lnTo>
                <a:lnTo>
                  <a:pt x="58559" y="38214"/>
                </a:lnTo>
                <a:lnTo>
                  <a:pt x="51981" y="29235"/>
                </a:lnTo>
                <a:lnTo>
                  <a:pt x="45656" y="19138"/>
                </a:lnTo>
                <a:lnTo>
                  <a:pt x="40246" y="9156"/>
                </a:lnTo>
                <a:lnTo>
                  <a:pt x="36106" y="0"/>
                </a:lnTo>
                <a:lnTo>
                  <a:pt x="32004" y="9156"/>
                </a:lnTo>
                <a:lnTo>
                  <a:pt x="26847" y="19138"/>
                </a:lnTo>
                <a:lnTo>
                  <a:pt x="21196" y="29235"/>
                </a:lnTo>
                <a:lnTo>
                  <a:pt x="15900" y="38214"/>
                </a:lnTo>
                <a:lnTo>
                  <a:pt x="33858" y="30238"/>
                </a:lnTo>
                <a:lnTo>
                  <a:pt x="33858" y="1346314"/>
                </a:lnTo>
                <a:lnTo>
                  <a:pt x="15900" y="1340294"/>
                </a:lnTo>
                <a:lnTo>
                  <a:pt x="21272" y="1348155"/>
                </a:lnTo>
                <a:lnTo>
                  <a:pt x="26847" y="1357744"/>
                </a:lnTo>
                <a:lnTo>
                  <a:pt x="32004" y="1368209"/>
                </a:lnTo>
                <a:lnTo>
                  <a:pt x="35204" y="1376451"/>
                </a:lnTo>
                <a:lnTo>
                  <a:pt x="0" y="1376451"/>
                </a:lnTo>
                <a:lnTo>
                  <a:pt x="0" y="1380947"/>
                </a:lnTo>
                <a:lnTo>
                  <a:pt x="164274" y="1380947"/>
                </a:lnTo>
                <a:lnTo>
                  <a:pt x="164274" y="13764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519652" y="1180984"/>
            <a:ext cx="164465" cy="2070735"/>
          </a:xfrm>
          <a:custGeom>
            <a:avLst/>
            <a:gdLst/>
            <a:ahLst/>
            <a:cxnLst/>
            <a:rect l="l" t="t" r="r" b="b"/>
            <a:pathLst>
              <a:path w="164464" h="2070735">
                <a:moveTo>
                  <a:pt x="164274" y="2065616"/>
                </a:moveTo>
                <a:lnTo>
                  <a:pt x="36703" y="2065616"/>
                </a:lnTo>
                <a:lnTo>
                  <a:pt x="39751" y="2057438"/>
                </a:lnTo>
                <a:lnTo>
                  <a:pt x="44462" y="2047036"/>
                </a:lnTo>
                <a:lnTo>
                  <a:pt x="49999" y="2037486"/>
                </a:lnTo>
                <a:lnTo>
                  <a:pt x="50888" y="2036394"/>
                </a:lnTo>
                <a:lnTo>
                  <a:pt x="56349" y="2029612"/>
                </a:lnTo>
                <a:lnTo>
                  <a:pt x="38176" y="2035644"/>
                </a:lnTo>
                <a:lnTo>
                  <a:pt x="38176" y="30238"/>
                </a:lnTo>
                <a:lnTo>
                  <a:pt x="56349" y="38214"/>
                </a:lnTo>
                <a:lnTo>
                  <a:pt x="50088" y="29235"/>
                </a:lnTo>
                <a:lnTo>
                  <a:pt x="49999" y="29108"/>
                </a:lnTo>
                <a:lnTo>
                  <a:pt x="44462" y="19138"/>
                </a:lnTo>
                <a:lnTo>
                  <a:pt x="39751" y="9156"/>
                </a:lnTo>
                <a:lnTo>
                  <a:pt x="35890" y="0"/>
                </a:lnTo>
                <a:lnTo>
                  <a:pt x="31750" y="9156"/>
                </a:lnTo>
                <a:lnTo>
                  <a:pt x="26352" y="19138"/>
                </a:lnTo>
                <a:lnTo>
                  <a:pt x="20027" y="29235"/>
                </a:lnTo>
                <a:lnTo>
                  <a:pt x="13449" y="38214"/>
                </a:lnTo>
                <a:lnTo>
                  <a:pt x="33680" y="30124"/>
                </a:lnTo>
                <a:lnTo>
                  <a:pt x="33680" y="2035733"/>
                </a:lnTo>
                <a:lnTo>
                  <a:pt x="13449" y="2029612"/>
                </a:lnTo>
                <a:lnTo>
                  <a:pt x="20116" y="2037486"/>
                </a:lnTo>
                <a:lnTo>
                  <a:pt x="26352" y="2047036"/>
                </a:lnTo>
                <a:lnTo>
                  <a:pt x="31750" y="2057438"/>
                </a:lnTo>
                <a:lnTo>
                  <a:pt x="35001" y="2065616"/>
                </a:lnTo>
                <a:lnTo>
                  <a:pt x="0" y="2065616"/>
                </a:lnTo>
                <a:lnTo>
                  <a:pt x="0" y="2070112"/>
                </a:lnTo>
                <a:lnTo>
                  <a:pt x="164274" y="2070112"/>
                </a:lnTo>
                <a:lnTo>
                  <a:pt x="164274" y="20656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042192" y="1178775"/>
            <a:ext cx="164465" cy="2755265"/>
          </a:xfrm>
          <a:custGeom>
            <a:avLst/>
            <a:gdLst/>
            <a:ahLst/>
            <a:cxnLst/>
            <a:rect l="l" t="t" r="r" b="b"/>
            <a:pathLst>
              <a:path w="164464" h="2755265">
                <a:moveTo>
                  <a:pt x="164287" y="0"/>
                </a:moveTo>
                <a:lnTo>
                  <a:pt x="0" y="0"/>
                </a:lnTo>
                <a:lnTo>
                  <a:pt x="0" y="4495"/>
                </a:lnTo>
                <a:lnTo>
                  <a:pt x="35077" y="4495"/>
                </a:lnTo>
                <a:lnTo>
                  <a:pt x="31978" y="11366"/>
                </a:lnTo>
                <a:lnTo>
                  <a:pt x="26555" y="21348"/>
                </a:lnTo>
                <a:lnTo>
                  <a:pt x="20154" y="31445"/>
                </a:lnTo>
                <a:lnTo>
                  <a:pt x="13462" y="40424"/>
                </a:lnTo>
                <a:lnTo>
                  <a:pt x="33921" y="32321"/>
                </a:lnTo>
                <a:lnTo>
                  <a:pt x="33921" y="2720327"/>
                </a:lnTo>
                <a:lnTo>
                  <a:pt x="13462" y="2712199"/>
                </a:lnTo>
                <a:lnTo>
                  <a:pt x="20256" y="2721368"/>
                </a:lnTo>
                <a:lnTo>
                  <a:pt x="26555" y="2731592"/>
                </a:lnTo>
                <a:lnTo>
                  <a:pt x="31978" y="2742234"/>
                </a:lnTo>
                <a:lnTo>
                  <a:pt x="35217" y="2750413"/>
                </a:lnTo>
                <a:lnTo>
                  <a:pt x="0" y="2750413"/>
                </a:lnTo>
                <a:lnTo>
                  <a:pt x="0" y="2754909"/>
                </a:lnTo>
                <a:lnTo>
                  <a:pt x="164287" y="2754909"/>
                </a:lnTo>
                <a:lnTo>
                  <a:pt x="164287" y="2750413"/>
                </a:lnTo>
                <a:lnTo>
                  <a:pt x="37007" y="2750413"/>
                </a:lnTo>
                <a:lnTo>
                  <a:pt x="40259" y="2742234"/>
                </a:lnTo>
                <a:lnTo>
                  <a:pt x="45656" y="2731592"/>
                </a:lnTo>
                <a:lnTo>
                  <a:pt x="51892" y="2721368"/>
                </a:lnTo>
                <a:lnTo>
                  <a:pt x="52019" y="2721191"/>
                </a:lnTo>
                <a:lnTo>
                  <a:pt x="58559" y="2712199"/>
                </a:lnTo>
                <a:lnTo>
                  <a:pt x="38404" y="2720276"/>
                </a:lnTo>
                <a:lnTo>
                  <a:pt x="38404" y="32372"/>
                </a:lnTo>
                <a:lnTo>
                  <a:pt x="58559" y="40424"/>
                </a:lnTo>
                <a:lnTo>
                  <a:pt x="51981" y="31445"/>
                </a:lnTo>
                <a:lnTo>
                  <a:pt x="45656" y="21348"/>
                </a:lnTo>
                <a:lnTo>
                  <a:pt x="40259" y="11366"/>
                </a:lnTo>
                <a:lnTo>
                  <a:pt x="37147" y="4495"/>
                </a:lnTo>
                <a:lnTo>
                  <a:pt x="164287" y="4495"/>
                </a:lnTo>
                <a:lnTo>
                  <a:pt x="164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762527" y="3372852"/>
            <a:ext cx="769620" cy="180340"/>
          </a:xfrm>
          <a:custGeom>
            <a:avLst/>
            <a:gdLst/>
            <a:ahLst/>
            <a:cxnLst/>
            <a:rect l="l" t="t" r="r" b="b"/>
            <a:pathLst>
              <a:path w="769620" h="180339">
                <a:moveTo>
                  <a:pt x="769264" y="0"/>
                </a:moveTo>
                <a:lnTo>
                  <a:pt x="764768" y="0"/>
                </a:lnTo>
                <a:lnTo>
                  <a:pt x="764768" y="145516"/>
                </a:lnTo>
                <a:lnTo>
                  <a:pt x="757529" y="142303"/>
                </a:lnTo>
                <a:lnTo>
                  <a:pt x="747039" y="136829"/>
                </a:lnTo>
                <a:lnTo>
                  <a:pt x="736968" y="130517"/>
                </a:lnTo>
                <a:lnTo>
                  <a:pt x="728802" y="123812"/>
                </a:lnTo>
                <a:lnTo>
                  <a:pt x="736879" y="144233"/>
                </a:lnTo>
                <a:lnTo>
                  <a:pt x="34505" y="144233"/>
                </a:lnTo>
                <a:lnTo>
                  <a:pt x="40614" y="123812"/>
                </a:lnTo>
                <a:lnTo>
                  <a:pt x="32727" y="130517"/>
                </a:lnTo>
                <a:lnTo>
                  <a:pt x="23126" y="136829"/>
                </a:lnTo>
                <a:lnTo>
                  <a:pt x="12661" y="142303"/>
                </a:lnTo>
                <a:lnTo>
                  <a:pt x="4495" y="145580"/>
                </a:lnTo>
                <a:lnTo>
                  <a:pt x="4495" y="0"/>
                </a:lnTo>
                <a:lnTo>
                  <a:pt x="0" y="0"/>
                </a:lnTo>
                <a:lnTo>
                  <a:pt x="0" y="180200"/>
                </a:lnTo>
                <a:lnTo>
                  <a:pt x="4495" y="180200"/>
                </a:lnTo>
                <a:lnTo>
                  <a:pt x="4495" y="147320"/>
                </a:lnTo>
                <a:lnTo>
                  <a:pt x="12661" y="150279"/>
                </a:lnTo>
                <a:lnTo>
                  <a:pt x="23126" y="154914"/>
                </a:lnTo>
                <a:lnTo>
                  <a:pt x="32727" y="160388"/>
                </a:lnTo>
                <a:lnTo>
                  <a:pt x="40614" y="166712"/>
                </a:lnTo>
                <a:lnTo>
                  <a:pt x="34594" y="148729"/>
                </a:lnTo>
                <a:lnTo>
                  <a:pt x="736777" y="148729"/>
                </a:lnTo>
                <a:lnTo>
                  <a:pt x="728802" y="166712"/>
                </a:lnTo>
                <a:lnTo>
                  <a:pt x="736968" y="160388"/>
                </a:lnTo>
                <a:lnTo>
                  <a:pt x="747039" y="154914"/>
                </a:lnTo>
                <a:lnTo>
                  <a:pt x="757529" y="150279"/>
                </a:lnTo>
                <a:lnTo>
                  <a:pt x="764768" y="147370"/>
                </a:lnTo>
                <a:lnTo>
                  <a:pt x="764768" y="180200"/>
                </a:lnTo>
                <a:lnTo>
                  <a:pt x="769264" y="180200"/>
                </a:lnTo>
                <a:lnTo>
                  <a:pt x="7692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276100" y="4017034"/>
            <a:ext cx="769620" cy="182880"/>
          </a:xfrm>
          <a:custGeom>
            <a:avLst/>
            <a:gdLst/>
            <a:ahLst/>
            <a:cxnLst/>
            <a:rect l="l" t="t" r="r" b="b"/>
            <a:pathLst>
              <a:path w="769620" h="182879">
                <a:moveTo>
                  <a:pt x="769264" y="0"/>
                </a:moveTo>
                <a:lnTo>
                  <a:pt x="764768" y="0"/>
                </a:lnTo>
                <a:lnTo>
                  <a:pt x="764768" y="145694"/>
                </a:lnTo>
                <a:lnTo>
                  <a:pt x="756589" y="142697"/>
                </a:lnTo>
                <a:lnTo>
                  <a:pt x="746213" y="138061"/>
                </a:lnTo>
                <a:lnTo>
                  <a:pt x="736663" y="132588"/>
                </a:lnTo>
                <a:lnTo>
                  <a:pt x="728802" y="126263"/>
                </a:lnTo>
                <a:lnTo>
                  <a:pt x="734809" y="144246"/>
                </a:lnTo>
                <a:lnTo>
                  <a:pt x="32626" y="144246"/>
                </a:lnTo>
                <a:lnTo>
                  <a:pt x="40614" y="126263"/>
                </a:lnTo>
                <a:lnTo>
                  <a:pt x="31445" y="132588"/>
                </a:lnTo>
                <a:lnTo>
                  <a:pt x="21412" y="138061"/>
                </a:lnTo>
                <a:lnTo>
                  <a:pt x="11366" y="142697"/>
                </a:lnTo>
                <a:lnTo>
                  <a:pt x="4495" y="145554"/>
                </a:lnTo>
                <a:lnTo>
                  <a:pt x="4495" y="0"/>
                </a:lnTo>
                <a:lnTo>
                  <a:pt x="0" y="0"/>
                </a:lnTo>
                <a:lnTo>
                  <a:pt x="0" y="182460"/>
                </a:lnTo>
                <a:lnTo>
                  <a:pt x="4495" y="182460"/>
                </a:lnTo>
                <a:lnTo>
                  <a:pt x="4495" y="147535"/>
                </a:lnTo>
                <a:lnTo>
                  <a:pt x="11366" y="150634"/>
                </a:lnTo>
                <a:lnTo>
                  <a:pt x="21412" y="156044"/>
                </a:lnTo>
                <a:lnTo>
                  <a:pt x="31445" y="162293"/>
                </a:lnTo>
                <a:lnTo>
                  <a:pt x="40614" y="168973"/>
                </a:lnTo>
                <a:lnTo>
                  <a:pt x="32524" y="148742"/>
                </a:lnTo>
                <a:lnTo>
                  <a:pt x="734885" y="148742"/>
                </a:lnTo>
                <a:lnTo>
                  <a:pt x="728802" y="168973"/>
                </a:lnTo>
                <a:lnTo>
                  <a:pt x="736663" y="162293"/>
                </a:lnTo>
                <a:lnTo>
                  <a:pt x="746213" y="156044"/>
                </a:lnTo>
                <a:lnTo>
                  <a:pt x="756589" y="150634"/>
                </a:lnTo>
                <a:lnTo>
                  <a:pt x="764768" y="147383"/>
                </a:lnTo>
                <a:lnTo>
                  <a:pt x="764768" y="182460"/>
                </a:lnTo>
                <a:lnTo>
                  <a:pt x="769264" y="182460"/>
                </a:lnTo>
                <a:lnTo>
                  <a:pt x="7692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939798" y="1776730"/>
            <a:ext cx="11938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2" name="object 52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143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656458" y="2801238"/>
            <a:ext cx="11938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2533014" y="972057"/>
            <a:ext cx="12700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3120196" y="1222603"/>
            <a:ext cx="332105" cy="690245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300"/>
              </a:spcBef>
              <a:tabLst>
                <a:tab pos="199390" algn="l"/>
              </a:tabLst>
            </a:pP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marR="12700" algn="r">
              <a:lnSpc>
                <a:spcPct val="100000"/>
              </a:lnSpc>
              <a:spcBef>
                <a:spcPts val="204"/>
              </a:spcBef>
            </a:pP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pPr marR="20320" algn="r">
              <a:lnSpc>
                <a:spcPct val="100000"/>
              </a:lnSpc>
              <a:spcBef>
                <a:spcPts val="865"/>
              </a:spcBef>
              <a:tabLst>
                <a:tab pos="199390" algn="l"/>
              </a:tabLst>
            </a:pP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2040535" y="972057"/>
            <a:ext cx="22542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2090" algn="l"/>
              </a:tabLst>
            </a:pP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endParaRPr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325495" y="1996185"/>
            <a:ext cx="13462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3120196" y="923289"/>
            <a:ext cx="61214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98780" algn="l"/>
                <a:tab pos="598805" algn="l"/>
              </a:tabLst>
            </a:pP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00" u="sng" spc="10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endParaRPr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120196" y="2100427"/>
            <a:ext cx="429895" cy="4162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7804" marR="5080" indent="-205740">
              <a:lnSpc>
                <a:spcPct val="124500"/>
              </a:lnSpc>
              <a:spcBef>
                <a:spcPts val="100"/>
              </a:spcBef>
              <a:tabLst>
                <a:tab pos="212090" algn="l"/>
              </a:tabLst>
            </a:pP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11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 H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4682109" y="932433"/>
            <a:ext cx="9588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4003928" y="981201"/>
            <a:ext cx="12700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4602361" y="1230222"/>
            <a:ext cx="321310" cy="691515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315"/>
              </a:spcBef>
              <a:tabLst>
                <a:tab pos="194310" algn="l"/>
              </a:tabLst>
            </a:pPr>
            <a:r>
              <a:rPr sz="1650" u="sng" baseline="252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marR="12700" algn="r">
              <a:lnSpc>
                <a:spcPct val="100000"/>
              </a:lnSpc>
              <a:spcBef>
                <a:spcPts val="215"/>
              </a:spcBef>
            </a:pP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pPr marR="20320" algn="r">
              <a:lnSpc>
                <a:spcPct val="100000"/>
              </a:lnSpc>
              <a:spcBef>
                <a:spcPts val="850"/>
              </a:spcBef>
              <a:tabLst>
                <a:tab pos="194310" algn="l"/>
              </a:tabLst>
            </a:pPr>
            <a:r>
              <a:rPr sz="1650" u="sng" baseline="252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4796790" y="2005330"/>
            <a:ext cx="13462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4602361" y="2094331"/>
            <a:ext cx="449580" cy="4281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7010" marR="5080" indent="-194945">
              <a:lnSpc>
                <a:spcPct val="129099"/>
              </a:lnSpc>
              <a:spcBef>
                <a:spcPts val="100"/>
              </a:spcBef>
              <a:tabLst>
                <a:tab pos="212090" algn="l"/>
                <a:tab pos="342265" algn="l"/>
              </a:tabLst>
            </a:pP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		</a:t>
            </a: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B  H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4127372" y="3515994"/>
            <a:ext cx="11938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4796790" y="2686557"/>
            <a:ext cx="13462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4796790" y="3040506"/>
            <a:ext cx="12700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5505450" y="982725"/>
            <a:ext cx="12700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6084298" y="1234794"/>
            <a:ext cx="340995" cy="690245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300"/>
              </a:spcBef>
              <a:tabLst>
                <a:tab pos="199390" algn="l"/>
              </a:tabLst>
            </a:pP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marR="12700" algn="r">
              <a:lnSpc>
                <a:spcPct val="100000"/>
              </a:lnSpc>
              <a:spcBef>
                <a:spcPts val="204"/>
              </a:spcBef>
            </a:pP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pPr marR="20320" algn="r">
              <a:lnSpc>
                <a:spcPct val="100000"/>
              </a:lnSpc>
              <a:spcBef>
                <a:spcPts val="865"/>
              </a:spcBef>
              <a:tabLst>
                <a:tab pos="199390" algn="l"/>
              </a:tabLst>
            </a:pP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6298184" y="2008377"/>
            <a:ext cx="13462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</p:txBody>
      </p:sp>
      <p:sp>
        <p:nvSpPr>
          <p:cNvPr id="46" name="object 46"/>
          <p:cNvSpPr txBox="1"/>
          <p:nvPr/>
        </p:nvSpPr>
        <p:spPr>
          <a:xfrm>
            <a:off x="6298184" y="2361945"/>
            <a:ext cx="12700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</a:p>
        </p:txBody>
      </p:sp>
      <p:sp>
        <p:nvSpPr>
          <p:cNvPr id="47" name="object 47"/>
          <p:cNvSpPr txBox="1"/>
          <p:nvPr/>
        </p:nvSpPr>
        <p:spPr>
          <a:xfrm>
            <a:off x="6183884" y="935481"/>
            <a:ext cx="9588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</a:p>
        </p:txBody>
      </p:sp>
      <p:sp>
        <p:nvSpPr>
          <p:cNvPr id="48" name="object 48"/>
          <p:cNvSpPr txBox="1"/>
          <p:nvPr/>
        </p:nvSpPr>
        <p:spPr>
          <a:xfrm>
            <a:off x="5619750" y="3724782"/>
            <a:ext cx="812800" cy="643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</a:p>
          <a:p>
            <a:pPr>
              <a:lnSpc>
                <a:spcPct val="100000"/>
              </a:lnSpc>
            </a:pP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845"/>
              </a:spcBef>
            </a:pP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49" name="object 49"/>
          <p:cNvSpPr txBox="1"/>
          <p:nvPr/>
        </p:nvSpPr>
        <p:spPr>
          <a:xfrm>
            <a:off x="6298184" y="2689606"/>
            <a:ext cx="13462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</p:txBody>
      </p:sp>
      <p:sp>
        <p:nvSpPr>
          <p:cNvPr id="50" name="object 50"/>
          <p:cNvSpPr txBox="1"/>
          <p:nvPr/>
        </p:nvSpPr>
        <p:spPr>
          <a:xfrm>
            <a:off x="6298184" y="3043555"/>
            <a:ext cx="12700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6305803" y="3371214"/>
            <a:ext cx="13462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4886324"/>
            <a:ext cx="5606415" cy="481457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R="1071245" algn="ctr">
              <a:lnSpc>
                <a:spcPct val="100000"/>
              </a:lnSpc>
              <a:spcBef>
                <a:spcPts val="640"/>
              </a:spcBef>
              <a:tabLst>
                <a:tab pos="2438400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Mặt </a:t>
            </a:r>
            <a:r>
              <a:rPr sz="1200" b="1" dirty="0">
                <a:latin typeface="Times New Roman"/>
                <a:cs typeface="Times New Roman"/>
              </a:rPr>
              <a:t>chính </a:t>
            </a:r>
            <a:r>
              <a:rPr sz="1200" b="1" spc="-5" dirty="0">
                <a:latin typeface="Times New Roman"/>
                <a:cs typeface="Times New Roman"/>
              </a:rPr>
              <a:t>(nhìn ra</a:t>
            </a:r>
            <a:r>
              <a:rPr sz="1200" b="1" spc="35" dirty="0">
                <a:latin typeface="Times New Roman"/>
                <a:cs typeface="Times New Roman"/>
              </a:rPr>
              <a:t> </a:t>
            </a:r>
            <a:r>
              <a:rPr sz="1200" b="1" spc="-5" dirty="0" err="1">
                <a:latin typeface="Times New Roman"/>
                <a:cs typeface="Times New Roman"/>
              </a:rPr>
              <a:t>phía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45" dirty="0" smtClean="0">
                <a:latin typeface="Times New Roman"/>
                <a:cs typeface="Times New Roman"/>
              </a:rPr>
              <a:t>đ</a:t>
            </a:r>
            <a:r>
              <a:rPr lang="vi-VN" sz="1200" b="1" spc="-45" dirty="0" smtClean="0">
                <a:latin typeface="Times New Roman"/>
                <a:cs typeface="Times New Roman"/>
              </a:rPr>
              <a:t>ư</a:t>
            </a:r>
            <a:r>
              <a:rPr sz="1200" b="1" spc="-45" dirty="0" err="1" smtClean="0">
                <a:latin typeface="Times New Roman"/>
                <a:cs typeface="Times New Roman"/>
              </a:rPr>
              <a:t>ờng</a:t>
            </a:r>
            <a:r>
              <a:rPr sz="1200" b="1" spc="-45" dirty="0">
                <a:latin typeface="Times New Roman"/>
                <a:cs typeface="Times New Roman"/>
              </a:rPr>
              <a:t>)	</a:t>
            </a:r>
            <a:r>
              <a:rPr sz="1200" b="1" dirty="0">
                <a:latin typeface="Times New Roman"/>
                <a:cs typeface="Times New Roman"/>
              </a:rPr>
              <a:t>b) Hai </a:t>
            </a:r>
            <a:r>
              <a:rPr sz="1200" b="1" spc="-5" dirty="0">
                <a:latin typeface="Times New Roman"/>
                <a:cs typeface="Times New Roman"/>
              </a:rPr>
              <a:t>mặt bên </a:t>
            </a:r>
            <a:r>
              <a:rPr sz="1200" b="1" spc="-45" dirty="0">
                <a:latin typeface="Times New Roman"/>
                <a:cs typeface="Times New Roman"/>
              </a:rPr>
              <a:t>(</a:t>
            </a:r>
            <a:r>
              <a:rPr sz="1200" b="1" spc="-45" dirty="0" smtClean="0">
                <a:latin typeface="Times New Roman"/>
                <a:cs typeface="Times New Roman"/>
              </a:rPr>
              <a:t>h</a:t>
            </a:r>
            <a:r>
              <a:rPr lang="vi-VN" sz="1200" b="1" spc="-45" dirty="0" smtClean="0">
                <a:latin typeface="Times New Roman"/>
                <a:cs typeface="Times New Roman"/>
              </a:rPr>
              <a:t>ư</a:t>
            </a:r>
            <a:r>
              <a:rPr sz="1200" b="1" spc="-45" dirty="0" err="1" smtClean="0">
                <a:latin typeface="Times New Roman"/>
                <a:cs typeface="Times New Roman"/>
              </a:rPr>
              <a:t>ớng</a:t>
            </a:r>
            <a:r>
              <a:rPr sz="1200" b="1" spc="-45" dirty="0" smtClean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xe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chạy)</a:t>
            </a:r>
            <a:endParaRPr sz="1200" dirty="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  <a:spcBef>
                <a:spcPts val="540"/>
              </a:spcBef>
            </a:pPr>
            <a:r>
              <a:rPr sz="1200" b="1" dirty="0">
                <a:latin typeface="Times New Roman"/>
                <a:cs typeface="Times New Roman"/>
              </a:rPr>
              <a:t>Hình </a:t>
            </a:r>
            <a:r>
              <a:rPr sz="1200" b="1" spc="-5" dirty="0">
                <a:latin typeface="Times New Roman"/>
                <a:cs typeface="Times New Roman"/>
              </a:rPr>
              <a:t>I.4 </a:t>
            </a:r>
            <a:r>
              <a:rPr sz="1200" b="1" dirty="0">
                <a:latin typeface="Times New Roman"/>
                <a:cs typeface="Times New Roman"/>
              </a:rPr>
              <a:t>– </a:t>
            </a:r>
            <a:r>
              <a:rPr sz="1200" b="1" spc="-5" dirty="0">
                <a:latin typeface="Times New Roman"/>
                <a:cs typeface="Times New Roman"/>
              </a:rPr>
              <a:t>Cọc </a:t>
            </a:r>
            <a:r>
              <a:rPr sz="1200" b="1" spc="-10" dirty="0">
                <a:latin typeface="Times New Roman"/>
                <a:cs typeface="Times New Roman"/>
              </a:rPr>
              <a:t>mốc </a:t>
            </a:r>
            <a:r>
              <a:rPr sz="1200" b="1" dirty="0">
                <a:latin typeface="Times New Roman"/>
                <a:cs typeface="Times New Roman"/>
              </a:rPr>
              <a:t>lộ giới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050" dirty="0">
              <a:latin typeface="Times New Roman"/>
              <a:cs typeface="Times New Roman"/>
            </a:endParaRPr>
          </a:p>
          <a:p>
            <a:pPr marL="278765" lvl="1" indent="-266700" algn="just">
              <a:lnSpc>
                <a:spcPct val="100000"/>
              </a:lnSpc>
              <a:spcBef>
                <a:spcPts val="5"/>
              </a:spcBef>
              <a:buAutoNum type="arabicPeriod" startAt="5"/>
              <a:tabLst>
                <a:tab pos="279400" algn="l"/>
              </a:tabLst>
            </a:pPr>
            <a:r>
              <a:rPr sz="1200" spc="-5" dirty="0" smtClean="0">
                <a:latin typeface="Times New Roman"/>
                <a:cs typeface="Times New Roman"/>
              </a:rPr>
              <a:t>G</a:t>
            </a:r>
            <a:r>
              <a:rPr lang="en-US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ƠNG </a:t>
            </a:r>
            <a:r>
              <a:rPr sz="1200" spc="-5" dirty="0">
                <a:latin typeface="Times New Roman"/>
                <a:cs typeface="Times New Roman"/>
              </a:rPr>
              <a:t>CẦU LỒI VÀ </a:t>
            </a:r>
            <a:r>
              <a:rPr sz="1200" dirty="0">
                <a:latin typeface="Times New Roman"/>
                <a:cs typeface="Times New Roman"/>
              </a:rPr>
              <a:t>DẢI </a:t>
            </a:r>
            <a:r>
              <a:rPr sz="1200" spc="-5" dirty="0">
                <a:latin typeface="Times New Roman"/>
                <a:cs typeface="Times New Roman"/>
              </a:rPr>
              <a:t>PHÂN </a:t>
            </a:r>
            <a:r>
              <a:rPr sz="1200" dirty="0">
                <a:latin typeface="Times New Roman"/>
                <a:cs typeface="Times New Roman"/>
              </a:rPr>
              <a:t>CÁCH TÔN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SÓNG</a:t>
            </a:r>
            <a:endParaRPr sz="1200" dirty="0">
              <a:latin typeface="Times New Roman"/>
              <a:cs typeface="Times New Roman"/>
            </a:endParaRPr>
          </a:p>
          <a:p>
            <a:pPr marL="393065" lvl="2" indent="-381000" algn="just">
              <a:lnSpc>
                <a:spcPct val="100000"/>
              </a:lnSpc>
              <a:spcBef>
                <a:spcPts val="780"/>
              </a:spcBef>
              <a:buAutoNum type="arabicPeriod"/>
              <a:tabLst>
                <a:tab pos="393700" algn="l"/>
              </a:tabLst>
            </a:pPr>
            <a:r>
              <a:rPr sz="1200" b="1" dirty="0">
                <a:latin typeface="Times New Roman"/>
                <a:cs typeface="Times New Roman"/>
              </a:rPr>
              <a:t>Tác dụng </a:t>
            </a:r>
            <a:r>
              <a:rPr sz="1200" b="1" spc="-5" dirty="0" err="1">
                <a:latin typeface="Times New Roman"/>
                <a:cs typeface="Times New Roman"/>
              </a:rPr>
              <a:t>của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spc="-55" dirty="0" smtClean="0">
                <a:latin typeface="Times New Roman"/>
                <a:cs typeface="Times New Roman"/>
              </a:rPr>
              <a:t>g</a:t>
            </a:r>
            <a:r>
              <a:rPr lang="vi-VN" sz="1200" b="1" spc="-55" dirty="0" smtClean="0">
                <a:latin typeface="Times New Roman"/>
                <a:cs typeface="Times New Roman"/>
              </a:rPr>
              <a:t>ư</a:t>
            </a:r>
            <a:r>
              <a:rPr sz="1200" b="1" spc="-55" dirty="0" err="1" smtClean="0">
                <a:latin typeface="Times New Roman"/>
                <a:cs typeface="Times New Roman"/>
              </a:rPr>
              <a:t>ơng</a:t>
            </a:r>
            <a:r>
              <a:rPr sz="1200" b="1" spc="-55" dirty="0" smtClean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cầu</a:t>
            </a:r>
            <a:r>
              <a:rPr sz="1200" b="1" spc="5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lồi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300"/>
              </a:lnSpc>
              <a:spcBef>
                <a:spcPts val="570"/>
              </a:spcBef>
            </a:pPr>
            <a:r>
              <a:rPr sz="1200" spc="-70" dirty="0" smtClean="0">
                <a:latin typeface="Times New Roman"/>
                <a:cs typeface="Times New Roman"/>
              </a:rPr>
              <a:t>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ơng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cầu </a:t>
            </a:r>
            <a:r>
              <a:rPr sz="1200" dirty="0">
                <a:latin typeface="Times New Roman"/>
                <a:cs typeface="Times New Roman"/>
              </a:rPr>
              <a:t>lồi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tác dụng </a:t>
            </a:r>
            <a:r>
              <a:rPr sz="1200" spc="-5" dirty="0">
                <a:latin typeface="Times New Roman"/>
                <a:cs typeface="Times New Roman"/>
              </a:rPr>
              <a:t>cải thiện </a:t>
            </a:r>
            <a:r>
              <a:rPr sz="1200" dirty="0">
                <a:latin typeface="Times New Roman"/>
                <a:cs typeface="Times New Roman"/>
              </a:rPr>
              <a:t>tầm nhìn </a:t>
            </a:r>
            <a:r>
              <a:rPr sz="1200" dirty="0" err="1">
                <a:latin typeface="Times New Roman"/>
                <a:cs typeface="Times New Roman"/>
              </a:rPr>
              <a:t>cho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>
                <a:latin typeface="Times New Roman"/>
                <a:cs typeface="Times New Roman"/>
              </a:rPr>
              <a:t>thông ở </a:t>
            </a:r>
            <a:r>
              <a:rPr sz="1200" spc="-125" dirty="0">
                <a:latin typeface="Times New Roman"/>
                <a:cs typeface="Times New Roman"/>
              </a:rPr>
              <a:t>các  </a:t>
            </a:r>
            <a:r>
              <a:rPr sz="1200" dirty="0">
                <a:latin typeface="Times New Roman"/>
                <a:cs typeface="Times New Roman"/>
              </a:rPr>
              <a:t>vị </a:t>
            </a:r>
            <a:r>
              <a:rPr sz="1200" dirty="0" err="1">
                <a:latin typeface="Times New Roman"/>
                <a:cs typeface="Times New Roman"/>
              </a:rPr>
              <a:t>trí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cong bán </a:t>
            </a:r>
            <a:r>
              <a:rPr sz="1200" dirty="0">
                <a:latin typeface="Times New Roman"/>
                <a:cs typeface="Times New Roman"/>
              </a:rPr>
              <a:t>kính nhỏ, tầm nhìn </a:t>
            </a:r>
            <a:r>
              <a:rPr sz="1200" spc="-10" dirty="0">
                <a:latin typeface="Times New Roman"/>
                <a:cs typeface="Times New Roman"/>
              </a:rPr>
              <a:t>bị che </a:t>
            </a:r>
            <a:r>
              <a:rPr sz="1200" spc="-5" dirty="0">
                <a:latin typeface="Times New Roman"/>
                <a:cs typeface="Times New Roman"/>
              </a:rPr>
              <a:t>khuất. Qua </a:t>
            </a:r>
            <a:r>
              <a:rPr sz="1200" spc="-70" dirty="0" smtClean="0">
                <a:latin typeface="Times New Roman"/>
                <a:cs typeface="Times New Roman"/>
              </a:rPr>
              <a:t>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ơng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cầu </a:t>
            </a:r>
            <a:r>
              <a:rPr sz="1200" dirty="0">
                <a:latin typeface="Times New Roman"/>
                <a:cs typeface="Times New Roman"/>
              </a:rPr>
              <a:t>lồi,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lang="en-US" sz="1200" spc="-70" dirty="0">
                <a:latin typeface="Times New Roman"/>
                <a:cs typeface="Times New Roman"/>
              </a:rPr>
              <a:t> </a:t>
            </a:r>
            <a:r>
              <a:rPr lang="en-US" sz="1200" spc="-70" dirty="0" err="1" smtClean="0">
                <a:latin typeface="Times New Roman"/>
                <a:cs typeface="Times New Roman"/>
              </a:rPr>
              <a:t>điều</a:t>
            </a:r>
            <a:r>
              <a:rPr lang="en-US" sz="1200" spc="-7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khiển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có </a:t>
            </a:r>
            <a:r>
              <a:rPr sz="1200" dirty="0">
                <a:latin typeface="Times New Roman"/>
                <a:cs typeface="Times New Roman"/>
              </a:rPr>
              <a:t>thể </a:t>
            </a:r>
            <a:r>
              <a:rPr sz="1200" spc="-5" dirty="0">
                <a:latin typeface="Times New Roman"/>
                <a:cs typeface="Times New Roman"/>
              </a:rPr>
              <a:t>quan </a:t>
            </a:r>
            <a:r>
              <a:rPr sz="1200" spc="-5" dirty="0" err="1">
                <a:latin typeface="Times New Roman"/>
                <a:cs typeface="Times New Roman"/>
              </a:rPr>
              <a:t>sát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từ </a:t>
            </a:r>
            <a:r>
              <a:rPr sz="1200" spc="5" dirty="0" err="1">
                <a:latin typeface="Times New Roman"/>
                <a:cs typeface="Times New Roman"/>
              </a:rPr>
              <a:t>xa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dirty="0" err="1">
                <a:latin typeface="Times New Roman"/>
                <a:cs typeface="Times New Roman"/>
              </a:rPr>
              <a:t>chạy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ợc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chiều </a:t>
            </a:r>
            <a:r>
              <a:rPr sz="1200" dirty="0" err="1">
                <a:latin typeface="Times New Roman"/>
                <a:cs typeface="Times New Roman"/>
              </a:rPr>
              <a:t>để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điều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chỉnh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tốc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độ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dirty="0">
                <a:latin typeface="Times New Roman"/>
                <a:cs typeface="Times New Roman"/>
              </a:rPr>
              <a:t>phù hợp.</a:t>
            </a:r>
          </a:p>
          <a:p>
            <a:pPr marL="393700" lvl="2" indent="-381000" algn="just">
              <a:lnSpc>
                <a:spcPct val="100000"/>
              </a:lnSpc>
              <a:spcBef>
                <a:spcPts val="770"/>
              </a:spcBef>
              <a:buAutoNum type="arabicPeriod" startAt="2"/>
              <a:tabLst>
                <a:tab pos="393700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Vị trí </a:t>
            </a:r>
            <a:r>
              <a:rPr sz="1200" b="1" dirty="0">
                <a:latin typeface="Times New Roman"/>
                <a:cs typeface="Times New Roman"/>
              </a:rPr>
              <a:t>và quy </a:t>
            </a:r>
            <a:r>
              <a:rPr sz="1200" b="1" spc="-5" dirty="0">
                <a:latin typeface="Times New Roman"/>
                <a:cs typeface="Times New Roman"/>
              </a:rPr>
              <a:t>định </a:t>
            </a:r>
            <a:r>
              <a:rPr sz="1200" b="1" dirty="0" err="1">
                <a:latin typeface="Times New Roman"/>
                <a:cs typeface="Times New Roman"/>
              </a:rPr>
              <a:t>đặt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0" dirty="0" smtClean="0">
                <a:latin typeface="Times New Roman"/>
                <a:cs typeface="Times New Roman"/>
              </a:rPr>
              <a:t>g</a:t>
            </a:r>
            <a:r>
              <a:rPr lang="vi-VN" sz="1200" b="1" spc="-50" dirty="0" smtClean="0">
                <a:latin typeface="Times New Roman"/>
                <a:cs typeface="Times New Roman"/>
              </a:rPr>
              <a:t>ư</a:t>
            </a:r>
            <a:r>
              <a:rPr sz="1200" b="1" spc="-50" dirty="0" err="1" smtClean="0">
                <a:latin typeface="Times New Roman"/>
                <a:cs typeface="Times New Roman"/>
              </a:rPr>
              <a:t>ơng</a:t>
            </a:r>
            <a:r>
              <a:rPr sz="1200" b="1" spc="-50" dirty="0" smtClean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cầu</a:t>
            </a:r>
            <a:r>
              <a:rPr sz="1200" b="1" spc="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lồi</a:t>
            </a:r>
            <a:endParaRPr sz="1200" dirty="0">
              <a:latin typeface="Times New Roman"/>
              <a:cs typeface="Times New Roman"/>
            </a:endParaRPr>
          </a:p>
          <a:p>
            <a:pPr marL="12700" marR="8255" indent="456565" algn="just">
              <a:lnSpc>
                <a:spcPct val="110000"/>
              </a:lnSpc>
              <a:spcBef>
                <a:spcPts val="575"/>
              </a:spcBef>
            </a:pPr>
            <a:r>
              <a:rPr sz="1200" spc="-70" dirty="0" smtClean="0">
                <a:latin typeface="Times New Roman"/>
                <a:cs typeface="Times New Roman"/>
              </a:rPr>
              <a:t>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ơng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cầu </a:t>
            </a:r>
            <a:r>
              <a:rPr sz="1200" dirty="0">
                <a:latin typeface="Times New Roman"/>
                <a:cs typeface="Times New Roman"/>
              </a:rPr>
              <a:t>lồi sử dụng ở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vị </a:t>
            </a:r>
            <a:r>
              <a:rPr sz="1200" dirty="0" err="1">
                <a:latin typeface="Times New Roman"/>
                <a:cs typeface="Times New Roman"/>
              </a:rPr>
              <a:t>trí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cong nhỏ, </a:t>
            </a:r>
            <a:r>
              <a:rPr sz="1200" spc="-5" dirty="0">
                <a:latin typeface="Times New Roman"/>
                <a:cs typeface="Times New Roman"/>
              </a:rPr>
              <a:t>che khuất </a:t>
            </a:r>
            <a:r>
              <a:rPr sz="1200" dirty="0">
                <a:latin typeface="Times New Roman"/>
                <a:cs typeface="Times New Roman"/>
              </a:rPr>
              <a:t>tầm nhìn, </a:t>
            </a:r>
            <a:r>
              <a:rPr sz="1200" spc="-5" dirty="0">
                <a:latin typeface="Times New Roman"/>
                <a:cs typeface="Times New Roman"/>
              </a:rPr>
              <a:t>chủ </a:t>
            </a:r>
            <a:r>
              <a:rPr sz="1200" spc="-155" dirty="0">
                <a:latin typeface="Times New Roman"/>
                <a:cs typeface="Times New Roman"/>
              </a:rPr>
              <a:t>yếu 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spc="-5" dirty="0" err="1">
                <a:latin typeface="Times New Roman"/>
                <a:cs typeface="Times New Roman"/>
              </a:rPr>
              <a:t>các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cong ôm núi có </a:t>
            </a:r>
            <a:r>
              <a:rPr sz="1200" spc="-5" dirty="0">
                <a:latin typeface="Times New Roman"/>
                <a:cs typeface="Times New Roman"/>
              </a:rPr>
              <a:t>bán </a:t>
            </a:r>
            <a:r>
              <a:rPr sz="1200" dirty="0" err="1">
                <a:latin typeface="Times New Roman"/>
                <a:cs typeface="Times New Roman"/>
              </a:rPr>
              <a:t>kính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cong không thỏa </a:t>
            </a:r>
            <a:r>
              <a:rPr sz="1200" spc="-5" dirty="0">
                <a:latin typeface="Times New Roman"/>
                <a:cs typeface="Times New Roman"/>
              </a:rPr>
              <a:t>mãn tiêu chuẩn </a:t>
            </a:r>
            <a:r>
              <a:rPr sz="1200" spc="10" dirty="0">
                <a:latin typeface="Times New Roman"/>
                <a:cs typeface="Times New Roman"/>
              </a:rPr>
              <a:t>kỹ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spc="-45" dirty="0">
                <a:latin typeface="Times New Roman"/>
                <a:cs typeface="Times New Roman"/>
              </a:rPr>
              <a:t>thuật.</a:t>
            </a:r>
            <a:endParaRPr sz="12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ct val="110000"/>
              </a:lnSpc>
              <a:spcBef>
                <a:spcPts val="610"/>
              </a:spcBef>
            </a:pPr>
            <a:r>
              <a:rPr sz="1200" spc="-70" dirty="0" smtClean="0">
                <a:latin typeface="Times New Roman"/>
                <a:cs typeface="Times New Roman"/>
              </a:rPr>
              <a:t>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ơng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cầu </a:t>
            </a:r>
            <a:r>
              <a:rPr sz="1200" dirty="0" err="1">
                <a:latin typeface="Times New Roman"/>
                <a:cs typeface="Times New Roman"/>
              </a:rPr>
              <a:t>lồi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đặt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spc="-5" dirty="0">
                <a:latin typeface="Times New Roman"/>
                <a:cs typeface="Times New Roman"/>
              </a:rPr>
              <a:t>sát vai </a:t>
            </a:r>
            <a:r>
              <a:rPr sz="1200" spc="-5" dirty="0" err="1">
                <a:latin typeface="Times New Roman"/>
                <a:cs typeface="Times New Roman"/>
              </a:rPr>
              <a:t>nền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0" dirty="0" smtClean="0">
                <a:latin typeface="Times New Roman"/>
                <a:cs typeface="Times New Roman"/>
              </a:rPr>
              <a:t>đ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vuông </a:t>
            </a:r>
            <a:r>
              <a:rPr sz="1200" spc="-5" dirty="0">
                <a:latin typeface="Times New Roman"/>
                <a:cs typeface="Times New Roman"/>
              </a:rPr>
              <a:t>góc </a:t>
            </a:r>
            <a:r>
              <a:rPr sz="1200" dirty="0">
                <a:latin typeface="Times New Roman"/>
                <a:cs typeface="Times New Roman"/>
              </a:rPr>
              <a:t>với mặt </a:t>
            </a:r>
            <a:r>
              <a:rPr sz="1200" dirty="0" err="1">
                <a:latin typeface="Times New Roman"/>
                <a:cs typeface="Times New Roman"/>
              </a:rPr>
              <a:t>phẳng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nằm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ngang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và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mép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d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ới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ơng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cao </a:t>
            </a:r>
            <a:r>
              <a:rPr sz="1200" dirty="0">
                <a:latin typeface="Times New Roman"/>
                <a:cs typeface="Times New Roman"/>
              </a:rPr>
              <a:t>hơn độ </a:t>
            </a:r>
            <a:r>
              <a:rPr sz="1200" spc="-5" dirty="0">
                <a:latin typeface="Times New Roman"/>
                <a:cs typeface="Times New Roman"/>
              </a:rPr>
              <a:t>cao </a:t>
            </a:r>
            <a:r>
              <a:rPr sz="1200" spc="-5" dirty="0" err="1">
                <a:latin typeface="Times New Roman"/>
                <a:cs typeface="Times New Roman"/>
              </a:rPr>
              <a:t>vai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1,20m.</a:t>
            </a:r>
          </a:p>
          <a:p>
            <a:pPr marL="393700" lvl="2" indent="-381000" algn="just">
              <a:lnSpc>
                <a:spcPct val="100000"/>
              </a:lnSpc>
              <a:spcBef>
                <a:spcPts val="770"/>
              </a:spcBef>
              <a:buAutoNum type="arabicPeriod" startAt="3"/>
              <a:tabLst>
                <a:tab pos="393700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Dải </a:t>
            </a:r>
            <a:r>
              <a:rPr sz="1200" b="1" dirty="0">
                <a:latin typeface="Times New Roman"/>
                <a:cs typeface="Times New Roman"/>
              </a:rPr>
              <a:t>phân </a:t>
            </a:r>
            <a:r>
              <a:rPr sz="1200" b="1" spc="-5" dirty="0">
                <a:latin typeface="Times New Roman"/>
                <a:cs typeface="Times New Roman"/>
              </a:rPr>
              <a:t>cách tôn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sóng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2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Dải phân cách </a:t>
            </a:r>
            <a:r>
              <a:rPr sz="1200" dirty="0">
                <a:latin typeface="Times New Roman"/>
                <a:cs typeface="Times New Roman"/>
              </a:rPr>
              <a:t>tôn sóng dùng để </a:t>
            </a:r>
            <a:r>
              <a:rPr sz="1200" spc="-5" dirty="0">
                <a:latin typeface="Times New Roman"/>
                <a:cs typeface="Times New Roman"/>
              </a:rPr>
              <a:t>chia </a:t>
            </a:r>
            <a:r>
              <a:rPr sz="1200" dirty="0">
                <a:latin typeface="Times New Roman"/>
                <a:cs typeface="Times New Roman"/>
              </a:rPr>
              <a:t>đôi </a:t>
            </a:r>
            <a:r>
              <a:rPr sz="1200" dirty="0" err="1">
                <a:latin typeface="Times New Roman"/>
                <a:cs typeface="Times New Roman"/>
              </a:rPr>
              <a:t>mặt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thành </a:t>
            </a:r>
            <a:r>
              <a:rPr sz="1200" spc="-5" dirty="0">
                <a:latin typeface="Times New Roman"/>
                <a:cs typeface="Times New Roman"/>
              </a:rPr>
              <a:t>hai phần </a:t>
            </a:r>
            <a:r>
              <a:rPr sz="1200" dirty="0">
                <a:latin typeface="Times New Roman"/>
                <a:cs typeface="Times New Roman"/>
              </a:rPr>
              <a:t>chiều đi và </a:t>
            </a:r>
            <a:r>
              <a:rPr sz="1200" spc="-90" dirty="0">
                <a:latin typeface="Times New Roman"/>
                <a:cs typeface="Times New Roman"/>
              </a:rPr>
              <a:t>về  </a:t>
            </a:r>
            <a:r>
              <a:rPr sz="1200" spc="-5" dirty="0">
                <a:latin typeface="Times New Roman"/>
                <a:cs typeface="Times New Roman"/>
              </a:rPr>
              <a:t>riêng </a:t>
            </a:r>
            <a:r>
              <a:rPr sz="1200" dirty="0">
                <a:latin typeface="Times New Roman"/>
                <a:cs typeface="Times New Roman"/>
              </a:rPr>
              <a:t>biệt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dirty="0" err="1">
                <a:latin typeface="Times New Roman"/>
                <a:cs typeface="Times New Roman"/>
              </a:rPr>
              <a:t>loại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hoặc phân </a:t>
            </a:r>
            <a:r>
              <a:rPr sz="1200" dirty="0">
                <a:latin typeface="Times New Roman"/>
                <a:cs typeface="Times New Roman"/>
              </a:rPr>
              <a:t>cách </a:t>
            </a:r>
            <a:r>
              <a:rPr sz="1200" spc="-5" dirty="0">
                <a:latin typeface="Times New Roman"/>
                <a:cs typeface="Times New Roman"/>
              </a:rPr>
              <a:t>ranh giới giữa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 err="1">
                <a:latin typeface="Times New Roman"/>
                <a:cs typeface="Times New Roman"/>
              </a:rPr>
              <a:t>cơ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giới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và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xe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thô </a:t>
            </a:r>
            <a:r>
              <a:rPr sz="1200" spc="-5" dirty="0">
                <a:latin typeface="Times New Roman"/>
                <a:cs typeface="Times New Roman"/>
              </a:rPr>
              <a:t>sơ. </a:t>
            </a:r>
            <a:r>
              <a:rPr sz="1200" dirty="0">
                <a:latin typeface="Times New Roman"/>
                <a:cs typeface="Times New Roman"/>
              </a:rPr>
              <a:t>Có thể dùng thay thế cọc </a:t>
            </a:r>
            <a:r>
              <a:rPr sz="1200" spc="-5" dirty="0">
                <a:latin typeface="Times New Roman"/>
                <a:cs typeface="Times New Roman"/>
              </a:rPr>
              <a:t>tiêu, rào </a:t>
            </a:r>
            <a:r>
              <a:rPr sz="1200" dirty="0">
                <a:latin typeface="Times New Roman"/>
                <a:cs typeface="Times New Roman"/>
              </a:rPr>
              <a:t>chắn </a:t>
            </a:r>
            <a:r>
              <a:rPr sz="1200" spc="-5" dirty="0" err="1">
                <a:latin typeface="Times New Roman"/>
                <a:cs typeface="Times New Roman"/>
              </a:rPr>
              <a:t>hoặc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t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bảo </a:t>
            </a:r>
            <a:r>
              <a:rPr sz="1200" dirty="0">
                <a:latin typeface="Times New Roman"/>
                <a:cs typeface="Times New Roman"/>
              </a:rPr>
              <a:t>vệ </a:t>
            </a:r>
            <a:r>
              <a:rPr sz="1200" spc="5" dirty="0">
                <a:latin typeface="Times New Roman"/>
                <a:cs typeface="Times New Roman"/>
              </a:rPr>
              <a:t>hay </a:t>
            </a:r>
            <a:r>
              <a:rPr sz="1200" dirty="0">
                <a:latin typeface="Times New Roman"/>
                <a:cs typeface="Times New Roman"/>
              </a:rPr>
              <a:t>dải </a:t>
            </a:r>
            <a:r>
              <a:rPr sz="1200" spc="-5" dirty="0">
                <a:latin typeface="Times New Roman"/>
                <a:cs typeface="Times New Roman"/>
              </a:rPr>
              <a:t>phân </a:t>
            </a:r>
            <a:r>
              <a:rPr sz="1200" spc="-55" dirty="0">
                <a:latin typeface="Times New Roman"/>
                <a:cs typeface="Times New Roman"/>
              </a:rPr>
              <a:t>cách  </a:t>
            </a:r>
            <a:r>
              <a:rPr sz="1200" spc="-5" dirty="0">
                <a:latin typeface="Times New Roman"/>
                <a:cs typeface="Times New Roman"/>
              </a:rPr>
              <a:t>cứng, </a:t>
            </a:r>
            <a:r>
              <a:rPr sz="1200" dirty="0">
                <a:latin typeface="Times New Roman"/>
                <a:cs typeface="Times New Roman"/>
              </a:rPr>
              <a:t>làm hộ lan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 err="1">
                <a:latin typeface="Times New Roman"/>
                <a:cs typeface="Times New Roman"/>
              </a:rPr>
              <a:t>đoạn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cong,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dẫn </a:t>
            </a:r>
            <a:r>
              <a:rPr sz="1200" spc="-5" dirty="0">
                <a:latin typeface="Times New Roman"/>
                <a:cs typeface="Times New Roman"/>
              </a:rPr>
              <a:t>vào cầu,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-5" dirty="0">
                <a:latin typeface="Times New Roman"/>
                <a:cs typeface="Times New Roman"/>
              </a:rPr>
              <a:t>đoạn </a:t>
            </a:r>
            <a:r>
              <a:rPr sz="1200" dirty="0" err="1">
                <a:latin typeface="Times New Roman"/>
                <a:cs typeface="Times New Roman"/>
              </a:rPr>
              <a:t>nền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đắp </a:t>
            </a:r>
            <a:r>
              <a:rPr sz="1200" spc="-220" dirty="0">
                <a:latin typeface="Times New Roman"/>
                <a:cs typeface="Times New Roman"/>
              </a:rPr>
              <a:t>cao 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2m,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 err="1">
                <a:latin typeface="Times New Roman"/>
                <a:cs typeface="Times New Roman"/>
              </a:rPr>
              <a:t>đoạn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men </a:t>
            </a:r>
            <a:r>
              <a:rPr sz="1200" spc="-5" dirty="0">
                <a:latin typeface="Times New Roman"/>
                <a:cs typeface="Times New Roman"/>
              </a:rPr>
              <a:t>theo </a:t>
            </a:r>
            <a:r>
              <a:rPr sz="1200" spc="-10" dirty="0">
                <a:latin typeface="Times New Roman"/>
                <a:cs typeface="Times New Roman"/>
              </a:rPr>
              <a:t>sông, </a:t>
            </a:r>
            <a:r>
              <a:rPr sz="1200" spc="-5" dirty="0">
                <a:latin typeface="Times New Roman"/>
                <a:cs typeface="Times New Roman"/>
              </a:rPr>
              <a:t>suối, đầm </a:t>
            </a:r>
            <a:r>
              <a:rPr sz="1200" dirty="0">
                <a:latin typeface="Times New Roman"/>
                <a:cs typeface="Times New Roman"/>
              </a:rPr>
              <a:t>hồ,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ao.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26564" y="900683"/>
            <a:ext cx="4667250" cy="3971925"/>
            <a:chOff x="1726564" y="900683"/>
            <a:chExt cx="4667250" cy="3971925"/>
          </a:xfrm>
        </p:grpSpPr>
        <p:sp>
          <p:nvSpPr>
            <p:cNvPr id="4" name="object 4"/>
            <p:cNvSpPr/>
            <p:nvPr/>
          </p:nvSpPr>
          <p:spPr>
            <a:xfrm>
              <a:off x="1726564" y="900683"/>
              <a:ext cx="2343150" cy="397167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4088764" y="967104"/>
              <a:ext cx="2305050" cy="390525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144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776985"/>
            <a:ext cx="5601335" cy="237617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278765" lvl="1" indent="-266700" algn="just">
              <a:lnSpc>
                <a:spcPct val="100000"/>
              </a:lnSpc>
              <a:spcBef>
                <a:spcPts val="865"/>
              </a:spcBef>
              <a:buAutoNum type="arabicPeriod" startAt="6"/>
              <a:tabLst>
                <a:tab pos="279400" algn="l"/>
              </a:tabLst>
            </a:pPr>
            <a:r>
              <a:rPr sz="1200" spc="-5" dirty="0">
                <a:latin typeface="Times New Roman"/>
                <a:cs typeface="Times New Roman"/>
              </a:rPr>
              <a:t>ĐINH PHẢN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QUANG</a:t>
            </a:r>
            <a:endParaRPr sz="1200" dirty="0">
              <a:latin typeface="Times New Roman"/>
              <a:cs typeface="Times New Roman"/>
            </a:endParaRPr>
          </a:p>
          <a:p>
            <a:pPr marL="393065" lvl="2" indent="-381000" algn="just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393700" algn="l"/>
              </a:tabLst>
            </a:pPr>
            <a:r>
              <a:rPr sz="1200" b="1" dirty="0">
                <a:latin typeface="Times New Roman"/>
                <a:cs typeface="Times New Roman"/>
              </a:rPr>
              <a:t>Tác dụng </a:t>
            </a:r>
            <a:r>
              <a:rPr sz="1200" b="1" spc="-5" dirty="0">
                <a:latin typeface="Times New Roman"/>
                <a:cs typeface="Times New Roman"/>
              </a:rPr>
              <a:t>của đinh phản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quang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400"/>
              </a:lnSpc>
              <a:spcBef>
                <a:spcPts val="570"/>
              </a:spcBef>
            </a:pPr>
            <a:r>
              <a:rPr sz="1200" spc="-5" dirty="0">
                <a:latin typeface="Times New Roman"/>
                <a:cs typeface="Times New Roman"/>
              </a:rPr>
              <a:t>Đinh phản </a:t>
            </a:r>
            <a:r>
              <a:rPr sz="1200" dirty="0">
                <a:latin typeface="Times New Roman"/>
                <a:cs typeface="Times New Roman"/>
              </a:rPr>
              <a:t>quang dùng </a:t>
            </a:r>
            <a:r>
              <a:rPr sz="1200" spc="5" dirty="0">
                <a:latin typeface="Times New Roman"/>
                <a:cs typeface="Times New Roman"/>
              </a:rPr>
              <a:t>để </a:t>
            </a:r>
            <a:r>
              <a:rPr sz="1200" dirty="0">
                <a:latin typeface="Times New Roman"/>
                <a:cs typeface="Times New Roman"/>
              </a:rPr>
              <a:t>làm dấu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 err="1">
                <a:latin typeface="Times New Roman"/>
                <a:cs typeface="Times New Roman"/>
              </a:rPr>
              <a:t>mặt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thể lắp </a:t>
            </a:r>
            <a:r>
              <a:rPr sz="1200" dirty="0" err="1">
                <a:latin typeface="Times New Roman"/>
                <a:cs typeface="Times New Roman"/>
              </a:rPr>
              <a:t>trên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cao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tốc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hay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dirty="0" err="1">
                <a:latin typeface="Times New Roman"/>
                <a:cs typeface="Times New Roman"/>
              </a:rPr>
              <a:t>loại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khác thể </a:t>
            </a:r>
            <a:r>
              <a:rPr sz="1200" dirty="0" err="1">
                <a:latin typeface="Times New Roman"/>
                <a:cs typeface="Times New Roman"/>
              </a:rPr>
              <a:t>hiện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vạch </a:t>
            </a:r>
            <a:r>
              <a:rPr sz="1200" spc="-5" dirty="0">
                <a:latin typeface="Times New Roman"/>
                <a:cs typeface="Times New Roman"/>
              </a:rPr>
              <a:t>giữa </a:t>
            </a:r>
            <a:r>
              <a:rPr sz="1200" dirty="0" err="1">
                <a:latin typeface="Times New Roman"/>
                <a:cs typeface="Times New Roman"/>
              </a:rPr>
              <a:t>mặt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hay </a:t>
            </a:r>
            <a:r>
              <a:rPr sz="1200" spc="-5" dirty="0">
                <a:latin typeface="Times New Roman"/>
                <a:cs typeface="Times New Roman"/>
              </a:rPr>
              <a:t>vạch </a:t>
            </a:r>
            <a:r>
              <a:rPr sz="1200" dirty="0" err="1">
                <a:latin typeface="Times New Roman"/>
                <a:cs typeface="Times New Roman"/>
              </a:rPr>
              <a:t>lề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spc="-5" dirty="0" err="1" smtClean="0">
                <a:latin typeface="Times New Roman"/>
                <a:cs typeface="Times New Roman"/>
              </a:rPr>
              <a:t>hoặc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lắp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ở </a:t>
            </a:r>
            <a:r>
              <a:rPr sz="1200" spc="-5" dirty="0">
                <a:latin typeface="Times New Roman"/>
                <a:cs typeface="Times New Roman"/>
              </a:rPr>
              <a:t>chỗ </a:t>
            </a:r>
            <a:r>
              <a:rPr sz="1200" spc="-5" dirty="0" err="1">
                <a:latin typeface="Times New Roman"/>
                <a:cs typeface="Times New Roman"/>
              </a:rPr>
              <a:t>báo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cong,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dẫn luồng,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hẹp </a:t>
            </a:r>
            <a:r>
              <a:rPr sz="1200" spc="-5" dirty="0">
                <a:latin typeface="Times New Roman"/>
                <a:cs typeface="Times New Roman"/>
              </a:rPr>
              <a:t>dần, </a:t>
            </a:r>
            <a:r>
              <a:rPr sz="1200" spc="-5" dirty="0" err="1">
                <a:latin typeface="Times New Roman"/>
                <a:cs typeface="Times New Roman"/>
              </a:rPr>
              <a:t>báo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ch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ớng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ngại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mặt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393700" lvl="2" indent="-381000" algn="just">
              <a:lnSpc>
                <a:spcPct val="100000"/>
              </a:lnSpc>
              <a:spcBef>
                <a:spcPts val="770"/>
              </a:spcBef>
              <a:buAutoNum type="arabicPeriod" startAt="2"/>
              <a:tabLst>
                <a:tab pos="393700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Phân </a:t>
            </a:r>
            <a:r>
              <a:rPr sz="1200" b="1" dirty="0">
                <a:latin typeface="Times New Roman"/>
                <a:cs typeface="Times New Roman"/>
              </a:rPr>
              <a:t>loại đinh </a:t>
            </a:r>
            <a:r>
              <a:rPr sz="1200" b="1" spc="-5" dirty="0">
                <a:latin typeface="Times New Roman"/>
                <a:cs typeface="Times New Roman"/>
              </a:rPr>
              <a:t>phản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quang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720"/>
              </a:spcBef>
            </a:pPr>
            <a:r>
              <a:rPr sz="1200" spc="-5" dirty="0">
                <a:latin typeface="Times New Roman"/>
                <a:cs typeface="Times New Roman"/>
              </a:rPr>
              <a:t>Theo kết cấu </a:t>
            </a:r>
            <a:r>
              <a:rPr sz="1200" dirty="0">
                <a:latin typeface="Times New Roman"/>
                <a:cs typeface="Times New Roman"/>
              </a:rPr>
              <a:t>đinh phản quang </a:t>
            </a:r>
            <a:r>
              <a:rPr sz="1200" spc="-5" dirty="0">
                <a:latin typeface="Times New Roman"/>
                <a:cs typeface="Times New Roman"/>
              </a:rPr>
              <a:t>có hai loại điển </a:t>
            </a:r>
            <a:r>
              <a:rPr sz="1200" dirty="0">
                <a:latin typeface="Times New Roman"/>
                <a:cs typeface="Times New Roman"/>
              </a:rPr>
              <a:t>hình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:</a:t>
            </a:r>
          </a:p>
          <a:p>
            <a:pPr marL="102235" indent="-90170" algn="just">
              <a:lnSpc>
                <a:spcPct val="100000"/>
              </a:lnSpc>
              <a:spcBef>
                <a:spcPts val="755"/>
              </a:spcBef>
              <a:buChar char="-"/>
              <a:tabLst>
                <a:tab pos="102870" algn="l"/>
              </a:tabLst>
            </a:pPr>
            <a:r>
              <a:rPr sz="1200" spc="-5" dirty="0">
                <a:latin typeface="Times New Roman"/>
                <a:cs typeface="Times New Roman"/>
              </a:rPr>
              <a:t>Loại </a:t>
            </a:r>
            <a:r>
              <a:rPr sz="1200" dirty="0">
                <a:latin typeface="Times New Roman"/>
                <a:cs typeface="Times New Roman"/>
              </a:rPr>
              <a:t>lăng</a:t>
            </a:r>
            <a:r>
              <a:rPr sz="1200" spc="-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kính;</a:t>
            </a:r>
          </a:p>
          <a:p>
            <a:pPr marL="102235" indent="-90170" algn="just">
              <a:lnSpc>
                <a:spcPct val="100000"/>
              </a:lnSpc>
              <a:spcBef>
                <a:spcPts val="745"/>
              </a:spcBef>
              <a:buChar char="-"/>
              <a:tabLst>
                <a:tab pos="102870" algn="l"/>
              </a:tabLst>
            </a:pPr>
            <a:r>
              <a:rPr sz="1200" spc="-5" dirty="0">
                <a:latin typeface="Times New Roman"/>
                <a:cs typeface="Times New Roman"/>
              </a:rPr>
              <a:t>Loại thấu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kính.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987165" y="4625466"/>
            <a:ext cx="28663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30225" algn="l"/>
                <a:tab pos="1038860" algn="l"/>
                <a:tab pos="1623695" algn="l"/>
                <a:tab pos="2066925" algn="l"/>
                <a:tab pos="2541905" algn="l"/>
              </a:tabLst>
            </a:pPr>
            <a:r>
              <a:rPr sz="1200" spc="-5" dirty="0">
                <a:latin typeface="Times New Roman"/>
                <a:cs typeface="Times New Roman"/>
              </a:rPr>
              <a:t>Đin</a:t>
            </a:r>
            <a:r>
              <a:rPr sz="1200" dirty="0">
                <a:latin typeface="Times New Roman"/>
                <a:cs typeface="Times New Roman"/>
              </a:rPr>
              <a:t>h	ph</a:t>
            </a:r>
            <a:r>
              <a:rPr sz="1200" spc="-5" dirty="0">
                <a:latin typeface="Times New Roman"/>
                <a:cs typeface="Times New Roman"/>
              </a:rPr>
              <a:t>ả</a:t>
            </a:r>
            <a:r>
              <a:rPr sz="1200" dirty="0">
                <a:latin typeface="Times New Roman"/>
                <a:cs typeface="Times New Roman"/>
              </a:rPr>
              <a:t>n	qu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dirty="0">
                <a:latin typeface="Times New Roman"/>
                <a:cs typeface="Times New Roman"/>
              </a:rPr>
              <a:t>ng	l</a:t>
            </a:r>
            <a:r>
              <a:rPr sz="1200" spc="10" dirty="0">
                <a:latin typeface="Times New Roman"/>
                <a:cs typeface="Times New Roman"/>
              </a:rPr>
              <a:t>o</a:t>
            </a:r>
            <a:r>
              <a:rPr sz="1200" spc="-5" dirty="0">
                <a:latin typeface="Times New Roman"/>
                <a:cs typeface="Times New Roman"/>
              </a:rPr>
              <a:t>ạ</a:t>
            </a:r>
            <a:r>
              <a:rPr sz="1200" dirty="0">
                <a:latin typeface="Times New Roman"/>
                <a:cs typeface="Times New Roman"/>
              </a:rPr>
              <a:t>i	lă</a:t>
            </a:r>
            <a:r>
              <a:rPr sz="1200" spc="5" dirty="0">
                <a:latin typeface="Times New Roman"/>
                <a:cs typeface="Times New Roman"/>
              </a:rPr>
              <a:t>n</a:t>
            </a:r>
            <a:r>
              <a:rPr sz="1200" dirty="0">
                <a:latin typeface="Times New Roman"/>
                <a:cs typeface="Times New Roman"/>
              </a:rPr>
              <a:t>g	kín</a:t>
            </a:r>
            <a:r>
              <a:rPr sz="1200" spc="10" dirty="0">
                <a:latin typeface="Times New Roman"/>
                <a:cs typeface="Times New Roman"/>
              </a:rPr>
              <a:t>h</a:t>
            </a:r>
            <a:r>
              <a:rPr sz="1200" dirty="0">
                <a:latin typeface="Times New Roman"/>
                <a:cs typeface="Times New Roman"/>
              </a:rPr>
              <a:t>,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7952" y="4730876"/>
            <a:ext cx="1951355" cy="861060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200" spc="-5" dirty="0">
                <a:latin typeface="Times New Roman"/>
                <a:cs typeface="Times New Roman"/>
              </a:rPr>
              <a:t>Đinh phản </a:t>
            </a:r>
            <a:r>
              <a:rPr sz="1200" dirty="0">
                <a:latin typeface="Times New Roman"/>
                <a:cs typeface="Times New Roman"/>
              </a:rPr>
              <a:t>quang loại thấu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kính</a:t>
            </a:r>
            <a:endParaRPr sz="1200">
              <a:latin typeface="Times New Roman"/>
              <a:cs typeface="Times New Roman"/>
            </a:endParaRPr>
          </a:p>
          <a:p>
            <a:pPr marL="965200">
              <a:lnSpc>
                <a:spcPct val="100000"/>
              </a:lnSpc>
              <a:spcBef>
                <a:spcPts val="755"/>
              </a:spcBef>
            </a:pPr>
            <a:r>
              <a:rPr sz="1200" dirty="0">
                <a:latin typeface="Times New Roman"/>
                <a:cs typeface="Times New Roman"/>
              </a:rPr>
              <a:t>đơn vị :</a:t>
            </a:r>
            <a:r>
              <a:rPr sz="1200" spc="-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cm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200" dirty="0">
                <a:latin typeface="Times New Roman"/>
                <a:cs typeface="Times New Roman"/>
              </a:rPr>
              <a:t>4.7. </a:t>
            </a:r>
            <a:r>
              <a:rPr sz="1200" spc="-5" dirty="0">
                <a:latin typeface="Times New Roman"/>
                <a:cs typeface="Times New Roman"/>
              </a:rPr>
              <a:t>TIÊU PHẢN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QUANG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49417" y="5105780"/>
            <a:ext cx="7200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đơn vị :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cm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01241" y="5658992"/>
            <a:ext cx="5550535" cy="38354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403860">
              <a:lnSpc>
                <a:spcPts val="1380"/>
              </a:lnSpc>
              <a:spcBef>
                <a:spcPts val="195"/>
              </a:spcBef>
            </a:pPr>
            <a:r>
              <a:rPr sz="1200" dirty="0">
                <a:latin typeface="Times New Roman"/>
                <a:cs typeface="Times New Roman"/>
              </a:rPr>
              <a:t>4.7.1. Tiêu </a:t>
            </a:r>
            <a:r>
              <a:rPr sz="1200" spc="-5" dirty="0">
                <a:latin typeface="Times New Roman"/>
                <a:cs typeface="Times New Roman"/>
              </a:rPr>
              <a:t>phản </a:t>
            </a:r>
            <a:r>
              <a:rPr sz="1200" dirty="0">
                <a:latin typeface="Times New Roman"/>
                <a:cs typeface="Times New Roman"/>
              </a:rPr>
              <a:t>quang dạng mũi tên </a:t>
            </a:r>
            <a:r>
              <a:rPr sz="1200" spc="-5" dirty="0">
                <a:latin typeface="Times New Roman"/>
                <a:cs typeface="Times New Roman"/>
              </a:rPr>
              <a:t>bao gồm </a:t>
            </a:r>
            <a:r>
              <a:rPr sz="1200" dirty="0">
                <a:latin typeface="Times New Roman"/>
                <a:cs typeface="Times New Roman"/>
              </a:rPr>
              <a:t>một biển vẽ dạng mũi tên </a:t>
            </a:r>
            <a:r>
              <a:rPr sz="1200" spc="-5" dirty="0" err="1">
                <a:latin typeface="Times New Roman"/>
                <a:cs typeface="Times New Roman"/>
              </a:rPr>
              <a:t>chỉ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14" dirty="0" smtClean="0">
                <a:latin typeface="Times New Roman"/>
                <a:cs typeface="Times New Roman"/>
              </a:rPr>
              <a:t>h</a:t>
            </a:r>
            <a:r>
              <a:rPr lang="vi-VN" sz="1200" spc="-114" dirty="0" smtClean="0">
                <a:latin typeface="Times New Roman"/>
                <a:cs typeface="Times New Roman"/>
              </a:rPr>
              <a:t>ư</a:t>
            </a:r>
            <a:r>
              <a:rPr sz="1200" spc="-114" dirty="0" err="1" smtClean="0">
                <a:latin typeface="Times New Roman"/>
                <a:cs typeface="Times New Roman"/>
              </a:rPr>
              <a:t>ớng</a:t>
            </a:r>
            <a:r>
              <a:rPr sz="1200" spc="-114" dirty="0" smtClean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màu </a:t>
            </a:r>
            <a:r>
              <a:rPr sz="1200" spc="-5" dirty="0">
                <a:latin typeface="Times New Roman"/>
                <a:cs typeface="Times New Roman"/>
              </a:rPr>
              <a:t>đen trên nền </a:t>
            </a:r>
            <a:r>
              <a:rPr sz="1200" dirty="0">
                <a:latin typeface="Times New Roman"/>
                <a:cs typeface="Times New Roman"/>
              </a:rPr>
              <a:t>vàng </a:t>
            </a:r>
            <a:r>
              <a:rPr sz="1200" spc="-5" dirty="0">
                <a:latin typeface="Times New Roman"/>
                <a:cs typeface="Times New Roman"/>
              </a:rPr>
              <a:t>gắn trên </a:t>
            </a:r>
            <a:r>
              <a:rPr sz="1200" dirty="0">
                <a:latin typeface="Times New Roman"/>
                <a:cs typeface="Times New Roman"/>
              </a:rPr>
              <a:t>đỉnh các </a:t>
            </a:r>
            <a:r>
              <a:rPr sz="1200" spc="-5" dirty="0">
                <a:latin typeface="Times New Roman"/>
                <a:cs typeface="Times New Roman"/>
              </a:rPr>
              <a:t>cột </a:t>
            </a:r>
            <a:r>
              <a:rPr sz="1200" dirty="0">
                <a:latin typeface="Times New Roman"/>
                <a:cs typeface="Times New Roman"/>
              </a:rPr>
              <a:t>(xem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Hình).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05101" y="6998969"/>
            <a:ext cx="4411980" cy="5283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07770">
              <a:lnSpc>
                <a:spcPct val="100000"/>
              </a:lnSpc>
              <a:spcBef>
                <a:spcPts val="640"/>
              </a:spcBef>
            </a:pPr>
            <a:r>
              <a:rPr sz="1200" dirty="0">
                <a:latin typeface="Times New Roman"/>
                <a:cs typeface="Times New Roman"/>
              </a:rPr>
              <a:t>Hình– Tiêu </a:t>
            </a:r>
            <a:r>
              <a:rPr sz="1200" spc="-5" dirty="0">
                <a:latin typeface="Times New Roman"/>
                <a:cs typeface="Times New Roman"/>
              </a:rPr>
              <a:t>phản </a:t>
            </a:r>
            <a:r>
              <a:rPr sz="1200" dirty="0">
                <a:latin typeface="Times New Roman"/>
                <a:cs typeface="Times New Roman"/>
              </a:rPr>
              <a:t>quang dạng mũi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tên</a:t>
            </a: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1200" dirty="0">
                <a:latin typeface="Times New Roman"/>
                <a:cs typeface="Times New Roman"/>
              </a:rPr>
              <a:t>4.7.2. </a:t>
            </a:r>
            <a:r>
              <a:rPr sz="1200" spc="-5" dirty="0" err="1">
                <a:latin typeface="Times New Roman"/>
                <a:cs typeface="Times New Roman"/>
              </a:rPr>
              <a:t>Kích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tiêu </a:t>
            </a:r>
            <a:r>
              <a:rPr sz="1200" dirty="0">
                <a:latin typeface="Times New Roman"/>
                <a:cs typeface="Times New Roman"/>
              </a:rPr>
              <a:t>phản quang dạng mũi </a:t>
            </a:r>
            <a:r>
              <a:rPr sz="1200" dirty="0" err="1">
                <a:latin typeface="Times New Roman"/>
                <a:cs typeface="Times New Roman"/>
              </a:rPr>
              <a:t>tên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quy </a:t>
            </a:r>
            <a:r>
              <a:rPr sz="1200" dirty="0" err="1">
                <a:latin typeface="Times New Roman"/>
                <a:cs typeface="Times New Roman"/>
              </a:rPr>
              <a:t>định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20" dirty="0" err="1" smtClean="0">
                <a:latin typeface="Times New Roman"/>
                <a:cs typeface="Times New Roman"/>
              </a:rPr>
              <a:t>nh</a:t>
            </a:r>
            <a:r>
              <a:rPr lang="vi-VN" sz="1200" spc="-120" dirty="0" smtClean="0">
                <a:latin typeface="Times New Roman"/>
                <a:cs typeface="Times New Roman"/>
              </a:rPr>
              <a:t>ư</a:t>
            </a:r>
            <a:r>
              <a:rPr sz="1200" spc="-110" dirty="0" smtClean="0">
                <a:latin typeface="Times New Roman"/>
                <a:cs typeface="Times New Roman"/>
              </a:rPr>
              <a:t> </a:t>
            </a:r>
            <a:r>
              <a:rPr sz="1200" spc="-145" dirty="0">
                <a:latin typeface="Times New Roman"/>
                <a:cs typeface="Times New Roman"/>
              </a:rPr>
              <a:t>sau:</a:t>
            </a:r>
            <a:endParaRPr sz="1200" dirty="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351764" y="6117030"/>
            <a:ext cx="661035" cy="892175"/>
            <a:chOff x="3351764" y="6117030"/>
            <a:chExt cx="661035" cy="892175"/>
          </a:xfrm>
        </p:grpSpPr>
        <p:sp>
          <p:nvSpPr>
            <p:cNvPr id="9" name="object 9"/>
            <p:cNvSpPr/>
            <p:nvPr/>
          </p:nvSpPr>
          <p:spPr>
            <a:xfrm>
              <a:off x="3351764" y="6117030"/>
              <a:ext cx="661035" cy="892175"/>
            </a:xfrm>
            <a:custGeom>
              <a:avLst/>
              <a:gdLst/>
              <a:ahLst/>
              <a:cxnLst/>
              <a:rect l="l" t="t" r="r" b="b"/>
              <a:pathLst>
                <a:path w="661035" h="892175">
                  <a:moveTo>
                    <a:pt x="660973" y="0"/>
                  </a:moveTo>
                  <a:lnTo>
                    <a:pt x="0" y="0"/>
                  </a:lnTo>
                  <a:lnTo>
                    <a:pt x="0" y="891903"/>
                  </a:lnTo>
                  <a:lnTo>
                    <a:pt x="660973" y="891903"/>
                  </a:lnTo>
                  <a:lnTo>
                    <a:pt x="660973" y="0"/>
                  </a:lnTo>
                  <a:close/>
                </a:path>
              </a:pathLst>
            </a:custGeom>
            <a:solidFill>
              <a:srgbClr val="FFF1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3371524" y="6166808"/>
              <a:ext cx="622935" cy="797560"/>
            </a:xfrm>
            <a:custGeom>
              <a:avLst/>
              <a:gdLst/>
              <a:ahLst/>
              <a:cxnLst/>
              <a:rect l="l" t="t" r="r" b="b"/>
              <a:pathLst>
                <a:path w="622935" h="797559">
                  <a:moveTo>
                    <a:pt x="311212" y="0"/>
                  </a:moveTo>
                  <a:lnTo>
                    <a:pt x="1976" y="0"/>
                  </a:lnTo>
                  <a:lnTo>
                    <a:pt x="311212" y="399152"/>
                  </a:lnTo>
                  <a:lnTo>
                    <a:pt x="0" y="797331"/>
                  </a:lnTo>
                  <a:lnTo>
                    <a:pt x="311212" y="797331"/>
                  </a:lnTo>
                  <a:lnTo>
                    <a:pt x="622459" y="400160"/>
                  </a:lnTo>
                  <a:lnTo>
                    <a:pt x="31121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4105624" y="6117030"/>
            <a:ext cx="661035" cy="892175"/>
            <a:chOff x="4105624" y="6117030"/>
            <a:chExt cx="661035" cy="892175"/>
          </a:xfrm>
        </p:grpSpPr>
        <p:sp>
          <p:nvSpPr>
            <p:cNvPr id="12" name="object 12"/>
            <p:cNvSpPr/>
            <p:nvPr/>
          </p:nvSpPr>
          <p:spPr>
            <a:xfrm>
              <a:off x="4105624" y="6117030"/>
              <a:ext cx="661035" cy="892175"/>
            </a:xfrm>
            <a:custGeom>
              <a:avLst/>
              <a:gdLst/>
              <a:ahLst/>
              <a:cxnLst/>
              <a:rect l="l" t="t" r="r" b="b"/>
              <a:pathLst>
                <a:path w="661035" h="892175">
                  <a:moveTo>
                    <a:pt x="660973" y="0"/>
                  </a:moveTo>
                  <a:lnTo>
                    <a:pt x="0" y="0"/>
                  </a:lnTo>
                  <a:lnTo>
                    <a:pt x="0" y="891903"/>
                  </a:lnTo>
                  <a:lnTo>
                    <a:pt x="660973" y="891903"/>
                  </a:lnTo>
                  <a:lnTo>
                    <a:pt x="660973" y="0"/>
                  </a:lnTo>
                  <a:close/>
                </a:path>
              </a:pathLst>
            </a:custGeom>
            <a:solidFill>
              <a:srgbClr val="FFF1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124397" y="6166808"/>
              <a:ext cx="623570" cy="797560"/>
            </a:xfrm>
            <a:custGeom>
              <a:avLst/>
              <a:gdLst/>
              <a:ahLst/>
              <a:cxnLst/>
              <a:rect l="l" t="t" r="r" b="b"/>
              <a:pathLst>
                <a:path w="623570" h="797559">
                  <a:moveTo>
                    <a:pt x="621458" y="0"/>
                  </a:moveTo>
                  <a:lnTo>
                    <a:pt x="312213" y="0"/>
                  </a:lnTo>
                  <a:lnTo>
                    <a:pt x="0" y="400160"/>
                  </a:lnTo>
                  <a:lnTo>
                    <a:pt x="312213" y="797331"/>
                  </a:lnTo>
                  <a:lnTo>
                    <a:pt x="623426" y="797331"/>
                  </a:lnTo>
                  <a:lnTo>
                    <a:pt x="312213" y="399152"/>
                  </a:lnTo>
                  <a:lnTo>
                    <a:pt x="62145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14" name="object 14"/>
          <p:cNvSpPr/>
          <p:nvPr/>
        </p:nvSpPr>
        <p:spPr>
          <a:xfrm>
            <a:off x="1616584" y="3436619"/>
            <a:ext cx="1980690" cy="1234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341495" y="3436619"/>
            <a:ext cx="2023110" cy="11398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145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3991482"/>
            <a:ext cx="5608320" cy="1863972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65405" marR="10795" indent="403860" algn="just">
              <a:lnSpc>
                <a:spcPts val="1380"/>
              </a:lnSpc>
              <a:spcBef>
                <a:spcPts val="195"/>
              </a:spcBef>
            </a:pPr>
            <a:r>
              <a:rPr sz="1200" dirty="0">
                <a:latin typeface="Times New Roman"/>
                <a:cs typeface="Times New Roman"/>
              </a:rPr>
              <a:t>4.7.3. Tiêu </a:t>
            </a:r>
            <a:r>
              <a:rPr sz="1200" spc="-5" dirty="0">
                <a:latin typeface="Times New Roman"/>
                <a:cs typeface="Times New Roman"/>
              </a:rPr>
              <a:t>phản quang dạng </a:t>
            </a:r>
            <a:r>
              <a:rPr sz="1200" dirty="0">
                <a:latin typeface="Times New Roman"/>
                <a:cs typeface="Times New Roman"/>
              </a:rPr>
              <a:t>mũi </a:t>
            </a:r>
            <a:r>
              <a:rPr sz="1200" dirty="0" err="1">
                <a:latin typeface="Times New Roman"/>
                <a:cs typeface="Times New Roman"/>
              </a:rPr>
              <a:t>tên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sử </a:t>
            </a:r>
            <a:r>
              <a:rPr sz="1200" dirty="0">
                <a:latin typeface="Times New Roman"/>
                <a:cs typeface="Times New Roman"/>
              </a:rPr>
              <a:t>dụng trong </a:t>
            </a:r>
            <a:r>
              <a:rPr sz="1200" spc="-5" dirty="0">
                <a:latin typeface="Times New Roman"/>
                <a:cs typeface="Times New Roman"/>
              </a:rPr>
              <a:t>phạm </a:t>
            </a:r>
            <a:r>
              <a:rPr sz="1200" dirty="0">
                <a:latin typeface="Times New Roman"/>
                <a:cs typeface="Times New Roman"/>
              </a:rPr>
              <a:t>vi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cong </a:t>
            </a:r>
            <a:r>
              <a:rPr sz="1200" spc="-160" dirty="0">
                <a:latin typeface="Times New Roman"/>
                <a:cs typeface="Times New Roman"/>
              </a:rPr>
              <a:t>nằm  </a:t>
            </a:r>
            <a:r>
              <a:rPr sz="1200" dirty="0">
                <a:latin typeface="Times New Roman"/>
                <a:cs typeface="Times New Roman"/>
              </a:rPr>
              <a:t>trong </a:t>
            </a:r>
            <a:r>
              <a:rPr sz="1200" dirty="0" err="1">
                <a:latin typeface="Times New Roman"/>
                <a:cs typeface="Times New Roman"/>
              </a:rPr>
              <a:t>các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sau:</a:t>
            </a:r>
          </a:p>
          <a:p>
            <a:pPr marL="12700" marR="10795" indent="494665" algn="just">
              <a:lnSpc>
                <a:spcPts val="1380"/>
              </a:lnSpc>
              <a:spcBef>
                <a:spcPts val="600"/>
              </a:spcBef>
              <a:buAutoNum type="alphaLcParenR"/>
              <a:tabLst>
                <a:tab pos="669925" algn="l"/>
              </a:tabLst>
            </a:pPr>
            <a:r>
              <a:rPr sz="1200" dirty="0">
                <a:latin typeface="Times New Roman"/>
                <a:cs typeface="Times New Roman"/>
              </a:rPr>
              <a:t>Trên </a:t>
            </a:r>
            <a:r>
              <a:rPr sz="1200" dirty="0" err="1">
                <a:latin typeface="Times New Roman"/>
                <a:cs typeface="Times New Roman"/>
              </a:rPr>
              <a:t>các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cao </a:t>
            </a:r>
            <a:r>
              <a:rPr sz="1200" dirty="0">
                <a:latin typeface="Times New Roman"/>
                <a:cs typeface="Times New Roman"/>
              </a:rPr>
              <a:t>tốc tại </a:t>
            </a:r>
            <a:r>
              <a:rPr sz="1200" dirty="0" err="1">
                <a:latin typeface="Times New Roman"/>
                <a:cs typeface="Times New Roman"/>
              </a:rPr>
              <a:t>các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cong </a:t>
            </a:r>
            <a:r>
              <a:rPr sz="1200" spc="-5" dirty="0">
                <a:latin typeface="Times New Roman"/>
                <a:cs typeface="Times New Roman"/>
              </a:rPr>
              <a:t>có bán </a:t>
            </a:r>
            <a:r>
              <a:rPr sz="1200" dirty="0">
                <a:latin typeface="Times New Roman"/>
                <a:cs typeface="Times New Roman"/>
              </a:rPr>
              <a:t>kính bằng bán </a:t>
            </a:r>
            <a:r>
              <a:rPr sz="1200" dirty="0" err="1">
                <a:latin typeface="Times New Roman"/>
                <a:cs typeface="Times New Roman"/>
              </a:rPr>
              <a:t>kính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tối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thiểu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nhỏ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nhất theo </a:t>
            </a:r>
            <a:r>
              <a:rPr sz="1200" spc="-5" dirty="0" err="1">
                <a:latin typeface="Times New Roman"/>
                <a:cs typeface="Times New Roman"/>
              </a:rPr>
              <a:t>cấp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;</a:t>
            </a:r>
            <a:endParaRPr sz="1200" dirty="0">
              <a:latin typeface="Times New Roman"/>
              <a:cs typeface="Times New Roman"/>
            </a:endParaRPr>
          </a:p>
          <a:p>
            <a:pPr marL="634365" indent="-165735" algn="just">
              <a:lnSpc>
                <a:spcPct val="100000"/>
              </a:lnSpc>
              <a:spcBef>
                <a:spcPts val="505"/>
              </a:spcBef>
              <a:buAutoNum type="alphaLcParenR"/>
              <a:tabLst>
                <a:tab pos="635000" algn="l"/>
              </a:tabLst>
            </a:pP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các nhánh rẽ trái </a:t>
            </a:r>
            <a:r>
              <a:rPr sz="1200" spc="-5" dirty="0">
                <a:latin typeface="Times New Roman"/>
                <a:cs typeface="Times New Roman"/>
              </a:rPr>
              <a:t>gián </a:t>
            </a:r>
            <a:r>
              <a:rPr sz="1200" dirty="0">
                <a:latin typeface="Times New Roman"/>
                <a:cs typeface="Times New Roman"/>
              </a:rPr>
              <a:t>tiếp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các nút </a:t>
            </a:r>
            <a:r>
              <a:rPr sz="1200" spc="-5" dirty="0">
                <a:latin typeface="Times New Roman"/>
                <a:cs typeface="Times New Roman"/>
              </a:rPr>
              <a:t>giao khác </a:t>
            </a:r>
            <a:r>
              <a:rPr sz="1200" dirty="0">
                <a:latin typeface="Times New Roman"/>
                <a:cs typeface="Times New Roman"/>
              </a:rPr>
              <a:t>mức </a:t>
            </a:r>
            <a:r>
              <a:rPr sz="1200" spc="-5" dirty="0">
                <a:latin typeface="Times New Roman"/>
                <a:cs typeface="Times New Roman"/>
              </a:rPr>
              <a:t>liên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thông;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ts val="1380"/>
              </a:lnSpc>
              <a:spcBef>
                <a:spcPts val="635"/>
              </a:spcBef>
              <a:buAutoNum type="alphaLcParenR"/>
              <a:tabLst>
                <a:tab pos="626745" algn="l"/>
              </a:tabLst>
            </a:pPr>
            <a:r>
              <a:rPr sz="1200" spc="-5" dirty="0">
                <a:latin typeface="Times New Roman"/>
                <a:cs typeface="Times New Roman"/>
              </a:rPr>
              <a:t>Trên các </a:t>
            </a:r>
            <a:r>
              <a:rPr sz="1200" dirty="0" err="1">
                <a:latin typeface="Times New Roman"/>
                <a:cs typeface="Times New Roman"/>
              </a:rPr>
              <a:t>đoạn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cong </a:t>
            </a:r>
            <a:r>
              <a:rPr sz="1200" dirty="0">
                <a:latin typeface="Times New Roman"/>
                <a:cs typeface="Times New Roman"/>
              </a:rPr>
              <a:t>hạn </a:t>
            </a:r>
            <a:r>
              <a:rPr sz="1200" spc="-5" dirty="0">
                <a:latin typeface="Times New Roman"/>
                <a:cs typeface="Times New Roman"/>
              </a:rPr>
              <a:t>chế </a:t>
            </a:r>
            <a:r>
              <a:rPr sz="1200" dirty="0">
                <a:latin typeface="Times New Roman"/>
                <a:cs typeface="Times New Roman"/>
              </a:rPr>
              <a:t>tầm nhìn hoặc </a:t>
            </a:r>
            <a:r>
              <a:rPr sz="1200" dirty="0" err="1">
                <a:latin typeface="Times New Roman"/>
                <a:cs typeface="Times New Roman"/>
              </a:rPr>
              <a:t>các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cong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đánh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giá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là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điểm </a:t>
            </a:r>
            <a:r>
              <a:rPr sz="1200" spc="-5" dirty="0">
                <a:latin typeface="Times New Roman"/>
                <a:cs typeface="Times New Roman"/>
              </a:rPr>
              <a:t>đen </a:t>
            </a:r>
            <a:r>
              <a:rPr sz="1200" dirty="0">
                <a:latin typeface="Times New Roman"/>
                <a:cs typeface="Times New Roman"/>
              </a:rPr>
              <a:t>về tai </a:t>
            </a:r>
            <a:r>
              <a:rPr sz="1200" spc="-5" dirty="0">
                <a:latin typeface="Times New Roman"/>
                <a:cs typeface="Times New Roman"/>
              </a:rPr>
              <a:t>nạn giao thông; </a:t>
            </a:r>
            <a:r>
              <a:rPr sz="1200" dirty="0" err="1">
                <a:latin typeface="Times New Roman"/>
                <a:cs typeface="Times New Roman"/>
              </a:rPr>
              <a:t>các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cong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gắn </a:t>
            </a:r>
            <a:r>
              <a:rPr sz="1200" dirty="0">
                <a:latin typeface="Times New Roman"/>
                <a:cs typeface="Times New Roman"/>
              </a:rPr>
              <a:t>biển </a:t>
            </a:r>
            <a:r>
              <a:rPr sz="1200" spc="-5" dirty="0">
                <a:latin typeface="Times New Roman"/>
                <a:cs typeface="Times New Roman"/>
              </a:rPr>
              <a:t>số W.201(a,b) </a:t>
            </a:r>
            <a:r>
              <a:rPr sz="1200" spc="-110" dirty="0">
                <a:latin typeface="Times New Roman"/>
                <a:cs typeface="Times New Roman"/>
              </a:rPr>
              <a:t>“Chỗ 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ngoặt </a:t>
            </a:r>
            <a:r>
              <a:rPr sz="1200" dirty="0">
                <a:latin typeface="Times New Roman"/>
                <a:cs typeface="Times New Roman"/>
              </a:rPr>
              <a:t>nguy hiểm”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l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smtClean="0">
                <a:latin typeface="Times New Roman"/>
                <a:cs typeface="Times New Roman"/>
              </a:rPr>
              <a:t>ng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ra phía vực </a:t>
            </a:r>
            <a:r>
              <a:rPr sz="1200" spc="-5" dirty="0">
                <a:latin typeface="Times New Roman"/>
                <a:cs typeface="Times New Roman"/>
              </a:rPr>
              <a:t>sâu </a:t>
            </a:r>
            <a:r>
              <a:rPr sz="1200" dirty="0">
                <a:latin typeface="Times New Roman"/>
                <a:cs typeface="Times New Roman"/>
              </a:rPr>
              <a:t>mà không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t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bảo </a:t>
            </a:r>
            <a:r>
              <a:rPr sz="1200" dirty="0">
                <a:latin typeface="Times New Roman"/>
                <a:cs typeface="Times New Roman"/>
              </a:rPr>
              <a:t>vệ </a:t>
            </a:r>
            <a:r>
              <a:rPr sz="1200" spc="-5" dirty="0" err="1">
                <a:latin typeface="Times New Roman"/>
                <a:cs typeface="Times New Roman"/>
              </a:rPr>
              <a:t>hoặc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lan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smtClean="0">
                <a:latin typeface="Times New Roman"/>
                <a:cs typeface="Times New Roman"/>
              </a:rPr>
              <a:t>can </a:t>
            </a:r>
            <a:r>
              <a:rPr sz="1200" dirty="0" err="1" smtClean="0">
                <a:latin typeface="Times New Roman"/>
                <a:cs typeface="Times New Roman"/>
              </a:rPr>
              <a:t>phòng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hộ; </a:t>
            </a:r>
            <a:r>
              <a:rPr sz="1200" dirty="0" err="1">
                <a:latin typeface="Times New Roman"/>
                <a:cs typeface="Times New Roman"/>
              </a:rPr>
              <a:t>các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cong dạng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rắn.</a:t>
            </a:r>
          </a:p>
        </p:txBody>
      </p:sp>
      <p:sp>
        <p:nvSpPr>
          <p:cNvPr id="3" name="object 3"/>
          <p:cNvSpPr/>
          <p:nvPr/>
        </p:nvSpPr>
        <p:spPr>
          <a:xfrm>
            <a:off x="2852514" y="915971"/>
            <a:ext cx="2415351" cy="288169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146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147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247952" y="799415"/>
            <a:ext cx="5607050" cy="7491730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15"/>
              </a:spcBef>
            </a:pPr>
            <a:r>
              <a:rPr sz="1200" b="1" spc="-5" dirty="0">
                <a:latin typeface="Times New Roman"/>
                <a:cs typeface="Times New Roman"/>
              </a:rPr>
              <a:t>PHẦN III</a:t>
            </a:r>
            <a:endParaRPr sz="12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725"/>
              </a:spcBef>
            </a:pPr>
            <a:r>
              <a:rPr sz="1400" b="1" spc="-5" dirty="0">
                <a:latin typeface="Times New Roman"/>
                <a:cs typeface="Times New Roman"/>
              </a:rPr>
              <a:t>XỬ </a:t>
            </a:r>
            <a:r>
              <a:rPr sz="1400" b="1" dirty="0">
                <a:latin typeface="Times New Roman"/>
                <a:cs typeface="Times New Roman"/>
              </a:rPr>
              <a:t>LÝ </a:t>
            </a:r>
            <a:r>
              <a:rPr sz="1400" b="1" spc="-5" dirty="0">
                <a:latin typeface="Times New Roman"/>
                <a:cs typeface="Times New Roman"/>
              </a:rPr>
              <a:t>CÁC </a:t>
            </a:r>
            <a:r>
              <a:rPr sz="1400" b="1" dirty="0">
                <a:latin typeface="Times New Roman"/>
                <a:cs typeface="Times New Roman"/>
              </a:rPr>
              <a:t>TÌNH </a:t>
            </a:r>
            <a:r>
              <a:rPr sz="1400" b="1" spc="-5" dirty="0">
                <a:latin typeface="Times New Roman"/>
                <a:cs typeface="Times New Roman"/>
              </a:rPr>
              <a:t>HUỐNG </a:t>
            </a:r>
            <a:r>
              <a:rPr sz="1400" b="1" dirty="0">
                <a:latin typeface="Times New Roman"/>
                <a:cs typeface="Times New Roman"/>
              </a:rPr>
              <a:t>GIAO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THÔNG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spc="-5" dirty="0" smtClean="0">
                <a:latin typeface="Times New Roman"/>
                <a:cs typeface="Times New Roman"/>
              </a:rPr>
              <a:t>CH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ƠNG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</a:t>
            </a:r>
          </a:p>
          <a:p>
            <a:pPr algn="ctr">
              <a:lnSpc>
                <a:spcPct val="100000"/>
              </a:lnSpc>
              <a:spcBef>
                <a:spcPts val="770"/>
              </a:spcBef>
            </a:pPr>
            <a:r>
              <a:rPr sz="1200" b="1" spc="-5" dirty="0">
                <a:latin typeface="Times New Roman"/>
                <a:cs typeface="Times New Roman"/>
              </a:rPr>
              <a:t>CÁC ĐẶC ĐIỂM XỬ </a:t>
            </a:r>
            <a:r>
              <a:rPr sz="1200" b="1" dirty="0">
                <a:latin typeface="Times New Roman"/>
                <a:cs typeface="Times New Roman"/>
              </a:rPr>
              <a:t>LÝ TÌNH </a:t>
            </a:r>
            <a:r>
              <a:rPr sz="1200" b="1" spc="-5" dirty="0">
                <a:latin typeface="Times New Roman"/>
                <a:cs typeface="Times New Roman"/>
              </a:rPr>
              <a:t>HUỐNG GIAO THÔNG TRÊN </a:t>
            </a:r>
            <a:r>
              <a:rPr sz="1200" b="1" dirty="0">
                <a:latin typeface="Times New Roman"/>
                <a:cs typeface="Times New Roman"/>
              </a:rPr>
              <a:t>SA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HÌNH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050" dirty="0">
              <a:latin typeface="Times New Roman"/>
              <a:cs typeface="Times New Roman"/>
            </a:endParaRPr>
          </a:p>
          <a:p>
            <a:pPr marL="12700" marR="7620" indent="456565" algn="just">
              <a:lnSpc>
                <a:spcPct val="110300"/>
              </a:lnSpc>
            </a:pPr>
            <a:r>
              <a:rPr sz="1200" spc="-5" dirty="0">
                <a:latin typeface="Times New Roman"/>
                <a:cs typeface="Times New Roman"/>
              </a:rPr>
              <a:t>Xử </a:t>
            </a:r>
            <a:r>
              <a:rPr sz="1200" spc="5" dirty="0">
                <a:latin typeface="Times New Roman"/>
                <a:cs typeface="Times New Roman"/>
              </a:rPr>
              <a:t>lý </a:t>
            </a:r>
            <a:r>
              <a:rPr sz="1200" dirty="0">
                <a:latin typeface="Times New Roman"/>
                <a:cs typeface="Times New Roman"/>
              </a:rPr>
              <a:t>các tình huống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spc="5" dirty="0">
                <a:latin typeface="Times New Roman"/>
                <a:cs typeface="Times New Roman"/>
              </a:rPr>
              <a:t>sa </a:t>
            </a:r>
            <a:r>
              <a:rPr sz="1200" dirty="0">
                <a:latin typeface="Times New Roman"/>
                <a:cs typeface="Times New Roman"/>
              </a:rPr>
              <a:t>hình là việc bố trí các thế đi theo những  tình huống </a:t>
            </a:r>
            <a:r>
              <a:rPr sz="1200" spc="-5" dirty="0" err="1">
                <a:latin typeface="Times New Roman"/>
                <a:cs typeface="Times New Roman"/>
              </a:rPr>
              <a:t>giả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định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như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gặp </a:t>
            </a:r>
            <a:r>
              <a:rPr sz="1200" dirty="0">
                <a:latin typeface="Times New Roman"/>
                <a:cs typeface="Times New Roman"/>
              </a:rPr>
              <a:t>trong thực tế, </a:t>
            </a:r>
            <a:r>
              <a:rPr sz="1200" dirty="0" err="1">
                <a:latin typeface="Times New Roman"/>
                <a:cs typeface="Times New Roman"/>
              </a:rPr>
              <a:t>để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học 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 err="1">
                <a:latin typeface="Times New Roman"/>
                <a:cs typeface="Times New Roman"/>
              </a:rPr>
              <a:t>dụng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kiến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thức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tổng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hợp về </a:t>
            </a:r>
            <a:r>
              <a:rPr sz="1200" spc="-10" dirty="0">
                <a:latin typeface="Times New Roman"/>
                <a:cs typeface="Times New Roman"/>
              </a:rPr>
              <a:t>Luật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bộ, hệ thống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 err="1">
                <a:latin typeface="Times New Roman"/>
                <a:cs typeface="Times New Roman"/>
              </a:rPr>
              <a:t>hiệu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để </a:t>
            </a:r>
            <a:r>
              <a:rPr sz="1200" spc="5" dirty="0">
                <a:latin typeface="Times New Roman"/>
                <a:cs typeface="Times New Roman"/>
              </a:rPr>
              <a:t>xử </a:t>
            </a:r>
            <a:r>
              <a:rPr sz="1200" dirty="0" err="1">
                <a:latin typeface="Times New Roman"/>
                <a:cs typeface="Times New Roman"/>
              </a:rPr>
              <a:t>trí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các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tình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huống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thông, chọn </a:t>
            </a:r>
            <a:r>
              <a:rPr sz="1200" dirty="0">
                <a:latin typeface="Times New Roman"/>
                <a:cs typeface="Times New Roman"/>
              </a:rPr>
              <a:t>thế đi đúng luật </a:t>
            </a:r>
            <a:r>
              <a:rPr sz="1200" spc="5" dirty="0">
                <a:latin typeface="Times New Roman"/>
                <a:cs typeface="Times New Roman"/>
              </a:rPr>
              <a:t>hay </a:t>
            </a:r>
            <a:r>
              <a:rPr sz="1200" spc="-5" dirty="0">
                <a:latin typeface="Times New Roman"/>
                <a:cs typeface="Times New Roman"/>
              </a:rPr>
              <a:t>còn </a:t>
            </a:r>
            <a:r>
              <a:rPr sz="1200" dirty="0">
                <a:latin typeface="Times New Roman"/>
                <a:cs typeface="Times New Roman"/>
              </a:rPr>
              <a:t>gọi là </a:t>
            </a:r>
            <a:r>
              <a:rPr sz="1200" spc="-5" dirty="0">
                <a:latin typeface="Times New Roman"/>
                <a:cs typeface="Times New Roman"/>
              </a:rPr>
              <a:t>giải </a:t>
            </a:r>
            <a:r>
              <a:rPr sz="1200" dirty="0">
                <a:latin typeface="Times New Roman"/>
                <a:cs typeface="Times New Roman"/>
              </a:rPr>
              <a:t>thế </a:t>
            </a:r>
            <a:r>
              <a:rPr sz="1200" spc="-5" dirty="0">
                <a:latin typeface="Times New Roman"/>
                <a:cs typeface="Times New Roman"/>
              </a:rPr>
              <a:t>sa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hình.</a:t>
            </a:r>
          </a:p>
          <a:p>
            <a:pPr marL="12700" marR="9525" indent="456565" algn="just">
              <a:lnSpc>
                <a:spcPct val="110400"/>
              </a:lnSpc>
              <a:spcBef>
                <a:spcPts val="595"/>
              </a:spcBef>
            </a:pPr>
            <a:r>
              <a:rPr sz="1200" spc="-5" dirty="0">
                <a:latin typeface="Times New Roman"/>
                <a:cs typeface="Times New Roman"/>
              </a:rPr>
              <a:t>Đối </a:t>
            </a:r>
            <a:r>
              <a:rPr sz="1200" dirty="0">
                <a:latin typeface="Times New Roman"/>
                <a:cs typeface="Times New Roman"/>
              </a:rPr>
              <a:t>với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tình huống giao thông phức tạp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spc="5" dirty="0">
                <a:latin typeface="Times New Roman"/>
                <a:cs typeface="Times New Roman"/>
              </a:rPr>
              <a:t>sa </a:t>
            </a:r>
            <a:r>
              <a:rPr sz="1200" dirty="0">
                <a:latin typeface="Times New Roman"/>
                <a:cs typeface="Times New Roman"/>
              </a:rPr>
              <a:t>hình ở nơi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 err="1">
                <a:latin typeface="Times New Roman"/>
                <a:cs typeface="Times New Roman"/>
              </a:rPr>
              <a:t>loại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giao 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giao nhau,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khi </a:t>
            </a:r>
            <a:r>
              <a:rPr sz="1200" spc="5" dirty="0">
                <a:latin typeface="Times New Roman"/>
                <a:cs typeface="Times New Roman"/>
              </a:rPr>
              <a:t>xử </a:t>
            </a:r>
            <a:r>
              <a:rPr sz="1200" spc="-10" dirty="0">
                <a:latin typeface="Times New Roman"/>
                <a:cs typeface="Times New Roman"/>
              </a:rPr>
              <a:t>lý, </a:t>
            </a:r>
            <a:r>
              <a:rPr sz="1200" spc="-5" dirty="0">
                <a:latin typeface="Times New Roman"/>
                <a:cs typeface="Times New Roman"/>
              </a:rPr>
              <a:t>chọn </a:t>
            </a:r>
            <a:r>
              <a:rPr sz="1200" dirty="0">
                <a:latin typeface="Times New Roman"/>
                <a:cs typeface="Times New Roman"/>
              </a:rPr>
              <a:t>thế đi cho đúng luật, cần phải phân </a:t>
            </a:r>
            <a:r>
              <a:rPr sz="1200" spc="-5" dirty="0">
                <a:latin typeface="Times New Roman"/>
                <a:cs typeface="Times New Roman"/>
              </a:rPr>
              <a:t>tích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-65" dirty="0">
                <a:latin typeface="Times New Roman"/>
                <a:cs typeface="Times New Roman"/>
              </a:rPr>
              <a:t>đặc  </a:t>
            </a:r>
            <a:r>
              <a:rPr sz="1200" dirty="0">
                <a:latin typeface="Times New Roman"/>
                <a:cs typeface="Times New Roman"/>
              </a:rPr>
              <a:t>điểm </a:t>
            </a:r>
            <a:r>
              <a:rPr sz="1200" spc="-5" dirty="0">
                <a:latin typeface="Times New Roman"/>
                <a:cs typeface="Times New Roman"/>
              </a:rPr>
              <a:t>của sa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hình.</a:t>
            </a:r>
          </a:p>
          <a:p>
            <a:pPr marL="279400" lvl="1" indent="-266700">
              <a:lnSpc>
                <a:spcPct val="100000"/>
              </a:lnSpc>
              <a:spcBef>
                <a:spcPts val="740"/>
              </a:spcBef>
              <a:buAutoNum type="arabicPeriod"/>
              <a:tabLst>
                <a:tab pos="279400" algn="l"/>
              </a:tabLst>
            </a:pPr>
            <a:r>
              <a:rPr sz="1200" spc="-5" dirty="0">
                <a:latin typeface="Times New Roman"/>
                <a:cs typeface="Times New Roman"/>
              </a:rPr>
              <a:t>ĐẶC ĐIỂM CỦA </a:t>
            </a:r>
            <a:r>
              <a:rPr sz="1200" spc="-5" dirty="0" smtClean="0">
                <a:latin typeface="Times New Roman"/>
                <a:cs typeface="Times New Roman"/>
              </a:rPr>
              <a:t>Đ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SÁ</a:t>
            </a:r>
            <a:endParaRPr sz="1200" dirty="0">
              <a:latin typeface="Times New Roman"/>
              <a:cs typeface="Times New Roman"/>
            </a:endParaRPr>
          </a:p>
          <a:p>
            <a:pPr marL="12700" marR="6350" indent="456565" algn="just">
              <a:lnSpc>
                <a:spcPct val="110500"/>
              </a:lnSpc>
              <a:spcBef>
                <a:spcPts val="595"/>
              </a:spcBef>
            </a:pPr>
            <a:r>
              <a:rPr sz="1200" spc="-5" dirty="0">
                <a:latin typeface="Times New Roman"/>
                <a:cs typeface="Times New Roman"/>
              </a:rPr>
              <a:t>Phải quan sát </a:t>
            </a:r>
            <a:r>
              <a:rPr sz="1200" dirty="0">
                <a:latin typeface="Times New Roman"/>
                <a:cs typeface="Times New Roman"/>
              </a:rPr>
              <a:t>trên </a:t>
            </a:r>
            <a:r>
              <a:rPr sz="1200" spc="-5" dirty="0">
                <a:latin typeface="Times New Roman"/>
                <a:cs typeface="Times New Roman"/>
              </a:rPr>
              <a:t>sa </a:t>
            </a:r>
            <a:r>
              <a:rPr sz="1200" dirty="0" err="1">
                <a:latin typeface="Times New Roman"/>
                <a:cs typeface="Times New Roman"/>
              </a:rPr>
              <a:t>hình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rộng </a:t>
            </a:r>
            <a:r>
              <a:rPr sz="1200" spc="5" dirty="0">
                <a:latin typeface="Times New Roman"/>
                <a:cs typeface="Times New Roman"/>
              </a:rPr>
              <a:t>hay </a:t>
            </a:r>
            <a:r>
              <a:rPr sz="1200" dirty="0">
                <a:latin typeface="Times New Roman"/>
                <a:cs typeface="Times New Roman"/>
              </a:rPr>
              <a:t>hẹp,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ưu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hay </a:t>
            </a:r>
            <a:r>
              <a:rPr sz="1200" dirty="0" err="1" smtClean="0">
                <a:latin typeface="Times New Roman"/>
                <a:cs typeface="Times New Roman"/>
              </a:rPr>
              <a:t>không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có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ưu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>
                <a:latin typeface="Times New Roman"/>
                <a:cs typeface="Times New Roman"/>
              </a:rPr>
              <a:t>,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chính,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phụ </a:t>
            </a:r>
            <a:r>
              <a:rPr sz="1200" spc="5" dirty="0">
                <a:latin typeface="Times New Roman"/>
                <a:cs typeface="Times New Roman"/>
              </a:rPr>
              <a:t>hay </a:t>
            </a:r>
            <a:r>
              <a:rPr sz="1200" spc="-5" dirty="0">
                <a:latin typeface="Times New Roman"/>
                <a:cs typeface="Times New Roman"/>
              </a:rPr>
              <a:t>không,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nhau là ngã </a:t>
            </a:r>
            <a:r>
              <a:rPr sz="1200" dirty="0" err="1">
                <a:latin typeface="Times New Roman"/>
                <a:cs typeface="Times New Roman"/>
              </a:rPr>
              <a:t>ba</a:t>
            </a:r>
            <a:r>
              <a:rPr sz="1200" dirty="0" smtClean="0">
                <a:latin typeface="Times New Roman"/>
                <a:cs typeface="Times New Roman"/>
              </a:rPr>
              <a:t>,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ngã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tư</a:t>
            </a:r>
            <a:r>
              <a:rPr lang="en-US" sz="1200" dirty="0" smtClean="0">
                <a:latin typeface="Times New Roman"/>
                <a:cs typeface="Times New Roman"/>
              </a:rPr>
              <a:t>,</a:t>
            </a:r>
            <a:r>
              <a:rPr sz="1200" spc="-114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ngã </a:t>
            </a:r>
            <a:r>
              <a:rPr sz="1200" dirty="0">
                <a:latin typeface="Times New Roman"/>
                <a:cs typeface="Times New Roman"/>
              </a:rPr>
              <a:t>năm … </a:t>
            </a:r>
            <a:r>
              <a:rPr sz="1200" spc="5" dirty="0">
                <a:latin typeface="Times New Roman"/>
                <a:cs typeface="Times New Roman"/>
              </a:rPr>
              <a:t>hay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nhau </a:t>
            </a:r>
            <a:r>
              <a:rPr sz="1200" spc="-5" dirty="0">
                <a:latin typeface="Times New Roman"/>
                <a:cs typeface="Times New Roman"/>
              </a:rPr>
              <a:t>có đảo giao </a:t>
            </a:r>
            <a:r>
              <a:rPr sz="1200" dirty="0">
                <a:latin typeface="Times New Roman"/>
                <a:cs typeface="Times New Roman"/>
              </a:rPr>
              <a:t>thông (có vòng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xuyến).</a:t>
            </a:r>
            <a:endParaRPr sz="1200" dirty="0">
              <a:latin typeface="Times New Roman"/>
              <a:cs typeface="Times New Roman"/>
            </a:endParaRPr>
          </a:p>
          <a:p>
            <a:pPr marL="279400" lvl="1" indent="-266700">
              <a:lnSpc>
                <a:spcPct val="100000"/>
              </a:lnSpc>
              <a:spcBef>
                <a:spcPts val="745"/>
              </a:spcBef>
              <a:buAutoNum type="arabicPeriod" startAt="2"/>
              <a:tabLst>
                <a:tab pos="279400" algn="l"/>
              </a:tabLst>
            </a:pPr>
            <a:r>
              <a:rPr sz="1200" spc="-5" dirty="0">
                <a:latin typeface="Times New Roman"/>
                <a:cs typeface="Times New Roman"/>
              </a:rPr>
              <a:t>ĐẶC ĐIỂM CỦA</a:t>
            </a:r>
            <a:r>
              <a:rPr sz="1200" dirty="0">
                <a:latin typeface="Times New Roman"/>
                <a:cs typeface="Times New Roman"/>
              </a:rPr>
              <a:t> XE</a:t>
            </a:r>
          </a:p>
          <a:p>
            <a:pPr marL="12700" marR="5715" indent="456565" algn="just">
              <a:lnSpc>
                <a:spcPct val="110400"/>
              </a:lnSpc>
              <a:spcBef>
                <a:spcPts val="595"/>
              </a:spcBef>
            </a:pPr>
            <a:r>
              <a:rPr sz="1200" spc="-5" dirty="0">
                <a:latin typeface="Times New Roman"/>
                <a:cs typeface="Times New Roman"/>
              </a:rPr>
              <a:t>Trên sa </a:t>
            </a:r>
            <a:r>
              <a:rPr sz="1200" dirty="0">
                <a:latin typeface="Times New Roman"/>
                <a:cs typeface="Times New Roman"/>
              </a:rPr>
              <a:t>hình </a:t>
            </a:r>
            <a:r>
              <a:rPr sz="1200" spc="-5" dirty="0">
                <a:latin typeface="Times New Roman"/>
                <a:cs typeface="Times New Roman"/>
              </a:rPr>
              <a:t>có bao </a:t>
            </a:r>
            <a:r>
              <a:rPr sz="1200" dirty="0">
                <a:latin typeface="Times New Roman"/>
                <a:cs typeface="Times New Roman"/>
              </a:rPr>
              <a:t>nhiêu 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thông, gồm </a:t>
            </a:r>
            <a:r>
              <a:rPr sz="1200" dirty="0">
                <a:latin typeface="Times New Roman"/>
                <a:cs typeface="Times New Roman"/>
              </a:rPr>
              <a:t>những loại </a:t>
            </a:r>
            <a:r>
              <a:rPr sz="1200" spc="-5" dirty="0">
                <a:latin typeface="Times New Roman"/>
                <a:cs typeface="Times New Roman"/>
              </a:rPr>
              <a:t>nào, có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lang="en-US" sz="1200" spc="5" dirty="0" smtClean="0">
                <a:latin typeface="Times New Roman"/>
                <a:cs typeface="Times New Roman"/>
              </a:rPr>
              <a:t> </a:t>
            </a:r>
            <a:r>
              <a:rPr lang="en-US" sz="1200" spc="5" dirty="0" err="1" smtClean="0">
                <a:latin typeface="Times New Roman"/>
                <a:cs typeface="Times New Roman"/>
              </a:rPr>
              <a:t>ưu</a:t>
            </a:r>
            <a:r>
              <a:rPr lang="en-US"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" dirty="0">
                <a:latin typeface="Times New Roman"/>
                <a:cs typeface="Times New Roman"/>
              </a:rPr>
              <a:t>Luật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5" dirty="0">
                <a:latin typeface="Times New Roman"/>
                <a:cs typeface="Times New Roman"/>
              </a:rPr>
              <a:t>hay </a:t>
            </a:r>
            <a:r>
              <a:rPr sz="1200" dirty="0">
                <a:latin typeface="Times New Roman"/>
                <a:cs typeface="Times New Roman"/>
              </a:rPr>
              <a:t>không, </a:t>
            </a:r>
            <a:r>
              <a:rPr sz="1200" spc="-5" dirty="0">
                <a:latin typeface="Times New Roman"/>
                <a:cs typeface="Times New Roman"/>
              </a:rPr>
              <a:t>gồm </a:t>
            </a:r>
            <a:r>
              <a:rPr sz="1200" dirty="0">
                <a:latin typeface="Times New Roman"/>
                <a:cs typeface="Times New Roman"/>
              </a:rPr>
              <a:t>những 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10" dirty="0">
                <a:latin typeface="Times New Roman"/>
                <a:cs typeface="Times New Roman"/>
              </a:rPr>
              <a:t>gì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 err="1">
                <a:latin typeface="Times New Roman"/>
                <a:cs typeface="Times New Roman"/>
              </a:rPr>
              <a:t>thứ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tự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ưu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tiên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của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các loại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đó.</a:t>
            </a:r>
          </a:p>
          <a:p>
            <a:pPr marL="279400" lvl="1" indent="-266700">
              <a:lnSpc>
                <a:spcPct val="100000"/>
              </a:lnSpc>
              <a:spcBef>
                <a:spcPts val="740"/>
              </a:spcBef>
              <a:buAutoNum type="arabicPeriod" startAt="3"/>
              <a:tabLst>
                <a:tab pos="279400" algn="l"/>
              </a:tabLst>
            </a:pPr>
            <a:r>
              <a:rPr sz="1200" dirty="0">
                <a:latin typeface="Times New Roman"/>
                <a:cs typeface="Times New Roman"/>
              </a:rPr>
              <a:t>VỊ TRÍ </a:t>
            </a:r>
            <a:r>
              <a:rPr sz="1200" spc="-5" dirty="0">
                <a:latin typeface="Times New Roman"/>
                <a:cs typeface="Times New Roman"/>
              </a:rPr>
              <a:t>CỦA XE </a:t>
            </a:r>
            <a:r>
              <a:rPr sz="1200" dirty="0">
                <a:latin typeface="Times New Roman"/>
                <a:cs typeface="Times New Roman"/>
              </a:rPr>
              <a:t>TRÊN </a:t>
            </a:r>
            <a:r>
              <a:rPr sz="1200" spc="-5" dirty="0">
                <a:latin typeface="Times New Roman"/>
                <a:cs typeface="Times New Roman"/>
              </a:rPr>
              <a:t>SA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HÌNH</a:t>
            </a:r>
            <a:endParaRPr sz="1200" dirty="0">
              <a:latin typeface="Times New Roman"/>
              <a:cs typeface="Times New Roman"/>
            </a:endParaRPr>
          </a:p>
          <a:p>
            <a:pPr marL="12700" marR="8890" indent="456565" algn="just">
              <a:lnSpc>
                <a:spcPct val="110000"/>
              </a:lnSpc>
              <a:spcBef>
                <a:spcPts val="600"/>
              </a:spcBef>
            </a:pPr>
            <a:r>
              <a:rPr sz="1200" dirty="0">
                <a:latin typeface="Times New Roman"/>
                <a:cs typeface="Times New Roman"/>
              </a:rPr>
              <a:t>Có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nào </a:t>
            </a:r>
            <a:r>
              <a:rPr sz="1200" dirty="0">
                <a:latin typeface="Times New Roman"/>
                <a:cs typeface="Times New Roman"/>
              </a:rPr>
              <a:t>đã </a:t>
            </a:r>
            <a:r>
              <a:rPr sz="1200" spc="-5" dirty="0">
                <a:latin typeface="Times New Roman"/>
                <a:cs typeface="Times New Roman"/>
              </a:rPr>
              <a:t>vào </a:t>
            </a:r>
            <a:r>
              <a:rPr sz="1200" dirty="0">
                <a:latin typeface="Times New Roman"/>
                <a:cs typeface="Times New Roman"/>
              </a:rPr>
              <a:t>nơi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spc="-5" dirty="0" err="1">
                <a:latin typeface="Times New Roman"/>
                <a:cs typeface="Times New Roman"/>
              </a:rPr>
              <a:t>nhau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ớc</a:t>
            </a:r>
            <a:r>
              <a:rPr sz="1200" spc="-60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còn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nào cùng đến </a:t>
            </a:r>
            <a:r>
              <a:rPr sz="1200" dirty="0">
                <a:latin typeface="Times New Roman"/>
                <a:cs typeface="Times New Roman"/>
              </a:rPr>
              <a:t>một lúc, những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70" dirty="0">
                <a:latin typeface="Times New Roman"/>
                <a:cs typeface="Times New Roman"/>
              </a:rPr>
              <a:t>nào 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>
                <a:latin typeface="Times New Roman"/>
                <a:cs typeface="Times New Roman"/>
              </a:rPr>
              <a:t>theo đoàn.</a:t>
            </a:r>
            <a:endParaRPr sz="1200" dirty="0">
              <a:latin typeface="Times New Roman"/>
              <a:cs typeface="Times New Roman"/>
            </a:endParaRPr>
          </a:p>
          <a:p>
            <a:pPr marL="279400" lvl="1" indent="-266700">
              <a:lnSpc>
                <a:spcPct val="100000"/>
              </a:lnSpc>
              <a:spcBef>
                <a:spcPts val="760"/>
              </a:spcBef>
              <a:buAutoNum type="arabicPeriod" startAt="4"/>
              <a:tabLst>
                <a:tab pos="279400" algn="l"/>
              </a:tabLst>
            </a:pPr>
            <a:r>
              <a:rPr sz="1200" spc="-5" dirty="0" smtClean="0">
                <a:latin typeface="Times New Roman"/>
                <a:cs typeface="Times New Roman"/>
              </a:rPr>
              <a:t>H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ỚNG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>
                <a:latin typeface="Times New Roman"/>
                <a:cs typeface="Times New Roman"/>
              </a:rPr>
              <a:t>CỦA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</a:t>
            </a:r>
          </a:p>
          <a:p>
            <a:pPr marL="12700" marR="5080" indent="456565" algn="just">
              <a:lnSpc>
                <a:spcPct val="110000"/>
              </a:lnSpc>
              <a:spcBef>
                <a:spcPts val="600"/>
              </a:spcBef>
            </a:pPr>
            <a:r>
              <a:rPr sz="1200" dirty="0">
                <a:latin typeface="Times New Roman"/>
                <a:cs typeface="Times New Roman"/>
              </a:rPr>
              <a:t>Có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nào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>
                <a:latin typeface="Times New Roman"/>
                <a:cs typeface="Times New Roman"/>
              </a:rPr>
              <a:t>thẳng,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nào </a:t>
            </a:r>
            <a:r>
              <a:rPr sz="1200" dirty="0">
                <a:latin typeface="Times New Roman"/>
                <a:cs typeface="Times New Roman"/>
              </a:rPr>
              <a:t>rẽ phải, rẽ trái </a:t>
            </a:r>
            <a:r>
              <a:rPr sz="1200" spc="5" dirty="0">
                <a:latin typeface="Times New Roman"/>
                <a:cs typeface="Times New Roman"/>
              </a:rPr>
              <a:t>hay </a:t>
            </a:r>
            <a:r>
              <a:rPr sz="1200" dirty="0">
                <a:latin typeface="Times New Roman"/>
                <a:cs typeface="Times New Roman"/>
              </a:rPr>
              <a:t>quay đầu và </a:t>
            </a:r>
            <a:r>
              <a:rPr sz="1200" spc="-5" dirty="0" err="1">
                <a:latin typeface="Times New Roman"/>
                <a:cs typeface="Times New Roman"/>
              </a:rPr>
              <a:t>ảnh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ởng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của </a:t>
            </a:r>
            <a:r>
              <a:rPr sz="1200" spc="-40" dirty="0">
                <a:latin typeface="Times New Roman"/>
                <a:cs typeface="Times New Roman"/>
              </a:rPr>
              <a:t>chúng 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>
                <a:latin typeface="Times New Roman"/>
                <a:cs typeface="Times New Roman"/>
              </a:rPr>
              <a:t>những </a:t>
            </a:r>
            <a:r>
              <a:rPr sz="1200" spc="5" dirty="0">
                <a:latin typeface="Times New Roman"/>
                <a:cs typeface="Times New Roman"/>
              </a:rPr>
              <a:t>xe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khác.</a:t>
            </a:r>
            <a:endParaRPr sz="1200" dirty="0">
              <a:latin typeface="Times New Roman"/>
              <a:cs typeface="Times New Roman"/>
            </a:endParaRPr>
          </a:p>
          <a:p>
            <a:pPr marL="279400" lvl="1" indent="-266700">
              <a:lnSpc>
                <a:spcPct val="100000"/>
              </a:lnSpc>
              <a:spcBef>
                <a:spcPts val="745"/>
              </a:spcBef>
              <a:buAutoNum type="arabicPeriod" startAt="5"/>
              <a:tabLst>
                <a:tab pos="279400" algn="l"/>
              </a:tabLst>
            </a:pP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-10" dirty="0">
                <a:latin typeface="Times New Roman"/>
                <a:cs typeface="Times New Roman"/>
              </a:rPr>
              <a:t>LOẠI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 smtClean="0">
                <a:latin typeface="Times New Roman"/>
                <a:cs typeface="Times New Roman"/>
              </a:rPr>
              <a:t>Đ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ỜNG </a:t>
            </a:r>
            <a:r>
              <a:rPr sz="1200" spc="-5" dirty="0">
                <a:latin typeface="Times New Roman"/>
                <a:cs typeface="Times New Roman"/>
              </a:rPr>
              <a:t>BỘ </a:t>
            </a:r>
            <a:r>
              <a:rPr sz="1200" dirty="0">
                <a:latin typeface="Times New Roman"/>
                <a:cs typeface="Times New Roman"/>
              </a:rPr>
              <a:t>TRÊN SA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HÌNH</a:t>
            </a:r>
            <a:endParaRPr sz="1200" dirty="0">
              <a:latin typeface="Times New Roman"/>
              <a:cs typeface="Times New Roman"/>
            </a:endParaRPr>
          </a:p>
          <a:p>
            <a:pPr marL="12700" marR="12700" indent="456565" algn="just">
              <a:lnSpc>
                <a:spcPct val="11000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Quan sát có </a:t>
            </a:r>
            <a:r>
              <a:rPr sz="1200" dirty="0">
                <a:latin typeface="Times New Roman"/>
                <a:cs typeface="Times New Roman"/>
              </a:rPr>
              <a:t>các loại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 err="1">
                <a:latin typeface="Times New Roman"/>
                <a:cs typeface="Times New Roman"/>
              </a:rPr>
              <a:t>hiệu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nào, hiệu lực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các loại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>
                <a:latin typeface="Times New Roman"/>
                <a:cs typeface="Times New Roman"/>
              </a:rPr>
              <a:t>hiệu đó </a:t>
            </a:r>
            <a:r>
              <a:rPr sz="1200" spc="-60" dirty="0">
                <a:latin typeface="Times New Roman"/>
                <a:cs typeface="Times New Roman"/>
              </a:rPr>
              <a:t>đối  </a:t>
            </a:r>
            <a:r>
              <a:rPr sz="1200" dirty="0">
                <a:latin typeface="Times New Roman"/>
                <a:cs typeface="Times New Roman"/>
              </a:rPr>
              <a:t>với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trên sa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hình.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36850" y="8155304"/>
            <a:ext cx="2736850" cy="15430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7952" y="776985"/>
            <a:ext cx="5601970" cy="134112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4445" algn="ctr">
              <a:lnSpc>
                <a:spcPct val="100000"/>
              </a:lnSpc>
              <a:spcBef>
                <a:spcPts val="865"/>
              </a:spcBef>
            </a:pPr>
            <a:r>
              <a:rPr sz="1200" spc="-5" dirty="0" smtClean="0">
                <a:latin typeface="Times New Roman"/>
                <a:cs typeface="Times New Roman"/>
              </a:rPr>
              <a:t>CH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ƠNG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II</a:t>
            </a:r>
          </a:p>
          <a:p>
            <a:pPr marL="3810" algn="ctr">
              <a:lnSpc>
                <a:spcPct val="100000"/>
              </a:lnSpc>
              <a:spcBef>
                <a:spcPts val="770"/>
              </a:spcBef>
            </a:pPr>
            <a:r>
              <a:rPr sz="1200" b="1" spc="-5" dirty="0">
                <a:latin typeface="Times New Roman"/>
                <a:cs typeface="Times New Roman"/>
              </a:rPr>
              <a:t>CÁC NGUYÊN </a:t>
            </a:r>
            <a:r>
              <a:rPr sz="1200" b="1" dirty="0">
                <a:latin typeface="Times New Roman"/>
                <a:cs typeface="Times New Roman"/>
              </a:rPr>
              <a:t>TẮC XỬ LÝ TRÊN SA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HÌNH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1200" dirty="0">
                <a:latin typeface="Times New Roman"/>
                <a:cs typeface="Times New Roman"/>
              </a:rPr>
              <a:t>2.1. </a:t>
            </a: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CÓ </a:t>
            </a:r>
            <a:r>
              <a:rPr sz="1200" spc="-5" dirty="0" smtClean="0">
                <a:latin typeface="Times New Roman"/>
                <a:cs typeface="Times New Roman"/>
              </a:rPr>
              <a:t>Đ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ỜNG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RIÊNG</a:t>
            </a:r>
          </a:p>
          <a:p>
            <a:pPr marL="12700" marR="5080" indent="456565">
              <a:lnSpc>
                <a:spcPct val="11000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>
                <a:latin typeface="Times New Roman"/>
                <a:cs typeface="Times New Roman"/>
              </a:rPr>
              <a:t>loại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riêng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err="1" smtClean="0">
                <a:latin typeface="Times New Roman"/>
                <a:cs typeface="Times New Roman"/>
              </a:rPr>
              <a:t>nh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smtClean="0">
                <a:latin typeface="Times New Roman"/>
                <a:cs typeface="Times New Roman"/>
              </a:rPr>
              <a:t>: </a:t>
            </a:r>
            <a:r>
              <a:rPr sz="1200" dirty="0">
                <a:latin typeface="Times New Roman"/>
                <a:cs typeface="Times New Roman"/>
              </a:rPr>
              <a:t>tàu hỏa, tàu điện hay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</a:t>
            </a:r>
            <a:r>
              <a:rPr sz="1200" spc="-5" dirty="0">
                <a:latin typeface="Times New Roman"/>
                <a:cs typeface="Times New Roman"/>
              </a:rPr>
              <a:t>buýt, </a:t>
            </a:r>
            <a:r>
              <a:rPr sz="1200" dirty="0" err="1">
                <a:latin typeface="Times New Roman"/>
                <a:cs typeface="Times New Roman"/>
              </a:rPr>
              <a:t>khi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riêng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cắt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ngang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dirty="0" err="1">
                <a:latin typeface="Times New Roman"/>
                <a:cs typeface="Times New Roman"/>
              </a:rPr>
              <a:t>thì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quyền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ưu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tiên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thuộc về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dirty="0" err="1">
                <a:latin typeface="Times New Roman"/>
                <a:cs typeface="Times New Roman"/>
              </a:rPr>
              <a:t>loại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tiện </a:t>
            </a:r>
            <a:r>
              <a:rPr sz="1200" spc="5" dirty="0">
                <a:latin typeface="Times New Roman"/>
                <a:cs typeface="Times New Roman"/>
              </a:rPr>
              <a:t>chạy </a:t>
            </a:r>
            <a:r>
              <a:rPr sz="1200" dirty="0" err="1">
                <a:latin typeface="Times New Roman"/>
                <a:cs typeface="Times New Roman"/>
              </a:rPr>
              <a:t>trên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70" dirty="0">
                <a:latin typeface="Times New Roman"/>
                <a:cs typeface="Times New Roman"/>
              </a:rPr>
              <a:t>riêng  </a:t>
            </a:r>
            <a:r>
              <a:rPr sz="12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47952" y="3933571"/>
            <a:ext cx="5605780" cy="77533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2522855">
              <a:lnSpc>
                <a:spcPct val="100000"/>
              </a:lnSpc>
              <a:spcBef>
                <a:spcPts val="820"/>
              </a:spcBef>
            </a:pPr>
            <a:r>
              <a:rPr sz="1200" b="1" i="1" spc="-5" dirty="0">
                <a:latin typeface="Times New Roman"/>
                <a:cs typeface="Times New Roman"/>
              </a:rPr>
              <a:t>Hình </a:t>
            </a:r>
            <a:r>
              <a:rPr sz="1200" b="1" i="1" dirty="0">
                <a:latin typeface="Times New Roman"/>
                <a:cs typeface="Times New Roman"/>
              </a:rPr>
              <a:t>2.1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000"/>
              </a:lnSpc>
              <a:spcBef>
                <a:spcPts val="575"/>
              </a:spcBef>
            </a:pPr>
            <a:r>
              <a:rPr sz="1200" i="1" spc="-5" dirty="0">
                <a:latin typeface="Times New Roman"/>
                <a:cs typeface="Times New Roman"/>
              </a:rPr>
              <a:t>Trên </a:t>
            </a:r>
            <a:r>
              <a:rPr sz="1200" i="1" dirty="0">
                <a:latin typeface="Times New Roman"/>
                <a:cs typeface="Times New Roman"/>
              </a:rPr>
              <a:t>hình 2.1</a:t>
            </a:r>
            <a:r>
              <a:rPr sz="1200" b="1" i="1" dirty="0">
                <a:latin typeface="Times New Roman"/>
                <a:cs typeface="Times New Roman"/>
              </a:rPr>
              <a:t>: </a:t>
            </a:r>
            <a:r>
              <a:rPr sz="1200" spc="-5" dirty="0">
                <a:latin typeface="Times New Roman"/>
                <a:cs typeface="Times New Roman"/>
              </a:rPr>
              <a:t>Tàu </a:t>
            </a:r>
            <a:r>
              <a:rPr sz="1200" dirty="0">
                <a:latin typeface="Times New Roman"/>
                <a:cs typeface="Times New Roman"/>
              </a:rPr>
              <a:t>hỏa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riêng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ớc</a:t>
            </a:r>
            <a:r>
              <a:rPr sz="1200" spc="-60" dirty="0">
                <a:latin typeface="Times New Roman"/>
                <a:cs typeface="Times New Roman"/>
              </a:rPr>
              <a:t>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</a:t>
            </a:r>
            <a:r>
              <a:rPr sz="1200" spc="-5" dirty="0">
                <a:latin typeface="Times New Roman"/>
                <a:cs typeface="Times New Roman"/>
              </a:rPr>
              <a:t>con </a:t>
            </a:r>
            <a:r>
              <a:rPr sz="1200" spc="-5" dirty="0" err="1">
                <a:latin typeface="Times New Roman"/>
                <a:cs typeface="Times New Roman"/>
              </a:rPr>
              <a:t>phải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dừng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lại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nh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20" dirty="0" smtClean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47952" y="6524243"/>
            <a:ext cx="5603240" cy="1533525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2451100">
              <a:lnSpc>
                <a:spcPct val="100000"/>
              </a:lnSpc>
              <a:spcBef>
                <a:spcPts val="819"/>
              </a:spcBef>
            </a:pPr>
            <a:r>
              <a:rPr sz="1200" b="1" i="1" spc="-5" dirty="0">
                <a:latin typeface="Times New Roman"/>
                <a:cs typeface="Times New Roman"/>
              </a:rPr>
              <a:t>Hình </a:t>
            </a:r>
            <a:r>
              <a:rPr sz="1200" b="1" i="1" dirty="0">
                <a:latin typeface="Times New Roman"/>
                <a:cs typeface="Times New Roman"/>
              </a:rPr>
              <a:t>2.2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000"/>
              </a:lnSpc>
              <a:spcBef>
                <a:spcPts val="580"/>
              </a:spcBef>
            </a:pPr>
            <a:r>
              <a:rPr sz="1200" i="1" spc="-5" dirty="0">
                <a:latin typeface="Times New Roman"/>
                <a:cs typeface="Times New Roman"/>
              </a:rPr>
              <a:t>Trên </a:t>
            </a:r>
            <a:r>
              <a:rPr sz="1200" i="1" dirty="0">
                <a:latin typeface="Times New Roman"/>
                <a:cs typeface="Times New Roman"/>
              </a:rPr>
              <a:t>hình 2.2</a:t>
            </a:r>
            <a:r>
              <a:rPr sz="1200" b="1" i="1" dirty="0">
                <a:latin typeface="Times New Roman"/>
                <a:cs typeface="Times New Roman"/>
              </a:rPr>
              <a:t>: </a:t>
            </a:r>
            <a:r>
              <a:rPr sz="1200" spc="-5" dirty="0">
                <a:latin typeface="Times New Roman"/>
                <a:cs typeface="Times New Roman"/>
              </a:rPr>
              <a:t>Khi băng </a:t>
            </a:r>
            <a:r>
              <a:rPr sz="1200" dirty="0">
                <a:latin typeface="Times New Roman"/>
                <a:cs typeface="Times New Roman"/>
              </a:rPr>
              <a:t>qua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riêng, phải </a:t>
            </a:r>
            <a:r>
              <a:rPr sz="1200" dirty="0">
                <a:latin typeface="Times New Roman"/>
                <a:cs typeface="Times New Roman"/>
              </a:rPr>
              <a:t>lựa </a:t>
            </a:r>
            <a:r>
              <a:rPr sz="1200" spc="-5" dirty="0">
                <a:latin typeface="Times New Roman"/>
                <a:cs typeface="Times New Roman"/>
              </a:rPr>
              <a:t>chọn có </a:t>
            </a:r>
            <a:r>
              <a:rPr sz="1200" dirty="0">
                <a:latin typeface="Times New Roman"/>
                <a:cs typeface="Times New Roman"/>
              </a:rPr>
              <a:t>đủ khoảng cách từ </a:t>
            </a:r>
            <a:r>
              <a:rPr sz="1200" spc="-60" dirty="0">
                <a:latin typeface="Times New Roman"/>
                <a:cs typeface="Times New Roman"/>
              </a:rPr>
              <a:t>giới  </a:t>
            </a:r>
            <a:r>
              <a:rPr sz="1200" spc="-5" dirty="0" err="1">
                <a:latin typeface="Times New Roman"/>
                <a:cs typeface="Times New Roman"/>
              </a:rPr>
              <a:t>hạn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riêng đó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dirty="0">
                <a:latin typeface="Times New Roman"/>
                <a:cs typeface="Times New Roman"/>
              </a:rPr>
              <a:t>đuôi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 err="1">
                <a:latin typeface="Times New Roman"/>
                <a:cs typeface="Times New Roman"/>
              </a:rPr>
              <a:t>liền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không nhỏ hơn 1,5a ( a là </a:t>
            </a:r>
            <a:r>
              <a:rPr sz="1200" spc="-5" dirty="0">
                <a:latin typeface="Times New Roman"/>
                <a:cs typeface="Times New Roman"/>
              </a:rPr>
              <a:t>chiều dài thân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xe)</a:t>
            </a:r>
          </a:p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sz="1200" dirty="0">
                <a:latin typeface="Times New Roman"/>
                <a:cs typeface="Times New Roman"/>
              </a:rPr>
              <a:t>2.2. </a:t>
            </a:r>
            <a:r>
              <a:rPr sz="1200" spc="-5" dirty="0">
                <a:latin typeface="Times New Roman"/>
                <a:cs typeface="Times New Roman"/>
              </a:rPr>
              <a:t>QUYỀN </a:t>
            </a:r>
            <a:r>
              <a:rPr sz="1200" spc="-10" dirty="0">
                <a:latin typeface="Times New Roman"/>
                <a:cs typeface="Times New Roman"/>
              </a:rPr>
              <a:t>BÌNH </a:t>
            </a:r>
            <a:r>
              <a:rPr sz="1200" spc="-5" dirty="0">
                <a:latin typeface="Times New Roman"/>
                <a:cs typeface="Times New Roman"/>
              </a:rPr>
              <a:t>ĐẲNG XE VÀO </a:t>
            </a:r>
            <a:r>
              <a:rPr sz="1200" dirty="0">
                <a:latin typeface="Times New Roman"/>
                <a:cs typeface="Times New Roman"/>
              </a:rPr>
              <a:t>NƠI </a:t>
            </a:r>
            <a:r>
              <a:rPr sz="1200" spc="-5" dirty="0" smtClean="0">
                <a:latin typeface="Times New Roman"/>
                <a:cs typeface="Times New Roman"/>
              </a:rPr>
              <a:t>Đ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ỜNG </a:t>
            </a:r>
            <a:r>
              <a:rPr sz="1200" spc="-5" dirty="0">
                <a:latin typeface="Times New Roman"/>
                <a:cs typeface="Times New Roman"/>
              </a:rPr>
              <a:t>GIAO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NHAU</a:t>
            </a:r>
            <a:endParaRPr sz="1200" dirty="0">
              <a:latin typeface="Times New Roman"/>
              <a:cs typeface="Times New Roman"/>
            </a:endParaRPr>
          </a:p>
          <a:p>
            <a:pPr marL="12700" marR="6350" indent="456565">
              <a:lnSpc>
                <a:spcPct val="1100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Khi </a:t>
            </a:r>
            <a:r>
              <a:rPr sz="1200" dirty="0" err="1">
                <a:latin typeface="Times New Roman"/>
                <a:cs typeface="Times New Roman"/>
              </a:rPr>
              <a:t>tới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đ</a:t>
            </a:r>
            <a:r>
              <a:rPr lang="en-US" sz="1200" spc="-65" dirty="0" err="1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nhau,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thô </a:t>
            </a:r>
            <a:r>
              <a:rPr sz="1200" spc="-5" dirty="0">
                <a:latin typeface="Times New Roman"/>
                <a:cs typeface="Times New Roman"/>
              </a:rPr>
              <a:t>sơ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giới đều có quyền </a:t>
            </a:r>
            <a:r>
              <a:rPr sz="1200" dirty="0">
                <a:latin typeface="Times New Roman"/>
                <a:cs typeface="Times New Roman"/>
              </a:rPr>
              <a:t>bình đẳng </a:t>
            </a:r>
            <a:r>
              <a:rPr sz="1200" spc="-40" dirty="0">
                <a:latin typeface="Times New Roman"/>
                <a:cs typeface="Times New Roman"/>
              </a:rPr>
              <a:t>ngang  </a:t>
            </a:r>
            <a:r>
              <a:rPr sz="1200" spc="-5" dirty="0">
                <a:latin typeface="Times New Roman"/>
                <a:cs typeface="Times New Roman"/>
              </a:rPr>
              <a:t>nhau,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nào vào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nhau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thì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 err="1">
                <a:latin typeface="Times New Roman"/>
                <a:cs typeface="Times New Roman"/>
              </a:rPr>
              <a:t>đó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đi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58565" y="9797288"/>
            <a:ext cx="5861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spc="-5" dirty="0">
                <a:latin typeface="Times New Roman"/>
                <a:cs typeface="Times New Roman"/>
              </a:rPr>
              <a:t>Hình</a:t>
            </a:r>
            <a:r>
              <a:rPr sz="1200" b="1" i="1" spc="-6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2.3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736850" y="2235199"/>
            <a:ext cx="2559050" cy="17081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736850" y="4692649"/>
            <a:ext cx="2501900" cy="18351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148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856234"/>
            <a:ext cx="5607685" cy="1587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620" indent="456565" algn="just">
              <a:lnSpc>
                <a:spcPct val="110000"/>
              </a:lnSpc>
              <a:spcBef>
                <a:spcPts val="100"/>
              </a:spcBef>
            </a:pPr>
            <a:r>
              <a:rPr sz="1200" i="1" spc="-5" dirty="0">
                <a:latin typeface="Times New Roman"/>
                <a:cs typeface="Times New Roman"/>
              </a:rPr>
              <a:t>Trên </a:t>
            </a:r>
            <a:r>
              <a:rPr sz="1200" i="1" dirty="0">
                <a:latin typeface="Times New Roman"/>
                <a:cs typeface="Times New Roman"/>
              </a:rPr>
              <a:t>hình 2.3</a:t>
            </a:r>
            <a:r>
              <a:rPr sz="1200" b="1" i="1" dirty="0">
                <a:latin typeface="Times New Roman"/>
                <a:cs typeface="Times New Roman"/>
              </a:rPr>
              <a:t>: </a:t>
            </a:r>
            <a:r>
              <a:rPr sz="1200" spc="-5" dirty="0">
                <a:latin typeface="Times New Roman"/>
                <a:cs typeface="Times New Roman"/>
              </a:rPr>
              <a:t>Xe con </a:t>
            </a:r>
            <a:r>
              <a:rPr sz="1200" dirty="0">
                <a:latin typeface="Times New Roman"/>
                <a:cs typeface="Times New Roman"/>
              </a:rPr>
              <a:t>màu đỏ </a:t>
            </a:r>
            <a:r>
              <a:rPr sz="1200" spc="-5" dirty="0">
                <a:latin typeface="Times New Roman"/>
                <a:cs typeface="Times New Roman"/>
              </a:rPr>
              <a:t>vào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giao </a:t>
            </a:r>
            <a:r>
              <a:rPr sz="1200" spc="-5" dirty="0" err="1">
                <a:latin typeface="Times New Roman"/>
                <a:cs typeface="Times New Roman"/>
              </a:rPr>
              <a:t>nhau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ớc</a:t>
            </a:r>
            <a:r>
              <a:rPr sz="1200" spc="-60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do </a:t>
            </a:r>
            <a:r>
              <a:rPr sz="1200" dirty="0" err="1">
                <a:latin typeface="Times New Roman"/>
                <a:cs typeface="Times New Roman"/>
              </a:rPr>
              <a:t>đó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đi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trước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mặc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dù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</a:t>
            </a:r>
            <a:r>
              <a:rPr sz="1200" spc="-5" dirty="0" err="1">
                <a:latin typeface="Times New Roman"/>
                <a:cs typeface="Times New Roman"/>
              </a:rPr>
              <a:t>cứu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là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quyền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ưu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" dirty="0">
                <a:latin typeface="Times New Roman"/>
                <a:cs typeface="Times New Roman"/>
              </a:rPr>
              <a:t>Luật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 </a:t>
            </a:r>
            <a:r>
              <a:rPr sz="1200" spc="-5" dirty="0" err="1" smtClean="0">
                <a:latin typeface="Times New Roman"/>
                <a:cs typeface="Times New Roman"/>
              </a:rPr>
              <a:t>Sau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đó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đến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</a:t>
            </a:r>
            <a:r>
              <a:rPr sz="1200" spc="-5" dirty="0" err="1">
                <a:latin typeface="Times New Roman"/>
                <a:cs typeface="Times New Roman"/>
              </a:rPr>
              <a:t>cứu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cuối </a:t>
            </a:r>
            <a:r>
              <a:rPr sz="1200" dirty="0">
                <a:latin typeface="Times New Roman"/>
                <a:cs typeface="Times New Roman"/>
              </a:rPr>
              <a:t>cùng là xe ôtô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con.</a:t>
            </a:r>
          </a:p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sz="1200" dirty="0">
                <a:latin typeface="Times New Roman"/>
                <a:cs typeface="Times New Roman"/>
              </a:rPr>
              <a:t>2.3. </a:t>
            </a: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U </a:t>
            </a:r>
            <a:r>
              <a:rPr sz="1200" spc="-5" dirty="0">
                <a:latin typeface="Times New Roman"/>
                <a:cs typeface="Times New Roman"/>
              </a:rPr>
              <a:t>TIÊN THEO </a:t>
            </a:r>
            <a:r>
              <a:rPr sz="1200" spc="-10" dirty="0">
                <a:latin typeface="Times New Roman"/>
                <a:cs typeface="Times New Roman"/>
              </a:rPr>
              <a:t>LUẬT </a:t>
            </a:r>
            <a:r>
              <a:rPr sz="1200" spc="-5" dirty="0">
                <a:latin typeface="Times New Roman"/>
                <a:cs typeface="Times New Roman"/>
              </a:rPr>
              <a:t>GIAO THÔNG </a:t>
            </a:r>
            <a:r>
              <a:rPr sz="1200" spc="-5" dirty="0" smtClean="0">
                <a:latin typeface="Times New Roman"/>
                <a:cs typeface="Times New Roman"/>
              </a:rPr>
              <a:t>Đ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ỜNG</a:t>
            </a:r>
            <a:r>
              <a:rPr sz="1200" spc="2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BỘ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000"/>
              </a:lnSpc>
              <a:spcBef>
                <a:spcPts val="600"/>
              </a:spcBef>
              <a:tabLst>
                <a:tab pos="4391660" algn="l"/>
              </a:tabLst>
            </a:pPr>
            <a:r>
              <a:rPr sz="1200" spc="-5" dirty="0">
                <a:latin typeface="Times New Roman"/>
                <a:cs typeface="Times New Roman"/>
              </a:rPr>
              <a:t>Một số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giới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 err="1" smtClean="0">
                <a:latin typeface="Times New Roman"/>
                <a:cs typeface="Times New Roman"/>
              </a:rPr>
              <a:t>quyền</a:t>
            </a:r>
            <a:r>
              <a:rPr lang="en-US" sz="1200" spc="-10" dirty="0">
                <a:latin typeface="Times New Roman"/>
                <a:cs typeface="Times New Roman"/>
              </a:rPr>
              <a:t> </a:t>
            </a:r>
            <a:r>
              <a:rPr lang="en-US" sz="1200" spc="-10" dirty="0" err="1" smtClean="0">
                <a:latin typeface="Times New Roman"/>
                <a:cs typeface="Times New Roman"/>
              </a:rPr>
              <a:t>ưu</a:t>
            </a:r>
            <a:r>
              <a:rPr lang="en-US" sz="1200" spc="-1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>
                <a:latin typeface="Times New Roman"/>
                <a:cs typeface="Times New Roman"/>
              </a:rPr>
              <a:t>,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quyền </a:t>
            </a:r>
            <a:r>
              <a:rPr sz="1200" dirty="0" err="1">
                <a:latin typeface="Times New Roman"/>
                <a:cs typeface="Times New Roman"/>
              </a:rPr>
              <a:t>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khác </a:t>
            </a:r>
            <a:r>
              <a:rPr sz="1200" dirty="0" err="1">
                <a:latin typeface="Times New Roman"/>
                <a:cs typeface="Times New Roman"/>
              </a:rPr>
              <a:t>khi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qua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đường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giao</a:t>
            </a:r>
            <a:r>
              <a:rPr sz="1200" spc="-5" dirty="0" smtClean="0">
                <a:latin typeface="Times New Roman"/>
                <a:cs typeface="Times New Roman"/>
              </a:rPr>
              <a:t>    </a:t>
            </a:r>
            <a:r>
              <a:rPr sz="1200" dirty="0">
                <a:latin typeface="Times New Roman"/>
                <a:cs typeface="Times New Roman"/>
              </a:rPr>
              <a:t>nhau    từ </a:t>
            </a:r>
            <a:r>
              <a:rPr sz="1200" spc="25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bất  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kỳ	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nào tới,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65" dirty="0">
                <a:latin typeface="Times New Roman"/>
                <a:cs typeface="Times New Roman"/>
              </a:rPr>
              <a:t>theo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1200" dirty="0" err="1">
                <a:latin typeface="Times New Roman"/>
                <a:cs typeface="Times New Roman"/>
              </a:rPr>
              <a:t>thứ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tự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ưu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tiên</a:t>
            </a:r>
            <a:r>
              <a:rPr sz="12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47952" y="3982339"/>
            <a:ext cx="5602605" cy="776751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2522855" algn="just">
              <a:lnSpc>
                <a:spcPct val="100000"/>
              </a:lnSpc>
              <a:spcBef>
                <a:spcPts val="820"/>
              </a:spcBef>
            </a:pPr>
            <a:r>
              <a:rPr sz="1200" b="1" i="1" spc="-5" dirty="0">
                <a:latin typeface="Times New Roman"/>
                <a:cs typeface="Times New Roman"/>
              </a:rPr>
              <a:t>Hình </a:t>
            </a:r>
            <a:r>
              <a:rPr sz="1200" b="1" i="1" dirty="0">
                <a:latin typeface="Times New Roman"/>
                <a:cs typeface="Times New Roman"/>
              </a:rPr>
              <a:t>2.4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500"/>
              </a:lnSpc>
              <a:spcBef>
                <a:spcPts val="565"/>
              </a:spcBef>
            </a:pPr>
            <a:r>
              <a:rPr sz="1200" i="1" spc="-5" dirty="0">
                <a:latin typeface="Times New Roman"/>
                <a:cs typeface="Times New Roman"/>
              </a:rPr>
              <a:t>Trên </a:t>
            </a:r>
            <a:r>
              <a:rPr sz="1200" i="1" dirty="0">
                <a:latin typeface="Times New Roman"/>
                <a:cs typeface="Times New Roman"/>
              </a:rPr>
              <a:t>hình 2.4</a:t>
            </a:r>
            <a:r>
              <a:rPr sz="1200" b="1" i="1" dirty="0">
                <a:latin typeface="Times New Roman"/>
                <a:cs typeface="Times New Roman"/>
              </a:rPr>
              <a:t>: </a:t>
            </a: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</a:t>
            </a:r>
            <a:r>
              <a:rPr sz="1200" dirty="0" err="1">
                <a:latin typeface="Times New Roman"/>
                <a:cs typeface="Times New Roman"/>
              </a:rPr>
              <a:t>cứu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quyền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ưu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tiên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" dirty="0">
                <a:latin typeface="Times New Roman"/>
                <a:cs typeface="Times New Roman"/>
              </a:rPr>
              <a:t>Luật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bộ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nên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ớc</a:t>
            </a:r>
            <a:r>
              <a:rPr sz="1200" spc="-60" dirty="0">
                <a:latin typeface="Times New Roman"/>
                <a:cs typeface="Times New Roman"/>
              </a:rPr>
              <a:t>. </a:t>
            </a: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mô tô đi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ưu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vẫn </a:t>
            </a:r>
            <a:r>
              <a:rPr sz="1200" spc="-5" dirty="0" err="1">
                <a:latin typeface="Times New Roman"/>
                <a:cs typeface="Times New Roman"/>
              </a:rPr>
              <a:t>phải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nh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cho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xe</a:t>
            </a:r>
            <a:r>
              <a:rPr lang="en-US" sz="1200" spc="5" dirty="0">
                <a:latin typeface="Times New Roman"/>
                <a:cs typeface="Times New Roman"/>
              </a:rPr>
              <a:t> </a:t>
            </a:r>
            <a:r>
              <a:rPr lang="en-US" sz="1200" spc="5" dirty="0" err="1" smtClean="0">
                <a:latin typeface="Times New Roman"/>
                <a:cs typeface="Times New Roman"/>
              </a:rPr>
              <a:t>cứu</a:t>
            </a:r>
            <a:r>
              <a:rPr lang="en-US" sz="1200" spc="5" dirty="0" smtClean="0">
                <a:latin typeface="Times New Roman"/>
                <a:cs typeface="Times New Roman"/>
              </a:rPr>
              <a:t> </a:t>
            </a:r>
            <a:r>
              <a:rPr sz="1200" spc="-50" dirty="0" err="1" smtClean="0">
                <a:latin typeface="Times New Roman"/>
                <a:cs typeface="Times New Roman"/>
              </a:rPr>
              <a:t>th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ơng</a:t>
            </a:r>
            <a:r>
              <a:rPr sz="1200" spc="-50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7952" y="6605016"/>
            <a:ext cx="5606415" cy="1181735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2522855" algn="just">
              <a:lnSpc>
                <a:spcPct val="100000"/>
              </a:lnSpc>
              <a:spcBef>
                <a:spcPts val="835"/>
              </a:spcBef>
            </a:pPr>
            <a:r>
              <a:rPr sz="1200" b="1" i="1" spc="-5" dirty="0">
                <a:latin typeface="Times New Roman"/>
                <a:cs typeface="Times New Roman"/>
              </a:rPr>
              <a:t>Hình </a:t>
            </a:r>
            <a:r>
              <a:rPr sz="1200" b="1" i="1" dirty="0">
                <a:latin typeface="Times New Roman"/>
                <a:cs typeface="Times New Roman"/>
              </a:rPr>
              <a:t>2.5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000"/>
              </a:lnSpc>
              <a:spcBef>
                <a:spcPts val="590"/>
              </a:spcBef>
              <a:tabLst>
                <a:tab pos="4512310" algn="l"/>
              </a:tabLst>
            </a:pPr>
            <a:r>
              <a:rPr sz="1200" i="1" spc="-5" dirty="0">
                <a:latin typeface="Times New Roman"/>
                <a:cs typeface="Times New Roman"/>
              </a:rPr>
              <a:t>Trên </a:t>
            </a:r>
            <a:r>
              <a:rPr sz="1200" i="1" dirty="0">
                <a:latin typeface="Times New Roman"/>
                <a:cs typeface="Times New Roman"/>
              </a:rPr>
              <a:t>hình 2.5</a:t>
            </a:r>
            <a:r>
              <a:rPr sz="1200" b="1" i="1" dirty="0">
                <a:latin typeface="Times New Roman"/>
                <a:cs typeface="Times New Roman"/>
              </a:rPr>
              <a:t>: </a:t>
            </a: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chữa </a:t>
            </a:r>
            <a:r>
              <a:rPr sz="1200" spc="5" dirty="0" err="1">
                <a:latin typeface="Times New Roman"/>
                <a:cs typeface="Times New Roman"/>
              </a:rPr>
              <a:t>cháy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quyền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lang="vi-VN" sz="1200" spc="-170" dirty="0" smtClean="0">
                <a:latin typeface="Times New Roman"/>
                <a:cs typeface="Times New Roman"/>
              </a:rPr>
              <a:t>ư</a:t>
            </a:r>
            <a:r>
              <a:rPr sz="1200" spc="-170" dirty="0" smtClean="0">
                <a:latin typeface="Times New Roman"/>
                <a:cs typeface="Times New Roman"/>
              </a:rPr>
              <a:t>u </a:t>
            </a:r>
            <a:r>
              <a:rPr sz="1200" dirty="0">
                <a:latin typeface="Times New Roman"/>
                <a:cs typeface="Times New Roman"/>
              </a:rPr>
              <a:t>tiên </a:t>
            </a:r>
            <a:r>
              <a:rPr sz="1200" dirty="0" err="1">
                <a:latin typeface="Times New Roman"/>
                <a:cs typeface="Times New Roman"/>
              </a:rPr>
              <a:t>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 err="1">
                <a:latin typeface="Times New Roman"/>
                <a:cs typeface="Times New Roman"/>
              </a:rPr>
              <a:t>khác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khi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smtClean="0">
                <a:latin typeface="Times New Roman"/>
                <a:cs typeface="Times New Roman"/>
              </a:rPr>
              <a:t>qua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nhau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dirty="0" err="1">
                <a:latin typeface="Times New Roman"/>
                <a:cs typeface="Times New Roman"/>
              </a:rPr>
              <a:t>thứ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tự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ưu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thứ nhất, do đó </a:t>
            </a:r>
            <a:r>
              <a:rPr sz="1200" dirty="0" err="1">
                <a:latin typeface="Times New Roman"/>
                <a:cs typeface="Times New Roman"/>
              </a:rPr>
              <a:t>theo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mũi tên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</a:t>
            </a:r>
            <a:r>
              <a:rPr sz="1200" spc="-5" dirty="0">
                <a:latin typeface="Times New Roman"/>
                <a:cs typeface="Times New Roman"/>
              </a:rPr>
              <a:t>chữa </a:t>
            </a:r>
            <a:r>
              <a:rPr sz="1200" spc="-160" dirty="0">
                <a:latin typeface="Times New Roman"/>
                <a:cs typeface="Times New Roman"/>
              </a:rPr>
              <a:t>cháy  </a:t>
            </a:r>
            <a:r>
              <a:rPr sz="1200" dirty="0">
                <a:latin typeface="Times New Roman"/>
                <a:cs typeface="Times New Roman"/>
              </a:rPr>
              <a:t>mặc dù </a:t>
            </a:r>
            <a:r>
              <a:rPr sz="1200" spc="-5" dirty="0">
                <a:latin typeface="Times New Roman"/>
                <a:cs typeface="Times New Roman"/>
              </a:rPr>
              <a:t>bên </a:t>
            </a:r>
            <a:r>
              <a:rPr sz="1200" spc="-5" dirty="0" err="1">
                <a:latin typeface="Times New Roman"/>
                <a:cs typeface="Times New Roman"/>
              </a:rPr>
              <a:t>phải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v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</a:t>
            </a:r>
            <a:r>
              <a:rPr sz="1200" spc="-5" dirty="0" err="1">
                <a:latin typeface="Times New Roman"/>
                <a:cs typeface="Times New Roman"/>
              </a:rPr>
              <a:t>cứu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vẫn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ớc</a:t>
            </a:r>
            <a:r>
              <a:rPr sz="1200" spc="-60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sau </a:t>
            </a:r>
            <a:r>
              <a:rPr sz="1200" dirty="0">
                <a:latin typeface="Times New Roman"/>
                <a:cs typeface="Times New Roman"/>
              </a:rPr>
              <a:t>đó </a:t>
            </a:r>
            <a:r>
              <a:rPr sz="1200" spc="-5" dirty="0">
                <a:latin typeface="Times New Roman"/>
                <a:cs typeface="Times New Roman"/>
              </a:rPr>
              <a:t>đến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ôtô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cứu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thương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và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>
                <a:latin typeface="Times New Roman"/>
                <a:cs typeface="Times New Roman"/>
              </a:rPr>
              <a:t>cuối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cùng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là	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758565" y="9635743"/>
            <a:ext cx="5861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spc="-5" dirty="0">
                <a:latin typeface="Times New Roman"/>
                <a:cs typeface="Times New Roman"/>
              </a:rPr>
              <a:t>Hình</a:t>
            </a:r>
            <a:r>
              <a:rPr sz="1200" b="1" i="1" spc="-6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2.6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965450" y="2216149"/>
            <a:ext cx="2559050" cy="15417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997200" y="4941569"/>
            <a:ext cx="2527300" cy="15220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996564" y="7791450"/>
            <a:ext cx="2644140" cy="15932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149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856234"/>
            <a:ext cx="5603240" cy="198862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56565" algn="just">
              <a:lnSpc>
                <a:spcPct val="110200"/>
              </a:lnSpc>
              <a:spcBef>
                <a:spcPts val="95"/>
              </a:spcBef>
            </a:pPr>
            <a:r>
              <a:rPr sz="1200" i="1" spc="-5" dirty="0">
                <a:latin typeface="Times New Roman"/>
                <a:cs typeface="Times New Roman"/>
              </a:rPr>
              <a:t>Trên </a:t>
            </a:r>
            <a:r>
              <a:rPr sz="1200" i="1" dirty="0">
                <a:latin typeface="Times New Roman"/>
                <a:cs typeface="Times New Roman"/>
              </a:rPr>
              <a:t>hình 2.6</a:t>
            </a:r>
            <a:r>
              <a:rPr sz="1200" b="1" i="1" dirty="0">
                <a:latin typeface="Times New Roman"/>
                <a:cs typeface="Times New Roman"/>
              </a:rPr>
              <a:t>: </a:t>
            </a: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công </a:t>
            </a:r>
            <a:r>
              <a:rPr sz="1200" spc="-5" dirty="0">
                <a:latin typeface="Times New Roman"/>
                <a:cs typeface="Times New Roman"/>
              </a:rPr>
              <a:t>an( CA) </a:t>
            </a:r>
            <a:r>
              <a:rPr sz="1200" spc="5" dirty="0">
                <a:latin typeface="Times New Roman"/>
                <a:cs typeface="Times New Roman"/>
              </a:rPr>
              <a:t>là xe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quyền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ưu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" dirty="0">
                <a:latin typeface="Times New Roman"/>
                <a:cs typeface="Times New Roman"/>
              </a:rPr>
              <a:t>Luật </a:t>
            </a:r>
            <a:r>
              <a:rPr sz="1200" dirty="0">
                <a:latin typeface="Times New Roman"/>
                <a:cs typeface="Times New Roman"/>
              </a:rPr>
              <a:t>Giao </a:t>
            </a:r>
            <a:r>
              <a:rPr sz="1200" spc="-35" dirty="0" err="1">
                <a:latin typeface="Times New Roman"/>
                <a:cs typeface="Times New Roman"/>
              </a:rPr>
              <a:t>thông</a:t>
            </a:r>
            <a:r>
              <a:rPr sz="1200" spc="-35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 err="1">
                <a:latin typeface="Times New Roman"/>
                <a:cs typeface="Times New Roman"/>
              </a:rPr>
              <a:t>nên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tr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mặc dù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</a:t>
            </a:r>
            <a:r>
              <a:rPr sz="1200" spc="-5" dirty="0">
                <a:latin typeface="Times New Roman"/>
                <a:cs typeface="Times New Roman"/>
              </a:rPr>
              <a:t>con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tải </a:t>
            </a:r>
            <a:r>
              <a:rPr sz="1200" spc="-5" dirty="0">
                <a:latin typeface="Times New Roman"/>
                <a:cs typeface="Times New Roman"/>
              </a:rPr>
              <a:t>đang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ưu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tiên</a:t>
            </a:r>
            <a:r>
              <a:rPr lang="en-US" sz="1200" spc="-65" dirty="0">
                <a:latin typeface="Times New Roman"/>
                <a:cs typeface="Times New Roman"/>
              </a:rPr>
              <a:t>.</a:t>
            </a:r>
            <a:r>
              <a:rPr sz="1200" spc="-23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</a:t>
            </a:r>
            <a:r>
              <a:rPr sz="1200" spc="-5" dirty="0">
                <a:latin typeface="Times New Roman"/>
                <a:cs typeface="Times New Roman"/>
              </a:rPr>
              <a:t>công an </a:t>
            </a:r>
            <a:r>
              <a:rPr sz="1200" dirty="0">
                <a:latin typeface="Times New Roman"/>
                <a:cs typeface="Times New Roman"/>
              </a:rPr>
              <a:t>đã đi , phía </a:t>
            </a:r>
            <a:r>
              <a:rPr sz="1200" spc="-5" dirty="0">
                <a:latin typeface="Times New Roman"/>
                <a:cs typeface="Times New Roman"/>
              </a:rPr>
              <a:t>bên </a:t>
            </a:r>
            <a:r>
              <a:rPr sz="1200" dirty="0">
                <a:latin typeface="Times New Roman"/>
                <a:cs typeface="Times New Roman"/>
              </a:rPr>
              <a:t>phải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</a:t>
            </a:r>
            <a:r>
              <a:rPr sz="1200" spc="-5" dirty="0">
                <a:latin typeface="Times New Roman"/>
                <a:cs typeface="Times New Roman"/>
              </a:rPr>
              <a:t>con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v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nên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đ</a:t>
            </a:r>
            <a:r>
              <a:rPr lang="vi-VN" sz="1200" spc="-85" dirty="0" smtClean="0">
                <a:latin typeface="Times New Roman"/>
                <a:cs typeface="Times New Roman"/>
              </a:rPr>
              <a:t>ư</a:t>
            </a:r>
            <a:r>
              <a:rPr sz="1200" spc="-85" dirty="0" err="1" smtClean="0">
                <a:latin typeface="Times New Roman"/>
                <a:cs typeface="Times New Roman"/>
              </a:rPr>
              <a:t>ợc</a:t>
            </a:r>
            <a:r>
              <a:rPr sz="1200" spc="-8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quyền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110" dirty="0">
                <a:latin typeface="Times New Roman"/>
                <a:cs typeface="Times New Roman"/>
              </a:rPr>
              <a:t>tiếp  </a:t>
            </a:r>
            <a:r>
              <a:rPr sz="1200" dirty="0">
                <a:latin typeface="Times New Roman"/>
                <a:cs typeface="Times New Roman"/>
              </a:rPr>
              <a:t>theo. </a:t>
            </a:r>
            <a:r>
              <a:rPr sz="1200" spc="-10" dirty="0">
                <a:latin typeface="Times New Roman"/>
                <a:cs typeface="Times New Roman"/>
              </a:rPr>
              <a:t>Lúc </a:t>
            </a:r>
            <a:r>
              <a:rPr sz="1200" spc="5" dirty="0">
                <a:latin typeface="Times New Roman"/>
                <a:cs typeface="Times New Roman"/>
              </a:rPr>
              <a:t>này </a:t>
            </a:r>
            <a:r>
              <a:rPr sz="1200" dirty="0">
                <a:latin typeface="Times New Roman"/>
                <a:cs typeface="Times New Roman"/>
              </a:rPr>
              <a:t>phía </a:t>
            </a:r>
            <a:r>
              <a:rPr sz="1200" spc="5" dirty="0">
                <a:latin typeface="Times New Roman"/>
                <a:cs typeface="Times New Roman"/>
              </a:rPr>
              <a:t>tay </a:t>
            </a:r>
            <a:r>
              <a:rPr sz="1200" dirty="0">
                <a:latin typeface="Times New Roman"/>
                <a:cs typeface="Times New Roman"/>
              </a:rPr>
              <a:t>phải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</a:t>
            </a:r>
            <a:r>
              <a:rPr sz="1200" spc="-5" dirty="0">
                <a:latin typeface="Times New Roman"/>
                <a:cs typeface="Times New Roman"/>
              </a:rPr>
              <a:t>khách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v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ớng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lẽ </a:t>
            </a:r>
            <a:r>
              <a:rPr sz="1200" dirty="0" err="1">
                <a:latin typeface="Times New Roman"/>
                <a:cs typeface="Times New Roman"/>
              </a:rPr>
              <a:t>ra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nh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smtClean="0">
                <a:latin typeface="Times New Roman"/>
                <a:cs typeface="Times New Roman"/>
              </a:rPr>
              <a:t>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 err="1">
                <a:latin typeface="Times New Roman"/>
                <a:cs typeface="Times New Roman"/>
              </a:rPr>
              <a:t>ôtô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tải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đang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đi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</a:t>
            </a:r>
            <a:r>
              <a:rPr lang="en-US" sz="1200" spc="-65" dirty="0" err="1" smtClean="0">
                <a:latin typeface="Times New Roman"/>
                <a:cs typeface="Times New Roman"/>
              </a:rPr>
              <a:t>g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ưu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t</a:t>
            </a:r>
            <a:r>
              <a:rPr sz="1200" dirty="0" err="1" smtClean="0">
                <a:latin typeface="Times New Roman"/>
                <a:cs typeface="Times New Roman"/>
              </a:rPr>
              <a:t>iên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do </a:t>
            </a:r>
            <a:r>
              <a:rPr sz="1200" dirty="0" err="1">
                <a:latin typeface="Times New Roman"/>
                <a:cs typeface="Times New Roman"/>
              </a:rPr>
              <a:t>đó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ớc</a:t>
            </a:r>
            <a:r>
              <a:rPr sz="1200" spc="-60" dirty="0">
                <a:latin typeface="Times New Roman"/>
                <a:cs typeface="Times New Roman"/>
              </a:rPr>
              <a:t>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</a:t>
            </a:r>
            <a:r>
              <a:rPr sz="1200" spc="-5" dirty="0">
                <a:latin typeface="Times New Roman"/>
                <a:cs typeface="Times New Roman"/>
              </a:rPr>
              <a:t>khách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>
                <a:latin typeface="Times New Roman"/>
                <a:cs typeface="Times New Roman"/>
              </a:rPr>
              <a:t>sau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cùng.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200" dirty="0">
                <a:latin typeface="Times New Roman"/>
                <a:cs typeface="Times New Roman"/>
              </a:rPr>
              <a:t>2.4. </a:t>
            </a: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Ở TRÊN </a:t>
            </a:r>
            <a:r>
              <a:rPr sz="1200" spc="-5" dirty="0" smtClean="0">
                <a:latin typeface="Times New Roman"/>
                <a:cs typeface="Times New Roman"/>
              </a:rPr>
              <a:t>Đ</a:t>
            </a:r>
            <a:r>
              <a:rPr lang="en-US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ỜNG 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U</a:t>
            </a:r>
            <a:r>
              <a:rPr sz="1200" spc="-1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TIÊN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400"/>
              </a:lnSpc>
              <a:spcBef>
                <a:spcPts val="595"/>
              </a:spcBef>
            </a:pPr>
            <a:r>
              <a:rPr sz="1200" spc="-5" dirty="0">
                <a:latin typeface="Times New Roman"/>
                <a:cs typeface="Times New Roman"/>
              </a:rPr>
              <a:t>Tại </a:t>
            </a:r>
            <a:r>
              <a:rPr sz="1200" dirty="0">
                <a:latin typeface="Times New Roman"/>
                <a:cs typeface="Times New Roman"/>
              </a:rPr>
              <a:t>những nơi </a:t>
            </a:r>
            <a:r>
              <a:rPr sz="1200" spc="-5" dirty="0">
                <a:latin typeface="Times New Roman"/>
                <a:cs typeface="Times New Roman"/>
              </a:rPr>
              <a:t>giao nhau giữa </a:t>
            </a:r>
            <a:r>
              <a:rPr sz="1200" dirty="0" err="1">
                <a:latin typeface="Times New Roman"/>
                <a:cs typeface="Times New Roman"/>
              </a:rPr>
              <a:t>một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ưu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dirty="0" err="1">
                <a:latin typeface="Times New Roman"/>
                <a:cs typeface="Times New Roman"/>
              </a:rPr>
              <a:t>một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không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ưu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hoặc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giữa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một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chính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dirty="0" err="1">
                <a:latin typeface="Times New Roman"/>
                <a:cs typeface="Times New Roman"/>
              </a:rPr>
              <a:t>một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phụ thì </a:t>
            </a:r>
            <a:r>
              <a:rPr sz="1200" dirty="0" err="1">
                <a:latin typeface="Times New Roman"/>
                <a:cs typeface="Times New Roman"/>
              </a:rPr>
              <a:t>quyền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lang="vi-VN" sz="1200" spc="-170" dirty="0" smtClean="0">
                <a:latin typeface="Times New Roman"/>
                <a:cs typeface="Times New Roman"/>
              </a:rPr>
              <a:t>ư</a:t>
            </a:r>
            <a:r>
              <a:rPr sz="1200" spc="-170" dirty="0" smtClean="0">
                <a:latin typeface="Times New Roman"/>
                <a:cs typeface="Times New Roman"/>
              </a:rPr>
              <a:t>u </a:t>
            </a:r>
            <a:r>
              <a:rPr sz="1200" dirty="0">
                <a:latin typeface="Times New Roman"/>
                <a:cs typeface="Times New Roman"/>
              </a:rPr>
              <a:t>tiên </a:t>
            </a:r>
            <a:r>
              <a:rPr sz="1200" spc="-5" dirty="0">
                <a:latin typeface="Times New Roman"/>
                <a:cs typeface="Times New Roman"/>
              </a:rPr>
              <a:t>dành 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chạy </a:t>
            </a:r>
            <a:r>
              <a:rPr sz="1200" dirty="0" err="1">
                <a:latin typeface="Times New Roman"/>
                <a:cs typeface="Times New Roman"/>
              </a:rPr>
              <a:t>trên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ưu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tiên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và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chính bất </a:t>
            </a:r>
            <a:r>
              <a:rPr sz="1200" spc="5" dirty="0">
                <a:latin typeface="Times New Roman"/>
                <a:cs typeface="Times New Roman"/>
              </a:rPr>
              <a:t>kỳ </a:t>
            </a:r>
            <a:r>
              <a:rPr sz="1200" dirty="0" err="1">
                <a:latin typeface="Times New Roman"/>
                <a:cs typeface="Times New Roman"/>
              </a:rPr>
              <a:t>từ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nào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tới.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47952" y="5050916"/>
            <a:ext cx="5605145" cy="153289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2522855">
              <a:lnSpc>
                <a:spcPct val="100000"/>
              </a:lnSpc>
              <a:spcBef>
                <a:spcPts val="819"/>
              </a:spcBef>
            </a:pPr>
            <a:r>
              <a:rPr sz="1200" b="1" i="1" spc="-5" dirty="0">
                <a:latin typeface="Times New Roman"/>
                <a:cs typeface="Times New Roman"/>
              </a:rPr>
              <a:t>Hình </a:t>
            </a:r>
            <a:r>
              <a:rPr sz="1200" b="1" i="1" dirty="0">
                <a:latin typeface="Times New Roman"/>
                <a:cs typeface="Times New Roman"/>
              </a:rPr>
              <a:t>2.6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000"/>
              </a:lnSpc>
              <a:spcBef>
                <a:spcPts val="575"/>
              </a:spcBef>
            </a:pPr>
            <a:r>
              <a:rPr sz="1200" i="1" spc="-5" dirty="0">
                <a:latin typeface="Times New Roman"/>
                <a:cs typeface="Times New Roman"/>
              </a:rPr>
              <a:t>Trên </a:t>
            </a:r>
            <a:r>
              <a:rPr sz="1200" i="1" dirty="0">
                <a:latin typeface="Times New Roman"/>
                <a:cs typeface="Times New Roman"/>
              </a:rPr>
              <a:t>hình 2.6</a:t>
            </a:r>
            <a:r>
              <a:rPr sz="1200" b="1" i="1" dirty="0">
                <a:latin typeface="Times New Roman"/>
                <a:cs typeface="Times New Roman"/>
              </a:rPr>
              <a:t>: </a:t>
            </a: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con đang đi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</a:t>
            </a:r>
            <a:r>
              <a:rPr lang="en-US" sz="1200" spc="-65" dirty="0" err="1" smtClean="0">
                <a:latin typeface="Times New Roman"/>
                <a:cs typeface="Times New Roman"/>
              </a:rPr>
              <a:t>g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ưu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nên </a:t>
            </a:r>
            <a:r>
              <a:rPr sz="1200" dirty="0">
                <a:latin typeface="Times New Roman"/>
                <a:cs typeface="Times New Roman"/>
              </a:rPr>
              <a:t>mặc dù </a:t>
            </a:r>
            <a:r>
              <a:rPr sz="1200" spc="-5" dirty="0" err="1">
                <a:latin typeface="Times New Roman"/>
                <a:cs typeface="Times New Roman"/>
              </a:rPr>
              <a:t>bên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phải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vướng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xe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ôtô </a:t>
            </a:r>
            <a:r>
              <a:rPr sz="1200" spc="-5" dirty="0">
                <a:latin typeface="Times New Roman"/>
                <a:cs typeface="Times New Roman"/>
              </a:rPr>
              <a:t>khách </a:t>
            </a:r>
            <a:r>
              <a:rPr sz="1200" spc="-5" dirty="0" err="1">
                <a:latin typeface="Times New Roman"/>
                <a:cs typeface="Times New Roman"/>
              </a:rPr>
              <a:t>vẫn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ớc</a:t>
            </a:r>
            <a:r>
              <a:rPr sz="1200" spc="-60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sau đó đến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</a:t>
            </a:r>
            <a:r>
              <a:rPr sz="1200" spc="-5" dirty="0">
                <a:latin typeface="Times New Roman"/>
                <a:cs typeface="Times New Roman"/>
              </a:rPr>
              <a:t>tải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cuối </a:t>
            </a:r>
            <a:r>
              <a:rPr sz="1200" dirty="0">
                <a:latin typeface="Times New Roman"/>
                <a:cs typeface="Times New Roman"/>
              </a:rPr>
              <a:t>cùng là xe ôtô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khách.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sz="1200" dirty="0">
                <a:latin typeface="Times New Roman"/>
                <a:cs typeface="Times New Roman"/>
              </a:rPr>
              <a:t>2.5. </a:t>
            </a: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CÓ </a:t>
            </a:r>
            <a:r>
              <a:rPr sz="1200" spc="-5" dirty="0">
                <a:latin typeface="Times New Roman"/>
                <a:cs typeface="Times New Roman"/>
              </a:rPr>
              <a:t>QUYỀN </a:t>
            </a:r>
            <a:r>
              <a:rPr lang="en-US" sz="1200" spc="-5" dirty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U </a:t>
            </a:r>
            <a:r>
              <a:rPr sz="1200" spc="-5" dirty="0">
                <a:latin typeface="Times New Roman"/>
                <a:cs typeface="Times New Roman"/>
              </a:rPr>
              <a:t>TIÊN </a:t>
            </a:r>
            <a:r>
              <a:rPr sz="1200" dirty="0">
                <a:latin typeface="Times New Roman"/>
                <a:cs typeface="Times New Roman"/>
              </a:rPr>
              <a:t>BÊN </a:t>
            </a:r>
            <a:r>
              <a:rPr sz="1200" spc="-5" dirty="0">
                <a:latin typeface="Times New Roman"/>
                <a:cs typeface="Times New Roman"/>
              </a:rPr>
              <a:t>PHẢI</a:t>
            </a:r>
            <a:endParaRPr sz="1200" dirty="0">
              <a:latin typeface="Times New Roman"/>
              <a:cs typeface="Times New Roman"/>
            </a:endParaRPr>
          </a:p>
          <a:p>
            <a:pPr marL="12700" marR="10160" indent="456565">
              <a:lnSpc>
                <a:spcPct val="110000"/>
              </a:lnSpc>
              <a:spcBef>
                <a:spcPts val="600"/>
              </a:spcBef>
            </a:pPr>
            <a:r>
              <a:rPr sz="1200" spc="-5" dirty="0">
                <a:latin typeface="Times New Roman"/>
                <a:cs typeface="Times New Roman"/>
              </a:rPr>
              <a:t>Khi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 err="1">
                <a:latin typeface="Times New Roman"/>
                <a:cs typeface="Times New Roman"/>
              </a:rPr>
              <a:t>đến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nhau </a:t>
            </a:r>
            <a:r>
              <a:rPr sz="1200" dirty="0">
                <a:latin typeface="Times New Roman"/>
                <a:cs typeface="Times New Roman"/>
              </a:rPr>
              <a:t>đồng cấp, cùng một lúc thì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nào </a:t>
            </a:r>
            <a:r>
              <a:rPr sz="1200" dirty="0">
                <a:latin typeface="Times New Roman"/>
                <a:cs typeface="Times New Roman"/>
              </a:rPr>
              <a:t>rẽ phải và </a:t>
            </a:r>
            <a:r>
              <a:rPr sz="1200" spc="-60" dirty="0">
                <a:latin typeface="Times New Roman"/>
                <a:cs typeface="Times New Roman"/>
              </a:rPr>
              <a:t>bên 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v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5" dirty="0" err="1">
                <a:latin typeface="Times New Roman"/>
                <a:cs typeface="Times New Roman"/>
              </a:rPr>
              <a:t>sẽ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đi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ớc</a:t>
            </a:r>
            <a:r>
              <a:rPr sz="1200" spc="-60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7952" y="8786875"/>
            <a:ext cx="5605145" cy="77724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2522855">
              <a:lnSpc>
                <a:spcPct val="100000"/>
              </a:lnSpc>
              <a:spcBef>
                <a:spcPts val="819"/>
              </a:spcBef>
            </a:pPr>
            <a:r>
              <a:rPr sz="1200" b="1" i="1" spc="-5" dirty="0">
                <a:latin typeface="Times New Roman"/>
                <a:cs typeface="Times New Roman"/>
              </a:rPr>
              <a:t>Hình </a:t>
            </a:r>
            <a:r>
              <a:rPr sz="1200" b="1" i="1" dirty="0">
                <a:latin typeface="Times New Roman"/>
                <a:cs typeface="Times New Roman"/>
              </a:rPr>
              <a:t>2.7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800"/>
              </a:lnSpc>
              <a:spcBef>
                <a:spcPts val="565"/>
              </a:spcBef>
            </a:pPr>
            <a:r>
              <a:rPr sz="1200" i="1" spc="-5" dirty="0">
                <a:latin typeface="Times New Roman"/>
                <a:cs typeface="Times New Roman"/>
              </a:rPr>
              <a:t>Trên </a:t>
            </a:r>
            <a:r>
              <a:rPr sz="1200" i="1" dirty="0">
                <a:latin typeface="Times New Roman"/>
                <a:cs typeface="Times New Roman"/>
              </a:rPr>
              <a:t>hình 23: </a:t>
            </a: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tải và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</a:t>
            </a:r>
            <a:r>
              <a:rPr sz="1200" spc="-5" dirty="0">
                <a:latin typeface="Times New Roman"/>
                <a:cs typeface="Times New Roman"/>
              </a:rPr>
              <a:t>khách đều </a:t>
            </a:r>
            <a:r>
              <a:rPr sz="1200" dirty="0">
                <a:latin typeface="Times New Roman"/>
                <a:cs typeface="Times New Roman"/>
              </a:rPr>
              <a:t>rẽ </a:t>
            </a:r>
            <a:r>
              <a:rPr sz="1200" spc="-5" dirty="0">
                <a:latin typeface="Times New Roman"/>
                <a:cs typeface="Times New Roman"/>
              </a:rPr>
              <a:t>phải nên </a:t>
            </a:r>
            <a:r>
              <a:rPr sz="1200" spc="-5" dirty="0" err="1">
                <a:latin typeface="Times New Roman"/>
                <a:cs typeface="Times New Roman"/>
              </a:rPr>
              <a:t>cùng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lang="en-US" sz="1200" spc="-80" dirty="0">
                <a:latin typeface="Times New Roman"/>
                <a:cs typeface="Times New Roman"/>
              </a:rPr>
              <a:t> </a:t>
            </a:r>
            <a:r>
              <a:rPr lang="en-US" sz="1200" spc="-80" dirty="0" err="1" smtClean="0">
                <a:latin typeface="Times New Roman"/>
                <a:cs typeface="Times New Roman"/>
              </a:rPr>
              <a:t>ưu</a:t>
            </a:r>
            <a:r>
              <a:rPr lang="en-US" sz="1200" spc="-80" dirty="0" smtClean="0">
                <a:latin typeface="Times New Roman"/>
                <a:cs typeface="Times New Roman"/>
              </a:rPr>
              <a:t> </a:t>
            </a:r>
            <a:r>
              <a:rPr lang="en-US" sz="1200" spc="-80" dirty="0" err="1" smtClean="0">
                <a:latin typeface="Times New Roman"/>
                <a:cs typeface="Times New Roman"/>
              </a:rPr>
              <a:t>tiên</a:t>
            </a:r>
            <a:r>
              <a:rPr lang="en-US" sz="1200" spc="-80" dirty="0" smtClean="0">
                <a:latin typeface="Times New Roman"/>
                <a:cs typeface="Times New Roman"/>
              </a:rPr>
              <a:t> </a:t>
            </a:r>
            <a:r>
              <a:rPr sz="1200" spc="-200" dirty="0" err="1" smtClean="0">
                <a:latin typeface="Times New Roman"/>
                <a:cs typeface="Times New Roman"/>
              </a:rPr>
              <a:t>đi</a:t>
            </a:r>
            <a:r>
              <a:rPr sz="1200" spc="-200" dirty="0" smtClean="0">
                <a:latin typeface="Times New Roman"/>
                <a:cs typeface="Times New Roman"/>
              </a:rPr>
              <a:t> 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ớc</a:t>
            </a:r>
            <a:r>
              <a:rPr sz="1200" spc="-60" dirty="0">
                <a:latin typeface="Times New Roman"/>
                <a:cs typeface="Times New Roman"/>
              </a:rPr>
              <a:t>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con </a:t>
            </a:r>
            <a:r>
              <a:rPr sz="1200" spc="-5" dirty="0">
                <a:latin typeface="Times New Roman"/>
                <a:cs typeface="Times New Roman"/>
              </a:rPr>
              <a:t>rẽ trái </a:t>
            </a:r>
            <a:r>
              <a:rPr sz="1200" spc="5" dirty="0">
                <a:latin typeface="Times New Roman"/>
                <a:cs typeface="Times New Roman"/>
              </a:rPr>
              <a:t>đi </a:t>
            </a:r>
            <a:r>
              <a:rPr sz="1200" spc="-5" dirty="0">
                <a:latin typeface="Times New Roman"/>
                <a:cs typeface="Times New Roman"/>
              </a:rPr>
              <a:t>sau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cùng.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584450" y="3149599"/>
            <a:ext cx="3143250" cy="18922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635250" y="6680200"/>
            <a:ext cx="3252470" cy="19557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150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2731135"/>
            <a:ext cx="5603240" cy="1515928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2522855" algn="just">
              <a:lnSpc>
                <a:spcPct val="100000"/>
              </a:lnSpc>
              <a:spcBef>
                <a:spcPts val="820"/>
              </a:spcBef>
            </a:pPr>
            <a:r>
              <a:rPr sz="1200" b="1" i="1" spc="-5" dirty="0">
                <a:latin typeface="Times New Roman"/>
                <a:cs typeface="Times New Roman"/>
              </a:rPr>
              <a:t>Hình </a:t>
            </a:r>
            <a:r>
              <a:rPr sz="1200" b="1" i="1" dirty="0">
                <a:latin typeface="Times New Roman"/>
                <a:cs typeface="Times New Roman"/>
              </a:rPr>
              <a:t>2.8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000"/>
              </a:lnSpc>
              <a:spcBef>
                <a:spcPts val="575"/>
              </a:spcBef>
            </a:pPr>
            <a:r>
              <a:rPr sz="1200" i="1" spc="-5" dirty="0">
                <a:latin typeface="Times New Roman"/>
                <a:cs typeface="Times New Roman"/>
              </a:rPr>
              <a:t>Trên </a:t>
            </a:r>
            <a:r>
              <a:rPr sz="1200" i="1" dirty="0">
                <a:latin typeface="Times New Roman"/>
                <a:cs typeface="Times New Roman"/>
              </a:rPr>
              <a:t>hình 24</a:t>
            </a:r>
            <a:r>
              <a:rPr sz="1200" b="1" i="1" dirty="0">
                <a:latin typeface="Times New Roman"/>
                <a:cs typeface="Times New Roman"/>
              </a:rPr>
              <a:t>: </a:t>
            </a:r>
            <a:r>
              <a:rPr sz="1200" spc="-5" dirty="0">
                <a:latin typeface="Times New Roman"/>
                <a:cs typeface="Times New Roman"/>
              </a:rPr>
              <a:t>Bên phải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</a:t>
            </a:r>
            <a:r>
              <a:rPr sz="1200" dirty="0" err="1">
                <a:latin typeface="Times New Roman"/>
                <a:cs typeface="Times New Roman"/>
              </a:rPr>
              <a:t>đều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v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ớng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chỉ có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môtô </a:t>
            </a:r>
            <a:r>
              <a:rPr sz="1200" spc="-5" dirty="0">
                <a:latin typeface="Times New Roman"/>
                <a:cs typeface="Times New Roman"/>
              </a:rPr>
              <a:t>bên </a:t>
            </a:r>
            <a:r>
              <a:rPr sz="1200" dirty="0">
                <a:latin typeface="Times New Roman"/>
                <a:cs typeface="Times New Roman"/>
              </a:rPr>
              <a:t>phải </a:t>
            </a:r>
            <a:r>
              <a:rPr sz="1200" spc="-45" dirty="0" err="1">
                <a:latin typeface="Times New Roman"/>
                <a:cs typeface="Times New Roman"/>
              </a:rPr>
              <a:t>không</a:t>
            </a:r>
            <a:r>
              <a:rPr sz="1200" spc="-45" dirty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v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nên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ớc</a:t>
            </a:r>
            <a:r>
              <a:rPr sz="1200" spc="-60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tiếp </a:t>
            </a:r>
            <a:r>
              <a:rPr sz="1200" dirty="0">
                <a:latin typeface="Times New Roman"/>
                <a:cs typeface="Times New Roman"/>
              </a:rPr>
              <a:t>theo là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</a:t>
            </a:r>
            <a:r>
              <a:rPr sz="1200" spc="-5" dirty="0">
                <a:latin typeface="Times New Roman"/>
                <a:cs typeface="Times New Roman"/>
              </a:rPr>
              <a:t>tải, </a:t>
            </a:r>
            <a:r>
              <a:rPr sz="1200" dirty="0">
                <a:latin typeface="Times New Roman"/>
                <a:cs typeface="Times New Roman"/>
              </a:rPr>
              <a:t>rồi đến xe ôtô </a:t>
            </a:r>
            <a:r>
              <a:rPr sz="1200" spc="-5" dirty="0">
                <a:latin typeface="Times New Roman"/>
                <a:cs typeface="Times New Roman"/>
              </a:rPr>
              <a:t>khách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cuối cùng </a:t>
            </a:r>
            <a:r>
              <a:rPr sz="1200" dirty="0" err="1">
                <a:latin typeface="Times New Roman"/>
                <a:cs typeface="Times New Roman"/>
              </a:rPr>
              <a:t>là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xe</a:t>
            </a:r>
            <a:r>
              <a:rPr lang="en-US" sz="1200" spc="5" dirty="0">
                <a:latin typeface="Times New Roman"/>
                <a:cs typeface="Times New Roman"/>
              </a:rPr>
              <a:t> </a:t>
            </a:r>
            <a:r>
              <a:rPr lang="en-US" sz="1200" spc="5" dirty="0" smtClean="0">
                <a:latin typeface="Times New Roman"/>
                <a:cs typeface="Times New Roman"/>
              </a:rPr>
              <a:t>ô </a:t>
            </a:r>
            <a:r>
              <a:rPr lang="en-US" sz="1200" spc="5" dirty="0" err="1" smtClean="0">
                <a:latin typeface="Times New Roman"/>
                <a:cs typeface="Times New Roman"/>
              </a:rPr>
              <a:t>tô</a:t>
            </a:r>
            <a:r>
              <a:rPr lang="en-US"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con</a:t>
            </a:r>
            <a:r>
              <a:rPr sz="1200" spc="-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200" dirty="0">
                <a:latin typeface="Times New Roman"/>
                <a:cs typeface="Times New Roman"/>
              </a:rPr>
              <a:t>2.6. </a:t>
            </a:r>
            <a:r>
              <a:rPr sz="1200" spc="-5" dirty="0">
                <a:latin typeface="Times New Roman"/>
                <a:cs typeface="Times New Roman"/>
              </a:rPr>
              <a:t>QUYỀN 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U </a:t>
            </a:r>
            <a:r>
              <a:rPr sz="1200" spc="-5" dirty="0">
                <a:latin typeface="Times New Roman"/>
                <a:cs typeface="Times New Roman"/>
              </a:rPr>
              <a:t>TIÊN </a:t>
            </a:r>
            <a:r>
              <a:rPr sz="1200" dirty="0">
                <a:latin typeface="Times New Roman"/>
                <a:cs typeface="Times New Roman"/>
              </a:rPr>
              <a:t>ĐỐI VỚI </a:t>
            </a: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ĐI CÙNG </a:t>
            </a:r>
            <a:r>
              <a:rPr sz="1200" spc="-5" dirty="0">
                <a:latin typeface="Times New Roman"/>
                <a:cs typeface="Times New Roman"/>
              </a:rPr>
              <a:t>ĐOÀN, </a:t>
            </a:r>
            <a:r>
              <a:rPr sz="1200" dirty="0">
                <a:latin typeface="Times New Roman"/>
                <a:cs typeface="Times New Roman"/>
              </a:rPr>
              <a:t>CÙNG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H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ỚNG</a:t>
            </a:r>
            <a:endParaRPr sz="12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ct val="110000"/>
              </a:lnSpc>
              <a:spcBef>
                <a:spcPts val="610"/>
              </a:spcBef>
            </a:pP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>
                <a:latin typeface="Times New Roman"/>
                <a:cs typeface="Times New Roman"/>
              </a:rPr>
              <a:t>cùng đoàn, </a:t>
            </a:r>
            <a:r>
              <a:rPr sz="1200" spc="-5" dirty="0" err="1">
                <a:latin typeface="Times New Roman"/>
                <a:cs typeface="Times New Roman"/>
              </a:rPr>
              <a:t>cùng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thì khi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10" dirty="0">
                <a:latin typeface="Times New Roman"/>
                <a:cs typeface="Times New Roman"/>
              </a:rPr>
              <a:t>đầu </a:t>
            </a:r>
            <a:r>
              <a:rPr sz="1200" spc="-5" dirty="0">
                <a:latin typeface="Times New Roman"/>
                <a:cs typeface="Times New Roman"/>
              </a:rPr>
              <a:t>đoàn </a:t>
            </a:r>
            <a:r>
              <a:rPr sz="1200" dirty="0">
                <a:latin typeface="Times New Roman"/>
                <a:cs typeface="Times New Roman"/>
              </a:rPr>
              <a:t>đã </a:t>
            </a:r>
            <a:r>
              <a:rPr sz="1200" spc="-5" dirty="0">
                <a:latin typeface="Times New Roman"/>
                <a:cs typeface="Times New Roman"/>
              </a:rPr>
              <a:t>vào </a:t>
            </a:r>
            <a:r>
              <a:rPr sz="1200" spc="-5" dirty="0" err="1">
                <a:latin typeface="Times New Roman"/>
                <a:cs typeface="Times New Roman"/>
              </a:rPr>
              <a:t>phần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giao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nhau</a:t>
            </a:r>
            <a:r>
              <a:rPr sz="1200" spc="-5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cùng </a:t>
            </a:r>
            <a:r>
              <a:rPr sz="1200" dirty="0" err="1">
                <a:latin typeface="Times New Roman"/>
                <a:cs typeface="Times New Roman"/>
              </a:rPr>
              <a:t>đoàn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lang="en-US" sz="1200" spc="-80" dirty="0">
                <a:latin typeface="Times New Roman"/>
                <a:cs typeface="Times New Roman"/>
              </a:rPr>
              <a:t> </a:t>
            </a:r>
            <a:r>
              <a:rPr lang="en-US" sz="1200" spc="-80" dirty="0" err="1" smtClean="0">
                <a:latin typeface="Times New Roman"/>
                <a:cs typeface="Times New Roman"/>
              </a:rPr>
              <a:t>ưu</a:t>
            </a:r>
            <a:r>
              <a:rPr lang="en-US"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bám theo </a:t>
            </a:r>
            <a:r>
              <a:rPr sz="1200" dirty="0">
                <a:latin typeface="Times New Roman"/>
                <a:cs typeface="Times New Roman"/>
              </a:rPr>
              <a:t>nhau để qua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nhau.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47952" y="6944105"/>
            <a:ext cx="5604510" cy="1737360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2522855" algn="just">
              <a:lnSpc>
                <a:spcPct val="100000"/>
              </a:lnSpc>
              <a:spcBef>
                <a:spcPts val="830"/>
              </a:spcBef>
            </a:pPr>
            <a:r>
              <a:rPr sz="1200" b="1" i="1" spc="-5" dirty="0">
                <a:latin typeface="Times New Roman"/>
                <a:cs typeface="Times New Roman"/>
              </a:rPr>
              <a:t>Hình </a:t>
            </a:r>
            <a:r>
              <a:rPr sz="1200" b="1" i="1" dirty="0">
                <a:latin typeface="Times New Roman"/>
                <a:cs typeface="Times New Roman"/>
              </a:rPr>
              <a:t>2.9</a:t>
            </a:r>
            <a:endParaRPr sz="12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ct val="110000"/>
              </a:lnSpc>
              <a:spcBef>
                <a:spcPts val="590"/>
              </a:spcBef>
            </a:pPr>
            <a:r>
              <a:rPr sz="1200" i="1" spc="-5" dirty="0">
                <a:latin typeface="Times New Roman"/>
                <a:cs typeface="Times New Roman"/>
              </a:rPr>
              <a:t>Trên </a:t>
            </a:r>
            <a:r>
              <a:rPr sz="1200" i="1" dirty="0">
                <a:latin typeface="Times New Roman"/>
                <a:cs typeface="Times New Roman"/>
              </a:rPr>
              <a:t>hình 2.9</a:t>
            </a:r>
            <a:r>
              <a:rPr sz="1200" b="1" i="1" dirty="0">
                <a:latin typeface="Times New Roman"/>
                <a:cs typeface="Times New Roman"/>
              </a:rPr>
              <a:t>: </a:t>
            </a:r>
            <a:r>
              <a:rPr sz="1200" spc="-5" dirty="0">
                <a:latin typeface="Times New Roman"/>
                <a:cs typeface="Times New Roman"/>
              </a:rPr>
              <a:t>Xe số </a:t>
            </a:r>
            <a:r>
              <a:rPr sz="1200" dirty="0">
                <a:latin typeface="Times New Roman"/>
                <a:cs typeface="Times New Roman"/>
              </a:rPr>
              <a:t>2 đi </a:t>
            </a:r>
            <a:r>
              <a:rPr sz="1200" spc="-5" dirty="0">
                <a:latin typeface="Times New Roman"/>
                <a:cs typeface="Times New Roman"/>
              </a:rPr>
              <a:t>đầu đoàn </a:t>
            </a:r>
            <a:r>
              <a:rPr sz="1200" dirty="0">
                <a:latin typeface="Times New Roman"/>
                <a:cs typeface="Times New Roman"/>
              </a:rPr>
              <a:t>đã </a:t>
            </a:r>
            <a:r>
              <a:rPr sz="1200" spc="-5" dirty="0">
                <a:latin typeface="Times New Roman"/>
                <a:cs typeface="Times New Roman"/>
              </a:rPr>
              <a:t>vào </a:t>
            </a:r>
            <a:r>
              <a:rPr sz="1200" dirty="0" err="1">
                <a:latin typeface="Times New Roman"/>
                <a:cs typeface="Times New Roman"/>
              </a:rPr>
              <a:t>phần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nhau </a:t>
            </a:r>
            <a:r>
              <a:rPr sz="1200" dirty="0" err="1">
                <a:latin typeface="Times New Roman"/>
                <a:cs typeface="Times New Roman"/>
              </a:rPr>
              <a:t>nên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lang="en-US" sz="1200" spc="-80" dirty="0">
                <a:latin typeface="Times New Roman"/>
                <a:cs typeface="Times New Roman"/>
              </a:rPr>
              <a:t> </a:t>
            </a:r>
            <a:r>
              <a:rPr lang="en-US" sz="1200" spc="-80" dirty="0" err="1" smtClean="0">
                <a:latin typeface="Times New Roman"/>
                <a:cs typeface="Times New Roman"/>
              </a:rPr>
              <a:t>đi</a:t>
            </a:r>
            <a:r>
              <a:rPr lang="en-US" sz="1200" spc="-80" dirty="0" smtClean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ớc</a:t>
            </a:r>
            <a:r>
              <a:rPr sz="1200" spc="-60" dirty="0">
                <a:latin typeface="Times New Roman"/>
                <a:cs typeface="Times New Roman"/>
              </a:rPr>
              <a:t>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3 và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4 cùng </a:t>
            </a:r>
            <a:r>
              <a:rPr sz="1200" dirty="0" err="1">
                <a:latin typeface="Times New Roman"/>
                <a:cs typeface="Times New Roman"/>
              </a:rPr>
              <a:t>đoàn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dirty="0">
                <a:latin typeface="Times New Roman"/>
                <a:cs typeface="Times New Roman"/>
              </a:rPr>
              <a:t>bám theo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2 đi </a:t>
            </a:r>
            <a:r>
              <a:rPr sz="1200" spc="-5" dirty="0">
                <a:latin typeface="Times New Roman"/>
                <a:cs typeface="Times New Roman"/>
              </a:rPr>
              <a:t>tiếp,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1 </a:t>
            </a:r>
            <a:r>
              <a:rPr sz="1200" spc="5" dirty="0">
                <a:latin typeface="Times New Roman"/>
                <a:cs typeface="Times New Roman"/>
              </a:rPr>
              <a:t>và xe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spc="-365" dirty="0">
                <a:latin typeface="Times New Roman"/>
                <a:cs typeface="Times New Roman"/>
              </a:rPr>
              <a:t>5 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dừng </a:t>
            </a:r>
            <a:r>
              <a:rPr sz="1200" dirty="0" err="1">
                <a:latin typeface="Times New Roman"/>
                <a:cs typeface="Times New Roman"/>
              </a:rPr>
              <a:t>lại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nh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35" dirty="0" smtClean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sz="1200" spc="-5" dirty="0">
                <a:latin typeface="Times New Roman"/>
                <a:cs typeface="Times New Roman"/>
              </a:rPr>
              <a:t>2.7. XE </a:t>
            </a:r>
            <a:r>
              <a:rPr sz="1200" dirty="0">
                <a:latin typeface="Times New Roman"/>
                <a:cs typeface="Times New Roman"/>
              </a:rPr>
              <a:t>PHẢI </a:t>
            </a:r>
            <a:r>
              <a:rPr sz="1200" spc="-5" dirty="0" smtClean="0">
                <a:latin typeface="Times New Roman"/>
                <a:cs typeface="Times New Roman"/>
              </a:rPr>
              <a:t>NH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ỜNG Đ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ỜNG </a:t>
            </a:r>
            <a:r>
              <a:rPr sz="1200" dirty="0">
                <a:latin typeface="Times New Roman"/>
                <a:cs typeface="Times New Roman"/>
              </a:rPr>
              <a:t>KHI RẼ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TRÁI</a:t>
            </a:r>
          </a:p>
          <a:p>
            <a:pPr marL="12700" marR="5080" indent="456565" algn="just">
              <a:lnSpc>
                <a:spcPct val="110000"/>
              </a:lnSpc>
              <a:spcBef>
                <a:spcPts val="615"/>
              </a:spcBef>
            </a:pPr>
            <a:r>
              <a:rPr sz="1200" spc="-5" dirty="0">
                <a:latin typeface="Times New Roman"/>
                <a:cs typeface="Times New Roman"/>
              </a:rPr>
              <a:t>Khi các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 err="1">
                <a:latin typeface="Times New Roman"/>
                <a:cs typeface="Times New Roman"/>
              </a:rPr>
              <a:t>đến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nhau </a:t>
            </a:r>
            <a:r>
              <a:rPr sz="1200" dirty="0">
                <a:latin typeface="Times New Roman"/>
                <a:cs typeface="Times New Roman"/>
              </a:rPr>
              <a:t>đều cùng một lúc, thì những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rẽ </a:t>
            </a:r>
            <a:r>
              <a:rPr sz="1200" spc="-5" dirty="0">
                <a:latin typeface="Times New Roman"/>
                <a:cs typeface="Times New Roman"/>
              </a:rPr>
              <a:t>trái </a:t>
            </a:r>
            <a:r>
              <a:rPr sz="1200" dirty="0" err="1">
                <a:latin typeface="Times New Roman"/>
                <a:cs typeface="Times New Roman"/>
              </a:rPr>
              <a:t>phải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25" dirty="0" err="1" smtClean="0">
                <a:latin typeface="Times New Roman"/>
                <a:cs typeface="Times New Roman"/>
              </a:rPr>
              <a:t>nh</a:t>
            </a:r>
            <a:r>
              <a:rPr lang="vi-VN" sz="1200" spc="-125" dirty="0" smtClean="0">
                <a:latin typeface="Times New Roman"/>
                <a:cs typeface="Times New Roman"/>
              </a:rPr>
              <a:t>ư</a:t>
            </a:r>
            <a:r>
              <a:rPr sz="1200" spc="-125" dirty="0" err="1" smtClean="0">
                <a:latin typeface="Times New Roman"/>
                <a:cs typeface="Times New Roman"/>
              </a:rPr>
              <a:t>ờng</a:t>
            </a:r>
            <a:r>
              <a:rPr sz="1200" spc="-125" dirty="0" smtClean="0">
                <a:latin typeface="Times New Roman"/>
                <a:cs typeface="Times New Roman"/>
              </a:rPr>
              <a:t> 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>
                <a:latin typeface="Times New Roman"/>
                <a:cs typeface="Times New Roman"/>
              </a:rPr>
              <a:t>thẳng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rẽ phải </a:t>
            </a:r>
            <a:r>
              <a:rPr sz="1200" dirty="0" err="1">
                <a:latin typeface="Times New Roman"/>
                <a:cs typeface="Times New Roman"/>
              </a:rPr>
              <a:t>đi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ớc</a:t>
            </a:r>
            <a:r>
              <a:rPr sz="1200" spc="-60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768600" y="1152524"/>
            <a:ext cx="2772410" cy="16700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438400" y="4654549"/>
            <a:ext cx="3371850" cy="22479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151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2731135"/>
            <a:ext cx="5608955" cy="77533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2484755">
              <a:lnSpc>
                <a:spcPct val="100000"/>
              </a:lnSpc>
              <a:spcBef>
                <a:spcPts val="820"/>
              </a:spcBef>
            </a:pPr>
            <a:r>
              <a:rPr sz="1200" b="1" i="1" spc="-5" dirty="0">
                <a:latin typeface="Times New Roman"/>
                <a:cs typeface="Times New Roman"/>
              </a:rPr>
              <a:t>Hình </a:t>
            </a:r>
            <a:r>
              <a:rPr sz="1200" b="1" i="1" dirty="0">
                <a:latin typeface="Times New Roman"/>
                <a:cs typeface="Times New Roman"/>
              </a:rPr>
              <a:t>2.10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000"/>
              </a:lnSpc>
              <a:spcBef>
                <a:spcPts val="575"/>
              </a:spcBef>
            </a:pPr>
            <a:r>
              <a:rPr sz="1200" i="1" spc="-5" dirty="0">
                <a:latin typeface="Times New Roman"/>
                <a:cs typeface="Times New Roman"/>
              </a:rPr>
              <a:t>Trên </a:t>
            </a:r>
            <a:r>
              <a:rPr sz="1200" i="1" dirty="0">
                <a:latin typeface="Times New Roman"/>
                <a:cs typeface="Times New Roman"/>
              </a:rPr>
              <a:t>hình 26</a:t>
            </a:r>
            <a:r>
              <a:rPr sz="1200" b="1" i="1" dirty="0">
                <a:latin typeface="Times New Roman"/>
                <a:cs typeface="Times New Roman"/>
              </a:rPr>
              <a:t>: </a:t>
            </a: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</a:t>
            </a:r>
            <a:r>
              <a:rPr sz="1200" spc="-5" dirty="0">
                <a:latin typeface="Times New Roman"/>
                <a:cs typeface="Times New Roman"/>
              </a:rPr>
              <a:t>tải </a:t>
            </a:r>
            <a:r>
              <a:rPr sz="1200" dirty="0">
                <a:latin typeface="Times New Roman"/>
                <a:cs typeface="Times New Roman"/>
              </a:rPr>
              <a:t>rẽ </a:t>
            </a:r>
            <a:r>
              <a:rPr sz="1200" spc="-5" dirty="0" err="1">
                <a:latin typeface="Times New Roman"/>
                <a:cs typeface="Times New Roman"/>
              </a:rPr>
              <a:t>phải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ớc</a:t>
            </a:r>
            <a:r>
              <a:rPr sz="1200" spc="-60" dirty="0">
                <a:latin typeface="Times New Roman"/>
                <a:cs typeface="Times New Roman"/>
              </a:rPr>
              <a:t>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ôtô con </a:t>
            </a:r>
            <a:r>
              <a:rPr sz="1200" dirty="0">
                <a:latin typeface="Times New Roman"/>
                <a:cs typeface="Times New Roman"/>
              </a:rPr>
              <a:t>rẽ </a:t>
            </a:r>
            <a:r>
              <a:rPr sz="1200" spc="-5" dirty="0" err="1">
                <a:latin typeface="Times New Roman"/>
                <a:cs typeface="Times New Roman"/>
              </a:rPr>
              <a:t>trái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phải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nhường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đường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cho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</a:t>
            </a:r>
            <a:r>
              <a:rPr sz="1200" spc="-5" dirty="0">
                <a:latin typeface="Times New Roman"/>
                <a:cs typeface="Times New Roman"/>
              </a:rPr>
              <a:t>khách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>
                <a:latin typeface="Times New Roman"/>
                <a:cs typeface="Times New Roman"/>
              </a:rPr>
              <a:t>thẳng,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con đi sau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cùng.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78100" y="736599"/>
            <a:ext cx="3397250" cy="2044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152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52700" y="4381499"/>
            <a:ext cx="3060700" cy="1720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52064" y="1816099"/>
            <a:ext cx="3016250" cy="16954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7952" y="776985"/>
            <a:ext cx="5234305" cy="86106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73380" algn="ctr">
              <a:lnSpc>
                <a:spcPct val="100000"/>
              </a:lnSpc>
              <a:spcBef>
                <a:spcPts val="865"/>
              </a:spcBef>
            </a:pPr>
            <a:r>
              <a:rPr sz="1200" spc="-5" dirty="0" smtClean="0">
                <a:latin typeface="Times New Roman"/>
                <a:cs typeface="Times New Roman"/>
              </a:rPr>
              <a:t>CH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ƠNG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III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200" b="1" spc="-5" dirty="0">
                <a:latin typeface="Times New Roman"/>
                <a:cs typeface="Times New Roman"/>
              </a:rPr>
              <a:t>VẬN DỤNG XỬ </a:t>
            </a:r>
            <a:r>
              <a:rPr sz="1200" b="1" dirty="0">
                <a:latin typeface="Times New Roman"/>
                <a:cs typeface="Times New Roman"/>
              </a:rPr>
              <a:t>LÝ MỘT SỐ </a:t>
            </a:r>
            <a:r>
              <a:rPr sz="1200" b="1" spc="-5" dirty="0">
                <a:latin typeface="Times New Roman"/>
                <a:cs typeface="Times New Roman"/>
              </a:rPr>
              <a:t>TÌNH </a:t>
            </a:r>
            <a:r>
              <a:rPr sz="1200" b="1" dirty="0">
                <a:latin typeface="Times New Roman"/>
                <a:cs typeface="Times New Roman"/>
              </a:rPr>
              <a:t>HUỐNG </a:t>
            </a:r>
            <a:r>
              <a:rPr sz="1200" b="1" spc="-5" dirty="0">
                <a:latin typeface="Times New Roman"/>
                <a:cs typeface="Times New Roman"/>
              </a:rPr>
              <a:t>GIAO THÔNG TRÊN </a:t>
            </a:r>
            <a:r>
              <a:rPr sz="1200" b="1" dirty="0">
                <a:latin typeface="Times New Roman"/>
                <a:cs typeface="Times New Roman"/>
              </a:rPr>
              <a:t>SA</a:t>
            </a:r>
            <a:r>
              <a:rPr sz="1200" b="1" spc="-6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HÌNH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1200" dirty="0">
                <a:latin typeface="Times New Roman"/>
                <a:cs typeface="Times New Roman"/>
              </a:rPr>
              <a:t>3.1. NƠI </a:t>
            </a:r>
            <a:r>
              <a:rPr sz="1200" spc="-5" dirty="0" smtClean="0">
                <a:latin typeface="Times New Roman"/>
                <a:cs typeface="Times New Roman"/>
              </a:rPr>
              <a:t>Đ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ỜNG </a:t>
            </a:r>
            <a:r>
              <a:rPr sz="1200" spc="-5" dirty="0">
                <a:latin typeface="Times New Roman"/>
                <a:cs typeface="Times New Roman"/>
              </a:rPr>
              <a:t>GIAO NHAU </a:t>
            </a:r>
            <a:r>
              <a:rPr sz="1200" dirty="0">
                <a:latin typeface="Times New Roman"/>
                <a:cs typeface="Times New Roman"/>
              </a:rPr>
              <a:t>CÓ </a:t>
            </a:r>
            <a:r>
              <a:rPr sz="1200" spc="-5" dirty="0">
                <a:latin typeface="Times New Roman"/>
                <a:cs typeface="Times New Roman"/>
              </a:rPr>
              <a:t>NHIỀU LOẠI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XE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47952" y="3563237"/>
            <a:ext cx="5603875" cy="77724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2522855">
              <a:lnSpc>
                <a:spcPct val="100000"/>
              </a:lnSpc>
              <a:spcBef>
                <a:spcPts val="819"/>
              </a:spcBef>
            </a:pPr>
            <a:r>
              <a:rPr sz="1200" b="1" i="1" spc="-5" dirty="0">
                <a:latin typeface="Times New Roman"/>
                <a:cs typeface="Times New Roman"/>
              </a:rPr>
              <a:t>Hình </a:t>
            </a:r>
            <a:r>
              <a:rPr sz="1200" b="1" i="1" dirty="0">
                <a:latin typeface="Times New Roman"/>
                <a:cs typeface="Times New Roman"/>
              </a:rPr>
              <a:t>3.1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800"/>
              </a:lnSpc>
              <a:spcBef>
                <a:spcPts val="565"/>
              </a:spcBef>
            </a:pPr>
            <a:r>
              <a:rPr sz="1200" i="1" spc="-5" dirty="0">
                <a:latin typeface="Times New Roman"/>
                <a:cs typeface="Times New Roman"/>
              </a:rPr>
              <a:t>Trên </a:t>
            </a:r>
            <a:r>
              <a:rPr sz="1200" i="1" dirty="0">
                <a:latin typeface="Times New Roman"/>
                <a:cs typeface="Times New Roman"/>
              </a:rPr>
              <a:t>hình 3.1</a:t>
            </a:r>
            <a:r>
              <a:rPr sz="1200" b="1" i="1" dirty="0">
                <a:latin typeface="Times New Roman"/>
                <a:cs typeface="Times New Roman"/>
              </a:rPr>
              <a:t>: </a:t>
            </a: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môtô,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đạp bên </a:t>
            </a:r>
            <a:r>
              <a:rPr sz="1200" dirty="0">
                <a:latin typeface="Times New Roman"/>
                <a:cs typeface="Times New Roman"/>
              </a:rPr>
              <a:t>phải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v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ớc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dirty="0" err="1">
                <a:latin typeface="Times New Roman"/>
                <a:cs typeface="Times New Roman"/>
              </a:rPr>
              <a:t>tiếp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theo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là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xe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 </a:t>
            </a:r>
            <a:r>
              <a:rPr sz="1200" dirty="0">
                <a:latin typeface="Times New Roman"/>
                <a:cs typeface="Times New Roman"/>
              </a:rPr>
              <a:t>màu đỏ và </a:t>
            </a:r>
            <a:r>
              <a:rPr sz="1200" spc="-5" dirty="0">
                <a:latin typeface="Times New Roman"/>
                <a:cs typeface="Times New Roman"/>
              </a:rPr>
              <a:t>cuối </a:t>
            </a:r>
            <a:r>
              <a:rPr sz="1200" dirty="0">
                <a:latin typeface="Times New Roman"/>
                <a:cs typeface="Times New Roman"/>
              </a:rPr>
              <a:t>cùng là xe </a:t>
            </a:r>
            <a:r>
              <a:rPr sz="1200" spc="-5" dirty="0">
                <a:latin typeface="Times New Roman"/>
                <a:cs typeface="Times New Roman"/>
              </a:rPr>
              <a:t>con </a:t>
            </a:r>
            <a:r>
              <a:rPr sz="1200" dirty="0">
                <a:latin typeface="Times New Roman"/>
                <a:cs typeface="Times New Roman"/>
              </a:rPr>
              <a:t>màu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xanh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47952" y="5985128"/>
            <a:ext cx="5605145" cy="1056005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2522855">
              <a:lnSpc>
                <a:spcPct val="100000"/>
              </a:lnSpc>
              <a:spcBef>
                <a:spcPts val="830"/>
              </a:spcBef>
            </a:pPr>
            <a:r>
              <a:rPr sz="1200" b="1" i="1" spc="-5" dirty="0">
                <a:latin typeface="Times New Roman"/>
                <a:cs typeface="Times New Roman"/>
              </a:rPr>
              <a:t>Hình </a:t>
            </a:r>
            <a:r>
              <a:rPr sz="1200" b="1" i="1" dirty="0">
                <a:latin typeface="Times New Roman"/>
                <a:cs typeface="Times New Roman"/>
              </a:rPr>
              <a:t>3.2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ct val="110000"/>
              </a:lnSpc>
              <a:spcBef>
                <a:spcPts val="590"/>
              </a:spcBef>
            </a:pPr>
            <a:r>
              <a:rPr sz="1200" i="1" spc="-5" dirty="0">
                <a:latin typeface="Times New Roman"/>
                <a:cs typeface="Times New Roman"/>
              </a:rPr>
              <a:t>Trên </a:t>
            </a:r>
            <a:r>
              <a:rPr sz="1200" i="1" dirty="0">
                <a:latin typeface="Times New Roman"/>
                <a:cs typeface="Times New Roman"/>
              </a:rPr>
              <a:t>hình 3.2</a:t>
            </a:r>
            <a:r>
              <a:rPr sz="1200" b="1" i="1" dirty="0">
                <a:latin typeface="Times New Roman"/>
                <a:cs typeface="Times New Roman"/>
              </a:rPr>
              <a:t>: </a:t>
            </a: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môtô </a:t>
            </a:r>
            <a:r>
              <a:rPr sz="1200" spc="-5" dirty="0">
                <a:latin typeface="Times New Roman"/>
                <a:cs typeface="Times New Roman"/>
              </a:rPr>
              <a:t>bên phải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v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nên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ớc</a:t>
            </a:r>
            <a:r>
              <a:rPr sz="1200" spc="-60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tiếp </a:t>
            </a:r>
            <a:r>
              <a:rPr sz="1200" dirty="0" err="1">
                <a:latin typeface="Times New Roman"/>
                <a:cs typeface="Times New Roman"/>
              </a:rPr>
              <a:t>theo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là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xe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con </a:t>
            </a:r>
            <a:r>
              <a:rPr sz="1200" dirty="0">
                <a:latin typeface="Times New Roman"/>
                <a:cs typeface="Times New Roman"/>
              </a:rPr>
              <a:t>màu đỏ và </a:t>
            </a:r>
            <a:r>
              <a:rPr sz="1200" spc="-5" dirty="0">
                <a:latin typeface="Times New Roman"/>
                <a:cs typeface="Times New Roman"/>
              </a:rPr>
              <a:t>cuối </a:t>
            </a:r>
            <a:r>
              <a:rPr sz="1200" dirty="0">
                <a:latin typeface="Times New Roman"/>
                <a:cs typeface="Times New Roman"/>
              </a:rPr>
              <a:t>cùng là xe ôtô </a:t>
            </a:r>
            <a:r>
              <a:rPr sz="1200" spc="-5" dirty="0">
                <a:latin typeface="Times New Roman"/>
                <a:cs typeface="Times New Roman"/>
              </a:rPr>
              <a:t>tải.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200" spc="-5" dirty="0">
                <a:latin typeface="Times New Roman"/>
                <a:cs typeface="Times New Roman"/>
              </a:rPr>
              <a:t>3.2</a:t>
            </a:r>
            <a:r>
              <a:rPr sz="1200" b="1" i="1" spc="-5" dirty="0">
                <a:latin typeface="Times New Roman"/>
                <a:cs typeface="Times New Roman"/>
              </a:rPr>
              <a:t>. </a:t>
            </a:r>
            <a:r>
              <a:rPr sz="1200" dirty="0">
                <a:latin typeface="Times New Roman"/>
                <a:cs typeface="Times New Roman"/>
              </a:rPr>
              <a:t>TRÊN </a:t>
            </a:r>
            <a:r>
              <a:rPr sz="1200" spc="-5" dirty="0" smtClean="0">
                <a:latin typeface="Times New Roman"/>
                <a:cs typeface="Times New Roman"/>
              </a:rPr>
              <a:t>Đ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ỜNG </a:t>
            </a:r>
            <a:r>
              <a:rPr sz="1200" dirty="0">
                <a:latin typeface="Times New Roman"/>
                <a:cs typeface="Times New Roman"/>
              </a:rPr>
              <a:t>DỐC, </a:t>
            </a:r>
            <a:r>
              <a:rPr sz="1200" spc="-5" dirty="0" smtClean="0">
                <a:latin typeface="Times New Roman"/>
                <a:cs typeface="Times New Roman"/>
              </a:rPr>
              <a:t>Đ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ỜNG </a:t>
            </a:r>
            <a:r>
              <a:rPr sz="1200" spc="-5" dirty="0">
                <a:latin typeface="Times New Roman"/>
                <a:cs typeface="Times New Roman"/>
              </a:rPr>
              <a:t>VÕNG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58565" y="9335515"/>
            <a:ext cx="5861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spc="-5" dirty="0">
                <a:latin typeface="Times New Roman"/>
                <a:cs typeface="Times New Roman"/>
              </a:rPr>
              <a:t>Hình</a:t>
            </a:r>
            <a:r>
              <a:rPr sz="1200" b="1" i="1" spc="-6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3.3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724150" y="7162800"/>
            <a:ext cx="2921000" cy="19494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153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3339" y="1835149"/>
            <a:ext cx="2933700" cy="1651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7952" y="856234"/>
            <a:ext cx="5604510" cy="908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6565" algn="just">
              <a:lnSpc>
                <a:spcPct val="110000"/>
              </a:lnSpc>
              <a:spcBef>
                <a:spcPts val="100"/>
              </a:spcBef>
            </a:pPr>
            <a:r>
              <a:rPr sz="1200" i="1" spc="-5" dirty="0">
                <a:latin typeface="Times New Roman"/>
                <a:cs typeface="Times New Roman"/>
              </a:rPr>
              <a:t>Trên </a:t>
            </a:r>
            <a:r>
              <a:rPr sz="1200" i="1" dirty="0">
                <a:latin typeface="Times New Roman"/>
                <a:cs typeface="Times New Roman"/>
              </a:rPr>
              <a:t>hình 3.3</a:t>
            </a:r>
            <a:r>
              <a:rPr sz="1200" b="1" i="1" dirty="0">
                <a:latin typeface="Times New Roman"/>
                <a:cs typeface="Times New Roman"/>
              </a:rPr>
              <a:t>: </a:t>
            </a: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tải </a:t>
            </a:r>
            <a:r>
              <a:rPr sz="1200" spc="-5" dirty="0">
                <a:latin typeface="Times New Roman"/>
                <a:cs typeface="Times New Roman"/>
              </a:rPr>
              <a:t>đang </a:t>
            </a:r>
            <a:r>
              <a:rPr sz="1200" dirty="0">
                <a:latin typeface="Times New Roman"/>
                <a:cs typeface="Times New Roman"/>
              </a:rPr>
              <a:t>lên dốc </a:t>
            </a:r>
            <a:r>
              <a:rPr sz="1200" spc="-5" dirty="0">
                <a:latin typeface="Times New Roman"/>
                <a:cs typeface="Times New Roman"/>
              </a:rPr>
              <a:t>cao,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hẹp </a:t>
            </a:r>
            <a:r>
              <a:rPr sz="1200" spc="5" dirty="0">
                <a:latin typeface="Times New Roman"/>
                <a:cs typeface="Times New Roman"/>
              </a:rPr>
              <a:t>và </a:t>
            </a:r>
            <a:r>
              <a:rPr sz="1200" dirty="0">
                <a:latin typeface="Times New Roman"/>
                <a:cs typeface="Times New Roman"/>
              </a:rPr>
              <a:t>vòng nguy hiểm, </a:t>
            </a:r>
            <a:r>
              <a:rPr sz="1200" spc="-5" dirty="0">
                <a:latin typeface="Times New Roman"/>
                <a:cs typeface="Times New Roman"/>
              </a:rPr>
              <a:t>còn </a:t>
            </a:r>
            <a:r>
              <a:rPr sz="1200" spc="-95" dirty="0">
                <a:latin typeface="Times New Roman"/>
                <a:cs typeface="Times New Roman"/>
              </a:rPr>
              <a:t>xe  </a:t>
            </a:r>
            <a:r>
              <a:rPr sz="1200" dirty="0">
                <a:latin typeface="Times New Roman"/>
                <a:cs typeface="Times New Roman"/>
              </a:rPr>
              <a:t>ôtô </a:t>
            </a:r>
            <a:r>
              <a:rPr sz="1200" spc="-5" dirty="0">
                <a:latin typeface="Times New Roman"/>
                <a:cs typeface="Times New Roman"/>
              </a:rPr>
              <a:t>con </a:t>
            </a:r>
            <a:r>
              <a:rPr sz="1200" dirty="0">
                <a:latin typeface="Times New Roman"/>
                <a:cs typeface="Times New Roman"/>
              </a:rPr>
              <a:t>đang xuống </a:t>
            </a:r>
            <a:r>
              <a:rPr sz="1200" spc="-5" dirty="0">
                <a:latin typeface="Times New Roman"/>
                <a:cs typeface="Times New Roman"/>
              </a:rPr>
              <a:t>dốc. Theo Luật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</a:t>
            </a:r>
            <a:r>
              <a:rPr sz="1200" spc="-5" dirty="0">
                <a:latin typeface="Times New Roman"/>
                <a:cs typeface="Times New Roman"/>
              </a:rPr>
              <a:t>con </a:t>
            </a:r>
            <a:r>
              <a:rPr sz="1200" spc="-5" dirty="0" err="1">
                <a:latin typeface="Times New Roman"/>
                <a:cs typeface="Times New Roman"/>
              </a:rPr>
              <a:t>phải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nh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55" dirty="0">
                <a:latin typeface="Times New Roman"/>
                <a:cs typeface="Times New Roman"/>
              </a:rPr>
              <a:t> </a:t>
            </a:r>
            <a:r>
              <a:rPr lang="en-US" sz="1200" spc="-55" dirty="0" err="1" smtClean="0">
                <a:latin typeface="Times New Roman"/>
                <a:cs typeface="Times New Roman"/>
              </a:rPr>
              <a:t>đường</a:t>
            </a:r>
            <a:r>
              <a:rPr lang="en-US"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cho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tải.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sz="1200" dirty="0">
                <a:latin typeface="Times New Roman"/>
                <a:cs typeface="Times New Roman"/>
              </a:rPr>
              <a:t>3.3. NƠI CÓ </a:t>
            </a:r>
            <a:r>
              <a:rPr sz="1200" spc="-5" dirty="0">
                <a:latin typeface="Times New Roman"/>
                <a:cs typeface="Times New Roman"/>
              </a:rPr>
              <a:t>NHIỀU </a:t>
            </a:r>
            <a:r>
              <a:rPr sz="1200" dirty="0">
                <a:latin typeface="Times New Roman"/>
                <a:cs typeface="Times New Roman"/>
              </a:rPr>
              <a:t>BIỂN</a:t>
            </a:r>
            <a:r>
              <a:rPr sz="1200" spc="2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BÁO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7952" y="3410837"/>
            <a:ext cx="5604510" cy="1179195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2522855" algn="just">
              <a:lnSpc>
                <a:spcPct val="100000"/>
              </a:lnSpc>
              <a:spcBef>
                <a:spcPts val="819"/>
              </a:spcBef>
            </a:pPr>
            <a:r>
              <a:rPr sz="1200" b="1" i="1" spc="-5" dirty="0">
                <a:latin typeface="Times New Roman"/>
                <a:cs typeface="Times New Roman"/>
              </a:rPr>
              <a:t>Hình </a:t>
            </a:r>
            <a:r>
              <a:rPr sz="1200" b="1" i="1" dirty="0">
                <a:latin typeface="Times New Roman"/>
                <a:cs typeface="Times New Roman"/>
              </a:rPr>
              <a:t>3.4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300"/>
              </a:lnSpc>
              <a:spcBef>
                <a:spcPts val="570"/>
              </a:spcBef>
            </a:pPr>
            <a:r>
              <a:rPr sz="1200" i="1" spc="-5" dirty="0">
                <a:latin typeface="Times New Roman"/>
                <a:cs typeface="Times New Roman"/>
              </a:rPr>
              <a:t>Trên </a:t>
            </a:r>
            <a:r>
              <a:rPr sz="1200" i="1" dirty="0">
                <a:latin typeface="Times New Roman"/>
                <a:cs typeface="Times New Roman"/>
              </a:rPr>
              <a:t>hình 3.4</a:t>
            </a:r>
            <a:r>
              <a:rPr sz="1200" b="1" i="1" dirty="0">
                <a:latin typeface="Times New Roman"/>
                <a:cs typeface="Times New Roman"/>
              </a:rPr>
              <a:t>: </a:t>
            </a:r>
            <a:r>
              <a:rPr sz="1200" dirty="0">
                <a:latin typeface="Times New Roman"/>
                <a:cs typeface="Times New Roman"/>
              </a:rPr>
              <a:t>Xe ôtô công </a:t>
            </a:r>
            <a:r>
              <a:rPr sz="1200" spc="-5" dirty="0">
                <a:latin typeface="Times New Roman"/>
                <a:cs typeface="Times New Roman"/>
              </a:rPr>
              <a:t>an,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con đang đi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lang="vi-VN" sz="1200" spc="-170" dirty="0" smtClean="0">
                <a:latin typeface="Times New Roman"/>
                <a:cs typeface="Times New Roman"/>
              </a:rPr>
              <a:t>ư</a:t>
            </a:r>
            <a:r>
              <a:rPr sz="1200" spc="-170" dirty="0" smtClean="0">
                <a:latin typeface="Times New Roman"/>
                <a:cs typeface="Times New Roman"/>
              </a:rPr>
              <a:t>u </a:t>
            </a:r>
            <a:r>
              <a:rPr sz="1200" dirty="0">
                <a:latin typeface="Times New Roman"/>
                <a:cs typeface="Times New Roman"/>
              </a:rPr>
              <a:t>tiên, </a:t>
            </a:r>
            <a:r>
              <a:rPr sz="1200" spc="-5" dirty="0">
                <a:latin typeface="Times New Roman"/>
                <a:cs typeface="Times New Roman"/>
              </a:rPr>
              <a:t>còn </a:t>
            </a:r>
            <a:r>
              <a:rPr sz="1200" spc="5" dirty="0" err="1">
                <a:latin typeface="Times New Roman"/>
                <a:cs typeface="Times New Roman"/>
              </a:rPr>
              <a:t>xe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ôtô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tải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và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</a:t>
            </a:r>
            <a:r>
              <a:rPr sz="1200" spc="-5" dirty="0">
                <a:latin typeface="Times New Roman"/>
                <a:cs typeface="Times New Roman"/>
              </a:rPr>
              <a:t>khách </a:t>
            </a:r>
            <a:r>
              <a:rPr sz="1200" dirty="0">
                <a:latin typeface="Times New Roman"/>
                <a:cs typeface="Times New Roman"/>
              </a:rPr>
              <a:t>đang đi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không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ưu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tiên</a:t>
            </a:r>
            <a:r>
              <a:rPr sz="1200" dirty="0">
                <a:latin typeface="Times New Roman"/>
                <a:cs typeface="Times New Roman"/>
              </a:rPr>
              <a:t>, do đó theo </a:t>
            </a:r>
            <a:r>
              <a:rPr sz="1200" spc="-5" dirty="0">
                <a:latin typeface="Times New Roman"/>
                <a:cs typeface="Times New Roman"/>
              </a:rPr>
              <a:t>Luật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bộ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thì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</a:t>
            </a:r>
            <a:r>
              <a:rPr sz="1200" spc="-5" dirty="0">
                <a:latin typeface="Times New Roman"/>
                <a:cs typeface="Times New Roman"/>
              </a:rPr>
              <a:t>công an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</a:t>
            </a:r>
            <a:r>
              <a:rPr sz="1200" spc="-5" dirty="0">
                <a:latin typeface="Times New Roman"/>
                <a:cs typeface="Times New Roman"/>
              </a:rPr>
              <a:t>con </a:t>
            </a:r>
            <a:r>
              <a:rPr sz="1200" dirty="0" err="1">
                <a:latin typeface="Times New Roman"/>
                <a:cs typeface="Times New Roman"/>
              </a:rPr>
              <a:t>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ớc</a:t>
            </a:r>
            <a:r>
              <a:rPr sz="1200" spc="-60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tiếp theo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tải đi thẳng và </a:t>
            </a:r>
            <a:r>
              <a:rPr sz="1200" spc="-5" dirty="0">
                <a:latin typeface="Times New Roman"/>
                <a:cs typeface="Times New Roman"/>
              </a:rPr>
              <a:t>cuối cùng </a:t>
            </a:r>
            <a:r>
              <a:rPr sz="1200" dirty="0">
                <a:latin typeface="Times New Roman"/>
                <a:cs typeface="Times New Roman"/>
              </a:rPr>
              <a:t>là </a:t>
            </a:r>
            <a:r>
              <a:rPr sz="1200" spc="-90" dirty="0">
                <a:latin typeface="Times New Roman"/>
                <a:cs typeface="Times New Roman"/>
              </a:rPr>
              <a:t>xe  </a:t>
            </a:r>
            <a:r>
              <a:rPr sz="1200" spc="-5" dirty="0">
                <a:latin typeface="Times New Roman"/>
                <a:cs typeface="Times New Roman"/>
              </a:rPr>
              <a:t>con màu </a:t>
            </a:r>
            <a:r>
              <a:rPr sz="1200" dirty="0">
                <a:latin typeface="Times New Roman"/>
                <a:cs typeface="Times New Roman"/>
              </a:rPr>
              <a:t>đỏ </a:t>
            </a:r>
            <a:r>
              <a:rPr sz="1200" spc="-5" dirty="0">
                <a:latin typeface="Times New Roman"/>
                <a:cs typeface="Times New Roman"/>
              </a:rPr>
              <a:t>rẽ</a:t>
            </a:r>
            <a:r>
              <a:rPr sz="1200" dirty="0">
                <a:latin typeface="Times New Roman"/>
                <a:cs typeface="Times New Roman"/>
              </a:rPr>
              <a:t> trái.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47952" y="6515100"/>
            <a:ext cx="5601970" cy="979169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2755900" algn="just">
              <a:lnSpc>
                <a:spcPct val="100000"/>
              </a:lnSpc>
              <a:spcBef>
                <a:spcPts val="819"/>
              </a:spcBef>
            </a:pPr>
            <a:r>
              <a:rPr sz="1200" b="1" i="1" spc="-5" dirty="0">
                <a:latin typeface="Times New Roman"/>
                <a:cs typeface="Times New Roman"/>
              </a:rPr>
              <a:t>Hình </a:t>
            </a:r>
            <a:r>
              <a:rPr sz="1200" b="1" i="1" dirty="0">
                <a:latin typeface="Times New Roman"/>
                <a:cs typeface="Times New Roman"/>
              </a:rPr>
              <a:t>3.5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400"/>
              </a:lnSpc>
              <a:spcBef>
                <a:spcPts val="575"/>
              </a:spcBef>
            </a:pPr>
            <a:r>
              <a:rPr sz="1200" i="1" spc="-5" dirty="0">
                <a:latin typeface="Times New Roman"/>
                <a:cs typeface="Times New Roman"/>
              </a:rPr>
              <a:t>Trên </a:t>
            </a:r>
            <a:r>
              <a:rPr sz="1200" i="1" dirty="0">
                <a:latin typeface="Times New Roman"/>
                <a:cs typeface="Times New Roman"/>
              </a:rPr>
              <a:t>hình 3.5</a:t>
            </a:r>
            <a:r>
              <a:rPr sz="1200" b="1" i="1" dirty="0">
                <a:latin typeface="Times New Roman"/>
                <a:cs typeface="Times New Roman"/>
              </a:rPr>
              <a:t>: </a:t>
            </a:r>
            <a:r>
              <a:rPr sz="1200" spc="-5" dirty="0">
                <a:latin typeface="Times New Roman"/>
                <a:cs typeface="Times New Roman"/>
              </a:rPr>
              <a:t>Hai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</a:t>
            </a:r>
            <a:r>
              <a:rPr sz="1200" spc="-5" dirty="0">
                <a:latin typeface="Times New Roman"/>
                <a:cs typeface="Times New Roman"/>
              </a:rPr>
              <a:t>đều </a:t>
            </a:r>
            <a:r>
              <a:rPr sz="1200" dirty="0">
                <a:latin typeface="Times New Roman"/>
                <a:cs typeface="Times New Roman"/>
              </a:rPr>
              <a:t>qua </a:t>
            </a:r>
            <a:r>
              <a:rPr sz="1200" spc="-5" dirty="0">
                <a:latin typeface="Times New Roman"/>
                <a:cs typeface="Times New Roman"/>
              </a:rPr>
              <a:t>cầu hẹp. </a:t>
            </a:r>
            <a:r>
              <a:rPr sz="1200" dirty="0">
                <a:latin typeface="Times New Roman"/>
                <a:cs typeface="Times New Roman"/>
              </a:rPr>
              <a:t>Phía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</a:t>
            </a:r>
            <a:r>
              <a:rPr sz="1200" spc="-5" dirty="0">
                <a:latin typeface="Times New Roman"/>
                <a:cs typeface="Times New Roman"/>
              </a:rPr>
              <a:t>khách có </a:t>
            </a:r>
            <a:r>
              <a:rPr sz="1200" dirty="0">
                <a:latin typeface="Times New Roman"/>
                <a:cs typeface="Times New Roman"/>
              </a:rPr>
              <a:t>biển báo  </a:t>
            </a:r>
            <a:r>
              <a:rPr sz="1200" spc="-50" dirty="0">
                <a:latin typeface="Times New Roman"/>
                <a:cs typeface="Times New Roman"/>
              </a:rPr>
              <a:t>“</a:t>
            </a:r>
            <a:r>
              <a:rPr sz="1200" spc="-50" dirty="0" err="1" smtClean="0">
                <a:latin typeface="Times New Roman"/>
                <a:cs typeface="Times New Roman"/>
              </a:rPr>
              <a:t>Nh</a:t>
            </a:r>
            <a:r>
              <a:rPr lang="vi-VN" sz="1200" spc="-50" dirty="0" smtClean="0">
                <a:latin typeface="Times New Roman"/>
                <a:cs typeface="Times New Roman"/>
              </a:rPr>
              <a:t>ư</a:t>
            </a:r>
            <a:r>
              <a:rPr sz="1200" spc="-50" dirty="0" err="1" smtClean="0">
                <a:latin typeface="Times New Roman"/>
                <a:cs typeface="Times New Roman"/>
              </a:rPr>
              <a:t>ờng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giới </a:t>
            </a:r>
            <a:r>
              <a:rPr sz="1200" dirty="0" err="1">
                <a:latin typeface="Times New Roman"/>
                <a:cs typeface="Times New Roman"/>
              </a:rPr>
              <a:t>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ợc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chiều </a:t>
            </a:r>
            <a:r>
              <a:rPr sz="1200" dirty="0">
                <a:latin typeface="Times New Roman"/>
                <a:cs typeface="Times New Roman"/>
              </a:rPr>
              <a:t>qua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hẹp”, do đó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 err="1">
                <a:latin typeface="Times New Roman"/>
                <a:cs typeface="Times New Roman"/>
              </a:rPr>
              <a:t>ôtô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khách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phải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nh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</a:t>
            </a:r>
            <a:r>
              <a:rPr sz="1200" spc="-5" dirty="0">
                <a:latin typeface="Times New Roman"/>
                <a:cs typeface="Times New Roman"/>
              </a:rPr>
              <a:t>tải </a:t>
            </a:r>
            <a:r>
              <a:rPr sz="1200" dirty="0">
                <a:latin typeface="Times New Roman"/>
                <a:cs typeface="Times New Roman"/>
              </a:rPr>
              <a:t>qua </a:t>
            </a:r>
            <a:r>
              <a:rPr sz="1200" spc="-5" dirty="0" err="1">
                <a:latin typeface="Times New Roman"/>
                <a:cs typeface="Times New Roman"/>
              </a:rPr>
              <a:t>cầu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ớc</a:t>
            </a:r>
            <a:r>
              <a:rPr sz="1200" spc="-5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91736" y="9510776"/>
            <a:ext cx="5861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spc="-5" dirty="0">
                <a:latin typeface="Times New Roman"/>
                <a:cs typeface="Times New Roman"/>
              </a:rPr>
              <a:t>Hình</a:t>
            </a:r>
            <a:r>
              <a:rPr sz="1200" b="1" i="1" spc="-6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3.6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673350" y="4692649"/>
            <a:ext cx="2952750" cy="177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781300" y="7664450"/>
            <a:ext cx="2775585" cy="16700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154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856234"/>
            <a:ext cx="5603240" cy="8318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56565" algn="just">
              <a:lnSpc>
                <a:spcPct val="110300"/>
              </a:lnSpc>
              <a:spcBef>
                <a:spcPts val="95"/>
              </a:spcBef>
            </a:pPr>
            <a:r>
              <a:rPr sz="1200" i="1" spc="-5" dirty="0">
                <a:latin typeface="Times New Roman"/>
                <a:cs typeface="Times New Roman"/>
              </a:rPr>
              <a:t>Trên </a:t>
            </a:r>
            <a:r>
              <a:rPr sz="1200" i="1" dirty="0">
                <a:latin typeface="Times New Roman"/>
                <a:cs typeface="Times New Roman"/>
              </a:rPr>
              <a:t>hình 3.6</a:t>
            </a:r>
            <a:r>
              <a:rPr sz="1200" b="1" i="1" dirty="0">
                <a:latin typeface="Times New Roman"/>
                <a:cs typeface="Times New Roman"/>
              </a:rPr>
              <a:t>: </a:t>
            </a:r>
            <a:r>
              <a:rPr sz="1200" spc="-5" dirty="0">
                <a:latin typeface="Times New Roman"/>
                <a:cs typeface="Times New Roman"/>
              </a:rPr>
              <a:t>Hai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ôtô đều </a:t>
            </a:r>
            <a:r>
              <a:rPr sz="1200" dirty="0" err="1">
                <a:latin typeface="Times New Roman"/>
                <a:cs typeface="Times New Roman"/>
              </a:rPr>
              <a:t>từ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không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ưu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thẳng qua </a:t>
            </a:r>
            <a:r>
              <a:rPr sz="1200" spc="-5" dirty="0" err="1">
                <a:latin typeface="Times New Roman"/>
                <a:cs typeface="Times New Roman"/>
              </a:rPr>
              <a:t>ngã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14" dirty="0" smtClean="0">
                <a:latin typeface="Times New Roman"/>
                <a:cs typeface="Times New Roman"/>
              </a:rPr>
              <a:t>t</a:t>
            </a:r>
            <a:r>
              <a:rPr lang="vi-VN" sz="1200" spc="-114" dirty="0" smtClean="0">
                <a:latin typeface="Times New Roman"/>
                <a:cs typeface="Times New Roman"/>
              </a:rPr>
              <a:t>ư</a:t>
            </a:r>
            <a:r>
              <a:rPr sz="1200" spc="-114" dirty="0" smtClean="0">
                <a:latin typeface="Times New Roman"/>
                <a:cs typeface="Times New Roman"/>
              </a:rPr>
              <a:t>, </a:t>
            </a:r>
            <a:r>
              <a:rPr sz="1200" spc="-5" dirty="0" err="1" smtClean="0">
                <a:latin typeface="Times New Roman"/>
                <a:cs typeface="Times New Roman"/>
              </a:rPr>
              <a:t>có</a:t>
            </a:r>
            <a:r>
              <a:rPr lang="en-US"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 err="1" smtClean="0">
                <a:latin typeface="Times New Roman"/>
                <a:cs typeface="Times New Roman"/>
              </a:rPr>
              <a:t>biển</a:t>
            </a:r>
            <a:r>
              <a:rPr lang="en-U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báo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nguy hiểm “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nhau </a:t>
            </a:r>
            <a:r>
              <a:rPr sz="1200" dirty="0" err="1">
                <a:latin typeface="Times New Roman"/>
                <a:cs typeface="Times New Roman"/>
              </a:rPr>
              <a:t>với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ưu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>
                <a:latin typeface="Times New Roman"/>
                <a:cs typeface="Times New Roman"/>
              </a:rPr>
              <a:t>”. </a:t>
            </a:r>
            <a:r>
              <a:rPr sz="1200" spc="-70" dirty="0" smtClean="0">
                <a:latin typeface="Times New Roman"/>
                <a:cs typeface="Times New Roman"/>
              </a:rPr>
              <a:t>H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thẳng </a:t>
            </a:r>
            <a:r>
              <a:rPr sz="1200" spc="-5" dirty="0">
                <a:latin typeface="Times New Roman"/>
                <a:cs typeface="Times New Roman"/>
              </a:rPr>
              <a:t>đều </a:t>
            </a:r>
            <a:r>
              <a:rPr sz="1200" dirty="0" err="1">
                <a:latin typeface="Times New Roman"/>
                <a:cs typeface="Times New Roman"/>
              </a:rPr>
              <a:t>là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ưu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tiên</a:t>
            </a:r>
            <a:r>
              <a:rPr lang="en-US" sz="1200" spc="-65" dirty="0" smtClean="0">
                <a:latin typeface="Times New Roman"/>
                <a:cs typeface="Times New Roman"/>
              </a:rPr>
              <a:t>,</a:t>
            </a:r>
            <a:r>
              <a:rPr sz="1200" spc="-229" dirty="0" smtClean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nh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smtClean="0">
                <a:latin typeface="Times New Roman"/>
                <a:cs typeface="Times New Roman"/>
              </a:rPr>
              <a:t>ng </a:t>
            </a:r>
            <a:r>
              <a:rPr sz="1200" spc="-5" dirty="0">
                <a:latin typeface="Times New Roman"/>
                <a:cs typeface="Times New Roman"/>
              </a:rPr>
              <a:t>bên phải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tải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v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nên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ớc</a:t>
            </a:r>
            <a:r>
              <a:rPr sz="1200" spc="-60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bên phải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</a:t>
            </a:r>
            <a:r>
              <a:rPr sz="1200" spc="-5" dirty="0">
                <a:latin typeface="Times New Roman"/>
                <a:cs typeface="Times New Roman"/>
              </a:rPr>
              <a:t>con </a:t>
            </a:r>
            <a:r>
              <a:rPr sz="1200" spc="-65" dirty="0" smtClean="0">
                <a:latin typeface="Times New Roman"/>
                <a:cs typeface="Times New Roman"/>
              </a:rPr>
              <a:t>v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xe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ôtô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tải nên </a:t>
            </a:r>
            <a:r>
              <a:rPr sz="1200" spc="-5" dirty="0" err="1">
                <a:latin typeface="Times New Roman"/>
                <a:cs typeface="Times New Roman"/>
              </a:rPr>
              <a:t>phải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nh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sau.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7952" y="3610483"/>
            <a:ext cx="5606415" cy="1459865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2522855" algn="just">
              <a:lnSpc>
                <a:spcPct val="100000"/>
              </a:lnSpc>
              <a:spcBef>
                <a:spcPts val="830"/>
              </a:spcBef>
            </a:pPr>
            <a:r>
              <a:rPr sz="1200" b="1" i="1" spc="-5" dirty="0">
                <a:latin typeface="Times New Roman"/>
                <a:cs typeface="Times New Roman"/>
              </a:rPr>
              <a:t>Hình </a:t>
            </a:r>
            <a:r>
              <a:rPr sz="1200" b="1" i="1" dirty="0">
                <a:latin typeface="Times New Roman"/>
                <a:cs typeface="Times New Roman"/>
              </a:rPr>
              <a:t>3.7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000"/>
              </a:lnSpc>
              <a:spcBef>
                <a:spcPts val="590"/>
              </a:spcBef>
            </a:pPr>
            <a:r>
              <a:rPr sz="1200" i="1" spc="-5" dirty="0">
                <a:latin typeface="Times New Roman"/>
                <a:cs typeface="Times New Roman"/>
              </a:rPr>
              <a:t>Trên </a:t>
            </a:r>
            <a:r>
              <a:rPr sz="1200" i="1" dirty="0">
                <a:latin typeface="Times New Roman"/>
                <a:cs typeface="Times New Roman"/>
              </a:rPr>
              <a:t>hình 3.7</a:t>
            </a:r>
            <a:r>
              <a:rPr sz="1200" b="1" i="1" dirty="0">
                <a:latin typeface="Times New Roman"/>
                <a:cs typeface="Times New Roman"/>
              </a:rPr>
              <a:t>: </a:t>
            </a:r>
            <a:r>
              <a:rPr sz="1200" spc="-5" dirty="0">
                <a:latin typeface="Times New Roman"/>
                <a:cs typeface="Times New Roman"/>
              </a:rPr>
              <a:t>Hai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công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quân sự </a:t>
            </a:r>
            <a:r>
              <a:rPr sz="1200" dirty="0" err="1">
                <a:latin typeface="Times New Roman"/>
                <a:cs typeface="Times New Roman"/>
              </a:rPr>
              <a:t>đều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quyền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ưu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tiên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đi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lang="en-US" sz="1200" spc="-70" dirty="0">
                <a:latin typeface="Times New Roman"/>
                <a:cs typeface="Times New Roman"/>
              </a:rPr>
              <a:t> </a:t>
            </a:r>
            <a:r>
              <a:rPr lang="en-US" sz="1200" spc="-70" dirty="0" smtClean="0">
                <a:latin typeface="Times New Roman"/>
                <a:cs typeface="Times New Roman"/>
              </a:rPr>
              <a:t>qua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nhau theo cùng </a:t>
            </a:r>
            <a:r>
              <a:rPr sz="1200" dirty="0" err="1">
                <a:latin typeface="Times New Roman"/>
                <a:cs typeface="Times New Roman"/>
              </a:rPr>
              <a:t>nhóm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lang="vi-VN" sz="1200" spc="-185" dirty="0" smtClean="0">
                <a:latin typeface="Times New Roman"/>
                <a:cs typeface="Times New Roman"/>
              </a:rPr>
              <a:t>ư</a:t>
            </a:r>
            <a:r>
              <a:rPr sz="1200" spc="-185" dirty="0" smtClean="0">
                <a:latin typeface="Times New Roman"/>
                <a:cs typeface="Times New Roman"/>
              </a:rPr>
              <a:t>u </a:t>
            </a:r>
            <a:r>
              <a:rPr sz="1200" spc="-5" dirty="0">
                <a:latin typeface="Times New Roman"/>
                <a:cs typeface="Times New Roman"/>
              </a:rPr>
              <a:t>tiên </a:t>
            </a:r>
            <a:r>
              <a:rPr sz="1200" dirty="0">
                <a:latin typeface="Times New Roman"/>
                <a:cs typeface="Times New Roman"/>
              </a:rPr>
              <a:t>thứ hai và </a:t>
            </a:r>
            <a:r>
              <a:rPr sz="1200" spc="-5" dirty="0">
                <a:latin typeface="Times New Roman"/>
                <a:cs typeface="Times New Roman"/>
              </a:rPr>
              <a:t>đều </a:t>
            </a:r>
            <a:r>
              <a:rPr sz="1200" dirty="0">
                <a:latin typeface="Times New Roman"/>
                <a:cs typeface="Times New Roman"/>
              </a:rPr>
              <a:t>cùng </a:t>
            </a:r>
            <a:r>
              <a:rPr sz="1200" spc="-10" dirty="0">
                <a:latin typeface="Times New Roman"/>
                <a:cs typeface="Times New Roman"/>
              </a:rPr>
              <a:t>gặp </a:t>
            </a:r>
            <a:r>
              <a:rPr sz="1200" dirty="0">
                <a:latin typeface="Times New Roman"/>
                <a:cs typeface="Times New Roman"/>
              </a:rPr>
              <a:t>biển chỉ </a:t>
            </a:r>
            <a:r>
              <a:rPr sz="1200" spc="-5" dirty="0" err="1">
                <a:latin typeface="Times New Roman"/>
                <a:cs typeface="Times New Roman"/>
              </a:rPr>
              <a:t>dẫn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“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Hướng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lang="vi-VN" sz="1200" spc="-170" dirty="0" smtClean="0">
                <a:latin typeface="Times New Roman"/>
                <a:cs typeface="Times New Roman"/>
              </a:rPr>
              <a:t>ư</a:t>
            </a:r>
            <a:r>
              <a:rPr sz="1200" spc="-170" dirty="0" smtClean="0">
                <a:latin typeface="Times New Roman"/>
                <a:cs typeface="Times New Roman"/>
              </a:rPr>
              <a:t>u </a:t>
            </a:r>
            <a:r>
              <a:rPr sz="1200" spc="-5" dirty="0">
                <a:latin typeface="Times New Roman"/>
                <a:cs typeface="Times New Roman"/>
              </a:rPr>
              <a:t>tiên” </a:t>
            </a:r>
            <a:r>
              <a:rPr sz="1200" spc="-65" dirty="0" err="1" smtClean="0">
                <a:latin typeface="Times New Roman"/>
                <a:cs typeface="Times New Roman"/>
              </a:rPr>
              <a:t>nh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smtClean="0">
                <a:latin typeface="Times New Roman"/>
                <a:cs typeface="Times New Roman"/>
              </a:rPr>
              <a:t>ng </a:t>
            </a:r>
            <a:r>
              <a:rPr sz="1200" dirty="0">
                <a:latin typeface="Times New Roman"/>
                <a:cs typeface="Times New Roman"/>
              </a:rPr>
              <a:t>cả </a:t>
            </a:r>
            <a:r>
              <a:rPr sz="1200" spc="-5" dirty="0">
                <a:latin typeface="Times New Roman"/>
                <a:cs typeface="Times New Roman"/>
              </a:rPr>
              <a:t>hai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đều </a:t>
            </a:r>
            <a:r>
              <a:rPr sz="1200" dirty="0">
                <a:latin typeface="Times New Roman"/>
                <a:cs typeface="Times New Roman"/>
              </a:rPr>
              <a:t>không đi </a:t>
            </a:r>
            <a:r>
              <a:rPr sz="1200" spc="5" dirty="0" err="1">
                <a:latin typeface="Times New Roman"/>
                <a:cs typeface="Times New Roman"/>
              </a:rPr>
              <a:t>vào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lang="vi-VN" sz="1200" spc="-170" dirty="0" smtClean="0">
                <a:latin typeface="Times New Roman"/>
                <a:cs typeface="Times New Roman"/>
              </a:rPr>
              <a:t>ư</a:t>
            </a:r>
            <a:r>
              <a:rPr sz="1200" spc="-170" dirty="0" smtClean="0">
                <a:latin typeface="Times New Roman"/>
                <a:cs typeface="Times New Roman"/>
              </a:rPr>
              <a:t>u </a:t>
            </a:r>
            <a:r>
              <a:rPr sz="1200" spc="-5" dirty="0">
                <a:latin typeface="Times New Roman"/>
                <a:cs typeface="Times New Roman"/>
              </a:rPr>
              <a:t>tiên. Do </a:t>
            </a:r>
            <a:r>
              <a:rPr sz="1200" dirty="0">
                <a:latin typeface="Times New Roman"/>
                <a:cs typeface="Times New Roman"/>
              </a:rPr>
              <a:t>phía </a:t>
            </a:r>
            <a:r>
              <a:rPr sz="1200" spc="-5" dirty="0">
                <a:latin typeface="Times New Roman"/>
                <a:cs typeface="Times New Roman"/>
              </a:rPr>
              <a:t>bên </a:t>
            </a:r>
            <a:r>
              <a:rPr sz="1200" spc="-5" dirty="0" err="1">
                <a:latin typeface="Times New Roman"/>
                <a:cs typeface="Times New Roman"/>
              </a:rPr>
              <a:t>phải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xe</a:t>
            </a:r>
            <a:r>
              <a:rPr lang="en-US" sz="1200" spc="45" dirty="0">
                <a:latin typeface="Times New Roman"/>
                <a:cs typeface="Times New Roman"/>
              </a:rPr>
              <a:t> </a:t>
            </a:r>
            <a:r>
              <a:rPr lang="en-US" sz="1200" spc="45" dirty="0" smtClean="0">
                <a:latin typeface="Times New Roman"/>
                <a:cs typeface="Times New Roman"/>
              </a:rPr>
              <a:t>ô </a:t>
            </a:r>
            <a:r>
              <a:rPr lang="en-US" sz="1200" spc="45" dirty="0" err="1" smtClean="0">
                <a:latin typeface="Times New Roman"/>
                <a:cs typeface="Times New Roman"/>
              </a:rPr>
              <a:t>tô</a:t>
            </a:r>
            <a:r>
              <a:rPr lang="en-US" sz="1200" spc="4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quân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sự </a:t>
            </a:r>
            <a:r>
              <a:rPr sz="1200" dirty="0" err="1">
                <a:latin typeface="Times New Roman"/>
                <a:cs typeface="Times New Roman"/>
              </a:rPr>
              <a:t>không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v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nên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quyền </a:t>
            </a:r>
            <a:r>
              <a:rPr sz="1200" dirty="0" err="1">
                <a:latin typeface="Times New Roman"/>
                <a:cs typeface="Times New Roman"/>
              </a:rPr>
              <a:t>đi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ớc</a:t>
            </a:r>
            <a:r>
              <a:rPr sz="1200" spc="-60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sz="1200" dirty="0">
                <a:latin typeface="Times New Roman"/>
                <a:cs typeface="Times New Roman"/>
              </a:rPr>
              <a:t>3.4. NƠI CÓ </a:t>
            </a:r>
            <a:r>
              <a:rPr sz="1200" spc="-5" dirty="0" smtClean="0">
                <a:latin typeface="Times New Roman"/>
                <a:cs typeface="Times New Roman"/>
              </a:rPr>
              <a:t>NG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ỜI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spc="-5" dirty="0">
                <a:latin typeface="Times New Roman"/>
                <a:cs typeface="Times New Roman"/>
              </a:rPr>
              <a:t>KHIỂN GIAO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THÔNG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7952" y="6995921"/>
            <a:ext cx="5605780" cy="1179195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2522855" algn="just">
              <a:lnSpc>
                <a:spcPct val="100000"/>
              </a:lnSpc>
              <a:spcBef>
                <a:spcPts val="819"/>
              </a:spcBef>
            </a:pPr>
            <a:r>
              <a:rPr sz="1200" b="1" i="1" spc="-5" dirty="0">
                <a:latin typeface="Times New Roman"/>
                <a:cs typeface="Times New Roman"/>
              </a:rPr>
              <a:t>Hình </a:t>
            </a:r>
            <a:r>
              <a:rPr sz="1200" b="1" i="1" dirty="0">
                <a:latin typeface="Times New Roman"/>
                <a:cs typeface="Times New Roman"/>
              </a:rPr>
              <a:t>3.8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300"/>
              </a:lnSpc>
              <a:spcBef>
                <a:spcPts val="570"/>
              </a:spcBef>
            </a:pPr>
            <a:r>
              <a:rPr sz="1200" i="1" spc="-5" dirty="0">
                <a:latin typeface="Times New Roman"/>
                <a:cs typeface="Times New Roman"/>
              </a:rPr>
              <a:t>Trên </a:t>
            </a:r>
            <a:r>
              <a:rPr sz="1200" i="1" dirty="0">
                <a:latin typeface="Times New Roman"/>
                <a:cs typeface="Times New Roman"/>
              </a:rPr>
              <a:t>hình 3.8</a:t>
            </a:r>
            <a:r>
              <a:rPr sz="1200" b="1" i="1" dirty="0">
                <a:latin typeface="Times New Roman"/>
                <a:cs typeface="Times New Roman"/>
              </a:rPr>
              <a:t>: </a:t>
            </a:r>
            <a:r>
              <a:rPr sz="1200" dirty="0">
                <a:latin typeface="Times New Roman"/>
                <a:cs typeface="Times New Roman"/>
              </a:rPr>
              <a:t>Theo hiệu lệnh </a:t>
            </a:r>
            <a:r>
              <a:rPr sz="1200" dirty="0" err="1">
                <a:latin typeface="Times New Roman"/>
                <a:cs typeface="Times New Roman"/>
              </a:rPr>
              <a:t>của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khiển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hai </a:t>
            </a:r>
            <a:r>
              <a:rPr sz="1200" spc="5" dirty="0">
                <a:latin typeface="Times New Roman"/>
                <a:cs typeface="Times New Roman"/>
              </a:rPr>
              <a:t>tay </a:t>
            </a:r>
            <a:r>
              <a:rPr sz="1200" dirty="0">
                <a:latin typeface="Times New Roman"/>
                <a:cs typeface="Times New Roman"/>
              </a:rPr>
              <a:t>dang </a:t>
            </a:r>
            <a:r>
              <a:rPr sz="1200" spc="-30" dirty="0">
                <a:latin typeface="Times New Roman"/>
                <a:cs typeface="Times New Roman"/>
              </a:rPr>
              <a:t>ngang, 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>
                <a:latin typeface="Times New Roman"/>
                <a:cs typeface="Times New Roman"/>
              </a:rPr>
              <a:t>thông ở </a:t>
            </a:r>
            <a:r>
              <a:rPr sz="1200" dirty="0" err="1">
                <a:latin typeface="Times New Roman"/>
                <a:cs typeface="Times New Roman"/>
              </a:rPr>
              <a:t>phía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err="1" smtClean="0">
                <a:latin typeface="Times New Roman"/>
                <a:cs typeface="Times New Roman"/>
              </a:rPr>
              <a:t>tr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ớc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 ở phía </a:t>
            </a:r>
            <a:r>
              <a:rPr sz="1200" spc="-5" dirty="0" err="1">
                <a:latin typeface="Times New Roman"/>
                <a:cs typeface="Times New Roman"/>
              </a:rPr>
              <a:t>sau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khiển </a:t>
            </a:r>
            <a:r>
              <a:rPr sz="1200" spc="-5" dirty="0" err="1">
                <a:latin typeface="Times New Roman"/>
                <a:cs typeface="Times New Roman"/>
              </a:rPr>
              <a:t>giao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thông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phải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dừng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lại,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>
                <a:latin typeface="Times New Roman"/>
                <a:cs typeface="Times New Roman"/>
              </a:rPr>
              <a:t>thông ở phía </a:t>
            </a:r>
            <a:r>
              <a:rPr sz="1200" spc="-5" dirty="0">
                <a:latin typeface="Times New Roman"/>
                <a:cs typeface="Times New Roman"/>
              </a:rPr>
              <a:t>bên phải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bên </a:t>
            </a:r>
            <a:r>
              <a:rPr sz="1200" spc="-5" dirty="0" err="1">
                <a:latin typeface="Times New Roman"/>
                <a:cs typeface="Times New Roman"/>
              </a:rPr>
              <a:t>trái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đi. </a:t>
            </a:r>
            <a:r>
              <a:rPr sz="1200" spc="-5" dirty="0">
                <a:latin typeface="Times New Roman"/>
                <a:cs typeface="Times New Roman"/>
              </a:rPr>
              <a:t>Do </a:t>
            </a:r>
            <a:r>
              <a:rPr sz="1200" dirty="0" err="1">
                <a:latin typeface="Times New Roman"/>
                <a:cs typeface="Times New Roman"/>
              </a:rPr>
              <a:t>đó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theo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hướng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mũi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tên, xe ôtô </a:t>
            </a:r>
            <a:r>
              <a:rPr sz="1200" spc="-5" dirty="0">
                <a:latin typeface="Times New Roman"/>
                <a:cs typeface="Times New Roman"/>
              </a:rPr>
              <a:t>tải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 err="1">
                <a:latin typeface="Times New Roman"/>
                <a:cs typeface="Times New Roman"/>
              </a:rPr>
              <a:t>môtô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dirty="0">
                <a:latin typeface="Times New Roman"/>
                <a:cs typeface="Times New Roman"/>
              </a:rPr>
              <a:t>đi,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ôtô con phải </a:t>
            </a:r>
            <a:r>
              <a:rPr sz="1200" dirty="0">
                <a:latin typeface="Times New Roman"/>
                <a:cs typeface="Times New Roman"/>
              </a:rPr>
              <a:t>dừng lại </a:t>
            </a:r>
            <a:r>
              <a:rPr sz="1200" spc="-5" dirty="0">
                <a:latin typeface="Times New Roman"/>
                <a:cs typeface="Times New Roman"/>
              </a:rPr>
              <a:t>chờ </a:t>
            </a:r>
            <a:r>
              <a:rPr sz="1200" dirty="0">
                <a:latin typeface="Times New Roman"/>
                <a:cs typeface="Times New Roman"/>
              </a:rPr>
              <a:t>hiệu </a:t>
            </a:r>
            <a:r>
              <a:rPr sz="1200" spc="-5" dirty="0">
                <a:latin typeface="Times New Roman"/>
                <a:cs typeface="Times New Roman"/>
              </a:rPr>
              <a:t>lệnh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mới.</a:t>
            </a:r>
          </a:p>
        </p:txBody>
      </p:sp>
      <p:sp>
        <p:nvSpPr>
          <p:cNvPr id="5" name="object 5"/>
          <p:cNvSpPr/>
          <p:nvPr/>
        </p:nvSpPr>
        <p:spPr>
          <a:xfrm>
            <a:off x="2559050" y="1844674"/>
            <a:ext cx="3105150" cy="18681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27300" y="5180964"/>
            <a:ext cx="2989579" cy="17983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155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2725037"/>
            <a:ext cx="5605780" cy="1663700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2765425" algn="just">
              <a:lnSpc>
                <a:spcPct val="100000"/>
              </a:lnSpc>
              <a:spcBef>
                <a:spcPts val="845"/>
              </a:spcBef>
            </a:pPr>
            <a:r>
              <a:rPr sz="1200" i="1" dirty="0">
                <a:latin typeface="Times New Roman"/>
                <a:cs typeface="Times New Roman"/>
              </a:rPr>
              <a:t>Hình</a:t>
            </a:r>
            <a:r>
              <a:rPr sz="1200" i="1" spc="-10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3.9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000"/>
              </a:lnSpc>
              <a:spcBef>
                <a:spcPts val="600"/>
              </a:spcBef>
            </a:pPr>
            <a:r>
              <a:rPr sz="1200" i="1" spc="-5" dirty="0">
                <a:latin typeface="Times New Roman"/>
                <a:cs typeface="Times New Roman"/>
              </a:rPr>
              <a:t>Trên </a:t>
            </a:r>
            <a:r>
              <a:rPr sz="1200" i="1" dirty="0">
                <a:latin typeface="Times New Roman"/>
                <a:cs typeface="Times New Roman"/>
              </a:rPr>
              <a:t>hình 3.9</a:t>
            </a:r>
            <a:r>
              <a:rPr sz="1200" b="1" i="1" dirty="0">
                <a:latin typeface="Times New Roman"/>
                <a:cs typeface="Times New Roman"/>
              </a:rPr>
              <a:t>: </a:t>
            </a:r>
            <a:r>
              <a:rPr sz="1200" spc="-5" dirty="0">
                <a:latin typeface="Times New Roman"/>
                <a:cs typeface="Times New Roman"/>
              </a:rPr>
              <a:t>Theo hiệu </a:t>
            </a:r>
            <a:r>
              <a:rPr sz="1200" dirty="0">
                <a:latin typeface="Times New Roman"/>
                <a:cs typeface="Times New Roman"/>
              </a:rPr>
              <a:t>lệnh </a:t>
            </a:r>
            <a:r>
              <a:rPr sz="1200" spc="-5" dirty="0" err="1">
                <a:latin typeface="Times New Roman"/>
                <a:cs typeface="Times New Roman"/>
              </a:rPr>
              <a:t>của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điều </a:t>
            </a:r>
            <a:r>
              <a:rPr sz="1200" spc="-5" dirty="0">
                <a:latin typeface="Times New Roman"/>
                <a:cs typeface="Times New Roman"/>
              </a:rPr>
              <a:t>khiển 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5" dirty="0">
                <a:latin typeface="Times New Roman"/>
                <a:cs typeface="Times New Roman"/>
              </a:rPr>
              <a:t>tay </a:t>
            </a:r>
            <a:r>
              <a:rPr sz="1200" dirty="0">
                <a:latin typeface="Times New Roman"/>
                <a:cs typeface="Times New Roman"/>
              </a:rPr>
              <a:t>dơ thẳng </a:t>
            </a:r>
            <a:r>
              <a:rPr sz="1200" spc="-40" dirty="0">
                <a:latin typeface="Times New Roman"/>
                <a:cs typeface="Times New Roman"/>
              </a:rPr>
              <a:t>đứng, 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ời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tham </a:t>
            </a:r>
            <a:r>
              <a:rPr sz="1200" spc="-5" dirty="0">
                <a:latin typeface="Times New Roman"/>
                <a:cs typeface="Times New Roman"/>
              </a:rPr>
              <a:t>gia giao </a:t>
            </a:r>
            <a:r>
              <a:rPr sz="1200" dirty="0">
                <a:latin typeface="Times New Roman"/>
                <a:cs typeface="Times New Roman"/>
              </a:rPr>
              <a:t>thông ở tất </a:t>
            </a:r>
            <a:r>
              <a:rPr sz="1200" spc="-5" dirty="0">
                <a:latin typeface="Times New Roman"/>
                <a:cs typeface="Times New Roman"/>
              </a:rPr>
              <a:t>cả </a:t>
            </a:r>
            <a:r>
              <a:rPr sz="1200" dirty="0" err="1">
                <a:latin typeface="Times New Roman"/>
                <a:cs typeface="Times New Roman"/>
              </a:rPr>
              <a:t>các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phải dừng lại, </a:t>
            </a:r>
            <a:r>
              <a:rPr sz="1200" spc="-5" dirty="0">
                <a:latin typeface="Times New Roman"/>
                <a:cs typeface="Times New Roman"/>
              </a:rPr>
              <a:t>chỉ </a:t>
            </a:r>
            <a:r>
              <a:rPr sz="1200" dirty="0">
                <a:latin typeface="Times New Roman"/>
                <a:cs typeface="Times New Roman"/>
              </a:rPr>
              <a:t>những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đã ở </a:t>
            </a:r>
            <a:r>
              <a:rPr sz="1200" dirty="0" err="1" smtClean="0">
                <a:latin typeface="Times New Roman"/>
                <a:cs typeface="Times New Roman"/>
              </a:rPr>
              <a:t>trong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khu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vực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nơi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nhau </a:t>
            </a:r>
            <a:r>
              <a:rPr sz="1200" dirty="0" err="1">
                <a:latin typeface="Times New Roman"/>
                <a:cs typeface="Times New Roman"/>
              </a:rPr>
              <a:t>là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tiếp </a:t>
            </a:r>
            <a:r>
              <a:rPr sz="1200" dirty="0">
                <a:latin typeface="Times New Roman"/>
                <a:cs typeface="Times New Roman"/>
              </a:rPr>
              <a:t>tục đi. </a:t>
            </a:r>
            <a:r>
              <a:rPr sz="1200" spc="-5" dirty="0">
                <a:latin typeface="Times New Roman"/>
                <a:cs typeface="Times New Roman"/>
              </a:rPr>
              <a:t>Do </a:t>
            </a:r>
            <a:r>
              <a:rPr sz="1200" dirty="0">
                <a:latin typeface="Times New Roman"/>
                <a:cs typeface="Times New Roman"/>
              </a:rPr>
              <a:t>đó, </a:t>
            </a:r>
            <a:r>
              <a:rPr sz="1200" dirty="0" err="1">
                <a:latin typeface="Times New Roman"/>
                <a:cs typeface="Times New Roman"/>
              </a:rPr>
              <a:t>theo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h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ớng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mũi tên tất </a:t>
            </a:r>
            <a:r>
              <a:rPr sz="1200" spc="-5" dirty="0">
                <a:latin typeface="Times New Roman"/>
                <a:cs typeface="Times New Roman"/>
              </a:rPr>
              <a:t>cả </a:t>
            </a:r>
            <a:r>
              <a:rPr sz="1200" dirty="0" err="1">
                <a:latin typeface="Times New Roman"/>
                <a:cs typeface="Times New Roman"/>
              </a:rPr>
              <a:t>các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xe</a:t>
            </a:r>
            <a:r>
              <a:rPr lang="en-US" sz="1200" spc="5" dirty="0">
                <a:latin typeface="Times New Roman"/>
                <a:cs typeface="Times New Roman"/>
              </a:rPr>
              <a:t> </a:t>
            </a:r>
            <a:r>
              <a:rPr lang="en-US" sz="1200" spc="5" dirty="0" err="1" smtClean="0">
                <a:latin typeface="Times New Roman"/>
                <a:cs typeface="Times New Roman"/>
              </a:rPr>
              <a:t>đều</a:t>
            </a:r>
            <a:r>
              <a:rPr lang="en-US"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phải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dừng lại, chỉ trừ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ôtô </a:t>
            </a:r>
            <a:r>
              <a:rPr sz="1200" spc="-5" dirty="0" err="1">
                <a:latin typeface="Times New Roman"/>
                <a:cs typeface="Times New Roman"/>
              </a:rPr>
              <a:t>tải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phép tiếp </a:t>
            </a:r>
            <a:r>
              <a:rPr sz="1200" dirty="0">
                <a:latin typeface="Times New Roman"/>
                <a:cs typeface="Times New Roman"/>
              </a:rPr>
              <a:t>tục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đi.</a:t>
            </a:r>
          </a:p>
          <a:p>
            <a:pPr marL="12700" marR="8255">
              <a:lnSpc>
                <a:spcPct val="110000"/>
              </a:lnSpc>
              <a:spcBef>
                <a:spcPts val="610"/>
              </a:spcBef>
            </a:pPr>
            <a:r>
              <a:rPr sz="1200" dirty="0">
                <a:latin typeface="Times New Roman"/>
                <a:cs typeface="Times New Roman"/>
              </a:rPr>
              <a:t>3.5. NƠI CÓ </a:t>
            </a:r>
            <a:r>
              <a:rPr sz="1200" spc="-5" dirty="0">
                <a:latin typeface="Times New Roman"/>
                <a:cs typeface="Times New Roman"/>
              </a:rPr>
              <a:t>ĐÈN TÍN HIỆU ĐIỀU KHIỂN GIAO THÔNG THEO </a:t>
            </a:r>
            <a:r>
              <a:rPr sz="1200" dirty="0">
                <a:latin typeface="Times New Roman"/>
                <a:cs typeface="Times New Roman"/>
              </a:rPr>
              <a:t>LÀN </a:t>
            </a:r>
            <a:r>
              <a:rPr sz="1200" spc="-5" dirty="0" smtClean="0">
                <a:latin typeface="Times New Roman"/>
                <a:cs typeface="Times New Roman"/>
              </a:rPr>
              <a:t>Đ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ỜNG </a:t>
            </a:r>
            <a:r>
              <a:rPr sz="1200" spc="-95" dirty="0">
                <a:latin typeface="Times New Roman"/>
                <a:cs typeface="Times New Roman"/>
              </a:rPr>
              <a:t>VÀ  </a:t>
            </a:r>
            <a:r>
              <a:rPr sz="1200" spc="-5" dirty="0" smtClean="0">
                <a:latin typeface="Times New Roman"/>
                <a:cs typeface="Times New Roman"/>
              </a:rPr>
              <a:t>H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ỚNG </a:t>
            </a:r>
            <a:r>
              <a:rPr sz="1200" spc="-5" dirty="0">
                <a:latin typeface="Times New Roman"/>
                <a:cs typeface="Times New Roman"/>
              </a:rPr>
              <a:t>CHUYỂN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ĐỘNG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47952" y="6867905"/>
            <a:ext cx="5604510" cy="1459865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2484755" algn="just">
              <a:lnSpc>
                <a:spcPct val="100000"/>
              </a:lnSpc>
              <a:spcBef>
                <a:spcPts val="830"/>
              </a:spcBef>
            </a:pPr>
            <a:r>
              <a:rPr sz="1200" b="1" i="1" spc="-5" dirty="0">
                <a:latin typeface="Times New Roman"/>
                <a:cs typeface="Times New Roman"/>
              </a:rPr>
              <a:t>Hình </a:t>
            </a:r>
            <a:r>
              <a:rPr sz="1200" b="1" i="1" dirty="0">
                <a:latin typeface="Times New Roman"/>
                <a:cs typeface="Times New Roman"/>
              </a:rPr>
              <a:t>3.10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000"/>
              </a:lnSpc>
              <a:spcBef>
                <a:spcPts val="590"/>
              </a:spcBef>
            </a:pPr>
            <a:r>
              <a:rPr sz="1200" i="1" spc="-5" dirty="0">
                <a:latin typeface="Times New Roman"/>
                <a:cs typeface="Times New Roman"/>
              </a:rPr>
              <a:t>Trên </a:t>
            </a:r>
            <a:r>
              <a:rPr sz="1200" i="1" dirty="0">
                <a:latin typeface="Times New Roman"/>
                <a:cs typeface="Times New Roman"/>
              </a:rPr>
              <a:t>hình 3.10</a:t>
            </a:r>
            <a:r>
              <a:rPr sz="1200" b="1" i="1" dirty="0">
                <a:latin typeface="Times New Roman"/>
                <a:cs typeface="Times New Roman"/>
              </a:rPr>
              <a:t>: </a:t>
            </a:r>
            <a:r>
              <a:rPr sz="1200" dirty="0">
                <a:latin typeface="Times New Roman"/>
                <a:cs typeface="Times New Roman"/>
              </a:rPr>
              <a:t>Tín </a:t>
            </a:r>
            <a:r>
              <a:rPr sz="1200" spc="-5" dirty="0">
                <a:latin typeface="Times New Roman"/>
                <a:cs typeface="Times New Roman"/>
              </a:rPr>
              <a:t>hiệu đèn </a:t>
            </a:r>
            <a:r>
              <a:rPr sz="1200" dirty="0">
                <a:latin typeface="Times New Roman"/>
                <a:cs typeface="Times New Roman"/>
              </a:rPr>
              <a:t>màu xanh </a:t>
            </a:r>
            <a:r>
              <a:rPr sz="1200" spc="-5" dirty="0">
                <a:latin typeface="Times New Roman"/>
                <a:cs typeface="Times New Roman"/>
              </a:rPr>
              <a:t>các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đi theo </a:t>
            </a:r>
            <a:r>
              <a:rPr sz="1200" spc="-5" dirty="0">
                <a:latin typeface="Times New Roman"/>
                <a:cs typeface="Times New Roman"/>
              </a:rPr>
              <a:t>chiều </a:t>
            </a:r>
            <a:r>
              <a:rPr sz="1200" dirty="0">
                <a:latin typeface="Times New Roman"/>
                <a:cs typeface="Times New Roman"/>
              </a:rPr>
              <a:t>mũi tên </a:t>
            </a:r>
            <a:r>
              <a:rPr sz="1200" spc="-10" dirty="0">
                <a:latin typeface="Times New Roman"/>
                <a:cs typeface="Times New Roman"/>
              </a:rPr>
              <a:t>của </a:t>
            </a:r>
            <a:r>
              <a:rPr sz="1200" spc="-5" dirty="0">
                <a:latin typeface="Times New Roman"/>
                <a:cs typeface="Times New Roman"/>
              </a:rPr>
              <a:t>đèn </a:t>
            </a:r>
            <a:r>
              <a:rPr sz="1200" dirty="0">
                <a:latin typeface="Times New Roman"/>
                <a:cs typeface="Times New Roman"/>
              </a:rPr>
              <a:t>tín  hiệu là đúng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tắc giao </a:t>
            </a:r>
            <a:r>
              <a:rPr sz="1200" spc="-5" dirty="0">
                <a:latin typeface="Times New Roman"/>
                <a:cs typeface="Times New Roman"/>
              </a:rPr>
              <a:t>thông; </a:t>
            </a:r>
            <a:r>
              <a:rPr sz="1200" dirty="0">
                <a:latin typeface="Times New Roman"/>
                <a:cs typeface="Times New Roman"/>
              </a:rPr>
              <a:t>Tín hiệu </a:t>
            </a:r>
            <a:r>
              <a:rPr sz="1200" spc="-5" dirty="0">
                <a:latin typeface="Times New Roman"/>
                <a:cs typeface="Times New Roman"/>
              </a:rPr>
              <a:t>đèn </a:t>
            </a:r>
            <a:r>
              <a:rPr sz="1200" dirty="0">
                <a:latin typeface="Times New Roman"/>
                <a:cs typeface="Times New Roman"/>
              </a:rPr>
              <a:t>màu đỏ ở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ngoài </a:t>
            </a:r>
            <a:r>
              <a:rPr sz="1200" spc="-5" dirty="0">
                <a:latin typeface="Times New Roman"/>
                <a:cs typeface="Times New Roman"/>
              </a:rPr>
              <a:t>cùng (bên </a:t>
            </a:r>
            <a:r>
              <a:rPr sz="1200" spc="-40" dirty="0">
                <a:latin typeface="Times New Roman"/>
                <a:cs typeface="Times New Roman"/>
              </a:rPr>
              <a:t>trái), 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" dirty="0">
                <a:latin typeface="Times New Roman"/>
                <a:cs typeface="Times New Roman"/>
              </a:rPr>
              <a:t>chiều </a:t>
            </a:r>
            <a:r>
              <a:rPr sz="1200" dirty="0">
                <a:latin typeface="Times New Roman"/>
                <a:cs typeface="Times New Roman"/>
              </a:rPr>
              <a:t>đi và </a:t>
            </a:r>
            <a:r>
              <a:rPr sz="1200" spc="-5" dirty="0" err="1">
                <a:latin typeface="Times New Roman"/>
                <a:cs typeface="Times New Roman"/>
              </a:rPr>
              <a:t>chiều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ợc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lại </a:t>
            </a:r>
            <a:r>
              <a:rPr sz="1200" b="1" i="1" spc="-5" dirty="0">
                <a:latin typeface="Times New Roman"/>
                <a:cs typeface="Times New Roman"/>
              </a:rPr>
              <a:t>đều cấm rẽ trái </a:t>
            </a:r>
            <a:r>
              <a:rPr sz="1200" dirty="0">
                <a:latin typeface="Times New Roman"/>
                <a:cs typeface="Times New Roman"/>
              </a:rPr>
              <a:t>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khách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" dirty="0">
                <a:latin typeface="Times New Roman"/>
                <a:cs typeface="Times New Roman"/>
              </a:rPr>
              <a:t>chiều </a:t>
            </a:r>
            <a:r>
              <a:rPr sz="1200" dirty="0">
                <a:latin typeface="Times New Roman"/>
                <a:cs typeface="Times New Roman"/>
              </a:rPr>
              <a:t>đi và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môtô </a:t>
            </a:r>
            <a:r>
              <a:rPr sz="1200" spc="-50" dirty="0">
                <a:latin typeface="Times New Roman"/>
                <a:cs typeface="Times New Roman"/>
              </a:rPr>
              <a:t>theo  </a:t>
            </a:r>
            <a:r>
              <a:rPr sz="1200" spc="-5" dirty="0" err="1">
                <a:latin typeface="Times New Roman"/>
                <a:cs typeface="Times New Roman"/>
              </a:rPr>
              <a:t>chiều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ng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ợc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lại </a:t>
            </a:r>
            <a:r>
              <a:rPr sz="1200" spc="-5" dirty="0">
                <a:latin typeface="Times New Roman"/>
                <a:cs typeface="Times New Roman"/>
              </a:rPr>
              <a:t>đều </a:t>
            </a:r>
            <a:r>
              <a:rPr sz="1200" dirty="0">
                <a:latin typeface="Times New Roman"/>
                <a:cs typeface="Times New Roman"/>
              </a:rPr>
              <a:t>dừng lại là đúng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tắc </a:t>
            </a:r>
            <a:r>
              <a:rPr sz="1200" spc="-5" dirty="0">
                <a:latin typeface="Times New Roman"/>
                <a:cs typeface="Times New Roman"/>
              </a:rPr>
              <a:t>giao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thông.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sz="1200" dirty="0">
                <a:latin typeface="Times New Roman"/>
                <a:cs typeface="Times New Roman"/>
              </a:rPr>
              <a:t>3.6. NƠI CÓ </a:t>
            </a:r>
            <a:r>
              <a:rPr sz="1200" spc="-5" dirty="0">
                <a:latin typeface="Times New Roman"/>
                <a:cs typeface="Times New Roman"/>
              </a:rPr>
              <a:t>BIỂN </a:t>
            </a:r>
            <a:r>
              <a:rPr sz="1200" dirty="0">
                <a:latin typeface="Times New Roman"/>
                <a:cs typeface="Times New Roman"/>
              </a:rPr>
              <a:t>CHỈ </a:t>
            </a:r>
            <a:r>
              <a:rPr sz="1200" spc="-5" dirty="0">
                <a:latin typeface="Times New Roman"/>
                <a:cs typeface="Times New Roman"/>
              </a:rPr>
              <a:t>DẪN </a:t>
            </a:r>
            <a:r>
              <a:rPr sz="1200" spc="-5" dirty="0" smtClean="0">
                <a:latin typeface="Times New Roman"/>
                <a:cs typeface="Times New Roman"/>
              </a:rPr>
              <a:t>H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ỚNG </a:t>
            </a:r>
            <a:r>
              <a:rPr sz="1200" spc="10" dirty="0">
                <a:latin typeface="Times New Roman"/>
                <a:cs typeface="Times New Roman"/>
              </a:rPr>
              <a:t>ĐI </a:t>
            </a:r>
            <a:r>
              <a:rPr sz="1200" dirty="0">
                <a:latin typeface="Times New Roman"/>
                <a:cs typeface="Times New Roman"/>
              </a:rPr>
              <a:t>TRÊN MỖI </a:t>
            </a:r>
            <a:r>
              <a:rPr sz="1200" spc="-10" dirty="0">
                <a:latin typeface="Times New Roman"/>
                <a:cs typeface="Times New Roman"/>
              </a:rPr>
              <a:t>LÀN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Đ</a:t>
            </a:r>
            <a:r>
              <a:rPr lang="vi-VN" sz="1200" spc="-5" dirty="0" smtClean="0">
                <a:latin typeface="Times New Roman"/>
                <a:cs typeface="Times New Roman"/>
              </a:rPr>
              <a:t>Ư</a:t>
            </a:r>
            <a:r>
              <a:rPr sz="1200" spc="-5" dirty="0" smtClean="0">
                <a:latin typeface="Times New Roman"/>
                <a:cs typeface="Times New Roman"/>
              </a:rPr>
              <a:t>ỜNG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317750" y="654049"/>
            <a:ext cx="3467100" cy="20891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279650" y="4495799"/>
            <a:ext cx="3917950" cy="2362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156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3285871"/>
            <a:ext cx="5608320" cy="145986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2298700" algn="just">
              <a:lnSpc>
                <a:spcPct val="100000"/>
              </a:lnSpc>
              <a:spcBef>
                <a:spcPts val="820"/>
              </a:spcBef>
            </a:pPr>
            <a:r>
              <a:rPr sz="1200" b="1" i="1" spc="-5" dirty="0">
                <a:latin typeface="Times New Roman"/>
                <a:cs typeface="Times New Roman"/>
              </a:rPr>
              <a:t>Hình </a:t>
            </a:r>
            <a:r>
              <a:rPr sz="1200" b="1" i="1" dirty="0">
                <a:latin typeface="Times New Roman"/>
                <a:cs typeface="Times New Roman"/>
              </a:rPr>
              <a:t>3.11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300"/>
              </a:lnSpc>
              <a:spcBef>
                <a:spcPts val="570"/>
              </a:spcBef>
            </a:pPr>
            <a:r>
              <a:rPr sz="1200" i="1" spc="-5" dirty="0">
                <a:latin typeface="Times New Roman"/>
                <a:cs typeface="Times New Roman"/>
              </a:rPr>
              <a:t>Trên </a:t>
            </a:r>
            <a:r>
              <a:rPr sz="1200" i="1" dirty="0">
                <a:latin typeface="Times New Roman"/>
                <a:cs typeface="Times New Roman"/>
              </a:rPr>
              <a:t>hình 3.11</a:t>
            </a:r>
            <a:r>
              <a:rPr sz="1200" b="1" i="1" dirty="0">
                <a:latin typeface="Times New Roman"/>
                <a:cs typeface="Times New Roman"/>
              </a:rPr>
              <a:t>: </a:t>
            </a:r>
            <a:r>
              <a:rPr sz="1200" spc="-5" dirty="0">
                <a:latin typeface="Times New Roman"/>
                <a:cs typeface="Times New Roman"/>
              </a:rPr>
              <a:t>Theo </a:t>
            </a:r>
            <a:r>
              <a:rPr sz="1200" dirty="0">
                <a:latin typeface="Times New Roman"/>
                <a:cs typeface="Times New Roman"/>
              </a:rPr>
              <a:t>các biển </a:t>
            </a:r>
            <a:r>
              <a:rPr sz="1200" spc="-5" dirty="0">
                <a:latin typeface="Times New Roman"/>
                <a:cs typeface="Times New Roman"/>
              </a:rPr>
              <a:t>chỉ dẫn </a:t>
            </a:r>
            <a:r>
              <a:rPr sz="1200" dirty="0">
                <a:latin typeface="Times New Roman"/>
                <a:cs typeface="Times New Roman"/>
              </a:rPr>
              <a:t>ở 04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chạy </a:t>
            </a:r>
            <a:r>
              <a:rPr sz="1200" dirty="0" err="1">
                <a:latin typeface="Times New Roman"/>
                <a:cs typeface="Times New Roman"/>
              </a:rPr>
              <a:t>cùng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chiều</a:t>
            </a:r>
            <a:r>
              <a:rPr sz="1200" dirty="0" smtClean="0">
                <a:latin typeface="Times New Roman"/>
                <a:cs typeface="Times New Roman"/>
              </a:rPr>
              <a:t>,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xe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ở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trong cùng ( </a:t>
            </a:r>
            <a:r>
              <a:rPr sz="1200" spc="-5" dirty="0">
                <a:latin typeface="Times New Roman"/>
                <a:cs typeface="Times New Roman"/>
              </a:rPr>
              <a:t>bên phải </a:t>
            </a:r>
            <a:r>
              <a:rPr sz="1200" dirty="0">
                <a:latin typeface="Times New Roman"/>
                <a:cs typeface="Times New Roman"/>
              </a:rPr>
              <a:t>)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rẽ </a:t>
            </a:r>
            <a:r>
              <a:rPr sz="1200" spc="-5" dirty="0">
                <a:latin typeface="Times New Roman"/>
                <a:cs typeface="Times New Roman"/>
              </a:rPr>
              <a:t>phải hoặc </a:t>
            </a:r>
            <a:r>
              <a:rPr sz="1200" dirty="0">
                <a:latin typeface="Times New Roman"/>
                <a:cs typeface="Times New Roman"/>
              </a:rPr>
              <a:t>đi thẳng ; </a:t>
            </a: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thứ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2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chỉ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thẳng ; </a:t>
            </a: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thứ 3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đi thẳng hoặc rẽ trái; </a:t>
            </a: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ở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ngoài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cùng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 </a:t>
            </a:r>
            <a:r>
              <a:rPr sz="1200" spc="-5" dirty="0">
                <a:latin typeface="Times New Roman"/>
                <a:cs typeface="Times New Roman"/>
              </a:rPr>
              <a:t>bên </a:t>
            </a:r>
            <a:r>
              <a:rPr sz="1200" dirty="0">
                <a:latin typeface="Times New Roman"/>
                <a:cs typeface="Times New Roman"/>
              </a:rPr>
              <a:t>trái ) </a:t>
            </a:r>
            <a:r>
              <a:rPr sz="1200" spc="-5" dirty="0" err="1">
                <a:latin typeface="Times New Roman"/>
                <a:cs typeface="Times New Roman"/>
              </a:rPr>
              <a:t>chỉ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rẽ</a:t>
            </a:r>
            <a:r>
              <a:rPr sz="1200" spc="-1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trái.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200" b="1" dirty="0">
                <a:latin typeface="Times New Roman"/>
                <a:cs typeface="Times New Roman"/>
              </a:rPr>
              <a:t>3.7. </a:t>
            </a:r>
            <a:r>
              <a:rPr sz="1200" b="1" spc="-5" dirty="0">
                <a:latin typeface="Times New Roman"/>
                <a:cs typeface="Times New Roman"/>
              </a:rPr>
              <a:t>NƠI CÓ VẠCH </a:t>
            </a:r>
            <a:r>
              <a:rPr sz="1200" b="1" dirty="0">
                <a:latin typeface="Times New Roman"/>
                <a:cs typeface="Times New Roman"/>
              </a:rPr>
              <a:t>KẺ </a:t>
            </a:r>
            <a:r>
              <a:rPr sz="1200" b="1" dirty="0" smtClean="0">
                <a:latin typeface="Times New Roman"/>
                <a:cs typeface="Times New Roman"/>
              </a:rPr>
              <a:t>Đ</a:t>
            </a:r>
            <a:r>
              <a:rPr lang="vi-VN" sz="1200" b="1" dirty="0" smtClean="0">
                <a:latin typeface="Times New Roman"/>
                <a:cs typeface="Times New Roman"/>
              </a:rPr>
              <a:t>Ư</a:t>
            </a:r>
            <a:r>
              <a:rPr sz="1200" b="1" dirty="0" smtClean="0">
                <a:latin typeface="Times New Roman"/>
                <a:cs typeface="Times New Roman"/>
              </a:rPr>
              <a:t>ỜNG </a:t>
            </a:r>
            <a:r>
              <a:rPr sz="1200" b="1" spc="-5" dirty="0">
                <a:latin typeface="Times New Roman"/>
                <a:cs typeface="Times New Roman"/>
              </a:rPr>
              <a:t>PHÂN </a:t>
            </a:r>
            <a:r>
              <a:rPr sz="1200" b="1" dirty="0">
                <a:latin typeface="Times New Roman"/>
                <a:cs typeface="Times New Roman"/>
              </a:rPr>
              <a:t>LÀN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 smtClean="0">
                <a:latin typeface="Times New Roman"/>
                <a:cs typeface="Times New Roman"/>
              </a:rPr>
              <a:t>Đ</a:t>
            </a:r>
            <a:r>
              <a:rPr lang="vi-VN" sz="1200" b="1" dirty="0" smtClean="0">
                <a:latin typeface="Times New Roman"/>
                <a:cs typeface="Times New Roman"/>
              </a:rPr>
              <a:t>Ư</a:t>
            </a:r>
            <a:r>
              <a:rPr sz="1200" b="1" dirty="0" smtClean="0">
                <a:latin typeface="Times New Roman"/>
                <a:cs typeface="Times New Roman"/>
              </a:rPr>
              <a:t>ỜNG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7952" y="7893557"/>
            <a:ext cx="5603240" cy="1584960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2484755" algn="just">
              <a:lnSpc>
                <a:spcPct val="100000"/>
              </a:lnSpc>
              <a:spcBef>
                <a:spcPts val="830"/>
              </a:spcBef>
            </a:pPr>
            <a:r>
              <a:rPr sz="1200" b="1" i="1" spc="-5" dirty="0">
                <a:latin typeface="Times New Roman"/>
                <a:cs typeface="Times New Roman"/>
              </a:rPr>
              <a:t>Hình </a:t>
            </a:r>
            <a:r>
              <a:rPr sz="1200" b="1" i="1" dirty="0">
                <a:latin typeface="Times New Roman"/>
                <a:cs typeface="Times New Roman"/>
              </a:rPr>
              <a:t>3.12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10200"/>
              </a:lnSpc>
              <a:spcBef>
                <a:spcPts val="585"/>
              </a:spcBef>
            </a:pPr>
            <a:r>
              <a:rPr sz="1200" i="1" spc="-5" dirty="0">
                <a:latin typeface="Times New Roman"/>
                <a:cs typeface="Times New Roman"/>
              </a:rPr>
              <a:t>Trên </a:t>
            </a:r>
            <a:r>
              <a:rPr sz="1200" i="1" dirty="0">
                <a:latin typeface="Times New Roman"/>
                <a:cs typeface="Times New Roman"/>
              </a:rPr>
              <a:t>hình 3.12</a:t>
            </a:r>
            <a:r>
              <a:rPr sz="1200" b="1" i="1" dirty="0">
                <a:latin typeface="Times New Roman"/>
                <a:cs typeface="Times New Roman"/>
              </a:rPr>
              <a:t>: </a:t>
            </a:r>
            <a:r>
              <a:rPr sz="1200" spc="-5" dirty="0" err="1">
                <a:latin typeface="Times New Roman"/>
                <a:cs typeface="Times New Roman"/>
              </a:rPr>
              <a:t>Trên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nhiều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chạy cùng </a:t>
            </a:r>
            <a:r>
              <a:rPr sz="1200" spc="-5" dirty="0" err="1">
                <a:latin typeface="Times New Roman"/>
                <a:cs typeface="Times New Roman"/>
              </a:rPr>
              <a:t>chiều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lang="en-US" sz="1200" spc="-80" dirty="0">
                <a:latin typeface="Times New Roman"/>
                <a:cs typeface="Times New Roman"/>
              </a:rPr>
              <a:t> </a:t>
            </a:r>
            <a:r>
              <a:rPr lang="en-US" sz="1200" spc="-80" dirty="0" err="1" smtClean="0">
                <a:latin typeface="Times New Roman"/>
                <a:cs typeface="Times New Roman"/>
              </a:rPr>
              <a:t>phân</a:t>
            </a:r>
            <a:r>
              <a:rPr lang="en-US" sz="1200" spc="-8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biệt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bằng vạch kẻ phân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5" dirty="0" smtClean="0">
                <a:latin typeface="Times New Roman"/>
                <a:cs typeface="Times New Roman"/>
              </a:rPr>
              <a:t>đ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ờng</a:t>
            </a:r>
            <a:r>
              <a:rPr sz="1200" spc="-55" dirty="0">
                <a:latin typeface="Times New Roman"/>
                <a:cs typeface="Times New Roman"/>
              </a:rPr>
              <a:t>, </a:t>
            </a:r>
            <a:r>
              <a:rPr sz="1200" spc="-65" dirty="0" smtClean="0">
                <a:latin typeface="Times New Roman"/>
                <a:cs typeface="Times New Roman"/>
              </a:rPr>
              <a:t>ng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ời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phải </a:t>
            </a:r>
            <a:r>
              <a:rPr sz="1200" spc="-5" dirty="0">
                <a:latin typeface="Times New Roman"/>
                <a:cs typeface="Times New Roman"/>
              </a:rPr>
              <a:t>cho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chạy trong một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lang="en-US" sz="1200" spc="-65" dirty="0">
                <a:latin typeface="Times New Roman"/>
                <a:cs typeface="Times New Roman"/>
              </a:rPr>
              <a:t> </a:t>
            </a:r>
            <a:r>
              <a:rPr lang="en-US" sz="1200" spc="-65" dirty="0" err="1" smtClean="0">
                <a:latin typeface="Times New Roman"/>
                <a:cs typeface="Times New Roman"/>
              </a:rPr>
              <a:t>và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chỉ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đ</a:t>
            </a:r>
            <a:r>
              <a:rPr lang="vi-VN" sz="1200" spc="-80" dirty="0" smtClean="0">
                <a:latin typeface="Times New Roman"/>
                <a:cs typeface="Times New Roman"/>
              </a:rPr>
              <a:t>ư</a:t>
            </a:r>
            <a:r>
              <a:rPr sz="1200" spc="-80" dirty="0" err="1" smtClean="0">
                <a:latin typeface="Times New Roman"/>
                <a:cs typeface="Times New Roman"/>
              </a:rPr>
              <a:t>ợc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chuyển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ở những nơi </a:t>
            </a:r>
            <a:r>
              <a:rPr sz="1200" spc="-5" dirty="0">
                <a:latin typeface="Times New Roman"/>
                <a:cs typeface="Times New Roman"/>
              </a:rPr>
              <a:t>cho phép. Khi chuyển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spc="-5" dirty="0" err="1">
                <a:latin typeface="Times New Roman"/>
                <a:cs typeface="Times New Roman"/>
              </a:rPr>
              <a:t>có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tín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hiệu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báo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70" dirty="0" err="1" smtClean="0">
                <a:latin typeface="Times New Roman"/>
                <a:cs typeface="Times New Roman"/>
              </a:rPr>
              <a:t>tr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ớc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và </a:t>
            </a:r>
            <a:r>
              <a:rPr sz="1200" spc="-5" dirty="0">
                <a:latin typeface="Times New Roman"/>
                <a:cs typeface="Times New Roman"/>
              </a:rPr>
              <a:t>phải bảo đảm an </a:t>
            </a:r>
            <a:r>
              <a:rPr sz="1200" dirty="0">
                <a:latin typeface="Times New Roman"/>
                <a:cs typeface="Times New Roman"/>
              </a:rPr>
              <a:t>toàn. </a:t>
            </a:r>
            <a:r>
              <a:rPr sz="1200" spc="-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thô </a:t>
            </a:r>
            <a:r>
              <a:rPr sz="1200" spc="-5" dirty="0">
                <a:latin typeface="Times New Roman"/>
                <a:cs typeface="Times New Roman"/>
              </a:rPr>
              <a:t>sơ phải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bên phải </a:t>
            </a:r>
            <a:r>
              <a:rPr sz="1200" dirty="0">
                <a:latin typeface="Times New Roman"/>
                <a:cs typeface="Times New Roman"/>
              </a:rPr>
              <a:t>trong </a:t>
            </a:r>
            <a:r>
              <a:rPr sz="1200" spc="-95" dirty="0">
                <a:latin typeface="Times New Roman"/>
                <a:cs typeface="Times New Roman"/>
              </a:rPr>
              <a:t>cùng, 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giới </a:t>
            </a:r>
            <a:r>
              <a:rPr sz="1200" dirty="0">
                <a:latin typeface="Times New Roman"/>
                <a:cs typeface="Times New Roman"/>
              </a:rPr>
              <a:t>đi </a:t>
            </a:r>
            <a:r>
              <a:rPr sz="1200" spc="-5" dirty="0">
                <a:latin typeface="Times New Roman"/>
                <a:cs typeface="Times New Roman"/>
              </a:rPr>
              <a:t>trên </a:t>
            </a:r>
            <a:r>
              <a:rPr sz="1200" dirty="0">
                <a:latin typeface="Times New Roman"/>
                <a:cs typeface="Times New Roman"/>
              </a:rPr>
              <a:t>các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bên trái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tốc độ,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có </a:t>
            </a:r>
            <a:r>
              <a:rPr sz="1200" dirty="0">
                <a:latin typeface="Times New Roman"/>
                <a:cs typeface="Times New Roman"/>
              </a:rPr>
              <a:t>tốc </a:t>
            </a:r>
            <a:r>
              <a:rPr sz="1200" spc="5" dirty="0">
                <a:latin typeface="Times New Roman"/>
                <a:cs typeface="Times New Roman"/>
              </a:rPr>
              <a:t>độ </a:t>
            </a:r>
            <a:r>
              <a:rPr sz="1200" dirty="0" err="1">
                <a:latin typeface="Times New Roman"/>
                <a:cs typeface="Times New Roman"/>
              </a:rPr>
              <a:t>thấp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hơn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smtClean="0">
                <a:latin typeface="Times New Roman"/>
                <a:cs typeface="Times New Roman"/>
              </a:rPr>
              <a:t>(</a:t>
            </a:r>
            <a:r>
              <a:rPr lang="en-US" sz="1200" dirty="0" err="1" smtClean="0">
                <a:latin typeface="Times New Roman"/>
                <a:cs typeface="Times New Roman"/>
              </a:rPr>
              <a:t>như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5" dirty="0" err="1" smtClean="0">
                <a:latin typeface="Times New Roman"/>
                <a:cs typeface="Times New Roman"/>
              </a:rPr>
              <a:t>xe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mô tô) </a:t>
            </a:r>
            <a:r>
              <a:rPr sz="1200" spc="-5" dirty="0">
                <a:latin typeface="Times New Roman"/>
                <a:cs typeface="Times New Roman"/>
              </a:rPr>
              <a:t>phải </a:t>
            </a:r>
            <a:r>
              <a:rPr sz="1200" dirty="0">
                <a:latin typeface="Times New Roman"/>
                <a:cs typeface="Times New Roman"/>
              </a:rPr>
              <a:t>đi về </a:t>
            </a:r>
            <a:r>
              <a:rPr sz="1200" dirty="0" err="1">
                <a:latin typeface="Times New Roman"/>
                <a:cs typeface="Times New Roman"/>
              </a:rPr>
              <a:t>làn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đ</a:t>
            </a:r>
            <a:r>
              <a:rPr lang="vi-VN" sz="1200" spc="-70" dirty="0" smtClean="0">
                <a:latin typeface="Times New Roman"/>
                <a:cs typeface="Times New Roman"/>
              </a:rPr>
              <a:t>ư</a:t>
            </a:r>
            <a:r>
              <a:rPr sz="1200" spc="-70" dirty="0" err="1" smtClean="0">
                <a:latin typeface="Times New Roman"/>
                <a:cs typeface="Times New Roman"/>
              </a:rPr>
              <a:t>ờng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bên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phải.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421889" y="4837810"/>
            <a:ext cx="3275965" cy="30689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879600" y="844549"/>
            <a:ext cx="4171950" cy="2362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157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537959" y="10053580"/>
            <a:ext cx="34480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158</a:t>
            </a:fld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247952" y="1154937"/>
            <a:ext cx="5607685" cy="6543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Times New Roman"/>
                <a:cs typeface="Times New Roman"/>
              </a:rPr>
              <a:t>TÀI LIỆU THAM</a:t>
            </a:r>
            <a:r>
              <a:rPr sz="1600" b="1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KHẢO</a:t>
            </a:r>
            <a:endParaRPr sz="1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7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350" dirty="0">
              <a:latin typeface="Times New Roman"/>
              <a:cs typeface="Times New Roman"/>
            </a:endParaRPr>
          </a:p>
          <a:p>
            <a:pPr marL="166370" indent="-154305">
              <a:lnSpc>
                <a:spcPct val="100000"/>
              </a:lnSpc>
              <a:buAutoNum type="arabicPeriod"/>
              <a:tabLst>
                <a:tab pos="167005" algn="l"/>
              </a:tabLst>
            </a:pPr>
            <a:r>
              <a:rPr sz="1200" spc="-10" dirty="0">
                <a:latin typeface="Times New Roman"/>
                <a:cs typeface="Times New Roman"/>
              </a:rPr>
              <a:t>Luật </a:t>
            </a:r>
            <a:r>
              <a:rPr sz="1200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số </a:t>
            </a:r>
            <a:r>
              <a:rPr sz="1200" dirty="0">
                <a:latin typeface="Times New Roman"/>
                <a:cs typeface="Times New Roman"/>
              </a:rPr>
              <a:t>23/2008/QH12 ngày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13/11/2008.</a:t>
            </a:r>
          </a:p>
          <a:p>
            <a:pPr marL="3157220">
              <a:lnSpc>
                <a:spcPct val="100000"/>
              </a:lnSpc>
              <a:spcBef>
                <a:spcPts val="745"/>
              </a:spcBef>
            </a:pPr>
            <a:r>
              <a:rPr sz="1200" spc="-5" dirty="0">
                <a:latin typeface="Times New Roman"/>
                <a:cs typeface="Times New Roman"/>
              </a:rPr>
              <a:t>Nhà </a:t>
            </a:r>
            <a:r>
              <a:rPr sz="1200" dirty="0">
                <a:latin typeface="Times New Roman"/>
                <a:cs typeface="Times New Roman"/>
              </a:rPr>
              <a:t>xuất bản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vận tải –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2008</a:t>
            </a:r>
          </a:p>
          <a:p>
            <a:pPr marL="12700" marR="8255" algn="just">
              <a:lnSpc>
                <a:spcPts val="1380"/>
              </a:lnSpc>
              <a:spcBef>
                <a:spcPts val="830"/>
              </a:spcBef>
              <a:buAutoNum type="arabicPeriod" startAt="2"/>
              <a:tabLst>
                <a:tab pos="172720" algn="l"/>
              </a:tabLst>
            </a:pPr>
            <a:r>
              <a:rPr sz="1200" dirty="0">
                <a:latin typeface="Times New Roman"/>
                <a:cs typeface="Times New Roman"/>
              </a:rPr>
              <a:t>Quy </a:t>
            </a:r>
            <a:r>
              <a:rPr sz="1200" spc="-5" dirty="0">
                <a:latin typeface="Times New Roman"/>
                <a:cs typeface="Times New Roman"/>
              </a:rPr>
              <a:t>chuẩn </a:t>
            </a:r>
            <a:r>
              <a:rPr sz="1200" spc="10" dirty="0">
                <a:latin typeface="Times New Roman"/>
                <a:cs typeface="Times New Roman"/>
              </a:rPr>
              <a:t>kỹ </a:t>
            </a:r>
            <a:r>
              <a:rPr sz="1200" dirty="0">
                <a:latin typeface="Times New Roman"/>
                <a:cs typeface="Times New Roman"/>
              </a:rPr>
              <a:t>thuật quốc </a:t>
            </a:r>
            <a:r>
              <a:rPr sz="1200" spc="-5" dirty="0">
                <a:latin typeface="Times New Roman"/>
                <a:cs typeface="Times New Roman"/>
              </a:rPr>
              <a:t>gia </a:t>
            </a:r>
            <a:r>
              <a:rPr sz="1200" dirty="0">
                <a:latin typeface="Times New Roman"/>
                <a:cs typeface="Times New Roman"/>
              </a:rPr>
              <a:t>về </a:t>
            </a:r>
            <a:r>
              <a:rPr sz="1200" spc="-5" dirty="0">
                <a:latin typeface="Times New Roman"/>
                <a:cs typeface="Times New Roman"/>
              </a:rPr>
              <a:t>báo </a:t>
            </a:r>
            <a:r>
              <a:rPr sz="1200" dirty="0" err="1">
                <a:latin typeface="Times New Roman"/>
                <a:cs typeface="Times New Roman"/>
              </a:rPr>
              <a:t>hiệu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spc="-5" dirty="0">
                <a:latin typeface="Times New Roman"/>
                <a:cs typeface="Times New Roman"/>
              </a:rPr>
              <a:t>QCVN </a:t>
            </a:r>
            <a:r>
              <a:rPr sz="1200" dirty="0">
                <a:latin typeface="Times New Roman"/>
                <a:cs typeface="Times New Roman"/>
              </a:rPr>
              <a:t>41:2016/BGTVT </a:t>
            </a:r>
            <a:r>
              <a:rPr sz="1200" spc="-5" dirty="0">
                <a:latin typeface="Times New Roman"/>
                <a:cs typeface="Times New Roman"/>
              </a:rPr>
              <a:t>ban </a:t>
            </a:r>
            <a:r>
              <a:rPr sz="1200" spc="-55" dirty="0">
                <a:latin typeface="Times New Roman"/>
                <a:cs typeface="Times New Roman"/>
              </a:rPr>
              <a:t>hành  </a:t>
            </a:r>
            <a:r>
              <a:rPr sz="1200" spc="-5" dirty="0">
                <a:latin typeface="Times New Roman"/>
                <a:cs typeface="Times New Roman"/>
              </a:rPr>
              <a:t>kèm </a:t>
            </a:r>
            <a:r>
              <a:rPr sz="1200" dirty="0">
                <a:latin typeface="Times New Roman"/>
                <a:cs typeface="Times New Roman"/>
              </a:rPr>
              <a:t>theo </a:t>
            </a:r>
            <a:r>
              <a:rPr sz="1200" spc="-5" dirty="0">
                <a:latin typeface="Times New Roman"/>
                <a:cs typeface="Times New Roman"/>
              </a:rPr>
              <a:t>ban </a:t>
            </a:r>
            <a:r>
              <a:rPr sz="1200" dirty="0">
                <a:latin typeface="Times New Roman"/>
                <a:cs typeface="Times New Roman"/>
              </a:rPr>
              <a:t>hành </a:t>
            </a:r>
            <a:r>
              <a:rPr sz="1200" dirty="0" err="1">
                <a:latin typeface="Times New Roman"/>
                <a:cs typeface="Times New Roman"/>
              </a:rPr>
              <a:t>theo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Thôn</a:t>
            </a:r>
            <a:r>
              <a:rPr lang="en-US" sz="1200" dirty="0" err="1" smtClean="0">
                <a:latin typeface="Times New Roman"/>
                <a:cs typeface="Times New Roman"/>
              </a:rPr>
              <a:t>g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tư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số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06/2016/TT-BGTVT </a:t>
            </a:r>
            <a:r>
              <a:rPr sz="1200" dirty="0">
                <a:latin typeface="Times New Roman"/>
                <a:cs typeface="Times New Roman"/>
              </a:rPr>
              <a:t>ngày 08 tháng 4 </a:t>
            </a:r>
            <a:r>
              <a:rPr sz="1200" spc="-5" dirty="0">
                <a:latin typeface="Times New Roman"/>
                <a:cs typeface="Times New Roman"/>
              </a:rPr>
              <a:t>năm </a:t>
            </a:r>
            <a:r>
              <a:rPr sz="1200" dirty="0">
                <a:latin typeface="Times New Roman"/>
                <a:cs typeface="Times New Roman"/>
              </a:rPr>
              <a:t>2016 </a:t>
            </a:r>
            <a:r>
              <a:rPr sz="1200" spc="-55" dirty="0">
                <a:latin typeface="Times New Roman"/>
                <a:cs typeface="Times New Roman"/>
              </a:rPr>
              <a:t>của  </a:t>
            </a:r>
            <a:r>
              <a:rPr sz="1200" spc="-5" dirty="0" err="1">
                <a:latin typeface="Times New Roman"/>
                <a:cs typeface="Times New Roman"/>
              </a:rPr>
              <a:t>Bộ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ởng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Bộ 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vận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tải</a:t>
            </a:r>
          </a:p>
          <a:p>
            <a:pPr marL="3155315">
              <a:lnSpc>
                <a:spcPct val="100000"/>
              </a:lnSpc>
              <a:spcBef>
                <a:spcPts val="520"/>
              </a:spcBef>
            </a:pPr>
            <a:r>
              <a:rPr sz="1200" spc="-5" dirty="0">
                <a:latin typeface="Times New Roman"/>
                <a:cs typeface="Times New Roman"/>
              </a:rPr>
              <a:t>Nhà </a:t>
            </a:r>
            <a:r>
              <a:rPr sz="1200" dirty="0">
                <a:latin typeface="Times New Roman"/>
                <a:cs typeface="Times New Roman"/>
              </a:rPr>
              <a:t>xuất bản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5" dirty="0">
                <a:latin typeface="Times New Roman"/>
                <a:cs typeface="Times New Roman"/>
              </a:rPr>
              <a:t>vận </a:t>
            </a:r>
            <a:r>
              <a:rPr sz="1200" dirty="0">
                <a:latin typeface="Times New Roman"/>
                <a:cs typeface="Times New Roman"/>
              </a:rPr>
              <a:t>tải –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2016</a:t>
            </a:r>
          </a:p>
          <a:p>
            <a:pPr marL="12700" marR="13335">
              <a:lnSpc>
                <a:spcPct val="110400"/>
              </a:lnSpc>
              <a:spcBef>
                <a:spcPts val="595"/>
              </a:spcBef>
              <a:buAutoNum type="arabicPeriod" startAt="3"/>
              <a:tabLst>
                <a:tab pos="165100" algn="l"/>
              </a:tabLst>
            </a:pP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75" dirty="0" smtClean="0">
                <a:latin typeface="Times New Roman"/>
                <a:cs typeface="Times New Roman"/>
              </a:rPr>
              <a:t>t</a:t>
            </a:r>
            <a:r>
              <a:rPr lang="vi-VN" sz="1200" spc="-175" dirty="0" smtClean="0">
                <a:latin typeface="Times New Roman"/>
                <a:cs typeface="Times New Roman"/>
              </a:rPr>
              <a:t>ư</a:t>
            </a:r>
            <a:r>
              <a:rPr sz="1200" spc="-17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số 91/2015/TT-BGTVT </a:t>
            </a:r>
            <a:r>
              <a:rPr sz="1200" dirty="0">
                <a:latin typeface="Times New Roman"/>
                <a:cs typeface="Times New Roman"/>
              </a:rPr>
              <a:t>ngày 31/12/2015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spc="-5" dirty="0" err="1">
                <a:latin typeface="Times New Roman"/>
                <a:cs typeface="Times New Roman"/>
              </a:rPr>
              <a:t>Bộ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ởng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Bộ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vận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tải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Quy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định về tốc độ và khoảng </a:t>
            </a:r>
            <a:r>
              <a:rPr sz="1200" spc="-5" dirty="0">
                <a:latin typeface="Times New Roman"/>
                <a:cs typeface="Times New Roman"/>
              </a:rPr>
              <a:t>cách an </a:t>
            </a:r>
            <a:r>
              <a:rPr sz="1200" dirty="0">
                <a:latin typeface="Times New Roman"/>
                <a:cs typeface="Times New Roman"/>
              </a:rPr>
              <a:t>toàn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giới,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mày </a:t>
            </a:r>
            <a:r>
              <a:rPr sz="1200" spc="-5" dirty="0">
                <a:latin typeface="Times New Roman"/>
                <a:cs typeface="Times New Roman"/>
              </a:rPr>
              <a:t>chuyên </a:t>
            </a:r>
            <a:r>
              <a:rPr sz="1200" dirty="0">
                <a:latin typeface="Times New Roman"/>
                <a:cs typeface="Times New Roman"/>
              </a:rPr>
              <a:t>dùng tham </a:t>
            </a:r>
            <a:r>
              <a:rPr sz="1200" spc="-5" dirty="0">
                <a:latin typeface="Times New Roman"/>
                <a:cs typeface="Times New Roman"/>
              </a:rPr>
              <a:t>gia  giao thông.</a:t>
            </a:r>
            <a:endParaRPr sz="1200" dirty="0">
              <a:latin typeface="Times New Roman"/>
              <a:cs typeface="Times New Roman"/>
            </a:endParaRPr>
          </a:p>
          <a:p>
            <a:pPr marL="12700" marR="10160">
              <a:lnSpc>
                <a:spcPct val="110000"/>
              </a:lnSpc>
              <a:spcBef>
                <a:spcPts val="600"/>
              </a:spcBef>
              <a:buAutoNum type="arabicPeriod" startAt="3"/>
              <a:tabLst>
                <a:tab pos="172720" algn="l"/>
              </a:tabLst>
            </a:pPr>
            <a:r>
              <a:rPr sz="1200" spc="-5" dirty="0">
                <a:latin typeface="Times New Roman"/>
                <a:cs typeface="Times New Roman"/>
              </a:rPr>
              <a:t>Nghị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spc="-5" dirty="0">
                <a:latin typeface="Times New Roman"/>
                <a:cs typeface="Times New Roman"/>
              </a:rPr>
              <a:t>số 95/2009/NĐ-CP </a:t>
            </a:r>
            <a:r>
              <a:rPr sz="1200" dirty="0">
                <a:latin typeface="Times New Roman"/>
                <a:cs typeface="Times New Roman"/>
              </a:rPr>
              <a:t>ngày 30/10/2009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Chính phủ về quy định niên </a:t>
            </a:r>
            <a:r>
              <a:rPr sz="1200" spc="-5" dirty="0">
                <a:latin typeface="Times New Roman"/>
                <a:cs typeface="Times New Roman"/>
              </a:rPr>
              <a:t>hạn sử  </a:t>
            </a:r>
            <a:r>
              <a:rPr sz="1200" dirty="0">
                <a:latin typeface="Times New Roman"/>
                <a:cs typeface="Times New Roman"/>
              </a:rPr>
              <a:t>dụng đối với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chở </a:t>
            </a:r>
            <a:r>
              <a:rPr sz="1200" spc="-5" dirty="0">
                <a:latin typeface="Times New Roman"/>
                <a:cs typeface="Times New Roman"/>
              </a:rPr>
              <a:t>hàng </a:t>
            </a:r>
            <a:r>
              <a:rPr sz="1200" spc="5" dirty="0">
                <a:latin typeface="Times New Roman"/>
                <a:cs typeface="Times New Roman"/>
              </a:rPr>
              <a:t>và xe </a:t>
            </a:r>
            <a:r>
              <a:rPr sz="1200" dirty="0">
                <a:latin typeface="Times New Roman"/>
                <a:cs typeface="Times New Roman"/>
              </a:rPr>
              <a:t>ô tô </a:t>
            </a:r>
            <a:r>
              <a:rPr sz="1200" dirty="0" err="1">
                <a:latin typeface="Times New Roman"/>
                <a:cs typeface="Times New Roman"/>
              </a:rPr>
              <a:t>chở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60" dirty="0" smtClean="0">
                <a:latin typeface="Times New Roman"/>
                <a:cs typeface="Times New Roman"/>
              </a:rPr>
              <a:t>ng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ời</a:t>
            </a:r>
            <a:r>
              <a:rPr sz="1200" spc="-60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ts val="1370"/>
              </a:lnSpc>
              <a:spcBef>
                <a:spcPts val="844"/>
              </a:spcBef>
              <a:buAutoNum type="arabicPeriod" startAt="3"/>
              <a:tabLst>
                <a:tab pos="183515" algn="l"/>
              </a:tabLst>
            </a:pPr>
            <a:r>
              <a:rPr sz="1200" spc="-5" dirty="0">
                <a:latin typeface="Times New Roman"/>
                <a:cs typeface="Times New Roman"/>
              </a:rPr>
              <a:t>Nghị </a:t>
            </a:r>
            <a:r>
              <a:rPr sz="1200" dirty="0">
                <a:latin typeface="Times New Roman"/>
                <a:cs typeface="Times New Roman"/>
              </a:rPr>
              <a:t>định số </a:t>
            </a:r>
            <a:r>
              <a:rPr sz="1200" spc="-5" dirty="0">
                <a:latin typeface="Times New Roman"/>
                <a:cs typeface="Times New Roman"/>
              </a:rPr>
              <a:t>65/2016/NĐ-CP </a:t>
            </a:r>
            <a:r>
              <a:rPr sz="1200" dirty="0">
                <a:latin typeface="Times New Roman"/>
                <a:cs typeface="Times New Roman"/>
              </a:rPr>
              <a:t>ngày 01/07/2016 của Chính phủ quy định về </a:t>
            </a:r>
            <a:r>
              <a:rPr sz="1200" spc="-5" dirty="0">
                <a:latin typeface="Times New Roman"/>
                <a:cs typeface="Times New Roman"/>
              </a:rPr>
              <a:t>điều kiện  </a:t>
            </a:r>
            <a:r>
              <a:rPr sz="1200" dirty="0">
                <a:latin typeface="Times New Roman"/>
                <a:cs typeface="Times New Roman"/>
              </a:rPr>
              <a:t>kinh doanh </a:t>
            </a:r>
            <a:r>
              <a:rPr sz="1200" spc="-5" dirty="0">
                <a:latin typeface="Times New Roman"/>
                <a:cs typeface="Times New Roman"/>
              </a:rPr>
              <a:t>dịch </a:t>
            </a:r>
            <a:r>
              <a:rPr sz="1200" dirty="0">
                <a:latin typeface="Times New Roman"/>
                <a:cs typeface="Times New Roman"/>
              </a:rPr>
              <a:t>vụ </a:t>
            </a:r>
            <a:r>
              <a:rPr sz="1200" spc="-5" dirty="0">
                <a:latin typeface="Times New Roman"/>
                <a:cs typeface="Times New Roman"/>
              </a:rPr>
              <a:t>đào </a:t>
            </a:r>
            <a:r>
              <a:rPr sz="1200" dirty="0">
                <a:latin typeface="Times New Roman"/>
                <a:cs typeface="Times New Roman"/>
              </a:rPr>
              <a:t>tạo 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và </a:t>
            </a:r>
            <a:r>
              <a:rPr sz="1200" spc="-5" dirty="0">
                <a:latin typeface="Times New Roman"/>
                <a:cs typeface="Times New Roman"/>
              </a:rPr>
              <a:t>dịch </a:t>
            </a:r>
            <a:r>
              <a:rPr sz="1200" dirty="0">
                <a:latin typeface="Times New Roman"/>
                <a:cs typeface="Times New Roman"/>
              </a:rPr>
              <a:t>vụ </a:t>
            </a:r>
            <a:r>
              <a:rPr sz="1200" spc="-5" dirty="0">
                <a:latin typeface="Times New Roman"/>
                <a:cs typeface="Times New Roman"/>
              </a:rPr>
              <a:t>sát hạch </a:t>
            </a:r>
            <a:r>
              <a:rPr sz="1200" dirty="0">
                <a:latin typeface="Times New Roman"/>
                <a:cs typeface="Times New Roman"/>
              </a:rPr>
              <a:t>lái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xe.</a:t>
            </a:r>
          </a:p>
          <a:p>
            <a:pPr marL="12700" marR="6985" algn="just">
              <a:lnSpc>
                <a:spcPct val="110800"/>
              </a:lnSpc>
              <a:spcBef>
                <a:spcPts val="365"/>
              </a:spcBef>
              <a:buAutoNum type="arabicPeriod" startAt="3"/>
              <a:tabLst>
                <a:tab pos="179070" algn="l"/>
              </a:tabLst>
            </a:pP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75" dirty="0" smtClean="0">
                <a:latin typeface="Times New Roman"/>
                <a:cs typeface="Times New Roman"/>
              </a:rPr>
              <a:t>t</a:t>
            </a:r>
            <a:r>
              <a:rPr lang="vi-VN" sz="1200" spc="-175" dirty="0" smtClean="0">
                <a:latin typeface="Times New Roman"/>
                <a:cs typeface="Times New Roman"/>
              </a:rPr>
              <a:t>ư</a:t>
            </a:r>
            <a:r>
              <a:rPr sz="1200" spc="-17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số 12/2017/TT–BGTVT </a:t>
            </a:r>
            <a:r>
              <a:rPr sz="1200" dirty="0">
                <a:latin typeface="Times New Roman"/>
                <a:cs typeface="Times New Roman"/>
              </a:rPr>
              <a:t>ngày 15/04/2017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spc="-5" dirty="0" err="1">
                <a:latin typeface="Times New Roman"/>
                <a:cs typeface="Times New Roman"/>
              </a:rPr>
              <a:t>Bộ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ởng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Bộ 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135" dirty="0">
                <a:latin typeface="Times New Roman"/>
                <a:cs typeface="Times New Roman"/>
              </a:rPr>
              <a:t>vận  </a:t>
            </a:r>
            <a:r>
              <a:rPr sz="1200" dirty="0">
                <a:latin typeface="Times New Roman"/>
                <a:cs typeface="Times New Roman"/>
              </a:rPr>
              <a:t>tải Quy định Đào tạo, </a:t>
            </a:r>
            <a:r>
              <a:rPr sz="1200" spc="-5" dirty="0">
                <a:latin typeface="Times New Roman"/>
                <a:cs typeface="Times New Roman"/>
              </a:rPr>
              <a:t>sát hạch, </a:t>
            </a:r>
            <a:r>
              <a:rPr sz="1200" dirty="0">
                <a:latin typeface="Times New Roman"/>
                <a:cs typeface="Times New Roman"/>
              </a:rPr>
              <a:t>cấp giấy </a:t>
            </a:r>
            <a:r>
              <a:rPr sz="1200" spc="-5" dirty="0">
                <a:latin typeface="Times New Roman"/>
                <a:cs typeface="Times New Roman"/>
              </a:rPr>
              <a:t>phép </a:t>
            </a:r>
            <a:r>
              <a:rPr sz="1200" dirty="0">
                <a:latin typeface="Times New Roman"/>
                <a:cs typeface="Times New Roman"/>
              </a:rPr>
              <a:t>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spc="-5" dirty="0">
                <a:latin typeface="Times New Roman"/>
                <a:cs typeface="Times New Roman"/>
              </a:rPr>
              <a:t>cơ </a:t>
            </a:r>
            <a:r>
              <a:rPr sz="1200" spc="-5" dirty="0" err="1">
                <a:latin typeface="Times New Roman"/>
                <a:cs typeface="Times New Roman"/>
              </a:rPr>
              <a:t>giới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2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  <a:p>
            <a:pPr marL="12700" marR="7620" algn="just">
              <a:lnSpc>
                <a:spcPct val="110000"/>
              </a:lnSpc>
              <a:spcBef>
                <a:spcPts val="600"/>
              </a:spcBef>
              <a:buAutoNum type="arabicPeriod" startAt="3"/>
              <a:tabLst>
                <a:tab pos="179070" algn="l"/>
              </a:tabLst>
            </a:pPr>
            <a:r>
              <a:rPr sz="1200" spc="-5" dirty="0">
                <a:latin typeface="Times New Roman"/>
                <a:cs typeface="Times New Roman"/>
              </a:rPr>
              <a:t>Nghị </a:t>
            </a:r>
            <a:r>
              <a:rPr sz="1200" dirty="0">
                <a:latin typeface="Times New Roman"/>
                <a:cs typeface="Times New Roman"/>
              </a:rPr>
              <a:t>định </a:t>
            </a:r>
            <a:r>
              <a:rPr sz="1200" spc="-5" dirty="0">
                <a:latin typeface="Times New Roman"/>
                <a:cs typeface="Times New Roman"/>
              </a:rPr>
              <a:t>số 46/2016/NĐ-CP </a:t>
            </a:r>
            <a:r>
              <a:rPr sz="1200" dirty="0">
                <a:latin typeface="Times New Roman"/>
                <a:cs typeface="Times New Roman"/>
              </a:rPr>
              <a:t>ngày 26/05/2016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dirty="0">
                <a:latin typeface="Times New Roman"/>
                <a:cs typeface="Times New Roman"/>
              </a:rPr>
              <a:t>Chính phủ về quy định </a:t>
            </a:r>
            <a:r>
              <a:rPr sz="1200" spc="5" dirty="0">
                <a:latin typeface="Times New Roman"/>
                <a:cs typeface="Times New Roman"/>
              </a:rPr>
              <a:t>xử </a:t>
            </a:r>
            <a:r>
              <a:rPr sz="1200" spc="-5" dirty="0">
                <a:latin typeface="Times New Roman"/>
                <a:cs typeface="Times New Roman"/>
              </a:rPr>
              <a:t>phạt </a:t>
            </a:r>
            <a:r>
              <a:rPr sz="1200" dirty="0">
                <a:latin typeface="Times New Roman"/>
                <a:cs typeface="Times New Roman"/>
              </a:rPr>
              <a:t>vi  </a:t>
            </a:r>
            <a:r>
              <a:rPr sz="1200" spc="-5" dirty="0">
                <a:latin typeface="Times New Roman"/>
                <a:cs typeface="Times New Roman"/>
              </a:rPr>
              <a:t>phạm </a:t>
            </a:r>
            <a:r>
              <a:rPr sz="1200" dirty="0">
                <a:latin typeface="Times New Roman"/>
                <a:cs typeface="Times New Roman"/>
              </a:rPr>
              <a:t>hành </a:t>
            </a:r>
            <a:r>
              <a:rPr sz="1200" spc="-5" dirty="0">
                <a:latin typeface="Times New Roman"/>
                <a:cs typeface="Times New Roman"/>
              </a:rPr>
              <a:t>chính </a:t>
            </a:r>
            <a:r>
              <a:rPr sz="1200" dirty="0">
                <a:latin typeface="Times New Roman"/>
                <a:cs typeface="Times New Roman"/>
              </a:rPr>
              <a:t>trong lĩnh vực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</a:t>
            </a:r>
            <a:r>
              <a:rPr sz="1200" dirty="0" err="1">
                <a:latin typeface="Times New Roman"/>
                <a:cs typeface="Times New Roman"/>
              </a:rPr>
              <a:t>và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sắt.</a:t>
            </a:r>
            <a:endParaRPr sz="1200" dirty="0">
              <a:latin typeface="Times New Roman"/>
              <a:cs typeface="Times New Roman"/>
            </a:endParaRPr>
          </a:p>
          <a:p>
            <a:pPr marL="12700" marR="7620" algn="just">
              <a:lnSpc>
                <a:spcPct val="110400"/>
              </a:lnSpc>
              <a:spcBef>
                <a:spcPts val="590"/>
              </a:spcBef>
              <a:buAutoNum type="arabicPeriod" startAt="3"/>
              <a:tabLst>
                <a:tab pos="179070" algn="l"/>
              </a:tabLst>
            </a:pP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75" dirty="0" smtClean="0">
                <a:latin typeface="Times New Roman"/>
                <a:cs typeface="Times New Roman"/>
              </a:rPr>
              <a:t>t</a:t>
            </a:r>
            <a:r>
              <a:rPr lang="vi-VN" sz="1200" spc="-175" dirty="0" smtClean="0">
                <a:latin typeface="Times New Roman"/>
                <a:cs typeface="Times New Roman"/>
              </a:rPr>
              <a:t>ư</a:t>
            </a:r>
            <a:r>
              <a:rPr sz="1200" spc="-17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số 70/2015/TT–BGTVT </a:t>
            </a:r>
            <a:r>
              <a:rPr sz="1200" dirty="0">
                <a:latin typeface="Times New Roman"/>
                <a:cs typeface="Times New Roman"/>
              </a:rPr>
              <a:t>ngày 09/11/2015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spc="-5" dirty="0" err="1">
                <a:latin typeface="Times New Roman"/>
                <a:cs typeface="Times New Roman"/>
              </a:rPr>
              <a:t>Bộ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ởng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Bộ 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135" dirty="0">
                <a:latin typeface="Times New Roman"/>
                <a:cs typeface="Times New Roman"/>
              </a:rPr>
              <a:t>vận  </a:t>
            </a:r>
            <a:r>
              <a:rPr sz="1200" dirty="0">
                <a:latin typeface="Times New Roman"/>
                <a:cs typeface="Times New Roman"/>
              </a:rPr>
              <a:t>tải Quy định về Kiểm tra </a:t>
            </a: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toàn </a:t>
            </a:r>
            <a:r>
              <a:rPr sz="1200" spc="5" dirty="0">
                <a:latin typeface="Times New Roman"/>
                <a:cs typeface="Times New Roman"/>
              </a:rPr>
              <a:t>kỹ </a:t>
            </a:r>
            <a:r>
              <a:rPr sz="1200" dirty="0">
                <a:latin typeface="Times New Roman"/>
                <a:cs typeface="Times New Roman"/>
              </a:rPr>
              <a:t>thuật và </a:t>
            </a:r>
            <a:r>
              <a:rPr sz="1200" spc="-5" dirty="0">
                <a:latin typeface="Times New Roman"/>
                <a:cs typeface="Times New Roman"/>
              </a:rPr>
              <a:t>bảo </a:t>
            </a:r>
            <a:r>
              <a:rPr sz="1200" dirty="0">
                <a:latin typeface="Times New Roman"/>
                <a:cs typeface="Times New Roman"/>
              </a:rPr>
              <a:t>vệ </a:t>
            </a:r>
            <a:r>
              <a:rPr sz="1200" dirty="0" err="1">
                <a:latin typeface="Times New Roman"/>
                <a:cs typeface="Times New Roman"/>
              </a:rPr>
              <a:t>môi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0" dirty="0" err="1" smtClean="0">
                <a:latin typeface="Times New Roman"/>
                <a:cs typeface="Times New Roman"/>
              </a:rPr>
              <a:t>tr</a:t>
            </a:r>
            <a:r>
              <a:rPr lang="vi-VN" sz="1200" spc="-60" dirty="0" smtClean="0">
                <a:latin typeface="Times New Roman"/>
                <a:cs typeface="Times New Roman"/>
              </a:rPr>
              <a:t>ư</a:t>
            </a:r>
            <a:r>
              <a:rPr sz="1200" spc="-60" dirty="0" err="1" smtClean="0">
                <a:latin typeface="Times New Roman"/>
                <a:cs typeface="Times New Roman"/>
              </a:rPr>
              <a:t>ờng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ph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ơng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tiện </a:t>
            </a:r>
            <a:r>
              <a:rPr sz="1200" spc="-5" dirty="0">
                <a:latin typeface="Times New Roman"/>
                <a:cs typeface="Times New Roman"/>
              </a:rPr>
              <a:t>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210" dirty="0">
                <a:latin typeface="Times New Roman"/>
                <a:cs typeface="Times New Roman"/>
              </a:rPr>
              <a:t>cơ  </a:t>
            </a:r>
            <a:r>
              <a:rPr sz="1200" spc="-5" dirty="0" err="1">
                <a:latin typeface="Times New Roman"/>
                <a:cs typeface="Times New Roman"/>
              </a:rPr>
              <a:t>giới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1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  <a:p>
            <a:pPr marL="12700" marR="179070">
              <a:lnSpc>
                <a:spcPts val="1380"/>
              </a:lnSpc>
              <a:spcBef>
                <a:spcPts val="830"/>
              </a:spcBef>
              <a:buAutoNum type="arabicPeriod" startAt="3"/>
              <a:tabLst>
                <a:tab pos="165100" algn="l"/>
              </a:tabLst>
            </a:pPr>
            <a:r>
              <a:rPr sz="1200" dirty="0" err="1" smtClean="0">
                <a:latin typeface="Times New Roman"/>
                <a:cs typeface="Times New Roman"/>
              </a:rPr>
              <a:t>Thông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 smtClean="0">
                <a:latin typeface="Times New Roman"/>
                <a:cs typeface="Times New Roman"/>
              </a:rPr>
              <a:t>tư</a:t>
            </a:r>
            <a:r>
              <a:rPr lang="en-U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số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08/2010/TT–BGTVT </a:t>
            </a:r>
            <a:r>
              <a:rPr sz="1200" dirty="0">
                <a:latin typeface="Times New Roman"/>
                <a:cs typeface="Times New Roman"/>
              </a:rPr>
              <a:t>ngày 19/03/2010 </a:t>
            </a:r>
            <a:r>
              <a:rPr sz="1200" spc="-5" dirty="0">
                <a:latin typeface="Times New Roman"/>
                <a:cs typeface="Times New Roman"/>
              </a:rPr>
              <a:t>của </a:t>
            </a:r>
            <a:r>
              <a:rPr sz="1200" spc="-5" dirty="0" err="1">
                <a:latin typeface="Times New Roman"/>
                <a:cs typeface="Times New Roman"/>
              </a:rPr>
              <a:t>Bộ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 err="1" smtClean="0">
                <a:latin typeface="Times New Roman"/>
                <a:cs typeface="Times New Roman"/>
              </a:rPr>
              <a:t>tr</a:t>
            </a:r>
            <a:r>
              <a:rPr lang="vi-VN" sz="1200" spc="-55" dirty="0" smtClean="0">
                <a:latin typeface="Times New Roman"/>
                <a:cs typeface="Times New Roman"/>
              </a:rPr>
              <a:t>ư</a:t>
            </a:r>
            <a:r>
              <a:rPr sz="1200" spc="-55" dirty="0" err="1" smtClean="0">
                <a:latin typeface="Times New Roman"/>
                <a:cs typeface="Times New Roman"/>
              </a:rPr>
              <a:t>ởng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Bộ Giao </a:t>
            </a:r>
            <a:r>
              <a:rPr sz="1200" dirty="0">
                <a:latin typeface="Times New Roman"/>
                <a:cs typeface="Times New Roman"/>
              </a:rPr>
              <a:t>thông </a:t>
            </a:r>
            <a:r>
              <a:rPr sz="1200" spc="-130" dirty="0">
                <a:latin typeface="Times New Roman"/>
                <a:cs typeface="Times New Roman"/>
              </a:rPr>
              <a:t>vận  </a:t>
            </a:r>
            <a:r>
              <a:rPr sz="1200" dirty="0">
                <a:latin typeface="Times New Roman"/>
                <a:cs typeface="Times New Roman"/>
              </a:rPr>
              <a:t>tải Quy định </a:t>
            </a:r>
            <a:r>
              <a:rPr sz="1200" spc="5" dirty="0">
                <a:latin typeface="Times New Roman"/>
                <a:cs typeface="Times New Roman"/>
              </a:rPr>
              <a:t>quy </a:t>
            </a:r>
            <a:r>
              <a:rPr sz="1200" dirty="0">
                <a:latin typeface="Times New Roman"/>
                <a:cs typeface="Times New Roman"/>
              </a:rPr>
              <a:t>định nhiệm vụ, </a:t>
            </a:r>
            <a:r>
              <a:rPr sz="1200" spc="-5" dirty="0">
                <a:latin typeface="Times New Roman"/>
                <a:cs typeface="Times New Roman"/>
              </a:rPr>
              <a:t>quyền </a:t>
            </a:r>
            <a:r>
              <a:rPr sz="1200" dirty="0">
                <a:latin typeface="Times New Roman"/>
                <a:cs typeface="Times New Roman"/>
              </a:rPr>
              <a:t>hạn của thanh </a:t>
            </a:r>
            <a:r>
              <a:rPr sz="1200" spc="-5" dirty="0" err="1">
                <a:latin typeface="Times New Roman"/>
                <a:cs typeface="Times New Roman"/>
              </a:rPr>
              <a:t>tra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</a:t>
            </a:r>
          </a:p>
          <a:p>
            <a:pPr marL="240665" indent="-228600">
              <a:lnSpc>
                <a:spcPct val="100000"/>
              </a:lnSpc>
              <a:spcBef>
                <a:spcPts val="520"/>
              </a:spcBef>
              <a:buAutoNum type="arabicPeriod" startAt="3"/>
              <a:tabLst>
                <a:tab pos="241300" algn="l"/>
              </a:tabLst>
            </a:pPr>
            <a:r>
              <a:rPr sz="1200" spc="-5" dirty="0">
                <a:latin typeface="Times New Roman"/>
                <a:cs typeface="Times New Roman"/>
              </a:rPr>
              <a:t>Giáo </a:t>
            </a:r>
            <a:r>
              <a:rPr sz="1200" dirty="0">
                <a:latin typeface="Times New Roman"/>
                <a:cs typeface="Times New Roman"/>
              </a:rPr>
              <a:t>trình </a:t>
            </a:r>
            <a:r>
              <a:rPr sz="1200" spc="-5" dirty="0">
                <a:latin typeface="Times New Roman"/>
                <a:cs typeface="Times New Roman"/>
              </a:rPr>
              <a:t>Luật Giao </a:t>
            </a:r>
            <a:r>
              <a:rPr sz="1200" dirty="0" err="1">
                <a:latin typeface="Times New Roman"/>
                <a:cs typeface="Times New Roman"/>
              </a:rPr>
              <a:t>thông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bộ.</a:t>
            </a:r>
          </a:p>
          <a:p>
            <a:pPr marL="3277235" marR="5080" indent="25400">
              <a:lnSpc>
                <a:spcPts val="2200"/>
              </a:lnSpc>
              <a:spcBef>
                <a:spcPts val="185"/>
              </a:spcBef>
            </a:pPr>
            <a:r>
              <a:rPr sz="1200" spc="-5" dirty="0">
                <a:latin typeface="Times New Roman"/>
                <a:cs typeface="Times New Roman"/>
              </a:rPr>
              <a:t>Dùng cho </a:t>
            </a:r>
            <a:r>
              <a:rPr sz="1200" dirty="0">
                <a:latin typeface="Times New Roman"/>
                <a:cs typeface="Times New Roman"/>
              </a:rPr>
              <a:t>các lớp </a:t>
            </a:r>
            <a:r>
              <a:rPr sz="1200" spc="-5" dirty="0">
                <a:latin typeface="Times New Roman"/>
                <a:cs typeface="Times New Roman"/>
              </a:rPr>
              <a:t>đào </a:t>
            </a:r>
            <a:r>
              <a:rPr sz="1200" dirty="0">
                <a:latin typeface="Times New Roman"/>
                <a:cs typeface="Times New Roman"/>
              </a:rPr>
              <a:t>tạo lái </a:t>
            </a:r>
            <a:r>
              <a:rPr sz="1200" spc="5" dirty="0">
                <a:latin typeface="Times New Roman"/>
                <a:cs typeface="Times New Roman"/>
              </a:rPr>
              <a:t>xe </a:t>
            </a:r>
            <a:r>
              <a:rPr sz="1200" dirty="0">
                <a:latin typeface="Times New Roman"/>
                <a:cs typeface="Times New Roman"/>
              </a:rPr>
              <a:t>ô tô  Tổng </a:t>
            </a:r>
            <a:r>
              <a:rPr sz="1200" dirty="0" err="1">
                <a:latin typeface="Times New Roman"/>
                <a:cs typeface="Times New Roman"/>
              </a:rPr>
              <a:t>cục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Đ</a:t>
            </a:r>
            <a:r>
              <a:rPr lang="vi-VN" sz="1200" spc="-65" dirty="0" smtClean="0">
                <a:latin typeface="Times New Roman"/>
                <a:cs typeface="Times New Roman"/>
              </a:rPr>
              <a:t>ư</a:t>
            </a:r>
            <a:r>
              <a:rPr sz="1200" spc="-65" dirty="0" err="1" smtClean="0">
                <a:latin typeface="Times New Roman"/>
                <a:cs typeface="Times New Roman"/>
              </a:rPr>
              <a:t>ờng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bộ Việt </a:t>
            </a:r>
            <a:r>
              <a:rPr sz="1200" spc="-5" dirty="0">
                <a:latin typeface="Times New Roman"/>
                <a:cs typeface="Times New Roman"/>
              </a:rPr>
              <a:t>Nam </a:t>
            </a:r>
            <a:r>
              <a:rPr sz="1200" dirty="0">
                <a:latin typeface="Times New Roman"/>
                <a:cs typeface="Times New Roman"/>
              </a:rPr>
              <a:t>–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60" dirty="0">
                <a:latin typeface="Times New Roman"/>
                <a:cs typeface="Times New Roman"/>
              </a:rPr>
              <a:t>2011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416</TotalTime>
  <Words>49446</Words>
  <Application>Microsoft Office PowerPoint</Application>
  <PresentationFormat>Custom</PresentationFormat>
  <Paragraphs>2395</Paragraphs>
  <Slides>158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158</vt:i4>
      </vt:variant>
    </vt:vector>
  </HeadingPairs>
  <TitlesOfParts>
    <vt:vector size="160" baseType="lpstr">
      <vt:lpstr>Times New Roman</vt:lpstr>
      <vt:lpstr>Office Theme</vt:lpstr>
      <vt:lpstr>GIÁO TRÌNH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QUỐC HỘI</dc:title>
  <dc:creator>Pham Tuan Thanh</dc:creator>
  <cp:lastModifiedBy>Hi</cp:lastModifiedBy>
  <cp:revision>29</cp:revision>
  <dcterms:created xsi:type="dcterms:W3CDTF">2023-11-08T08:52:04Z</dcterms:created>
  <dcterms:modified xsi:type="dcterms:W3CDTF">2023-11-10T02:55:31Z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2018-11-02T00:00:00Z</vt:filetime>
  </property>
  <property fmtid="{D5CDD505-2E9C-101B-9397-08002B2CF9AE}" pid="3" name="Creator">
    <vt:lpwstr>Microsoft® Word 2010</vt:lpwstr>
  </property>
  <property fmtid="{D5CDD505-2E9C-101B-9397-08002B2CF9AE}" pid="4" name="LastSaved">
    <vt:filetime>2023-11-08T00:00:00Z</vt:filetime>
  </property>
</Properties>
</file>